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9" r:id="rId2"/>
  </p:sldMasterIdLst>
  <p:notesMasterIdLst>
    <p:notesMasterId r:id="rId45"/>
  </p:notesMasterIdLst>
  <p:sldIdLst>
    <p:sldId id="480" r:id="rId3"/>
    <p:sldId id="303" r:id="rId4"/>
    <p:sldId id="858" r:id="rId5"/>
    <p:sldId id="574" r:id="rId6"/>
    <p:sldId id="573" r:id="rId7"/>
    <p:sldId id="572" r:id="rId8"/>
    <p:sldId id="567" r:id="rId9"/>
    <p:sldId id="566" r:id="rId10"/>
    <p:sldId id="565" r:id="rId11"/>
    <p:sldId id="564" r:id="rId12"/>
    <p:sldId id="563" r:id="rId13"/>
    <p:sldId id="562" r:id="rId14"/>
    <p:sldId id="559" r:id="rId15"/>
    <p:sldId id="561" r:id="rId16"/>
    <p:sldId id="557" r:id="rId17"/>
    <p:sldId id="556" r:id="rId18"/>
    <p:sldId id="555" r:id="rId19"/>
    <p:sldId id="570" r:id="rId20"/>
    <p:sldId id="569" r:id="rId21"/>
    <p:sldId id="547" r:id="rId22"/>
    <p:sldId id="554" r:id="rId23"/>
    <p:sldId id="552" r:id="rId24"/>
    <p:sldId id="579" r:id="rId25"/>
    <p:sldId id="551" r:id="rId26"/>
    <p:sldId id="550" r:id="rId27"/>
    <p:sldId id="577" r:id="rId28"/>
    <p:sldId id="580" r:id="rId29"/>
    <p:sldId id="539" r:id="rId30"/>
    <p:sldId id="581" r:id="rId31"/>
    <p:sldId id="549" r:id="rId32"/>
    <p:sldId id="582" r:id="rId33"/>
    <p:sldId id="548" r:id="rId34"/>
    <p:sldId id="583" r:id="rId35"/>
    <p:sldId id="861" r:id="rId36"/>
    <p:sldId id="860" r:id="rId37"/>
    <p:sldId id="544" r:id="rId38"/>
    <p:sldId id="541" r:id="rId39"/>
    <p:sldId id="859" r:id="rId40"/>
    <p:sldId id="543" r:id="rId41"/>
    <p:sldId id="542" r:id="rId42"/>
    <p:sldId id="54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58"/>
            <p14:sldId id="574"/>
            <p14:sldId id="573"/>
            <p14:sldId id="572"/>
            <p14:sldId id="567"/>
            <p14:sldId id="566"/>
            <p14:sldId id="565"/>
            <p14:sldId id="564"/>
            <p14:sldId id="563"/>
            <p14:sldId id="562"/>
            <p14:sldId id="559"/>
            <p14:sldId id="561"/>
            <p14:sldId id="557"/>
            <p14:sldId id="556"/>
            <p14:sldId id="555"/>
            <p14:sldId id="570"/>
            <p14:sldId id="569"/>
            <p14:sldId id="547"/>
            <p14:sldId id="554"/>
            <p14:sldId id="552"/>
            <p14:sldId id="579"/>
            <p14:sldId id="551"/>
            <p14:sldId id="550"/>
            <p14:sldId id="577"/>
            <p14:sldId id="580"/>
            <p14:sldId id="539"/>
            <p14:sldId id="581"/>
            <p14:sldId id="549"/>
            <p14:sldId id="582"/>
            <p14:sldId id="548"/>
            <p14:sldId id="583"/>
            <p14:sldId id="861"/>
            <p14:sldId id="860"/>
            <p14:sldId id="544"/>
            <p14:sldId id="541"/>
            <p14:sldId id="859"/>
            <p14:sldId id="543"/>
            <p14:sldId id="542"/>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746266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9058147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964127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885296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0813976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776687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6954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2576472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592652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9004238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076627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27/03/2024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2131271505"/>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8" Type="http://schemas.openxmlformats.org/officeDocument/2006/relationships/hyperlink" Target="https://www.ejaba.com/tag/%D9%B1%D8%B3%D8%AA%D9%81%D8%B3%D8%A7%D8%B1" TargetMode="External"/><Relationship Id="rId13" Type="http://schemas.openxmlformats.org/officeDocument/2006/relationships/hyperlink" Target="https://www.ejaba.com/question/%D9%83%D9%8A%D9%81%D9%8A%D8%A9-%D8%AA%D8%B5%D9%85%D9%8A%D9%85-%D8%AE%D8%B7%D9%88%D8%B7-%D8%A7%D9%84%D8%A5%D9%86%D8%AA%D8%A7%D8%AC-%D8%A7%D9%84%D9%85%D8%B3%D8%AA%D8%AF%D8%A7%D9%85%D8%A9" TargetMode="External"/><Relationship Id="rId18" Type="http://schemas.openxmlformats.org/officeDocument/2006/relationships/hyperlink" Target="https://www.ejaba.com/question/%D9%83%D9%8A%D9%81-%D9%8A%D9%85%D9%83%D9%86-%D8%AA%D8%B9%D8%B2%D9%8A%D8%B2-%D8%A7%D9%84%D9%85%D8%B3%D8%A4%D9%88%D9%84%D9%8A%D8%A9-%D8%A7%D9%84%D8%A7%D8%AC%D8%AA%D9%85%D8%A7%D8%B9%D9%8A%D8%A9-%D9%84%D9%84%D8%B4%D8%B1%D9%83%D8%A7%D8%AA" TargetMode="External"/><Relationship Id="rId3" Type="http://schemas.openxmlformats.org/officeDocument/2006/relationships/hyperlink" Target="https://www.ejaba.com/question/%D9%83%D9%8A%D9%81-%D8%A7%D8%B6%D8%B9-%D8%A7%D9%84%D8%B5%D9%88%D8%B1-%D9%81%D9%8A-%D9%85%D9%82%D8%B7%D8%B9-%D9%81%D9%8A%D8%AF%D9%8A%D9%88" TargetMode="External"/><Relationship Id="rId7" Type="http://schemas.openxmlformats.org/officeDocument/2006/relationships/hyperlink" Target="https://www.ejaba.com/tag/%D8%A7%D9%84%D8%A7%D8%B3%D8%AA%D8%AC%D8%A7%D8%A8%D8%A9" TargetMode="External"/><Relationship Id="rId12" Type="http://schemas.openxmlformats.org/officeDocument/2006/relationships/hyperlink" Target="https://www.ejaba.com/tag/%D8%A7%D9%84%D9%85%D8%B3%D8%AA%D9%87%D9%84%D9%83%D9%8A%D9%86" TargetMode="External"/><Relationship Id="rId17" Type="http://schemas.openxmlformats.org/officeDocument/2006/relationships/hyperlink" Target="https://www.ejaba.com/question/%D9%84%D9%85%D8%A7%D8%B0%D8%A7-%D9%8A%D8%AC%D8%A8-%D8%B9%D9%84%D9%8A-%D8%A7%D8%B3%D8%AA%D8%AE%D8%AF%D8%A7%D9%85-%D9%88%D8%B3%D8%A7%D8%A6%D9%84-%D8%A7%D9%84%D8%AA%D9%88%D8%A7%D8%B5%D9%84-%D8%A7%D9%84%D8%A7%D8%AC%D8%AA%D9%85%D8%A7%D8%B9%D9%8A" TargetMode="External"/><Relationship Id="rId2" Type="http://schemas.openxmlformats.org/officeDocument/2006/relationships/hyperlink" Target="https://www.ejaba.com/tag/%D8%AA%D9%86%D8%B4%D9%8A%D8%B7-%D8%A7%D9%84%D9%85%D8%B3%D9%88%D9%94%D9%88%D9%84%D9%8A%D8%A9-%D8%A7%D9%84%D8%A7%D8%AC%D8%AA%D9%85%D8%A7%D8%B9%D9%8A%D8%A9" TargetMode="External"/><Relationship Id="rId16"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hyperlink" Target="https://www.ejaba.com/tag/%D8%A7%D9%84%D8%A7%D9%94%D8%B9%D9%85%D8%A7%D9%84-%D8%A7%D9%84%D8%AE%D9%8A%D8%B1%D9%8A%D8%A9-%D9%88%D8%A7%D9%84%D9%85%D8%B3%D9%88%D9%94%D9%88%D9%84%D9%8A%D8%A9-%D8%A7%D9%84%D8%A7%D8%AC%D8%AA%D9%85%D8%A7%D8%B9%D9%8A%D8%A9" TargetMode="External"/><Relationship Id="rId11" Type="http://schemas.openxmlformats.org/officeDocument/2006/relationships/hyperlink" Target="https://www.ejaba.com/tag/%D8%A7%D9%84%D8%A7%D8%B3%D8%AA%D8%AE%D8%AF%D8%A7%D9%85%D8%A7%D8%AA-%D8%A7%D9%84%D9%85%D8%AB%D9%8A%D8%B1%D8%A9-%D9%84%D9%84%D8%AC%D8%AF%D9%84" TargetMode="External"/><Relationship Id="rId5" Type="http://schemas.openxmlformats.org/officeDocument/2006/relationships/hyperlink" Target="https://www.ejaba.com/question/%D9%83%D9%8A%D9%81-%D8%AA%D8%B9%D9%85%D9%84-%D9%85%D9%86%D8%B5%D8%A7%D8%AA-%D8%A7%D9%84%D8%AA%D9%88%D8%A7%D8%B5%D9%84-%D8%A7%D9%84%D8%A7%D8%AC%D8%AA%D9%85%D8%A7%D8%B9%D9%8A" TargetMode="External"/><Relationship Id="rId15" Type="http://schemas.openxmlformats.org/officeDocument/2006/relationships/hyperlink" Target="https://www.ejaba.com/tag/%D8%BA%D9%8A%D8%B1-%D9%85%D8%B3%D9%88%D9%94%D9%88%D9%84" TargetMode="External"/><Relationship Id="rId10" Type="http://schemas.openxmlformats.org/officeDocument/2006/relationships/hyperlink" Target="https://www.ejaba.com/tag/%D8%A7%D8%B3%D8%AA%D9%81%D8%B3%D8%A7%D8%B1%D8%A7%D8%AA-%D8%A7%D9%84%D8%B9%D9%85%D9%84%D8%A7%D8%A1" TargetMode="External"/><Relationship Id="rId4" Type="http://schemas.openxmlformats.org/officeDocument/2006/relationships/hyperlink" Target="https://www.ejaba.com/tag/%D8%A7%D9%84%D9%85%D8%AC%D8%AA%D9%85%D8%B9%D9%8A%D8%A9" TargetMode="External"/><Relationship Id="rId9" Type="http://schemas.openxmlformats.org/officeDocument/2006/relationships/hyperlink" Target="https://www.ejaba.com/question/%D9%83%D9%8A%D9%81-%D8%AA%D9%86%D8%AC%D8%AD-%D9%81%D9%8A-%D9%88%D8%B3%D8%A7%D8%A6%D9%84-%D8%A7%D9%84%D8%AA%D9%88%D8%A7%D8%B5%D9%84-%D8%A7%D9%84%D8%A7%D8%AC%D8%AA%D9%85%D8%A7%D8%B9%D9%8A" TargetMode="External"/><Relationship Id="rId14" Type="http://schemas.openxmlformats.org/officeDocument/2006/relationships/hyperlink" Target="https://www.ejaba.com/tag/%D9%B1%D8%B1%D8%AA%D8%A8%D8%A7%D8%B7"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www.ejaba.com/tag/%D8%A7%D9%84%D9%82%D8%B6%D8%A7%D9%8A%D8%A7-%D8%A7%D9%84%D8%A7%D8%AC%D8%AA%D9%85%D8%A7%D8%B9%D9%8A%D8%A9-%D9%88%D8%A7%D9%84%D8%A8%D9%8A%D9%8A%D9%94%D9%8A%D8%A9" TargetMode="External"/><Relationship Id="rId13" Type="http://schemas.openxmlformats.org/officeDocument/2006/relationships/hyperlink" Target="https://www.ejaba.com/tag/%D9%B1%D9%84%D8%AA%D8%B2%D8%A7%D9%85" TargetMode="External"/><Relationship Id="rId3" Type="http://schemas.openxmlformats.org/officeDocument/2006/relationships/hyperlink" Target="https://www.ejaba.com/tag/%D8%A7%D8%B3%D8%AA%D8%AE%D8%AF%D8%A7%D9%85-%D9%88%D8%B3%D8%A7%D9%8A%D9%94%D9%84-%D8%A7%D9%84%D8%AA%D9%88%D8%A7%D8%B5%D9%84" TargetMode="External"/><Relationship Id="rId7" Type="http://schemas.openxmlformats.org/officeDocument/2006/relationships/hyperlink" Target="https://www.ejaba.com/tag/%D8%AC%D9%85%D8%B9-%D8%A7%D9%84%D8%AA%D8%A8%D8%B1%D8%B9%D8%A7%D8%AA-%D9%84%D9%84%D9%85%D8%AD%D8%AA%D8%A7%D8%AC%D9%8A%D9%86" TargetMode="External"/><Relationship Id="rId12" Type="http://schemas.openxmlformats.org/officeDocument/2006/relationships/hyperlink" Target="https://www.ejaba.com/question/%D9%85%D8%A7-%D9%87%D9%8A-%D8%A3%D9%87%D9%85%D9%8A%D8%A9-%D8%A7%D9%84%D9%85%D8%B3%D8%A4%D9%88%D9%84%D9%8A%D8%A9-%D8%A7%D9%84%D8%A7%D8%AC%D8%AA%D9%85%D8%A7%D8%B9%D9%8A%D8%A9" TargetMode="External"/><Relationship Id="rId2" Type="http://schemas.openxmlformats.org/officeDocument/2006/relationships/hyperlink" Target="https://www.ejaba.com/question/%D9%85%D8%A7-%D9%87%D9%8A-%D8%A7%D9%84%D9%85%D8%B4%D8%A7%D8%B1%D9%83%D8%A9-%D8%A7%D9%84%D8%A7%D8%AC%D8%AA%D9%85%D8%A7%D8%B9%D9%8A%D8%A9" TargetMode="External"/><Relationship Id="rId16"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hyperlink" Target="https://www.ejaba.com/tag/%D8%AA%D9%86%D8%B4%D9%8A%D8%B7-%D8%A7%D9%84%D9%85%D8%B3%D9%88%D9%94%D9%88%D9%84%D9%8A%D8%A9-%D8%A7%D9%84%D8%A7%D8%AC%D8%AA%D9%85%D8%A7%D8%B9%D9%8A%D8%A9" TargetMode="External"/><Relationship Id="rId11" Type="http://schemas.openxmlformats.org/officeDocument/2006/relationships/hyperlink" Target="https://www.ejaba.com/tag/%D8%A7%D9%84%D8%AA%D9%88%D8%A7%D8%B5%D9%84-%D8%A7%D9%84%D8%A7%D8%AC%D8%AA%D9%85%D8%A7%D8%B9%D9%8A-%D9%88%D8%A7%D9%84%D8%AA%D9%88%D8%B9%D9%8A%D8%A9" TargetMode="External"/><Relationship Id="rId5" Type="http://schemas.openxmlformats.org/officeDocument/2006/relationships/hyperlink" Target="https://www.ejaba.com/tag/%D8%A7%D9%84%D8%B9%D9%85%D9%84%D8%A7%D8%A1-%D9%88%D8%A7%D9%84%D9%85%D8%B3%D8%AA%D8%AE%D8%AF%D9%85%D9%8A%D9%86" TargetMode="External"/><Relationship Id="rId15" Type="http://schemas.openxmlformats.org/officeDocument/2006/relationships/hyperlink" Target="https://www.ejaba.com/tag/%D8%A7%D9%84%D8%A7%D9%87%D8%AA%D9%85%D8%A7%D9%85-%D8%A8%D8%A7%D9%84%D8%A7%D9%94%D9%85%D9%88%D8%B1-%D8%A7%D9%84%D9%85%D8%AC%D8%AA%D9%85%D8%B9%D9%8A%D8%A9" TargetMode="External"/><Relationship Id="rId10" Type="http://schemas.openxmlformats.org/officeDocument/2006/relationships/hyperlink" Target="https://www.ejaba.com/tag/%D8%AD%D9%88%D9%84-%D8%A7%D9%84%D9%85%D8%B3%D9%88%D9%94%D9%88%D9%84%D9%8A%D8%A9-%D8%A7%D9%84%D8%A7%D8%AC%D8%AA%D9%85%D8%A7%D8%B9%D9%8A%D8%A9" TargetMode="External"/><Relationship Id="rId4" Type="http://schemas.openxmlformats.org/officeDocument/2006/relationships/hyperlink" Target="https://www.ejaba.com/tag/%D8%A7%D9%84%D8%A7%D8%AC%D8%AA%D9%85%D8%A7%D8%B9%D9%8A" TargetMode="External"/><Relationship Id="rId9" Type="http://schemas.openxmlformats.org/officeDocument/2006/relationships/hyperlink" Target="https://www.ejaba.com/question/%D9%85%D8%A7%D8%B0%D8%A7-%D8%AA%D8%B9%D9%86%D9%8A-%D8%AA%D9%88%D8%B9%D9%8A%D8%A9-%D8%A7%D9%84%D8%AC%D9%85%D9%87%D9%88%D8%B1" TargetMode="External"/><Relationship Id="rId14" Type="http://schemas.openxmlformats.org/officeDocument/2006/relationships/hyperlink" Target="https://www.ejaba.com/tag/%D8%A7%D9%84%D8%A7%D8%B4%D8%AA%D8%B1%D8%A7%D9%83%D9%8A%D8%A9-%D8%A7%D9%84%D8%B9%D9%84%D9%85%D9%8A%D8%A9-%D9%88%D8%A7%D9%84%D8%A7%D9%95%D8%AD%D8%B5%D8%A7%D8%A1%D8%A7%D8%AA"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https://fastercapital.com/arabpreneur/%D8%AA%D8%AD%D8%AF%D9%8A%D8%AF-%D8%A7%D9%84%D8%A3%D9%87%D8%AF%D8%A7%D9%81--%D8%AA%D8%AD%D8%AF%D9%8A%D8%AF-%D8%A7%D9%84%D9%85%D8%B3%D8%A7%D8%B1-%D9%84%D8%AA%D8%AD%D9%82%D9%8A%D9%82-%D8%A3%D9%87%D8%AF%D8%A7%D9%81-%D8%A7%D9%84%D8%AA%D9%86%D9%85%D9%8A%D8%A9.html" TargetMode="External"/><Relationship Id="rId2" Type="http://schemas.openxmlformats.org/officeDocument/2006/relationships/hyperlink" Target="https://fastercapital.com/arabpreneur/%D9%84%D9%85%D8%A7%D8%B0%D8%A7-%D8%AA%D8%B9%D8%AF-%D8%A7%D9%84%D9%85%D8%B3%D8%A4%D9%88%D9%84%D9%8A%D8%A9-%D8%A7%D9%84%D8%A7%D8%AC%D8%AA%D9%85%D8%A7%D8%B9%D9%8A%D8%A9-%D9%84%D9%84%D8%B4%D8%B1%D9%83%D8%A7%D8%AA-%D8%A3%D9%85%D8%B1%D8%A7%D9%8B-%D8%A8%D8%A7%D9%84%D8%BA-%D8%A7%D9%84%D8%A3%D9%87%D9%85%D9%8A%D8%A9-%D9%84%D8%A7%D8%B3%D8%AA%D8%AF%D8%A7%D9%85%D8%A9-%D8%A7%D9%84%D8%A3%D8%B9%D9%85%D8%A7%D9%84.html" TargetMode="Externa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hyperlink" Target="https://fastercapital.com/arabpreneur/%D8%A7%D9%84%D8%A7%D8%B3%D8%AA%D8%AB%D9%85%D8%A7%D8%B1-%D8%A7%D9%84%D9%85%D8%B3%D8%A4%D9%88%D9%84--%D8%AF%D9%85%D8%AC-%D8%A7%D9%84%D9%85%D8%B3%D8%A4%D9%88%D9%84%D9%8A%D8%A9-%D8%A7%D9%84%D8%A7%D8%AC%D8%AA%D9%85%D8%A7%D8%B9%D9%8A%D8%A9-%D9%84%D9%84%D8%B4%D8%B1%D9%83%D8%A7%D8%AA-%D9%81%D9%8A-%D8%A7%D8%B3%D8%AA%D8%B1%D8%A7%D8%AA%D9%8A%D8%AC%D9%8A%D8%A7%D8%AA-%D8%A7%D9%84%D8%A7%D8%B3%D8%AA%D8%AB%D9%85%D8%A7%D8%B1.html"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fastercapital.com/mawdoo3/%D8%A7%D9%84%D9%82%D9%8A%D8%A7%D8%AF%D8%A9-%D8%A7%D9%84%D8%A3%D8%AE%D9%84%D8%A7%D9%82%D9%8A%D8%A9--%D8%AA%D8%BA%D9%8A%D9%8A%D8%B1-%D9%85%D9%84%D9%87%D9%85-%D9%85%D9%86-%D8%AE%D9%84%D8%A7%D9%84-%D9%85%D9%85%D8%A7%D8%B1%D8%B3%D8%A7%D8%AA-%D8%A7%D9%84%D9%85%D8%B3%D8%A4%D9%88%D9%84%D9%8A%D8%A9-%D8%A7%D9%84%D8%A7%D8%AC%D8%AA%D9%85%D8%A7%D8%B9%D9%8A%D8%A9-%D9%84%D9%84%D8%B4%D8%B1%D9%83%D8%A7%D8%AA.html" TargetMode="External"/><Relationship Id="rId2" Type="http://schemas.openxmlformats.org/officeDocument/2006/relationships/hyperlink" Target="https://fastercapital.com/mawdoo3/%D8%A7%D9%84%D9%83%D8%B4%D9%81-%D8%B9%D9%86-%D8%A7%D9%84%D8%AA%D8%A3%D8%AB%D9%8A%D8%B1-%D8%A7%D9%84%D8%A7%D8%AC%D8%AA%D9%85%D8%A7%D8%B9%D9%8A-%D9%84%D9%84%D9%85%D8%B3%D8%A4%D9%88%D9%84%D9%8A%D8%A9-%D8%A7%D9%84%D8%A7%D8%AC%D8%AA%D9%85%D8%A7%D8%B9%D9%8A%D8%A9-%D9%84%D9%84%D8%B4%D8%B1%D9%83%D8%A7%D8%AA.html" TargetMode="Externa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hyperlink" Target="https://fastercapital.com/mawdoo3/%D8%A7%D8%B3%D8%AA%D9%87%D9%84%D8%A7%D9%83-%D8%A7%D9%84%D8%B7%D8%A7%D9%82%D8%A9--%D8%AA%D9%82%D9%84%D9%8A%D9%84-%D8%A7%D8%B3%D8%AA%D9%87%D9%84%D8%A7%D9%83-%D8%A7%D9%84%D8%B7%D8%A7%D9%82%D8%A9-%D9%84%D8%AA%D9%88%D9%81%D9%8A%D8%B1-%D8%A7%D9%84%D8%AA%D9%83%D8%A7%D9%84%D9%8A%D9%81-%D8%B9%D9%84%D9%89-%D8%A7%D9%84%D9%85%D8%AF%D9%89-%D8%A7%D9%84%D8%B7%D9%88%D9%8A%D9%84.html" TargetMode="External"/><Relationship Id="rId2" Type="http://schemas.openxmlformats.org/officeDocument/2006/relationships/hyperlink" Target="https://fastercapital.com/mawdoo3/%D8%AA%D8%AF%D8%B1%D9%8A%D8%A8-%D8%A7%D9%84%D9%85%D9%88%D8%B8%D9%81%D9%8A%D9%86--%D8%A7%D9%84%D8%A7%D8%B3%D8%AA%D8%AB%D9%85%D8%A7%D8%B1-%D9%81%D9%8A-%D8%AA%D8%AF%D8%B1%D9%8A%D8%A8-%D8%A7%D9%84%D9%85%D9%88%D8%B8%D9%81%D9%8A%D9%86-%D9%84%D8%AA%D8%AD%D9%82%D9%8A%D9%82-%D9%81%D9%88%D8%A7%D8%A6%D8%AF-%D8%AE%D9%81%D8%B6-%D8%A7%D9%84%D8%AA%D9%83%D8%A7%D9%84%D9%8A%D9%81-%D8%B9%D9%84%D9%89-%D8%A7%D9%84%D9%85%D8%AF%D9%89-%D8%A7%D9%84%D8%B7%D9%88%D9%8A%D9%84.html" TargetMode="Externa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astercapital.com/mawdoo3/%D9%8A%D9%85%D9%83%D9%86-%D8%A3%D9%86-%D8%AA%D8%A4%D8%AB%D8%B1-%D8%A7%D9%84%D9%85%D8%B1%D9%88%D9%86%D8%A9-%D9%81%D9%8A-%D9%85%D9%83%D8%A7%D9%86-%D8%A7%D9%84%D8%B9%D9%85%D9%84-%D8%B9%D9%84%D9%89-%D9%83%D9%8A%D9%81%D9%8A%D8%A9-%D8%AC%D8%B0%D8%A8-%D8%A7%D9%84%D9%85%D9%88%D8%B8%D9%81%D9%8A%D9%86-%D9%88%D8%A7%D9%84%D8%A7%D8%AD%D8%AA%D9%81%D8%A7%D8%B8-%D8%A8%D8%A7%D9%84%D9%85%D9%88%D9%87%D8%A8%D8%A9.html" TargetMode="Externa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astercapital.com/mawdoo3/%D8%B1%D9%8A%D8%A7%D8%AF%D8%A9-%D8%A7%D9%84%D8%A3%D8%B9%D9%85%D8%A7%D9%84-%D9%81%D9%8A-%D9%85%D8%AC%D8%A7%D9%84-%D8%B9%D9%84%D9%88%D9%85-%D8%A7%D9%84%D9%85%D9%88%D8%A7%D8%AF--%D8%AA%D8%B3%D8%AE%D9%8A%D8%B1-%D8%A7%D9%84%D8%A7%D8%A8%D8%AA%D9%83%D8%A7%D8%B1-%D9%84%D8%AA%D8%AD%D9%82%D9%8A%D9%82-%D8%A7%D9%84%D9%86%D9%85%D9%88-%D8%A7%D9%84%D9%85%D8%B3%D8%AA%D8%AF%D8%A7%D9%85.html" TargetMode="Externa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nalthayt.blog/2019/10/08/%D8%AA%D8%AC%D8%A7%D8%B1%D8%A8-%D8%B9%D8%A7%D9%84%D9%85%D9%8A%D8%A9-%D9%86%D8%A7%D8%AC%D8%AD%D8%A9-%D9%84%D9%84%D9%85%D8%B3%D8%A6%D9%88%D9%84%D9%8A%D8%A9-%D8%A7%D9%84%D8%A7%D8%AC%D8%AA%D9%85%D8%A7/" TargetMode="Externa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7.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a:latin typeface="Alexandria" pitchFamily="2" charset="-78"/>
                <a:cs typeface="Alexandria" pitchFamily="2" charset="-78"/>
              </a:rPr>
              <a:t>إعداد د/ميرهان محسن </a:t>
            </a:r>
            <a:endParaRPr lang="en-US" sz="2000" b="1" dirty="0">
              <a:latin typeface="Alexandria" pitchFamily="2" charset="-78"/>
              <a:cs typeface="Alexandria" pitchFamily="2" charset="-78"/>
            </a:endParaRPr>
          </a:p>
        </p:txBody>
      </p:sp>
      <p:sp>
        <p:nvSpPr>
          <p:cNvPr id="31" name="TextBox 30"/>
          <p:cNvSpPr txBox="1"/>
          <p:nvPr/>
        </p:nvSpPr>
        <p:spPr>
          <a:xfrm>
            <a:off x="475302" y="2497454"/>
            <a:ext cx="488646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33185" y="588586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BH" sz="2000" b="1" dirty="0">
                <a:solidFill>
                  <a:schemeClr val="bg1"/>
                </a:solidFill>
                <a:latin typeface="Alexandria" pitchFamily="2" charset="-78"/>
                <a:cs typeface="Alexandria" pitchFamily="2" charset="-78"/>
              </a:rPr>
              <a:t>9</a:t>
            </a:r>
            <a:endParaRPr lang="en-US" sz="2000"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62205"/>
    </mc:Choice>
    <mc:Fallback xmlns="">
      <p:transition spd="slow" advTm="51622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5336" y="3039091"/>
            <a:ext cx="5875489" cy="707886"/>
          </a:xfrm>
          <a:prstGeom prst="rect">
            <a:avLst/>
          </a:prstGeom>
          <a:noFill/>
        </p:spPr>
        <p:txBody>
          <a:bodyPr wrap="square" rtlCol="0">
            <a:spAutoFit/>
          </a:bodyPr>
          <a:lstStyle/>
          <a:p>
            <a:pPr algn="ctr"/>
            <a:r>
              <a:rPr lang="ar-EG" sz="2000" b="1" u="sng" dirty="0">
                <a:latin typeface="Alexandria" pitchFamily="2" charset="-78"/>
                <a:cs typeface="Alexandria" pitchFamily="2" charset="-78"/>
              </a:rPr>
              <a:t>حملات العلاقات العامة في إطار</a:t>
            </a:r>
            <a:r>
              <a:rPr lang="ar-BH" sz="2000" b="1" u="sng" dirty="0">
                <a:latin typeface="Alexandria" pitchFamily="2" charset="-78"/>
                <a:cs typeface="Alexandria" pitchFamily="2" charset="-78"/>
              </a:rPr>
              <a:t>المسؤولية الإجتماعية </a:t>
            </a:r>
            <a:r>
              <a:rPr lang="ar-EG" sz="2000" b="1" u="sng" dirty="0">
                <a:latin typeface="Alexandria" pitchFamily="2" charset="-78"/>
                <a:cs typeface="Alexandria" pitchFamily="2" charset="-78"/>
              </a:rPr>
              <a:t> </a:t>
            </a:r>
            <a:endParaRPr lang="en-US" sz="2000" b="1" u="sng" dirty="0">
              <a:latin typeface="Alexandria" pitchFamily="2" charset="-78"/>
              <a:cs typeface="Alexandria" pitchFamily="2" charset="-78"/>
            </a:endParaRPr>
          </a:p>
        </p:txBody>
      </p:sp>
      <p:sp>
        <p:nvSpPr>
          <p:cNvPr id="10" name="Rectangle: Rounded Corners 9"/>
          <p:cNvSpPr/>
          <p:nvPr/>
        </p:nvSpPr>
        <p:spPr>
          <a:xfrm>
            <a:off x="2488728" y="500818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BH"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حملات المسؤولية الإجتماعية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الإعلام الرقمي ودورة في دعم حملات المسؤولية الإجتماعية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mn-ea"/>
                <a:cs typeface="Alexandria" pitchFamily="2" charset="-78"/>
              </a:rPr>
              <a:t>المسؤولية الإجتماعية المستدامة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1" y="1485087"/>
            <a:ext cx="7991434"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مفهوم المسؤولية اللجتماعية وأهميته </a:t>
            </a:r>
            <a:endPar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98357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01630" y="2338743"/>
            <a:ext cx="9844020" cy="3063916"/>
          </a:xfrm>
          <a:prstGeom prst="rect">
            <a:avLst/>
          </a:prstGeom>
          <a:noFill/>
        </p:spPr>
        <p:txBody>
          <a:bodyPr wrap="square" rtlCol="0">
            <a:spAutoFit/>
          </a:bodyPr>
          <a:lstStyle/>
          <a:p>
            <a:pPr marL="0" marR="0" indent="355600" algn="justLow" rtl="1">
              <a:lnSpc>
                <a:spcPct val="107000"/>
              </a:lnSpc>
              <a:spcBef>
                <a:spcPts val="600"/>
              </a:spcBef>
              <a:spcAft>
                <a:spcPts val="0"/>
              </a:spcAft>
            </a:pPr>
            <a:r>
              <a:rPr lang="ar-EG" sz="1600" dirty="0">
                <a:effectLst/>
                <a:latin typeface="Alexandria" pitchFamily="2" charset="-78"/>
                <a:ea typeface="Times New Roman" panose="02020603050405020304" pitchFamily="18" charset="0"/>
                <a:cs typeface="Alexandria" pitchFamily="2" charset="-78"/>
              </a:rPr>
              <a:t>تتزايد أهمية المسؤولية الاجتماعية للمنظمات على اختلافها وتنوعها، لتصبح جزء مهما من ممارسة</a:t>
            </a:r>
            <a:endParaRPr lang="ar-BH" sz="1600" dirty="0">
              <a:effectLst/>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r>
              <a:rPr lang="ar-EG" sz="1600" dirty="0">
                <a:effectLst/>
                <a:latin typeface="Alexandria" pitchFamily="2" charset="-78"/>
                <a:ea typeface="Times New Roman" panose="02020603050405020304" pitchFamily="18" charset="0"/>
                <a:cs typeface="Alexandria" pitchFamily="2" charset="-78"/>
              </a:rPr>
              <a:t> الإدارة الإستراتيجية لدي كبري الشركات والمنظمات والتي تحتاج لأن تكون مؤثرة بشكل أكبر لدي</a:t>
            </a:r>
            <a:r>
              <a:rPr lang="ar-BH"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 جمهورها</a:t>
            </a:r>
            <a:endParaRPr lang="ar-BH" sz="1600" dirty="0">
              <a:effectLst/>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r>
              <a:rPr lang="ar-EG" sz="1600" dirty="0">
                <a:effectLst/>
                <a:latin typeface="Alexandria" pitchFamily="2" charset="-78"/>
                <a:ea typeface="Times New Roman" panose="02020603050405020304" pitchFamily="18" charset="0"/>
                <a:cs typeface="Alexandria" pitchFamily="2" charset="-78"/>
              </a:rPr>
              <a:t> لإعلاء قيمة سمعة المنظمة، وقد ساهمت العديد من العوامل في زيادة الاهتمام</a:t>
            </a:r>
            <a:r>
              <a:rPr lang="ar-BH"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 بالمجالات الخدمية</a:t>
            </a:r>
            <a:endParaRPr lang="ar-BH" sz="1600" dirty="0">
              <a:effectLst/>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endParaRPr lang="ar-BH" sz="1600" dirty="0">
              <a:effectLst/>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r>
              <a:rPr lang="ar-BH" sz="1600" dirty="0">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 والتنموية الداعمة للمجتمع، إضافة إلى اهتمام العديد من المنظمات الدولية</a:t>
            </a:r>
            <a:r>
              <a:rPr lang="ar-BH"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 والعربية بالمسؤولية</a:t>
            </a:r>
            <a:r>
              <a:rPr lang="ar-BH" sz="1600" dirty="0">
                <a:effectLst/>
                <a:latin typeface="Alexandria" pitchFamily="2" charset="-78"/>
                <a:ea typeface="Times New Roman" panose="02020603050405020304" pitchFamily="18" charset="0"/>
                <a:cs typeface="Alexandria" pitchFamily="2" charset="-78"/>
              </a:rPr>
              <a:t> </a:t>
            </a:r>
          </a:p>
          <a:p>
            <a:pPr marL="0" marR="0" indent="355600" algn="justLow"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indent="355600" algn="justLow" rtl="1">
              <a:lnSpc>
                <a:spcPct val="107000"/>
              </a:lnSpc>
              <a:spcBef>
                <a:spcPts val="600"/>
              </a:spcBef>
              <a:spcAft>
                <a:spcPts val="0"/>
              </a:spcAft>
            </a:pPr>
            <a:r>
              <a:rPr lang="ar-EG" sz="1600" dirty="0">
                <a:effectLst/>
                <a:latin typeface="Alexandria" pitchFamily="2" charset="-78"/>
                <a:ea typeface="Times New Roman" panose="02020603050405020304" pitchFamily="18" charset="0"/>
                <a:cs typeface="Alexandria" pitchFamily="2" charset="-78"/>
              </a:rPr>
              <a:t> الاجتماعية،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3657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55077" y="2202399"/>
            <a:ext cx="9858088" cy="32316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ومنها: ميثاق المسؤولية الاجتماعية الذي وضعته الأمم المتحدة عام 1999 وحددت من خلاله الالتزامات</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الواجب</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إتباعها من قبل المنظمات تجاه الأفراد والعاملين،إلي جانب المنظمة الدولية للمعايير، المنظمة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العربية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للمسؤولية الاجتماعية، والشبكة العربية للمسؤولية الاجتماعية إضافة إلى علامة غرفة دبي</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للمسؤولية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الاجتماعية التابع لغرفة تجارة وصناعة دبي والتي أطلقها  مركز أخلاقيات الأعمال عام 2004،</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ويعد هو الأقدم</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والأهم من نوعه في الإمارات لدوره البارز في الترويج لمفهوم المسؤولية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للأعمال،حيث يعمل</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على</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تشجيع أعضاء الغرفة على تطبيق ممارسات الأعمال المسؤولة التي تسهم في</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تعزيز أداء مؤسساتهم وقدراتهم</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التنافسية</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337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54764"/>
            <a:ext cx="10183493" cy="403187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ووفقا لعدد من التقارير فإن 70% من الرؤساء التنفيذيين حول العالم يدركون تماما أهمية المسؤولية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الاجتماعية وضرورتها وربحيتها لشركاتهم كما تؤكد الشواهد أن المسؤولية الاجتماعية وظيفة أساسية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للأعمال ومركزية للشركات ولإستراتيجية الشركة بشكل عام وأساسية لنجاحها</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اتجهت الشركات حديثا لاتخاذ قواعد جديدة لسلوكها وبخاصة الشركات الكبرى والمتعددة الجنسيات</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وتعتمد هذه القواعد على تعظيم قيمة الاستدامة حتى يقدموا المزيد تجاه المسؤولية البيئية،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والاجتماعية، والقضايا الحكومية، فكبري الشركات التي أصبحت تهتم بالتنمية المستدامة، ترقي إلى أسس</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ومعايير مختلفة اعتمادا على صناعاتها، ولتصبح أكثر شفافية نحو أنشطتها وما تقوم به،إضافة إلى ارتباطها</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بجمهورها بشكل أكبر اعتمادا على الحوار والمشاركة والفعل.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067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244602"/>
            <a:ext cx="10389476" cy="3249095"/>
          </a:xfrm>
          <a:prstGeom prst="rect">
            <a:avLst/>
          </a:prstGeom>
          <a:noFill/>
        </p:spPr>
        <p:txBody>
          <a:bodyPr wrap="square" rtlCol="0">
            <a:spAutoFit/>
          </a:bodyPr>
          <a:lstStyle/>
          <a:p>
            <a:pPr marL="57150" marR="0" indent="400050" algn="just" rtl="1">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في ظل زيادة نمو الشركات في عصر العولمة، تزايد وتسارع اهتمام المنظمات باتصالات المسؤولية</a:t>
            </a:r>
            <a:r>
              <a:rPr lang="ar-BH" sz="1600" dirty="0">
                <a:solidFill>
                  <a:srgbClr val="000000"/>
                </a:solidFill>
                <a:effectLst/>
                <a:latin typeface="Alexandria" pitchFamily="2" charset="-78"/>
                <a:ea typeface="Times New Roman" panose="02020603050405020304" pitchFamily="18" charset="0"/>
                <a:cs typeface="Alexandria" pitchFamily="2" charset="-78"/>
              </a:rPr>
              <a:t> </a:t>
            </a:r>
          </a:p>
          <a:p>
            <a:pPr marL="57150" marR="0" indent="400050" algn="just" rtl="1">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 الاجتماعية، بل إن المسؤولية الاجتماعية للمنظمات أصبحت في مقدمة أجندة أصحاب المصالح</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والقائمين</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 بالاتصال، وباتت برامج المسؤولية الاجتماعية التي تقوم بها المنظمات أحد أبرز العناصر التي من</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شأنها تشكيل</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سمعة </a:t>
            </a:r>
            <a:r>
              <a:rPr lang="ar-EG" sz="1600">
                <a:solidFill>
                  <a:srgbClr val="000000"/>
                </a:solidFill>
                <a:effectLst/>
                <a:latin typeface="Alexandria" pitchFamily="2" charset="-78"/>
                <a:ea typeface="Times New Roman" panose="02020603050405020304" pitchFamily="18" charset="0"/>
                <a:cs typeface="Alexandria" pitchFamily="2" charset="-78"/>
              </a:rPr>
              <a:t>المنظمة إيجابا</a:t>
            </a:r>
            <a:r>
              <a:rPr lang="ar-EG" sz="1600" dirty="0">
                <a:solidFill>
                  <a:srgbClr val="000000"/>
                </a:solidFill>
                <a:effectLst/>
                <a:latin typeface="Alexandria" pitchFamily="2" charset="-78"/>
                <a:ea typeface="Times New Roman" panose="02020603050405020304" pitchFamily="18" charset="0"/>
                <a:cs typeface="Alexandria" pitchFamily="2" charset="-78"/>
              </a:rPr>
              <a:t>، كما أنها تعكس مدي التحام المنظمة بالمجتمع،</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57150" marR="0" indent="400050" algn="just" rtl="1">
              <a:spcBef>
                <a:spcPts val="600"/>
              </a:spcBef>
              <a:spcAft>
                <a:spcPts val="0"/>
              </a:spcAft>
            </a:pPr>
            <a:r>
              <a:rPr lang="ar-EG" sz="1600" b="1" i="1" dirty="0">
                <a:solidFill>
                  <a:srgbClr val="000000"/>
                </a:solidFill>
                <a:effectLst/>
                <a:latin typeface="Alexandria" pitchFamily="2" charset="-78"/>
                <a:ea typeface="Times New Roman" panose="02020603050405020304" pitchFamily="18" charset="0"/>
                <a:cs typeface="Alexandria" pitchFamily="2" charset="-78"/>
              </a:rPr>
              <a:t> فالمسؤولية الاجتماعية للمنظمات هي إستراتيجيه مهمة من شأنها الحفاظ على سمعة المنظمة</a:t>
            </a:r>
            <a:endParaRPr lang="ar-BH" sz="1600" b="1" i="1" dirty="0">
              <a:solidFill>
                <a:srgbClr val="000000"/>
              </a:solidFill>
              <a:effectLst/>
              <a:latin typeface="Alexandria" pitchFamily="2" charset="-78"/>
              <a:ea typeface="Times New Roman" panose="02020603050405020304" pitchFamily="18" charset="0"/>
              <a:cs typeface="Alexandria" pitchFamily="2" charset="-78"/>
            </a:endParaRPr>
          </a:p>
          <a:p>
            <a:pPr marL="57150" marR="0" indent="400050" algn="justLow" rtl="1">
              <a:lnSpc>
                <a:spcPct val="107000"/>
              </a:lnSpc>
              <a:spcBef>
                <a:spcPts val="600"/>
              </a:spcBef>
              <a:spcAft>
                <a:spcPts val="0"/>
              </a:spcAft>
            </a:pPr>
            <a:endParaRPr lang="ar-BH" sz="160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B792F67-266E-55A9-FCF4-507F210AC228}"/>
              </a:ext>
            </a:extLst>
          </p:cNvPr>
          <p:cNvSpPr txBox="1"/>
          <p:nvPr/>
        </p:nvSpPr>
        <p:spPr>
          <a:xfrm>
            <a:off x="2479127" y="802093"/>
            <a:ext cx="6093372" cy="400110"/>
          </a:xfrm>
          <a:prstGeom prst="rect">
            <a:avLst/>
          </a:prstGeom>
          <a:noFill/>
        </p:spPr>
        <p:txBody>
          <a:bodyPr wrap="square">
            <a:spAutoFit/>
          </a:bodyPr>
          <a:lstStyle/>
          <a:p>
            <a:r>
              <a:rPr kumimoji="0" lang="ar-BH"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cs typeface="Alexandria" pitchFamily="2" charset="-78"/>
              </a:rPr>
              <a:t>مفهوم المسؤولية الإجتماعية وأهميته </a:t>
            </a:r>
            <a:endParaRPr lang="en-US" sz="2000" u="sng" dirty="0">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1680100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383088"/>
          </a:xfrm>
          <a:prstGeom prst="rect">
            <a:avLst/>
          </a:prstGeom>
          <a:noFill/>
        </p:spPr>
        <p:txBody>
          <a:bodyPr wrap="square" rtlCol="0">
            <a:spAutoFit/>
          </a:bodyPr>
          <a:lstStyle/>
          <a:p>
            <a:pPr marL="57150" marR="0" lvl="0" indent="40005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ودعمها  من خلال الجهد الاتصالي الذي تقوم به المنظمة</a:t>
            </a:r>
            <a:r>
              <a:rPr lang="ar-BH" sz="1600" baseline="30000" dirty="0">
                <a:solidFill>
                  <a:srgbClr val="000000"/>
                </a:solidFill>
                <a:latin typeface="Alexandria" pitchFamily="2" charset="-78"/>
                <a:ea typeface="Times New Roman" panose="02020603050405020304" pitchFamily="18" charset="0"/>
                <a:cs typeface="Alexandria" pitchFamily="2" charset="-78"/>
              </a:rPr>
              <a:t> ، </a:t>
            </a:r>
            <a:r>
              <a:rPr kumimoji="0" lang="ar-EG"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إضافة إلى أنها تعمل على خلق مدركات</a:t>
            </a:r>
            <a:endPar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إيجابية عن المنظمة في أذهان الجماهير، وتخلق صوراً ذهنية طيبة، وتدعم السمعة والمصداقية في</a:t>
            </a:r>
            <a:endPar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المنظمة لدي الجمهور.</a:t>
            </a:r>
            <a:endPar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57150" marR="0" lvl="0" indent="40005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كما إن المسؤولية الاجتماعية من شأنها دعم تقييم الجمهور لمنتجات المنظمة  وللعلامة التجارية</a:t>
            </a:r>
            <a:r>
              <a:rPr lang="ar-BH" sz="1600" dirty="0">
                <a:solidFill>
                  <a:srgbClr val="000000"/>
                </a:solidFill>
                <a:latin typeface="Alexandria" pitchFamily="2" charset="-78"/>
                <a:ea typeface="Times New Roman" panose="02020603050405020304" pitchFamily="18" charset="0"/>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8150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1946597"/>
            <a:ext cx="10668000" cy="3744743"/>
          </a:xfrm>
          <a:prstGeom prst="rect">
            <a:avLst/>
          </a:prstGeom>
          <a:noFill/>
        </p:spPr>
        <p:txBody>
          <a:bodyPr wrap="square" rtlCol="0">
            <a:spAutoFit/>
          </a:bodyPr>
          <a:lstStyle/>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بدأ التركيز على مفهوم المسؤولية الاجتماعية للشركات في بداية الخمسينيات حيث بدأ التركيز على</a:t>
            </a:r>
            <a:r>
              <a:rPr lang="en-US"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مسؤولية</a:t>
            </a:r>
            <a:endParaRPr lang="en-US" sz="1600" dirty="0">
              <a:solidFill>
                <a:srgbClr val="000000"/>
              </a:solidFill>
              <a:effectLst/>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en-US" sz="16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 الأعمال تجاه المجتمع والأعمال الجيدة التي تقوم بها نحوه، وفي الستينيات  والسبعينيات</a:t>
            </a:r>
            <a:r>
              <a:rPr lang="en-US"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تطور المفهوم ليتم</a:t>
            </a:r>
            <a:endParaRPr lang="en-US" sz="1600" dirty="0">
              <a:solidFill>
                <a:srgbClr val="000000"/>
              </a:solidFill>
              <a:effectLst/>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en-US" sz="16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التركيز على الفعاليات والأفكار والجمهور ومدراء الأعمال ومدي قناعاتهم بالتغيرات</a:t>
            </a:r>
            <a:r>
              <a:rPr lang="en-US"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المجتمعية وضرورة مشاركة</a:t>
            </a:r>
            <a:endParaRPr lang="en-US" sz="1600" dirty="0">
              <a:solidFill>
                <a:srgbClr val="000000"/>
              </a:solidFill>
              <a:effectLst/>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en-US" sz="16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 الشركات،بينما في الثمانينيات فإن الأعمال والاهتمامات الاجتماعية</a:t>
            </a:r>
            <a:r>
              <a:rPr lang="ar-BH" sz="1600" dirty="0">
                <a:solidFill>
                  <a:srgbClr val="000000"/>
                </a:solidFill>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أصبحت أكثر التصاقا بالشركات التي باتت أكثر </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مسؤولية نحو جمهورها وخلال التسعينيات أصبح مفهوم</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المسؤولية الاجتماعية حاصلاً على موافقة عالمية </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AE" sz="1600" dirty="0">
                <a:solidFill>
                  <a:srgbClr val="000000"/>
                </a:solidFill>
                <a:effectLst/>
                <a:latin typeface="Alexandria" pitchFamily="2" charset="-78"/>
                <a:ea typeface="Times New Roman" panose="02020603050405020304" pitchFamily="18" charset="0"/>
                <a:cs typeface="Alexandria" pitchFamily="2" charset="-78"/>
              </a:rPr>
              <a:t>وأصبح متوائما مع إستراتيجيات الشركات وفي بداية</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الألفيين وحتى الآن باتت المسؤولية الاجتماعية تعرف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23C6D3-66D2-70A8-D6FC-18054F5B9A92}"/>
              </a:ext>
            </a:extLst>
          </p:cNvPr>
          <p:cNvSpPr txBox="1"/>
          <p:nvPr/>
        </p:nvSpPr>
        <p:spPr>
          <a:xfrm>
            <a:off x="617280" y="594344"/>
            <a:ext cx="6096000" cy="415498"/>
          </a:xfrm>
          <a:prstGeom prst="rect">
            <a:avLst/>
          </a:prstGeom>
          <a:noFill/>
        </p:spPr>
        <p:txBody>
          <a:bodyPr wrap="square">
            <a:spAutoFit/>
          </a:bodyPr>
          <a:lstStyle/>
          <a:p>
            <a:pPr marL="0" marR="0" algn="justLow" rtl="1">
              <a:lnSpc>
                <a:spcPct val="107000"/>
              </a:lnSpc>
              <a:spcBef>
                <a:spcPts val="600"/>
              </a:spcBef>
              <a:spcAft>
                <a:spcPts val="0"/>
              </a:spcAft>
            </a:pPr>
            <a:r>
              <a:rPr lang="ar-AE" sz="2000" b="1" u="sng" dirty="0">
                <a:solidFill>
                  <a:srgbClr val="00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تطور المسؤولية الاجتماعية ومفهومها</a:t>
            </a:r>
            <a:r>
              <a:rPr lang="ar-AE"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225019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287010"/>
            <a:ext cx="10363199" cy="3063916"/>
          </a:xfrm>
          <a:prstGeom prst="rect">
            <a:avLst/>
          </a:prstGeom>
          <a:noFill/>
        </p:spPr>
        <p:txBody>
          <a:bodyPr wrap="square" rtlCol="0">
            <a:spAutoFit/>
          </a:bodyPr>
          <a:lstStyle/>
          <a:p>
            <a:pPr marR="0" lvl="0" algn="justLow" defTabSz="914400" rtl="1" eaLnBrk="1" fontAlgn="auto" latinLnBrk="0" hangingPunct="1">
              <a:lnSpc>
                <a:spcPct val="107000"/>
              </a:lnSpc>
              <a:spcBef>
                <a:spcPts val="600"/>
              </a:spcBef>
              <a:spcAft>
                <a:spcPts val="0"/>
              </a:spcAft>
              <a:buClrTx/>
              <a:buSzTx/>
              <a:buFontTx/>
              <a:buNone/>
              <a:tabLst/>
              <a:defRPr/>
            </a:pPr>
            <a:r>
              <a:rPr kumimoji="0" lang="ar-AE"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كقضية إستراتيجية هامة</a:t>
            </a:r>
            <a:r>
              <a:rPr kumimoji="0" lang="ar-BH" sz="1600" b="0" i="0" u="none" strike="noStrike" kern="120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وتطور مفهوم المسئولية</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الاجتماعية من ممارسات للعلاقات العامة تعبر عن رد الفعل</a:t>
            </a: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R="0" lvl="0" algn="justLow" defTabSz="914400" rtl="1" eaLnBrk="1" fontAlgn="auto" latinLnBrk="0" hangingPunct="1">
              <a:lnSpc>
                <a:spcPct val="107000"/>
              </a:lnSpc>
              <a:spcBef>
                <a:spcPts val="600"/>
              </a:spcBef>
              <a:spcAft>
                <a:spcPts val="0"/>
              </a:spcAft>
              <a:buClrTx/>
              <a:buSzTx/>
              <a:buFontTx/>
              <a:buNone/>
              <a:tabLst/>
              <a:defRPr/>
            </a:pPr>
            <a:endParaRPr lang="ar-BH" sz="1600" dirty="0">
              <a:solidFill>
                <a:prstClr val="black"/>
              </a:solidFill>
              <a:latin typeface="Alexandria" pitchFamily="2" charset="-78"/>
              <a:ea typeface="Times New Roman" panose="02020603050405020304" pitchFamily="18" charset="0"/>
              <a:cs typeface="Alexandria" pitchFamily="2" charset="-78"/>
            </a:endParaRPr>
          </a:p>
          <a:p>
            <a:pPr marR="0" lvl="0" algn="justLow" defTabSz="914400" rtl="1" eaLnBrk="1" fontAlgn="auto" latinLnBrk="0" hangingPunct="1">
              <a:lnSpc>
                <a:spcPct val="107000"/>
              </a:lnSpc>
              <a:spcBef>
                <a:spcPts val="60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Reactive</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إلى</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الاستعداد للفعل </a:t>
            </a:r>
            <a:r>
              <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Proactive</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ثم إلى التفاعل </a:t>
            </a:r>
            <a:r>
              <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Interactive  </a:t>
            </a:r>
            <a:r>
              <a:rPr kumimoji="0" lang="ar-BH" sz="1600" b="0" i="0" u="none" strike="noStrike" kern="1200" cap="none" spc="0" normalizeH="0" baseline="3000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a:t>
            </a:r>
          </a:p>
          <a:p>
            <a:pPr marL="0" marR="0" lvl="0" indent="457200" algn="justLow" defTabSz="914400" rtl="1" eaLnBrk="1" fontAlgn="auto" latinLnBrk="0" hangingPunct="1">
              <a:lnSpc>
                <a:spcPct val="107000"/>
              </a:lnSpc>
              <a:spcBef>
                <a:spcPts val="60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Low" defTabSz="914400" rtl="1" eaLnBrk="1" fontAlgn="auto" latinLnBrk="0" hangingPunct="1">
              <a:lnSpc>
                <a:spcPct val="107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وعرف مجلس الأعمال العالمي للتنمية المستدامة المسؤولية الاجتماعية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على أنها التزام مؤسسات</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p>
          <a:p>
            <a:pPr marL="0" marR="0" lvl="0" indent="0" algn="justLow" defTabSz="914400" rtl="1" eaLnBrk="1" fontAlgn="auto" latinLnBrk="0" hangingPunct="1">
              <a:lnSpc>
                <a:spcPct val="107000"/>
              </a:lnSpc>
              <a:spcBef>
                <a:spcPts val="60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الأعمال</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لتحقيق تنمية مستدامة من خلال دمج العاملين وأسرهم للمشاركة المجتمعية في تحسين  جودة</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p>
          <a:p>
            <a:pPr marL="0" marR="0" lvl="0" indent="0" algn="justLow" defTabSz="914400" rtl="1" eaLnBrk="1" fontAlgn="auto" latinLnBrk="0" hangingPunct="1">
              <a:lnSpc>
                <a:spcPct val="107000"/>
              </a:lnSpc>
              <a:spcBef>
                <a:spcPts val="60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Low" defTabSz="914400" rtl="1" eaLnBrk="1" fontAlgn="auto" latinLnBrk="0" hangingPunct="1">
              <a:lnSpc>
                <a:spcPct val="107000"/>
              </a:lnSpc>
              <a:spcBef>
                <a:spcPts val="60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الحياة. </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371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8200" y="2042251"/>
            <a:ext cx="10515600" cy="3316485"/>
          </a:xfrm>
          <a:prstGeom prst="rect">
            <a:avLst/>
          </a:prstGeom>
          <a:noFill/>
        </p:spPr>
        <p:txBody>
          <a:bodyPr wrap="square" rtlCol="0">
            <a:spAutoFit/>
          </a:bodyPr>
          <a:lstStyle/>
          <a:p>
            <a:pPr marR="0" algn="justLow" rtl="1">
              <a:lnSpc>
                <a:spcPct val="107000"/>
              </a:lnSpc>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وفي بداية الألفية الثالثة أصبحت برامج المسئولية الاجتماعية تعبر عن إستراتيجية للمؤسسات تنعكس</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في سعيها</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 لبناء وإدارة علاقاتها مع جماهيرها الأساسية والاستجابة لمتطلبات البيئة الخارجية وهو ما</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يعرف بمواطنة المؤسسة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 </a:t>
            </a:r>
            <a:r>
              <a:rPr lang="en-US" sz="1600" dirty="0">
                <a:solidFill>
                  <a:srgbClr val="000000"/>
                </a:solidFill>
                <a:effectLst/>
                <a:latin typeface="Alexandria" pitchFamily="2" charset="-78"/>
                <a:ea typeface="Times New Roman" panose="02020603050405020304" pitchFamily="18" charset="0"/>
                <a:cs typeface="Alexandria" pitchFamily="2" charset="-78"/>
              </a:rPr>
              <a:t>corporate citizenship  </a:t>
            </a:r>
            <a:r>
              <a:rPr lang="ar-BH" sz="1600" dirty="0">
                <a:solidFill>
                  <a:srgbClr val="000000"/>
                </a:solidFill>
                <a:effectLst/>
                <a:latin typeface="Alexandria" pitchFamily="2" charset="-78"/>
                <a:ea typeface="Times New Roman" panose="02020603050405020304" pitchFamily="18" charset="0"/>
                <a:cs typeface="Alexandria" pitchFamily="2" charset="-78"/>
              </a:rPr>
              <a:t> ، </a:t>
            </a:r>
            <a:r>
              <a:rPr lang="ar-EG" sz="1600" dirty="0">
                <a:solidFill>
                  <a:srgbClr val="000000"/>
                </a:solidFill>
                <a:effectLst/>
                <a:latin typeface="Alexandria" pitchFamily="2" charset="-78"/>
                <a:ea typeface="Times New Roman" panose="02020603050405020304" pitchFamily="18" charset="0"/>
                <a:cs typeface="Alexandria" pitchFamily="2" charset="-78"/>
              </a:rPr>
              <a:t>أما </a:t>
            </a:r>
            <a:r>
              <a:rPr lang="en-US" sz="1600" dirty="0">
                <a:solidFill>
                  <a:srgbClr val="000000"/>
                </a:solidFill>
                <a:effectLst/>
                <a:latin typeface="Alexandria" pitchFamily="2" charset="-78"/>
                <a:ea typeface="Times New Roman" panose="02020603050405020304" pitchFamily="18" charset="0"/>
                <a:cs typeface="Alexandria" pitchFamily="2" charset="-78"/>
              </a:rPr>
              <a:t>Kotler and lee</a:t>
            </a:r>
            <a:r>
              <a:rPr lang="ar-EG" sz="1600" dirty="0">
                <a:solidFill>
                  <a:srgbClr val="000000"/>
                </a:solidFill>
                <a:effectLst/>
                <a:latin typeface="Alexandria" pitchFamily="2" charset="-78"/>
                <a:ea typeface="Times New Roman" panose="02020603050405020304" pitchFamily="18" charset="0"/>
                <a:cs typeface="Alexandria" pitchFamily="2" charset="-78"/>
              </a:rPr>
              <a:t>  (2005) </a:t>
            </a:r>
            <a:r>
              <a:rPr lang="ar-EG" sz="1600" b="1" u="sng" dirty="0">
                <a:solidFill>
                  <a:srgbClr val="000000"/>
                </a:solidFill>
                <a:effectLst/>
                <a:latin typeface="Alexandria" pitchFamily="2" charset="-78"/>
                <a:ea typeface="Times New Roman" panose="02020603050405020304" pitchFamily="18" charset="0"/>
                <a:cs typeface="Alexandria" pitchFamily="2" charset="-78"/>
              </a:rPr>
              <a:t>فعرفوا المسؤولية الاجتماعية </a:t>
            </a:r>
            <a:r>
              <a:rPr lang="ar-EG" sz="1600" dirty="0">
                <a:solidFill>
                  <a:srgbClr val="000000"/>
                </a:solidFill>
                <a:effectLst/>
                <a:latin typeface="Alexandria" pitchFamily="2" charset="-78"/>
                <a:ea typeface="Times New Roman" panose="02020603050405020304" pitchFamily="18" charset="0"/>
                <a:cs typeface="Alexandria" pitchFamily="2" charset="-78"/>
              </a:rPr>
              <a:t>بأنها التزام المؤسسة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r>
              <a:rPr lang="ar-EG" sz="1600" dirty="0">
                <a:solidFill>
                  <a:srgbClr val="000000"/>
                </a:solidFill>
                <a:effectLst/>
                <a:latin typeface="Alexandria" pitchFamily="2" charset="-78"/>
                <a:ea typeface="Times New Roman" panose="02020603050405020304" pitchFamily="18" charset="0"/>
                <a:cs typeface="Alexandria" pitchFamily="2" charset="-78"/>
              </a:rPr>
              <a:t> بتحسين</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خدماتها</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solidFill>
                  <a:srgbClr val="000000"/>
                </a:solidFill>
                <a:effectLst/>
                <a:latin typeface="Alexandria" pitchFamily="2" charset="-78"/>
                <a:ea typeface="Times New Roman" panose="02020603050405020304" pitchFamily="18" charset="0"/>
                <a:cs typeface="Alexandria" pitchFamily="2" charset="-78"/>
              </a:rPr>
              <a:t> وأعمالها من خلال سياسات وبرامج تخدم المجتمع.</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algn="justLow" rtl="1">
              <a:lnSpc>
                <a:spcPct val="107000"/>
              </a:lnSpc>
              <a:spcBef>
                <a:spcPts val="600"/>
              </a:spcBef>
              <a:spcAft>
                <a:spcPts val="0"/>
              </a:spcAft>
            </a:pPr>
            <a:endParaRPr lang="ar-BH" sz="1600" baseline="30000" dirty="0">
              <a:solidFill>
                <a:srgbClr val="000000"/>
              </a:solidFill>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indent="457200" algn="justLow" rtl="1">
              <a:lnSpc>
                <a:spcPct val="107000"/>
              </a:lnSpc>
              <a:spcBef>
                <a:spcPts val="600"/>
              </a:spcBef>
              <a:spcAft>
                <a:spcPts val="0"/>
              </a:spcAft>
            </a:pPr>
            <a:r>
              <a:rPr lang="ar-EG" sz="1600" dirty="0">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561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5360" y="2224282"/>
            <a:ext cx="9876845"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u="sng" dirty="0">
                <a:effectLst/>
                <a:latin typeface="Alexandria" pitchFamily="2" charset="-78"/>
                <a:ea typeface="Times New Roman" panose="02020603050405020304" pitchFamily="18" charset="0"/>
                <a:cs typeface="Alexandria" pitchFamily="2" charset="-78"/>
              </a:rPr>
              <a:t>وتعرف المسؤولية الاجتماعية </a:t>
            </a:r>
            <a:r>
              <a:rPr lang="ar-EG" sz="1600" dirty="0">
                <a:effectLst/>
                <a:latin typeface="Alexandria" pitchFamily="2" charset="-78"/>
                <a:ea typeface="Times New Roman" panose="02020603050405020304" pitchFamily="18" charset="0"/>
                <a:cs typeface="Alexandria" pitchFamily="2" charset="-78"/>
              </a:rPr>
              <a:t>أيضا بأنها: شكل من أشكال التزام المنظمة  تجاه المجتمع لتقليل التأثيرات</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effectLst/>
                <a:latin typeface="Alexandria" pitchFamily="2" charset="-78"/>
                <a:ea typeface="Times New Roman" panose="02020603050405020304" pitchFamily="18" charset="0"/>
                <a:cs typeface="Alexandria" pitchFamily="2" charset="-78"/>
              </a:rPr>
              <a:t> السلبية التي قد تترافق مع أعمالهم ومع العمليات  التي تعتبر مؤثرة في المجتمع والبيئة </a:t>
            </a:r>
            <a:r>
              <a:rPr lang="ar-BH" sz="1600" baseline="30000" dirty="0">
                <a:effectLst/>
                <a:latin typeface="Alexandria" pitchFamily="2" charset="-78"/>
                <a:ea typeface="Times New Roman" panose="02020603050405020304" pitchFamily="18" charset="0"/>
                <a:cs typeface="Alexandria" pitchFamily="2" charset="-78"/>
              </a:rPr>
              <a:t>،  </a:t>
            </a:r>
            <a:r>
              <a:rPr lang="ar-EG" sz="1600" b="1" u="sng" dirty="0">
                <a:effectLst/>
                <a:latin typeface="Alexandria" pitchFamily="2" charset="-78"/>
                <a:ea typeface="Times New Roman" panose="02020603050405020304" pitchFamily="18" charset="0"/>
                <a:cs typeface="Alexandria" pitchFamily="2" charset="-78"/>
              </a:rPr>
              <a:t>ومفهوم</a:t>
            </a:r>
            <a:r>
              <a:rPr lang="ar-BH" sz="1600" b="1" u="sng" dirty="0">
                <a:effectLst/>
                <a:latin typeface="Alexandria" pitchFamily="2" charset="-78"/>
                <a:ea typeface="Times New Roman" panose="02020603050405020304" pitchFamily="18" charset="0"/>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u="sng"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u="sng" dirty="0">
                <a:effectLst/>
                <a:latin typeface="Alexandria" pitchFamily="2" charset="-78"/>
                <a:ea typeface="Times New Roman" panose="02020603050405020304" pitchFamily="18" charset="0"/>
                <a:cs typeface="Alexandria" pitchFamily="2" charset="-78"/>
              </a:rPr>
              <a:t> المسؤولية الاجتماعية للمنظمات </a:t>
            </a:r>
            <a:r>
              <a:rPr lang="ar-EG" sz="1600" dirty="0">
                <a:effectLst/>
                <a:latin typeface="Alexandria" pitchFamily="2" charset="-78"/>
                <a:ea typeface="Times New Roman" panose="02020603050405020304" pitchFamily="18" charset="0"/>
                <a:cs typeface="Alexandria" pitchFamily="2" charset="-78"/>
              </a:rPr>
              <a:t>يشمل سلوكيات المنظمات التي تسهم في الأعمال الاجتماعية الجيدة</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effectLst/>
                <a:latin typeface="Alexandria" pitchFamily="2" charset="-78"/>
                <a:ea typeface="Times New Roman" panose="02020603050405020304" pitchFamily="18" charset="0"/>
                <a:cs typeface="Alexandria" pitchFamily="2" charset="-78"/>
              </a:rPr>
              <a:t> والتي  تسهم في سعادة ورفاهية المجتمعات التي تعمل فيها</a:t>
            </a:r>
            <a:r>
              <a:rPr lang="ar-BH" sz="1600" baseline="30000" dirty="0">
                <a:effectLst/>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كما أنها تعبير عن التزام المؤسسات الأخلاقي</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effectLst/>
                <a:latin typeface="Alexandria" pitchFamily="2" charset="-78"/>
                <a:ea typeface="Times New Roman" panose="02020603050405020304" pitchFamily="18" charset="0"/>
                <a:cs typeface="Alexandria" pitchFamily="2" charset="-78"/>
              </a:rPr>
              <a:t> تجاه المجتمع والجماهير الأساسية التي تتأثر بمخرجات هذه المؤسسات وتؤثر فيها، وربط إستراتيجياتها</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effectLst/>
                <a:latin typeface="Alexandria" pitchFamily="2" charset="-78"/>
                <a:ea typeface="Times New Roman" panose="02020603050405020304" pitchFamily="18" charset="0"/>
                <a:cs typeface="Alexandria" pitchFamily="2" charset="-78"/>
              </a:rPr>
              <a:t> بالممارسة الأخلاقية والتأكيد على أنشطتها التي تلبي المعايير الأخلاقية</a:t>
            </a:r>
            <a:r>
              <a:rPr lang="ar-BH" sz="1600" dirty="0">
                <a:effectLst/>
                <a:latin typeface="Alexandria" pitchFamily="2" charset="-78"/>
                <a:ea typeface="Times New Roman" panose="02020603050405020304" pitchFamily="18" charset="0"/>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7420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5931" y="1685495"/>
            <a:ext cx="10247586" cy="4040850"/>
          </a:xfrm>
          <a:prstGeom prst="rect">
            <a:avLst/>
          </a:prstGeom>
          <a:noFill/>
        </p:spPr>
        <p:txBody>
          <a:bodyPr wrap="square" rtlCol="0">
            <a:spAutoFit/>
          </a:bodyPr>
          <a:lstStyle/>
          <a:p>
            <a:pPr marL="0" marR="0" indent="457200" algn="justLow" rtl="1">
              <a:lnSpc>
                <a:spcPct val="107000"/>
              </a:lnSpc>
              <a:spcBef>
                <a:spcPts val="600"/>
              </a:spcBef>
              <a:spcAft>
                <a:spcPts val="0"/>
              </a:spcAft>
            </a:pPr>
            <a:r>
              <a:rPr lang="ar-SA" sz="1600" dirty="0">
                <a:solidFill>
                  <a:srgbClr val="000000"/>
                </a:solidFill>
                <a:effectLst/>
                <a:latin typeface="Alexandria" pitchFamily="2" charset="-78"/>
                <a:ea typeface="Times New Roman" panose="02020603050405020304" pitchFamily="18" charset="0"/>
                <a:cs typeface="Alexandria" pitchFamily="2" charset="-78"/>
              </a:rPr>
              <a:t>تناول الكتاب والباحثون أبعاد المسؤولية الاجتماعية من وجهات نظر مختلفة، ووضعوا لها مسميات متباينة؛ فقد حدد كل من(</a:t>
            </a:r>
            <a:r>
              <a:rPr lang="en-US" sz="1600" dirty="0">
                <a:solidFill>
                  <a:srgbClr val="000000"/>
                </a:solidFill>
                <a:effectLst/>
                <a:latin typeface="Alexandria" pitchFamily="2" charset="-78"/>
                <a:ea typeface="Times New Roman" panose="02020603050405020304" pitchFamily="18" charset="0"/>
                <a:cs typeface="Alexandria" pitchFamily="2" charset="-78"/>
              </a:rPr>
              <a:t>Pride &amp; Ferrell</a:t>
            </a:r>
            <a:r>
              <a:rPr lang="ar-SA" sz="1600" dirty="0">
                <a:solidFill>
                  <a:srgbClr val="000000"/>
                </a:solidFill>
                <a:effectLst/>
                <a:latin typeface="Alexandria" pitchFamily="2" charset="-78"/>
                <a:ea typeface="Times New Roman" panose="02020603050405020304" pitchFamily="18" charset="0"/>
                <a:cs typeface="Alexandria" pitchFamily="2" charset="-78"/>
              </a:rPr>
              <a:t>) أربعة أبعاد تمثلت في ما يلي</a:t>
            </a:r>
            <a:r>
              <a:rPr lang="ar-BH" sz="1600" dirty="0">
                <a:solidFill>
                  <a:srgbClr val="000000"/>
                </a:solidFill>
                <a:effectLst/>
                <a:latin typeface="Alexandria" pitchFamily="2" charset="-78"/>
                <a:ea typeface="Times New Roman" panose="02020603050405020304" pitchFamily="18" charset="0"/>
                <a:cs typeface="Alexandria" pitchFamily="2" charset="-78"/>
              </a:rPr>
              <a:t>:</a:t>
            </a:r>
          </a:p>
          <a:p>
            <a:pPr marR="0" indent="63500" algn="justLow" rtl="1">
              <a:lnSpc>
                <a:spcPct val="107000"/>
              </a:lnSpc>
              <a:spcBef>
                <a:spcPts val="600"/>
              </a:spcBef>
              <a:spcAft>
                <a:spcPts val="0"/>
              </a:spcAft>
            </a:pPr>
            <a:r>
              <a:rPr lang="ar-BH" sz="1600" b="1" dirty="0">
                <a:solidFill>
                  <a:srgbClr val="000000"/>
                </a:solidFill>
                <a:effectLst/>
                <a:latin typeface="Alexandria" pitchFamily="2" charset="-78"/>
                <a:ea typeface="Times New Roman" panose="02020603050405020304" pitchFamily="18" charset="0"/>
                <a:cs typeface="Alexandria" pitchFamily="2" charset="-78"/>
              </a:rPr>
              <a:t>1-</a:t>
            </a:r>
            <a:r>
              <a:rPr lang="ar-SA" sz="1600" b="1" dirty="0">
                <a:solidFill>
                  <a:srgbClr val="000000"/>
                </a:solidFill>
                <a:effectLst/>
                <a:latin typeface="Alexandria" pitchFamily="2" charset="-78"/>
                <a:ea typeface="Times New Roman" panose="02020603050405020304" pitchFamily="18" charset="0"/>
                <a:cs typeface="Alexandria" pitchFamily="2" charset="-78"/>
              </a:rPr>
              <a:t>المسؤولية الإنسانية </a:t>
            </a:r>
            <a:r>
              <a:rPr lang="ar-AE" sz="1600" b="1" dirty="0">
                <a:solidFill>
                  <a:srgbClr val="000000"/>
                </a:solidFill>
                <a:effectLst/>
                <a:latin typeface="Alexandria" pitchFamily="2" charset="-78"/>
                <a:ea typeface="Times New Roman" panose="02020603050405020304" pitchFamily="18" charset="0"/>
                <a:cs typeface="Alexandria" pitchFamily="2" charset="-78"/>
              </a:rPr>
              <a:t>أو الخيرية:</a:t>
            </a:r>
            <a:r>
              <a:rPr lang="ar-SA" sz="1600" dirty="0">
                <a:solidFill>
                  <a:srgbClr val="000000"/>
                </a:solidFill>
                <a:effectLst/>
                <a:latin typeface="Alexandria" pitchFamily="2" charset="-78"/>
                <a:ea typeface="Times New Roman" panose="02020603050405020304" pitchFamily="18" charset="0"/>
                <a:cs typeface="Alexandria" pitchFamily="2" charset="-78"/>
              </a:rPr>
              <a:t> أي: أن تكون المنظمة صالحة وتعمل على الإسهام في تنمية وتطوير المجتمع والعمل على تحسين جودة الحياة.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indent="63500" algn="justLow" rtl="1">
              <a:lnSpc>
                <a:spcPct val="107000"/>
              </a:lnSpc>
              <a:spcBef>
                <a:spcPts val="600"/>
              </a:spcBef>
              <a:spcAft>
                <a:spcPts val="0"/>
              </a:spcAft>
            </a:pPr>
            <a:endParaRPr lang="en-US" sz="1600" dirty="0">
              <a:effectLst/>
              <a:latin typeface="Alexandria" pitchFamily="2" charset="-78"/>
              <a:ea typeface="Times New Roman" panose="02020603050405020304" pitchFamily="18" charset="0"/>
              <a:cs typeface="Alexandria" pitchFamily="2" charset="-78"/>
            </a:endParaRPr>
          </a:p>
          <a:p>
            <a:pPr marR="0" lvl="0" algn="justLow" rtl="1">
              <a:lnSpc>
                <a:spcPct val="107000"/>
              </a:lnSpc>
              <a:spcBef>
                <a:spcPts val="600"/>
              </a:spcBef>
              <a:spcAft>
                <a:spcPts val="0"/>
              </a:spcAft>
            </a:pPr>
            <a:r>
              <a:rPr lang="ar-BH" sz="1600" b="1" dirty="0">
                <a:solidFill>
                  <a:srgbClr val="000000"/>
                </a:solidFill>
                <a:latin typeface="Alexandria" pitchFamily="2" charset="-78"/>
                <a:ea typeface="Times New Roman" panose="02020603050405020304" pitchFamily="18" charset="0"/>
                <a:cs typeface="Alexandria" pitchFamily="2" charset="-78"/>
              </a:rPr>
              <a:t>2- ا</a:t>
            </a:r>
            <a:r>
              <a:rPr lang="ar-SA" sz="1600" b="1" dirty="0">
                <a:solidFill>
                  <a:srgbClr val="000000"/>
                </a:solidFill>
                <a:effectLst/>
                <a:latin typeface="Alexandria" pitchFamily="2" charset="-78"/>
                <a:ea typeface="Times New Roman" panose="02020603050405020304" pitchFamily="18" charset="0"/>
                <a:cs typeface="Alexandria" pitchFamily="2" charset="-78"/>
              </a:rPr>
              <a:t>لمسؤولية</a:t>
            </a:r>
            <a:r>
              <a:rPr lang="ar-SA" sz="1600" dirty="0">
                <a:solidFill>
                  <a:srgbClr val="000000"/>
                </a:solidFill>
                <a:effectLst/>
                <a:latin typeface="Alexandria" pitchFamily="2" charset="-78"/>
                <a:ea typeface="Times New Roman" panose="02020603050405020304" pitchFamily="18" charset="0"/>
                <a:cs typeface="Alexandria" pitchFamily="2" charset="-78"/>
              </a:rPr>
              <a:t> </a:t>
            </a:r>
            <a:r>
              <a:rPr lang="ar-SA" sz="1600" b="1" dirty="0">
                <a:solidFill>
                  <a:srgbClr val="000000"/>
                </a:solidFill>
                <a:effectLst/>
                <a:latin typeface="Alexandria" pitchFamily="2" charset="-78"/>
                <a:ea typeface="Times New Roman" panose="02020603050405020304" pitchFamily="18" charset="0"/>
                <a:cs typeface="Alexandria" pitchFamily="2" charset="-78"/>
              </a:rPr>
              <a:t>الأخلاقية: </a:t>
            </a:r>
            <a:r>
              <a:rPr lang="ar-SA" sz="1600" dirty="0">
                <a:solidFill>
                  <a:srgbClr val="000000"/>
                </a:solidFill>
                <a:effectLst/>
                <a:latin typeface="Alexandria" pitchFamily="2" charset="-78"/>
                <a:ea typeface="Times New Roman" panose="02020603050405020304" pitchFamily="18" charset="0"/>
                <a:cs typeface="Alexandria" pitchFamily="2" charset="-78"/>
              </a:rPr>
              <a:t>أي: أن تكون المنظمة قائمة وفق أسس أخلاقية، وأن تكون متسقة مع توقعات المجتمع كما أسست على القوانين.</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lvl="0" algn="justLow" rtl="1">
              <a:lnSpc>
                <a:spcPct val="107000"/>
              </a:lnSpc>
              <a:spcBef>
                <a:spcPts val="600"/>
              </a:spcBef>
              <a:spcAft>
                <a:spcPts val="0"/>
              </a:spcAft>
            </a:pPr>
            <a:endParaRPr lang="en-US" sz="1600" dirty="0">
              <a:effectLst/>
              <a:latin typeface="Alexandria" pitchFamily="2" charset="-78"/>
              <a:ea typeface="Times New Roman" panose="02020603050405020304" pitchFamily="18" charset="0"/>
              <a:cs typeface="Alexandria" pitchFamily="2" charset="-78"/>
            </a:endParaRPr>
          </a:p>
          <a:p>
            <a:pPr marR="0" lvl="0" algn="justLow" rtl="1">
              <a:lnSpc>
                <a:spcPct val="107000"/>
              </a:lnSpc>
              <a:spcBef>
                <a:spcPts val="600"/>
              </a:spcBef>
              <a:spcAft>
                <a:spcPts val="0"/>
              </a:spcAft>
            </a:pPr>
            <a:r>
              <a:rPr lang="ar-BH" sz="1600" b="1" dirty="0">
                <a:solidFill>
                  <a:srgbClr val="000000"/>
                </a:solidFill>
                <a:latin typeface="Alexandria" pitchFamily="2" charset="-78"/>
                <a:ea typeface="Times New Roman" panose="02020603050405020304" pitchFamily="18" charset="0"/>
                <a:cs typeface="Alexandria" pitchFamily="2" charset="-78"/>
              </a:rPr>
              <a:t>3- ا</a:t>
            </a:r>
            <a:r>
              <a:rPr lang="ar-SA" sz="1600" b="1" dirty="0">
                <a:solidFill>
                  <a:srgbClr val="000000"/>
                </a:solidFill>
                <a:effectLst/>
                <a:latin typeface="Alexandria" pitchFamily="2" charset="-78"/>
                <a:ea typeface="Times New Roman" panose="02020603050405020304" pitchFamily="18" charset="0"/>
                <a:cs typeface="Alexandria" pitchFamily="2" charset="-78"/>
              </a:rPr>
              <a:t>لمسؤولية القانونية</a:t>
            </a:r>
            <a:r>
              <a:rPr lang="fr-FR" sz="1600" b="1" dirty="0">
                <a:solidFill>
                  <a:srgbClr val="000000"/>
                </a:solidFill>
                <a:effectLst/>
                <a:latin typeface="Alexandria" pitchFamily="2" charset="-78"/>
                <a:ea typeface="Times New Roman" panose="02020603050405020304" pitchFamily="18" charset="0"/>
                <a:cs typeface="Alexandria" pitchFamily="2" charset="-78"/>
              </a:rPr>
              <a:t>:</a:t>
            </a:r>
            <a:r>
              <a:rPr lang="ar-SA" sz="1600" dirty="0">
                <a:solidFill>
                  <a:srgbClr val="000000"/>
                </a:solidFill>
                <a:effectLst/>
                <a:latin typeface="Alexandria" pitchFamily="2" charset="-78"/>
                <a:ea typeface="Times New Roman" panose="02020603050405020304" pitchFamily="18" charset="0"/>
                <a:cs typeface="Alexandria" pitchFamily="2" charset="-78"/>
              </a:rPr>
              <a:t> أي: التزام المنظمة بالقوانين والتشريعات، واكتساب ثقة الآخرين من خلال التزامها بتنفيذ الأعمال الشرعية.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R="0" lvl="0" algn="justLow" rtl="1">
              <a:lnSpc>
                <a:spcPct val="107000"/>
              </a:lnSpc>
              <a:spcBef>
                <a:spcPts val="600"/>
              </a:spcBef>
              <a:spcAft>
                <a:spcPts val="0"/>
              </a:spcAft>
            </a:pPr>
            <a:endParaRPr lang="en-US" sz="1600" dirty="0">
              <a:effectLst/>
              <a:latin typeface="Alexandria" pitchFamily="2" charset="-78"/>
              <a:ea typeface="Times New Roman" panose="02020603050405020304" pitchFamily="18" charset="0"/>
              <a:cs typeface="Alexandria" pitchFamily="2" charset="-78"/>
            </a:endParaRPr>
          </a:p>
          <a:p>
            <a:pPr marR="0" lvl="0" algn="justLow" rtl="1">
              <a:lnSpc>
                <a:spcPct val="107000"/>
              </a:lnSpc>
              <a:spcBef>
                <a:spcPts val="600"/>
              </a:spcBef>
              <a:spcAft>
                <a:spcPts val="0"/>
              </a:spcAft>
            </a:pPr>
            <a:r>
              <a:rPr lang="ar-BH" sz="1600" b="1" dirty="0">
                <a:solidFill>
                  <a:srgbClr val="000000"/>
                </a:solidFill>
                <a:latin typeface="Alexandria" pitchFamily="2" charset="-78"/>
                <a:ea typeface="Times New Roman" panose="02020603050405020304" pitchFamily="18" charset="0"/>
                <a:cs typeface="Alexandria" pitchFamily="2" charset="-78"/>
              </a:rPr>
              <a:t>4- ا</a:t>
            </a:r>
            <a:r>
              <a:rPr lang="ar-SA" sz="1600" b="1" dirty="0">
                <a:solidFill>
                  <a:srgbClr val="000000"/>
                </a:solidFill>
                <a:effectLst/>
                <a:latin typeface="Alexandria" pitchFamily="2" charset="-78"/>
                <a:ea typeface="Times New Roman" panose="02020603050405020304" pitchFamily="18" charset="0"/>
                <a:cs typeface="Alexandria" pitchFamily="2" charset="-78"/>
              </a:rPr>
              <a:t>لمسؤولية الاقتصادية</a:t>
            </a:r>
            <a:r>
              <a:rPr lang="fr-FR" sz="1600" b="1" dirty="0">
                <a:solidFill>
                  <a:srgbClr val="000000"/>
                </a:solidFill>
                <a:effectLst/>
                <a:latin typeface="Alexandria" pitchFamily="2" charset="-78"/>
                <a:ea typeface="Times New Roman" panose="02020603050405020304" pitchFamily="18" charset="0"/>
                <a:cs typeface="Alexandria" pitchFamily="2" charset="-78"/>
              </a:rPr>
              <a:t>:</a:t>
            </a:r>
            <a:r>
              <a:rPr lang="ar-SA" sz="1600" dirty="0">
                <a:solidFill>
                  <a:srgbClr val="000000"/>
                </a:solidFill>
                <a:effectLst/>
                <a:latin typeface="Alexandria" pitchFamily="2" charset="-78"/>
                <a:ea typeface="Times New Roman" panose="02020603050405020304" pitchFamily="18" charset="0"/>
                <a:cs typeface="Alexandria" pitchFamily="2" charset="-78"/>
              </a:rPr>
              <a:t> بأن تكون المنظمة نافعة ومجدية اقتصاديا، وأن تحاول جاهدة توفير السلع والخدمات المرغوبة في المجتمع.</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295BF9-6747-D1F8-6948-F9F4683D4729}"/>
              </a:ext>
            </a:extLst>
          </p:cNvPr>
          <p:cNvPicPr>
            <a:picLocks noChangeAspect="1"/>
          </p:cNvPicPr>
          <p:nvPr/>
        </p:nvPicPr>
        <p:blipFill>
          <a:blip r:embed="rId3"/>
          <a:stretch>
            <a:fillRect/>
          </a:stretch>
        </p:blipFill>
        <p:spPr>
          <a:xfrm>
            <a:off x="2417816" y="592055"/>
            <a:ext cx="6096528" cy="542591"/>
          </a:xfrm>
          <a:prstGeom prst="rect">
            <a:avLst/>
          </a:prstGeom>
        </p:spPr>
      </p:pic>
    </p:spTree>
    <p:extLst>
      <p:ext uri="{BB962C8B-B14F-4D97-AF65-F5344CB8AC3E}">
        <p14:creationId xmlns:p14="http://schemas.microsoft.com/office/powerpoint/2010/main" val="563400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4720" y="2244602"/>
            <a:ext cx="9978445" cy="2308324"/>
          </a:xfrm>
          <a:prstGeom prst="rect">
            <a:avLst/>
          </a:prstGeom>
          <a:noFill/>
        </p:spPr>
        <p:txBody>
          <a:bodyPr wrap="square" rtlCol="0">
            <a:spAutoFit/>
          </a:bodyPr>
          <a:lstStyle/>
          <a:p>
            <a:pPr lvl="0" algn="just" rtl="1"/>
            <a:r>
              <a:rPr lang="ar-EG" sz="1600" dirty="0">
                <a:solidFill>
                  <a:srgbClr val="000000"/>
                </a:solidFill>
                <a:effectLst/>
                <a:latin typeface="Alexandria" pitchFamily="2" charset="-78"/>
                <a:ea typeface="Times New Roman" panose="02020603050405020304" pitchFamily="18" charset="0"/>
                <a:cs typeface="Alexandria" pitchFamily="2" charset="-78"/>
              </a:rPr>
              <a:t>تتباين المنظمات في تطبيقها لنوعية برامج </a:t>
            </a:r>
            <a:r>
              <a:rPr lang="ar-SA" sz="1600" dirty="0">
                <a:solidFill>
                  <a:srgbClr val="000000"/>
                </a:solidFill>
                <a:effectLst/>
                <a:latin typeface="Alexandria" pitchFamily="2" charset="-78"/>
                <a:ea typeface="Times New Roman" panose="02020603050405020304" pitchFamily="18" charset="0"/>
                <a:cs typeface="Alexandria" pitchFamily="2" charset="-78"/>
              </a:rPr>
              <a:t>ومعاهد البحوث، وتمويل بعض الأنشطة والبرامج الثقافية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lvl="0" algn="just" rtl="1"/>
            <a:endParaRPr lang="ar-BH" sz="1600" dirty="0">
              <a:solidFill>
                <a:srgbClr val="000000"/>
              </a:solidFill>
              <a:latin typeface="Alexandria" pitchFamily="2" charset="-78"/>
              <a:ea typeface="Times New Roman" panose="02020603050405020304" pitchFamily="18" charset="0"/>
              <a:cs typeface="Alexandria" pitchFamily="2" charset="-78"/>
            </a:endParaRPr>
          </a:p>
          <a:p>
            <a:pPr lvl="0" algn="just" rtl="1"/>
            <a:r>
              <a:rPr lang="ar-SA" sz="1600" dirty="0">
                <a:solidFill>
                  <a:srgbClr val="000000"/>
                </a:solidFill>
                <a:effectLst/>
                <a:latin typeface="Alexandria" pitchFamily="2" charset="-78"/>
                <a:ea typeface="Times New Roman" panose="02020603050405020304" pitchFamily="18" charset="0"/>
                <a:cs typeface="Alexandria" pitchFamily="2" charset="-78"/>
              </a:rPr>
              <a:t> والترفيهية، والمساهمة في</a:t>
            </a:r>
            <a:r>
              <a:rPr lang="ar-EG" sz="1600" dirty="0">
                <a:solidFill>
                  <a:srgbClr val="000000"/>
                </a:solidFill>
                <a:latin typeface="Alexandria" pitchFamily="2" charset="-78"/>
                <a:ea typeface="Times New Roman" panose="02020603050405020304" pitchFamily="18" charset="0"/>
                <a:cs typeface="Alexandria" pitchFamily="2" charset="-78"/>
              </a:rPr>
              <a:t>المسؤولية الاجتماعية وفقا لرؤيتها لاحتياجات المجتمع من جانب ووفقا لطبيعة</a:t>
            </a:r>
            <a:endParaRPr lang="ar-BH" sz="1600" dirty="0">
              <a:solidFill>
                <a:srgbClr val="000000"/>
              </a:solidFill>
              <a:latin typeface="Alexandria" pitchFamily="2" charset="-78"/>
              <a:ea typeface="Times New Roman" panose="02020603050405020304" pitchFamily="18" charset="0"/>
              <a:cs typeface="Alexandria" pitchFamily="2" charset="-78"/>
            </a:endParaRPr>
          </a:p>
          <a:p>
            <a:pPr lvl="0" algn="just" rtl="1"/>
            <a:endParaRPr lang="ar-BH" sz="1600" dirty="0">
              <a:solidFill>
                <a:srgbClr val="000000"/>
              </a:solidFill>
              <a:latin typeface="Alexandria" pitchFamily="2" charset="-78"/>
              <a:ea typeface="Times New Roman" panose="02020603050405020304" pitchFamily="18" charset="0"/>
              <a:cs typeface="Alexandria" pitchFamily="2" charset="-78"/>
            </a:endParaRPr>
          </a:p>
          <a:p>
            <a:pPr lvl="0" algn="just" rtl="1"/>
            <a:r>
              <a:rPr lang="ar-EG" sz="1600" dirty="0">
                <a:solidFill>
                  <a:srgbClr val="000000"/>
                </a:solidFill>
                <a:latin typeface="Alexandria" pitchFamily="2" charset="-78"/>
                <a:ea typeface="Times New Roman" panose="02020603050405020304" pitchFamily="18" charset="0"/>
                <a:cs typeface="Alexandria" pitchFamily="2" charset="-78"/>
              </a:rPr>
              <a:t> نشاطها من جانب آخر، </a:t>
            </a:r>
            <a:r>
              <a:rPr lang="ar-SA" sz="1600" dirty="0">
                <a:solidFill>
                  <a:srgbClr val="000000"/>
                </a:solidFill>
                <a:latin typeface="Alexandria" pitchFamily="2" charset="-78"/>
                <a:ea typeface="Times New Roman" panose="02020603050405020304" pitchFamily="18" charset="0"/>
                <a:cs typeface="Alexandria" pitchFamily="2" charset="-78"/>
              </a:rPr>
              <a:t>لتشمل </a:t>
            </a:r>
            <a:r>
              <a:rPr lang="ar-EG" sz="1600" dirty="0">
                <a:solidFill>
                  <a:srgbClr val="000000"/>
                </a:solidFill>
                <a:latin typeface="Alexandria" pitchFamily="2" charset="-78"/>
                <a:ea typeface="Times New Roman" panose="02020603050405020304" pitchFamily="18" charset="0"/>
                <a:cs typeface="Alexandria" pitchFamily="2" charset="-78"/>
              </a:rPr>
              <a:t>البرامج</a:t>
            </a:r>
            <a:r>
              <a:rPr lang="ar-SA" sz="1600" dirty="0">
                <a:solidFill>
                  <a:srgbClr val="000000"/>
                </a:solidFill>
                <a:latin typeface="Alexandria" pitchFamily="2" charset="-78"/>
                <a:ea typeface="Times New Roman" panose="02020603050405020304" pitchFamily="18" charset="0"/>
                <a:cs typeface="Alexandria" pitchFamily="2" charset="-78"/>
              </a:rPr>
              <a:t> البيئ</a:t>
            </a:r>
            <a:r>
              <a:rPr lang="ar-EG" sz="1600" dirty="0">
                <a:solidFill>
                  <a:srgbClr val="000000"/>
                </a:solidFill>
                <a:latin typeface="Alexandria" pitchFamily="2" charset="-78"/>
                <a:ea typeface="Times New Roman" panose="02020603050405020304" pitchFamily="18" charset="0"/>
                <a:cs typeface="Alexandria" pitchFamily="2" charset="-78"/>
              </a:rPr>
              <a:t>ي</a:t>
            </a:r>
            <a:r>
              <a:rPr lang="ar-SA" sz="1600" dirty="0">
                <a:solidFill>
                  <a:srgbClr val="000000"/>
                </a:solidFill>
                <a:latin typeface="Alexandria" pitchFamily="2" charset="-78"/>
                <a:ea typeface="Times New Roman" panose="02020603050405020304" pitchFamily="18" charset="0"/>
                <a:cs typeface="Alexandria" pitchFamily="2" charset="-78"/>
              </a:rPr>
              <a:t>ة، تقديم المنح المالية للجهات التعليمية والجامعات  </a:t>
            </a:r>
            <a:r>
              <a:rPr lang="ar-SA" sz="1600" dirty="0">
                <a:solidFill>
                  <a:srgbClr val="000000"/>
                </a:solidFill>
                <a:effectLst/>
                <a:latin typeface="Alexandria" pitchFamily="2" charset="-78"/>
                <a:ea typeface="Times New Roman" panose="02020603050405020304" pitchFamily="18" charset="0"/>
                <a:cs typeface="Alexandria" pitchFamily="2" charset="-78"/>
              </a:rPr>
              <a:t>تحديث</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lvl="0" algn="just" rtl="1"/>
            <a:endParaRPr lang="ar-BH" sz="1600" dirty="0">
              <a:solidFill>
                <a:srgbClr val="000000"/>
              </a:solidFill>
              <a:latin typeface="Alexandria" pitchFamily="2" charset="-78"/>
              <a:ea typeface="Times New Roman" panose="02020603050405020304" pitchFamily="18" charset="0"/>
              <a:cs typeface="Alexandria" pitchFamily="2" charset="-78"/>
            </a:endParaRPr>
          </a:p>
          <a:p>
            <a:pPr lvl="0" algn="just" rtl="1"/>
            <a:r>
              <a:rPr lang="ar-SA" sz="1600" dirty="0">
                <a:solidFill>
                  <a:srgbClr val="000000"/>
                </a:solidFill>
                <a:effectLst/>
                <a:latin typeface="Alexandria" pitchFamily="2" charset="-78"/>
                <a:ea typeface="Times New Roman" panose="02020603050405020304" pitchFamily="18" charset="0"/>
                <a:cs typeface="Alexandria" pitchFamily="2" charset="-78"/>
              </a:rPr>
              <a:t> وتطوير المدن، تقديم المساعدات المالية والعينية للمستشفيات ودعم مجالات الرعاية الصحية،وتقديم</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lvl="0" algn="just" rtl="1"/>
            <a:endParaRPr lang="ar-BH" sz="1600" dirty="0">
              <a:solidFill>
                <a:srgbClr val="000000"/>
              </a:solidFill>
              <a:latin typeface="Alexandria" pitchFamily="2" charset="-78"/>
              <a:ea typeface="Times New Roman" panose="02020603050405020304" pitchFamily="18" charset="0"/>
              <a:cs typeface="Alexandria" pitchFamily="2" charset="-78"/>
            </a:endParaRPr>
          </a:p>
          <a:p>
            <a:pPr lvl="0" algn="just" rtl="1"/>
            <a:r>
              <a:rPr lang="ar-SA" sz="1600" dirty="0">
                <a:solidFill>
                  <a:srgbClr val="000000"/>
                </a:solidFill>
                <a:effectLst/>
                <a:latin typeface="Alexandria" pitchFamily="2" charset="-78"/>
                <a:ea typeface="Times New Roman" panose="02020603050405020304" pitchFamily="18" charset="0"/>
                <a:cs typeface="Alexandria" pitchFamily="2" charset="-78"/>
              </a:rPr>
              <a:t> فرص وظيفية للمعاقين وتقديم المنح والهبات للجهات الخيرية والاجتماعية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DB1BF6A-88E5-F3D4-F731-EECC402C1343}"/>
              </a:ext>
            </a:extLst>
          </p:cNvPr>
          <p:cNvSpPr txBox="1"/>
          <p:nvPr/>
        </p:nvSpPr>
        <p:spPr>
          <a:xfrm>
            <a:off x="2975640" y="772399"/>
            <a:ext cx="6096000" cy="400110"/>
          </a:xfrm>
          <a:prstGeom prst="rect">
            <a:avLst/>
          </a:prstGeom>
          <a:noFill/>
        </p:spPr>
        <p:txBody>
          <a:bodyPr wrap="square">
            <a:spAutoFit/>
          </a:bodyPr>
          <a:lstStyle/>
          <a:p>
            <a:r>
              <a:rPr lang="ar-AE" sz="2000" b="1" u="sng" dirty="0">
                <a:effectLst/>
                <a:latin typeface="Alexandria" pitchFamily="2" charset="-78"/>
                <a:ea typeface="Times New Roman" panose="02020603050405020304" pitchFamily="18" charset="0"/>
                <a:cs typeface="Alexandria" pitchFamily="2" charset="-78"/>
              </a:rPr>
              <a:t>مجالات المسؤولية الاجتماعية</a:t>
            </a:r>
            <a:endParaRPr lang="en-US" sz="2000" u="sng" dirty="0">
              <a:latin typeface="Alexandria" pitchFamily="2" charset="-78"/>
              <a:cs typeface="Alexandria" pitchFamily="2" charset="-78"/>
            </a:endParaRPr>
          </a:p>
        </p:txBody>
      </p:sp>
    </p:spTree>
    <p:extLst>
      <p:ext uri="{BB962C8B-B14F-4D97-AF65-F5344CB8AC3E}">
        <p14:creationId xmlns:p14="http://schemas.microsoft.com/office/powerpoint/2010/main" val="3834128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60649"/>
            <a:ext cx="10373360" cy="427809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تعد اتصالات المسؤولية الاجتماعية للشركات نشاطاً بارزاً تقوم به المنظمات لتقديم نفسها ولشرح وإعطاء</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أفكاراً لجمهور متنوع من أصحاب المصالح، ولاشك أن المنظمة عندما تقدم لعملائها تقارير عن أنشطتها</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وبرامجها في مجال المسؤولية الاجتماعية فإنها بذلك تزودهم بمعلومات عن قيمة الشركة وعن منتجاتها</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وخدماتها في ذات الوقت، وما من شك في أن اتصالات المسؤولية الاجتماعية للمنظمات من شانها خلق</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الشفافية وزيادة الوعي بأنشطة المسؤولية الاجتماعية لدي الجمهور، والمصداقية في دعم قرارات الإدارة</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العليا ووصف سياسات المنظمة ومسؤولياتها والتزاماتها كما إن المصداقية أيضا يمكن أن تتأثر بمستوي</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أصحاب المصالح ومدي انغماسهم  ومراقبة ما تقوم به الشركات من أنشطة وبرامج مقارنة بالشركات</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والمنظمات الأخرى، كما إن الاتصالات الفعالة من شأنها العمل على دمج أصحاب المصالح بشكل كبير</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وتدعيم مواقفهم واندماجهم في قرارات الشركة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2380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78401"/>
            <a:ext cx="10352690" cy="4346767"/>
          </a:xfrm>
          <a:prstGeom prst="rect">
            <a:avLst/>
          </a:prstGeom>
          <a:noFill/>
        </p:spPr>
        <p:txBody>
          <a:bodyPr wrap="square" rtlCol="0">
            <a:spAutoFit/>
          </a:bodyPr>
          <a:lstStyle/>
          <a:p>
            <a:pPr marL="0" marR="0" algn="r" rtl="1">
              <a:lnSpc>
                <a:spcPct val="107000"/>
              </a:lnSpc>
              <a:spcBef>
                <a:spcPts val="600"/>
              </a:spcBef>
              <a:spcAft>
                <a:spcPts val="0"/>
              </a:spcAft>
            </a:pPr>
            <a:r>
              <a:rPr lang="ar-SA" sz="1600" b="1" dirty="0">
                <a:effectLst/>
                <a:latin typeface="Alexandria" pitchFamily="2" charset="-78"/>
                <a:ea typeface="Times New Roman" panose="02020603050405020304" pitchFamily="18" charset="0"/>
                <a:cs typeface="Alexandria" pitchFamily="2" charset="-78"/>
              </a:rPr>
              <a:t>وتعتمد اتصالات المسؤولية الاجتماعية على إستراتيجيات الاتصال الأربع في العلاقات العامة فيما يلي:</a:t>
            </a:r>
            <a:endParaRPr lang="en-US" sz="1600" b="1"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إستراتيجية الإعلام</a:t>
            </a:r>
            <a:r>
              <a:rPr lang="ar-SA" sz="1600" dirty="0">
                <a:effectLst/>
                <a:latin typeface="Alexandria" pitchFamily="2" charset="-78"/>
                <a:ea typeface="Times New Roman" panose="02020603050405020304" pitchFamily="18" charset="0"/>
                <a:cs typeface="Alexandria" pitchFamily="2" charset="-78"/>
              </a:rPr>
              <a:t>: ويتم عبر هذه الإستراتيجية تقديم المعلومات إلى الجماهير الأساسية للمساعدة في تكوين الرأي واتخاذ القرارات</a:t>
            </a:r>
            <a:r>
              <a:rPr lang="en-US" sz="1600" dirty="0">
                <a:effectLst/>
                <a:latin typeface="Alexandria" pitchFamily="2" charset="-78"/>
                <a:ea typeface="Times New Roman" panose="02020603050405020304" pitchFamily="18" charset="0"/>
                <a:cs typeface="Alexandria" pitchFamily="2" charset="-78"/>
              </a:rPr>
              <a:t>.</a:t>
            </a:r>
            <a:endParaRPr lang="ar-BH" sz="16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endParaRPr lang="en-US" sz="16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إستراتيجية الإقناع</a:t>
            </a:r>
            <a:r>
              <a:rPr lang="ar-SA" sz="1600" dirty="0">
                <a:effectLst/>
                <a:latin typeface="Alexandria" pitchFamily="2" charset="-78"/>
                <a:ea typeface="Times New Roman" panose="02020603050405020304" pitchFamily="18" charset="0"/>
                <a:cs typeface="Alexandria" pitchFamily="2" charset="-78"/>
              </a:rPr>
              <a:t>: وتستخدم هذه الإستراتيجية  في اتصالات المنظمة عندما تسعى إلى إيجاد قاعدة للعلاقات الإستراتيجية مع الجماهير الأساسية بهدف التغيير المقصود في معارف جمهور معين واتجاهاته وسلوكياته</a:t>
            </a:r>
            <a:r>
              <a:rPr lang="en-US" sz="1600" dirty="0">
                <a:effectLst/>
                <a:latin typeface="Alexandria" pitchFamily="2" charset="-78"/>
                <a:ea typeface="Times New Roman" panose="02020603050405020304" pitchFamily="18" charset="0"/>
                <a:cs typeface="Alexandria" pitchFamily="2" charset="-78"/>
              </a:rPr>
              <a:t>.</a:t>
            </a:r>
            <a:endParaRPr lang="ar-BH" sz="16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endParaRPr lang="en-US" sz="16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إستراتيجية بناء الإجماع</a:t>
            </a:r>
            <a:r>
              <a:rPr lang="ar-SA" sz="1600" dirty="0">
                <a:effectLst/>
                <a:latin typeface="Alexandria" pitchFamily="2" charset="-78"/>
                <a:ea typeface="Times New Roman" panose="02020603050405020304" pitchFamily="18" charset="0"/>
                <a:cs typeface="Alexandria" pitchFamily="2" charset="-78"/>
              </a:rPr>
              <a:t>: وتستخدم هذه الإستراتيجية لبناء علاقات إستراتيجية بين المنظمة وبيئتها الخارجية أو بين المنظمة والعاملين.</a:t>
            </a:r>
            <a:endParaRPr lang="ar-BH" sz="16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endParaRPr lang="en-US" sz="1600" dirty="0">
              <a:latin typeface="Alexandria" pitchFamily="2" charset="-78"/>
              <a:ea typeface="Times New Roman" panose="02020603050405020304" pitchFamily="18" charset="0"/>
              <a:cs typeface="Alexandria" pitchFamily="2" charset="-78"/>
            </a:endParaRPr>
          </a:p>
          <a:p>
            <a:pPr algn="r"/>
            <a:r>
              <a:rPr lang="ar-BH" sz="1600" b="1" dirty="0">
                <a:latin typeface="Alexandria" pitchFamily="2" charset="-78"/>
                <a:ea typeface="Times New Roman" panose="02020603050405020304" pitchFamily="18" charset="0"/>
                <a:cs typeface="Alexandria" pitchFamily="2" charset="-78"/>
              </a:rPr>
              <a:t>     </a:t>
            </a:r>
            <a:r>
              <a:rPr lang="ar-SA" sz="1600" b="1" dirty="0">
                <a:latin typeface="Alexandria" pitchFamily="2" charset="-78"/>
                <a:ea typeface="Times New Roman" panose="02020603050405020304" pitchFamily="18" charset="0"/>
                <a:cs typeface="Alexandria" pitchFamily="2" charset="-78"/>
              </a:rPr>
              <a:t>إستراتيجية الحوار</a:t>
            </a:r>
            <a:r>
              <a:rPr lang="ar-SA" sz="1600" dirty="0">
                <a:latin typeface="Alexandria" pitchFamily="2" charset="-78"/>
                <a:ea typeface="Times New Roman" panose="02020603050405020304" pitchFamily="18" charset="0"/>
                <a:cs typeface="Alexandria" pitchFamily="2" charset="-78"/>
              </a:rPr>
              <a:t>: وتتضمن هذه الإستراتيجية استشارة الجمهور قي سياسات المنظمة، وأخذ رأيه في القضايا المختلفة وإشراكه في عملية صنع القرار</a:t>
            </a:r>
            <a:r>
              <a:rPr lang="en-US" sz="1600" dirty="0">
                <a:latin typeface="Alexandria" pitchFamily="2" charset="-78"/>
                <a:cs typeface="Alexandria" pitchFamily="2" charset="-78"/>
              </a:rPr>
              <a:t> </a:t>
            </a:r>
            <a:r>
              <a:rPr lang="ar-BH" sz="1600" dirty="0">
                <a:latin typeface="Alexandria" pitchFamily="2" charset="-78"/>
                <a:cs typeface="Alexandria" pitchFamily="2" charset="-78"/>
              </a:rPr>
              <a:t>    </a:t>
            </a:r>
            <a:r>
              <a:rPr lang="en-US" sz="1600" dirty="0">
                <a:latin typeface="Alexandria" pitchFamily="2" charset="-78"/>
                <a:ea typeface="Times New Roman" panose="02020603050405020304" pitchFamily="18" charset="0"/>
                <a:cs typeface="Alexandria" pitchFamily="2" charset="-78"/>
              </a:rPr>
              <a:t> </a:t>
            </a:r>
          </a:p>
          <a:p>
            <a:pPr marL="342900" marR="0" lvl="0" indent="-342900" algn="r" rtl="1">
              <a:lnSpc>
                <a:spcPct val="107000"/>
              </a:lnSpc>
              <a:spcBef>
                <a:spcPts val="600"/>
              </a:spcBef>
              <a:spcAft>
                <a:spcPts val="0"/>
              </a:spcAft>
              <a:buFont typeface="Symbol" panose="05050102010706020507" pitchFamily="18" charset="2"/>
              <a:buChar char=""/>
            </a:pPr>
            <a:endParaRPr lang="ar-BH" sz="1600" dirty="0">
              <a:latin typeface="Alexandria" pitchFamily="2" charset="-78"/>
              <a:ea typeface="Times New Roman" panose="02020603050405020304" pitchFamily="18" charset="0"/>
              <a:cs typeface="Alexandria" pitchFamily="2" charset="-78"/>
            </a:endParaRPr>
          </a:p>
          <a:p>
            <a:pPr marL="342900" marR="0" lvl="0" indent="-342900" algn="r" rtl="1">
              <a:lnSpc>
                <a:spcPct val="107000"/>
              </a:lnSpc>
              <a:spcBef>
                <a:spcPts val="600"/>
              </a:spcBef>
              <a:spcAft>
                <a:spcPts val="0"/>
              </a:spcAft>
              <a:buFont typeface="Symbol" panose="05050102010706020507" pitchFamily="18" charset="2"/>
              <a:buChar char=""/>
            </a:pPr>
            <a:endParaRPr lang="ar-BH"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2712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79" y="1712022"/>
            <a:ext cx="10601705" cy="4462247"/>
          </a:xfrm>
          <a:prstGeom prst="rect">
            <a:avLst/>
          </a:prstGeom>
          <a:noFill/>
        </p:spPr>
        <p:txBody>
          <a:bodyPr wrap="square" rtlCol="0">
            <a:spAutoFit/>
          </a:bodyPr>
          <a:lstStyle/>
          <a:p>
            <a:pPr marL="0" marR="0" algn="just" rtl="1">
              <a:lnSpc>
                <a:spcPct val="107000"/>
              </a:lnSpc>
              <a:spcBef>
                <a:spcPts val="600"/>
              </a:spcBef>
              <a:spcAft>
                <a:spcPts val="0"/>
              </a:spcAft>
            </a:pPr>
            <a:r>
              <a:rPr lang="ar-AE" sz="1600" dirty="0">
                <a:effectLst/>
                <a:latin typeface="Alexandria" pitchFamily="2" charset="-78"/>
                <a:ea typeface="Times New Roman" panose="02020603050405020304" pitchFamily="18" charset="0"/>
                <a:cs typeface="Alexandria" pitchFamily="2" charset="-78"/>
              </a:rPr>
              <a:t>تعد مواقع التواصل الاجتماعي فيس بوك وتويتر ذات أهمية إستراتيجية للشركات</a:t>
            </a:r>
            <a:r>
              <a:rPr lang="ar-BH" sz="1600" dirty="0">
                <a:effectLst/>
                <a:latin typeface="Alexandria" pitchFamily="2" charset="-78"/>
                <a:ea typeface="Times New Roman" panose="02020603050405020304" pitchFamily="18" charset="0"/>
                <a:cs typeface="Alexandria" pitchFamily="2" charset="-78"/>
              </a:rPr>
              <a:t> لإطلاق حملات المسؤولية </a:t>
            </a:r>
          </a:p>
          <a:p>
            <a:pPr marL="0" marR="0" algn="just"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algn="just" rtl="1">
              <a:lnSpc>
                <a:spcPct val="107000"/>
              </a:lnSpc>
              <a:spcBef>
                <a:spcPts val="600"/>
              </a:spcBef>
              <a:spcAft>
                <a:spcPts val="0"/>
              </a:spcAft>
            </a:pPr>
            <a:r>
              <a:rPr lang="ar-BH" sz="1600" dirty="0">
                <a:effectLst/>
                <a:latin typeface="Alexandria" pitchFamily="2" charset="-78"/>
                <a:ea typeface="Times New Roman" panose="02020603050405020304" pitchFamily="18" charset="0"/>
                <a:cs typeface="Alexandria" pitchFamily="2" charset="-78"/>
              </a:rPr>
              <a:t> الإجتماعيى عبر هذه المواقع ...</a:t>
            </a:r>
            <a:r>
              <a:rPr lang="ar-AE" sz="1600" dirty="0">
                <a:effectLst/>
                <a:latin typeface="Alexandria" pitchFamily="2" charset="-78"/>
                <a:ea typeface="Times New Roman" panose="02020603050405020304" pitchFamily="18" charset="0"/>
                <a:cs typeface="Alexandria" pitchFamily="2" charset="-78"/>
              </a:rPr>
              <a:t> حيث إن هذه المواقع</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تجتذب قرابة 75% من مستخدمي الإنترنت النشطاء</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في 10</a:t>
            </a:r>
            <a:endParaRPr lang="ar-BH" sz="1600" dirty="0">
              <a:effectLst/>
              <a:latin typeface="Alexandria" pitchFamily="2" charset="-78"/>
              <a:ea typeface="Times New Roman" panose="02020603050405020304" pitchFamily="18" charset="0"/>
              <a:cs typeface="Alexandria" pitchFamily="2" charset="-78"/>
            </a:endParaRPr>
          </a:p>
          <a:p>
            <a:pPr marL="0" marR="0" algn="just"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algn="just" rtl="1">
              <a:lnSpc>
                <a:spcPct val="107000"/>
              </a:lnSpc>
              <a:spcBef>
                <a:spcPts val="600"/>
              </a:spcBef>
              <a:spcAft>
                <a:spcPts val="0"/>
              </a:spcAft>
            </a:pPr>
            <a:r>
              <a:rPr lang="ar-AE" sz="1600" dirty="0">
                <a:effectLst/>
                <a:latin typeface="Alexandria" pitchFamily="2" charset="-78"/>
                <a:ea typeface="Times New Roman" panose="02020603050405020304" pitchFamily="18" charset="0"/>
                <a:cs typeface="Alexandria" pitchFamily="2" charset="-78"/>
              </a:rPr>
              <a:t> من أكبر الأسواق  العالمية، وقرابة 60% من</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الشباب المستخدمين عبر وضع تعليقات، رؤي أو</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وجهات نظر، منتجات</a:t>
            </a:r>
            <a:endParaRPr lang="ar-BH" sz="1600" dirty="0">
              <a:effectLst/>
              <a:latin typeface="Alexandria" pitchFamily="2" charset="-78"/>
              <a:ea typeface="Times New Roman" panose="02020603050405020304" pitchFamily="18" charset="0"/>
              <a:cs typeface="Alexandria" pitchFamily="2" charset="-78"/>
            </a:endParaRPr>
          </a:p>
          <a:p>
            <a:pPr marL="0" marR="0" algn="just" rtl="1">
              <a:lnSpc>
                <a:spcPct val="107000"/>
              </a:lnSpc>
              <a:spcBef>
                <a:spcPts val="600"/>
              </a:spcBef>
              <a:spcAft>
                <a:spcPts val="0"/>
              </a:spcAft>
            </a:pPr>
            <a:endParaRPr lang="ar-BH" sz="1600" dirty="0">
              <a:latin typeface="Alexandria" pitchFamily="2" charset="-78"/>
              <a:ea typeface="Times New Roman" panose="02020603050405020304" pitchFamily="18" charset="0"/>
              <a:cs typeface="Alexandria" pitchFamily="2" charset="-78"/>
            </a:endParaRPr>
          </a:p>
          <a:p>
            <a:pPr marL="0" marR="0" algn="just" rtl="1">
              <a:lnSpc>
                <a:spcPct val="107000"/>
              </a:lnSpc>
              <a:spcBef>
                <a:spcPts val="600"/>
              </a:spcBef>
              <a:spcAft>
                <a:spcPts val="0"/>
              </a:spcAft>
            </a:pPr>
            <a:r>
              <a:rPr lang="ar-AE" sz="1600" dirty="0">
                <a:effectLst/>
                <a:latin typeface="Alexandria" pitchFamily="2" charset="-78"/>
                <a:ea typeface="Times New Roman" panose="02020603050405020304" pitchFamily="18" charset="0"/>
                <a:cs typeface="Alexandria" pitchFamily="2" charset="-78"/>
              </a:rPr>
              <a:t> وخدمات خاصة بالمنظمة.</a:t>
            </a:r>
            <a:r>
              <a:rPr lang="ar-BH" sz="1600" baseline="30000" dirty="0">
                <a:effectLst/>
                <a:latin typeface="Alexandria" pitchFamily="2" charset="-78"/>
                <a:ea typeface="Times New Roman" panose="02020603050405020304" pitchFamily="18" charset="0"/>
                <a:cs typeface="Alexandria" pitchFamily="2" charset="-78"/>
              </a:rPr>
              <a:t>.</a:t>
            </a:r>
          </a:p>
          <a:p>
            <a:pPr marL="0" marR="0" algn="just" rtl="1">
              <a:lnSpc>
                <a:spcPct val="107000"/>
              </a:lnSpc>
              <a:spcBef>
                <a:spcPts val="600"/>
              </a:spcBef>
              <a:spcAft>
                <a:spcPts val="0"/>
              </a:spcAft>
            </a:pPr>
            <a:endParaRPr lang="en-US" sz="1600" dirty="0">
              <a:effectLst/>
              <a:latin typeface="Alexandria" pitchFamily="2" charset="-78"/>
              <a:ea typeface="Times New Roman" panose="02020603050405020304" pitchFamily="18" charset="0"/>
              <a:cs typeface="Alexandria" pitchFamily="2" charset="-78"/>
            </a:endParaRPr>
          </a:p>
          <a:p>
            <a:pPr algn="just" rtl="1"/>
            <a:r>
              <a:rPr lang="ar-AE" sz="1600" dirty="0">
                <a:effectLst/>
                <a:latin typeface="Alexandria" pitchFamily="2" charset="-78"/>
                <a:ea typeface="Times New Roman" panose="02020603050405020304" pitchFamily="18" charset="0"/>
                <a:cs typeface="Alexandria" pitchFamily="2" charset="-78"/>
              </a:rPr>
              <a:t>وقد باتت الحكومات تدعم القواعد والقوانين الداعمة للمسؤولية الاجتماعية للشركات ومن ثم فإن هذا من</a:t>
            </a:r>
            <a:br>
              <a:rPr lang="ar-BH" sz="1600" dirty="0">
                <a:effectLst/>
                <a:latin typeface="Alexandria" pitchFamily="2" charset="-78"/>
                <a:ea typeface="Times New Roman" panose="02020603050405020304" pitchFamily="18" charset="0"/>
                <a:cs typeface="Alexandria" pitchFamily="2" charset="-78"/>
              </a:rPr>
            </a:br>
            <a:endParaRPr lang="ar-BH" sz="1600" dirty="0">
              <a:effectLst/>
              <a:latin typeface="Alexandria" pitchFamily="2" charset="-78"/>
              <a:ea typeface="Times New Roman" panose="02020603050405020304" pitchFamily="18" charset="0"/>
              <a:cs typeface="Alexandria" pitchFamily="2" charset="-78"/>
            </a:endParaRPr>
          </a:p>
          <a:p>
            <a:pPr algn="just" rtl="1"/>
            <a:r>
              <a:rPr lang="ar-AE" sz="1600" dirty="0">
                <a:effectLst/>
                <a:latin typeface="Alexandria" pitchFamily="2" charset="-78"/>
                <a:ea typeface="Times New Roman" panose="02020603050405020304" pitchFamily="18" charset="0"/>
                <a:cs typeface="Alexandria" pitchFamily="2" charset="-78"/>
              </a:rPr>
              <a:t> شأنه العمل على زيادة وعي المستهلكين بدور الشركات في دعم برامج المسؤولية الاجتماعية</a:t>
            </a:r>
            <a:br>
              <a:rPr lang="ar-BH" sz="1600" dirty="0">
                <a:effectLst/>
                <a:latin typeface="Alexandria" pitchFamily="2" charset="-78"/>
                <a:ea typeface="Times New Roman" panose="02020603050405020304" pitchFamily="18" charset="0"/>
                <a:cs typeface="Alexandria" pitchFamily="2" charset="-78"/>
              </a:rPr>
            </a:br>
            <a:endParaRPr lang="ar-BH" sz="1600" dirty="0">
              <a:effectLst/>
              <a:latin typeface="Alexandria" pitchFamily="2" charset="-78"/>
              <a:ea typeface="Times New Roman" panose="02020603050405020304" pitchFamily="18" charset="0"/>
              <a:cs typeface="Alexandria" pitchFamily="2" charset="-78"/>
            </a:endParaRPr>
          </a:p>
          <a:p>
            <a:pPr algn="just" rtl="1"/>
            <a:r>
              <a:rPr lang="ar-AE" sz="1600" dirty="0">
                <a:effectLst/>
                <a:latin typeface="Alexandria" pitchFamily="2" charset="-78"/>
                <a:ea typeface="Times New Roman" panose="02020603050405020304" pitchFamily="18" charset="0"/>
                <a:cs typeface="Alexandria" pitchFamily="2" charset="-78"/>
              </a:rPr>
              <a:t> للشركات،وبدورها باتت الشركات تستخدم مجالات المسؤولية الاجتماعية كأداة اتصالية لكسب صور ذهنية</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إيجابية عن</a:t>
            </a:r>
            <a:endParaRPr lang="ar-BH" sz="1600" dirty="0">
              <a:effectLst/>
              <a:latin typeface="Alexandria" pitchFamily="2" charset="-78"/>
              <a:ea typeface="Times New Roman" panose="02020603050405020304" pitchFamily="18" charset="0"/>
              <a:cs typeface="Alexandria" pitchFamily="2" charset="-78"/>
            </a:endParaRPr>
          </a:p>
          <a:p>
            <a:pPr algn="just" rtl="1"/>
            <a:endParaRPr lang="ar-BH" sz="1600" dirty="0">
              <a:latin typeface="Alexandria" pitchFamily="2" charset="-78"/>
              <a:ea typeface="Times New Roman" panose="02020603050405020304" pitchFamily="18" charset="0"/>
              <a:cs typeface="Alexandria" pitchFamily="2" charset="-78"/>
            </a:endParaRPr>
          </a:p>
          <a:p>
            <a:pPr algn="just" rtl="1"/>
            <a:r>
              <a:rPr lang="ar-AE" sz="1600" dirty="0">
                <a:effectLst/>
                <a:latin typeface="Alexandria" pitchFamily="2" charset="-78"/>
                <a:ea typeface="Times New Roman" panose="02020603050405020304" pitchFamily="18" charset="0"/>
                <a:cs typeface="Alexandria" pitchFamily="2" charset="-78"/>
              </a:rPr>
              <a:t> الشركة لزيادة المبيعات</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5309232-2314-F9B7-3CD9-FC9EC407F7D5}"/>
              </a:ext>
            </a:extLst>
          </p:cNvPr>
          <p:cNvSpPr txBox="1"/>
          <p:nvPr/>
        </p:nvSpPr>
        <p:spPr>
          <a:xfrm>
            <a:off x="1605280" y="896066"/>
            <a:ext cx="7843520" cy="731995"/>
          </a:xfrm>
          <a:prstGeom prst="rect">
            <a:avLst/>
          </a:prstGeom>
          <a:noFill/>
        </p:spPr>
        <p:txBody>
          <a:bodyPr wrap="square">
            <a:spAutoFit/>
          </a:bodyPr>
          <a:lstStyle/>
          <a:p>
            <a:pPr marL="0" marR="0" algn="ctr" rtl="1">
              <a:lnSpc>
                <a:spcPct val="107000"/>
              </a:lnSpc>
              <a:spcBef>
                <a:spcPts val="600"/>
              </a:spcBef>
              <a:spcAft>
                <a:spcPts val="0"/>
              </a:spcAft>
            </a:pPr>
            <a:r>
              <a:rPr lang="ar-BH" sz="2000" b="1" u="sng" dirty="0">
                <a:effectLst/>
                <a:latin typeface="Alexandria" pitchFamily="2" charset="-78"/>
                <a:ea typeface="Times New Roman" panose="02020603050405020304" pitchFamily="18" charset="0"/>
                <a:cs typeface="Alexandria" pitchFamily="2" charset="-78"/>
              </a:rPr>
              <a:t>حملات ا</a:t>
            </a:r>
            <a:r>
              <a:rPr lang="ar-AE" sz="2000" b="1" u="sng" dirty="0">
                <a:effectLst/>
                <a:latin typeface="Alexandria" pitchFamily="2" charset="-78"/>
                <a:ea typeface="Times New Roman" panose="02020603050405020304" pitchFamily="18" charset="0"/>
                <a:cs typeface="Alexandria" pitchFamily="2" charset="-78"/>
              </a:rPr>
              <a:t>لمسؤولية الاجتماعية للشركات عبر مواقع التواصل الاجتماعي</a:t>
            </a:r>
            <a:r>
              <a:rPr lang="ar-AE" sz="2000" dirty="0">
                <a:effectLst/>
                <a:latin typeface="Alexandria" pitchFamily="2" charset="-78"/>
                <a:ea typeface="Times New Roman" panose="02020603050405020304" pitchFamily="18" charset="0"/>
                <a:cs typeface="Alexandria" pitchFamily="2" charset="-78"/>
              </a:rPr>
              <a:t>:</a:t>
            </a:r>
            <a:endParaRPr lang="en-US" sz="20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456974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470317"/>
            <a:ext cx="9698986"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وقد أتاحت وسائل التواصل الاجتماعي الفرصة لإنشاء محتويات متعددة ومتنوعة ومشاركة لمحتواها مع</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جمهورها،كما أتاحت أدوات متنوعة للتفاعل والمشاركة والتواصل مع الجمهور بشكل فعال ومستمر لتكوين</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مساحات من الحوار المتبادل حول أنشطتها وبرامجها للمسؤولية الاجتماعية  عبر إستراتيجيات اتصالية فاعلة</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وذلك في إطار توسيع جمهورها وتوعيته بما تقوم به الشركات والمنظمات من دور مجتمعي فاعل، وهو ما</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دفع العديد من الشركات للاهتمام بإنشاء حسابات لها على العديد من هذه المواقع تحقيقا للمميزات</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التفاعلية، إضافة إلى تقديم الخدمات والتطبيقات الإليكترونية الذكية.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3345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41402"/>
            <a:ext cx="9698986"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وتعد وسائل التواصل الاجتماعي من أبرز وأحدث الوسائل الاتصالية، ويستحوذ موقع فيس بوك على اهتمام</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أكثر من نصف مستخدمي الإنترنت في العالم ويتزايد الإقبال عليه بشكل كبير عاماً بعد عام مقارنة بوسائل</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التواصل الأخرى، وتتنوع التطبيقات المرتبطة بالتسويق أو بالاتصالات والتي من شأنه العمل على دعم</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العلاقات مع جماهير المنظمة ودفع الاتصالات المرتبطة بالشركة والعلامة التجارية وإمكانية الحوار مع</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المستهلكين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447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80076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BH" sz="1600" i="0" dirty="0">
                <a:solidFill>
                  <a:srgbClr val="2C2F34"/>
                </a:solidFill>
                <a:effectLst/>
                <a:latin typeface="Alexandria" pitchFamily="2" charset="-78"/>
                <a:cs typeface="Alexandria" pitchFamily="2" charset="-78"/>
              </a:rPr>
              <a:t>غيَّرت وسائل التواصل الاجتماعي من ممارسات تبادل المعلومات وبناء العلاقات عبر الإنترنت، حيث   فتحت</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srgbClr val="2C2F34"/>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i="0" dirty="0">
                <a:solidFill>
                  <a:srgbClr val="2C2F34"/>
                </a:solidFill>
                <a:effectLst/>
                <a:latin typeface="Alexandria" pitchFamily="2" charset="-78"/>
                <a:cs typeface="Alexandria" pitchFamily="2" charset="-78"/>
              </a:rPr>
              <a:t> المجال أمام الشركات للوصول إلى الجمهور، وأوجدت حالة من التفاعل الحيوي المتبادل بين  الطرفين.</a:t>
            </a:r>
          </a:p>
          <a:p>
            <a:pPr marL="0" marR="0" lvl="0" indent="0" algn="r" defTabSz="914400" rtl="1" eaLnBrk="1" fontAlgn="auto" latinLnBrk="0" hangingPunct="1">
              <a:lnSpc>
                <a:spcPct val="100000"/>
              </a:lnSpc>
              <a:spcBef>
                <a:spcPts val="0"/>
              </a:spcBef>
              <a:spcAft>
                <a:spcPts val="0"/>
              </a:spcAft>
              <a:buClrTx/>
              <a:buSzTx/>
              <a:buFontTx/>
              <a:buNone/>
              <a:tabLst/>
              <a:defRPr/>
            </a:pPr>
            <a:br>
              <a:rPr lang="ar-BH" sz="1600" dirty="0">
                <a:latin typeface="Alexandria" pitchFamily="2" charset="-78"/>
                <a:cs typeface="Alexandria" pitchFamily="2" charset="-78"/>
              </a:rPr>
            </a:br>
            <a:r>
              <a:rPr lang="ar-BH" sz="1600" i="0" dirty="0">
                <a:solidFill>
                  <a:srgbClr val="2C2F34"/>
                </a:solidFill>
                <a:effectLst/>
                <a:latin typeface="Alexandria" pitchFamily="2" charset="-78"/>
                <a:cs typeface="Alexandria" pitchFamily="2" charset="-78"/>
              </a:rPr>
              <a:t>ولا يقتصر استغلال الشركات لمنصات التواصل الاجتماعي على الأهداف التسويقية فقط، إذ يعد  نشر الوعي</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srgbClr val="2C2F34"/>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i="0" dirty="0">
                <a:solidFill>
                  <a:srgbClr val="2C2F34"/>
                </a:solidFill>
                <a:effectLst/>
                <a:latin typeface="Alexandria" pitchFamily="2" charset="-78"/>
                <a:cs typeface="Alexandria" pitchFamily="2" charset="-78"/>
              </a:rPr>
              <a:t> بأنشطة المسؤولية الاجتماعية أيضًا من بين الأهداف التي تسعى الشركات لتحقيقها   عبر حساباتها على</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srgbClr val="2C2F34"/>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i="0" dirty="0">
                <a:solidFill>
                  <a:srgbClr val="2C2F34"/>
                </a:solidFill>
                <a:effectLst/>
                <a:latin typeface="Alexandria" pitchFamily="2" charset="-78"/>
                <a:cs typeface="Alexandria" pitchFamily="2" charset="-78"/>
              </a:rPr>
              <a:t> منصات التواصل الاجتماعي، التي توفر فرصة غير مسبوقة للشركات لتقديم  أجندة المسؤولية الاجتماعية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srgbClr val="2C2F34"/>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i="0" dirty="0">
                <a:solidFill>
                  <a:srgbClr val="2C2F34"/>
                </a:solidFill>
                <a:effectLst/>
                <a:latin typeface="Alexandria" pitchFamily="2" charset="-78"/>
                <a:cs typeface="Alexandria" pitchFamily="2" charset="-78"/>
              </a:rPr>
              <a:t> دون تعديلها بواسطة وسائل الإعلام التقليدية أو حراس البوابة.</a:t>
            </a: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4734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1768316"/>
            <a:ext cx="10668000" cy="452431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dirty="0">
                <a:effectLst/>
                <a:latin typeface="Alexandria" pitchFamily="2" charset="-78"/>
                <a:ea typeface="Times New Roman" panose="02020603050405020304" pitchFamily="18" charset="0"/>
                <a:cs typeface="Alexandria" pitchFamily="2" charset="-78"/>
              </a:rPr>
              <a:t>و</a:t>
            </a:r>
            <a:r>
              <a:rPr lang="ar-AE" sz="1600" dirty="0">
                <a:effectLst/>
                <a:latin typeface="Alexandria" pitchFamily="2" charset="-78"/>
                <a:ea typeface="Times New Roman" panose="02020603050405020304" pitchFamily="18" charset="0"/>
                <a:cs typeface="Alexandria" pitchFamily="2" charset="-78"/>
              </a:rPr>
              <a:t>نجد إن وسائل التواصل الاجتماعي تزيد من التواصل والتفاعل بين المنظمة وجمهورها من خلال تواجد عدد</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كبير من</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المستخدمين الذين يتشاركون المعلومات والآراء والاهتمامات المختلفة مع بعضهم البعض من</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خلال توافر</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الاتصالات الداعمة لذلك عبر الأدوات والوسائل الإليكترونية والمواقع الإليكترونية عبر دمج</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التكنولوجيا بالمشروعات</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الاجتماعية بالكلمات والصور ومقاطع الفيديو والمقاطع الصوتية،ولاشك أن بيئة</a:t>
            </a:r>
            <a:r>
              <a:rPr lang="ar-BH" sz="1600" dirty="0">
                <a:effectLst/>
                <a:latin typeface="Alexandria" pitchFamily="2" charset="-78"/>
                <a:ea typeface="Times New Roman" panose="02020603050405020304" pitchFamily="18" charset="0"/>
                <a:cs typeface="Alexandria" pitchFamily="2" charset="-78"/>
              </a:rPr>
              <a:t>  </a:t>
            </a:r>
            <a:r>
              <a:rPr lang="ar-AE" sz="1600" dirty="0">
                <a:effectLst/>
                <a:latin typeface="Alexandria" pitchFamily="2" charset="-78"/>
                <a:ea typeface="Times New Roman" panose="02020603050405020304" pitchFamily="18" charset="0"/>
                <a:cs typeface="Alexandria" pitchFamily="2" charset="-78"/>
              </a:rPr>
              <a:t> الإعلام الاجتماعي هي وسيط</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effectLst/>
                <a:latin typeface="Alexandria" pitchFamily="2" charset="-78"/>
                <a:ea typeface="Times New Roman" panose="02020603050405020304" pitchFamily="18" charset="0"/>
                <a:cs typeface="Alexandria" pitchFamily="2" charset="-78"/>
              </a:rPr>
              <a:t> اتصالي مميز عبر المدونات والدردشة على الخط والبودكاست وبيئة الدردشة.</a:t>
            </a:r>
            <a:endParaRPr lang="ar-BH" sz="1600" dirty="0">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i="0" u="none" strike="noStrike" kern="1200" cap="none" spc="0" normalizeH="0" baseline="0" noProof="0" dirty="0">
              <a:ln>
                <a:noFill/>
              </a:ln>
              <a:solidFill>
                <a:prstClr val="black"/>
              </a:solidFill>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وفي السياق ذاته تعد بيئة الإعلام الاجتماعي هي الوسيط الذي تستعين به الشركات لتأسيس التفاعل بينه</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وبين</a:t>
            </a: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الجماهير المستهدفة ويمكن من خلالها أن تدعم برامجها وأنشطتها المتنوعة عبر الرسائل الاتصالية</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للمنظمة، وإدارة</a:t>
            </a: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الأزمات، وإدارة الأحداث، التعاون مع أصحاب المصالح،وتعد قنوات الإعلام الاجتماعي قابلة</a:t>
            </a:r>
            <a:r>
              <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للقياس والمراقبة ويمكن</a:t>
            </a:r>
            <a:endParaRPr kumimoji="0" lang="ar-BH"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أن تعطي احتمالية سرعة تبادل المعلومات وانتقالها بين الجماهير المستهدفة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5822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2244602"/>
            <a:ext cx="10643387"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وتعد وسائل التواصل الاجتماعي من الوسائل القوية والناجحة كأدوات اتصالية تهدف لتحقيق الأعمال</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المستدامة كما</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إن عدداً كبيراً من الجمهور يستخدمون الآن وسائل التواصل الاجتماعي للاتصال ولتبادل</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المعلومات عالميا، وعلي ذلك</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فإن وسائل التواصل الاجتماعي من شأنها تشجيع الجمهور على التعبير عن</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آرائهم عن الشركات والعلامة التجارية أو</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سلوكيات الشركة، إن وسائل التواصل الاجتماعي باتت مصدرا مهما</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للمعلومات كما أنها تستخدم من قبل الشركات</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في توصيل رسائلها ولتدعيم علاقاتها بأصحاب المصالح</a:t>
            </a:r>
            <a:r>
              <a:rPr lang="ar-BH" sz="1600" dirty="0">
                <a:solidFill>
                  <a:srgbClr val="000000"/>
                </a:solidFill>
                <a:effectLst/>
                <a:latin typeface="Alexandria" pitchFamily="2" charset="-78"/>
                <a:ea typeface="Times New Roman" panose="02020603050405020304" pitchFamily="18" charset="0"/>
                <a:cs typeface="Alexandria" pitchFamily="2" charset="-78"/>
              </a:rPr>
              <a:t>  </a:t>
            </a:r>
            <a:r>
              <a:rPr lang="ar-AE" sz="1600" dirty="0">
                <a:solidFill>
                  <a:srgbClr val="000000"/>
                </a:solidFill>
                <a:effectLst/>
                <a:latin typeface="Alexandria" pitchFamily="2" charset="-78"/>
                <a:ea typeface="Times New Roman" panose="02020603050405020304" pitchFamily="18" charset="0"/>
                <a:cs typeface="Alexandria" pitchFamily="2" charset="-78"/>
              </a:rPr>
              <a:t> وتدعيم المزايا التنافسية في العصر الرقمي الذي نعيشه</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696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05562"/>
            <a:ext cx="9698986"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b="1" i="1" u="sng" dirty="0">
                <a:highlight>
                  <a:srgbClr val="FFFF00"/>
                </a:highlight>
                <a:latin typeface="Alexandria" pitchFamily="2" charset="-78"/>
                <a:cs typeface="Alexandria" pitchFamily="2" charset="-78"/>
              </a:rPr>
              <a:t>و من أشهر مواقع التواصل االجتماعي موقع فيس بوك </a:t>
            </a:r>
            <a:r>
              <a:rPr lang="ar-BH" sz="1600" dirty="0">
                <a:latin typeface="Alexandria" pitchFamily="2" charset="-78"/>
                <a:cs typeface="Alexandria" pitchFamily="2" charset="-78"/>
              </a:rPr>
              <a:t>، </a:t>
            </a:r>
            <a:r>
              <a:rPr lang="en-US" sz="1600" dirty="0">
                <a:latin typeface="Alexandria" pitchFamily="2" charset="-78"/>
                <a:cs typeface="Alexandria" pitchFamily="2" charset="-78"/>
              </a:rPr>
              <a:t> </a:t>
            </a:r>
            <a:r>
              <a:rPr lang="ar-BH" sz="1600" dirty="0">
                <a:latin typeface="Alexandria" pitchFamily="2" charset="-78"/>
                <a:cs typeface="Alexandria" pitchFamily="2" charset="-78"/>
              </a:rPr>
              <a:t>الذي يسمح بتبادل الملفات والصور ومقاطع الفيديو بين المسنخدمين مع إمكانية كتابة التعليقات على ما ينشر في صفحاتهم و صفحات اآلخرين من آراء وأفكار ومواضيع متنوعة وجديدة ، يضاف إلى ذلك المشاركة الفعالة وغالبا ما تكون في المحادثات والدردشات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dirty="0">
                <a:latin typeface="Alexandria" pitchFamily="2" charset="-78"/>
                <a:cs typeface="Alexandria" pitchFamily="2" charset="-78"/>
              </a:rPr>
              <a:t>. </a:t>
            </a:r>
            <a:r>
              <a:rPr lang="ar-BH" sz="1600" b="1" i="1" dirty="0">
                <a:highlight>
                  <a:srgbClr val="FFFF00"/>
                </a:highlight>
                <a:latin typeface="Alexandria" pitchFamily="2" charset="-78"/>
                <a:cs typeface="Alexandria" pitchFamily="2" charset="-78"/>
              </a:rPr>
              <a:t>و موقع تويتر </a:t>
            </a:r>
            <a:r>
              <a:rPr lang="ar-BH" sz="1600" dirty="0">
                <a:latin typeface="Alexandria" pitchFamily="2" charset="-78"/>
                <a:cs typeface="Alexandria" pitchFamily="2" charset="-78"/>
              </a:rPr>
              <a:t>و هو خدمة مصغرة تسمح للمغردين بإرسال رسائل نصية قصيرة </a:t>
            </a:r>
            <a:r>
              <a:rPr lang="en-US" sz="1600" dirty="0">
                <a:latin typeface="Alexandria" pitchFamily="2" charset="-78"/>
                <a:cs typeface="Alexandria" pitchFamily="2" charset="-78"/>
              </a:rPr>
              <a:t>Tweets </a:t>
            </a:r>
            <a:r>
              <a:rPr lang="ar-BH" sz="1600" dirty="0">
                <a:latin typeface="Alexandria" pitchFamily="2" charset="-78"/>
                <a:cs typeface="Alexandria" pitchFamily="2" charset="-78"/>
              </a:rPr>
              <a:t>لتفاصيل كثيرة حيث ال تتجاوز تعتبر نصا 140 حرف للرسالة الواحدة.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lvl="0" algn="just" rtl="1"/>
            <a:r>
              <a:rPr lang="ar-BH" sz="1600" b="1" i="1" u="sng" dirty="0">
                <a:highlight>
                  <a:srgbClr val="FFFF00"/>
                </a:highlight>
                <a:latin typeface="Alexandria" pitchFamily="2" charset="-78"/>
                <a:cs typeface="Alexandria" pitchFamily="2" charset="-78"/>
              </a:rPr>
              <a:t>سناب تشات </a:t>
            </a:r>
            <a:r>
              <a:rPr lang="ar-BH" sz="1600" dirty="0">
                <a:latin typeface="Alexandria" pitchFamily="2" charset="-78"/>
                <a:cs typeface="Alexandria" pitchFamily="2" charset="-78"/>
              </a:rPr>
              <a:t>جوجل بلس )</a:t>
            </a:r>
            <a:r>
              <a:rPr lang="en-US" sz="1600" dirty="0">
                <a:latin typeface="Alexandria" pitchFamily="2" charset="-78"/>
                <a:cs typeface="Alexandria" pitchFamily="2" charset="-78"/>
              </a:rPr>
              <a:t>google+ )، </a:t>
            </a:r>
            <a:r>
              <a:rPr lang="ar-BH" sz="1600" dirty="0">
                <a:latin typeface="Alexandria" pitchFamily="2" charset="-78"/>
                <a:cs typeface="Alexandria" pitchFamily="2" charset="-78"/>
              </a:rPr>
              <a:t>انستقرام )</a:t>
            </a:r>
            <a:r>
              <a:rPr lang="en-US" sz="1600" dirty="0">
                <a:latin typeface="Alexandria" pitchFamily="2" charset="-78"/>
                <a:cs typeface="Alexandria" pitchFamily="2" charset="-78"/>
              </a:rPr>
              <a:t>Instagram )، </a:t>
            </a:r>
            <a:r>
              <a:rPr lang="ar-BH" sz="1600" dirty="0">
                <a:latin typeface="Alexandria" pitchFamily="2" charset="-78"/>
                <a:cs typeface="Alexandria" pitchFamily="2" charset="-78"/>
              </a:rPr>
              <a:t>لينكد إن ) </a:t>
            </a:r>
            <a:r>
              <a:rPr lang="en-US" sz="1600" dirty="0">
                <a:latin typeface="Alexandria" pitchFamily="2" charset="-78"/>
                <a:cs typeface="Alexandria" pitchFamily="2" charset="-78"/>
              </a:rPr>
              <a:t>in linked ) </a:t>
            </a:r>
            <a:r>
              <a:rPr lang="ar-BH" sz="1600" dirty="0">
                <a:latin typeface="Alexandria" pitchFamily="2" charset="-78"/>
                <a:cs typeface="Alexandria" pitchFamily="2" charset="-78"/>
              </a:rPr>
              <a:t>و فلكر ) </a:t>
            </a:r>
            <a:r>
              <a:rPr lang="en-US" sz="1600" dirty="0">
                <a:latin typeface="Alexandria" pitchFamily="2" charset="-78"/>
                <a:cs typeface="Alexandria" pitchFamily="2" charset="-78"/>
              </a:rPr>
              <a:t>Flickr ( </a:t>
            </a:r>
            <a:r>
              <a:rPr lang="ar-BH" sz="1600" dirty="0">
                <a:latin typeface="Alexandria" pitchFamily="2" charset="-78"/>
                <a:cs typeface="Alexandria" pitchFamily="2" charset="-78"/>
              </a:rPr>
              <a:t>و جميعها مواقع مجانية . باإلضافة إلى العديد من مواقع التواصل االجتماعي التي تهتم بمجالات متخصصة فهناك مواقع لمحبي القراءة </a:t>
            </a:r>
            <a:r>
              <a:rPr lang="en-US" sz="1600" dirty="0">
                <a:latin typeface="Alexandria" pitchFamily="2" charset="-78"/>
                <a:cs typeface="Alexandria" pitchFamily="2" charset="-78"/>
              </a:rPr>
              <a:t>Reads Good </a:t>
            </a:r>
            <a:r>
              <a:rPr lang="ar-BH" sz="1600" dirty="0">
                <a:latin typeface="Alexandria" pitchFamily="2" charset="-78"/>
                <a:cs typeface="Alexandria" pitchFamily="2" charset="-78"/>
              </a:rPr>
              <a:t>.</a:t>
            </a: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51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05562"/>
            <a:ext cx="9698986"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ومن خلال ارتباط أصحاب المصالح بأنشطة وبرامج المسؤولية الاجتماعية للشركات، فإن الشركات لا يمكنها</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فقط خلق تفضيلات واتجاهات محببة لدي أصحاب المصالح وسلوكيات داعمة للشركة: ولكنها أيضا وعلي</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المدى البعيد من شأنها العمل على بناء صورة ذهنية ذات مصداقية عالية، لتدعيم وتقوية علاقات الشركات</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بأصحاب المصالح</a:t>
            </a:r>
            <a:r>
              <a:rPr lang="ar-AE" sz="1600" baseline="30000" dirty="0">
                <a:solidFill>
                  <a:srgbClr val="000000"/>
                </a:solidFill>
                <a:effectLst/>
                <a:latin typeface="Alexandria" pitchFamily="2" charset="-78"/>
                <a:ea typeface="Times New Roman" panose="02020603050405020304" pitchFamily="18" charset="0"/>
                <a:cs typeface="Alexandria" pitchFamily="2" charset="-78"/>
              </a:rPr>
              <a:t>)</a:t>
            </a:r>
            <a:r>
              <a:rPr lang="ar-AE" sz="1600" dirty="0">
                <a:solidFill>
                  <a:srgbClr val="000000"/>
                </a:solidFill>
                <a:effectLst/>
                <a:latin typeface="Alexandria" pitchFamily="2" charset="-78"/>
                <a:ea typeface="Times New Roman" panose="02020603050405020304" pitchFamily="18" charset="0"/>
                <a:cs typeface="Alexandria" pitchFamily="2" charset="-78"/>
              </a:rPr>
              <a:t>، كما إن تأثير اتصالات المسؤولية الاجتماعية على أصحاب المصالح ليس فقط من شأنه</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زيادة مستوي مصداقيتهم وانغماسهم مع الشركة، ولكن أيضا يجعلهم بمثابة مروجين للشركة عبر وسائل</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التواصل الاجتماعي</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937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b="1" i="1" dirty="0">
                <a:solidFill>
                  <a:srgbClr val="000000"/>
                </a:solidFill>
                <a:effectLst/>
                <a:latin typeface="Alexandria" pitchFamily="2" charset="-78"/>
                <a:ea typeface="Times New Roman" panose="02020603050405020304" pitchFamily="18" charset="0"/>
                <a:cs typeface="Alexandria" pitchFamily="2" charset="-78"/>
              </a:rPr>
              <a:t>ومن مزايا وسائل التواصل الاجتماعي</a:t>
            </a:r>
            <a:r>
              <a:rPr lang="ar-AE" sz="1600" dirty="0">
                <a:solidFill>
                  <a:srgbClr val="000000"/>
                </a:solidFill>
                <a:effectLst/>
                <a:latin typeface="Alexandria" pitchFamily="2" charset="-78"/>
                <a:ea typeface="Times New Roman" panose="02020603050405020304" pitchFamily="18" charset="0"/>
                <a:cs typeface="Alexandria" pitchFamily="2" charset="-78"/>
              </a:rPr>
              <a:t>: الوصول لقطاع جماهيري عريض من أصحاب المصالح في أقل وقت</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وبأقل تكلفة، كما أتاحت وسائل التواصل الفرصة للجمهور المستهدف في الشركات، كما إنها بيئة خصبة</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لسماع آراء الجماهير، ومشاركاتهم الآراء عبر المنصات المتنوعة لوسائل التواصل الاجتماعي، والشركة يمكن</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أن تشارك جمهورها في مقاطع فيديو وفي قصص إخبارية لإقناع أصحاب المصالح بجهودها وأنشطتها</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المتنوعة، كما إنه من مزايا وسائل التواصل الاجتماعي: الاتصال في اتجاهين بأن الشركات تحصل على رجع</a:t>
            </a:r>
            <a:endParaRPr lang="ar-BH" sz="1600" dirty="0">
              <a:solidFill>
                <a:srgbClr val="000000"/>
              </a:solidFill>
              <a:effectLst/>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000000"/>
              </a:solidFill>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sz="1600" dirty="0">
                <a:solidFill>
                  <a:srgbClr val="000000"/>
                </a:solidFill>
                <a:effectLst/>
                <a:latin typeface="Alexandria" pitchFamily="2" charset="-78"/>
                <a:ea typeface="Times New Roman" panose="02020603050405020304" pitchFamily="18" charset="0"/>
                <a:cs typeface="Alexandria" pitchFamily="2" charset="-78"/>
              </a:rPr>
              <a:t> الصدى من جمهورها وتخلق معهم حوارا لإقامة علاقات طيبة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7769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731654"/>
            <a:ext cx="10532532"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br>
              <a:rPr lang="ar-BH" sz="1600" dirty="0">
                <a:latin typeface="Alexandria" pitchFamily="2" charset="-78"/>
                <a:cs typeface="Alexandria" pitchFamily="2" charset="-78"/>
              </a:rPr>
            </a:br>
            <a:r>
              <a:rPr lang="ar-BH" sz="1600" b="0" i="0" dirty="0">
                <a:effectLst/>
                <a:latin typeface="Alexandria" pitchFamily="2" charset="-78"/>
                <a:cs typeface="Alexandria" pitchFamily="2" charset="-78"/>
              </a:rPr>
              <a:t>1. </a:t>
            </a:r>
            <a:r>
              <a:rPr lang="ar-BH" sz="1600" b="1" i="1" u="sng" dirty="0">
                <a:effectLst/>
                <a:latin typeface="Alexandria" pitchFamily="2" charset="-78"/>
                <a:cs typeface="Alexandria" pitchFamily="2" charset="-78"/>
              </a:rPr>
              <a:t>النشر والترويج </a:t>
            </a:r>
            <a:r>
              <a:rPr lang="ar-BH" sz="1600" b="1" i="1" u="sng" strike="noStrike" dirty="0">
                <a:effectLst/>
                <a:latin typeface="Alexandria" pitchFamily="2" charset="-78"/>
                <a:cs typeface="Alexandria" pitchFamily="2" charset="-78"/>
                <a:hlinkClick r:id="rId2">
                  <a:extLst>
                    <a:ext uri="{A12FA001-AC4F-418D-AE19-62706E023703}">
                      <ahyp:hlinkClr xmlns:ahyp="http://schemas.microsoft.com/office/drawing/2018/hyperlinkcolor" val="tx"/>
                    </a:ext>
                  </a:extLst>
                </a:hlinkClick>
              </a:rPr>
              <a:t>لأنشطة المسؤولية الاجتماعية</a:t>
            </a:r>
            <a:r>
              <a:rPr lang="ar-BH" sz="1600" b="1" i="1" u="sng" dirty="0">
                <a:effectLst/>
                <a:latin typeface="Alexandria" pitchFamily="2" charset="-78"/>
                <a:cs typeface="Alexandria" pitchFamily="2" charset="-78"/>
              </a:rPr>
              <a:t>: </a:t>
            </a:r>
            <a:r>
              <a:rPr lang="ar-BH" sz="1600" b="0" i="0" dirty="0">
                <a:effectLst/>
                <a:latin typeface="Alexandria" pitchFamily="2" charset="-78"/>
                <a:cs typeface="Alexandria" pitchFamily="2" charset="-78"/>
              </a:rPr>
              <a:t>من خلال نشر </a:t>
            </a:r>
            <a:r>
              <a:rPr lang="ar-BH" sz="1600" b="0" i="0" strike="noStrike" dirty="0">
                <a:effectLst/>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صور ومقاطع فيديو</a:t>
            </a:r>
            <a:r>
              <a:rPr lang="ar-BH" sz="1600" b="0" i="0" dirty="0">
                <a:effectLst/>
                <a:latin typeface="Alexandria" pitchFamily="2" charset="-78"/>
                <a:cs typeface="Alexandria" pitchFamily="2" charset="-78"/>
              </a:rPr>
              <a:t> للأنشطة </a:t>
            </a:r>
            <a:r>
              <a:rPr lang="ar-BH" sz="1600" b="0" i="0" strike="noStrike" dirty="0">
                <a:effectLst/>
                <a:latin typeface="Alexandria" pitchFamily="2" charset="-78"/>
                <a:cs typeface="Alexandria" pitchFamily="2" charset="-78"/>
                <a:hlinkClick r:id="rId4">
                  <a:extLst>
                    <a:ext uri="{A12FA001-AC4F-418D-AE19-62706E023703}">
                      <ahyp:hlinkClr xmlns:ahyp="http://schemas.microsoft.com/office/drawing/2018/hyperlinkcolor" val="tx"/>
                    </a:ext>
                  </a:extLst>
                </a:hlinkClick>
              </a:rPr>
              <a:t>المجتمعية</a:t>
            </a:r>
            <a:r>
              <a:rPr lang="ar-BH" sz="1600" b="0" i="0" dirty="0">
                <a:effectLst/>
                <a:latin typeface="Alexandria" pitchFamily="2" charset="-78"/>
                <a:cs typeface="Alexandria" pitchFamily="2" charset="-78"/>
              </a:rPr>
              <a:t> التي تقوم</a:t>
            </a:r>
            <a:endParaRPr lang="en-US" sz="1600" b="0" i="0" dirty="0">
              <a:effectLst/>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b="0" i="0" dirty="0">
                <a:effectLst/>
                <a:latin typeface="Alexandria" pitchFamily="2" charset="-78"/>
                <a:cs typeface="Alexandria" pitchFamily="2" charset="-78"/>
              </a:rPr>
              <a:t> بها الشركة عبر </a:t>
            </a:r>
            <a:r>
              <a:rPr lang="ar-BH" sz="1600" b="0" i="0" strike="noStrike" dirty="0">
                <a:effectLst/>
                <a:latin typeface="Alexandria" pitchFamily="2" charset="-78"/>
                <a:cs typeface="Alexandria" pitchFamily="2" charset="-78"/>
                <a:hlinkClick r:id="rId5">
                  <a:extLst>
                    <a:ext uri="{A12FA001-AC4F-418D-AE19-62706E023703}">
                      <ahyp:hlinkClr xmlns:ahyp="http://schemas.microsoft.com/office/drawing/2018/hyperlinkcolor" val="tx"/>
                    </a:ext>
                  </a:extLst>
                </a:hlinkClick>
              </a:rPr>
              <a:t>منصات التواصل الاجتماعي</a:t>
            </a:r>
            <a:r>
              <a:rPr lang="ar-BH" sz="1600" b="0" i="0" dirty="0">
                <a:effectLst/>
                <a:latin typeface="Alexandria" pitchFamily="2" charset="-78"/>
                <a:cs typeface="Alexandria" pitchFamily="2" charset="-78"/>
              </a:rPr>
              <a:t>، يمكن للشركة أن تعرض جهودها في </a:t>
            </a:r>
            <a:r>
              <a:rPr lang="ar-BH" sz="1600" b="0" i="0" strike="noStrike" dirty="0">
                <a:effectLst/>
                <a:latin typeface="Alexandria" pitchFamily="2" charset="-78"/>
                <a:cs typeface="Alexandria" pitchFamily="2" charset="-78"/>
                <a:hlinkClick r:id="rId6">
                  <a:extLst>
                    <a:ext uri="{A12FA001-AC4F-418D-AE19-62706E023703}">
                      <ahyp:hlinkClr xmlns:ahyp="http://schemas.microsoft.com/office/drawing/2018/hyperlinkcolor" val="tx"/>
                    </a:ext>
                  </a:extLst>
                </a:hlinkClick>
              </a:rPr>
              <a:t>العمل الخيري والمسؤول</a:t>
            </a:r>
            <a:endParaRPr lang="en-US" sz="1600" b="0" i="0" strike="noStrike" dirty="0">
              <a:effectLst/>
              <a:latin typeface="Alexandria" pitchFamily="2" charset="-78"/>
              <a:cs typeface="Alexandria" pitchFamily="2" charset="-78"/>
              <a:hlinkClick r:id="rId6">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dirty="0">
              <a:latin typeface="Alexandria" pitchFamily="2" charset="-78"/>
              <a:cs typeface="Alexandria" pitchFamily="2" charset="-78"/>
              <a:hlinkClick r:id="rId6">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b="0" i="0" strike="noStrike" dirty="0">
                <a:effectLst/>
                <a:latin typeface="Alexandria" pitchFamily="2" charset="-78"/>
                <a:cs typeface="Alexandria" pitchFamily="2" charset="-78"/>
                <a:hlinkClick r:id="rId6">
                  <a:extLst>
                    <a:ext uri="{A12FA001-AC4F-418D-AE19-62706E023703}">
                      <ahyp:hlinkClr xmlns:ahyp="http://schemas.microsoft.com/office/drawing/2018/hyperlinkcolor" val="tx"/>
                    </a:ext>
                  </a:extLst>
                </a:hlinkClick>
              </a:rPr>
              <a:t> المجتمعي</a:t>
            </a:r>
            <a:r>
              <a:rPr lang="ar-BH" sz="1600" b="0" i="0" dirty="0">
                <a:effectLst/>
                <a:latin typeface="Alexandria" pitchFamily="2" charset="-78"/>
                <a:cs typeface="Alexandria" pitchFamily="2" charset="-78"/>
              </a:rPr>
              <a:t>.</a:t>
            </a:r>
            <a:br>
              <a:rPr lang="ar-BH" sz="1600" dirty="0">
                <a:latin typeface="Alexandria" pitchFamily="2" charset="-78"/>
                <a:cs typeface="Alexandria" pitchFamily="2" charset="-78"/>
              </a:rPr>
            </a:br>
            <a:br>
              <a:rPr lang="ar-BH" sz="1600" dirty="0">
                <a:latin typeface="Alexandria" pitchFamily="2" charset="-78"/>
                <a:cs typeface="Alexandria" pitchFamily="2" charset="-78"/>
              </a:rPr>
            </a:br>
            <a:r>
              <a:rPr lang="ar-BH" sz="1600" b="0" i="0" dirty="0">
                <a:effectLst/>
                <a:latin typeface="Alexandria" pitchFamily="2" charset="-78"/>
                <a:cs typeface="Alexandria" pitchFamily="2" charset="-78"/>
              </a:rPr>
              <a:t>2.</a:t>
            </a:r>
            <a:r>
              <a:rPr lang="ar-BH" sz="1600" b="1" i="1" u="sng" dirty="0">
                <a:effectLst/>
                <a:latin typeface="Alexandria" pitchFamily="2" charset="-78"/>
                <a:cs typeface="Alexandria" pitchFamily="2" charset="-78"/>
              </a:rPr>
              <a:t> </a:t>
            </a:r>
            <a:r>
              <a:rPr lang="ar-BH" sz="1600" b="1" i="1" u="sng" strike="noStrike" dirty="0">
                <a:effectLst/>
                <a:latin typeface="Alexandria" pitchFamily="2" charset="-78"/>
                <a:cs typeface="Alexandria" pitchFamily="2" charset="-78"/>
                <a:hlinkClick r:id="rId7">
                  <a:extLst>
                    <a:ext uri="{A12FA001-AC4F-418D-AE19-62706E023703}">
                      <ahyp:hlinkClr xmlns:ahyp="http://schemas.microsoft.com/office/drawing/2018/hyperlinkcolor" val="tx"/>
                    </a:ext>
                  </a:extLst>
                </a:hlinkClick>
              </a:rPr>
              <a:t>الاستجابة</a:t>
            </a:r>
            <a:r>
              <a:rPr lang="ar-BH" sz="1600" b="1" i="1" u="sng" dirty="0">
                <a:effectLst/>
                <a:latin typeface="Alexandria" pitchFamily="2" charset="-78"/>
                <a:cs typeface="Alexandria" pitchFamily="2" charset="-78"/>
              </a:rPr>
              <a:t> </a:t>
            </a:r>
            <a:r>
              <a:rPr lang="ar-BH" sz="1600" b="1" i="1" u="sng" strike="noStrike" dirty="0">
                <a:effectLst/>
                <a:latin typeface="Alexandria" pitchFamily="2" charset="-78"/>
                <a:cs typeface="Alexandria" pitchFamily="2" charset="-78"/>
                <a:hlinkClick r:id="rId8">
                  <a:extLst>
                    <a:ext uri="{A12FA001-AC4F-418D-AE19-62706E023703}">
                      <ahyp:hlinkClr xmlns:ahyp="http://schemas.microsoft.com/office/drawing/2018/hyperlinkcolor" val="tx"/>
                    </a:ext>
                  </a:extLst>
                </a:hlinkClick>
              </a:rPr>
              <a:t>للاستفسارات</a:t>
            </a:r>
            <a:r>
              <a:rPr lang="ar-BH" sz="1600" b="1" i="1" u="sng" dirty="0">
                <a:effectLst/>
                <a:latin typeface="Alexandria" pitchFamily="2" charset="-78"/>
                <a:cs typeface="Alexandria" pitchFamily="2" charset="-78"/>
              </a:rPr>
              <a:t> والشكاوى</a:t>
            </a:r>
            <a:r>
              <a:rPr lang="ar-BH" sz="1600" b="0" i="0" dirty="0">
                <a:effectLst/>
                <a:latin typeface="Alexandria" pitchFamily="2" charset="-78"/>
                <a:cs typeface="Alexandria" pitchFamily="2" charset="-78"/>
              </a:rPr>
              <a:t>: يمكن للشركات استخدام </a:t>
            </a:r>
            <a:r>
              <a:rPr lang="ar-BH" sz="1600" b="0" i="0" strike="noStrike" dirty="0">
                <a:effectLst/>
                <a:latin typeface="Alexandria" pitchFamily="2" charset="-78"/>
                <a:cs typeface="Alexandria" pitchFamily="2" charset="-78"/>
                <a:hlinkClick r:id="rId9">
                  <a:extLst>
                    <a:ext uri="{A12FA001-AC4F-418D-AE19-62706E023703}">
                      <ahyp:hlinkClr xmlns:ahyp="http://schemas.microsoft.com/office/drawing/2018/hyperlinkcolor" val="tx"/>
                    </a:ext>
                  </a:extLst>
                </a:hlinkClick>
              </a:rPr>
              <a:t>وسائل التواصل الاجتماعي</a:t>
            </a:r>
            <a:r>
              <a:rPr lang="ar-BH" sz="1600" b="0" i="0" dirty="0">
                <a:effectLst/>
                <a:latin typeface="Alexandria" pitchFamily="2" charset="-78"/>
                <a:cs typeface="Alexandria" pitchFamily="2" charset="-78"/>
              </a:rPr>
              <a:t> للرد على </a:t>
            </a:r>
            <a:r>
              <a:rPr lang="ar-BH" sz="1600" b="0" i="0" strike="noStrike" dirty="0">
                <a:effectLst/>
                <a:latin typeface="Alexandria" pitchFamily="2" charset="-78"/>
                <a:cs typeface="Alexandria" pitchFamily="2" charset="-78"/>
                <a:hlinkClick r:id="rId10">
                  <a:extLst>
                    <a:ext uri="{A12FA001-AC4F-418D-AE19-62706E023703}">
                      <ahyp:hlinkClr xmlns:ahyp="http://schemas.microsoft.com/office/drawing/2018/hyperlinkcolor" val="tx"/>
                    </a:ext>
                  </a:extLst>
                </a:hlinkClick>
              </a:rPr>
              <a:t>استفسارات</a:t>
            </a:r>
            <a:endParaRPr lang="en-US" sz="1600" b="0" i="0" strike="noStrike" dirty="0">
              <a:effectLst/>
              <a:latin typeface="Alexandria" pitchFamily="2" charset="-78"/>
              <a:cs typeface="Alexandria" pitchFamily="2" charset="-78"/>
              <a:hlinkClick r:id="rId10">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dirty="0">
              <a:latin typeface="Alexandria" pitchFamily="2" charset="-78"/>
              <a:cs typeface="Alexandria" pitchFamily="2" charset="-78"/>
              <a:hlinkClick r:id="rId10">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b="0" i="0" strike="noStrike" dirty="0">
                <a:effectLst/>
                <a:latin typeface="Alexandria" pitchFamily="2" charset="-78"/>
                <a:cs typeface="Alexandria" pitchFamily="2" charset="-78"/>
                <a:hlinkClick r:id="rId10">
                  <a:extLst>
                    <a:ext uri="{A12FA001-AC4F-418D-AE19-62706E023703}">
                      <ahyp:hlinkClr xmlns:ahyp="http://schemas.microsoft.com/office/drawing/2018/hyperlinkcolor" val="tx"/>
                    </a:ext>
                  </a:extLst>
                </a:hlinkClick>
              </a:rPr>
              <a:t> العملاء</a:t>
            </a:r>
            <a:r>
              <a:rPr lang="ar-BH" sz="1600" b="0" i="0" dirty="0">
                <a:effectLst/>
                <a:latin typeface="Alexandria" pitchFamily="2" charset="-78"/>
                <a:cs typeface="Alexandria" pitchFamily="2" charset="-78"/>
              </a:rPr>
              <a:t> </a:t>
            </a:r>
            <a:r>
              <a:rPr lang="ar-BH" sz="1600" b="0" i="0" strike="noStrike" dirty="0">
                <a:effectLst/>
                <a:latin typeface="Alexandria" pitchFamily="2" charset="-78"/>
                <a:cs typeface="Alexandria" pitchFamily="2" charset="-78"/>
                <a:hlinkClick r:id="rId11">
                  <a:extLst>
                    <a:ext uri="{A12FA001-AC4F-418D-AE19-62706E023703}">
                      <ahyp:hlinkClr xmlns:ahyp="http://schemas.microsoft.com/office/drawing/2018/hyperlinkcolor" val="tx"/>
                    </a:ext>
                  </a:extLst>
                </a:hlinkClick>
              </a:rPr>
              <a:t>والمستخدمين والمثيرين للجدل</a:t>
            </a:r>
            <a:r>
              <a:rPr lang="ar-BH" sz="1600" b="0" i="0" dirty="0">
                <a:effectLst/>
                <a:latin typeface="Alexandria" pitchFamily="2" charset="-78"/>
                <a:cs typeface="Alexandria" pitchFamily="2" charset="-78"/>
              </a:rPr>
              <a:t>. على سبيل المثال، يمكن الرد على أسئلة </a:t>
            </a:r>
            <a:r>
              <a:rPr lang="ar-BH" sz="1600" b="0" i="0" strike="noStrike" dirty="0">
                <a:effectLst/>
                <a:latin typeface="Alexandria" pitchFamily="2" charset="-78"/>
                <a:cs typeface="Alexandria" pitchFamily="2" charset="-78"/>
                <a:hlinkClick r:id="rId12">
                  <a:extLst>
                    <a:ext uri="{A12FA001-AC4F-418D-AE19-62706E023703}">
                      <ahyp:hlinkClr xmlns:ahyp="http://schemas.microsoft.com/office/drawing/2018/hyperlinkcolor" val="tx"/>
                    </a:ext>
                  </a:extLst>
                </a:hlinkClick>
              </a:rPr>
              <a:t>المستهلكين</a:t>
            </a:r>
            <a:r>
              <a:rPr lang="ar-BH" sz="1600" b="0" i="0" dirty="0">
                <a:effectLst/>
                <a:latin typeface="Alexandria" pitchFamily="2" charset="-78"/>
                <a:cs typeface="Alexandria" pitchFamily="2" charset="-78"/>
              </a:rPr>
              <a:t> حول </a:t>
            </a:r>
            <a:r>
              <a:rPr lang="ar-BH" sz="1600" b="0" i="0" strike="noStrike" dirty="0">
                <a:effectLst/>
                <a:latin typeface="Alexandria" pitchFamily="2" charset="-78"/>
                <a:cs typeface="Alexandria" pitchFamily="2" charset="-78"/>
                <a:hlinkClick r:id="rId13">
                  <a:extLst>
                    <a:ext uri="{A12FA001-AC4F-418D-AE19-62706E023703}">
                      <ahyp:hlinkClr xmlns:ahyp="http://schemas.microsoft.com/office/drawing/2018/hyperlinkcolor" val="tx"/>
                    </a:ext>
                  </a:extLst>
                </a:hlinkClick>
              </a:rPr>
              <a:t>خطوط الإنتاج</a:t>
            </a:r>
            <a:endParaRPr lang="en-US" sz="1600" b="0" i="0" strike="noStrike" dirty="0">
              <a:effectLst/>
              <a:latin typeface="Alexandria" pitchFamily="2" charset="-78"/>
              <a:cs typeface="Alexandria" pitchFamily="2" charset="-78"/>
              <a:hlinkClick r:id="rId13">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dirty="0">
              <a:latin typeface="Alexandria" pitchFamily="2" charset="-78"/>
              <a:cs typeface="Alexandria" pitchFamily="2" charset="-78"/>
              <a:hlinkClick r:id="rId13">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BH" sz="1600" b="0" i="0" strike="noStrike" dirty="0">
                <a:effectLst/>
                <a:latin typeface="Alexandria" pitchFamily="2" charset="-78"/>
                <a:cs typeface="Alexandria" pitchFamily="2" charset="-78"/>
                <a:hlinkClick r:id="rId13">
                  <a:extLst>
                    <a:ext uri="{A12FA001-AC4F-418D-AE19-62706E023703}">
                      <ahyp:hlinkClr xmlns:ahyp="http://schemas.microsoft.com/office/drawing/2018/hyperlinkcolor" val="tx"/>
                    </a:ext>
                  </a:extLst>
                </a:hlinkClick>
              </a:rPr>
              <a:t> المستدامة</a:t>
            </a:r>
            <a:r>
              <a:rPr lang="ar-BH" sz="1600" b="0" i="0" dirty="0">
                <a:effectLst/>
                <a:latin typeface="Alexandria" pitchFamily="2" charset="-78"/>
                <a:cs typeface="Alexandria" pitchFamily="2" charset="-78"/>
              </a:rPr>
              <a:t> </a:t>
            </a:r>
            <a:r>
              <a:rPr lang="ar-BH" sz="1600" b="0" i="0" strike="noStrike" dirty="0">
                <a:effectLst/>
                <a:latin typeface="Alexandria" pitchFamily="2" charset="-78"/>
                <a:cs typeface="Alexandria" pitchFamily="2" charset="-78"/>
                <a:hlinkClick r:id="rId14">
                  <a:extLst>
                    <a:ext uri="{A12FA001-AC4F-418D-AE19-62706E023703}">
                      <ahyp:hlinkClr xmlns:ahyp="http://schemas.microsoft.com/office/drawing/2018/hyperlinkcolor" val="tx"/>
                    </a:ext>
                  </a:extLst>
                </a:hlinkClick>
              </a:rPr>
              <a:t>والارتباط</a:t>
            </a:r>
            <a:r>
              <a:rPr lang="ar-BH" sz="1600" b="0" i="0" dirty="0">
                <a:effectLst/>
                <a:latin typeface="Alexandria" pitchFamily="2" charset="-78"/>
                <a:cs typeface="Alexandria" pitchFamily="2" charset="-78"/>
              </a:rPr>
              <a:t> بالمجتمع، والرد على شكاوى المتعلقة بممارسات الشركة </a:t>
            </a:r>
            <a:r>
              <a:rPr lang="ar-BH" sz="1600" b="0" i="0" strike="noStrike" dirty="0">
                <a:effectLst/>
                <a:latin typeface="Alexandria" pitchFamily="2" charset="-78"/>
                <a:cs typeface="Alexandria" pitchFamily="2" charset="-78"/>
                <a:hlinkClick r:id="rId15">
                  <a:extLst>
                    <a:ext uri="{A12FA001-AC4F-418D-AE19-62706E023703}">
                      <ahyp:hlinkClr xmlns:ahyp="http://schemas.microsoft.com/office/drawing/2018/hyperlinkcolor" val="tx"/>
                    </a:ext>
                  </a:extLst>
                </a:hlinkClick>
              </a:rPr>
              <a:t>الغير مسؤولة</a:t>
            </a:r>
            <a:r>
              <a:rPr lang="ar-BH" sz="1600" b="0" i="0" dirty="0">
                <a:effectLst/>
                <a:latin typeface="Alexandria" pitchFamily="2" charset="-78"/>
                <a:cs typeface="Alexandria" pitchFamily="2" charset="-78"/>
              </a:rPr>
              <a:t> والمخالفة للقانون.</a:t>
            </a:r>
            <a:br>
              <a:rPr lang="ar-BH" sz="1600" dirty="0">
                <a:latin typeface="Alexandria" pitchFamily="2" charset="-78"/>
                <a:cs typeface="Alexandria" pitchFamily="2" charset="-78"/>
              </a:rPr>
            </a:br>
            <a:endParaRPr kumimoji="0" lang="ar-BH" sz="1600" b="0" i="0" strike="noStrike" kern="1200" cap="none" spc="0" normalizeH="0" baseline="0" noProof="0" dirty="0">
              <a:ln>
                <a:noFill/>
              </a:ln>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7189A1D-F376-CFB2-4B9C-971F80C256F1}"/>
              </a:ext>
            </a:extLst>
          </p:cNvPr>
          <p:cNvSpPr txBox="1"/>
          <p:nvPr/>
        </p:nvSpPr>
        <p:spPr>
          <a:xfrm>
            <a:off x="2514600" y="692919"/>
            <a:ext cx="6098344" cy="646331"/>
          </a:xfrm>
          <a:prstGeom prst="rect">
            <a:avLst/>
          </a:prstGeom>
          <a:noFill/>
        </p:spPr>
        <p:txBody>
          <a:bodyPr wrap="square">
            <a:spAutoFit/>
          </a:bodyPr>
          <a:lstStyle/>
          <a:p>
            <a:pPr algn="ctr"/>
            <a:r>
              <a:rPr lang="ar-BH" sz="1800" b="1" i="0" u="sng" dirty="0">
                <a:effectLst/>
                <a:latin typeface="Alexandria" pitchFamily="2" charset="-78"/>
                <a:cs typeface="Alexandria" pitchFamily="2" charset="-78"/>
              </a:rPr>
              <a:t>يمكن </a:t>
            </a:r>
            <a:r>
              <a:rPr lang="ar-BH" sz="1800" b="1" i="0" u="sng" strike="noStrike" dirty="0">
                <a:effectLst/>
                <a:latin typeface="Alexandria" pitchFamily="2" charset="-78"/>
                <a:cs typeface="Alexandria" pitchFamily="2" charset="-78"/>
                <a:hlinkClick r:id="rId17">
                  <a:extLst>
                    <a:ext uri="{A12FA001-AC4F-418D-AE19-62706E023703}">
                      <ahyp:hlinkClr xmlns:ahyp="http://schemas.microsoft.com/office/drawing/2018/hyperlinkcolor" val="tx"/>
                    </a:ext>
                  </a:extLst>
                </a:hlinkClick>
              </a:rPr>
              <a:t>استخدام وسائل التواصل الاجتماعي</a:t>
            </a:r>
            <a:r>
              <a:rPr lang="ar-BH" sz="1800" b="1" i="0" u="sng" dirty="0">
                <a:effectLst/>
                <a:latin typeface="Alexandria" pitchFamily="2" charset="-78"/>
                <a:cs typeface="Alexandria" pitchFamily="2" charset="-78"/>
              </a:rPr>
              <a:t> في </a:t>
            </a:r>
            <a:r>
              <a:rPr lang="ar-BH" sz="1800" b="1" i="0" u="sng" strike="noStrike" dirty="0">
                <a:effectLst/>
                <a:latin typeface="Alexandria" pitchFamily="2" charset="-78"/>
                <a:cs typeface="Alexandria" pitchFamily="2" charset="-78"/>
                <a:hlinkClick r:id="rId18">
                  <a:extLst>
                    <a:ext uri="{A12FA001-AC4F-418D-AE19-62706E023703}">
                      <ahyp:hlinkClr xmlns:ahyp="http://schemas.microsoft.com/office/drawing/2018/hyperlinkcolor" val="tx"/>
                    </a:ext>
                  </a:extLst>
                </a:hlinkClick>
              </a:rPr>
              <a:t>تعزيز المسؤولية الاجتماعية للشركات</a:t>
            </a:r>
            <a:r>
              <a:rPr lang="ar-BH" sz="1800" b="1" i="0" u="sng" dirty="0">
                <a:effectLst/>
                <a:latin typeface="Alexandria" pitchFamily="2" charset="-78"/>
                <a:cs typeface="Alexandria" pitchFamily="2" charset="-78"/>
              </a:rPr>
              <a:t> عن طريق</a:t>
            </a:r>
            <a:endParaRPr lang="en-US" u="sng" dirty="0"/>
          </a:p>
        </p:txBody>
      </p:sp>
    </p:spTree>
    <p:extLst>
      <p:ext uri="{BB962C8B-B14F-4D97-AF65-F5344CB8AC3E}">
        <p14:creationId xmlns:p14="http://schemas.microsoft.com/office/powerpoint/2010/main" val="313729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57374" y="1798036"/>
            <a:ext cx="10532532"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الدعوة إلى </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extLst>
                    <a:ext uri="{A12FA001-AC4F-418D-AE19-62706E023703}">
                      <ahyp:hlinkClr xmlns:ahyp="http://schemas.microsoft.com/office/drawing/2018/hyperlinkcolor" val="tx"/>
                    </a:ext>
                  </a:extLst>
                </a:hlinkClick>
              </a:rPr>
              <a:t>المشاركة الاجتماعية</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للشركات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extLst>
                    <a:ext uri="{A12FA001-AC4F-418D-AE19-62706E023703}">
                      <ahyp:hlinkClr xmlns:ahyp="http://schemas.microsoft.com/office/drawing/2018/hyperlinkcolor" val="tx"/>
                    </a:ext>
                  </a:extLst>
                </a:hlinkClick>
              </a:rPr>
              <a:t>استخدام وسائل التواصل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extLst>
                    <a:ext uri="{A12FA001-AC4F-418D-AE19-62706E023703}">
                      <ahyp:hlinkClr xmlns:ahyp="http://schemas.microsoft.com/office/drawing/2018/hyperlinkcolor" val="tx"/>
                    </a:ext>
                  </a:extLst>
                </a:hlinkClick>
              </a:rPr>
              <a:t>الاجتماعي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لدعوة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extLst>
                    <a:ext uri="{A12FA001-AC4F-418D-AE19-62706E023703}">
                      <ahyp:hlinkClr xmlns:ahyp="http://schemas.microsoft.com/office/drawing/2018/hyperlinkcolor" val="tx"/>
                    </a:ext>
                  </a:extLst>
                </a:hlinkClick>
              </a:rPr>
              <a:t>العملاء</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extLst>
                    <a:ext uri="{A12FA001-AC4F-418D-AE19-62706E023703}">
                      <ahyp:hlinkClr xmlns:ahyp="http://schemas.microsoft.com/office/drawing/2018/hyperlinkcolor" val="tx"/>
                    </a:ext>
                  </a:extLst>
                </a:hlinkClick>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hlinkClick r:id="rId5">
                <a:extLst>
                  <a:ext uri="{A12FA001-AC4F-418D-AE19-62706E023703}">
                    <ahyp:hlinkClr xmlns:ahyp="http://schemas.microsoft.com/office/drawing/2018/hyperlinkcolor" val="tx"/>
                  </a:ext>
                </a:extLst>
              </a:hlinkClick>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extLst>
                    <a:ext uri="{A12FA001-AC4F-418D-AE19-62706E023703}">
                      <ahyp:hlinkClr xmlns:ahyp="http://schemas.microsoft.com/office/drawing/2018/hyperlinkcolor" val="tx"/>
                    </a:ext>
                  </a:extLst>
                </a:hlinkClick>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extLst>
                    <a:ext uri="{A12FA001-AC4F-418D-AE19-62706E023703}">
                      <ahyp:hlinkClr xmlns:ahyp="http://schemas.microsoft.com/office/drawing/2018/hyperlinkcolor" val="tx"/>
                    </a:ext>
                  </a:extLst>
                </a:hlinkClick>
              </a:rPr>
              <a:t> والمستخدمين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للمشاركة في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6">
                  <a:extLst>
                    <a:ext uri="{A12FA001-AC4F-418D-AE19-62706E023703}">
                      <ahyp:hlinkClr xmlns:ahyp="http://schemas.microsoft.com/office/drawing/2018/hyperlinkcolor" val="tx"/>
                    </a:ext>
                  </a:extLst>
                </a:hlinkClick>
              </a:rPr>
              <a:t>أنشطة المسؤولية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على سبيل المثال، يمكن دعوة متابعي الشركة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للمشاركة في حملة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7">
                  <a:extLst>
                    <a:ext uri="{A12FA001-AC4F-418D-AE19-62706E023703}">
                      <ahyp:hlinkClr xmlns:ahyp="http://schemas.microsoft.com/office/drawing/2018/hyperlinkcolor" val="tx"/>
                    </a:ext>
                  </a:extLst>
                </a:hlinkClick>
              </a:rPr>
              <a:t>جمع التبرعات للمحتاجين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المجتمع، أو الدعوة إلى المشاركة في حملة توعية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8">
                  <a:extLst>
                    <a:ext uri="{A12FA001-AC4F-418D-AE19-62706E023703}">
                      <ahyp:hlinkClr xmlns:ahyp="http://schemas.microsoft.com/office/drawing/2018/hyperlinkcolor" val="tx"/>
                    </a:ext>
                  </a:extLst>
                </a:hlinkClick>
              </a:rPr>
              <a:t>بالقضايا</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8">
                <a:extLst>
                  <a:ext uri="{A12FA001-AC4F-418D-AE19-62706E023703}">
                    <ahyp:hlinkClr xmlns:ahyp="http://schemas.microsoft.com/office/drawing/2018/hyperlinkcolor" val="tx"/>
                  </a:ext>
                </a:extLst>
              </a:hlinkClick>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hlinkClick r:id="rId8">
                <a:extLst>
                  <a:ext uri="{A12FA001-AC4F-418D-AE19-62706E023703}">
                    <ahyp:hlinkClr xmlns:ahyp="http://schemas.microsoft.com/office/drawing/2018/hyperlinkcolor" val="tx"/>
                  </a:ext>
                </a:extLst>
              </a:hlinkClick>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16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8">
                  <a:extLst>
                    <a:ext uri="{A12FA001-AC4F-418D-AE19-62706E023703}">
                      <ahyp:hlinkClr xmlns:ahyp="http://schemas.microsoft.com/office/drawing/2018/hyperlinkcolor" val="tx"/>
                    </a:ext>
                  </a:extLst>
                </a:hlinkClick>
              </a:rPr>
              <a:t> الاجتماعية والبيئية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9">
                  <a:extLst>
                    <a:ext uri="{A12FA001-AC4F-418D-AE19-62706E023703}">
                      <ahyp:hlinkClr xmlns:ahyp="http://schemas.microsoft.com/office/drawing/2018/hyperlinkcolor" val="tx"/>
                    </a:ext>
                  </a:extLst>
                </a:hlinkClick>
              </a:rPr>
              <a:t>توعية الجمهور</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0">
                  <a:extLst>
                    <a:ext uri="{A12FA001-AC4F-418D-AE19-62706E023703}">
                      <ahyp:hlinkClr xmlns:ahyp="http://schemas.microsoft.com/office/drawing/2018/hyperlinkcolor" val="tx"/>
                    </a:ext>
                  </a:extLst>
                </a:hlinkClick>
              </a:rPr>
              <a:t>حول المسؤولية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يمكن للشركات استخدام وسائل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1">
                  <a:extLst>
                    <a:ext uri="{A12FA001-AC4F-418D-AE19-62706E023703}">
                      <ahyp:hlinkClr xmlns:ahyp="http://schemas.microsoft.com/office/drawing/2018/hyperlinkcolor" val="tx"/>
                    </a:ext>
                  </a:extLst>
                </a:hlinkClick>
              </a:rPr>
              <a:t>التواصل الاجتماعي</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1">
                  <a:extLst>
                    <a:ext uri="{A12FA001-AC4F-418D-AE19-62706E023703}">
                      <ahyp:hlinkClr xmlns:ahyp="http://schemas.microsoft.com/office/drawing/2018/hyperlinkcolor" val="tx"/>
                    </a:ext>
                  </a:extLst>
                </a:hlinkClick>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1">
                  <a:extLst>
                    <a:ext uri="{A12FA001-AC4F-418D-AE19-62706E023703}">
                      <ahyp:hlinkClr xmlns:ahyp="http://schemas.microsoft.com/office/drawing/2018/hyperlinkcolor" val="tx"/>
                    </a:ext>
                  </a:extLst>
                </a:hlinkClick>
              </a:rPr>
              <a:t>توعية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الجمهور</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بشأن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2">
                  <a:extLst>
                    <a:ext uri="{A12FA001-AC4F-418D-AE19-62706E023703}">
                      <ahyp:hlinkClr xmlns:ahyp="http://schemas.microsoft.com/office/drawing/2018/hyperlinkcolor" val="tx"/>
                    </a:ext>
                  </a:extLst>
                </a:hlinkClick>
              </a:rPr>
              <a:t>أهمية المسؤولية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3">
                  <a:extLst>
                    <a:ext uri="{A12FA001-AC4F-418D-AE19-62706E023703}">
                      <ahyp:hlinkClr xmlns:ahyp="http://schemas.microsoft.com/office/drawing/2018/hyperlinkcolor" val="tx"/>
                    </a:ext>
                  </a:extLst>
                </a:hlinkClick>
              </a:rPr>
              <a:t>والتزامها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بها. يمكن أن تشارك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4">
                  <a:extLst>
                    <a:ext uri="{A12FA001-AC4F-418D-AE19-62706E023703}">
                      <ahyp:hlinkClr xmlns:ahyp="http://schemas.microsoft.com/office/drawing/2018/hyperlinkcolor" val="tx"/>
                    </a:ext>
                  </a:extLst>
                </a:hlinkClick>
              </a:rPr>
              <a:t>الشركة بالمعلومات والإحصائيات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التي توضح</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جهودها في هذا الصدد، وتدريب المتابعين على كيفية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15">
                  <a:extLst>
                    <a:ext uri="{A12FA001-AC4F-418D-AE19-62706E023703}">
                      <ahyp:hlinkClr xmlns:ahyp="http://schemas.microsoft.com/office/drawing/2018/hyperlinkcolor" val="tx"/>
                    </a:ext>
                  </a:extLst>
                </a:hlinkClick>
              </a:rPr>
              <a:t>الاهتمام بالأمور الاجتماعية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والبيئية في حياتهم اليومية.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6258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07179" y="1793209"/>
            <a:ext cx="5628402" cy="3662541"/>
          </a:xfrm>
          <a:prstGeom prst="rect">
            <a:avLst/>
          </a:prstGeom>
          <a:noFill/>
        </p:spPr>
        <p:txBody>
          <a:bodyPr wrap="square" rtlCol="0">
            <a:spAutoFit/>
          </a:bodyPr>
          <a:lstStyle/>
          <a:p>
            <a:pPr algn="r" rtl="1"/>
            <a:endParaRPr lang="en-US" sz="2000" i="1" u="sng" dirty="0">
              <a:solidFill>
                <a:srgbClr val="383838"/>
              </a:solidFill>
              <a:effectLst/>
              <a:latin typeface="Alexandria" pitchFamily="2" charset="-78"/>
              <a:cs typeface="Alexandria" pitchFamily="2" charset="-78"/>
            </a:endParaRPr>
          </a:p>
          <a:p>
            <a:pPr algn="r" rtl="1"/>
            <a:r>
              <a:rPr lang="ar-BH" sz="2000" i="1" u="sng" dirty="0">
                <a:solidFill>
                  <a:srgbClr val="383838"/>
                </a:solidFill>
                <a:effectLst/>
                <a:latin typeface="Alexandria" pitchFamily="2" charset="-78"/>
                <a:cs typeface="Alexandria" pitchFamily="2" charset="-78"/>
              </a:rPr>
              <a:t>بي أم دبليو</a:t>
            </a:r>
            <a:endParaRPr lang="en-US" sz="2000" i="1" u="sng" dirty="0">
              <a:solidFill>
                <a:srgbClr val="383838"/>
              </a:solidFill>
              <a:effectLst/>
              <a:latin typeface="Alexandria" pitchFamily="2" charset="-78"/>
              <a:cs typeface="Alexandria" pitchFamily="2" charset="-78"/>
            </a:endParaRPr>
          </a:p>
          <a:p>
            <a:pPr algn="r" rtl="1"/>
            <a:endParaRPr lang="ar-BH" sz="2000" i="1" u="sng" dirty="0">
              <a:solidFill>
                <a:srgbClr val="383838"/>
              </a:solidFill>
              <a:effectLst/>
              <a:latin typeface="Alexandria" pitchFamily="2" charset="-78"/>
              <a:cs typeface="Alexandria" pitchFamily="2" charset="-78"/>
            </a:endParaRPr>
          </a:p>
          <a:p>
            <a:pPr algn="r" rtl="1"/>
            <a:r>
              <a:rPr lang="ar-BH" sz="1600" b="0" i="0" dirty="0">
                <a:solidFill>
                  <a:srgbClr val="383838"/>
                </a:solidFill>
                <a:effectLst/>
                <a:latin typeface="Alexandria" pitchFamily="2" charset="-78"/>
                <a:cs typeface="Alexandria" pitchFamily="2" charset="-78"/>
              </a:rPr>
              <a:t>صنّفت شركة بي أم دبليو من أكثر شركات السيارات استدامة في العالم من قبل مؤشر داو جونز منذ عام 1999 ، وهي معروفة ببرامجها التي تسهم في التعليم، والتفاهم بين الثقافات. يتمثل أحد البرامج من خلال حملة “سبل</a:t>
            </a:r>
            <a:r>
              <a:rPr lang="en-US" sz="1600" b="0" i="0" dirty="0">
                <a:solidFill>
                  <a:srgbClr val="383838"/>
                </a:solidFill>
                <a:effectLst/>
                <a:latin typeface="Alexandria" pitchFamily="2" charset="-78"/>
                <a:cs typeface="Alexandria" pitchFamily="2" charset="-78"/>
              </a:rPr>
              <a:t> </a:t>
            </a:r>
            <a:r>
              <a:rPr lang="ar-BH" sz="1600" b="0" i="0" dirty="0">
                <a:solidFill>
                  <a:srgbClr val="383838"/>
                </a:solidFill>
                <a:effectLst/>
                <a:latin typeface="Alexandria" pitchFamily="2" charset="-78"/>
                <a:cs typeface="Alexandria" pitchFamily="2" charset="-78"/>
              </a:rPr>
              <a:t> العيش للشباب” ، التي تدعم 400 شاب في الهند يتعلمون مهارات الكمبيوتر واللغة الإنجليزية الأساسية.</a:t>
            </a:r>
          </a:p>
          <a:p>
            <a:pPr algn="r" rtl="1"/>
            <a:endParaRPr lang="ar-BH" sz="1600" dirty="0">
              <a:solidFill>
                <a:srgbClr val="383838"/>
              </a:solidFill>
              <a:latin typeface="Alexandria" pitchFamily="2" charset="-78"/>
              <a:cs typeface="Alexandria" pitchFamily="2" charset="-78"/>
            </a:endParaRPr>
          </a:p>
          <a:p>
            <a:pPr algn="r"/>
            <a:endParaRPr lang="ar-BH" sz="1600" dirty="0">
              <a:solidFill>
                <a:srgbClr val="383838"/>
              </a:solidFill>
              <a:latin typeface="Alexandria" pitchFamily="2" charset="-78"/>
              <a:cs typeface="Alexandria" pitchFamily="2" charset="-78"/>
            </a:endParaRPr>
          </a:p>
          <a:p>
            <a:pPr algn="r"/>
            <a:endParaRPr lang="ar-BH" sz="1600" b="0" i="0" dirty="0">
              <a:solidFill>
                <a:srgbClr val="383838"/>
              </a:solidFill>
              <a:effectLst/>
              <a:latin typeface="Alexandria" pitchFamily="2" charset="-78"/>
              <a:cs typeface="Alexandria" pitchFamily="2" charset="-78"/>
            </a:endParaRPr>
          </a:p>
          <a:p>
            <a:pPr algn="just" rtl="1"/>
            <a:endParaRPr lang="ar-BH" sz="2800" b="0" i="0" dirty="0">
              <a:solidFill>
                <a:srgbClr val="383838"/>
              </a:solidFill>
              <a:effectLst/>
              <a:latin typeface="Noto Serif" panose="020F05020202040302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422E746-B26B-EF4F-85EB-33B1F60842B5}"/>
              </a:ext>
            </a:extLst>
          </p:cNvPr>
          <p:cNvSpPr txBox="1"/>
          <p:nvPr/>
        </p:nvSpPr>
        <p:spPr>
          <a:xfrm>
            <a:off x="2359179" y="757550"/>
            <a:ext cx="6096000" cy="400110"/>
          </a:xfrm>
          <a:prstGeom prst="rect">
            <a:avLst/>
          </a:prstGeom>
          <a:noFill/>
        </p:spPr>
        <p:txBody>
          <a:bodyPr wrap="square">
            <a:spAutoFit/>
          </a:bodyPr>
          <a:lstStyle/>
          <a:p>
            <a:pPr algn="ctr"/>
            <a:r>
              <a:rPr lang="ar-BH" sz="2000" b="1" i="0" u="sng" dirty="0">
                <a:solidFill>
                  <a:srgbClr val="383838"/>
                </a:solidFill>
                <a:effectLst/>
                <a:latin typeface="Alexandria" pitchFamily="2" charset="-78"/>
                <a:cs typeface="Alexandria" pitchFamily="2" charset="-78"/>
              </a:rPr>
              <a:t>نماذج للمسؤلية الإجتماعية </a:t>
            </a:r>
            <a:endParaRPr lang="en-US" sz="2000" u="sng" dirty="0"/>
          </a:p>
        </p:txBody>
      </p:sp>
      <p:pic>
        <p:nvPicPr>
          <p:cNvPr id="6" name="Picture 5">
            <a:extLst>
              <a:ext uri="{FF2B5EF4-FFF2-40B4-BE49-F238E27FC236}">
                <a16:creationId xmlns:a16="http://schemas.microsoft.com/office/drawing/2014/main" id="{7ABBC637-85D3-27CA-32CA-F80E9B48C7E6}"/>
              </a:ext>
            </a:extLst>
          </p:cNvPr>
          <p:cNvPicPr>
            <a:picLocks noChangeAspect="1"/>
          </p:cNvPicPr>
          <p:nvPr/>
        </p:nvPicPr>
        <p:blipFill>
          <a:blip r:embed="rId3"/>
          <a:stretch>
            <a:fillRect/>
          </a:stretch>
        </p:blipFill>
        <p:spPr>
          <a:xfrm>
            <a:off x="1592815" y="2634116"/>
            <a:ext cx="2838829" cy="2473169"/>
          </a:xfrm>
          <a:prstGeom prst="rect">
            <a:avLst/>
          </a:prstGeom>
        </p:spPr>
      </p:pic>
    </p:spTree>
    <p:extLst>
      <p:ext uri="{BB962C8B-B14F-4D97-AF65-F5344CB8AC3E}">
        <p14:creationId xmlns:p14="http://schemas.microsoft.com/office/powerpoint/2010/main" val="1672648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12677" y="2331826"/>
            <a:ext cx="6445161" cy="3293209"/>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BH" sz="2000" b="0" i="1" u="sng"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ديل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لقد نفذت شركة ديل خطة الخير لعام 2020 كالتزامها “بتحقيق تقدم بشري” من خلال الاستدامة البيئية ، ومعالجة تحديات المجتمع ، ومسؤولية سلسلة التوريد العالمية ، وفي الوقت الحالي ، تشارك </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Dell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شراكة مع </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Camera Education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لتقديم 16 مليون ساعة من التدريب في مجال تكنولوجيا المعلومات والاتصالات إلى 3000 معلم في إثيوبيا، والذين يمكنهم بدورهم توصيل الكمبيوتر إلى الفصول الدراسية خاصة</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الشباب</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2800" b="0" i="0" u="none" strike="noStrike" kern="1200" cap="none" spc="0" normalizeH="0" baseline="0" noProof="0" dirty="0">
              <a:ln>
                <a:noFill/>
              </a:ln>
              <a:solidFill>
                <a:srgbClr val="383838"/>
              </a:solidFill>
              <a:effectLst/>
              <a:uLnTx/>
              <a:uFillTx/>
              <a:latin typeface="Noto Serif" panose="020F0502020204030204" pitchFamily="18" charset="0"/>
              <a:ea typeface="+mn-ea"/>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F728FD2-9F9A-7CCE-C761-904E5A69347D}"/>
              </a:ext>
            </a:extLst>
          </p:cNvPr>
          <p:cNvPicPr>
            <a:picLocks noChangeAspect="1"/>
          </p:cNvPicPr>
          <p:nvPr/>
        </p:nvPicPr>
        <p:blipFill>
          <a:blip r:embed="rId3"/>
          <a:stretch>
            <a:fillRect/>
          </a:stretch>
        </p:blipFill>
        <p:spPr>
          <a:xfrm>
            <a:off x="1132249" y="2771334"/>
            <a:ext cx="3580428" cy="1969477"/>
          </a:xfrm>
          <a:prstGeom prst="rect">
            <a:avLst/>
          </a:prstGeom>
        </p:spPr>
      </p:pic>
    </p:spTree>
    <p:extLst>
      <p:ext uri="{BB962C8B-B14F-4D97-AF65-F5344CB8AC3E}">
        <p14:creationId xmlns:p14="http://schemas.microsoft.com/office/powerpoint/2010/main" val="2565719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52222" y="2391850"/>
            <a:ext cx="5321490" cy="2800767"/>
          </a:xfrm>
          <a:prstGeom prst="rect">
            <a:avLst/>
          </a:prstGeom>
          <a:noFill/>
        </p:spPr>
        <p:txBody>
          <a:bodyPr wrap="square" rtlCol="0">
            <a:spAutoFit/>
          </a:bodyPr>
          <a:lstStyle/>
          <a:p>
            <a:pPr algn="r" rtl="1"/>
            <a:r>
              <a:rPr lang="ar-BH" sz="2000" i="1" u="sng" dirty="0">
                <a:solidFill>
                  <a:srgbClr val="383838"/>
                </a:solidFill>
                <a:effectLst/>
                <a:latin typeface="Alexandria" pitchFamily="2" charset="-78"/>
                <a:cs typeface="Alexandria" pitchFamily="2" charset="-78"/>
              </a:rPr>
              <a:t>أيكيا </a:t>
            </a:r>
          </a:p>
          <a:p>
            <a:pPr algn="r" rtl="1"/>
            <a:r>
              <a:rPr lang="ar-BH" sz="1600" b="0" i="0" dirty="0">
                <a:solidFill>
                  <a:srgbClr val="383838"/>
                </a:solidFill>
                <a:effectLst/>
                <a:latin typeface="Alexandria" pitchFamily="2" charset="-78"/>
                <a:cs typeface="Alexandria" pitchFamily="2" charset="-78"/>
              </a:rPr>
              <a:t>تؤمن السلسلة الضخمة السويدية المتخصصة في الأثاث في جميع أنحاء العالم أعمالها لدعم المجتمعات في</a:t>
            </a:r>
            <a:r>
              <a:rPr lang="en-US" sz="1600" b="0" i="0" dirty="0">
                <a:solidFill>
                  <a:srgbClr val="383838"/>
                </a:solidFill>
                <a:effectLst/>
                <a:latin typeface="Alexandria" pitchFamily="2" charset="-78"/>
                <a:cs typeface="Alexandria" pitchFamily="2" charset="-78"/>
              </a:rPr>
              <a:t> </a:t>
            </a:r>
            <a:r>
              <a:rPr lang="ar-BH" sz="1600" b="0" i="0" dirty="0">
                <a:solidFill>
                  <a:srgbClr val="383838"/>
                </a:solidFill>
                <a:effectLst/>
                <a:latin typeface="Alexandria" pitchFamily="2" charset="-78"/>
                <a:cs typeface="Alexandria" pitchFamily="2" charset="-78"/>
              </a:rPr>
              <a:t> الأزمات، من خلال بناء المدارس أو التبرع بالدم ، أو تسهيل الوصول إلى مياه الشرب. في الآونة الأخيرة ، منحت</a:t>
            </a:r>
            <a:r>
              <a:rPr lang="en-US" sz="1600" b="0" i="0" dirty="0">
                <a:solidFill>
                  <a:srgbClr val="383838"/>
                </a:solidFill>
                <a:effectLst/>
                <a:latin typeface="Alexandria" pitchFamily="2" charset="-78"/>
                <a:cs typeface="Alexandria" pitchFamily="2" charset="-78"/>
              </a:rPr>
              <a:t> </a:t>
            </a:r>
            <a:r>
              <a:rPr lang="ar-BH" sz="1600" b="0" i="0" dirty="0">
                <a:solidFill>
                  <a:srgbClr val="383838"/>
                </a:solidFill>
                <a:effectLst/>
                <a:latin typeface="Alexandria" pitchFamily="2" charset="-78"/>
                <a:cs typeface="Alexandria" pitchFamily="2" charset="-78"/>
              </a:rPr>
              <a:t>ؤسسة ايكيا مبلغ 2.3 مليون دولار لتوفير الكهرباء النظيفة لمليون شخص في الهند وشرق إفريقيا.</a:t>
            </a:r>
          </a:p>
          <a:p>
            <a:pPr algn="r" rtl="1"/>
            <a:endParaRPr lang="ar-BH" sz="1600" dirty="0">
              <a:solidFill>
                <a:srgbClr val="383838"/>
              </a:solidFill>
              <a:latin typeface="Alexandria" pitchFamily="2" charset="-78"/>
              <a:cs typeface="Alexandria" pitchFamily="2" charset="-78"/>
            </a:endParaRPr>
          </a:p>
          <a:p>
            <a:pPr algn="r" rtl="1"/>
            <a:endParaRPr lang="ar-BH" sz="1600" b="0" i="0" dirty="0">
              <a:solidFill>
                <a:srgbClr val="383838"/>
              </a:solidFill>
              <a:effectLst/>
              <a:latin typeface="Alexandria" pitchFamily="2" charset="-78"/>
              <a:cs typeface="Alexandria" pitchFamily="2" charset="-78"/>
            </a:endParaRPr>
          </a:p>
          <a:p>
            <a:pPr algn="r" rtl="1"/>
            <a:endParaRPr lang="ar-BH" sz="2800" b="0" i="0" dirty="0">
              <a:solidFill>
                <a:srgbClr val="383838"/>
              </a:solidFill>
              <a:effectLst/>
              <a:latin typeface="Noto Serif" panose="02020600060500020200"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0CDF97E-1A96-5478-7EED-5FA1EE8EB53B}"/>
              </a:ext>
            </a:extLst>
          </p:cNvPr>
          <p:cNvPicPr>
            <a:picLocks noChangeAspect="1"/>
          </p:cNvPicPr>
          <p:nvPr/>
        </p:nvPicPr>
        <p:blipFill>
          <a:blip r:embed="rId3"/>
          <a:stretch>
            <a:fillRect/>
          </a:stretch>
        </p:blipFill>
        <p:spPr>
          <a:xfrm>
            <a:off x="1049476" y="2224096"/>
            <a:ext cx="3870094" cy="2955241"/>
          </a:xfrm>
          <a:prstGeom prst="rect">
            <a:avLst/>
          </a:prstGeom>
        </p:spPr>
      </p:pic>
    </p:spTree>
    <p:extLst>
      <p:ext uri="{BB962C8B-B14F-4D97-AF65-F5344CB8AC3E}">
        <p14:creationId xmlns:p14="http://schemas.microsoft.com/office/powerpoint/2010/main" val="4219815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05455" y="2377984"/>
            <a:ext cx="6373576" cy="2985433"/>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2000" b="0" i="1" u="sng" strike="noStrike" kern="1200" cap="none" spc="0" normalizeH="0" baseline="0" noProof="0" dirty="0">
                <a:ln>
                  <a:noFill/>
                </a:ln>
                <a:solidFill>
                  <a:srgbClr val="383838"/>
                </a:solidFill>
                <a:effectLst/>
                <a:uLnTx/>
                <a:uFillTx/>
                <a:latin typeface="Alexandria" pitchFamily="2" charset="-78"/>
                <a:ea typeface="+mn-ea"/>
                <a:cs typeface="Alexandria" pitchFamily="2" charset="-78"/>
              </a:rPr>
              <a:t>ليفيز</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جعلت الشركة التي تصنع الجينز شيئًا من المسؤولية</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لاجتماعية من خلال مبادرات مثل </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Water Less ،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التي تقلل</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بشكل كبير من استخدام المياه في التصنيع – بنسبة تصل إلى 96 بالمئة لبعض الأساليب. منذ أن أطلقت الحملة</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هذا البرنامج في عام 2011 ، أنقذ ليفي أكثر من مليار لتر من الماء. بحلول عام 2020 ، وتتوقع الشركة تصنيع 80 في</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المئة من منتجاتها من خلال هذه العملية بزيادة 25 في المئة</a:t>
            </a:r>
            <a:r>
              <a:rPr kumimoji="0" lang="ar-BH" sz="2800" b="0" i="0" u="none" strike="noStrike" kern="1200" cap="none" spc="0" normalizeH="0" baseline="0" noProof="0" dirty="0">
                <a:ln>
                  <a:noFill/>
                </a:ln>
                <a:solidFill>
                  <a:srgbClr val="383838"/>
                </a:solidFill>
                <a:effectLst/>
                <a:uLnTx/>
                <a:uFillTx/>
                <a:latin typeface="Noto Serif" panose="02020600060500020200" pitchFamily="18" charset="0"/>
                <a:ea typeface="+mn-ea"/>
                <a:cs typeface="Arial" panose="020B0604020202020204" pitchFamily="34" charset="0"/>
              </a:rPr>
              <a:t>.</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BH" sz="2800" b="0" i="0" u="none" strike="noStrike" kern="1200" cap="none" spc="0" normalizeH="0" baseline="0" noProof="0" dirty="0">
              <a:ln>
                <a:noFill/>
              </a:ln>
              <a:solidFill>
                <a:srgbClr val="383838"/>
              </a:solidFill>
              <a:effectLst/>
              <a:uLnTx/>
              <a:uFillTx/>
              <a:latin typeface="Noto Serif" panose="02020600060500020200" pitchFamily="18" charset="0"/>
              <a:ea typeface="+mn-ea"/>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9699309-F7DB-16DC-7ECD-900EAF6CABFD}"/>
              </a:ext>
            </a:extLst>
          </p:cNvPr>
          <p:cNvPicPr>
            <a:picLocks noChangeAspect="1"/>
          </p:cNvPicPr>
          <p:nvPr/>
        </p:nvPicPr>
        <p:blipFill>
          <a:blip r:embed="rId3"/>
          <a:stretch>
            <a:fillRect/>
          </a:stretch>
        </p:blipFill>
        <p:spPr>
          <a:xfrm>
            <a:off x="1336431" y="2413347"/>
            <a:ext cx="2549873" cy="2914708"/>
          </a:xfrm>
          <a:prstGeom prst="rect">
            <a:avLst/>
          </a:prstGeom>
        </p:spPr>
      </p:pic>
    </p:spTree>
    <p:extLst>
      <p:ext uri="{BB962C8B-B14F-4D97-AF65-F5344CB8AC3E}">
        <p14:creationId xmlns:p14="http://schemas.microsoft.com/office/powerpoint/2010/main" val="2790086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389120" y="2964161"/>
            <a:ext cx="6778803" cy="1569660"/>
          </a:xfrm>
          <a:prstGeom prst="rect">
            <a:avLst/>
          </a:prstGeom>
          <a:noFill/>
        </p:spPr>
        <p:txBody>
          <a:bodyPr wrap="square" rtlCol="0">
            <a:spAutoFit/>
          </a:bodyPr>
          <a:lstStyle/>
          <a:p>
            <a:pPr algn="just" rtl="1"/>
            <a:r>
              <a:rPr lang="ar-BH" sz="1600" i="1" u="sng" dirty="0">
                <a:solidFill>
                  <a:srgbClr val="383838"/>
                </a:solidFill>
                <a:effectLst/>
                <a:latin typeface="Alexandria" pitchFamily="2" charset="-78"/>
                <a:cs typeface="Alexandria" pitchFamily="2" charset="-78"/>
              </a:rPr>
              <a:t>جنرال إلكتريك</a:t>
            </a:r>
          </a:p>
          <a:p>
            <a:pPr algn="just" rtl="1"/>
            <a:r>
              <a:rPr lang="ar-BH" sz="1600" b="0" i="0" dirty="0">
                <a:solidFill>
                  <a:srgbClr val="383838"/>
                </a:solidFill>
                <a:effectLst/>
                <a:latin typeface="Alexandria" pitchFamily="2" charset="-78"/>
                <a:cs typeface="Alexandria" pitchFamily="2" charset="-78"/>
              </a:rPr>
              <a:t>في عام 2016 وحده  أسهمت مؤسسة جنرال إلكتريك بمبلغ 88 مليون دولار في البرامج المجتمعية  والتعليمية، والتي تتركز في تطوير الصحة التي وضعتها المؤسسة للوصول إلى الرعاية الصحية للمجتمعات   المحتاجة في جميع</a:t>
            </a:r>
            <a:r>
              <a:rPr lang="en-US" sz="1600" b="0" i="0" dirty="0">
                <a:solidFill>
                  <a:srgbClr val="383838"/>
                </a:solidFill>
                <a:effectLst/>
                <a:latin typeface="Alexandria" pitchFamily="2" charset="-78"/>
                <a:cs typeface="Alexandria" pitchFamily="2" charset="-78"/>
              </a:rPr>
              <a:t>  </a:t>
            </a:r>
            <a:r>
              <a:rPr lang="ar-BH" sz="1600" b="0" i="0" dirty="0">
                <a:solidFill>
                  <a:srgbClr val="383838"/>
                </a:solidFill>
                <a:effectLst/>
                <a:latin typeface="Alexandria" pitchFamily="2" charset="-78"/>
                <a:cs typeface="Alexandria" pitchFamily="2" charset="-78"/>
              </a:rPr>
              <a:t> أنحاء العالم.</a:t>
            </a:r>
          </a:p>
          <a:p>
            <a:pPr algn="just" rtl="1"/>
            <a:endParaRPr lang="ar-BH" sz="1600" b="0" i="0" dirty="0">
              <a:solidFill>
                <a:srgbClr val="383838"/>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070CC9F-A331-0D15-4FE4-5545F79D926E}"/>
              </a:ext>
            </a:extLst>
          </p:cNvPr>
          <p:cNvPicPr>
            <a:picLocks noChangeAspect="1"/>
          </p:cNvPicPr>
          <p:nvPr/>
        </p:nvPicPr>
        <p:blipFill>
          <a:blip r:embed="rId3"/>
          <a:stretch>
            <a:fillRect/>
          </a:stretch>
        </p:blipFill>
        <p:spPr>
          <a:xfrm>
            <a:off x="1200150" y="2325478"/>
            <a:ext cx="2476500" cy="2847027"/>
          </a:xfrm>
          <a:prstGeom prst="rect">
            <a:avLst/>
          </a:prstGeom>
        </p:spPr>
      </p:pic>
    </p:spTree>
    <p:extLst>
      <p:ext uri="{BB962C8B-B14F-4D97-AF65-F5344CB8AC3E}">
        <p14:creationId xmlns:p14="http://schemas.microsoft.com/office/powerpoint/2010/main" val="4202491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62067" y="2295474"/>
            <a:ext cx="5198532"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1" u="sng" strike="noStrike" kern="1200" cap="none" spc="0" normalizeH="0" baseline="0" noProof="0" dirty="0">
                <a:ln>
                  <a:noFill/>
                </a:ln>
                <a:solidFill>
                  <a:srgbClr val="383838"/>
                </a:solidFill>
                <a:effectLst/>
                <a:uLnTx/>
                <a:uFillTx/>
                <a:latin typeface="Alexandria" pitchFamily="2" charset="-78"/>
                <a:ea typeface="+mn-ea"/>
                <a:cs typeface="Alexandria" pitchFamily="2" charset="-78"/>
              </a:rPr>
              <a:t>والت ديزني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تحتل شركة ديزني ، الشركة الأولى في صناعة الترفيه. وتتمثل المهمة الاجتماعية للشركة في تقوية   المجتمعات “من</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خلال توفير الأمل والسعادة والراحة للأطفال والعائلات الأكثر احتياجًا لها” من خلال تقديم   أكثر من 400 مليون دولار</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إلى المنظمات غير الربحية في عام 2016. ويشجع برنامج الشركة “التطوع السنوي”   والذي يحض الموظفين على</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التبرع بالوقت ، والذي وصل إلى 2.9 مليون ساعة خدمة منذ عام 2012 بهدف   الوصول إلى خمسة ملايين ساعة من</a:t>
            </a:r>
            <a:r>
              <a:rPr kumimoji="0" lang="en-US"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83838"/>
                </a:solidFill>
                <a:effectLst/>
                <a:uLnTx/>
                <a:uFillTx/>
                <a:latin typeface="Alexandria" pitchFamily="2" charset="-78"/>
                <a:ea typeface="+mn-ea"/>
                <a:cs typeface="Alexandria" pitchFamily="2" charset="-78"/>
              </a:rPr>
              <a:t>خدمة مجتمع الموظفين بحلول عام 2020</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5E3079-C578-DC5D-48B6-543128E76819}"/>
              </a:ext>
            </a:extLst>
          </p:cNvPr>
          <p:cNvPicPr>
            <a:picLocks noChangeAspect="1"/>
          </p:cNvPicPr>
          <p:nvPr/>
        </p:nvPicPr>
        <p:blipFill>
          <a:blip r:embed="rId3"/>
          <a:stretch>
            <a:fillRect/>
          </a:stretch>
        </p:blipFill>
        <p:spPr>
          <a:xfrm>
            <a:off x="1195755" y="2703083"/>
            <a:ext cx="3451524" cy="2469422"/>
          </a:xfrm>
          <a:prstGeom prst="rect">
            <a:avLst/>
          </a:prstGeom>
        </p:spPr>
      </p:pic>
    </p:spTree>
    <p:extLst>
      <p:ext uri="{BB962C8B-B14F-4D97-AF65-F5344CB8AC3E}">
        <p14:creationId xmlns:p14="http://schemas.microsoft.com/office/powerpoint/2010/main" val="93507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8057" y="2158105"/>
            <a:ext cx="10151165" cy="2492990"/>
          </a:xfrm>
          <a:prstGeom prst="rect">
            <a:avLst/>
          </a:prstGeom>
          <a:noFill/>
        </p:spPr>
        <p:txBody>
          <a:bodyPr wrap="square" rtlCol="0">
            <a:spAutoFit/>
          </a:bodyPr>
          <a:lstStyle/>
          <a:p>
            <a:pPr algn="r" rtl="1"/>
            <a:r>
              <a:rPr lang="ar-BH" sz="1600" i="0" dirty="0">
                <a:effectLst/>
                <a:latin typeface="Alexandria" pitchFamily="2" charset="-78"/>
                <a:cs typeface="Alexandria" pitchFamily="2" charset="-78"/>
              </a:rPr>
              <a:t>رتبط المسؤولية الاجتماعية للشركات والتنمية المستدامة ارتباطاً وثيقاً، حيث </a:t>
            </a:r>
            <a:r>
              <a:rPr lang="ar-BH" sz="1600" i="0" u="sng" dirty="0">
                <a:effectLst/>
                <a:latin typeface="Alexandria" pitchFamily="2" charset="-78"/>
                <a:cs typeface="Alexandria" pitchFamily="2" charset="-78"/>
                <a:hlinkClick r:id="rId2" tooltip="لماذا تعد المسؤولية الاجتماعية للشركات أمراً بالغ الأهمية لاستدامة الأعمال">
                  <a:extLst>
                    <a:ext uri="{A12FA001-AC4F-418D-AE19-62706E023703}">
                      <ahyp:hlinkClr xmlns:ahyp="http://schemas.microsoft.com/office/drawing/2018/hyperlinkcolor" val="tx"/>
                    </a:ext>
                  </a:extLst>
                </a:hlinkClick>
              </a:rPr>
              <a:t>تعد المسؤولية الاجتماعية</a:t>
            </a:r>
          </a:p>
          <a:p>
            <a:pPr algn="r" rtl="1"/>
            <a:endParaRPr lang="ar-BH" sz="1600" u="sng" dirty="0">
              <a:latin typeface="Alexandria" pitchFamily="2" charset="-78"/>
              <a:cs typeface="Alexandria" pitchFamily="2" charset="-78"/>
              <a:hlinkClick r:id="rId2" tooltip="لماذا تعد المسؤولية الاجتماعية للشركات أمراً بالغ الأهمية لاستدامة الأعمال">
                <a:extLst>
                  <a:ext uri="{A12FA001-AC4F-418D-AE19-62706E023703}">
                    <ahyp:hlinkClr xmlns:ahyp="http://schemas.microsoft.com/office/drawing/2018/hyperlinkcolor" val="tx"/>
                  </a:ext>
                </a:extLst>
              </a:hlinkClick>
            </a:endParaRPr>
          </a:p>
          <a:p>
            <a:pPr algn="r" rtl="1"/>
            <a:r>
              <a:rPr lang="ar-BH" sz="1600" i="0" u="sng" dirty="0">
                <a:effectLst/>
                <a:latin typeface="Alexandria" pitchFamily="2" charset="-78"/>
                <a:cs typeface="Alexandria" pitchFamily="2" charset="-78"/>
                <a:hlinkClick r:id="rId2" tooltip="لماذا تعد المسؤولية الاجتماعية للشركات أمراً بالغ الأهمية لاستدامة الأعمال">
                  <a:extLst>
                    <a:ext uri="{A12FA001-AC4F-418D-AE19-62706E023703}">
                      <ahyp:hlinkClr xmlns:ahyp="http://schemas.microsoft.com/office/drawing/2018/hyperlinkcolor" val="tx"/>
                    </a:ext>
                  </a:extLst>
                </a:hlinkClick>
              </a:rPr>
              <a:t> للشركات</a:t>
            </a:r>
            <a:r>
              <a:rPr lang="ar-BH" sz="1600" i="0" dirty="0">
                <a:effectLst/>
                <a:latin typeface="Alexandria" pitchFamily="2" charset="-78"/>
                <a:cs typeface="Alexandria" pitchFamily="2" charset="-78"/>
              </a:rPr>
              <a:t> وسيلة </a:t>
            </a:r>
            <a:r>
              <a:rPr lang="ar-BH" sz="1600" i="0" u="sng" dirty="0">
                <a:effectLst/>
                <a:latin typeface="Alexandria" pitchFamily="2" charset="-78"/>
                <a:cs typeface="Alexandria" pitchFamily="2" charset="-78"/>
                <a:hlinkClick r:id="rId3" tooltip="تحديد الأهداف  تحديد المسار لتحقيق أهداف التنمية">
                  <a:extLst>
                    <a:ext uri="{A12FA001-AC4F-418D-AE19-62706E023703}">
                      <ahyp:hlinkClr xmlns:ahyp="http://schemas.microsoft.com/office/drawing/2018/hyperlinkcolor" val="tx"/>
                    </a:ext>
                  </a:extLst>
                </a:hlinkClick>
              </a:rPr>
              <a:t>لتحقيق أهداف التنمية</a:t>
            </a:r>
            <a:r>
              <a:rPr lang="ar-BH" sz="1600" i="0" dirty="0">
                <a:effectLst/>
                <a:latin typeface="Alexandria" pitchFamily="2" charset="-78"/>
                <a:cs typeface="Alexandria" pitchFamily="2" charset="-78"/>
              </a:rPr>
              <a:t> المستدامة. في حين تركز المسؤولية الاجتماعية للشركات على الجهود</a:t>
            </a:r>
          </a:p>
          <a:p>
            <a:pPr algn="r" rtl="1"/>
            <a:endParaRPr lang="ar-BH" sz="1600" dirty="0">
              <a:latin typeface="Alexandria" pitchFamily="2" charset="-78"/>
              <a:cs typeface="Alexandria" pitchFamily="2" charset="-78"/>
            </a:endParaRPr>
          </a:p>
          <a:p>
            <a:pPr algn="r" rtl="1"/>
            <a:r>
              <a:rPr lang="ar-BH" sz="1600" i="0" dirty="0">
                <a:effectLst/>
                <a:latin typeface="Alexandria" pitchFamily="2" charset="-78"/>
                <a:cs typeface="Alexandria" pitchFamily="2" charset="-78"/>
              </a:rPr>
              <a:t> التطوعية التي تبذلها الشركة لمعالجة القضايا الاجتماعية والبيئية، فإن التنمية المستدامة توفر الإطار الأوسع</a:t>
            </a:r>
          </a:p>
          <a:p>
            <a:pPr algn="r" rtl="1"/>
            <a:endParaRPr lang="ar-BH" sz="1600" dirty="0">
              <a:latin typeface="Alexandria" pitchFamily="2" charset="-78"/>
              <a:cs typeface="Alexandria" pitchFamily="2" charset="-78"/>
            </a:endParaRPr>
          </a:p>
          <a:p>
            <a:pPr algn="r" rtl="1"/>
            <a:r>
              <a:rPr lang="ar-BH" sz="1600" i="0" dirty="0">
                <a:effectLst/>
                <a:latin typeface="Alexandria" pitchFamily="2" charset="-78"/>
                <a:cs typeface="Alexandria" pitchFamily="2" charset="-78"/>
              </a:rPr>
              <a:t> والرؤية لمستقبل مستدام.</a:t>
            </a:r>
          </a:p>
          <a:p>
            <a:pPr algn="r" rtl="1"/>
            <a:endParaRPr lang="ar-BH" sz="1600" dirty="0">
              <a:latin typeface="Alexandria" pitchFamily="2" charset="-78"/>
              <a:cs typeface="Alexandria" pitchFamily="2" charset="-78"/>
            </a:endParaRPr>
          </a:p>
          <a:p>
            <a:pPr algn="r" rtl="1"/>
            <a:r>
              <a:rPr lang="ar-BH" sz="1600" i="0" dirty="0">
                <a:effectLst/>
                <a:latin typeface="Alexandria" pitchFamily="2" charset="-78"/>
                <a:cs typeface="Alexandria" pitchFamily="2" charset="-78"/>
              </a:rPr>
              <a:t>من خلال </a:t>
            </a:r>
            <a:r>
              <a:rPr lang="ar-BH" sz="1600" i="0" u="sng" dirty="0">
                <a:effectLst/>
                <a:latin typeface="Alexandria" pitchFamily="2" charset="-78"/>
                <a:cs typeface="Alexandria" pitchFamily="2" charset="-78"/>
                <a:hlinkClick r:id="rId4" tooltip="الاستثمار المسؤول  دمج المسؤولية الاجتماعية للشركات في استراتيجيات الاستثمار">
                  <a:extLst>
                    <a:ext uri="{A12FA001-AC4F-418D-AE19-62706E023703}">
                      <ahyp:hlinkClr xmlns:ahyp="http://schemas.microsoft.com/office/drawing/2018/hyperlinkcolor" val="tx"/>
                    </a:ext>
                  </a:extLst>
                </a:hlinkClick>
              </a:rPr>
              <a:t>دمج المسؤولية الاجتماعية للشركات</a:t>
            </a:r>
            <a:r>
              <a:rPr lang="ar-BH" sz="1600" i="0" dirty="0">
                <a:effectLst/>
                <a:latin typeface="Alexandria" pitchFamily="2" charset="-78"/>
                <a:cs typeface="Alexandria" pitchFamily="2" charset="-78"/>
              </a:rPr>
              <a:t> في عملياتها، تساهم الشركات في التنمية المستدامة من خلال</a:t>
            </a:r>
            <a:r>
              <a:rPr lang="ar-BH" sz="2800" i="0" dirty="0">
                <a:effectLst/>
                <a:latin typeface="Almarai"/>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CB270AB-1F8E-5363-AB81-8F12EA461246}"/>
              </a:ext>
            </a:extLst>
          </p:cNvPr>
          <p:cNvSpPr txBox="1"/>
          <p:nvPr/>
        </p:nvSpPr>
        <p:spPr>
          <a:xfrm>
            <a:off x="2199503" y="807134"/>
            <a:ext cx="6687108"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العلاقة بين المسؤولية الإجتماعية للشركات والتنمية المستدامة </a:t>
            </a:r>
            <a:endParaRPr kumimoji="0" lang="en-US" sz="1800" b="1" i="0" u="sng"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2590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8057" y="2158105"/>
            <a:ext cx="10151165" cy="34163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tooltip="الكشف عن التأثير الاجتماعي للمسؤولية الاجتماعية للشركات">
                  <a:extLst>
                    <a:ext uri="{A12FA001-AC4F-418D-AE19-62706E023703}">
                      <ahyp:hlinkClr xmlns:ahyp="http://schemas.microsoft.com/office/drawing/2018/hyperlinkcolor" val="tx"/>
                    </a:ext>
                  </a:extLst>
                </a:hlinkClick>
              </a:rPr>
              <a:t>يمكن للمسؤولية الاجتماعية للشركات</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أن تعزز سمعة الشركة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المرجح أن تتمتع الشركة التي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تتبنى </a:t>
            </a:r>
            <a:r>
              <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tooltip="القيادة الأخلاقية  تغيير ملهم من خلال ممارسات المسؤولية الاجتماعية للشركات">
                  <a:extLst>
                    <a:ext uri="{A12FA001-AC4F-418D-AE19-62706E023703}">
                      <ahyp:hlinkClr xmlns:ahyp="http://schemas.microsoft.com/office/drawing/2018/hyperlinkcolor" val="tx"/>
                    </a:ext>
                  </a:extLst>
                </a:hlinkClick>
              </a:rPr>
              <a:t>ممارسات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tooltip="القيادة الأخلاقية  تغيير ملهم من خلال ممارسات المسؤولية الاجتماعية للشركات">
                  <a:extLst>
                    <a:ext uri="{A12FA001-AC4F-418D-AE19-62706E023703}">
                      <ahyp:hlinkClr xmlns:ahyp="http://schemas.microsoft.com/office/drawing/2018/hyperlinkcolor" val="tx"/>
                    </a:ext>
                  </a:extLst>
                </a:hlinkClick>
              </a:rPr>
              <a:t> المسؤولية الاجتماعية للشركات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بسمعة إيجابية وصورة جيدة في أعين أصحاب   المصلحة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لديها. من المرجح  أن يكون العملاء والمستثمرون والموظفون مخلصين للشركة التي تظهر  التزامها بالقضايا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الاجتماعية والبيئية.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على سبيل المثال، تشتهر شركات مثل باتاغونيا وبن آند جيري   بالتزامها بالاستدامة، وقد قامت ببناء قاعدة عملاء</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مخلصين نتيجة لذلك</a:t>
            </a:r>
            <a:r>
              <a:rPr kumimoji="0" lang="ar-BH" sz="2800" b="0" i="0" u="none" strike="noStrike" kern="1200" cap="none" spc="0" normalizeH="0" baseline="0" noProof="0" dirty="0">
                <a:ln>
                  <a:noFill/>
                </a:ln>
                <a:solidFill>
                  <a:prstClr val="black"/>
                </a:solidFill>
                <a:effectLst/>
                <a:uLnTx/>
                <a:uFillTx/>
                <a:latin typeface="Almarai"/>
                <a:ea typeface="+mn-ea"/>
                <a:cs typeface="Arial" panose="020B0604020202020204" pitchFamily="34"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28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023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73738" y="13453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82286" y="2370915"/>
            <a:ext cx="1039562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1" u="sng" strike="noStrike" kern="1200" cap="none" spc="0" normalizeH="0" baseline="0" noProof="0" dirty="0">
                <a:ln>
                  <a:noFill/>
                </a:ln>
                <a:effectLst/>
                <a:uLnTx/>
                <a:uFillTx/>
                <a:latin typeface="Alexandria" pitchFamily="2" charset="-78"/>
                <a:cs typeface="Alexandria" pitchFamily="2" charset="-78"/>
              </a:rPr>
              <a:t>المسؤولية الاجتماعية للشركات يمكن أن تقلل التكاليف</a:t>
            </a:r>
            <a:r>
              <a:rPr kumimoji="0" lang="ar-BH" sz="1600" b="0" i="0" strike="noStrike" kern="1200" cap="none" spc="0" normalizeH="0" baseline="0" noProof="0" dirty="0">
                <a:ln>
                  <a:noFill/>
                </a:ln>
                <a:effectLst/>
                <a:uLnTx/>
                <a:uFillTx/>
                <a:latin typeface="Alexandria" pitchFamily="2" charset="-78"/>
                <a:cs typeface="Alexandria" pitchFamily="2" charset="-78"/>
              </a:rPr>
              <a:t>: يمكن لممارسات الاستدامة أن تساعد   الشركات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strike="noStrike" kern="1200" cap="none" spc="0" normalizeH="0" baseline="0" noProof="0" dirty="0">
                <a:ln>
                  <a:noFill/>
                </a:ln>
                <a:effectLst/>
                <a:uLnTx/>
                <a:uFillTx/>
                <a:latin typeface="Alexandria" pitchFamily="2" charset="-78"/>
                <a:cs typeface="Alexandria" pitchFamily="2" charset="-78"/>
              </a:rPr>
              <a:t> على </a:t>
            </a:r>
            <a:r>
              <a:rPr kumimoji="0" lang="ar-BH" sz="1600" b="0" i="0" strike="noStrike" kern="1200" cap="none" spc="0" normalizeH="0" baseline="0" noProof="0" dirty="0">
                <a:ln>
                  <a:noFill/>
                </a:ln>
                <a:effectLst/>
                <a:uLnTx/>
                <a:uFillTx/>
                <a:latin typeface="Alexandria" pitchFamily="2" charset="-78"/>
                <a:cs typeface="Alexandria" pitchFamily="2" charset="-78"/>
                <a:hlinkClick r:id="rId2" tooltip="تدريب الموظفين  الاستثمار في تدريب الموظفين لتحقيق فوائد خفض التكاليف على المدى الطويل">
                  <a:extLst>
                    <a:ext uri="{A12FA001-AC4F-418D-AE19-62706E023703}">
                      <ahyp:hlinkClr xmlns:ahyp="http://schemas.microsoft.com/office/drawing/2018/hyperlinkcolor" val="tx"/>
                    </a:ext>
                  </a:extLst>
                </a:hlinkClick>
              </a:rPr>
              <a:t>خفض التكاليف على المدى</a:t>
            </a:r>
            <a:r>
              <a:rPr kumimoji="0" lang="ar-BH" sz="1600" b="0" i="0" strike="noStrike" kern="1200" cap="none" spc="0" normalizeH="0" baseline="0" noProof="0" dirty="0">
                <a:ln>
                  <a:noFill/>
                </a:ln>
                <a:effectLst/>
                <a:uLnTx/>
                <a:uFillTx/>
                <a:latin typeface="Alexandria" pitchFamily="2" charset="-78"/>
                <a:cs typeface="Alexandria" pitchFamily="2" charset="-78"/>
              </a:rPr>
              <a:t> الطويل. على سبيل المثال، يمكن أن يؤدي تنفيذ ممارسات كفاءة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strike="noStrike" kern="1200" cap="none" spc="0" normalizeH="0" baseline="0" noProof="0" dirty="0">
                <a:ln>
                  <a:noFill/>
                </a:ln>
                <a:effectLst/>
                <a:uLnTx/>
                <a:uFillTx/>
                <a:latin typeface="Alexandria" pitchFamily="2" charset="-78"/>
                <a:cs typeface="Alexandria" pitchFamily="2" charset="-78"/>
              </a:rPr>
              <a:t> استخدام </a:t>
            </a:r>
            <a:r>
              <a:rPr kumimoji="0" lang="ar-BH" sz="1600" b="1" i="0" strike="noStrike" kern="1200" cap="none" spc="0" normalizeH="0" baseline="0" noProof="0" dirty="0">
                <a:ln>
                  <a:noFill/>
                </a:ln>
                <a:effectLst/>
                <a:uLnTx/>
                <a:uFillTx/>
                <a:latin typeface="Alexandria" pitchFamily="2" charset="-78"/>
                <a:cs typeface="Alexandria" pitchFamily="2" charset="-78"/>
                <a:hlinkClick r:id="rId3" tooltip="استهلاك الطاقة  تقليل استهلاك الطاقة لتوفير التكاليف على المدى الطويل">
                  <a:extLst>
                    <a:ext uri="{A12FA001-AC4F-418D-AE19-62706E023703}">
                      <ahyp:hlinkClr xmlns:ahyp="http://schemas.microsoft.com/office/drawing/2018/hyperlinkcolor" val="tx"/>
                    </a:ext>
                  </a:extLst>
                </a:hlinkClick>
              </a:rPr>
              <a:t>الطاقة إلى تقليل استهلاك الطاقة</a:t>
            </a:r>
            <a:r>
              <a:rPr kumimoji="0" lang="ar-BH" sz="1600" b="0" i="0" strike="noStrike" kern="1200" cap="none" spc="0" normalizeH="0" baseline="0" noProof="0" dirty="0">
                <a:ln>
                  <a:noFill/>
                </a:ln>
                <a:effectLst/>
                <a:uLnTx/>
                <a:uFillTx/>
                <a:latin typeface="Alexandria" pitchFamily="2" charset="-78"/>
                <a:cs typeface="Alexandria" pitchFamily="2" charset="-78"/>
              </a:rPr>
              <a:t> وتوفير فواتير الطاقة. وبالمثل، يمكن لبرامج إعادة التدوير   والحد</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strike="noStrike" kern="1200" cap="none" spc="0" normalizeH="0" baseline="0" noProof="0" dirty="0">
                <a:ln>
                  <a:noFill/>
                </a:ln>
                <a:effectLst/>
                <a:uLnTx/>
                <a:uFillTx/>
                <a:latin typeface="Alexandria" pitchFamily="2" charset="-78"/>
                <a:cs typeface="Alexandria" pitchFamily="2" charset="-78"/>
              </a:rPr>
              <a:t> من النفايات أن تقلل من تكاليف التخلص من النفايات. يمكن للشركات أيضاً توفير المواد الخام  باستخدام البدائل</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strike="noStrike" kern="1200" cap="none" spc="0" normalizeH="0" baseline="0" noProof="0" dirty="0">
                <a:ln>
                  <a:noFill/>
                </a:ln>
                <a:effectLst/>
                <a:uLnTx/>
                <a:uFillTx/>
                <a:latin typeface="Alexandria" pitchFamily="2" charset="-78"/>
                <a:cs typeface="Alexandria" pitchFamily="2" charset="-78"/>
              </a:rPr>
              <a:t> المستدامة.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16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5545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يمكن للمسؤولية الاجتماعية للشركات </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tooltip="يمكن أن تؤثر المرونة في مكان العمل على كيفية جذب الموظفين والاحتفاظ بالموهبة">
                  <a:extLst>
                    <a:ext uri="{A12FA001-AC4F-418D-AE19-62706E023703}">
                      <ahyp:hlinkClr xmlns:ahyp="http://schemas.microsoft.com/office/drawing/2018/hyperlinkcolor" val="tx"/>
                    </a:ext>
                  </a:extLst>
                </a:hlinkClick>
              </a:rPr>
              <a:t>جذب الموظفين والاحتفاظ</a:t>
            </a:r>
            <a:r>
              <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بهم</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يبحث الموظفون بشكل</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متزايد عن الشركات التي تشاركهم قيمهم وتلتزم بإحداث تأثير إيجابي. من المرجح أن تجذب الشركات التي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تعطي الأولوية لممارسات المسؤولية الاجتماعية للشركات وتحتفظ بالموظفين الموهوبين المتحمسين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للاستدامة. على سبيل المثال، ساعدت خطة المعيشة المستدامة لشركة يونيليفر الشركة على جذب</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الموظفين الملتزمين بالاستدامة والاحتفاظ بهم.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6202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3549" y="2316585"/>
            <a:ext cx="9677871" cy="25545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1"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4. المسؤولية الاجتماعية للشركات يمكن أن تؤدي إلى الابتكار</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إن تبني ممارسات الاستدامة يمكن أن يؤدي</a:t>
            </a:r>
            <a:r>
              <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إلى الابتكار ويؤدي إلى فرص عمل جديدة. من المرجح أن</a:t>
            </a:r>
            <a:endPar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تستثمر الشركات الملتزمة بالاستدامة في البحث</a:t>
            </a:r>
            <a:r>
              <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والتطوير لإيجاد طرق جديدة ومبتكرة للحد من تأثيرها </a:t>
            </a:r>
            <a:endPar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البيئي. على سبيل المثال، أدى التزام شركة تيسلا</a:t>
            </a:r>
            <a:r>
              <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بالاستدامة إلى تطوير السيارات الكهربائية، الأمر الذي أدى </a:t>
            </a:r>
            <a:endPar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إلى تعطيل صناعة السيارات التقليدية.</a:t>
            </a:r>
            <a:endPar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8001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244602"/>
            <a:ext cx="10151165"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5. </a:t>
            </a:r>
            <a:r>
              <a:rPr kumimoji="0" lang="ar-BH" sz="1600" b="1"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يمكن للمسؤولية الاجتماعية للشركات أن تخلق قيمة مشتركة</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يمكن للشركات التي تتبنى ممارسات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المسؤولية الاجتماعية للشركات أن تخلق قيمة مشتركة لكل من الشركة والمجتمع. ومن خلال معالجة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القضايا الاجتماعية والبيئية، يمكن للشركات إنشاء منتجات وخدمات تلبي احتياجات المجتمع مع تحقيق أرباح</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للشركة. على سبيل المثال، تمتلك شركة </a:t>
            </a:r>
            <a:r>
              <a:rPr kumimoji="0" lang="en-US"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TOMS Shoes </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نموذج "واحد مقابل واحد" الذي يتبرع بزوج من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الأحذية لشخص محتاج مقابل كل زوج من الأحذية يتم شراؤه. وقد ساعد هذا النموذج الشركة على خلق</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قيمة مشتركة من خلال معالجة مشكلة اجتماعية مع تحقيق الأرباح.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4527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5545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وختاماُ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تعد المسؤولية الاجتماعية للشركات عنصراً حاسماً في الاستدامة، ومن الضروري للشركات أن تتبنى ممارسات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مستدامة لتحقيق النجاح على المدى الطويل. ومن خلال تعزيز سمعة الشركة، وخفض التكاليف، وجذب</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الموظفين والاحتفاظ بهم، وتحفيز الابتكار، وخلق قيمة مشتركة، يمكن للمسؤولية الاجتماعية للشركات أن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تفيد الشركة والمجتمع على حد سواء. الشركات التي تعطي الأولوية لممارسات المسؤولية الاجتماعية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للشركات هي الأكثر احتمالية </a:t>
            </a:r>
            <a:r>
              <a:rPr kumimoji="0" lang="ar-BH" sz="1600" b="0" i="0" u="sng" strike="noStrike" kern="1200" cap="none" spc="0" normalizeH="0" baseline="0" noProof="0" dirty="0">
                <a:ln>
                  <a:noFill/>
                </a:ln>
                <a:solidFill>
                  <a:srgbClr val="337AB7"/>
                </a:solidFill>
                <a:effectLst/>
                <a:uLnTx/>
                <a:uFillTx/>
                <a:latin typeface="Alexandria" pitchFamily="2" charset="-78"/>
                <a:ea typeface="+mn-ea"/>
                <a:cs typeface="Alexandria" pitchFamily="2" charset="-78"/>
                <a:hlinkClick r:id="rId2" tooltip="ريادة الأعمال في مجال علوم المواد  تسخير الابتكار لتحقيق النمو المستدام"/>
              </a:rPr>
              <a:t>لتحقيق النمو المستدام</a:t>
            </a:r>
            <a:r>
              <a:rPr kumimoji="0" lang="ar-BH"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والمساهمة في عالم أفضل</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287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7125" y="2156975"/>
            <a:ext cx="10517749" cy="3323987"/>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hlinkClick r:id="rId2"/>
              </a:rPr>
              <a:t>https://nalthayt.blog/2019/10/08/%D8%AA%D8%AC%D8%A7%D8%B1%D8%A8-%D8%B9%D8%A7%D9%84%D9%85%D9%8A%D8%A9-%D9%86%D8%A7%D8%AC%D8%AD%D8%A9-%D9%84%D9%84%D9%85%D8%B3%D8%A6%D9%88%D9%84%D9%8A%D8%A9-%D8%A7%D9%84%D8%A7%D8%AC%D8%AA%D9%85%D8%A7/</a:t>
            </a:r>
            <a:endParaRPr kumimoji="0" lang="ar-BH"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ar-BH" sz="1400" dirty="0">
              <a:solidFill>
                <a:prstClr val="black"/>
              </a:solidFill>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ttps://fastercapital.com/mawdoo3/%D8%AF%D9%88%D8%B1-%D8%A7%D9%84%D9%85%D8%B3%D8%A4%D9%88%D9%84%D9%8A%D8%A9-%D8%A7%D9%84%D8%A7%D8%AC%D8%AA%D9%85%D8%A7%D8%B9%D9%8A%D8%A9-%D9%84%D9%84%D8%B4%D8%B1%D9%83%D8%A7%D8%AA.html#%D9%81%D9%87%D9%85-%D8%AF%D9%88%D8%B1-%D8%A7%D9%84%D9%85%D8%B3%D8%A4%D9%88%D9%84%D9%8A%D8%A9-%D8%A7%D9%84%D8%A7%D8%AC%D8%AA%D9%85%D8%A7%D8%B9%D9%8A%D8%A9-%D9%84%D9%84%D8%B4%D8%B1%D9%83%D8%A7%D8%AA-%D9%81%D9%8A-%D8%A7%D9%84%D8%A7%D8%B3%D8%AA%D8%AF%D8%A7%D9%85%D8%A97</a:t>
            </a:r>
            <a:endParaRPr kumimoji="0" lang="ar-BH"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1" eaLnBrk="1" fontAlgn="auto" latinLnBrk="0" hangingPunct="1">
              <a:lnSpc>
                <a:spcPct val="100000"/>
              </a:lnSpc>
              <a:spcBef>
                <a:spcPts val="0"/>
              </a:spcBef>
              <a:spcAft>
                <a:spcPts val="0"/>
              </a:spcAft>
              <a:buClrTx/>
              <a:buSzTx/>
              <a:buFontTx/>
              <a:buNone/>
              <a:tabLst/>
              <a:defRPr/>
            </a:pPr>
            <a:endParaRPr kumimoji="0" lang="ar-BH"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5E407B5-389A-360D-6306-3FBC12C6DFF7}"/>
              </a:ext>
            </a:extLst>
          </p:cNvPr>
          <p:cNvSpPr txBox="1"/>
          <p:nvPr/>
        </p:nvSpPr>
        <p:spPr>
          <a:xfrm>
            <a:off x="1951751" y="809361"/>
            <a:ext cx="6096000" cy="584775"/>
          </a:xfrm>
          <a:prstGeom prst="rect">
            <a:avLst/>
          </a:prstGeom>
          <a:noFill/>
        </p:spPr>
        <p:txBody>
          <a:bodyPr wrap="square">
            <a:spAutoFit/>
          </a:bodyPr>
          <a:lstStyle/>
          <a:p>
            <a:pPr algn="ctr"/>
            <a:r>
              <a:rPr lang="en-US" sz="3200" b="1" i="1" u="sng" dirty="0">
                <a:latin typeface="Alexandria" pitchFamily="2" charset="-78"/>
                <a:cs typeface="Alexandria" pitchFamily="2" charset="-78"/>
              </a:rPr>
              <a:t>References</a:t>
            </a:r>
          </a:p>
        </p:txBody>
      </p:sp>
    </p:spTree>
    <p:extLst>
      <p:ext uri="{BB962C8B-B14F-4D97-AF65-F5344CB8AC3E}">
        <p14:creationId xmlns:p14="http://schemas.microsoft.com/office/powerpoint/2010/main" val="4280242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872</TotalTime>
  <Words>3772</Words>
  <Application>Microsoft Office PowerPoint</Application>
  <PresentationFormat>Widescreen</PresentationFormat>
  <Paragraphs>411</Paragraphs>
  <Slides>42</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42</vt:i4>
      </vt:variant>
    </vt:vector>
  </HeadingPairs>
  <TitlesOfParts>
    <vt:vector size="54" baseType="lpstr">
      <vt:lpstr>Alexandria</vt:lpstr>
      <vt:lpstr>Almarai</vt:lpstr>
      <vt:lpstr>Arial</vt:lpstr>
      <vt:lpstr>Calibri</vt:lpstr>
      <vt:lpstr>Calibri Light</vt:lpstr>
      <vt:lpstr>Noto Sans</vt:lpstr>
      <vt:lpstr>Noto Serif</vt:lpstr>
      <vt:lpstr>Open Sans</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54</cp:revision>
  <dcterms:created xsi:type="dcterms:W3CDTF">2023-04-29T09:08:00Z</dcterms:created>
  <dcterms:modified xsi:type="dcterms:W3CDTF">2024-03-26T22:02:43Z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