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handoutMasterIdLst>
    <p:handoutMasterId r:id="rId56"/>
  </p:handoutMasterIdLst>
  <p:sldIdLst>
    <p:sldId id="303" r:id="rId5"/>
    <p:sldId id="1008" r:id="rId6"/>
    <p:sldId id="1129" r:id="rId7"/>
    <p:sldId id="903" r:id="rId8"/>
    <p:sldId id="1094" r:id="rId9"/>
    <p:sldId id="1095" r:id="rId10"/>
    <p:sldId id="1096" r:id="rId11"/>
    <p:sldId id="1097" r:id="rId12"/>
    <p:sldId id="1098" r:id="rId13"/>
    <p:sldId id="1099" r:id="rId14"/>
    <p:sldId id="1100" r:id="rId15"/>
    <p:sldId id="1101" r:id="rId16"/>
    <p:sldId id="1102" r:id="rId17"/>
    <p:sldId id="1103" r:id="rId18"/>
    <p:sldId id="1104" r:id="rId19"/>
    <p:sldId id="1105" r:id="rId20"/>
    <p:sldId id="1106" r:id="rId21"/>
    <p:sldId id="1107" r:id="rId22"/>
    <p:sldId id="1130" r:id="rId23"/>
    <p:sldId id="1108" r:id="rId24"/>
    <p:sldId id="1109" r:id="rId25"/>
    <p:sldId id="1110" r:id="rId26"/>
    <p:sldId id="1111" r:id="rId27"/>
    <p:sldId id="1112" r:id="rId28"/>
    <p:sldId id="1113" r:id="rId29"/>
    <p:sldId id="1114" r:id="rId30"/>
    <p:sldId id="1115" r:id="rId31"/>
    <p:sldId id="1116" r:id="rId32"/>
    <p:sldId id="1117" r:id="rId33"/>
    <p:sldId id="1118" r:id="rId34"/>
    <p:sldId id="1131" r:id="rId35"/>
    <p:sldId id="1119" r:id="rId36"/>
    <p:sldId id="1120" r:id="rId37"/>
    <p:sldId id="1121" r:id="rId38"/>
    <p:sldId id="1122" r:id="rId39"/>
    <p:sldId id="1123" r:id="rId40"/>
    <p:sldId id="1133" r:id="rId41"/>
    <p:sldId id="1134" r:id="rId42"/>
    <p:sldId id="1135" r:id="rId43"/>
    <p:sldId id="1136" r:id="rId44"/>
    <p:sldId id="1137" r:id="rId45"/>
    <p:sldId id="1138" r:id="rId46"/>
    <p:sldId id="1139" r:id="rId47"/>
    <p:sldId id="1132" r:id="rId48"/>
    <p:sldId id="1124" r:id="rId49"/>
    <p:sldId id="1125" r:id="rId50"/>
    <p:sldId id="1126" r:id="rId51"/>
    <p:sldId id="1127" r:id="rId52"/>
    <p:sldId id="112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129"/>
            <p14:sldId id="903"/>
            <p14:sldId id="1094"/>
            <p14:sldId id="1095"/>
            <p14:sldId id="1096"/>
            <p14:sldId id="1097"/>
            <p14:sldId id="1098"/>
            <p14:sldId id="1099"/>
            <p14:sldId id="1100"/>
            <p14:sldId id="1101"/>
            <p14:sldId id="1102"/>
            <p14:sldId id="1103"/>
            <p14:sldId id="1104"/>
            <p14:sldId id="1105"/>
            <p14:sldId id="1106"/>
            <p14:sldId id="1107"/>
            <p14:sldId id="1130"/>
            <p14:sldId id="1108"/>
            <p14:sldId id="1109"/>
            <p14:sldId id="1110"/>
            <p14:sldId id="1111"/>
            <p14:sldId id="1112"/>
            <p14:sldId id="1113"/>
            <p14:sldId id="1114"/>
            <p14:sldId id="1115"/>
            <p14:sldId id="1116"/>
            <p14:sldId id="1117"/>
            <p14:sldId id="1118"/>
            <p14:sldId id="1131"/>
            <p14:sldId id="1119"/>
            <p14:sldId id="1120"/>
            <p14:sldId id="1121"/>
            <p14:sldId id="1122"/>
            <p14:sldId id="1123"/>
            <p14:sldId id="1133"/>
            <p14:sldId id="1134"/>
            <p14:sldId id="1135"/>
            <p14:sldId id="1136"/>
            <p14:sldId id="1137"/>
            <p14:sldId id="1138"/>
            <p14:sldId id="1139"/>
            <p14:sldId id="1132"/>
            <p14:sldId id="1124"/>
            <p14:sldId id="1125"/>
            <p14:sldId id="1126"/>
            <p14:sldId id="1127"/>
            <p14:sldId id="11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2" d="100"/>
          <a:sy n="72" d="100"/>
        </p:scale>
        <p:origin x="564"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05/10/1447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23/03/2026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23/03/2026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23/03/2026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23/03/2026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4783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23/03/2026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Nagwan </a:t>
            </a:r>
            <a:r>
              <a:rPr lang="en-US" sz="2400" b="1" dirty="0" err="1">
                <a:solidFill>
                  <a:srgbClr val="00B0F0"/>
                </a:solidFill>
                <a:latin typeface="Alexandria" charset="0"/>
                <a:cs typeface="Alexandria" charset="0"/>
              </a:rPr>
              <a:t>AlQershi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800" b="1" dirty="0">
                <a:latin typeface="+mn-lt"/>
                <a:cs typeface="+mn-cs"/>
              </a:rPr>
              <a:t>Writing Persuasive Messages</a:t>
            </a:r>
            <a:endParaRPr lang="ar-EG" sz="2800" b="1" dirty="0">
              <a:latin typeface="+mn-lt"/>
              <a:cs typeface="+mn-cs"/>
            </a:endParaRPr>
          </a:p>
          <a:p>
            <a:pPr rtl="1">
              <a:lnSpc>
                <a:spcPct val="100000"/>
              </a:lnSpc>
            </a:pPr>
            <a:r>
              <a:rPr lang="ar-EG" sz="2800" b="1" dirty="0">
                <a:latin typeface="+mn-lt"/>
                <a:cs typeface="+mn-cs"/>
              </a:rPr>
              <a:t>كتابة </a:t>
            </a:r>
            <a:r>
              <a:rPr lang="ar-EG" sz="2800" b="1">
                <a:latin typeface="+mn-lt"/>
                <a:cs typeface="+mn-cs"/>
              </a:rPr>
              <a:t>الرسائل الإقناعية</a:t>
            </a:r>
            <a:endParaRPr lang="ar-EG" sz="2800" b="1" dirty="0">
              <a:latin typeface="+mn-l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25988035"/>
              </p:ext>
            </p:extLst>
          </p:nvPr>
        </p:nvGraphicFramePr>
        <p:xfrm>
          <a:off x="3395973" y="2330036"/>
          <a:ext cx="8054111" cy="4461637"/>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Apply the three-step writing process to persuasive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persuasive business messages, and identify the three most common categories of persuasive business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marketing and sales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Identify steps you can take to avoid ethical lapses in marketing and sales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تطبيق عملية الكتابة ثلاثية الخطوات على الرسائل الإقناعية.</a:t>
                      </a:r>
                      <a:endParaRPr lang="en-US"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أعمال مقنعة، وتحديد الفئات الثلاث الأكثر شيوعًا لهذه الرسائل.</a:t>
                      </a:r>
                      <a:r>
                        <a:rPr lang="en-US" sz="1700" kern="0" dirty="0">
                          <a:effectLst/>
                          <a:latin typeface="+mn-lt"/>
                          <a:cs typeface="+mn-cs"/>
                        </a:rPr>
                        <a:t>     </a:t>
                      </a:r>
                      <a:br>
                        <a:rPr lang="en-US" sz="1700" kern="0" dirty="0">
                          <a:effectLst/>
                          <a:latin typeface="+mn-lt"/>
                          <a:cs typeface="+mn-cs"/>
                        </a:rPr>
                      </a:br>
                      <a:endParaRPr lang="ar-EG"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التسويق والمبيعات.</a:t>
                      </a: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تحديد الخطوات التي يمكنك اتخاذها لتجنب الأخطاء الأخلاقية في رسائل التسويق والمبيعات.</a:t>
                      </a:r>
                      <a:endParaRPr lang="en-US" sz="17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42046" y="757080"/>
            <a:ext cx="4946913" cy="1015663"/>
          </a:xfrm>
          <a:prstGeom prst="rect">
            <a:avLst/>
          </a:prstGeom>
          <a:noFill/>
        </p:spPr>
        <p:txBody>
          <a:bodyPr wrap="square" rtlCol="0">
            <a:spAutoFit/>
          </a:bodyPr>
          <a:lstStyle/>
          <a:p>
            <a:r>
              <a:rPr lang="en-US" sz="2000" b="1" dirty="0">
                <a:solidFill>
                  <a:srgbClr val="00B0F0"/>
                </a:solidFill>
                <a:cs typeface="Alexandria" charset="0"/>
              </a:rPr>
              <a:t>Using the Three-Step Writing Process  for Persuasive Messages</a:t>
            </a:r>
          </a:p>
          <a:p>
            <a:r>
              <a:rPr lang="ar-EG" sz="2000" b="1" dirty="0">
                <a:solidFill>
                  <a:srgbClr val="00B0F0"/>
                </a:solidFill>
                <a:cs typeface="Alexandria" charset="0"/>
              </a:rPr>
              <a:t>استخدام عملية الكتابة ثلاثية الخطوات للرسائل الإقناعية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5509531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72556353"/>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that successful businesses rely on persuasive messages in both internal and external communication. Because persuasive messages ask audiences to give something of value (money in exchange for a product, for example) or to take substantial action (such as changing a corporate policy), they are more challenging to write than routine messages. </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Successful professionals understand that persuasion is not about trickery or getting people to act against their own best interests; it’s about letting audiences know they have choices and presenting your offering in the best possible light.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تعتمد الشركات الناجحة على الرسائل الإقناعية في التواصل الداخلي والخارجي. ولأن الرسائل الإقناعية تطلب من الجمهور تقديم شيء ذي قيمة (مثل المال مقابل منتج) أو اتخاذ إجراء جوهري (مثل تغيير سياسة الشركة)، فإن كتابتها أصعب من الرسائل التقليدية.</a:t>
                      </a:r>
                      <a:r>
                        <a:rPr lang="en-US" sz="2000" kern="0" dirty="0">
                          <a:solidFill>
                            <a:schemeClr val="tx1"/>
                          </a:solidFill>
                          <a:effectLst/>
                          <a:latin typeface="+mn-lt"/>
                          <a:cs typeface="+mn-cs"/>
                        </a:rPr>
                        <a:t>      </a:t>
                      </a:r>
                      <a:r>
                        <a:rPr lang="ar-EG" sz="2000" kern="0" dirty="0">
                          <a:solidFill>
                            <a:schemeClr val="tx1"/>
                          </a:solidFill>
                          <a:effectLst/>
                          <a:latin typeface="+mn-lt"/>
                          <a:cs typeface="+mn-cs"/>
                        </a:rPr>
                        <a:t> </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يدرك المحترفون الناجحون أن الإقناع لا يعني الخداع أو دفع الناس للتصرف بما يتعارض مع مصالحهم؛ بل يعني إعلام الجمهور بأن لديهم خيارات، وتقديم عرضك بأفضل صورة ممكنة.</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27334012"/>
              </p:ext>
            </p:extLst>
          </p:nvPr>
        </p:nvGraphicFramePr>
        <p:xfrm>
          <a:off x="973057" y="2144037"/>
          <a:ext cx="10100286" cy="40675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You will encounter many business communication situations in which your goal is to influence the attitudes, actions, or beliefs of other people. Common examples of persuasive messages include asking colleagues to take action, asking managers to provide resources, asking investors to provide funding for a growing company, and asking potential customers to buy goods and services.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ستواجه العديد من مواقف التواصل التجاري التي يكون فيها هدفك هو التأثير على مواقف أو أفعال أو معتقدات الآخرين. من الأمثلة الشائعة على الرسائل الإقناعية: مطالبة الزملاء باتخاذ إجراء، ومطالبة المدراء بتوفير الموارد، ومطالبة المستثمرين بتوفير التمويل لشركة متنامية، ومطالبة العملاء المحتملين بشراء السلع والخدمات.</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5336054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5003731"/>
              </p:ext>
            </p:extLst>
          </p:nvPr>
        </p:nvGraphicFramePr>
        <p:xfrm>
          <a:off x="973057" y="2157685"/>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Persuasion may seem like a specialized skill that is required only by salespeople or marketing specialists, but virtually all business professionals can benefit from knowing how to apply persuasive techniques in their communication efforts. </a:t>
                      </a:r>
                      <a:endParaRPr lang="ar-EG" sz="21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The good news is that you are probably already more persuasive than you think you are. In fact, one of the biggest mistakes made in persuasive communication is not even trying. Too often, people think they don’t have the skills required or aren’t in a position to propose new ideas.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قد يبدو الإقناع مهارة متخصصة لا يحتاجها إلا مندوبي المبيعات أو متخصصو التسويق، ولكن يمكن لجميع رجال الأعمال تقريبًا الاستفادة من معرفة كيفية تطبيق أساليب الإقناع في جهودهم التواصلية.</a:t>
                      </a:r>
                      <a:r>
                        <a:rPr lang="en-US" sz="2200" kern="0" dirty="0">
                          <a:solidFill>
                            <a:schemeClr val="tx1"/>
                          </a:solidFill>
                          <a:effectLst/>
                          <a:latin typeface="+mn-lt"/>
                          <a:cs typeface="+mn-cs"/>
                        </a:rPr>
                        <a:t>      </a:t>
                      </a:r>
                      <a:r>
                        <a:rPr lang="ar-EG" sz="2200" kern="0" dirty="0">
                          <a:solidFill>
                            <a:schemeClr val="tx1"/>
                          </a:solidFill>
                          <a:effectLst/>
                          <a:latin typeface="+mn-lt"/>
                          <a:cs typeface="+mn-cs"/>
                        </a:rPr>
                        <a:t> </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والخبر السار هو أنك ربما تكون بالفعل أكثر إقناعًا مما تعتقد. في الواقع، من أكبر الأخطاء التي يرتكبها الناس في التواصل الإقناعي هو عدم المحاولة حتى. في كثير من الأحيان، يعتقد الناس أنهم لا يمتلكون المهارات المطلوبة أو أنهم غير قادرين على اقتراح أفكار جديدة.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421949856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1706572"/>
              </p:ext>
            </p:extLst>
          </p:nvPr>
        </p:nvGraphicFramePr>
        <p:xfrm>
          <a:off x="973057" y="2116741"/>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Fortunately, the techniques of effective persuasion are simple to learn and easy to use, as long as you start from the audience’s point of view. </a:t>
                      </a:r>
                      <a:endParaRPr lang="ar-EG" sz="21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Ethical persuasion never attempts to coerce or trick people into acting against their own best interests. The secret is to demonstrate in a compelling way how your interests align with your audience’s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لحسن الحظ، فإن أساليب الإقناع الفعّالة سهلة التعلم وسهلة الاستخدام، طالما أنك تبدأ من وجهة نظر الجمهور.</a:t>
                      </a:r>
                      <a:r>
                        <a:rPr lang="en-US" sz="2200" kern="0" dirty="0">
                          <a:solidFill>
                            <a:schemeClr val="tx1"/>
                          </a:solidFill>
                          <a:effectLst/>
                          <a:latin typeface="+mn-lt"/>
                          <a:cs typeface="+mn-cs"/>
                        </a:rPr>
                        <a:t>      </a:t>
                      </a:r>
                      <a:r>
                        <a:rPr lang="ar-EG" sz="2200" kern="0" dirty="0">
                          <a:solidFill>
                            <a:schemeClr val="tx1"/>
                          </a:solidFill>
                          <a:effectLst/>
                          <a:latin typeface="+mn-lt"/>
                          <a:cs typeface="+mn-cs"/>
                        </a:rPr>
                        <a:t> </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الإقناع الأخلاقي لا يحاول أبدًا إكراه الناس أو خداعهم للتصرف ضد مصالحهم الخاصة. يكمن السر في إظهار كيف تتوافق مصالحك مع مصالح جمهورك بطريقة مقنعة.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38792250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06924160"/>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83838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9933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In today’s information-saturated business environment, having a great idea or a great product is no longer enough. Every day, untold numbers of good ideas go unnoticed and good products go unsold simply because the messages meant to promote them aren’t compelling enough to be heard above the competitive noise. Creating successful persuasive messages in these challenging situations demands careful attention to all four tasks in the planning step, starting with an insightful analysis of your purpose and your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في بيئة الأعمال اليوم المشبعة بالمعلومات، لم يعد امتلاك فكرة رائعة أو منتج رائع كافيًا. في كل يوم، تمرُّ أفكارٌ جيدةٌ لا تُحصى دون أن يُلاحَظ لها، ولا تُباع منتجاتٌ جيدةٌ لمجرد أن الرسائل المُصمَّمة للترويج لها ليست مُقنعةً بما يكفي لتُسمَع وسط ضجيج المنافسة. يتطلب إنشاء رسائل إقناعية ناجحة في هذه المواقف الصعبة اهتمامًا دقيقًا بالمهام الأربع في مرحلة التخطيط، بدءًا من تحليلٍ مُتعمِّقٍ لهدفك وجمهورك.</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21441939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65798481"/>
              </p:ext>
            </p:extLst>
          </p:nvPr>
        </p:nvGraphicFramePr>
        <p:xfrm>
          <a:off x="973057" y="2103093"/>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Analyzing the Situation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In defining your purpose, make sure you’re clear about what you really hope to achieve. Suppose you want to persuade company executives to support a research project. But what does “support” mean? Do you want them to pat you on the back and wish you well? Or do you want them to give you a staff of five researchers and a $1 million annual budget?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b="1" kern="0" dirty="0">
                          <a:solidFill>
                            <a:srgbClr val="00AEEF"/>
                          </a:solidFill>
                          <a:effectLst/>
                          <a:latin typeface="+mn-lt"/>
                          <a:cs typeface="+mn-cs"/>
                        </a:rPr>
                        <a:t>تحليل الموقف</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kern="0" dirty="0">
                          <a:solidFill>
                            <a:schemeClr val="tx1"/>
                          </a:solidFill>
                          <a:effectLst/>
                          <a:latin typeface="+mn-lt"/>
                          <a:cs typeface="+mn-cs"/>
                        </a:rPr>
                        <a:t>عند تحديد هدفك، تأكد من وضوح ما تطمح إلى تحقيقه حقًا. لنفترض أنك تريد إقناع المديرين التنفيذيين في الشركة بدعم مشروع بحثي. ولكن ماذا يعني "الدعم"؟ هل تريد منهم أن يُثنوا عليك ويتمنوا لك التوفيق؟ أم تريد منهم أن يُزوِّدوك بفريق عملٍ من خمسة باحثين وميزانية سنوية قدرها مليون دولار؟</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3292497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98907535"/>
              </p:ext>
            </p:extLst>
          </p:nvPr>
        </p:nvGraphicFramePr>
        <p:xfrm>
          <a:off x="973057" y="2171333"/>
          <a:ext cx="10100286" cy="3110802"/>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Gathering Information</a:t>
                      </a: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Once your situation analysis is complete, you need to gather the information necessary to create a compelling persuasive message. </a:t>
                      </a:r>
                      <a:endParaRPr lang="ar-EG" sz="21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200" b="1" kern="0" dirty="0">
                          <a:solidFill>
                            <a:srgbClr val="00AEEF"/>
                          </a:solidFill>
                          <a:effectLst/>
                          <a:latin typeface="+mn-lt"/>
                          <a:cs typeface="+mn-cs"/>
                        </a:rPr>
                        <a:t>جمع المعلومات</a:t>
                      </a:r>
                    </a:p>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بعد الانتهاء من تحليل الموقف، ستحتاج إلى جمع المعلومات اللازمة لإنشاء رسالة مقنعة.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192736094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11186711"/>
              </p:ext>
            </p:extLst>
          </p:nvPr>
        </p:nvGraphicFramePr>
        <p:xfrm>
          <a:off x="973057" y="2198629"/>
          <a:ext cx="10100286" cy="4023360"/>
        </p:xfrm>
        <a:graphic>
          <a:graphicData uri="http://schemas.openxmlformats.org/drawingml/2006/table">
            <a:tbl>
              <a:tblPr firstRow="1" firstCol="1" bandRow="1">
                <a:tableStyleId>{2D5ABB26-0587-4C30-8999-92F81FD0307C}</a:tableStyleId>
              </a:tblPr>
              <a:tblGrid>
                <a:gridCol w="598851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4921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200" b="1" kern="0" dirty="0">
                          <a:solidFill>
                            <a:srgbClr val="00AEEF"/>
                          </a:solidFill>
                          <a:effectLst/>
                          <a:latin typeface="+mn-lt"/>
                          <a:ea typeface="+mn-ea"/>
                          <a:cs typeface="Times New Roman" panose="02020603050405020304" pitchFamily="18" charset="0"/>
                        </a:rPr>
                        <a:t>Selecting the Right Combination of Medium and Channel</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Media and channel choices are always important, of course, but these decisions are particularly sensitive with persuasive messages because such messages are often unexpected and sometimes even unwelcome. The more you understand and respect your audience’s habits and preferences, the better your chances of getting past the various physical, digital, and perceptual filters that people use to protect themselves from the daily barrage of promotional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200" b="1" kern="0" dirty="0">
                          <a:solidFill>
                            <a:srgbClr val="00AEEF"/>
                          </a:solidFill>
                          <a:effectLst/>
                          <a:latin typeface="+mn-lt"/>
                          <a:cs typeface="+mn-cs"/>
                        </a:rPr>
                        <a:t>اختيار المزيج المناسب من الوسيلة والقناة</a:t>
                      </a:r>
                      <a:br>
                        <a:rPr lang="en-US" sz="2200" b="1" kern="0" dirty="0">
                          <a:solidFill>
                            <a:srgbClr val="00AEEF"/>
                          </a:solidFill>
                          <a:effectLst/>
                          <a:latin typeface="+mn-lt"/>
                          <a:cs typeface="+mn-cs"/>
                        </a:rPr>
                      </a:br>
                      <a:endParaRPr lang="ar-EG" sz="2200" b="1" kern="0" dirty="0">
                        <a:solidFill>
                          <a:srgbClr val="00AEEF"/>
                        </a:solidFill>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لا شك أن اختيار الوسائط والقنوات أمر بالغ الأهمية، إلا أن هذه القرارات حساسة بشكل خاص عند التعامل مع الرسائل الإقناعية، لأنها غالبًا ما تكون غير متوقعة، بل وغير مرغوب فيها أحيانًا. كلما فهمتَ واحترمتَ عادات جمهورك وتفضيلاته، زادت فرصك في تجاوز مختلف المعوقات المادية والرقمية والإدراكية التي يستخدمها الناس لحماية أنفسهم من سيل الرسائل الترويجية اليومي.</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37359398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5787535"/>
              </p:ext>
            </p:extLst>
          </p:nvPr>
        </p:nvGraphicFramePr>
        <p:xfrm>
          <a:off x="973057" y="2184981"/>
          <a:ext cx="10100286" cy="41452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Organizing Your Information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The most effective main ideas for persuasive messages have one thing in common: They are about the receiver, not the sender. For instance, if you’re trying to convince others to join you in a business venture, explain how it will help them, not how it will help you.</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Limiting your scope is vital. If you try to craft a persuasive message without focusing on the one central problem or opportunity your audience truly cares about, you’re unlikely to persuade successfully.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a:solidFill>
                            <a:srgbClr val="00AEEF"/>
                          </a:solidFill>
                          <a:effectLst/>
                          <a:latin typeface="+mn-lt"/>
                          <a:cs typeface="+mn-cs"/>
                        </a:rPr>
                        <a:t>تنظيم معلوماتك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تشترك الأفكار الرئيسية الأكثر فعالية للرسائل الإقناعية في أمر واحد: أنها تُركّز على المُستقبِل، لا المُرسِل. على سبيل المثال، إذا كنت تحاول إقناع الآخرين بالانضمام إليك في مشروع تجاري، فاشرح كيف سيُفيدهم ذلك، لا كيف سيُفيدك.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يُعد تحديد نطاقك أمرًا بالغ الأهمية. إذا حاولت صياغة رسالة إقناعية دون التركيز على المشكلة أو الفرصة المحورية التي تهمّ جمهورك حقًا، فمن غير المُرجّح أن تُفلح في الإقناع.</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a:solidFill>
                  <a:srgbClr val="00B0F0"/>
                </a:solidFill>
                <a:cs typeface="Alexandria" charset="0"/>
              </a:rPr>
              <a:t>Step 1: planning persuasive messages</a:t>
            </a:r>
          </a:p>
          <a:p>
            <a:pPr rtl="1"/>
            <a:r>
              <a:rPr lang="ar-EG" sz="2800" b="1" dirty="0">
                <a:solidFill>
                  <a:srgbClr val="00B0F0"/>
                </a:solidFill>
                <a:cs typeface="Alexandria" charset="0"/>
              </a:rPr>
              <a:t>الخطوة 1: التخطيط لرسائل إقناعية</a:t>
            </a:r>
          </a:p>
        </p:txBody>
      </p:sp>
    </p:spTree>
    <p:extLst>
      <p:ext uri="{BB962C8B-B14F-4D97-AF65-F5344CB8AC3E}">
        <p14:creationId xmlns:p14="http://schemas.microsoft.com/office/powerpoint/2010/main" val="34853200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01329091"/>
              </p:ext>
            </p:extLst>
          </p:nvPr>
        </p:nvGraphicFramePr>
        <p:xfrm>
          <a:off x="973057" y="2144037"/>
          <a:ext cx="10100286" cy="3235135"/>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400" kern="0" dirty="0">
                          <a:solidFill>
                            <a:schemeClr val="tx1"/>
                          </a:solidFill>
                          <a:effectLst/>
                          <a:latin typeface="+mn-lt"/>
                          <a:ea typeface="+mn-ea"/>
                          <a:cs typeface="Times New Roman" panose="02020603050405020304" pitchFamily="18" charset="0"/>
                        </a:rPr>
                        <a:t>Encourage a positive response to your persuasive messages by</a:t>
                      </a:r>
                      <a:r>
                        <a:rPr lang="ar-EG" sz="2400" kern="0" dirty="0">
                          <a:solidFill>
                            <a:schemeClr val="tx1"/>
                          </a:solidFill>
                          <a:effectLst/>
                          <a:latin typeface="+mn-lt"/>
                          <a:ea typeface="+mn-ea"/>
                          <a:cs typeface="Times New Roman" panose="02020603050405020304" pitchFamily="18" charset="0"/>
                        </a:rPr>
                        <a:t>:</a:t>
                      </a:r>
                      <a:r>
                        <a:rPr lang="en-US" sz="2400" kern="0" dirty="0">
                          <a:solidFill>
                            <a:schemeClr val="tx1"/>
                          </a:solidFill>
                          <a:effectLst/>
                          <a:latin typeface="+mn-lt"/>
                          <a:ea typeface="+mn-ea"/>
                          <a:cs typeface="Times New Roman" panose="02020603050405020304" pitchFamily="18" charset="0"/>
                        </a:rPr>
                        <a:t> (1) using positive and polite language, (2) understanding and respecting cultural differences, (3) being sensitive to organizational cultures, and (4) taking steps to establish your credibility.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400" kern="0" dirty="0">
                          <a:solidFill>
                            <a:schemeClr val="tx1"/>
                          </a:solidFill>
                          <a:effectLst/>
                          <a:latin typeface="+mn-lt"/>
                          <a:cs typeface="+mn-cs"/>
                        </a:rPr>
                        <a:t>شجّع على الاستجابة الإيجابية لرسائلك الإقناعية من خلال:(1) استخدام لغة إيجابية ومهذبة، (2) فهم واحترام الاختلافات الثقافية، (3) مراعاة ثقافات المؤسسات، و(4) اتخاذ خطوات لتعزيز مصداقيتك.</a:t>
                      </a:r>
                      <a:endParaRPr lang="ar-SA" sz="24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4220792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7405604"/>
              </p:ext>
            </p:extLst>
          </p:nvPr>
        </p:nvGraphicFramePr>
        <p:xfrm>
          <a:off x="973057" y="2144037"/>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Positive language usually happens naturally with persuasive messages because you’re promoting an idea, a plan, or a product you believe in. However, take care not to inadvertently insult your readers by implying that they’ve made poor choices in the past and that you’re here to save them from their misguided ways.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Be sure to understand cultural expectations as well. For example, a message that seems forthright and direct in a low-context culture might seem brash and intrusive in a high-context culture.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عادةً ما تكون اللغة الإيجابية فطرية في الرسائل الإقناعية لأنك تروج لفكرة أو خطة أو منتج تؤمن به. مع ذلك، احرص على عدم إهانة قرائك عن غير قصد بالتلميح إلى أنهم اتخذوا خيارات خاطئة في الماضي وأنك هنا لإنقاذهم من طرقهم الخاطئة.</a:t>
                      </a:r>
                      <a:r>
                        <a:rPr lang="en-US" sz="2200" kern="0" dirty="0">
                          <a:solidFill>
                            <a:schemeClr val="tx1"/>
                          </a:solidFill>
                          <a:effectLst/>
                          <a:latin typeface="+mn-lt"/>
                          <a:cs typeface="+mn-cs"/>
                        </a:rPr>
                        <a:t>       </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تأكد من فهم التوقعات الثقافية أيضًا. على سبيل المثال، قد تبدو الرسالة التي تبدو صريحة ومباشرة في ثقافة ذات سياق اجتماعي محدود جريئة ومتطفلة في ثقافة ذات سياق اجتماعي واسع.</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3384155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91327977"/>
              </p:ext>
            </p:extLst>
          </p:nvPr>
        </p:nvGraphicFramePr>
        <p:xfrm>
          <a:off x="973057" y="2144037"/>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Just as social culture affects the success of a persuasive message, so too does the culture within an organization.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Finally, if you are trying to persuade a skeptical or hostile audience, you must convince them you know what you’re talking about and that you’re not trying to mislead them. Use these techniques: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Use straightforward language to avoid suspicions of fantastic claims and emotional manipulation.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Provide objective evidence for the claims and promises you make.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وكما تؤثر الثقافة الاجتماعية على نجاح الرسالة الإقناعية، كذلك تؤثر الثقافة داخل المؤسسة.</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أخيرًا، إذا كنت تحاول إقناع جمهور متشكك أو معادٍ، فعليك إقناعه بأنك تعرف ما تتحدث عنه وأنك لا تحاول تضليله. استخدم هذه الأساليب:</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استخدم لغة مباشرة لتجنب الشكوك حول الادعاءات الخيالية والتلاعب العاطفي.</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قدّم أدلة موضوعية على ادعاءاتك ووعودك.</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34319888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27389131"/>
              </p:ext>
            </p:extLst>
          </p:nvPr>
        </p:nvGraphicFramePr>
        <p:xfrm>
          <a:off x="973057" y="2171333"/>
          <a:ext cx="10100286" cy="36271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Identify your sources, especially if your audience already respects those sources.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Establish common ground by emphasizing beliefs, attitudes, and background experiences you have in common with the audience.</a:t>
                      </a:r>
                      <a:endParaRPr lang="ar-EG" sz="22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Be objective and present fair and logical arguments.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Show that you respect your audience’s values and priorities.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حدّد مصادرك، خاصةً إذا كان جمهورك يحترمها بالفعل.</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كوّن أرضية مشتركة من خلال التركيز على المعتقدات والمواقف والتجارب السابقة المشتركة بينك وبين الجمهور.</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كن موضوعيًا وقدم حججًا عادلة ومنطقية.</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 أظهر احترامك لقيم جمهورك وأولوياته.</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414571384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9806802"/>
              </p:ext>
            </p:extLst>
          </p:nvPr>
        </p:nvGraphicFramePr>
        <p:xfrm>
          <a:off x="973057" y="2144037"/>
          <a:ext cx="10100286" cy="37627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Persuade with logic, evidence, and compelling narratives rather than trying to coerce with high-pressure, “hard-sell” tactics.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Whenever possible, try to build your credibility before you present a major proposal or ask for a major decision. That way, audiences don’t have to evaluate both you and your message at the same time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أقنع بالمنطق والأدلة والسرد المقنع بدلًا من محاولة الإكراه بأساليب الضغط والضغط.</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 كلما أمكن، حاول بناء مصداقيتك قبل تقديم عرض مهم أو طلب قرار مهم. بهذه الطريقة، لن يضطر الجمهور إلى تقييمك وتقييم رسالتك في الوقت نفسه.</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a:solidFill>
                  <a:srgbClr val="00B0F0"/>
                </a:solidFill>
                <a:cs typeface="Alexandria" charset="0"/>
              </a:rPr>
              <a:t>Step 2 : writing persuasive messages</a:t>
            </a:r>
          </a:p>
          <a:p>
            <a:pPr rtl="1"/>
            <a:r>
              <a:rPr lang="ar-EG" sz="2800" b="1" dirty="0">
                <a:solidFill>
                  <a:srgbClr val="00B0F0"/>
                </a:solidFill>
                <a:cs typeface="Alexandria" charset="0"/>
              </a:rPr>
              <a:t>الخطوة 2: كتابة رسائل إقناعية</a:t>
            </a:r>
          </a:p>
        </p:txBody>
      </p:sp>
    </p:spTree>
    <p:extLst>
      <p:ext uri="{BB962C8B-B14F-4D97-AF65-F5344CB8AC3E}">
        <p14:creationId xmlns:p14="http://schemas.microsoft.com/office/powerpoint/2010/main" val="27879666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36958239"/>
              </p:ext>
            </p:extLst>
          </p:nvPr>
        </p:nvGraphicFramePr>
        <p:xfrm>
          <a:off x="973057" y="2157685"/>
          <a:ext cx="10100286" cy="379088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Professional writers who specialize in persuasive messages know how vital the details are, so they’re careful not to skimp on this part of the writing process. When evaluating your content, try to judge your argument objectively and not overestimate your credibility. When revising for clarity and conciseness, carefully match the purpose and organization to audience needs.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يُدرك الكُتّاب المحترفون المتخصصون في الرسائل الإقناعية أهمية التفاصيل، لذا يحرصون على عدم التهاون في هذا الجزء من عملية الكتابة. عند تقييم محتواك، حاول تقييم حجتك بموضوعية، ولا تُبالغ في تقدير مصداقيتك. عند مراجعة النص لضمان الوضوح والإيجاز، طابق بعناية بين الغرض والتنظيم واحتياجات الجمهور.</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78321"/>
            <a:ext cx="7301336" cy="954107"/>
          </a:xfrm>
          <a:prstGeom prst="rect">
            <a:avLst/>
          </a:prstGeom>
          <a:noFill/>
        </p:spPr>
        <p:txBody>
          <a:bodyPr wrap="square" rtlCol="0">
            <a:spAutoFit/>
          </a:bodyPr>
          <a:lstStyle/>
          <a:p>
            <a:r>
              <a:rPr lang="en-US" sz="2800" b="1" dirty="0">
                <a:solidFill>
                  <a:srgbClr val="00B0F0"/>
                </a:solidFill>
                <a:cs typeface="Alexandria" charset="0"/>
              </a:rPr>
              <a:t>Step 3 : completing persuasive messages</a:t>
            </a:r>
          </a:p>
          <a:p>
            <a:pPr rtl="1"/>
            <a:r>
              <a:rPr lang="ar-EG" sz="2800" b="1" dirty="0">
                <a:solidFill>
                  <a:srgbClr val="00B0F0"/>
                </a:solidFill>
                <a:cs typeface="Alexandria" charset="0"/>
              </a:rPr>
              <a:t>الخطوة 3: إكمال الرسائل الإقناعية</a:t>
            </a:r>
          </a:p>
        </p:txBody>
      </p:sp>
    </p:spTree>
    <p:extLst>
      <p:ext uri="{BB962C8B-B14F-4D97-AF65-F5344CB8AC3E}">
        <p14:creationId xmlns:p14="http://schemas.microsoft.com/office/powerpoint/2010/main" val="21629960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503"/>
            <a:ext cx="4946913" cy="1384995"/>
          </a:xfrm>
          <a:prstGeom prst="rect">
            <a:avLst/>
          </a:prstGeom>
          <a:noFill/>
        </p:spPr>
        <p:txBody>
          <a:bodyPr wrap="square" rtlCol="0">
            <a:spAutoFit/>
          </a:bodyPr>
          <a:lstStyle/>
          <a:p>
            <a:r>
              <a:rPr lang="en-US" sz="2800" b="1" dirty="0">
                <a:solidFill>
                  <a:srgbClr val="00B0F0"/>
                </a:solidFill>
                <a:cs typeface="Alexandria" charset="0"/>
              </a:rPr>
              <a:t>Developing Persuasive Business Messages</a:t>
            </a:r>
          </a:p>
          <a:p>
            <a:r>
              <a:rPr lang="ar-EG" sz="2800" b="1" dirty="0">
                <a:solidFill>
                  <a:srgbClr val="00B0F0"/>
                </a:solidFill>
                <a:cs typeface="Alexandria" charset="0"/>
              </a:rPr>
              <a:t>تطوير رسائل أعمال مقنعة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394300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76168102"/>
              </p:ext>
            </p:extLst>
          </p:nvPr>
        </p:nvGraphicFramePr>
        <p:xfrm>
          <a:off x="973057" y="2144037"/>
          <a:ext cx="10100286" cy="3961194"/>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Your success as a businessperson is closely tied to your ability to encourage others to accept new ideas, change old habits, or act on your recommendations. Unless your career takes you into marketing and sales, most of your persuasive messages will consist of persuasive business messages, which are those designed to elicit a preferred response in a </a:t>
                      </a:r>
                      <a:r>
                        <a:rPr lang="en-US" sz="2100" kern="0" dirty="0" err="1">
                          <a:solidFill>
                            <a:schemeClr val="tx1"/>
                          </a:solidFill>
                          <a:effectLst/>
                          <a:latin typeface="+mn-lt"/>
                          <a:ea typeface="+mn-ea"/>
                          <a:cs typeface="Times New Roman" panose="02020603050405020304" pitchFamily="18" charset="0"/>
                        </a:rPr>
                        <a:t>nonsales</a:t>
                      </a:r>
                      <a:r>
                        <a:rPr lang="en-US" sz="2100" kern="0" dirty="0">
                          <a:solidFill>
                            <a:schemeClr val="tx1"/>
                          </a:solidFill>
                          <a:effectLst/>
                          <a:latin typeface="+mn-lt"/>
                          <a:ea typeface="+mn-ea"/>
                          <a:cs typeface="Times New Roman" panose="02020603050405020304" pitchFamily="18" charset="0"/>
                        </a:rPr>
                        <a:t> situation.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يرتبط نجاحك كرجل أعمال ارتباطًا وثيقًا بقدرتك على تشجيع الآخرين على قبول أفكار جديدة، أو تغيير عاداتك القديمة، أو العمل بتوصياتك. ما لم تكن مسيرتك المهنية تتطلب العمل في مجال التسويق والمبيعات، فإن معظم رسائلك الإقناعية ستتكون من رسائل أعمال مقنعة، وهي تلك المصممة لإثارة استجابة مفضلة في مواقف غير متعلقة بالمبيعات.</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Developing Persuasive Business Messages</a:t>
            </a:r>
          </a:p>
          <a:p>
            <a:pPr rtl="1"/>
            <a:r>
              <a:rPr lang="ar-EG" sz="2800" b="1" dirty="0">
                <a:solidFill>
                  <a:srgbClr val="00B0F0"/>
                </a:solidFill>
                <a:cs typeface="Alexandria" charset="0"/>
              </a:rPr>
              <a:t>تطوير رسائل أعمال مقنعة</a:t>
            </a:r>
          </a:p>
        </p:txBody>
      </p:sp>
    </p:spTree>
    <p:extLst>
      <p:ext uri="{BB962C8B-B14F-4D97-AF65-F5344CB8AC3E}">
        <p14:creationId xmlns:p14="http://schemas.microsoft.com/office/powerpoint/2010/main" val="7705414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89714055"/>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86568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7204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Even if you have the power to compel others to do what you want them to do, persuading them is more effective than forcing them. People who are coerced into accepting a decision or plan are less motivated to support it and more likely to react negatively than if they’re persuaded. Within the context of the three-step process, effective persuasion involves four essential strategies: framing your arguments, balancing the three types of persuasive appeals, reinforcing your position, and anticipating objections.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حتى لو كنتَ قادرًا على إجبار الآخرين على فعل ما تريد منهم فعله، فإن إقناعهم أكثر فعالية من إجبارهم. فالأشخاص الذين يُجبرون على قبول قرار أو خطة يكونون أقل حماسًا لدعمها وأكثر عرضة للرد بشكل سلبي مقارنةً بمن يُقنعون. في سياق عملية من ثلاث خطوات، يتضمن الإقناع الفعال أربع استراتيجيات أساسية: صياغة حججك، وموازنة أنواع الإغراءات الإقناعية الثلاثة، وتعزيز موقفك، وتوقع الاعتراضات.</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14324760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39090374"/>
              </p:ext>
            </p:extLst>
          </p:nvPr>
        </p:nvGraphicFramePr>
        <p:xfrm>
          <a:off x="973057" y="2157685"/>
          <a:ext cx="10100286" cy="39928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b="1" kern="0" dirty="0">
                          <a:solidFill>
                            <a:srgbClr val="00AEEF"/>
                          </a:solidFill>
                          <a:effectLst/>
                          <a:latin typeface="+mn-lt"/>
                          <a:ea typeface="+mn-ea"/>
                          <a:cs typeface="Times New Roman" panose="02020603050405020304" pitchFamily="18" charset="0"/>
                        </a:rPr>
                        <a:t>Framing Your Arguments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As noted previously, most persuasive messages use the indirect approach. Promotional writers often use an indirect plan called the AIDA model, which organizes messages into four phases: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 Attention. Your first objective is to encourage your audience to want to hear about your problem, idea, or new product—whatever your main idea is. Be sure to find some common ground on which to build your case.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a:solidFill>
                            <a:srgbClr val="00AEEF"/>
                          </a:solidFill>
                          <a:effectLst/>
                          <a:latin typeface="+mn-lt"/>
                          <a:cs typeface="+mn-cs"/>
                        </a:rPr>
                        <a:t>صياغة حججك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كما ذُكر سابقًا، تستخدم معظم الرسائل الإقناعية النهج غير المباشر. غالبًا ما يستخدم كُتّاب الترويج خطة غير مباشرة تُسمى نموذج </a:t>
                      </a:r>
                      <a:r>
                        <a:rPr lang="en-US" sz="2200" kern="0" dirty="0">
                          <a:solidFill>
                            <a:schemeClr val="tx1"/>
                          </a:solidFill>
                          <a:effectLst/>
                          <a:latin typeface="+mn-lt"/>
                          <a:cs typeface="+mn-cs"/>
                        </a:rPr>
                        <a:t>AIDA، </a:t>
                      </a:r>
                      <a:r>
                        <a:rPr lang="ar-EG" sz="2200" kern="0" dirty="0">
                          <a:solidFill>
                            <a:schemeClr val="tx1"/>
                          </a:solidFill>
                          <a:effectLst/>
                          <a:latin typeface="+mn-lt"/>
                          <a:cs typeface="+mn-cs"/>
                        </a:rPr>
                        <a:t>والذي يُنظم الرسائل إلى أربع مراحل:</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a:solidFill>
                            <a:schemeClr val="tx1"/>
                          </a:solidFill>
                          <a:effectLst/>
                          <a:latin typeface="+mn-lt"/>
                          <a:cs typeface="+mn-cs"/>
                        </a:rPr>
                        <a:t>● الانتباه. </a:t>
                      </a:r>
                      <a:r>
                        <a:rPr lang="ar-EG" sz="2200" kern="0" dirty="0">
                          <a:solidFill>
                            <a:schemeClr val="tx1"/>
                          </a:solidFill>
                          <a:effectLst/>
                          <a:latin typeface="+mn-lt"/>
                          <a:cs typeface="+mn-cs"/>
                        </a:rPr>
                        <a:t>هدفك الأول هو تشجيع جمهورك على الرغبة في سماع مشكلتك أو فكرتك أو منتجك الجديد - أيًا كانت فكرتك الرئيسية. تأكد من إيجاد أرضية مشتركة لبناء قضيتك عليها.</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149430463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77254686"/>
              </p:ext>
            </p:extLst>
          </p:nvPr>
        </p:nvGraphicFramePr>
        <p:xfrm>
          <a:off x="973057" y="2116741"/>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Interest</a:t>
                      </a:r>
                      <a:r>
                        <a:rPr lang="en-US" sz="2100" kern="0" dirty="0">
                          <a:solidFill>
                            <a:schemeClr val="tx1"/>
                          </a:solidFill>
                          <a:effectLst/>
                          <a:latin typeface="+mn-lt"/>
                          <a:ea typeface="+mn-ea"/>
                          <a:cs typeface="Times New Roman" panose="02020603050405020304" pitchFamily="18" charset="0"/>
                        </a:rPr>
                        <a:t>. Provide additional details that prompt audience members to imagine how the solution might benefit them.</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Desire</a:t>
                      </a:r>
                      <a:r>
                        <a:rPr lang="en-US" sz="2100" kern="0" dirty="0">
                          <a:solidFill>
                            <a:schemeClr val="tx1"/>
                          </a:solidFill>
                          <a:effectLst/>
                          <a:latin typeface="+mn-lt"/>
                          <a:ea typeface="+mn-ea"/>
                          <a:cs typeface="Times New Roman" panose="02020603050405020304" pitchFamily="18" charset="0"/>
                        </a:rPr>
                        <a:t>. Help audience members embrace your idea by explaining how the change will benefit them and answering potential objections.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Action</a:t>
                      </a:r>
                      <a:r>
                        <a:rPr lang="en-US" sz="2100" kern="0" dirty="0">
                          <a:solidFill>
                            <a:schemeClr val="tx1"/>
                          </a:solidFill>
                          <a:effectLst/>
                          <a:latin typeface="+mn-lt"/>
                          <a:ea typeface="+mn-ea"/>
                          <a:cs typeface="Times New Roman" panose="02020603050405020304" pitchFamily="18" charset="0"/>
                        </a:rPr>
                        <a:t>. Suggest the specific action you want your audience to take. Include a deadline, when applicable.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b="1" kern="0" dirty="0">
                          <a:solidFill>
                            <a:schemeClr val="tx1"/>
                          </a:solidFill>
                          <a:effectLst/>
                          <a:latin typeface="+mn-lt"/>
                          <a:cs typeface="+mn-cs"/>
                        </a:rPr>
                        <a:t>● الاهتمام. </a:t>
                      </a:r>
                      <a:r>
                        <a:rPr lang="ar-EG" sz="2200" kern="0" dirty="0">
                          <a:solidFill>
                            <a:schemeClr val="tx1"/>
                          </a:solidFill>
                          <a:effectLst/>
                          <a:latin typeface="+mn-lt"/>
                          <a:cs typeface="+mn-cs"/>
                        </a:rPr>
                        <a:t>قدّم تفاصيل إضافية تحثّ الجمهور على تخيّل كيف سيفيدهم هذا الحل.</a:t>
                      </a:r>
                      <a:br>
                        <a:rPr lang="ar-EG" sz="2200" kern="0" dirty="0">
                          <a:solidFill>
                            <a:schemeClr val="tx1"/>
                          </a:solidFill>
                          <a:effectLst/>
                          <a:latin typeface="+mn-lt"/>
                          <a:cs typeface="+mn-cs"/>
                        </a:rPr>
                      </a:br>
                      <a:endParaRPr lang="ar-EG" sz="220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b="1" kern="0" dirty="0">
                          <a:solidFill>
                            <a:schemeClr val="tx1"/>
                          </a:solidFill>
                          <a:effectLst/>
                          <a:latin typeface="+mn-lt"/>
                          <a:cs typeface="+mn-cs"/>
                        </a:rPr>
                        <a:t>● الرغبة. </a:t>
                      </a:r>
                      <a:r>
                        <a:rPr lang="ar-EG" sz="2200" kern="0" dirty="0">
                          <a:solidFill>
                            <a:schemeClr val="tx1"/>
                          </a:solidFill>
                          <a:effectLst/>
                          <a:latin typeface="+mn-lt"/>
                          <a:cs typeface="+mn-cs"/>
                        </a:rPr>
                        <a:t>ساعد الجمهور على تقبّل فكرتك من خلال شرح كيف سيفيدهم التغيير والإجابة على الاعتراضات المحتملة.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a:solidFill>
                            <a:schemeClr val="tx1"/>
                          </a:solidFill>
                          <a:effectLst/>
                          <a:latin typeface="+mn-lt"/>
                          <a:cs typeface="+mn-cs"/>
                        </a:rPr>
                        <a:t>● </a:t>
                      </a:r>
                      <a:r>
                        <a:rPr lang="ar-EG" sz="2200" b="1" kern="0" dirty="0">
                          <a:solidFill>
                            <a:schemeClr val="tx1"/>
                          </a:solidFill>
                          <a:effectLst/>
                          <a:latin typeface="+mn-lt"/>
                          <a:cs typeface="+mn-cs"/>
                        </a:rPr>
                        <a:t>الإجراء. </a:t>
                      </a:r>
                      <a:r>
                        <a:rPr lang="ar-EG" sz="2200" kern="0" dirty="0">
                          <a:solidFill>
                            <a:schemeClr val="tx1"/>
                          </a:solidFill>
                          <a:effectLst/>
                          <a:latin typeface="+mn-lt"/>
                          <a:cs typeface="+mn-cs"/>
                        </a:rPr>
                        <a:t>اقترح الإجراء المحدد الذي تريد من جمهورك اتخاذه. حدّد موعدًا نهائيًا، إن أمكن.</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7098595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80615786"/>
              </p:ext>
            </p:extLst>
          </p:nvPr>
        </p:nvGraphicFramePr>
        <p:xfrm>
          <a:off x="973057" y="2144037"/>
          <a:ext cx="10100286" cy="379088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a:solidFill>
                            <a:srgbClr val="00AEEF"/>
                          </a:solidFill>
                          <a:effectLst/>
                          <a:latin typeface="+mn-lt"/>
                          <a:ea typeface="+mn-ea"/>
                          <a:cs typeface="Times New Roman" panose="02020603050405020304" pitchFamily="18" charset="0"/>
                        </a:rPr>
                        <a:t>Balancing the Three Types of Persuasive Appeals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Persuasive communication is based on three types of appeals: ethos (the ethical dimension, particularly your credibility as the writer), pathos (appeals to emotion), and logos (argumentation based on logic and evidence). These are powerful tools that can benefit senders and receivers alike if they are used wisely and ethically.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b="1" kern="0" dirty="0">
                          <a:solidFill>
                            <a:srgbClr val="00AEEF"/>
                          </a:solidFill>
                          <a:effectLst/>
                          <a:latin typeface="+mn-lt"/>
                          <a:ea typeface="+mn-ea"/>
                          <a:cs typeface="+mn-cs"/>
                        </a:rPr>
                        <a:t>موازنة الأنواع الثلاثة من أساليب الإقناع</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kern="0" dirty="0">
                          <a:solidFill>
                            <a:schemeClr val="tx1"/>
                          </a:solidFill>
                          <a:effectLst/>
                          <a:latin typeface="+mn-lt"/>
                          <a:cs typeface="+mn-cs"/>
                        </a:rPr>
                        <a:t>يعتمد التواصل الإقناعي على ثلاثة أنواع من أساليب الإقناع: الأخلاق (البعد الأخلاقي، وخاصةً مصداقيتك ككاتب)، والعاطفة (الاستعانة بالعاطفة)، والعقلانية (الجدال القائم على المنطق والدليل). تُعد هذه الأدوات أدوات فعّالة تُفيد المُرسِلين والمُستقبِلين على حدٍ سواء إذا استُخدمت بحكمة وأخلاق.</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47521089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23645972"/>
              </p:ext>
            </p:extLst>
          </p:nvPr>
        </p:nvGraphicFramePr>
        <p:xfrm>
          <a:off x="973057" y="2144037"/>
          <a:ext cx="10100286" cy="38404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The ethos element of persuasion depends on how much trust your readers or listeners have in your expertise, character, and reliability.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Within the message itself, you have the task of balancing emotional and logical appeals. Few persuasive appeals are purely logical or purely emotional, and it’s important to find the right balance for each message. Many marketing and sales messages rely heavily on emotional appeals, but most persuasive business messages rely more on logic.</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يعتمد عنصر الأخلاق في الإقناع على مدى ثقة قرائك أو مستمعيك بخبرتك وشخصيتك وموثوقيتك.</a:t>
                      </a:r>
                      <a:r>
                        <a:rPr lang="en-US" sz="2200" kern="0" dirty="0">
                          <a:solidFill>
                            <a:schemeClr val="tx1"/>
                          </a:solidFill>
                          <a:effectLst/>
                          <a:latin typeface="+mn-lt"/>
                          <a:cs typeface="+mn-cs"/>
                        </a:rPr>
                        <a:t>        </a:t>
                      </a:r>
                      <a:endParaRPr lang="ar-EG" sz="22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في الرسالة نفسها، تقع على عاتقك مهمة موازنة أساليب الإقناع العاطفية والمنطقية. قليل من أساليب الإقناع تكون منطقية بحتة أو عاطفية بحتة، ومن المهم إيجاد التوازن المناسب لكل رسالة. تعتمد العديد من رسائل التسويق والمبيعات بشكل كبير على أساليب الإقناع العاطفية، لكن معظم رسائل الأعمال الإقناعية تعتمد بشكل أكبر على المنطق.</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5181497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00066661"/>
              </p:ext>
            </p:extLst>
          </p:nvPr>
        </p:nvGraphicFramePr>
        <p:xfrm>
          <a:off x="942307" y="2130389"/>
          <a:ext cx="10131034" cy="3992880"/>
        </p:xfrm>
        <a:graphic>
          <a:graphicData uri="http://schemas.openxmlformats.org/drawingml/2006/table">
            <a:tbl>
              <a:tblPr firstRow="1" firstCol="1" bandRow="1">
                <a:tableStyleId>{2D5ABB26-0587-4C30-8999-92F81FD0307C}</a:tableStyleId>
              </a:tblPr>
              <a:tblGrid>
                <a:gridCol w="584184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2663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A logical appeal involves the use of reason and factual evidence. Three common modes of logical persuasion are induction, deduction, and analogy: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Induction. </a:t>
                      </a:r>
                      <a:r>
                        <a:rPr lang="en-US" sz="2100" kern="0" dirty="0">
                          <a:solidFill>
                            <a:schemeClr val="tx1"/>
                          </a:solidFill>
                          <a:effectLst/>
                          <a:latin typeface="+mn-lt"/>
                          <a:ea typeface="+mn-ea"/>
                          <a:cs typeface="Times New Roman" panose="02020603050405020304" pitchFamily="18" charset="0"/>
                        </a:rPr>
                        <a:t>With inductive reasoning, you work from specific evidence to a general conclusion that you can then apply to the situation at hand. To convince your company to adopt a new production process, you could collect specific evidence showing how every company that has adopted it so far has seen increased profits and from there reach the general conclusion that the new process is likely to benefit any company that implements it.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يتضمن النداء المنطقي استخدام المنطق والأدلة الواقعية. ثلاثة أساليب شائعة للإقناع المنطقي هي: الاستقراء، والاستنتاج، والقياس:</a:t>
                      </a:r>
                      <a:r>
                        <a:rPr lang="en-US" sz="2100" kern="0" dirty="0">
                          <a:solidFill>
                            <a:schemeClr val="tx1"/>
                          </a:solidFill>
                          <a:effectLst/>
                          <a:latin typeface="+mn-lt"/>
                          <a:cs typeface="+mn-cs"/>
                        </a:rPr>
                        <a:t>    </a:t>
                      </a:r>
                      <a:endParaRPr lang="ar-EG" sz="21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 </a:t>
                      </a:r>
                      <a:r>
                        <a:rPr lang="ar-EG" sz="2100" b="1" kern="0" dirty="0">
                          <a:solidFill>
                            <a:schemeClr val="tx1"/>
                          </a:solidFill>
                          <a:effectLst/>
                          <a:latin typeface="+mn-lt"/>
                          <a:cs typeface="+mn-cs"/>
                        </a:rPr>
                        <a:t>الاستقراء. </a:t>
                      </a:r>
                      <a:r>
                        <a:rPr lang="ar-EG" sz="2100" kern="0" dirty="0">
                          <a:solidFill>
                            <a:schemeClr val="tx1"/>
                          </a:solidFill>
                          <a:effectLst/>
                          <a:latin typeface="+mn-lt"/>
                          <a:cs typeface="+mn-cs"/>
                        </a:rPr>
                        <a:t>في الاستدلال الاستقرائي، تنطلق من أدلة محددة إلى استنتاج عام يمكنك تطبيقه على الموقف المطروح. لإقناع شركتك بتبني عملية إنتاج جديدة، يمكنك جمع أدلة محددة تُظهر كيف حققت كل شركة تبنتها حتى الآن زيادة في الأرباح، ومن ثم الوصول إلى استنتاج عام مفاده أن العملية الجديدة من المرجح أن تفيد أي شركة تطبقها.</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13832927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0475456"/>
              </p:ext>
            </p:extLst>
          </p:nvPr>
        </p:nvGraphicFramePr>
        <p:xfrm>
          <a:off x="973057" y="2144037"/>
          <a:ext cx="10100286" cy="379088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a:t>
                      </a:r>
                      <a:r>
                        <a:rPr lang="ar-EG"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Deduction. </a:t>
                      </a:r>
                      <a:r>
                        <a:rPr lang="en-US" sz="2100" kern="0" dirty="0">
                          <a:solidFill>
                            <a:schemeClr val="tx1"/>
                          </a:solidFill>
                          <a:effectLst/>
                          <a:latin typeface="+mn-lt"/>
                          <a:ea typeface="+mn-ea"/>
                          <a:cs typeface="Times New Roman" panose="02020603050405020304" pitchFamily="18" charset="0"/>
                        </a:rPr>
                        <a:t>With deductive reasoning, you work from a general theory or hypothesis to a specific conclusion. A generalization could be that dissatisfied customers tend not to buy from the same companies in the future, which proceeds to the specific conclusion that your company should take steps to improve customer satisfaction before it starts losing business.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b="1" kern="0" dirty="0">
                          <a:solidFill>
                            <a:schemeClr val="tx1"/>
                          </a:solidFill>
                          <a:effectLst/>
                          <a:latin typeface="+mn-lt"/>
                          <a:cs typeface="+mn-cs"/>
                        </a:rPr>
                        <a:t>● الاستنتاج. </a:t>
                      </a:r>
                      <a:r>
                        <a:rPr lang="ar-EG" sz="2200" kern="0" dirty="0">
                          <a:solidFill>
                            <a:schemeClr val="tx1"/>
                          </a:solidFill>
                          <a:effectLst/>
                          <a:latin typeface="+mn-lt"/>
                          <a:cs typeface="+mn-cs"/>
                        </a:rPr>
                        <a:t>في الاستدلال الاستنتاجي، تنطلق من نظرية أو فرضية عامة إلى استنتاج محدد. قد يكون التعميم أن العملاء غير الراضين يميلون إلى عدم الشراء من نفس الشركات مستقبلًا، مما يؤدي إلى استنتاج محدد مفاده أن على شركتك اتخاذ خطوات لتحسين رضا العملاء قبل أن تبدأ بخسارة أعمالها.</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37360362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1256812"/>
              </p:ext>
            </p:extLst>
          </p:nvPr>
        </p:nvGraphicFramePr>
        <p:xfrm>
          <a:off x="973057" y="2103093"/>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Analogy. </a:t>
                      </a:r>
                      <a:r>
                        <a:rPr lang="en-US" sz="2100" kern="0" dirty="0">
                          <a:solidFill>
                            <a:schemeClr val="tx1"/>
                          </a:solidFill>
                          <a:effectLst/>
                          <a:latin typeface="+mn-lt"/>
                          <a:ea typeface="+mn-ea"/>
                          <a:cs typeface="Times New Roman" panose="02020603050405020304" pitchFamily="18" charset="0"/>
                        </a:rPr>
                        <a:t>With analogy, you reason from specific evidence to specific evidence, in effect “borrowing” from something familiar to explain something unfamiliar. To persuade management to launch an internal social network, you could argue that the . network would be an online version of the coffee machine or water cooler, places were employees currently meet and exchange information and ideas.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b="1" kern="0" dirty="0">
                          <a:solidFill>
                            <a:schemeClr val="tx1"/>
                          </a:solidFill>
                          <a:effectLst/>
                          <a:latin typeface="+mn-lt"/>
                          <a:cs typeface="+mn-cs"/>
                        </a:rPr>
                        <a:t>● التشبيه. </a:t>
                      </a:r>
                      <a:r>
                        <a:rPr lang="ar-EG" sz="2200" kern="0" dirty="0">
                          <a:solidFill>
                            <a:schemeClr val="tx1"/>
                          </a:solidFill>
                          <a:effectLst/>
                          <a:latin typeface="+mn-lt"/>
                          <a:cs typeface="+mn-cs"/>
                        </a:rPr>
                        <a:t>في التشبيه، تستدل من أدلة محددة إلى أدلة محددة، أي "تستعير" من أمر مألوف لشرح أمر غير مألوف. لإقناع الإدارة بإطلاق شبكة اجتماعية داخلية، يمكنك القول إن الشبكة ستكون نسخة إلكترونية من آلة القهوة أو مبرد المياه، وهي أماكن يجتمع فيها الموظفون حاليًا ويتبادلون المعلومات والأفكار.</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4887822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66064479"/>
              </p:ext>
            </p:extLst>
          </p:nvPr>
        </p:nvGraphicFramePr>
        <p:xfrm>
          <a:off x="973057" y="2144037"/>
          <a:ext cx="10100286" cy="3977640"/>
        </p:xfrm>
        <a:graphic>
          <a:graphicData uri="http://schemas.openxmlformats.org/drawingml/2006/table">
            <a:tbl>
              <a:tblPr firstRow="1" firstCol="1" bandRow="1">
                <a:tableStyleId>{2D5ABB26-0587-4C30-8999-92F81FD0307C}</a:tableStyleId>
              </a:tblPr>
              <a:tblGrid>
                <a:gridCol w="57292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85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b="1" kern="0" dirty="0">
                          <a:solidFill>
                            <a:srgbClr val="00AEEF"/>
                          </a:solidFill>
                          <a:effectLst/>
                          <a:latin typeface="+mn-lt"/>
                          <a:ea typeface="+mn-ea"/>
                          <a:cs typeface="Times New Roman" panose="02020603050405020304" pitchFamily="18" charset="0"/>
                        </a:rPr>
                        <a:t>Reinforcing Your Position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After you’ve worked out the basic elements of your argument, step back and look for ways to strengthen your position. How can you bolster your message to give your readers more confidence in the solution you are suggesting? Are all your claims supported by believable evidence? Can you show that other people or companies have adopted a solution you propose? Would a quotation from a recognized expert help make your case? The more certainty you can give your readers, the more likely they are to take the actions you would like them to take.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b="1" kern="0" dirty="0">
                          <a:solidFill>
                            <a:srgbClr val="00AEEF"/>
                          </a:solidFill>
                          <a:effectLst/>
                          <a:latin typeface="+mn-lt"/>
                          <a:ea typeface="+mn-ea"/>
                          <a:cs typeface="Times New Roman" panose="02020603050405020304" pitchFamily="18" charset="0"/>
                        </a:rPr>
                        <a:t>تعزيز موقفك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بعد أن حددتَ العناصر الأساسية لحجتك، تراجع وابحث عن سبلٍ لتعزيز موقفك. كيف يمكنك تعزيز رسالتك لمنح قرائك ثقةً أكبر بالحل الذي تقترحه؟ هل جميع ادعاءاتك مدعومة بأدلةٍ قاطعة؟ هل يمكنك إثبات أن آخرين أو شركاتٍ أخرى قد تبنوا الحل الذي تقترحه؟ هل سيساعد اقتباسٌ من خبيرٍ مرموقٍ في دعم قضيتك؟ كلما زادت درجة اليقين التي تمنحها لقرائك، زادت احتمالية اتخاذهم للإجراءات التي ترغب منهم في اتخاذها.</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81755998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87192706"/>
              </p:ext>
            </p:extLst>
          </p:nvPr>
        </p:nvGraphicFramePr>
        <p:xfrm>
          <a:off x="973057" y="2144037"/>
          <a:ext cx="10100286" cy="38252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b="1" kern="0" dirty="0">
                          <a:solidFill>
                            <a:srgbClr val="00AEEF"/>
                          </a:solidFill>
                          <a:effectLst/>
                          <a:latin typeface="+mn-lt"/>
                          <a:ea typeface="+mn-ea"/>
                          <a:cs typeface="Times New Roman" panose="02020603050405020304" pitchFamily="18" charset="0"/>
                        </a:rPr>
                        <a:t>Anticipating Objections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Even compelling ideas and exciting projects can encounter objections, if only because people have a natural tendency to resist change. You can increase your odds of a positive response by anticipating likely objections and addressing them before your audience settles into a negative, defensive mindset. By doing so, you can remove these potential stumbling blocks from the conversation and keep the focus on positive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b="1" kern="0" dirty="0">
                          <a:solidFill>
                            <a:srgbClr val="00AEEF"/>
                          </a:solidFill>
                          <a:effectLst/>
                          <a:latin typeface="+mn-lt"/>
                          <a:ea typeface="+mn-ea"/>
                          <a:cs typeface="Times New Roman" panose="02020603050405020304" pitchFamily="18" charset="0"/>
                        </a:rPr>
                        <a:t>توقع الاعتراضات</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حتى الأفكار الجذابة والمشاريع المثيرة قد تواجه اعتراضات، ولو لم يكن ذلك إلا لميل الناس الطبيعي لمقاومة التغيير. يمكنك زيادة فرصك في الحصول على رد إيجابي من خلال توقع الاعتراضات المحتملة ومعالجتها قبل أن يستقر جمهورك في حالة ذهنية سلبية ودفاعية. بذلك، يمكنك إزالة هذه العقبات المحتملة من المحادثة والحفاظ على التركيز على التواصل الإيجابي.</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a:solidFill>
                  <a:srgbClr val="00B0F0"/>
                </a:solidFill>
                <a:cs typeface="Alexandria" charset="0"/>
              </a:rPr>
              <a:t>Strategies for persuasive business messages</a:t>
            </a:r>
          </a:p>
          <a:p>
            <a:pPr rtl="1"/>
            <a:r>
              <a:rPr lang="ar-EG" sz="2800" b="1" dirty="0">
                <a:solidFill>
                  <a:srgbClr val="00B0F0"/>
                </a:solidFill>
                <a:cs typeface="Alexandria" charset="0"/>
              </a:rPr>
              <a:t>استراتيجيات لرسائل أعمال مقنعة</a:t>
            </a:r>
          </a:p>
        </p:txBody>
      </p:sp>
    </p:spTree>
    <p:extLst>
      <p:ext uri="{BB962C8B-B14F-4D97-AF65-F5344CB8AC3E}">
        <p14:creationId xmlns:p14="http://schemas.microsoft.com/office/powerpoint/2010/main" val="22703728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503"/>
            <a:ext cx="4946913" cy="1384995"/>
          </a:xfrm>
          <a:prstGeom prst="rect">
            <a:avLst/>
          </a:prstGeom>
          <a:noFill/>
        </p:spPr>
        <p:txBody>
          <a:bodyPr wrap="square" rtlCol="0">
            <a:spAutoFit/>
          </a:bodyPr>
          <a:lstStyle/>
          <a:p>
            <a:r>
              <a:rPr lang="en-US" sz="2800" b="1" dirty="0">
                <a:solidFill>
                  <a:srgbClr val="00B0F0"/>
                </a:solidFill>
                <a:cs typeface="Alexandria" charset="0"/>
              </a:rPr>
              <a:t>Developing Marketing and Sales Messages</a:t>
            </a:r>
          </a:p>
          <a:p>
            <a:r>
              <a:rPr lang="ar-EG" sz="2800" b="1" dirty="0">
                <a:solidFill>
                  <a:srgbClr val="00B0F0"/>
                </a:solidFill>
                <a:cs typeface="Alexandria" charset="0"/>
              </a:rPr>
              <a:t>تطوير رسائل التسويق والمبيعات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8864067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77666915"/>
              </p:ext>
            </p:extLst>
          </p:nvPr>
        </p:nvGraphicFramePr>
        <p:xfrm>
          <a:off x="973057" y="2116741"/>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Most marketing and sales messages, particularly in larger companies, are created and delivered by professionals with specific training in marketing, advertising, sales, or public relations. However, in smaller companies, you may be called on to review the work of these specialists or to write such messages, and having a good understanding of how these messages work will help you be a more effective manager.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معظم رسائل التسويق والمبيعات، وخاصةً في الشركات الكبرى، يُنشئها ويُقدّمها متخصصون ذوو تدريب مُتخصص في التسويق أو الإعلان أو المبيعات أو العلاقات العامة. أما في الشركات الصغيرة، فقد يُطلب منك مراجعة عمل هؤلاء المتخصصين أو كتابة مثل هذه الرسائل، وسيساعدك الفهم الجيد لكيفية عمل هذه الرسائل على أن تكون مديرًا أكثر فعالية.</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84125"/>
            <a:ext cx="7301336" cy="954107"/>
          </a:xfrm>
          <a:prstGeom prst="rect">
            <a:avLst/>
          </a:prstGeom>
          <a:noFill/>
        </p:spPr>
        <p:txBody>
          <a:bodyPr wrap="square" rtlCol="0">
            <a:spAutoFit/>
          </a:bodyPr>
          <a:lstStyle/>
          <a:p>
            <a:r>
              <a:rPr lang="en-US" sz="2800" b="1" dirty="0">
                <a:solidFill>
                  <a:srgbClr val="00B0F0"/>
                </a:solidFill>
                <a:cs typeface="Alexandria" charset="0"/>
              </a:rPr>
              <a:t>Developing Marketing and Sales Messages</a:t>
            </a:r>
          </a:p>
          <a:p>
            <a:pPr rtl="1"/>
            <a:r>
              <a:rPr lang="ar-EG" sz="2800" b="1" dirty="0">
                <a:solidFill>
                  <a:srgbClr val="00B0F0"/>
                </a:solidFill>
                <a:cs typeface="Alexandria" charset="0"/>
              </a:rPr>
              <a:t>تطوير رسائل التسويق والمبيعات</a:t>
            </a:r>
          </a:p>
        </p:txBody>
      </p:sp>
    </p:spTree>
    <p:extLst>
      <p:ext uri="{BB962C8B-B14F-4D97-AF65-F5344CB8AC3E}">
        <p14:creationId xmlns:p14="http://schemas.microsoft.com/office/powerpoint/2010/main" val="282755136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0356095"/>
              </p:ext>
            </p:extLst>
          </p:nvPr>
        </p:nvGraphicFramePr>
        <p:xfrm>
          <a:off x="973057" y="2144037"/>
          <a:ext cx="10100286" cy="4067556"/>
        </p:xfrm>
        <a:graphic>
          <a:graphicData uri="http://schemas.openxmlformats.org/drawingml/2006/table">
            <a:tbl>
              <a:tblPr firstRow="1" firstCol="1" bandRow="1">
                <a:tableStyleId>{2D5ABB26-0587-4C30-8999-92F81FD0307C}</a:tableStyleId>
              </a:tblPr>
              <a:tblGrid>
                <a:gridCol w="602945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0826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Everything you’ve learned about planning messages applies in general to marketing and sales messages, but the planning steps for these messages have some particular aspects to consider as well: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Assessing audience needs. </a:t>
                      </a:r>
                      <a:r>
                        <a:rPr lang="en-US" sz="2000" kern="0" dirty="0">
                          <a:solidFill>
                            <a:schemeClr val="tx1"/>
                          </a:solidFill>
                          <a:effectLst/>
                          <a:latin typeface="+mn-lt"/>
                          <a:ea typeface="+mn-ea"/>
                          <a:cs typeface="Times New Roman" panose="02020603050405020304" pitchFamily="18" charset="0"/>
                        </a:rPr>
                        <a:t>As with every other business message, successful marketing and sales messages start with an understanding of audience needs. Depending on the product and the market, these considerations can range from a few functional factors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a:solidFill>
                            <a:schemeClr val="tx1"/>
                          </a:solidFill>
                          <a:effectLst/>
                          <a:latin typeface="+mn-lt"/>
                          <a:cs typeface="+mn-cs"/>
                        </a:rPr>
                        <a:t>كل ما تعلمته حول تخطيط الرسائل ينطبق بشكل عام على رسائل التسويق والمبيعات، ولكن لخطوات تخطيط هذه الرسائل جوانب خاصة يجب مراعاتها أيضًا:</a:t>
                      </a:r>
                      <a:r>
                        <a:rPr lang="en-US" sz="2000" kern="0" dirty="0">
                          <a:solidFill>
                            <a:schemeClr val="tx1"/>
                          </a:solidFill>
                          <a:effectLst/>
                          <a:latin typeface="+mn-lt"/>
                          <a:cs typeface="+mn-cs"/>
                        </a:rPr>
                        <a:t>       </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a:solidFill>
                            <a:schemeClr val="tx1"/>
                          </a:solidFill>
                          <a:effectLst/>
                          <a:latin typeface="+mn-lt"/>
                          <a:cs typeface="+mn-cs"/>
                        </a:rPr>
                        <a:t>● تقييم احتياجات الجمهور. </a:t>
                      </a:r>
                      <a:r>
                        <a:rPr lang="ar-SA" sz="2000" kern="0" dirty="0">
                          <a:solidFill>
                            <a:schemeClr val="tx1"/>
                          </a:solidFill>
                          <a:effectLst/>
                          <a:latin typeface="+mn-lt"/>
                          <a:cs typeface="+mn-cs"/>
                        </a:rPr>
                        <a:t>كما هو الحال مع أي رسالة أعمال أخرى، تبدأ رسائل التسويق والمبيعات الناجحة بفهم احتياجات الجمهور. وحسب المنتج والسوق، يمكن أن تتراوح هذه الاعتبارات بين بعض العوامل الوظيفية.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32004810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36849024"/>
              </p:ext>
            </p:extLst>
          </p:nvPr>
        </p:nvGraphicFramePr>
        <p:xfrm>
          <a:off x="973057" y="2144037"/>
          <a:ext cx="10100286" cy="3864229"/>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403212">
                  <a:extLst>
                    <a:ext uri="{9D8B030D-6E8A-4147-A177-3AD203B41FA5}">
                      <a16:colId xmlns:a16="http://schemas.microsoft.com/office/drawing/2014/main" val="3974403134"/>
                    </a:ext>
                  </a:extLst>
                </a:gridCol>
                <a:gridCol w="414028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a:solidFill>
                            <a:schemeClr val="tx1"/>
                          </a:solidFill>
                          <a:effectLst/>
                          <a:latin typeface="+mn-lt"/>
                          <a:ea typeface="+mn-ea"/>
                          <a:cs typeface="Times New Roman" panose="02020603050405020304" pitchFamily="18" charset="0"/>
                        </a:rPr>
                        <a:t>● Analyzing your competition. </a:t>
                      </a:r>
                      <a:r>
                        <a:rPr lang="en-US" sz="1900" kern="0" dirty="0">
                          <a:solidFill>
                            <a:schemeClr val="tx1"/>
                          </a:solidFill>
                          <a:effectLst/>
                          <a:latin typeface="+mn-lt"/>
                          <a:ea typeface="+mn-ea"/>
                          <a:cs typeface="Times New Roman" panose="02020603050405020304" pitchFamily="18" charset="0"/>
                        </a:rPr>
                        <a:t>Marketing and sales messages nearly always compete with messages from other companies trying to reach the same audience. When Nike plans a marketing campaign to introduce a new shoe model to current customers, the company knows its audience has also been exposed to messages from Adidas, New Balance, Reebok, and numerous other shoe companies. Finding a unique message in crowded markets can be quite a challenge.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a:solidFill>
                            <a:schemeClr val="tx1"/>
                          </a:solidFill>
                          <a:effectLst/>
                          <a:latin typeface="+mn-lt"/>
                          <a:cs typeface="+mn-cs"/>
                        </a:rPr>
                        <a:t>● تحليل منافسيك. </a:t>
                      </a:r>
                      <a:r>
                        <a:rPr lang="ar-EG" sz="1900" kern="0" dirty="0">
                          <a:solidFill>
                            <a:schemeClr val="tx1"/>
                          </a:solidFill>
                          <a:effectLst/>
                          <a:latin typeface="+mn-lt"/>
                          <a:cs typeface="+mn-cs"/>
                        </a:rPr>
                        <a:t>غالبًا ما تتنافس رسائل التسويق والمبيعات مع رسائل الشركات الأخرى التي تسعى للوصول إلى نفس الجمهور. عندما تخطط شركة </a:t>
                      </a:r>
                      <a:r>
                        <a:rPr lang="en-US" sz="1900" kern="0" dirty="0">
                          <a:solidFill>
                            <a:schemeClr val="tx1"/>
                          </a:solidFill>
                          <a:effectLst/>
                          <a:latin typeface="+mn-lt"/>
                          <a:cs typeface="+mn-cs"/>
                        </a:rPr>
                        <a:t>Nike </a:t>
                      </a:r>
                      <a:r>
                        <a:rPr lang="ar-EG" sz="1900" kern="0" dirty="0">
                          <a:solidFill>
                            <a:schemeClr val="tx1"/>
                          </a:solidFill>
                          <a:effectLst/>
                          <a:latin typeface="+mn-lt"/>
                          <a:cs typeface="+mn-cs"/>
                        </a:rPr>
                        <a:t>لحملة تسويقية لتقديم طراز جديد من الأحذية للعملاء الحاليين، فإنها تعلم أن جمهورها قد تعرض أيضًا لرسائل من </a:t>
                      </a:r>
                      <a:r>
                        <a:rPr lang="en-US" sz="1900" kern="0" dirty="0">
                          <a:solidFill>
                            <a:schemeClr val="tx1"/>
                          </a:solidFill>
                          <a:effectLst/>
                          <a:latin typeface="+mn-lt"/>
                          <a:cs typeface="+mn-cs"/>
                        </a:rPr>
                        <a:t>Adidas </a:t>
                      </a:r>
                      <a:r>
                        <a:rPr lang="ar-EG" sz="1900" kern="0" dirty="0">
                          <a:solidFill>
                            <a:schemeClr val="tx1"/>
                          </a:solidFill>
                          <a:effectLst/>
                          <a:latin typeface="+mn-lt"/>
                          <a:cs typeface="+mn-cs"/>
                        </a:rPr>
                        <a:t>و</a:t>
                      </a:r>
                      <a:r>
                        <a:rPr lang="en-US" sz="1900" kern="0" dirty="0">
                          <a:solidFill>
                            <a:schemeClr val="tx1"/>
                          </a:solidFill>
                          <a:effectLst/>
                          <a:latin typeface="+mn-lt"/>
                          <a:cs typeface="+mn-cs"/>
                        </a:rPr>
                        <a:t>New Balance </a:t>
                      </a:r>
                      <a:r>
                        <a:rPr lang="ar-EG" sz="1900" kern="0" dirty="0">
                          <a:solidFill>
                            <a:schemeClr val="tx1"/>
                          </a:solidFill>
                          <a:effectLst/>
                          <a:latin typeface="+mn-lt"/>
                          <a:cs typeface="+mn-cs"/>
                        </a:rPr>
                        <a:t>و</a:t>
                      </a:r>
                      <a:r>
                        <a:rPr lang="en-US" sz="1900" kern="0" dirty="0">
                          <a:solidFill>
                            <a:schemeClr val="tx1"/>
                          </a:solidFill>
                          <a:effectLst/>
                          <a:latin typeface="+mn-lt"/>
                          <a:cs typeface="+mn-cs"/>
                        </a:rPr>
                        <a:t>Reebok </a:t>
                      </a:r>
                      <a:r>
                        <a:rPr lang="ar-EG" sz="1900" kern="0" dirty="0">
                          <a:solidFill>
                            <a:schemeClr val="tx1"/>
                          </a:solidFill>
                          <a:effectLst/>
                          <a:latin typeface="+mn-lt"/>
                          <a:cs typeface="+mn-cs"/>
                        </a:rPr>
                        <a:t>والعديد من شركات الأحذية الأخرى. قد يكون العثور على رسالة فريدة في الأسواق المزدحمة تحديًا كبيرًا.</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8710817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74636409"/>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7837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5392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a:solidFill>
                            <a:schemeClr val="tx1"/>
                          </a:solidFill>
                          <a:effectLst/>
                          <a:latin typeface="+mn-lt"/>
                          <a:ea typeface="+mn-ea"/>
                          <a:cs typeface="Times New Roman" panose="02020603050405020304" pitchFamily="18" charset="0"/>
                        </a:rPr>
                        <a:t>● Determining key selling points and benefits. </a:t>
                      </a:r>
                      <a:r>
                        <a:rPr lang="en-US" sz="1900" kern="0" dirty="0">
                          <a:solidFill>
                            <a:schemeClr val="tx1"/>
                          </a:solidFill>
                          <a:effectLst/>
                          <a:latin typeface="+mn-lt"/>
                          <a:ea typeface="+mn-ea"/>
                          <a:cs typeface="Times New Roman" panose="02020603050405020304" pitchFamily="18" charset="0"/>
                        </a:rPr>
                        <a:t>With some insight into audience needs and the alternatives offered by your competitors, the next step is to decide which features and benefits to highlight. Selling points are the most attractive features of a product, whereas benefits are the advantages purchasers can realize from those features. In other words, selling points focus on what the product does. Benefits focus on what the user experiences or gains. Benefits can be practical, emotional, or a combination of the two.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a:solidFill>
                            <a:schemeClr val="tx1"/>
                          </a:solidFill>
                          <a:effectLst/>
                          <a:latin typeface="+mn-lt"/>
                          <a:cs typeface="+mn-cs"/>
                        </a:rPr>
                        <a:t>● تحديد نقاط البيع والفوائد الرئيسية. </a:t>
                      </a:r>
                      <a:r>
                        <a:rPr lang="ar-EG" sz="1900" kern="0" dirty="0">
                          <a:solidFill>
                            <a:schemeClr val="tx1"/>
                          </a:solidFill>
                          <a:effectLst/>
                          <a:latin typeface="+mn-lt"/>
                          <a:cs typeface="+mn-cs"/>
                        </a:rPr>
                        <a:t>مع بعض التعمق في احتياجات الجمهور والبدائل التي يقدمها منافسوك، فإن الخطوة التالية هي تحديد الميزات والفوائد التي يجب تسليط الضوء عليها. نقاط البيع هي الميزات الأكثر جاذبية للمنتج، بينما الفوائد هي المزايا التي يمكن للمشترين تحقيقها من تلك الميزات. بمعنى آخر، تركز نقاط البيع على ما يفعله المنتج. تركز الفوائد على ما يختبره المستخدم أو يكتسبه. يمكن أن تكون الفوائد عملية أو عاطفية أو مزيجًا من الاثنين.</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265787414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84639665"/>
              </p:ext>
            </p:extLst>
          </p:nvPr>
        </p:nvGraphicFramePr>
        <p:xfrm>
          <a:off x="973057" y="2144037"/>
          <a:ext cx="10100286" cy="36103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Anticipating purchase objections. </a:t>
                      </a:r>
                      <a:r>
                        <a:rPr lang="en-US" sz="2000" kern="0" dirty="0">
                          <a:solidFill>
                            <a:schemeClr val="tx1"/>
                          </a:solidFill>
                          <a:effectLst/>
                          <a:latin typeface="+mn-lt"/>
                          <a:ea typeface="+mn-ea"/>
                          <a:cs typeface="Times New Roman" panose="02020603050405020304" pitchFamily="18" charset="0"/>
                        </a:rPr>
                        <a:t>Marketing and sales messages usually encounter objections. As with persuasive business messages, the best way to handle them is to identify these objections up front and address as many as you can. Objections can range from high price or low quality to a lack of compatibility with existing products or a perceived risk involved with the product.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 توقع اعتراضات الشراء. </a:t>
                      </a:r>
                      <a:r>
                        <a:rPr lang="ar-EG" sz="2000" kern="0" dirty="0">
                          <a:solidFill>
                            <a:schemeClr val="tx1"/>
                          </a:solidFill>
                          <a:effectLst/>
                          <a:latin typeface="+mn-lt"/>
                          <a:cs typeface="+mn-cs"/>
                        </a:rPr>
                        <a:t>عادةً ما تواجه رسائل التسويق والمبيعات اعتراضات. وكما هو الحال مع رسائل الأعمال المقنعة، فإن أفضل طريقة للتعامل معها هي تحديد هذه الاعتراضات مقدمًا ومعالجة أكبر عدد ممكن منها. يمكن أن تتراوح الاعتراضات بين السعر المرتفع أو الجودة المنخفضة أو عدم التوافق مع المنتجات الحالية أو المخاطر المتصورة المرتبطة بالمنتج.</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Planning marketing and sales messages</a:t>
            </a:r>
          </a:p>
          <a:p>
            <a:pPr rtl="1"/>
            <a:r>
              <a:rPr lang="ar-EG" sz="2800" b="1" dirty="0">
                <a:solidFill>
                  <a:srgbClr val="00B0F0"/>
                </a:solidFill>
                <a:cs typeface="Alexandria" charset="0"/>
              </a:rPr>
              <a:t>تخطيط رسائل التسويق والمبيعات</a:t>
            </a:r>
          </a:p>
        </p:txBody>
      </p:sp>
    </p:spTree>
    <p:extLst>
      <p:ext uri="{BB962C8B-B14F-4D97-AF65-F5344CB8AC3E}">
        <p14:creationId xmlns:p14="http://schemas.microsoft.com/office/powerpoint/2010/main" val="304364977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93282809"/>
              </p:ext>
            </p:extLst>
          </p:nvPr>
        </p:nvGraphicFramePr>
        <p:xfrm>
          <a:off x="973057" y="2116741"/>
          <a:ext cx="10100286" cy="42199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Conventional marketing and sales messages are often prepared using the AIDA model or some variation of it. Here are the key points of using the AIDA model for these messages: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 Getting the reader’s </a:t>
                      </a:r>
                      <a:r>
                        <a:rPr lang="en-US" sz="2000" b="1" kern="0" dirty="0">
                          <a:solidFill>
                            <a:schemeClr val="tx1"/>
                          </a:solidFill>
                          <a:effectLst/>
                          <a:latin typeface="+mn-lt"/>
                          <a:ea typeface="+mn-ea"/>
                          <a:cs typeface="Times New Roman" panose="02020603050405020304" pitchFamily="18" charset="0"/>
                        </a:rPr>
                        <a:t>attention</a:t>
                      </a:r>
                      <a:r>
                        <a:rPr lang="en-US" sz="2000" kern="0" dirty="0">
                          <a:solidFill>
                            <a:schemeClr val="tx1"/>
                          </a:solidFill>
                          <a:effectLst/>
                          <a:latin typeface="+mn-lt"/>
                          <a:ea typeface="+mn-ea"/>
                          <a:cs typeface="Times New Roman" panose="02020603050405020304" pitchFamily="18" charset="0"/>
                        </a:rPr>
                        <a:t>.</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Building </a:t>
                      </a:r>
                      <a:r>
                        <a:rPr lang="en-US" sz="2000" b="1" kern="0" dirty="0">
                          <a:solidFill>
                            <a:schemeClr val="tx1"/>
                          </a:solidFill>
                          <a:effectLst/>
                          <a:latin typeface="+mn-lt"/>
                          <a:ea typeface="+mn-ea"/>
                          <a:cs typeface="Times New Roman" panose="02020603050405020304" pitchFamily="18" charset="0"/>
                        </a:rPr>
                        <a:t>interest</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Increasing</a:t>
                      </a:r>
                      <a:r>
                        <a:rPr lang="en-US" sz="2000" b="1" kern="0" dirty="0">
                          <a:solidFill>
                            <a:schemeClr val="tx1"/>
                          </a:solidFill>
                          <a:effectLst/>
                          <a:latin typeface="+mn-lt"/>
                          <a:ea typeface="+mn-ea"/>
                          <a:cs typeface="Times New Roman" panose="02020603050405020304" pitchFamily="18" charset="0"/>
                        </a:rPr>
                        <a:t> desire.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Motivating</a:t>
                      </a:r>
                      <a:r>
                        <a:rPr lang="en-US" sz="2000" b="1" kern="0" dirty="0">
                          <a:solidFill>
                            <a:schemeClr val="tx1"/>
                          </a:solidFill>
                          <a:effectLst/>
                          <a:latin typeface="+mn-lt"/>
                          <a:ea typeface="+mn-ea"/>
                          <a:cs typeface="Times New Roman" panose="02020603050405020304" pitchFamily="18" charset="0"/>
                        </a:rPr>
                        <a:t> action.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غالبًا ما تُعدّ رسائل التسويق والمبيعات التقليدية باستخدام نموذج </a:t>
                      </a:r>
                      <a:r>
                        <a:rPr lang="en-US" sz="2000" kern="0" dirty="0">
                          <a:solidFill>
                            <a:schemeClr val="tx1"/>
                          </a:solidFill>
                          <a:effectLst/>
                          <a:latin typeface="+mn-lt"/>
                          <a:cs typeface="+mn-cs"/>
                        </a:rPr>
                        <a:t>AIDA </a:t>
                      </a:r>
                      <a:r>
                        <a:rPr lang="ar-EG" sz="2000" kern="0" dirty="0">
                          <a:solidFill>
                            <a:schemeClr val="tx1"/>
                          </a:solidFill>
                          <a:effectLst/>
                          <a:latin typeface="+mn-lt"/>
                          <a:cs typeface="+mn-cs"/>
                        </a:rPr>
                        <a:t> أو أحد أشكاله. فيما يلي النقاط الرئيسية لاستخدام نموذج </a:t>
                      </a:r>
                      <a:r>
                        <a:rPr lang="en-US" sz="2000" kern="0" dirty="0">
                          <a:solidFill>
                            <a:schemeClr val="tx1"/>
                          </a:solidFill>
                          <a:effectLst/>
                          <a:latin typeface="+mn-lt"/>
                          <a:cs typeface="+mn-cs"/>
                        </a:rPr>
                        <a:t>AIDA </a:t>
                      </a:r>
                      <a:r>
                        <a:rPr lang="ar-EG" sz="2000" kern="0" dirty="0">
                          <a:solidFill>
                            <a:schemeClr val="tx1"/>
                          </a:solidFill>
                          <a:effectLst/>
                          <a:latin typeface="+mn-lt"/>
                          <a:cs typeface="+mn-cs"/>
                        </a:rPr>
                        <a:t> في هذه الرسائل:</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جذب انتباه القارئ.</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إثارة الاهتمام.</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زيادة الرغبة.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تحفيز اتخاذ إجراء.</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conventional marketing and sales messages</a:t>
            </a:r>
          </a:p>
          <a:p>
            <a:r>
              <a:rPr lang="ar-EG" sz="2400" b="1" dirty="0">
                <a:solidFill>
                  <a:srgbClr val="00B0F0"/>
                </a:solidFill>
                <a:cs typeface="Alexandria" charset="0"/>
              </a:rPr>
              <a:t>كتابة رسائل التسويق والمبيعات التقليدية</a:t>
            </a:r>
          </a:p>
        </p:txBody>
      </p:sp>
    </p:spTree>
    <p:extLst>
      <p:ext uri="{BB962C8B-B14F-4D97-AF65-F5344CB8AC3E}">
        <p14:creationId xmlns:p14="http://schemas.microsoft.com/office/powerpoint/2010/main" val="37901052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97542899"/>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The AIDA model and similar approaches have been successful with marketing and sales messages for decades, but in the social media landscape, consumers are more apt to look for product information from other consumers, not the companies marketing those products. Consequently, your emphasis should shift to encouraging and participating in online conversations. Follow these guidelines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a:solidFill>
                            <a:schemeClr val="tx1"/>
                          </a:solidFill>
                          <a:effectLst/>
                          <a:latin typeface="+mn-lt"/>
                          <a:cs typeface="+mn-cs"/>
                        </a:rPr>
                        <a:t>لقد نجح نموذج </a:t>
                      </a:r>
                      <a:r>
                        <a:rPr lang="en-US" sz="2000" kern="0" dirty="0">
                          <a:solidFill>
                            <a:schemeClr val="tx1"/>
                          </a:solidFill>
                          <a:effectLst/>
                          <a:latin typeface="+mn-lt"/>
                          <a:cs typeface="+mn-cs"/>
                        </a:rPr>
                        <a:t>AIDA </a:t>
                      </a:r>
                      <a:r>
                        <a:rPr lang="ar-EG" sz="2000" kern="0" dirty="0">
                          <a:solidFill>
                            <a:schemeClr val="tx1"/>
                          </a:solidFill>
                          <a:effectLst/>
                          <a:latin typeface="+mn-lt"/>
                          <a:cs typeface="+mn-cs"/>
                        </a:rPr>
                        <a:t>والأساليب المشابهة له في رسائل التسويق والمبيعات لعقود، ولكن في عالم وسائل التواصل الاجتماعي، يميل المستهلكون أكثر إلى البحث عن معلومات المنتج من مستهلكين آخرين، وليس من الشركات التي تُسوّقها. لذا، ينبغي أن يُركّز تركيزك على تشجيع المحادثات الإلكترونية والمشاركة فيها. اتبع هذه الإرشادات.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50067084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98213342"/>
              </p:ext>
            </p:extLst>
          </p:nvPr>
        </p:nvGraphicFramePr>
        <p:xfrm>
          <a:off x="973057" y="2157685"/>
          <a:ext cx="10100286" cy="3762756"/>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Facilitate community building. Give customers and other audiences an opportunity to connect with you and one another, such as on your Facebook page or through members-only online forums.</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Listen at least as much as you talk. Listening is just as essential for online conversations as it is for in-person conversations.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سهّل بناء مجتمعك. امنح عملائك وجمهورك فرصة التواصل معك ومع بعضهم البعض، مثل صفحتك على فيسبوك أو من خلال المنتديات الإلكترونية المخصصة للأعضاء.</a:t>
                      </a:r>
                      <a:r>
                        <a:rPr lang="en-US" sz="2000" kern="0" dirty="0">
                          <a:solidFill>
                            <a:schemeClr val="tx1"/>
                          </a:solidFill>
                          <a:effectLst/>
                          <a:latin typeface="+mn-lt"/>
                          <a:cs typeface="+mn-cs"/>
                        </a:rPr>
                        <a:t>     </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استمع بقدر ما تتحدث. الاستماع ضروري للمحادثات عبر الإنترنت كما هو ضروري للمحادثات وجهاً لوجه.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2445944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45458258"/>
              </p:ext>
            </p:extLst>
          </p:nvPr>
        </p:nvGraphicFramePr>
        <p:xfrm>
          <a:off x="973057" y="2157685"/>
          <a:ext cx="10100286" cy="4065905"/>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Initiate and respond to conversations within the community. Through content on your website, blog posts, social network profiles and messages, newsletters, and other tools, make sure you provide the information customers need to evaluate your products and services. Use an objective, conversational style; people in social networks want useful information, not “advertising speak.”</a:t>
                      </a: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ابدأ حواراتٍ مع جمهورك وردّ عليها. من خلال محتوى موقعك الإلكتروني، ومنشورات مدونتك، وصفحات التواصل الاجتماعي، ورسائلك، ونشراتك الإخبارية، وغيرها من الأدوات، احرص على توفير المعلومات التي يحتاجها العملاء لتقييم منتجاتك وخدماتك. استخدم أسلوبًا موضوعيًا وحواريًا؛ فالجمهور على منصات التواصل الاجتماعي يبحث عن معلومات مفيدة، لا عن "كلام إعلاني".</a:t>
                      </a:r>
                      <a:r>
                        <a:rPr lang="en-US" sz="2000" kern="0" dirty="0">
                          <a:solidFill>
                            <a:schemeClr val="tx1"/>
                          </a:solidFill>
                          <a:effectLst/>
                          <a:latin typeface="+mn-lt"/>
                          <a:cs typeface="+mn-cs"/>
                        </a:rPr>
                        <a:t>    </a:t>
                      </a:r>
                      <a:endParaRPr lang="ar-EG"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9349615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8455445"/>
              </p:ext>
            </p:extLst>
          </p:nvPr>
        </p:nvGraphicFramePr>
        <p:xfrm>
          <a:off x="973057" y="2157685"/>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Provide information people want. This information can include industry-insider news, in-depth technical guides to using your products, answers to questions posted on community Q&amp;A sites, and general advice on product selection and usage.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a:solidFill>
                            <a:schemeClr val="tx1"/>
                          </a:solidFill>
                          <a:effectLst/>
                          <a:latin typeface="+mn-lt"/>
                          <a:ea typeface="+mn-ea"/>
                          <a:cs typeface="Times New Roman" panose="02020603050405020304" pitchFamily="18" charset="0"/>
                        </a:rPr>
                        <a:t>Identify and support your champions. In marketing, champions are enthusiastic fans of your company and its products. Champions are so enthusiastic they help spread your message through their social media accounts and other outlets, defend you against detractors, and help other customers use your products.</a:t>
                      </a: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قدّم المعلومات التي يحتاجها الجمهور. يمكن أن تشمل هذه المعلومات أخبارًا من داخل الصناعة، وأدلة تقنية متعمقة حول استخدام منتجاتك، وإجابات على الأسئلة المنشورة على مواقع الأسئلة والأجوبة المجتمعية، ونصائح عامة حول اختيار المنتجات واستخدامها.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000" kern="0" dirty="0">
                          <a:solidFill>
                            <a:schemeClr val="tx1"/>
                          </a:solidFill>
                          <a:effectLst/>
                          <a:latin typeface="+mn-lt"/>
                          <a:cs typeface="+mn-cs"/>
                        </a:rPr>
                        <a:t>حدد داعميك وادعمهم. في التسويق، الداعمون هم معجبون متحمسون لشركتك ومنتجاتها. يبلغ حماسهم حدًا يساعد في نشر رسالتك عبر حساباتهم على مواقع التواصل الاجتماعي وغيرها من المنصات، ويدافعون عنك ضد المنتقدين، ويساعدون العملاء الآخرين على استخدام منتجاتك.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6247755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64589611"/>
              </p:ext>
            </p:extLst>
          </p:nvPr>
        </p:nvGraphicFramePr>
        <p:xfrm>
          <a:off x="973057" y="2157685"/>
          <a:ext cx="10100286" cy="4070795"/>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5092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1800" kern="0" dirty="0">
                          <a:solidFill>
                            <a:schemeClr val="tx1"/>
                          </a:solidFill>
                          <a:effectLst/>
                          <a:latin typeface="+mn-lt"/>
                          <a:ea typeface="+mn-ea"/>
                          <a:cs typeface="Times New Roman" panose="02020603050405020304" pitchFamily="18" charset="0"/>
                        </a:rPr>
                        <a:t>Be real. Social media audiences respond positively to companies that are open and conversational about themselves, their products, and subjects of shared interest. In contrast, if a company is serving its stakeholders poorly with shoddy products, bad customer service, or unethical behavior, an attempt to improve its reputation by adopting social media without fixing the underlying problems is likely to fail as soon as audiences see through the superficial attempt to “be social.”</a:t>
                      </a:r>
                      <a:endParaRPr lang="ar-EG"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1800" kern="0" dirty="0">
                          <a:solidFill>
                            <a:schemeClr val="tx1"/>
                          </a:solidFill>
                          <a:effectLst/>
                          <a:latin typeface="+mn-lt"/>
                          <a:cs typeface="+mn-cs"/>
                        </a:rPr>
                        <a:t>كن واقعيًا. يتفاعل جمهور وسائل التواصل الاجتماعي بإيجابية مع الشركات التي تتسم بالانفتاح والتفاعل المباشر مع الجمهور حول نفسها ومنتجاتها والمواضيع ذات الاهتمام المشترك. في المقابل، إذا كانت الشركة تُقدم خدمات سيئة لأصحاب المصلحة من خلال منتجات رديئة، أو خدمة عملاء سيئة، أو سلوكيات غير أخلاقية، فإن محاولة تحسين سمعتها عبر استخدام وسائل التواصل الاجتماعي دون معالجة المشاكل الأساسية ستفشل على الأرجح بمجرد أن يدرك الجمهور حقيقة محاولتها السطحية "للتفاعل الاجتماعي".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4759833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13797184"/>
              </p:ext>
            </p:extLst>
          </p:nvPr>
        </p:nvGraphicFramePr>
        <p:xfrm>
          <a:off x="973057" y="2157685"/>
          <a:ext cx="10100286" cy="3927729"/>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5092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
                        <a:tabLst/>
                        <a:defRPr/>
                      </a:pPr>
                      <a:r>
                        <a:rPr lang="en-US" sz="2200" kern="0" dirty="0">
                          <a:solidFill>
                            <a:schemeClr val="tx1"/>
                          </a:solidFill>
                          <a:effectLst/>
                          <a:latin typeface="+mn-lt"/>
                          <a:ea typeface="+mn-ea"/>
                          <a:cs typeface="Times New Roman" panose="02020603050405020304" pitchFamily="18" charset="0"/>
                        </a:rPr>
                        <a:t>Integrate conventional marketing and sales strategies at the right time and in the right places. AIDA and similar approaches are still valid for specific communication tasks, such as conventional advertising and the product promotion pages on your website.</a:t>
                      </a:r>
                      <a:endParaRPr lang="ar-EG"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
                        <a:tabLst/>
                        <a:defRPr/>
                      </a:pPr>
                      <a:r>
                        <a:rPr lang="ar-EG" sz="2200" kern="0" dirty="0">
                          <a:solidFill>
                            <a:schemeClr val="tx1"/>
                          </a:solidFill>
                          <a:effectLst/>
                          <a:latin typeface="+mn-lt"/>
                          <a:cs typeface="+mn-cs"/>
                        </a:rPr>
                        <a:t>دمج استراتيجيات التسويق والمبيعات التقليدية في الوقت والمكان المناسبين. لا تزال منهجية </a:t>
                      </a:r>
                      <a:r>
                        <a:rPr lang="en-US" sz="2200" kern="0" dirty="0">
                          <a:solidFill>
                            <a:schemeClr val="tx1"/>
                          </a:solidFill>
                          <a:effectLst/>
                          <a:latin typeface="+mn-lt"/>
                          <a:cs typeface="+mn-cs"/>
                        </a:rPr>
                        <a:t>AIDA </a:t>
                      </a:r>
                      <a:r>
                        <a:rPr lang="ar-EG" sz="2200" kern="0" dirty="0">
                          <a:solidFill>
                            <a:schemeClr val="tx1"/>
                          </a:solidFill>
                          <a:effectLst/>
                          <a:latin typeface="+mn-lt"/>
                          <a:cs typeface="+mn-cs"/>
                        </a:rPr>
                        <a:t> والأساليب المشابهة صالحة لمهام تواصل محددة، مثل الإعلانات التقليدية وصفحات الترويج للمنتجات على موقعك الإلكتروني.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41748468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73855"/>
            <a:ext cx="4946913" cy="1446550"/>
          </a:xfrm>
          <a:prstGeom prst="rect">
            <a:avLst/>
          </a:prstGeom>
          <a:noFill/>
        </p:spPr>
        <p:txBody>
          <a:bodyPr wrap="square" rtlCol="0">
            <a:spAutoFit/>
          </a:bodyPr>
          <a:lstStyle/>
          <a:p>
            <a:r>
              <a:rPr lang="en-US" sz="2200" b="1" dirty="0">
                <a:solidFill>
                  <a:srgbClr val="00B0F0"/>
                </a:solidFill>
                <a:cs typeface="Alexandria" charset="0"/>
              </a:rPr>
              <a:t>Maintaining High Standards of Ethics, Legal Compliance, and Etiquette</a:t>
            </a:r>
          </a:p>
          <a:p>
            <a:pPr algn="justLow" rtl="1"/>
            <a:r>
              <a:rPr lang="ar-EG" sz="2200" b="1" dirty="0">
                <a:solidFill>
                  <a:srgbClr val="00B0F0"/>
                </a:solidFill>
                <a:cs typeface="Alexandria" charset="0"/>
              </a:rPr>
              <a:t>الحفاظ على معايير أخلاقية عالية، والامتثال القانوني، وآداب السلوك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7</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9331269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25822522"/>
              </p:ext>
            </p:extLst>
          </p:nvPr>
        </p:nvGraphicFramePr>
        <p:xfrm>
          <a:off x="973057" y="2103093"/>
          <a:ext cx="10100286" cy="4270947"/>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The word persuasion has negative connotations for some people, especially in a marketing or sales context. However, ethical businesspeople view persuasion as a positive force, aligning their own interests with what is best for their audiences. To maintain the highest standards of business ethics, always demonstrate the “you” attitude by showing honest concern for your audience’s needs and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a:solidFill>
                            <a:schemeClr val="tx1"/>
                          </a:solidFill>
                          <a:effectLst/>
                          <a:latin typeface="+mn-lt"/>
                          <a:cs typeface="+mn-cs"/>
                        </a:rPr>
                        <a:t>لكلمة "الإقناع" دلالات سلبية لدى البعض، خاصةً في سياق التسويق أو المبيعات. مع ذلك، يرى رجال الأعمال الأخلاقيون الإقناع قوة إيجابية، تُوفق بين مصالحهم الخاصة وما هو الأفضل لجمهورهم. وللحفاظ على أعلى معايير أخلاقيات العمل، أظهر دائمًا موقفك "الذاتي" من خلال إظهار اهتمام صادق باحتياجات جمهورك ومصالحه.</a:t>
                      </a: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24501239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2416025"/>
              </p:ext>
            </p:extLst>
          </p:nvPr>
        </p:nvGraphicFramePr>
        <p:xfrm>
          <a:off x="973057" y="2144037"/>
          <a:ext cx="10100286" cy="4267200"/>
        </p:xfrm>
        <a:graphic>
          <a:graphicData uri="http://schemas.openxmlformats.org/drawingml/2006/table">
            <a:tbl>
              <a:tblPr firstRow="1" firstCol="1" bandRow="1">
                <a:tableStyleId>{2D5ABB26-0587-4C30-8999-92F81FD0307C}</a:tableStyleId>
              </a:tblPr>
              <a:tblGrid>
                <a:gridCol w="581109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2663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For all marketing and sales efforts, pay close attention to the following legal considerations:</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Marketing and sales messages must be truthful and </a:t>
                      </a:r>
                      <a:r>
                        <a:rPr lang="en-US" sz="2000" b="1" kern="0" dirty="0" err="1">
                          <a:solidFill>
                            <a:schemeClr val="tx1"/>
                          </a:solidFill>
                          <a:effectLst/>
                          <a:latin typeface="+mn-lt"/>
                          <a:ea typeface="+mn-ea"/>
                          <a:cs typeface="Times New Roman" panose="02020603050405020304" pitchFamily="18" charset="0"/>
                        </a:rPr>
                        <a:t>nondeceptive</a:t>
                      </a:r>
                      <a:r>
                        <a:rPr lang="en-US" sz="2000" b="1" kern="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The FTC considers messages to be deceptive if they include statements that are likely to mislead reasonable customers and if those statements are an important part of the purchasing decision.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The FTC distinguishes between subjective claims (commonly known as puffery), which cannot be proven true or false, and objective claims, which can be proved or disproved. Puffery is legally allowable, but deception is not.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a:solidFill>
                            <a:schemeClr val="tx1"/>
                          </a:solidFill>
                          <a:effectLst/>
                          <a:latin typeface="+mn-lt"/>
                          <a:cs typeface="+mn-cs"/>
                        </a:rPr>
                        <a:t>في جميع جهود التسويق والمبيعات، يُرجى الانتباه جيدًا للاعتبارات القانونية التالية:</a:t>
                      </a:r>
                      <a:endParaRPr lang="en-US"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a:solidFill>
                            <a:schemeClr val="tx1"/>
                          </a:solidFill>
                          <a:effectLst/>
                          <a:latin typeface="+mn-lt"/>
                          <a:cs typeface="+mn-cs"/>
                        </a:rPr>
                        <a:t>● </a:t>
                      </a:r>
                      <a:r>
                        <a:rPr lang="ar-EG" sz="2000" b="1" kern="0" dirty="0">
                          <a:solidFill>
                            <a:schemeClr val="tx1"/>
                          </a:solidFill>
                          <a:effectLst/>
                          <a:latin typeface="+mn-lt"/>
                          <a:cs typeface="+mn-cs"/>
                        </a:rPr>
                        <a:t>يجب أن تكون رسائل التسويق والمبيعات صادقة وغير مضللة. </a:t>
                      </a:r>
                      <a:r>
                        <a:rPr lang="ar-EG" sz="2000" kern="0" dirty="0">
                          <a:solidFill>
                            <a:schemeClr val="tx1"/>
                          </a:solidFill>
                          <a:effectLst/>
                          <a:latin typeface="+mn-lt"/>
                          <a:cs typeface="+mn-cs"/>
                        </a:rPr>
                        <a:t>تعتبر لجنة التجارة الفيدرالية الرسائل مضللة إذا تضمنت بيانات من المحتمل أن تضلل العملاء المعقولين، وإذا كانت هذه البيانات جزءًا مهمًا من قرار الشراء.</a:t>
                      </a:r>
                      <a:r>
                        <a:rPr lang="en-US" sz="2000" kern="0" dirty="0">
                          <a:solidFill>
                            <a:schemeClr val="tx1"/>
                          </a:solidFill>
                          <a:effectLst/>
                          <a:latin typeface="+mn-lt"/>
                          <a:cs typeface="+mn-cs"/>
                        </a:rPr>
                        <a:t>       </a:t>
                      </a:r>
                      <a:r>
                        <a:rPr lang="ar-EG" sz="2000" kern="0" dirty="0">
                          <a:solidFill>
                            <a:schemeClr val="tx1"/>
                          </a:solidFill>
                          <a:effectLst/>
                          <a:latin typeface="+mn-lt"/>
                          <a:cs typeface="+mn-cs"/>
                        </a:rPr>
                        <a:t> </a:t>
                      </a:r>
                      <a:endParaRPr lang="en-US"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a:solidFill>
                            <a:schemeClr val="tx1"/>
                          </a:solidFill>
                          <a:effectLst/>
                          <a:latin typeface="+mn-lt"/>
                          <a:cs typeface="+mn-cs"/>
                        </a:rPr>
                        <a:t>تُميز لجنة التجارة الفيدرالية بين الادعاءات الذاتية (المعروفة باسم التضخيم)، والتي لا يمكن إثبات صحتها أو خطئها، والادعاءات الموضوعية، والتي يمكن إثباتها أو دحضها. التضخيم مسموح به قانونًا، لكن الخداع غير مسموح به.</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16760663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34944386"/>
              </p:ext>
            </p:extLst>
          </p:nvPr>
        </p:nvGraphicFramePr>
        <p:xfrm>
          <a:off x="973057" y="2157685"/>
          <a:ext cx="10100286" cy="36728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You must back up your claims with evidence. </a:t>
                      </a:r>
                      <a:r>
                        <a:rPr lang="en-US" sz="2100" kern="0" dirty="0">
                          <a:solidFill>
                            <a:schemeClr val="tx1"/>
                          </a:solidFill>
                          <a:effectLst/>
                          <a:latin typeface="+mn-lt"/>
                          <a:ea typeface="+mn-ea"/>
                          <a:cs typeface="Times New Roman" panose="02020603050405020304" pitchFamily="18" charset="0"/>
                        </a:rPr>
                        <a:t>According to the FTC, offering a money-back guarantee or providing letters from satisfied customers is not enough; you must still be able to support your claims with objective evidence, such as a survey or scientific study.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“Bait and switch” advertising is illegal. </a:t>
                      </a:r>
                      <a:r>
                        <a:rPr lang="en-US" sz="2100" kern="0" dirty="0">
                          <a:solidFill>
                            <a:schemeClr val="tx1"/>
                          </a:solidFill>
                          <a:effectLst/>
                          <a:latin typeface="+mn-lt"/>
                          <a:ea typeface="+mn-ea"/>
                          <a:cs typeface="Times New Roman" panose="02020603050405020304" pitchFamily="18" charset="0"/>
                        </a:rPr>
                        <a:t>Trying to attract buyers by advertising a product that you don’t intend to sell—and then trying to sell them another (and usually more expensive) product—is illegal.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a:t>
                      </a:r>
                      <a:r>
                        <a:rPr lang="en-US" sz="2100" b="1" kern="0" dirty="0">
                          <a:solidFill>
                            <a:schemeClr val="tx1"/>
                          </a:solidFill>
                          <a:effectLst/>
                          <a:latin typeface="+mn-lt"/>
                          <a:cs typeface="+mn-cs"/>
                        </a:rPr>
                        <a:t> </a:t>
                      </a:r>
                      <a:r>
                        <a:rPr lang="ar-EG" sz="2100" b="1" kern="0" dirty="0">
                          <a:solidFill>
                            <a:schemeClr val="tx1"/>
                          </a:solidFill>
                          <a:effectLst/>
                          <a:latin typeface="+mn-lt"/>
                          <a:cs typeface="+mn-cs"/>
                        </a:rPr>
                        <a:t>يجب عليك دعم ادعاءاتك بالأدلة. </a:t>
                      </a:r>
                      <a:r>
                        <a:rPr lang="ar-EG" sz="2100" kern="0" dirty="0">
                          <a:solidFill>
                            <a:schemeClr val="tx1"/>
                          </a:solidFill>
                          <a:effectLst/>
                          <a:latin typeface="+mn-lt"/>
                          <a:cs typeface="+mn-cs"/>
                        </a:rPr>
                        <a:t>وفقًا للجنة التجارة الفيدرالية</a:t>
                      </a:r>
                      <a:r>
                        <a:rPr lang="en-US" sz="2100" kern="0" dirty="0">
                          <a:solidFill>
                            <a:schemeClr val="tx1"/>
                          </a:solidFill>
                          <a:effectLst/>
                          <a:latin typeface="+mn-lt"/>
                          <a:cs typeface="+mn-cs"/>
                        </a:rPr>
                        <a:t>، </a:t>
                      </a:r>
                      <a:r>
                        <a:rPr lang="ar-EG" sz="2100" kern="0" dirty="0">
                          <a:solidFill>
                            <a:schemeClr val="tx1"/>
                          </a:solidFill>
                          <a:effectLst/>
                          <a:latin typeface="+mn-lt"/>
                          <a:cs typeface="+mn-cs"/>
                        </a:rPr>
                        <a:t>لا يكفي تقديم ضمان استرداد الأموال أو خطابات من عملاء راضين؛ بل يجب أن تكون قادرًا على دعم ادعاءاتك بأدلة موضوعية، مثل استطلاع رأي أو دراسة علمية.</a:t>
                      </a:r>
                      <a:br>
                        <a:rPr lang="ar-EG" sz="2100" kern="0" dirty="0">
                          <a:solidFill>
                            <a:schemeClr val="tx1"/>
                          </a:solidFill>
                          <a:effectLst/>
                          <a:latin typeface="+mn-lt"/>
                          <a:cs typeface="+mn-cs"/>
                        </a:rPr>
                      </a:br>
                      <a:endParaRPr lang="en-US" sz="21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a:t>
                      </a:r>
                      <a:r>
                        <a:rPr lang="en-US" sz="2100" b="1" kern="0" dirty="0">
                          <a:solidFill>
                            <a:schemeClr val="tx1"/>
                          </a:solidFill>
                          <a:effectLst/>
                          <a:latin typeface="+mn-lt"/>
                          <a:cs typeface="+mn-cs"/>
                        </a:rPr>
                        <a:t> </a:t>
                      </a:r>
                      <a:r>
                        <a:rPr lang="ar-EG" sz="2100" b="1" kern="0" dirty="0">
                          <a:solidFill>
                            <a:schemeClr val="tx1"/>
                          </a:solidFill>
                          <a:effectLst/>
                          <a:latin typeface="+mn-lt"/>
                          <a:cs typeface="+mn-cs"/>
                        </a:rPr>
                        <a:t>الإعلانات الاحتيالية غير قانونية. </a:t>
                      </a:r>
                      <a:r>
                        <a:rPr lang="ar-EG" sz="2100" kern="0" dirty="0">
                          <a:solidFill>
                            <a:schemeClr val="tx1"/>
                          </a:solidFill>
                          <a:effectLst/>
                          <a:latin typeface="+mn-lt"/>
                          <a:cs typeface="+mn-cs"/>
                        </a:rPr>
                        <a:t>محاولة جذب المشترين عن طريق الإعلان عن منتج لا تنوي بيعه - ثم محاولة بيعهم منتجًا آخر (وعادةً ما يكون أغلى ثمنًا) - غير قانونية.</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30677177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76957979"/>
              </p:ext>
            </p:extLst>
          </p:nvPr>
        </p:nvGraphicFramePr>
        <p:xfrm>
          <a:off x="973057" y="2144037"/>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3710853">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Marketing messages and websites aimed at children are subject to special rules. </a:t>
                      </a:r>
                      <a:r>
                        <a:rPr lang="en-US" sz="2000" kern="0" dirty="0">
                          <a:solidFill>
                            <a:schemeClr val="tx1"/>
                          </a:solidFill>
                          <a:effectLst/>
                          <a:latin typeface="+mn-lt"/>
                          <a:ea typeface="+mn-ea"/>
                          <a:cs typeface="Times New Roman" panose="02020603050405020304" pitchFamily="18" charset="0"/>
                        </a:rPr>
                        <a:t>For example, online marketers must obtain consent from parents before collecting personal information about children under age.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a:t>
                      </a:r>
                      <a:r>
                        <a:rPr lang="en-US" sz="2000" kern="0" baseline="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Companies that coordinate with product champions and social media influencers have a degree of responsibility for what those people say to the public. </a:t>
                      </a:r>
                      <a:r>
                        <a:rPr lang="en-US" sz="2000" kern="0" dirty="0">
                          <a:solidFill>
                            <a:schemeClr val="tx1"/>
                          </a:solidFill>
                          <a:effectLst/>
                          <a:latin typeface="+mn-lt"/>
                          <a:ea typeface="+mn-ea"/>
                          <a:cs typeface="Times New Roman" panose="02020603050405020304" pitchFamily="18" charset="0"/>
                        </a:rPr>
                        <a:t>Marketers are expected to train these people in responsible communication and monitor what these outside parties write and say about their products.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a:t>
                      </a:r>
                      <a:r>
                        <a:rPr lang="ar-EG" sz="2000" b="1" kern="0" baseline="0" dirty="0">
                          <a:solidFill>
                            <a:schemeClr val="tx1"/>
                          </a:solidFill>
                          <a:effectLst/>
                          <a:latin typeface="+mn-lt"/>
                          <a:cs typeface="+mn-cs"/>
                        </a:rPr>
                        <a:t> </a:t>
                      </a:r>
                      <a:r>
                        <a:rPr lang="ar-EG" sz="2000" b="1" kern="0" dirty="0">
                          <a:solidFill>
                            <a:schemeClr val="tx1"/>
                          </a:solidFill>
                          <a:effectLst/>
                          <a:latin typeface="+mn-lt"/>
                          <a:cs typeface="+mn-cs"/>
                        </a:rPr>
                        <a:t>تخضع الرسائل التسويقية والمواقع الإلكترونية الموجهة للأطفال لقواعد خاصة. </a:t>
                      </a:r>
                      <a:r>
                        <a:rPr lang="ar-EG" sz="2000" kern="0" dirty="0">
                          <a:solidFill>
                            <a:schemeClr val="tx1"/>
                          </a:solidFill>
                          <a:effectLst/>
                          <a:latin typeface="+mn-lt"/>
                          <a:cs typeface="+mn-cs"/>
                        </a:rPr>
                        <a:t>على سبيل المثال، يجب على المسوقين عبر الإنترنت الحصول على موافقة الوالدين قبل جمع المعلومات الشخصية عن الأطفال دون السن القانونية.</a:t>
                      </a:r>
                      <a:endParaRPr lang="en-US"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a:solidFill>
                            <a:schemeClr val="tx1"/>
                          </a:solidFill>
                          <a:effectLst/>
                          <a:latin typeface="+mn-lt"/>
                          <a:cs typeface="+mn-cs"/>
                        </a:rPr>
                        <a:t>●</a:t>
                      </a:r>
                      <a:r>
                        <a:rPr lang="en-US" sz="2000" b="1" kern="0" dirty="0">
                          <a:solidFill>
                            <a:schemeClr val="tx1"/>
                          </a:solidFill>
                          <a:effectLst/>
                          <a:latin typeface="+mn-lt"/>
                          <a:cs typeface="+mn-cs"/>
                        </a:rPr>
                        <a:t> </a:t>
                      </a:r>
                      <a:r>
                        <a:rPr lang="ar-EG" sz="2000" b="1" kern="0" dirty="0">
                          <a:solidFill>
                            <a:schemeClr val="tx1"/>
                          </a:solidFill>
                          <a:effectLst/>
                          <a:latin typeface="+mn-lt"/>
                          <a:cs typeface="+mn-cs"/>
                        </a:rPr>
                        <a:t>تتحمل الشركات التي تنسق مع رواد المنتجات والمؤثرين على مواقع التواصل الاجتماعي مسؤوليةً تجاه ما يقوله هؤلاء للجمهور. </a:t>
                      </a:r>
                      <a:r>
                        <a:rPr lang="ar-EG" sz="2000" kern="0" dirty="0">
                          <a:solidFill>
                            <a:schemeClr val="tx1"/>
                          </a:solidFill>
                          <a:effectLst/>
                          <a:latin typeface="+mn-lt"/>
                          <a:cs typeface="+mn-cs"/>
                        </a:rPr>
                        <a:t>ويُتوقع من المسوقين تدريب هؤلاء الأشخاص على التواصل المسؤول ومراقبة ما يكتبه هؤلاء الأشخاص ويقولونه عن منتجاتهم.</a:t>
                      </a:r>
                      <a:endParaRPr lang="ar-SA"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297856443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0967898"/>
              </p:ext>
            </p:extLst>
          </p:nvPr>
        </p:nvGraphicFramePr>
        <p:xfrm>
          <a:off x="973057" y="2144037"/>
          <a:ext cx="10100286" cy="43129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a:solidFill>
                            <a:schemeClr val="tx1"/>
                          </a:solidFill>
                          <a:effectLst/>
                          <a:latin typeface="+mn-lt"/>
                          <a:ea typeface="+mn-ea"/>
                          <a:cs typeface="Times New Roman" panose="02020603050405020304" pitchFamily="18" charset="0"/>
                        </a:rPr>
                        <a:t>● Companies must disclose when they give products to online reviewers. </a:t>
                      </a:r>
                      <a:r>
                        <a:rPr lang="en-US" sz="2100" kern="0" dirty="0">
                          <a:solidFill>
                            <a:schemeClr val="tx1"/>
                          </a:solidFill>
                          <a:effectLst/>
                          <a:latin typeface="+mn-lt"/>
                          <a:ea typeface="+mn-ea"/>
                          <a:cs typeface="Times New Roman" panose="02020603050405020304" pitchFamily="18" charset="0"/>
                        </a:rPr>
                        <a:t>Given the strong influence of online product reviews, some companies give products to consumers in exchange for their reviews on Amazon and other retail sites. The practice is not illegal, but it must be disclosed.</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a:solidFill>
                            <a:schemeClr val="tx1"/>
                          </a:solidFill>
                          <a:effectLst/>
                          <a:latin typeface="+mn-lt"/>
                          <a:ea typeface="+mn-ea"/>
                          <a:cs typeface="Times New Roman" panose="02020603050405020304" pitchFamily="18" charset="0"/>
                        </a:rPr>
                        <a:t>● </a:t>
                      </a:r>
                      <a:r>
                        <a:rPr lang="en-US" sz="2100" b="1" kern="0" dirty="0">
                          <a:solidFill>
                            <a:schemeClr val="tx1"/>
                          </a:solidFill>
                          <a:effectLst/>
                          <a:latin typeface="+mn-lt"/>
                          <a:ea typeface="+mn-ea"/>
                          <a:cs typeface="Times New Roman" panose="02020603050405020304" pitchFamily="18" charset="0"/>
                        </a:rPr>
                        <a:t>Celebrities and other social media influencers must disclose when they are compensated to endorse products</a:t>
                      </a:r>
                      <a:r>
                        <a:rPr lang="en-US" sz="2100" kern="0" dirty="0">
                          <a:solidFill>
                            <a:schemeClr val="tx1"/>
                          </a:solidFill>
                          <a:effectLst/>
                          <a:latin typeface="+mn-lt"/>
                          <a:ea typeface="+mn-ea"/>
                          <a:cs typeface="Times New Roman" panose="02020603050405020304" pitchFamily="18" charset="0"/>
                        </a:rPr>
                        <a:t>. For instance, the suggests that celebrities use the hashtag #ad when posting photos or tweets that endorse products.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a:solidFill>
                            <a:schemeClr val="tx1"/>
                          </a:solidFill>
                          <a:effectLst/>
                          <a:latin typeface="+mn-lt"/>
                          <a:cs typeface="+mn-cs"/>
                        </a:rPr>
                        <a:t>●</a:t>
                      </a:r>
                      <a:r>
                        <a:rPr lang="en-US" sz="2100" b="1" kern="0" dirty="0">
                          <a:solidFill>
                            <a:schemeClr val="tx1"/>
                          </a:solidFill>
                          <a:effectLst/>
                          <a:latin typeface="+mn-lt"/>
                          <a:cs typeface="+mn-cs"/>
                        </a:rPr>
                        <a:t> </a:t>
                      </a:r>
                      <a:r>
                        <a:rPr lang="ar-EG" sz="2100" b="1" kern="0" dirty="0">
                          <a:solidFill>
                            <a:schemeClr val="tx1"/>
                          </a:solidFill>
                          <a:effectLst/>
                          <a:latin typeface="+mn-lt"/>
                          <a:cs typeface="+mn-cs"/>
                        </a:rPr>
                        <a:t>يجب على الشركات الإفصاح عن وقت تقديمها للمنتجات للمراجعين عبر الإنترنت. </a:t>
                      </a:r>
                      <a:r>
                        <a:rPr lang="ar-EG" sz="2100" kern="0" dirty="0">
                          <a:solidFill>
                            <a:schemeClr val="tx1"/>
                          </a:solidFill>
                          <a:effectLst/>
                          <a:latin typeface="+mn-lt"/>
                          <a:cs typeface="+mn-cs"/>
                        </a:rPr>
                        <a:t>نظرًا للتأثير القوي لمراجعات المنتجات عبر الإنترنت، تقدم بعض الشركات منتجات للمستهلكين مقابل مراجعاتهم على أمازون ومواقع البيع بالتجزئة الأخرى. هذه الممارسة ليست قانونية، ولكن يجب الإفصاح عنها.</a:t>
                      </a:r>
                      <a:endParaRPr lang="en-US" sz="21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a:solidFill>
                            <a:schemeClr val="tx1"/>
                          </a:solidFill>
                          <a:effectLst/>
                          <a:latin typeface="+mn-lt"/>
                          <a:cs typeface="+mn-cs"/>
                        </a:rPr>
                        <a:t>●</a:t>
                      </a:r>
                      <a:r>
                        <a:rPr lang="en-US" sz="2100" kern="0" dirty="0">
                          <a:solidFill>
                            <a:schemeClr val="tx1"/>
                          </a:solidFill>
                          <a:effectLst/>
                          <a:latin typeface="+mn-lt"/>
                          <a:cs typeface="+mn-cs"/>
                        </a:rPr>
                        <a:t> </a:t>
                      </a:r>
                      <a:r>
                        <a:rPr lang="ar-EG" sz="2100" kern="0" dirty="0">
                          <a:solidFill>
                            <a:schemeClr val="tx1"/>
                          </a:solidFill>
                          <a:effectLst/>
                          <a:latin typeface="+mn-lt"/>
                          <a:cs typeface="+mn-cs"/>
                        </a:rPr>
                        <a:t>يجب على المشاهير وغيرهم من المؤثرين على وسائل التواصل الاجتماعي الإفصاح عن وقت حصولهم على تعويضات مقابل الترويج للمنتجات. على سبيل المثال، تقترح لجنة التجارة الفيدرالية على المشاهير استخدام وسم #</a:t>
                      </a:r>
                      <a:r>
                        <a:rPr lang="en-US" sz="2100" kern="0" dirty="0">
                          <a:solidFill>
                            <a:schemeClr val="tx1"/>
                          </a:solidFill>
                          <a:effectLst/>
                          <a:latin typeface="+mn-lt"/>
                          <a:cs typeface="+mn-cs"/>
                        </a:rPr>
                        <a:t>ad</a:t>
                      </a:r>
                      <a:r>
                        <a:rPr lang="ar-EG" sz="2100" kern="0" dirty="0">
                          <a:solidFill>
                            <a:schemeClr val="tx1"/>
                          </a:solidFill>
                          <a:effectLst/>
                          <a:latin typeface="+mn-lt"/>
                          <a:cs typeface="+mn-cs"/>
                        </a:rPr>
                        <a:t> عند نشر صور أو تغريدات تدعم المنتجات.</a:t>
                      </a:r>
                      <a:endParaRPr lang="ar-SA" sz="21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36296022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www.w3.org/XML/1998/namespace"/>
    <ds:schemaRef ds:uri="49100919-8a76-4266-be0c-7dc583902cb4"/>
    <ds:schemaRef ds:uri="http://purl.org/dc/terms/"/>
    <ds:schemaRef ds:uri="http://schemas.microsoft.com/office/2006/documentManagement/types"/>
    <ds:schemaRef ds:uri="http://schemas.openxmlformats.org/package/2006/metadata/core-properties"/>
    <ds:schemaRef ds:uri="d13aca44-ef33-4cf4-9980-7f0b00e6eeb9"/>
    <ds:schemaRef ds:uri="http://schemas.microsoft.com/office/2006/metadata/properties"/>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B0A1639-D17C-40D2-BD62-766A78D2C0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19960</TotalTime>
  <Words>6831</Words>
  <Application>Microsoft Office PowerPoint</Application>
  <PresentationFormat>Widescreen</PresentationFormat>
  <Paragraphs>418</Paragraphs>
  <Slides>50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Nidal Antar</cp:lastModifiedBy>
  <cp:revision>1163</cp:revision>
  <dcterms:created xsi:type="dcterms:W3CDTF">2023-04-29T09:08:00Z</dcterms:created>
  <dcterms:modified xsi:type="dcterms:W3CDTF">2026-03-23T00:46:18Z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r8>32551300</vt:r8>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xd_Signature">
    <vt:bool>false</vt:bool>
  </property>
</Properties>
</file>