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482" r:id="rId3"/>
    <p:sldId id="259" r:id="rId4"/>
    <p:sldId id="260" r:id="rId5"/>
    <p:sldId id="261" r:id="rId6"/>
    <p:sldId id="262" r:id="rId7"/>
    <p:sldId id="263" r:id="rId8"/>
    <p:sldId id="264" r:id="rId9"/>
    <p:sldId id="265" r:id="rId10"/>
    <p:sldId id="266" r:id="rId11"/>
    <p:sldId id="304" r:id="rId12"/>
    <p:sldId id="267" r:id="rId13"/>
    <p:sldId id="268" r:id="rId14"/>
    <p:sldId id="269" r:id="rId15"/>
    <p:sldId id="483" r:id="rId16"/>
    <p:sldId id="272" r:id="rId17"/>
    <p:sldId id="273" r:id="rId18"/>
    <p:sldId id="274" r:id="rId19"/>
    <p:sldId id="275" r:id="rId20"/>
    <p:sldId id="484" r:id="rId21"/>
    <p:sldId id="278" r:id="rId22"/>
    <p:sldId id="279" r:id="rId23"/>
    <p:sldId id="280" r:id="rId24"/>
    <p:sldId id="281" r:id="rId25"/>
    <p:sldId id="282" r:id="rId26"/>
    <p:sldId id="283" r:id="rId27"/>
    <p:sldId id="284" r:id="rId28"/>
    <p:sldId id="305" r:id="rId29"/>
    <p:sldId id="286" r:id="rId30"/>
    <p:sldId id="287" r:id="rId31"/>
    <p:sldId id="485" r:id="rId32"/>
    <p:sldId id="307" r:id="rId33"/>
    <p:sldId id="308" r:id="rId34"/>
    <p:sldId id="288" r:id="rId35"/>
    <p:sldId id="289" r:id="rId36"/>
    <p:sldId id="290" r:id="rId37"/>
    <p:sldId id="293" r:id="rId38"/>
    <p:sldId id="294" r:id="rId39"/>
    <p:sldId id="295" r:id="rId40"/>
    <p:sldId id="296" r:id="rId41"/>
    <p:sldId id="297" r:id="rId42"/>
    <p:sldId id="298" r:id="rId43"/>
    <p:sldId id="299" r:id="rId44"/>
    <p:sldId id="301" r:id="rId45"/>
    <p:sldId id="486" r:id="rId46"/>
    <p:sldId id="48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304"/>
            <p14:sldId id="267"/>
            <p14:sldId id="268"/>
            <p14:sldId id="269"/>
            <p14:sldId id="483"/>
            <p14:sldId id="272"/>
            <p14:sldId id="273"/>
            <p14:sldId id="274"/>
            <p14:sldId id="275"/>
            <p14:sldId id="484"/>
            <p14:sldId id="278"/>
            <p14:sldId id="279"/>
            <p14:sldId id="280"/>
            <p14:sldId id="281"/>
            <p14:sldId id="282"/>
            <p14:sldId id="283"/>
            <p14:sldId id="284"/>
            <p14:sldId id="305"/>
            <p14:sldId id="286"/>
            <p14:sldId id="287"/>
            <p14:sldId id="485"/>
            <p14:sldId id="307"/>
            <p14:sldId id="308"/>
            <p14:sldId id="288"/>
            <p14:sldId id="289"/>
            <p14:sldId id="290"/>
            <p14:sldId id="293"/>
            <p14:sldId id="294"/>
            <p14:sldId id="295"/>
            <p14:sldId id="296"/>
            <p14:sldId id="297"/>
            <p14:sldId id="298"/>
            <p14:sldId id="299"/>
            <p14:sldId id="301"/>
            <p14:sldId id="486"/>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63034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71315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8.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9.svg"/><Relationship Id="rId9"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66869" y="198245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3015" y="5843657"/>
            <a:ext cx="286332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00829582-3F35-A8C4-D401-9133CA298D2B}"/>
              </a:ext>
            </a:extLst>
          </p:cNvPr>
          <p:cNvSpPr txBox="1"/>
          <p:nvPr/>
        </p:nvSpPr>
        <p:spPr>
          <a:xfrm>
            <a:off x="194617" y="3762175"/>
            <a:ext cx="572342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Adam Yagoub</a:t>
            </a:r>
          </a:p>
        </p:txBody>
      </p:sp>
      <p:sp>
        <p:nvSpPr>
          <p:cNvPr id="3" name="TextBox 2">
            <a:extLst>
              <a:ext uri="{FF2B5EF4-FFF2-40B4-BE49-F238E27FC236}">
                <a16:creationId xmlns:a16="http://schemas.microsoft.com/office/drawing/2014/main" id="{AAAB31CE-2366-0E52-3E5B-B286837CABEF}"/>
              </a:ext>
            </a:extLst>
          </p:cNvPr>
          <p:cNvSpPr txBox="1"/>
          <p:nvPr/>
        </p:nvSpPr>
        <p:spPr>
          <a:xfrm>
            <a:off x="935445" y="5121121"/>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30272" y="2742198"/>
            <a:ext cx="6627007" cy="1200329"/>
          </a:xfrm>
          <a:prstGeom prst="rect">
            <a:avLst/>
          </a:prstGeom>
          <a:noFill/>
        </p:spPr>
        <p:txBody>
          <a:bodyPr wrap="square" rtlCol="0">
            <a:spAutoFit/>
          </a:bodyPr>
          <a:lstStyle/>
          <a:p>
            <a:pPr algn="just"/>
            <a:r>
              <a:rPr lang="en-US" sz="3600" b="1" dirty="0">
                <a:solidFill>
                  <a:srgbClr val="00B0F0"/>
                </a:solidFill>
              </a:rPr>
              <a:t>Designing Successful Documents, </a:t>
            </a:r>
          </a:p>
          <a:p>
            <a:pPr algn="just"/>
            <a:r>
              <a:rPr lang="en-US" sz="3600" b="1" dirty="0">
                <a:solidFill>
                  <a:srgbClr val="00B0F0"/>
                </a:solidFill>
              </a:rPr>
              <a:t>Visuals, and Websites.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2555" y="4819198"/>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54386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99738" y="664574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86290"/>
            <a:ext cx="9365052" cy="1610200"/>
          </a:xfrm>
          <a:prstGeom prst="rect">
            <a:avLst/>
          </a:prstGeom>
        </p:spPr>
      </p:pic>
      <p:sp>
        <p:nvSpPr>
          <p:cNvPr id="10" name="TextBox 9"/>
          <p:cNvSpPr txBox="1"/>
          <p:nvPr/>
        </p:nvSpPr>
        <p:spPr>
          <a:xfrm>
            <a:off x="-108036" y="30661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9" name="Rectangle 8"/>
          <p:cNvSpPr/>
          <p:nvPr/>
        </p:nvSpPr>
        <p:spPr>
          <a:xfrm>
            <a:off x="651741" y="1696490"/>
            <a:ext cx="11117894"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solidFill>
                  <a:srgbClr val="00B050"/>
                </a:solidFill>
              </a:rPr>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1" name="Rectangle 10"/>
          <p:cNvSpPr/>
          <p:nvPr/>
        </p:nvSpPr>
        <p:spPr>
          <a:xfrm>
            <a:off x="3950814" y="599002"/>
            <a:ext cx="4519748" cy="707886"/>
          </a:xfrm>
          <a:prstGeom prst="rect">
            <a:avLst/>
          </a:prstGeom>
        </p:spPr>
        <p:txBody>
          <a:bodyPr wrap="square">
            <a:spAutoFit/>
          </a:bodyPr>
          <a:lstStyle/>
          <a:p>
            <a:r>
              <a:rPr lang="en-US" sz="4000" dirty="0">
                <a:solidFill>
                  <a:srgbClr val="FFFF00"/>
                </a:solidFill>
              </a:rPr>
              <a:t>Course Outline </a:t>
            </a:r>
          </a:p>
        </p:txBody>
      </p:sp>
    </p:spTree>
    <p:extLst>
      <p:ext uri="{BB962C8B-B14F-4D97-AF65-F5344CB8AC3E}">
        <p14:creationId xmlns:p14="http://schemas.microsoft.com/office/powerpoint/2010/main" val="348264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072987" y="408593"/>
            <a:ext cx="594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1802091" y="66489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p:cNvSpPr/>
          <p:nvPr/>
        </p:nvSpPr>
        <p:spPr>
          <a:xfrm>
            <a:off x="2862051" y="494396"/>
            <a:ext cx="7705800" cy="584775"/>
          </a:xfrm>
          <a:prstGeom prst="rect">
            <a:avLst/>
          </a:prstGeom>
        </p:spPr>
        <p:txBody>
          <a:bodyPr wrap="square">
            <a:spAutoFit/>
          </a:bodyPr>
          <a:lstStyle/>
          <a:p>
            <a:pPr algn="ctr"/>
            <a:r>
              <a:rPr lang="en-US" sz="3200" b="1" dirty="0">
                <a:solidFill>
                  <a:srgbClr val="FFFF00"/>
                </a:solidFill>
              </a:rPr>
              <a:t>Lecture Outline </a:t>
            </a:r>
          </a:p>
        </p:txBody>
      </p:sp>
      <p:sp>
        <p:nvSpPr>
          <p:cNvPr id="15" name="TextBox 14"/>
          <p:cNvSpPr txBox="1"/>
          <p:nvPr/>
        </p:nvSpPr>
        <p:spPr>
          <a:xfrm>
            <a:off x="-25178" y="3251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18" name="Picture 17"/>
          <p:cNvPicPr>
            <a:picLocks noChangeAspect="1"/>
          </p:cNvPicPr>
          <p:nvPr/>
        </p:nvPicPr>
        <p:blipFill>
          <a:blip r:embed="rId4"/>
          <a:stretch>
            <a:fillRect/>
          </a:stretch>
        </p:blipFill>
        <p:spPr>
          <a:xfrm>
            <a:off x="12072675" y="2204822"/>
            <a:ext cx="238650" cy="2709534"/>
          </a:xfrm>
          <a:prstGeom prst="rect">
            <a:avLst/>
          </a:prstGeom>
        </p:spPr>
      </p:pic>
      <p:sp>
        <p:nvSpPr>
          <p:cNvPr id="12" name="Content Placeholder 2"/>
          <p:cNvSpPr txBox="1">
            <a:spLocks/>
          </p:cNvSpPr>
          <p:nvPr/>
        </p:nvSpPr>
        <p:spPr>
          <a:xfrm>
            <a:off x="523664" y="1705647"/>
            <a:ext cx="11180656" cy="4827233"/>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1- Characteristics of Effective Design.</a:t>
            </a:r>
          </a:p>
          <a:p>
            <a:pPr marL="0" indent="0">
              <a:buNone/>
            </a:pPr>
            <a:r>
              <a:rPr lang="en-US" dirty="0"/>
              <a:t>2- Organizing Information Visually. </a:t>
            </a:r>
          </a:p>
          <a:p>
            <a:pPr marL="0" indent="0">
              <a:buNone/>
            </a:pPr>
            <a:r>
              <a:rPr lang="en-US" dirty="0"/>
              <a:t>3- The ABCs of Print Document Design.</a:t>
            </a:r>
          </a:p>
          <a:p>
            <a:pPr marL="0" indent="0">
              <a:buNone/>
            </a:pPr>
            <a:r>
              <a:rPr lang="en-US" dirty="0"/>
              <a:t>4- Successful Document Design: A Wrap-Up.</a:t>
            </a:r>
          </a:p>
          <a:p>
            <a:pPr marL="0" indent="0">
              <a:buNone/>
            </a:pPr>
            <a:r>
              <a:rPr lang="en-US" dirty="0"/>
              <a:t>5 - The Purpose of Visuals.</a:t>
            </a:r>
          </a:p>
          <a:p>
            <a:pPr marL="0" indent="0">
              <a:buNone/>
            </a:pPr>
            <a:r>
              <a:rPr lang="en-US" dirty="0"/>
              <a:t>6- Choosing Effective Visuals.</a:t>
            </a:r>
          </a:p>
          <a:p>
            <a:pPr marL="0" indent="0">
              <a:buNone/>
            </a:pPr>
            <a:r>
              <a:rPr lang="en-US" dirty="0"/>
              <a:t>7- Generating Your Own Visuals</a:t>
            </a:r>
          </a:p>
          <a:p>
            <a:pPr marL="0" indent="0">
              <a:buNone/>
            </a:pPr>
            <a:r>
              <a:rPr lang="en-US" dirty="0"/>
              <a:t>8- Inserting and Writing About Visuals: Some Guidelines.</a:t>
            </a:r>
          </a:p>
          <a:p>
            <a:pPr marL="0" indent="0">
              <a:buNone/>
            </a:pPr>
            <a:r>
              <a:rPr lang="en-US" dirty="0"/>
              <a:t>9- Two Categories of Visuals: Tables and Figures.</a:t>
            </a:r>
          </a:p>
          <a:p>
            <a:pPr marL="0" indent="0">
              <a:buNone/>
            </a:pPr>
            <a:r>
              <a:rPr lang="en-US" dirty="0"/>
              <a:t>10- Using Visuals Ethically.</a:t>
            </a:r>
          </a:p>
          <a:p>
            <a:pPr marL="0" indent="0">
              <a:buNone/>
            </a:pPr>
            <a:r>
              <a:rPr lang="en-US" dirty="0"/>
              <a:t>11- Using Appropriate Visuals for International Audiences.</a:t>
            </a:r>
          </a:p>
          <a:p>
            <a:pPr marL="0" indent="0">
              <a:buNone/>
            </a:pPr>
            <a:r>
              <a:rPr lang="en-US" dirty="0"/>
              <a:t>12- Writing for and Designing Websites.</a:t>
            </a:r>
          </a:p>
        </p:txBody>
      </p:sp>
    </p:spTree>
    <p:extLst>
      <p:ext uri="{BB962C8B-B14F-4D97-AF65-F5344CB8AC3E}">
        <p14:creationId xmlns:p14="http://schemas.microsoft.com/office/powerpoint/2010/main" val="2422662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5" y="2029723"/>
            <a:ext cx="10745490" cy="4351338"/>
          </a:xfrm>
        </p:spPr>
        <p:txBody>
          <a:bodyPr>
            <a:normAutofit/>
          </a:bodyPr>
          <a:lstStyle/>
          <a:p>
            <a:pPr marL="0" indent="0" algn="just">
              <a:buNone/>
            </a:pPr>
            <a:r>
              <a:rPr lang="en-US" b="1" dirty="0">
                <a:solidFill>
                  <a:srgbClr val="FF0000"/>
                </a:solidFill>
              </a:rPr>
              <a:t>1- Characteristics of Effective Design:</a:t>
            </a:r>
          </a:p>
          <a:p>
            <a:pPr marL="0" indent="0" algn="just">
              <a:buNone/>
            </a:pPr>
            <a:r>
              <a:rPr lang="en-US" dirty="0"/>
              <a:t>In designing documents and websites, you need to project a positive, professional image of yourself, your company, and your product or service. A report or website filled with nothing but thick unbroken, long paragraphs crowded to the margins, with no visual clues to break them up or to make information stand out, is sure to intimidate readers and turn them away. They will conclude that your work is too complex and not worth their effort or time.</a:t>
            </a:r>
          </a:p>
        </p:txBody>
      </p:sp>
      <p:pic>
        <p:nvPicPr>
          <p:cNvPr id="4" name="Picture 3"/>
          <p:cNvPicPr>
            <a:picLocks noChangeAspect="1"/>
          </p:cNvPicPr>
          <p:nvPr/>
        </p:nvPicPr>
        <p:blipFill>
          <a:blip r:embed="rId2"/>
          <a:stretch>
            <a:fillRect/>
          </a:stretch>
        </p:blipFill>
        <p:spPr>
          <a:xfrm>
            <a:off x="180061" y="213339"/>
            <a:ext cx="9107777" cy="1610200"/>
          </a:xfrm>
          <a:prstGeom prst="rect">
            <a:avLst/>
          </a:prstGeom>
        </p:spPr>
      </p:pic>
      <p:sp>
        <p:nvSpPr>
          <p:cNvPr id="5" name="TextBox 4"/>
          <p:cNvSpPr txBox="1"/>
          <p:nvPr/>
        </p:nvSpPr>
        <p:spPr>
          <a:xfrm>
            <a:off x="2352341" y="70100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3348452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53203"/>
            <a:ext cx="11051177" cy="4351338"/>
          </a:xfrm>
        </p:spPr>
        <p:txBody>
          <a:bodyPr>
            <a:normAutofit/>
          </a:bodyPr>
          <a:lstStyle/>
          <a:p>
            <a:pPr marL="0" indent="0" algn="just">
              <a:buNone/>
            </a:pPr>
            <a:r>
              <a:rPr lang="en-US" dirty="0"/>
              <a:t>Your company, too, will win or lose points because of your design choices. A visually appealing document or website will enhance a company’s reputation and improve its sales. A poorly designed one will not.</a:t>
            </a:r>
          </a:p>
          <a:p>
            <a:pPr marL="0" indent="0" algn="just">
              <a:buNone/>
            </a:pPr>
            <a:r>
              <a:rPr lang="en-US" b="1" dirty="0"/>
              <a:t>Make your documents look user-friendly—clear and logical—by signaling to your audience that your message is</a:t>
            </a:r>
          </a:p>
          <a:p>
            <a:pPr marL="0" indent="0" algn="just">
              <a:buNone/>
            </a:pPr>
            <a:r>
              <a:rPr lang="en-US" dirty="0"/>
              <a:t>■ easy to read</a:t>
            </a:r>
          </a:p>
          <a:p>
            <a:pPr marL="0" indent="0" algn="just">
              <a:buNone/>
            </a:pPr>
            <a:r>
              <a:rPr lang="en-US" dirty="0"/>
              <a:t>■ easy to follow and understand</a:t>
            </a:r>
          </a:p>
          <a:p>
            <a:pPr marL="0" indent="0" algn="just">
              <a:buNone/>
            </a:pPr>
            <a:r>
              <a:rPr lang="en-US" dirty="0"/>
              <a:t>■ easy to recall</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24260" y="69753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1164976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2105419"/>
            <a:ext cx="10959737" cy="4351338"/>
          </a:xfrm>
        </p:spPr>
        <p:txBody>
          <a:bodyPr/>
          <a:lstStyle/>
          <a:p>
            <a:pPr marL="0" indent="0" algn="just">
              <a:buNone/>
            </a:pPr>
            <a:r>
              <a:rPr lang="en-US" b="1" dirty="0">
                <a:solidFill>
                  <a:srgbClr val="FF0000"/>
                </a:solidFill>
              </a:rPr>
              <a:t>2- Organizing Information Visually:</a:t>
            </a:r>
          </a:p>
          <a:p>
            <a:pPr marL="0" indent="0" algn="just">
              <a:buNone/>
            </a:pPr>
            <a:r>
              <a:rPr lang="en-US" dirty="0"/>
              <a:t>Today’s web-based culture prizes visual thinking when you design all kinds of documents. The way you organize and visualize information can help readers move quickly and clearly through your document. design or layout plays a crucial role in an audience’s overall acceptance of your work.</a:t>
            </a:r>
          </a:p>
        </p:txBody>
      </p:sp>
      <p:pic>
        <p:nvPicPr>
          <p:cNvPr id="4" name="Picture 3"/>
          <p:cNvPicPr>
            <a:picLocks noChangeAspect="1"/>
          </p:cNvPicPr>
          <p:nvPr/>
        </p:nvPicPr>
        <p:blipFill>
          <a:blip r:embed="rId2"/>
          <a:stretch>
            <a:fillRect/>
          </a:stretch>
        </p:blipFill>
        <p:spPr>
          <a:xfrm>
            <a:off x="180062" y="213339"/>
            <a:ext cx="9046132" cy="1610200"/>
          </a:xfrm>
          <a:prstGeom prst="rect">
            <a:avLst/>
          </a:prstGeom>
        </p:spPr>
      </p:pic>
      <p:sp>
        <p:nvSpPr>
          <p:cNvPr id="5" name="TextBox 4"/>
          <p:cNvSpPr txBox="1"/>
          <p:nvPr/>
        </p:nvSpPr>
        <p:spPr>
          <a:xfrm>
            <a:off x="2413986" y="717984"/>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4167708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045029" y="2131315"/>
            <a:ext cx="9757953" cy="3773095"/>
          </a:xfrm>
          <a:prstGeom prst="rect">
            <a:avLst/>
          </a:prstGeom>
        </p:spPr>
      </p:pic>
      <p:pic>
        <p:nvPicPr>
          <p:cNvPr id="4" name="Picture 3"/>
          <p:cNvPicPr>
            <a:picLocks noChangeAspect="1"/>
          </p:cNvPicPr>
          <p:nvPr/>
        </p:nvPicPr>
        <p:blipFill>
          <a:blip r:embed="rId3"/>
          <a:stretch>
            <a:fillRect/>
          </a:stretch>
        </p:blipFill>
        <p:spPr>
          <a:xfrm>
            <a:off x="180061" y="213339"/>
            <a:ext cx="9097503" cy="1610200"/>
          </a:xfrm>
          <a:prstGeom prst="rect">
            <a:avLst/>
          </a:prstGeom>
        </p:spPr>
      </p:pic>
      <p:sp>
        <p:nvSpPr>
          <p:cNvPr id="5" name="TextBox 4"/>
          <p:cNvSpPr txBox="1"/>
          <p:nvPr/>
        </p:nvSpPr>
        <p:spPr>
          <a:xfrm>
            <a:off x="2393438"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5"/>
          <a:stretch>
            <a:fillRect/>
          </a:stretch>
        </p:blipFill>
        <p:spPr>
          <a:xfrm>
            <a:off x="2170446" y="6545515"/>
            <a:ext cx="9902229" cy="204838"/>
          </a:xfrm>
          <a:prstGeom prst="rect">
            <a:avLst/>
          </a:prstGeom>
        </p:spPr>
      </p:pic>
      <p:sp>
        <p:nvSpPr>
          <p:cNvPr id="3" name="TextBox 2">
            <a:extLst>
              <a:ext uri="{FF2B5EF4-FFF2-40B4-BE49-F238E27FC236}">
                <a16:creationId xmlns:a16="http://schemas.microsoft.com/office/drawing/2014/main" id="{26A202DA-9EF1-396D-64FC-25FF0DF2E90C}"/>
              </a:ext>
            </a:extLst>
          </p:cNvPr>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596098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0891" y="1958464"/>
            <a:ext cx="11051177" cy="4351338"/>
          </a:xfrm>
        </p:spPr>
        <p:txBody>
          <a:bodyPr/>
          <a:lstStyle/>
          <a:p>
            <a:pPr marL="0" indent="0">
              <a:buNone/>
            </a:pPr>
            <a:r>
              <a:rPr lang="en-US" b="1" dirty="0">
                <a:solidFill>
                  <a:srgbClr val="FF0000"/>
                </a:solidFill>
              </a:rPr>
              <a:t>3- The ABCs of Print Document Design:</a:t>
            </a:r>
          </a:p>
          <a:p>
            <a:pPr marL="0" indent="0">
              <a:buNone/>
            </a:pPr>
            <a:r>
              <a:rPr lang="en-US" dirty="0"/>
              <a:t>The basic elements of effective document design are</a:t>
            </a:r>
          </a:p>
          <a:p>
            <a:pPr marL="0" indent="0">
              <a:buNone/>
            </a:pPr>
            <a:r>
              <a:rPr lang="en-US" dirty="0"/>
              <a:t>■ page layout</a:t>
            </a:r>
          </a:p>
          <a:p>
            <a:pPr marL="0" indent="0">
              <a:buNone/>
            </a:pPr>
            <a:r>
              <a:rPr lang="en-US" dirty="0"/>
              <a:t>■ typography, or type design, including using color</a:t>
            </a:r>
          </a:p>
          <a:p>
            <a:pPr marL="0" indent="0">
              <a:buNone/>
            </a:pPr>
            <a:r>
              <a:rPr lang="en-US" dirty="0"/>
              <a:t>■ graphics, or visuals</a:t>
            </a:r>
          </a:p>
        </p:txBody>
      </p:sp>
      <p:pic>
        <p:nvPicPr>
          <p:cNvPr id="3" name="Picture 2"/>
          <p:cNvPicPr>
            <a:picLocks noChangeAspect="1"/>
          </p:cNvPicPr>
          <p:nvPr/>
        </p:nvPicPr>
        <p:blipFill>
          <a:blip r:embed="rId2"/>
          <a:stretch>
            <a:fillRect/>
          </a:stretch>
        </p:blipFill>
        <p:spPr>
          <a:xfrm>
            <a:off x="180062" y="213339"/>
            <a:ext cx="9005036" cy="1610200"/>
          </a:xfrm>
          <a:prstGeom prst="rect">
            <a:avLst/>
          </a:prstGeom>
        </p:spPr>
      </p:pic>
      <p:sp>
        <p:nvSpPr>
          <p:cNvPr id="4" name="TextBox 3"/>
          <p:cNvSpPr txBox="1"/>
          <p:nvPr/>
        </p:nvSpPr>
        <p:spPr>
          <a:xfrm>
            <a:off x="2413986"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2821988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972491"/>
            <a:ext cx="11416937" cy="4337311"/>
          </a:xfrm>
        </p:spPr>
        <p:txBody>
          <a:bodyPr>
            <a:normAutofit/>
          </a:bodyPr>
          <a:lstStyle/>
          <a:p>
            <a:pPr algn="just">
              <a:buFontTx/>
              <a:buChar char="-"/>
            </a:pPr>
            <a:r>
              <a:rPr lang="en-US" dirty="0">
                <a:solidFill>
                  <a:srgbClr val="FF0000"/>
                </a:solidFill>
              </a:rPr>
              <a:t>Page Layout</a:t>
            </a:r>
          </a:p>
          <a:p>
            <a:pPr marL="0" indent="0" algn="just">
              <a:buNone/>
            </a:pPr>
            <a:r>
              <a:rPr lang="en-US" dirty="0"/>
              <a:t>Each of your pages needs to coordinate space and text pleasingly. To design an effective page layout, </a:t>
            </a:r>
            <a:r>
              <a:rPr lang="en-US" b="1" dirty="0"/>
              <a:t>pay attention to the following elements.</a:t>
            </a:r>
          </a:p>
          <a:p>
            <a:pPr marL="0" indent="0">
              <a:buNone/>
            </a:pPr>
            <a:r>
              <a:rPr lang="en-US" b="1" dirty="0"/>
              <a:t>1. White space. </a:t>
            </a:r>
            <a:r>
              <a:rPr lang="en-US" dirty="0"/>
              <a:t>White space (blank space), which refers to open areas on a page such as margins and space around images, is free of text and visuals.</a:t>
            </a:r>
            <a:endParaRPr lang="en-US" b="1" dirty="0"/>
          </a:p>
          <a:p>
            <a:pPr marL="0" indent="0" algn="just">
              <a:buNone/>
            </a:pPr>
            <a:r>
              <a:rPr lang="en-US" b="1" dirty="0"/>
              <a:t>2. Margins. </a:t>
            </a:r>
            <a:r>
              <a:rPr lang="en-US" dirty="0"/>
              <a:t>Use wide margins, usually 1 to 1 ½ inches, to “frame” your document with white space surrounding text and visuals.</a:t>
            </a:r>
          </a:p>
        </p:txBody>
      </p:sp>
      <p:pic>
        <p:nvPicPr>
          <p:cNvPr id="4" name="Picture 3"/>
          <p:cNvPicPr>
            <a:picLocks noChangeAspect="1"/>
          </p:cNvPicPr>
          <p:nvPr/>
        </p:nvPicPr>
        <p:blipFill>
          <a:blip r:embed="rId2"/>
          <a:stretch>
            <a:fillRect/>
          </a:stretch>
        </p:blipFill>
        <p:spPr>
          <a:xfrm>
            <a:off x="180062" y="213339"/>
            <a:ext cx="9159148" cy="1610200"/>
          </a:xfrm>
          <a:prstGeom prst="rect">
            <a:avLst/>
          </a:prstGeom>
        </p:spPr>
      </p:pic>
      <p:sp>
        <p:nvSpPr>
          <p:cNvPr id="5" name="TextBox 4"/>
          <p:cNvSpPr txBox="1"/>
          <p:nvPr/>
        </p:nvSpPr>
        <p:spPr>
          <a:xfrm>
            <a:off x="2383164" y="6949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1180107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379"/>
            <a:ext cx="10515600" cy="4351338"/>
          </a:xfrm>
        </p:spPr>
        <p:txBody>
          <a:bodyPr/>
          <a:lstStyle/>
          <a:p>
            <a:pPr marL="0" indent="0" algn="just">
              <a:buNone/>
            </a:pPr>
            <a:r>
              <a:rPr lang="en-US" b="1" dirty="0"/>
              <a:t>3. Line length. </a:t>
            </a:r>
            <a:r>
              <a:rPr lang="en-US" dirty="0"/>
              <a:t>Most readers find a text line of 10 to 14 words, or 50 to 70 characters (depending on the type size you choose), comfortable and enjoyable to read.</a:t>
            </a:r>
          </a:p>
          <a:p>
            <a:pPr marL="0" indent="0" algn="just">
              <a:buNone/>
            </a:pPr>
            <a:r>
              <a:rPr lang="en-US" b="1" dirty="0"/>
              <a:t>4. Columns. </a:t>
            </a:r>
            <a:r>
              <a:rPr lang="en-US" dirty="0"/>
              <a:t>Document text usually is organized in either single column or multicolumn formats.</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097503" cy="1610200"/>
          </a:xfrm>
          <a:prstGeom prst="rect">
            <a:avLst/>
          </a:prstGeom>
        </p:spPr>
      </p:pic>
      <p:sp>
        <p:nvSpPr>
          <p:cNvPr id="5" name="TextBox 4"/>
          <p:cNvSpPr txBox="1"/>
          <p:nvPr/>
        </p:nvSpPr>
        <p:spPr>
          <a:xfrm>
            <a:off x="2403712" y="68294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3"/>
          <a:stretch>
            <a:fillRect/>
          </a:stretch>
        </p:blipFill>
        <p:spPr>
          <a:xfrm>
            <a:off x="2170446" y="6545515"/>
            <a:ext cx="9902229" cy="204838"/>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15409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857467"/>
            <a:ext cx="11403874" cy="4351338"/>
          </a:xfrm>
        </p:spPr>
        <p:txBody>
          <a:bodyPr>
            <a:normAutofit fontScale="92500" lnSpcReduction="10000"/>
          </a:bodyPr>
          <a:lstStyle/>
          <a:p>
            <a:pPr marL="0" indent="0" algn="just">
              <a:buNone/>
            </a:pPr>
            <a:r>
              <a:rPr lang="en-US" dirty="0">
                <a:solidFill>
                  <a:srgbClr val="FF0000"/>
                </a:solidFill>
              </a:rPr>
              <a:t>- Typography</a:t>
            </a:r>
          </a:p>
          <a:p>
            <a:pPr marL="0" indent="0" algn="just">
              <a:buNone/>
            </a:pPr>
            <a:r>
              <a:rPr lang="en-US" dirty="0"/>
              <a:t>Typography consists of font (also called typeface), font size, font styles, justification, heads and subheads, lists, and captions.</a:t>
            </a:r>
          </a:p>
          <a:p>
            <a:pPr marL="0" indent="0" algn="just">
              <a:buNone/>
            </a:pPr>
            <a:r>
              <a:rPr lang="en-US" dirty="0">
                <a:solidFill>
                  <a:srgbClr val="FF0000"/>
                </a:solidFill>
              </a:rPr>
              <a:t>- Font</a:t>
            </a:r>
          </a:p>
          <a:p>
            <a:pPr marL="0" indent="0" algn="just">
              <a:buNone/>
            </a:pPr>
            <a:r>
              <a:rPr lang="en-US" dirty="0"/>
              <a:t>Readability of your text is crucial. Select a font, therefore, </a:t>
            </a:r>
            <a:r>
              <a:rPr lang="en-US" b="1" dirty="0"/>
              <a:t>that ensures your text is</a:t>
            </a:r>
          </a:p>
          <a:p>
            <a:pPr marL="0" indent="0" algn="just">
              <a:buNone/>
            </a:pPr>
            <a:r>
              <a:rPr lang="en-US" dirty="0"/>
              <a:t>■ legible</a:t>
            </a:r>
          </a:p>
          <a:p>
            <a:pPr marL="0" indent="0" algn="just">
              <a:buNone/>
            </a:pPr>
            <a:r>
              <a:rPr lang="en-US" dirty="0"/>
              <a:t>■ attractive</a:t>
            </a:r>
          </a:p>
          <a:p>
            <a:pPr marL="0" indent="0" algn="just">
              <a:buNone/>
            </a:pPr>
            <a:r>
              <a:rPr lang="en-US" dirty="0"/>
              <a:t>■ functional</a:t>
            </a:r>
          </a:p>
          <a:p>
            <a:pPr marL="0" indent="0" algn="just">
              <a:buNone/>
            </a:pPr>
            <a:r>
              <a:rPr lang="en-US" dirty="0"/>
              <a:t>■ appropriate for your message</a:t>
            </a:r>
          </a:p>
          <a:p>
            <a:pPr marL="0" indent="0" algn="just">
              <a:buNone/>
            </a:pPr>
            <a:r>
              <a:rPr lang="en-US" dirty="0"/>
              <a:t>■ complementary with accompanying graphics</a:t>
            </a:r>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TextBox 4"/>
          <p:cNvSpPr txBox="1"/>
          <p:nvPr/>
        </p:nvSpPr>
        <p:spPr>
          <a:xfrm>
            <a:off x="2393438" y="68146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53162"/>
            <a:ext cx="9902229" cy="204838"/>
          </a:xfrm>
          <a:prstGeom prst="rect">
            <a:avLst/>
          </a:prstGeom>
        </p:spPr>
      </p:pic>
    </p:spTree>
    <p:extLst>
      <p:ext uri="{BB962C8B-B14F-4D97-AF65-F5344CB8AC3E}">
        <p14:creationId xmlns:p14="http://schemas.microsoft.com/office/powerpoint/2010/main" val="2054481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719890"/>
          </a:xfrm>
        </p:spPr>
        <p:txBody>
          <a:bodyPr>
            <a:normAutofit fontScale="92500" lnSpcReduction="10000"/>
          </a:bodyPr>
          <a:lstStyle/>
          <a:p>
            <a:pPr marL="0" indent="0" algn="just">
              <a:buNone/>
            </a:pPr>
            <a:r>
              <a:rPr lang="en-US" b="1" dirty="0"/>
              <a:t>The most familiar fonts are the following four.</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r>
              <a:rPr lang="en-US" dirty="0">
                <a:solidFill>
                  <a:srgbClr val="FF0000"/>
                </a:solidFill>
              </a:rPr>
              <a:t>- Font Size</a:t>
            </a:r>
          </a:p>
          <a:p>
            <a:pPr marL="0" indent="0" algn="just">
              <a:buNone/>
            </a:pPr>
            <a:r>
              <a:rPr lang="en-US" dirty="0"/>
              <a:t>Font size options are almost unlimited, depending on your software package and printer capabilities.</a:t>
            </a:r>
          </a:p>
          <a:p>
            <a:pPr marL="0" indent="0">
              <a:buNone/>
            </a:pPr>
            <a:r>
              <a:rPr lang="en-US" dirty="0">
                <a:solidFill>
                  <a:srgbClr val="FF0000"/>
                </a:solidFill>
              </a:rPr>
              <a:t>- Font Styles</a:t>
            </a:r>
          </a:p>
          <a:p>
            <a:pPr marL="0" indent="0">
              <a:buNone/>
            </a:pPr>
            <a:r>
              <a:rPr lang="en-US" dirty="0"/>
              <a:t>Font styles include boldface, italics, shadow, underlining, small caps, and shading.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13986" y="67946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2" name="Picture 1"/>
          <p:cNvPicPr>
            <a:picLocks noChangeAspect="1"/>
          </p:cNvPicPr>
          <p:nvPr/>
        </p:nvPicPr>
        <p:blipFill>
          <a:blip r:embed="rId5"/>
          <a:stretch>
            <a:fillRect/>
          </a:stretch>
        </p:blipFill>
        <p:spPr>
          <a:xfrm>
            <a:off x="2648655" y="2711153"/>
            <a:ext cx="6025082" cy="1265611"/>
          </a:xfrm>
          <a:prstGeom prst="rect">
            <a:avLst/>
          </a:prstGeom>
        </p:spPr>
      </p:pic>
    </p:spTree>
    <p:extLst>
      <p:ext uri="{BB962C8B-B14F-4D97-AF65-F5344CB8AC3E}">
        <p14:creationId xmlns:p14="http://schemas.microsoft.com/office/powerpoint/2010/main" val="7170119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514" y="1825625"/>
            <a:ext cx="11273246" cy="4351338"/>
          </a:xfrm>
        </p:spPr>
        <p:txBody>
          <a:bodyPr/>
          <a:lstStyle/>
          <a:p>
            <a:pPr marL="0" indent="0">
              <a:buNone/>
            </a:pPr>
            <a:r>
              <a:rPr lang="en-US" dirty="0">
                <a:solidFill>
                  <a:srgbClr val="FF0000"/>
                </a:solidFill>
              </a:rPr>
              <a:t>- Justification</a:t>
            </a:r>
          </a:p>
          <a:p>
            <a:pPr marL="0" indent="0">
              <a:buNone/>
            </a:pPr>
            <a:r>
              <a:rPr lang="en-US" dirty="0"/>
              <a:t>Sometimes referred to as alignment, justification consists of left, right, full, and center options.</a:t>
            </a:r>
          </a:p>
          <a:p>
            <a:pPr marL="0" indent="0">
              <a:buNone/>
            </a:pPr>
            <a:r>
              <a:rPr lang="en-US" dirty="0">
                <a:solidFill>
                  <a:srgbClr val="FF0000"/>
                </a:solidFill>
              </a:rPr>
              <a:t>- Heads and Subheads</a:t>
            </a:r>
          </a:p>
          <a:p>
            <a:pPr marL="0" indent="0">
              <a:buNone/>
            </a:pPr>
            <a:r>
              <a:rPr lang="en-US" dirty="0"/>
              <a:t>Heads and subheads are brief descriptive words or phrases that signal starting points and major divisions in your document.</a:t>
            </a:r>
          </a:p>
          <a:p>
            <a:pPr marL="0" indent="0" algn="just">
              <a:buNone/>
            </a:pPr>
            <a:r>
              <a:rPr lang="en-US" dirty="0">
                <a:solidFill>
                  <a:srgbClr val="FF0000"/>
                </a:solidFill>
              </a:rPr>
              <a:t>- Lists</a:t>
            </a:r>
          </a:p>
          <a:p>
            <a:pPr marL="0" indent="0" algn="just">
              <a:buNone/>
            </a:pPr>
            <a:r>
              <a:rPr lang="en-US" dirty="0"/>
              <a:t>Placing items in a list helps readers by dividing, organizing, and ranking information.</a:t>
            </a:r>
          </a:p>
          <a:p>
            <a:pPr marL="0" indent="0">
              <a:buNone/>
            </a:pPr>
            <a:endParaRPr lang="en-US" dirty="0"/>
          </a:p>
        </p:txBody>
      </p:sp>
      <p:pic>
        <p:nvPicPr>
          <p:cNvPr id="3" name="Picture 2"/>
          <p:cNvPicPr>
            <a:picLocks noChangeAspect="1"/>
          </p:cNvPicPr>
          <p:nvPr/>
        </p:nvPicPr>
        <p:blipFill>
          <a:blip r:embed="rId2"/>
          <a:stretch>
            <a:fillRect/>
          </a:stretch>
        </p:blipFill>
        <p:spPr>
          <a:xfrm>
            <a:off x="180061" y="213339"/>
            <a:ext cx="9097503" cy="1610200"/>
          </a:xfrm>
          <a:prstGeom prst="rect">
            <a:avLst/>
          </a:prstGeom>
        </p:spPr>
      </p:pic>
      <p:sp>
        <p:nvSpPr>
          <p:cNvPr id="4" name="TextBox 3"/>
          <p:cNvSpPr txBox="1"/>
          <p:nvPr/>
        </p:nvSpPr>
        <p:spPr>
          <a:xfrm>
            <a:off x="2352341"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2078868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616" y="1958464"/>
            <a:ext cx="11234057" cy="4351338"/>
          </a:xfrm>
        </p:spPr>
        <p:txBody>
          <a:bodyPr>
            <a:normAutofit/>
          </a:bodyPr>
          <a:lstStyle/>
          <a:p>
            <a:pPr marL="0" indent="0" algn="just">
              <a:buNone/>
            </a:pPr>
            <a:r>
              <a:rPr lang="en-US" dirty="0">
                <a:solidFill>
                  <a:srgbClr val="FF0000"/>
                </a:solidFill>
              </a:rPr>
              <a:t>- Captions</a:t>
            </a:r>
          </a:p>
          <a:p>
            <a:pPr marL="0" indent="0" algn="just">
              <a:buNone/>
            </a:pPr>
            <a:r>
              <a:rPr lang="en-US" dirty="0"/>
              <a:t>Used to accompany, explain, highlight, or reference pictures or other graphics (like charts and graphs), captions are titles that help a reader identify a visual and quickly explain the nature of the picture or other graphic.</a:t>
            </a:r>
          </a:p>
          <a:p>
            <a:pPr marL="0" indent="0" algn="just">
              <a:buNone/>
            </a:pPr>
            <a:r>
              <a:rPr lang="en-US" dirty="0">
                <a:solidFill>
                  <a:srgbClr val="FF0000"/>
                </a:solidFill>
              </a:rPr>
              <a:t>- Using Color</a:t>
            </a:r>
          </a:p>
          <a:p>
            <a:pPr marL="0" indent="0" algn="just">
              <a:buNone/>
            </a:pPr>
            <a:r>
              <a:rPr lang="en-US" dirty="0"/>
              <a:t>Using color in workplace documents is a good way to enhance readability, break up long segments of text, and tie important ideas together.</a:t>
            </a:r>
          </a:p>
        </p:txBody>
      </p:sp>
      <p:pic>
        <p:nvPicPr>
          <p:cNvPr id="4" name="Picture 3"/>
          <p:cNvPicPr>
            <a:picLocks noChangeAspect="1"/>
          </p:cNvPicPr>
          <p:nvPr/>
        </p:nvPicPr>
        <p:blipFill>
          <a:blip r:embed="rId2"/>
          <a:stretch>
            <a:fillRect/>
          </a:stretch>
        </p:blipFill>
        <p:spPr>
          <a:xfrm>
            <a:off x="180062" y="213339"/>
            <a:ext cx="9189970" cy="1610200"/>
          </a:xfrm>
          <a:prstGeom prst="rect">
            <a:avLst/>
          </a:prstGeom>
        </p:spPr>
      </p:pic>
      <p:sp>
        <p:nvSpPr>
          <p:cNvPr id="5" name="TextBox 4"/>
          <p:cNvSpPr txBox="1"/>
          <p:nvPr/>
        </p:nvSpPr>
        <p:spPr>
          <a:xfrm>
            <a:off x="2372889" y="6949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2320945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1823539"/>
            <a:ext cx="11011988" cy="4484177"/>
          </a:xfrm>
        </p:spPr>
        <p:txBody>
          <a:bodyPr>
            <a:normAutofit/>
          </a:bodyPr>
          <a:lstStyle/>
          <a:p>
            <a:pPr marL="0" indent="0" algn="just">
              <a:buNone/>
            </a:pPr>
            <a:r>
              <a:rPr lang="en-US" b="1" dirty="0">
                <a:solidFill>
                  <a:srgbClr val="FF0000"/>
                </a:solidFill>
              </a:rPr>
              <a:t>4- Successful Document Design: A Wrap-Up:</a:t>
            </a:r>
          </a:p>
          <a:p>
            <a:pPr marL="0" indent="0" algn="just">
              <a:buNone/>
            </a:pPr>
            <a:r>
              <a:rPr lang="en-US" dirty="0"/>
              <a:t>By following these three simple guidelines, </a:t>
            </a:r>
            <a:r>
              <a:rPr lang="en-US" b="1" dirty="0"/>
              <a:t>you can design effective documents for your readers.</a:t>
            </a:r>
          </a:p>
          <a:p>
            <a:pPr marL="0" indent="0" algn="just">
              <a:buNone/>
            </a:pPr>
            <a:r>
              <a:rPr lang="en-US" b="1" dirty="0"/>
              <a:t>1. Keep it simple. </a:t>
            </a:r>
            <a:r>
              <a:rPr lang="en-US" dirty="0"/>
              <a:t>Don’t try to impress your reader with visual effects—such as the overuse of italics or boldface (they will lose their purpose), fancy designs and scripts.</a:t>
            </a:r>
          </a:p>
          <a:p>
            <a:pPr marL="0" indent="0" algn="just">
              <a:buNone/>
            </a:pPr>
            <a:r>
              <a:rPr lang="en-US" b="1" dirty="0"/>
              <a:t>2. Make it clear. </a:t>
            </a:r>
            <a:r>
              <a:rPr lang="en-US" dirty="0"/>
              <a:t>Make your message logical and easy to understand by including heads, bulleted lists, numbered steps, and the like.</a:t>
            </a:r>
          </a:p>
          <a:p>
            <a:pPr marL="0" indent="0" algn="just">
              <a:buNone/>
            </a:pPr>
            <a:r>
              <a:rPr lang="en-US" b="1" dirty="0"/>
              <a:t>3. Have it flow. </a:t>
            </a:r>
            <a:r>
              <a:rPr lang="en-US" dirty="0"/>
              <a:t>Help your readers get through and understand your document easily and, if necessary, to go back and find information quickly.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35415" y="69594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3152793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2008858"/>
            <a:ext cx="10646229" cy="4351338"/>
          </a:xfrm>
        </p:spPr>
        <p:txBody>
          <a:bodyPr>
            <a:normAutofit/>
          </a:bodyPr>
          <a:lstStyle/>
          <a:p>
            <a:pPr marL="0" indent="0" algn="just">
              <a:buNone/>
            </a:pPr>
            <a:r>
              <a:rPr lang="en-US" b="1" dirty="0">
                <a:solidFill>
                  <a:srgbClr val="FF0000"/>
                </a:solidFill>
              </a:rPr>
              <a:t>5 - The Purpose of Visuals:</a:t>
            </a:r>
          </a:p>
          <a:p>
            <a:pPr marL="0" indent="0" algn="just">
              <a:buNone/>
            </a:pPr>
            <a:r>
              <a:rPr lang="en-US" dirty="0"/>
              <a:t>Visuals are essential in the world of work. They are vital to the success of newsletters, reports, proposals, instructions, PowerPoint presentations, blogs, and, most certainly, websites. Even your company’s logo reveals a great deal about its image and mission. The reason visuals are so important is that they help readers understand your work.</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TextBox 4"/>
          <p:cNvSpPr txBox="1"/>
          <p:nvPr/>
        </p:nvSpPr>
        <p:spPr>
          <a:xfrm>
            <a:off x="2393438" y="66970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1894672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27077"/>
            <a:ext cx="5185955" cy="4351338"/>
          </a:xfrm>
        </p:spPr>
        <p:txBody>
          <a:bodyPr>
            <a:normAutofit fontScale="85000" lnSpcReduction="20000"/>
          </a:bodyPr>
          <a:lstStyle/>
          <a:p>
            <a:pPr marL="0" indent="0" algn="just">
              <a:buNone/>
            </a:pPr>
            <a:r>
              <a:rPr lang="en-US" dirty="0"/>
              <a:t>through our sense of sight. </a:t>
            </a:r>
            <a:r>
              <a:rPr lang="en-US" b="1" dirty="0"/>
              <a:t>Here are several reasons why visuals can improve your work:</a:t>
            </a:r>
          </a:p>
          <a:p>
            <a:pPr marL="0" indent="0" algn="just">
              <a:buNone/>
            </a:pPr>
            <a:r>
              <a:rPr lang="en-US" dirty="0"/>
              <a:t>each point is graphically reinforced in </a:t>
            </a:r>
            <a:r>
              <a:rPr lang="en-US" dirty="0">
                <a:solidFill>
                  <a:srgbClr val="FF0000"/>
                </a:solidFill>
              </a:rPr>
              <a:t>Figure 6.3 below.</a:t>
            </a:r>
          </a:p>
          <a:p>
            <a:pPr marL="0" indent="0" algn="just">
              <a:buNone/>
            </a:pPr>
            <a:r>
              <a:rPr lang="en-US" dirty="0"/>
              <a:t>1. Visuals arouse readers’ immediate interest.</a:t>
            </a:r>
          </a:p>
          <a:p>
            <a:pPr marL="0" indent="0" algn="just">
              <a:buNone/>
            </a:pPr>
            <a:r>
              <a:rPr lang="en-US" dirty="0"/>
              <a:t>2. Visuals increase readers’ understanding by simplifying concepts.</a:t>
            </a:r>
          </a:p>
          <a:p>
            <a:pPr marL="0" indent="0" algn="just">
              <a:buNone/>
            </a:pPr>
            <a:r>
              <a:rPr lang="en-US" dirty="0"/>
              <a:t>3. Visuals are especially important for non-native speakers of English and multicultural audiences.</a:t>
            </a:r>
          </a:p>
          <a:p>
            <a:pPr marL="0" indent="0" algn="just">
              <a:buNone/>
            </a:pPr>
            <a:r>
              <a:rPr lang="en-US" dirty="0"/>
              <a:t>4. Visuals emphasize key relationships.</a:t>
            </a:r>
          </a:p>
        </p:txBody>
      </p:sp>
      <p:pic>
        <p:nvPicPr>
          <p:cNvPr id="4" name="Picture 3"/>
          <p:cNvPicPr>
            <a:picLocks noChangeAspect="1"/>
          </p:cNvPicPr>
          <p:nvPr/>
        </p:nvPicPr>
        <p:blipFill>
          <a:blip r:embed="rId2"/>
          <a:stretch>
            <a:fillRect/>
          </a:stretch>
        </p:blipFill>
        <p:spPr>
          <a:xfrm>
            <a:off x="180061" y="213339"/>
            <a:ext cx="9200245" cy="1610200"/>
          </a:xfrm>
          <a:prstGeom prst="rect">
            <a:avLst/>
          </a:prstGeom>
        </p:spPr>
      </p:pic>
      <p:sp>
        <p:nvSpPr>
          <p:cNvPr id="5" name="TextBox 4"/>
          <p:cNvSpPr txBox="1"/>
          <p:nvPr/>
        </p:nvSpPr>
        <p:spPr>
          <a:xfrm>
            <a:off x="2403713" y="695999"/>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2" name="Picture 1"/>
          <p:cNvPicPr>
            <a:picLocks noChangeAspect="1"/>
          </p:cNvPicPr>
          <p:nvPr/>
        </p:nvPicPr>
        <p:blipFill>
          <a:blip r:embed="rId5"/>
          <a:stretch>
            <a:fillRect/>
          </a:stretch>
        </p:blipFill>
        <p:spPr>
          <a:xfrm>
            <a:off x="5897393" y="1823539"/>
            <a:ext cx="6077798" cy="4629796"/>
          </a:xfrm>
          <a:prstGeom prst="rect">
            <a:avLst/>
          </a:prstGeom>
        </p:spPr>
      </p:pic>
    </p:spTree>
    <p:extLst>
      <p:ext uri="{BB962C8B-B14F-4D97-AF65-F5344CB8AC3E}">
        <p14:creationId xmlns:p14="http://schemas.microsoft.com/office/powerpoint/2010/main" val="2521508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3597"/>
            <a:ext cx="10515600" cy="4351338"/>
          </a:xfrm>
        </p:spPr>
        <p:txBody>
          <a:bodyPr>
            <a:normAutofit/>
          </a:bodyPr>
          <a:lstStyle/>
          <a:p>
            <a:pPr marL="0" indent="0" algn="just">
              <a:buNone/>
            </a:pPr>
            <a:r>
              <a:rPr lang="en-US" b="1" dirty="0">
                <a:solidFill>
                  <a:srgbClr val="FF0000"/>
                </a:solidFill>
              </a:rPr>
              <a:t>6- Choosing Effective Visuals: </a:t>
            </a:r>
          </a:p>
          <a:p>
            <a:pPr marL="0" indent="0" algn="just">
              <a:buNone/>
            </a:pPr>
            <a:r>
              <a:rPr lang="en-US" dirty="0"/>
              <a:t>Select your visuals carefully. You’ll find that many of the visuals you use will originate from the Internet or from a graphics program on your computer. But you can also scan hard-copy visuals and upload digital photographs. Regardless of the source of your visuals, </a:t>
            </a:r>
            <a:r>
              <a:rPr lang="en-US" b="1" dirty="0"/>
              <a:t>the following suggestions will help you to choose them effectively:</a:t>
            </a:r>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03712" y="661812"/>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911287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1. Include visuals only when they are relevant for your purpose and audience.</a:t>
            </a:r>
          </a:p>
          <a:p>
            <a:pPr marL="0" indent="0" algn="just">
              <a:buNone/>
            </a:pPr>
            <a:r>
              <a:rPr lang="en-US" dirty="0"/>
              <a:t>2. Use visuals in conjunction with—not as a substitute for—written work.</a:t>
            </a:r>
          </a:p>
          <a:p>
            <a:pPr marL="0" indent="0" algn="just">
              <a:buNone/>
            </a:pPr>
            <a:r>
              <a:rPr lang="en-US" dirty="0"/>
              <a:t>3. Experiment with several visuals.</a:t>
            </a:r>
          </a:p>
          <a:p>
            <a:pPr marL="0" indent="0" algn="just">
              <a:buNone/>
            </a:pPr>
            <a:r>
              <a:rPr lang="en-US" dirty="0"/>
              <a:t>4. Always use easy-to-read and relevant visuals.</a:t>
            </a:r>
          </a:p>
          <a:p>
            <a:pPr marL="0" indent="0" algn="just">
              <a:buNone/>
            </a:pPr>
            <a:r>
              <a:rPr lang="en-US" dirty="0"/>
              <a:t>5. Consider how your visuals will look on the page.</a:t>
            </a:r>
          </a:p>
          <a:p>
            <a:pPr marL="0" indent="0" algn="just">
              <a:buNone/>
            </a:pPr>
            <a:r>
              <a:rPr lang="en-US" dirty="0"/>
              <a:t>6. Be prepared to revise and edit your visuals.</a:t>
            </a:r>
          </a:p>
          <a:p>
            <a:pPr marL="0" indent="0" algn="just">
              <a:buNone/>
            </a:pPr>
            <a:r>
              <a:rPr lang="en-US" dirty="0"/>
              <a:t>7. Take advantage of scanners.</a:t>
            </a:r>
          </a:p>
        </p:txBody>
      </p:sp>
      <p:pic>
        <p:nvPicPr>
          <p:cNvPr id="4" name="Picture 3"/>
          <p:cNvPicPr>
            <a:picLocks noChangeAspect="1"/>
          </p:cNvPicPr>
          <p:nvPr/>
        </p:nvPicPr>
        <p:blipFill>
          <a:blip r:embed="rId2"/>
          <a:stretch>
            <a:fillRect/>
          </a:stretch>
        </p:blipFill>
        <p:spPr>
          <a:xfrm>
            <a:off x="180062" y="213339"/>
            <a:ext cx="9159148" cy="1610200"/>
          </a:xfrm>
          <a:prstGeom prst="rect">
            <a:avLst/>
          </a:prstGeom>
        </p:spPr>
      </p:pic>
      <p:sp>
        <p:nvSpPr>
          <p:cNvPr id="5" name="TextBox 4"/>
          <p:cNvSpPr txBox="1"/>
          <p:nvPr/>
        </p:nvSpPr>
        <p:spPr>
          <a:xfrm>
            <a:off x="2444809"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4129428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825625"/>
            <a:ext cx="11077302" cy="4351338"/>
          </a:xfrm>
        </p:spPr>
        <p:txBody>
          <a:bodyPr>
            <a:normAutofit lnSpcReduction="10000"/>
          </a:bodyPr>
          <a:lstStyle/>
          <a:p>
            <a:pPr marL="0" indent="0" algn="just">
              <a:buNone/>
            </a:pPr>
            <a:r>
              <a:rPr lang="en-US" b="1" dirty="0">
                <a:solidFill>
                  <a:srgbClr val="FF0000"/>
                </a:solidFill>
              </a:rPr>
              <a:t>7- Generating Your Own Visuals:</a:t>
            </a:r>
          </a:p>
          <a:p>
            <a:pPr marL="0" indent="0" algn="just">
              <a:buNone/>
            </a:pPr>
            <a:r>
              <a:rPr lang="en-US" dirty="0"/>
              <a:t>You can easily generate charts, graphs, or tables by using the templates available in your word processing software, such as </a:t>
            </a:r>
            <a:r>
              <a:rPr lang="en-US" dirty="0">
                <a:solidFill>
                  <a:srgbClr val="FF0000"/>
                </a:solidFill>
              </a:rPr>
              <a:t>Microsoft Word</a:t>
            </a:r>
            <a:r>
              <a:rPr lang="en-US" dirty="0"/>
              <a:t>, and by selecting Insert Chart or Insert Table.</a:t>
            </a:r>
          </a:p>
          <a:p>
            <a:pPr marL="0" indent="0" algn="just">
              <a:buNone/>
            </a:pPr>
            <a:r>
              <a:rPr lang="en-US" dirty="0"/>
              <a:t>Spreadsheet programs, such as </a:t>
            </a:r>
            <a:r>
              <a:rPr lang="en-US" dirty="0">
                <a:solidFill>
                  <a:srgbClr val="FF0000"/>
                </a:solidFill>
              </a:rPr>
              <a:t>Microsoft Excel, </a:t>
            </a:r>
            <a:r>
              <a:rPr lang="en-US" dirty="0"/>
              <a:t>also provide easy to-use templates for creating graphs and charts using the numerical data you have entered into your spreadsheet. When using these software programs, though, avoid the temptation to make your visuals too showy. Although dazzling graphics may attract your reader’s immediate attention, you don’t want them to take over the report. Computer-generated graphs and charts should work with your words, not overshadow them.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35415"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3019875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66266"/>
            <a:ext cx="10732427" cy="4351338"/>
          </a:xfrm>
        </p:spPr>
        <p:txBody>
          <a:bodyPr>
            <a:normAutofit/>
          </a:bodyPr>
          <a:lstStyle/>
          <a:p>
            <a:pPr marL="0" indent="0" algn="just">
              <a:buNone/>
            </a:pPr>
            <a:r>
              <a:rPr lang="en-US" b="1" dirty="0">
                <a:solidFill>
                  <a:srgbClr val="FF0000"/>
                </a:solidFill>
              </a:rPr>
              <a:t>8 - Inserting and Writing About Visuals: Some Guidelines.</a:t>
            </a:r>
          </a:p>
          <a:p>
            <a:pPr marL="0" indent="0" algn="just">
              <a:buNone/>
            </a:pPr>
            <a:r>
              <a:rPr lang="en-US" dirty="0"/>
              <a:t>Using a visual requires more of you as a writer than simply inserting it into your written work. You need to use visuals in conjunction with what you write. The following guidelines will help you to (1) identify, (2) cite, (3) insert, (4) introduce, and (5) interpret visuals for your readers.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44808" y="690999"/>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spTree>
    <p:extLst>
      <p:ext uri="{BB962C8B-B14F-4D97-AF65-F5344CB8AC3E}">
        <p14:creationId xmlns:p14="http://schemas.microsoft.com/office/powerpoint/2010/main" val="2756605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solidFill>
                  <a:srgbClr val="FF0000"/>
                </a:solidFill>
              </a:rPr>
              <a:t>1 - Identify Your Visuals</a:t>
            </a:r>
          </a:p>
          <a:p>
            <a:pPr marL="0" indent="0">
              <a:buNone/>
            </a:pPr>
            <a:r>
              <a:rPr lang="en-US" dirty="0"/>
              <a:t>Give each visual a number and caption (title) that indicates the subject or explains what the visual illustrates. An unidentified visual is meaningless. A caption helps your audience to interpret your visual—to see it with your purpose in mind.</a:t>
            </a:r>
          </a:p>
          <a:p>
            <a:pPr marL="0" indent="0">
              <a:buNone/>
            </a:pPr>
            <a:r>
              <a:rPr lang="en-US" dirty="0">
                <a:solidFill>
                  <a:srgbClr val="FF0000"/>
                </a:solidFill>
              </a:rPr>
              <a:t>2 - Cite the Source for Your Visuals</a:t>
            </a:r>
          </a:p>
          <a:p>
            <a:pPr marL="0" indent="0">
              <a:buNone/>
            </a:pPr>
            <a:r>
              <a:rPr lang="en-US" dirty="0"/>
              <a:t>If you use a visual that is not your own work, give credit to your source (newspaper, magazine, textbook, company, federal agency, individual, or website).</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383164"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204250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 Insert Your Visuals Appropriately</a:t>
            </a:r>
          </a:p>
          <a:p>
            <a:pPr marL="0" indent="0" algn="just">
              <a:buNone/>
            </a:pPr>
            <a:r>
              <a:rPr lang="en-US" dirty="0"/>
              <a:t>Since many of the images you use will come from outside sources, especially the Web, you have to incorporate them clearly and in appropriate places in your written work.</a:t>
            </a:r>
          </a:p>
          <a:p>
            <a:pPr marL="0" indent="0" algn="just">
              <a:buNone/>
            </a:pPr>
            <a:r>
              <a:rPr lang="en-US" dirty="0">
                <a:solidFill>
                  <a:srgbClr val="FF0000"/>
                </a:solidFill>
              </a:rPr>
              <a:t>4 - Introduce Your Visuals</a:t>
            </a:r>
          </a:p>
          <a:p>
            <a:pPr marL="0" indent="0" algn="just">
              <a:buNone/>
            </a:pPr>
            <a:r>
              <a:rPr lang="en-US" dirty="0"/>
              <a:t>Refer to each visual by its number and, if necessary, mention the title as well.</a:t>
            </a:r>
          </a:p>
          <a:p>
            <a:pPr marL="0" indent="0" algn="just">
              <a:buNone/>
            </a:pPr>
            <a:r>
              <a:rPr lang="en-US" dirty="0">
                <a:solidFill>
                  <a:srgbClr val="FF0000"/>
                </a:solidFill>
              </a:rPr>
              <a:t>5 - Interpret Your Visuals</a:t>
            </a:r>
          </a:p>
          <a:p>
            <a:pPr marL="0" indent="0" algn="just">
              <a:buNone/>
            </a:pPr>
            <a:r>
              <a:rPr lang="en-US" dirty="0"/>
              <a:t>Give readers help in understanding your visual and in knowing what to look for. Let them know what is most significant about the visual.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TextBox 4"/>
          <p:cNvSpPr txBox="1"/>
          <p:nvPr/>
        </p:nvSpPr>
        <p:spPr>
          <a:xfrm>
            <a:off x="2444809" y="72213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4082649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684" y="1969669"/>
            <a:ext cx="10789920" cy="4351338"/>
          </a:xfrm>
        </p:spPr>
        <p:txBody>
          <a:bodyPr>
            <a:normAutofit/>
          </a:bodyPr>
          <a:lstStyle/>
          <a:p>
            <a:pPr marL="0" indent="0" algn="just">
              <a:buNone/>
            </a:pPr>
            <a:r>
              <a:rPr lang="en-US" b="1" dirty="0">
                <a:solidFill>
                  <a:srgbClr val="FF0000"/>
                </a:solidFill>
              </a:rPr>
              <a:t>9- Two Categories of Visuals: Tables and Figures:</a:t>
            </a:r>
          </a:p>
          <a:p>
            <a:pPr marL="0" indent="0" algn="just">
              <a:buNone/>
            </a:pPr>
            <a:r>
              <a:rPr lang="en-US" dirty="0"/>
              <a:t>Visuals can be divided into two categories—tables and figures. </a:t>
            </a:r>
            <a:r>
              <a:rPr lang="en-US" dirty="0">
                <a:solidFill>
                  <a:srgbClr val="FF0000"/>
                </a:solidFill>
              </a:rPr>
              <a:t>A table </a:t>
            </a:r>
            <a:r>
              <a:rPr lang="en-US" dirty="0"/>
              <a:t>arranges information—numbers and/or words—in parallel columns or rows for easy comparison of data. Anything that is not a table is considered a figure. </a:t>
            </a:r>
            <a:r>
              <a:rPr lang="en-US" dirty="0">
                <a:solidFill>
                  <a:srgbClr val="FF0000"/>
                </a:solidFill>
              </a:rPr>
              <a:t>Figures</a:t>
            </a:r>
            <a:r>
              <a:rPr lang="en-US" dirty="0"/>
              <a:t> include graphs, pie charts, bar charts, organizational charts, flow charts, pictographs, maps, photographs, and drawings. Expect to use both in your work.</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516728"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10286627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676" y="1969669"/>
            <a:ext cx="10515600" cy="4351338"/>
          </a:xfrm>
        </p:spPr>
        <p:txBody>
          <a:bodyPr/>
          <a:lstStyle/>
          <a:p>
            <a:pPr marL="0" indent="0" algn="just">
              <a:buNone/>
            </a:pPr>
            <a:r>
              <a:rPr lang="en-US" dirty="0">
                <a:solidFill>
                  <a:srgbClr val="FF0000"/>
                </a:solidFill>
              </a:rPr>
              <a:t>1. Tables</a:t>
            </a:r>
          </a:p>
          <a:p>
            <a:pPr marL="0" indent="0" algn="just">
              <a:buNone/>
            </a:pPr>
            <a:r>
              <a:rPr lang="en-US" dirty="0"/>
              <a:t>Tables are parallel columns or rows of information organized and arranged into categories to show changes in time, distance, cost, employment, or some other distinguishable or quantifiable variable. They allow readers to compare a great deal of information in a compact space. </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75631" y="6676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264727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034" y="1823540"/>
            <a:ext cx="5601851" cy="4643598"/>
          </a:xfrm>
        </p:spPr>
        <p:txBody>
          <a:bodyPr>
            <a:normAutofit fontScale="77500" lnSpcReduction="20000"/>
          </a:bodyPr>
          <a:lstStyle/>
          <a:p>
            <a:pPr marL="0" indent="0" algn="just">
              <a:buNone/>
            </a:pPr>
            <a:r>
              <a:rPr lang="en-US" b="1" dirty="0">
                <a:solidFill>
                  <a:srgbClr val="FF0000"/>
                </a:solidFill>
              </a:rPr>
              <a:t>- Parts of a Table</a:t>
            </a:r>
          </a:p>
          <a:p>
            <a:pPr marL="0" indent="0" algn="just">
              <a:buNone/>
            </a:pPr>
            <a:r>
              <a:rPr lang="en-US" b="1" dirty="0"/>
              <a:t>To use a table properly, you need to know the parts that constitute it. as you read the following:</a:t>
            </a:r>
          </a:p>
          <a:p>
            <a:pPr marL="0" indent="0" algn="just">
              <a:buNone/>
            </a:pPr>
            <a:r>
              <a:rPr lang="en-US" b="1" dirty="0">
                <a:solidFill>
                  <a:srgbClr val="FF0000"/>
                </a:solidFill>
              </a:rPr>
              <a:t>■ The main column </a:t>
            </a:r>
            <a:r>
              <a:rPr lang="en-US" b="1" dirty="0"/>
              <a:t>is “Amount Needed to Satisfy Minimum Daily Requirement,” and the sub columns are the protein sources for which the table gives data.</a:t>
            </a:r>
          </a:p>
          <a:p>
            <a:pPr marL="0" indent="0" algn="just">
              <a:buNone/>
            </a:pPr>
            <a:r>
              <a:rPr lang="en-US" b="1" dirty="0"/>
              <a:t>■ The stub refers to the first vertical column on the left side. </a:t>
            </a:r>
            <a:r>
              <a:rPr lang="en-US" b="1" dirty="0">
                <a:solidFill>
                  <a:srgbClr val="FF0000"/>
                </a:solidFill>
              </a:rPr>
              <a:t>The stub column heading is “Source.” </a:t>
            </a:r>
            <a:r>
              <a:rPr lang="en-US" b="1" dirty="0"/>
              <a:t>The stub lists the foods for which information is broken down in the sub columns.</a:t>
            </a:r>
          </a:p>
          <a:p>
            <a:pPr marL="0" indent="0" algn="just">
              <a:buNone/>
            </a:pPr>
            <a:r>
              <a:rPr lang="en-US" b="1" dirty="0">
                <a:solidFill>
                  <a:srgbClr val="FF0000"/>
                </a:solidFill>
              </a:rPr>
              <a:t>■ A rule (or line) </a:t>
            </a:r>
            <a:r>
              <a:rPr lang="en-US" b="1" dirty="0"/>
              <a:t>across the top of the table separates the headings from the body of the table.</a:t>
            </a:r>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85905" y="650109"/>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2" name="Picture 1"/>
          <p:cNvPicPr>
            <a:picLocks noChangeAspect="1"/>
          </p:cNvPicPr>
          <p:nvPr/>
        </p:nvPicPr>
        <p:blipFill>
          <a:blip r:embed="rId5"/>
          <a:stretch>
            <a:fillRect/>
          </a:stretch>
        </p:blipFill>
        <p:spPr>
          <a:xfrm>
            <a:off x="6139542" y="1969669"/>
            <a:ext cx="5730477" cy="4061812"/>
          </a:xfrm>
          <a:prstGeom prst="rect">
            <a:avLst/>
          </a:prstGeom>
        </p:spPr>
      </p:pic>
    </p:spTree>
    <p:extLst>
      <p:ext uri="{BB962C8B-B14F-4D97-AF65-F5344CB8AC3E}">
        <p14:creationId xmlns:p14="http://schemas.microsoft.com/office/powerpoint/2010/main" val="4190938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solidFill>
                  <a:srgbClr val="FF0000"/>
                </a:solidFill>
              </a:rPr>
              <a:t>2. Figures</a:t>
            </a:r>
          </a:p>
          <a:p>
            <a:pPr marL="0" indent="0">
              <a:buNone/>
            </a:pPr>
            <a:r>
              <a:rPr lang="en-US" dirty="0"/>
              <a:t>As we saw, any visual that is not a table is classified as a figure. </a:t>
            </a:r>
            <a:r>
              <a:rPr lang="en-US" b="1" dirty="0"/>
              <a:t>The types of figures are:</a:t>
            </a:r>
          </a:p>
          <a:p>
            <a:pPr marL="0" indent="0">
              <a:buNone/>
            </a:pPr>
            <a:endParaRPr lang="en-US" dirty="0"/>
          </a:p>
        </p:txBody>
      </p:sp>
      <p:pic>
        <p:nvPicPr>
          <p:cNvPr id="4" name="Picture 3"/>
          <p:cNvPicPr>
            <a:picLocks noChangeAspect="1"/>
          </p:cNvPicPr>
          <p:nvPr/>
        </p:nvPicPr>
        <p:blipFill>
          <a:blip r:embed="rId2"/>
          <a:stretch>
            <a:fillRect/>
          </a:stretch>
        </p:blipFill>
        <p:spPr>
          <a:xfrm>
            <a:off x="1162593" y="3265761"/>
            <a:ext cx="10032275" cy="2207575"/>
          </a:xfrm>
          <a:prstGeom prst="rect">
            <a:avLst/>
          </a:prstGeom>
        </p:spPr>
      </p:pic>
      <p:pic>
        <p:nvPicPr>
          <p:cNvPr id="5" name="Picture 4"/>
          <p:cNvPicPr>
            <a:picLocks noChangeAspect="1"/>
          </p:cNvPicPr>
          <p:nvPr/>
        </p:nvPicPr>
        <p:blipFill>
          <a:blip r:embed="rId3"/>
          <a:stretch>
            <a:fillRect/>
          </a:stretch>
        </p:blipFill>
        <p:spPr>
          <a:xfrm>
            <a:off x="180061" y="213339"/>
            <a:ext cx="9333809" cy="1610200"/>
          </a:xfrm>
          <a:prstGeom prst="rect">
            <a:avLst/>
          </a:prstGeom>
        </p:spPr>
      </p:pic>
      <p:sp>
        <p:nvSpPr>
          <p:cNvPr id="6" name="TextBox 5"/>
          <p:cNvSpPr txBox="1"/>
          <p:nvPr/>
        </p:nvSpPr>
        <p:spPr>
          <a:xfrm>
            <a:off x="2444809"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7970317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4260"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225075" y="2357222"/>
            <a:ext cx="238650" cy="2709534"/>
          </a:xfrm>
          <a:prstGeom prst="rect">
            <a:avLst/>
          </a:prstGeom>
        </p:spPr>
      </p:pic>
      <p:pic>
        <p:nvPicPr>
          <p:cNvPr id="10" name="Picture 9"/>
          <p:cNvPicPr>
            <a:picLocks noChangeAspect="1"/>
          </p:cNvPicPr>
          <p:nvPr/>
        </p:nvPicPr>
        <p:blipFill>
          <a:blip r:embed="rId4"/>
          <a:stretch>
            <a:fillRect/>
          </a:stretch>
        </p:blipFill>
        <p:spPr>
          <a:xfrm>
            <a:off x="2170446" y="6467138"/>
            <a:ext cx="9902229" cy="204838"/>
          </a:xfrm>
          <a:prstGeom prst="rect">
            <a:avLst/>
          </a:prstGeom>
        </p:spPr>
      </p:pic>
      <p:pic>
        <p:nvPicPr>
          <p:cNvPr id="2" name="Picture 1"/>
          <p:cNvPicPr>
            <a:picLocks noChangeAspect="1"/>
          </p:cNvPicPr>
          <p:nvPr/>
        </p:nvPicPr>
        <p:blipFill>
          <a:blip r:embed="rId5"/>
          <a:stretch>
            <a:fillRect/>
          </a:stretch>
        </p:blipFill>
        <p:spPr>
          <a:xfrm>
            <a:off x="6544490" y="1899751"/>
            <a:ext cx="5290459" cy="4226729"/>
          </a:xfrm>
          <a:prstGeom prst="rect">
            <a:avLst/>
          </a:prstGeom>
        </p:spPr>
      </p:pic>
      <p:pic>
        <p:nvPicPr>
          <p:cNvPr id="11" name="Content Placeholder 10"/>
          <p:cNvPicPr>
            <a:picLocks noGrp="1" noChangeAspect="1"/>
          </p:cNvPicPr>
          <p:nvPr>
            <p:ph idx="1"/>
          </p:nvPr>
        </p:nvPicPr>
        <p:blipFill>
          <a:blip r:embed="rId6"/>
          <a:stretch>
            <a:fillRect/>
          </a:stretch>
        </p:blipFill>
        <p:spPr>
          <a:xfrm>
            <a:off x="130614" y="1899751"/>
            <a:ext cx="6022832" cy="4351338"/>
          </a:xfrm>
          <a:prstGeom prst="rect">
            <a:avLst/>
          </a:prstGeom>
        </p:spPr>
      </p:pic>
    </p:spTree>
    <p:extLst>
      <p:ext uri="{BB962C8B-B14F-4D97-AF65-F5344CB8AC3E}">
        <p14:creationId xmlns:p14="http://schemas.microsoft.com/office/powerpoint/2010/main" val="28716195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p:cNvPicPr>
            <a:picLocks noGrp="1" noChangeAspect="1"/>
          </p:cNvPicPr>
          <p:nvPr>
            <p:ph idx="1"/>
          </p:nvPr>
        </p:nvPicPr>
        <p:blipFill>
          <a:blip r:embed="rId2"/>
          <a:stretch>
            <a:fillRect/>
          </a:stretch>
        </p:blipFill>
        <p:spPr>
          <a:xfrm>
            <a:off x="4047302" y="2204822"/>
            <a:ext cx="3931198" cy="3745821"/>
          </a:xfrm>
          <a:prstGeom prst="rect">
            <a:avLst/>
          </a:prstGeom>
        </p:spPr>
      </p:pic>
      <p:pic>
        <p:nvPicPr>
          <p:cNvPr id="4" name="Picture 3"/>
          <p:cNvPicPr>
            <a:picLocks noChangeAspect="1"/>
          </p:cNvPicPr>
          <p:nvPr/>
        </p:nvPicPr>
        <p:blipFill>
          <a:blip r:embed="rId3"/>
          <a:stretch>
            <a:fillRect/>
          </a:stretch>
        </p:blipFill>
        <p:spPr>
          <a:xfrm>
            <a:off x="180061" y="213339"/>
            <a:ext cx="9323535" cy="1610200"/>
          </a:xfrm>
          <a:prstGeom prst="rect">
            <a:avLst/>
          </a:prstGeom>
        </p:spPr>
      </p:pic>
      <p:sp>
        <p:nvSpPr>
          <p:cNvPr id="5" name="TextBox 4"/>
          <p:cNvSpPr txBox="1"/>
          <p:nvPr/>
        </p:nvSpPr>
        <p:spPr>
          <a:xfrm>
            <a:off x="2475632" y="6923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67138"/>
            <a:ext cx="9902229" cy="204838"/>
          </a:xfrm>
          <a:prstGeom prst="rect">
            <a:avLst/>
          </a:prstGeom>
        </p:spPr>
      </p:pic>
      <p:pic>
        <p:nvPicPr>
          <p:cNvPr id="11" name="Picture 10"/>
          <p:cNvPicPr>
            <a:picLocks noChangeAspect="1"/>
          </p:cNvPicPr>
          <p:nvPr/>
        </p:nvPicPr>
        <p:blipFill>
          <a:blip r:embed="rId6"/>
          <a:stretch>
            <a:fillRect/>
          </a:stretch>
        </p:blipFill>
        <p:spPr>
          <a:xfrm>
            <a:off x="8242662" y="2235308"/>
            <a:ext cx="3565851" cy="3820059"/>
          </a:xfrm>
          <a:prstGeom prst="rect">
            <a:avLst/>
          </a:prstGeom>
        </p:spPr>
      </p:pic>
      <p:pic>
        <p:nvPicPr>
          <p:cNvPr id="12" name="Picture 11"/>
          <p:cNvPicPr>
            <a:picLocks noChangeAspect="1"/>
          </p:cNvPicPr>
          <p:nvPr/>
        </p:nvPicPr>
        <p:blipFill>
          <a:blip r:embed="rId7"/>
          <a:stretch>
            <a:fillRect/>
          </a:stretch>
        </p:blipFill>
        <p:spPr>
          <a:xfrm>
            <a:off x="130614" y="2235309"/>
            <a:ext cx="4480575" cy="3820058"/>
          </a:xfrm>
          <a:prstGeom prst="rect">
            <a:avLst/>
          </a:prstGeom>
        </p:spPr>
      </p:pic>
    </p:spTree>
    <p:extLst>
      <p:ext uri="{BB962C8B-B14F-4D97-AF65-F5344CB8AC3E}">
        <p14:creationId xmlns:p14="http://schemas.microsoft.com/office/powerpoint/2010/main" val="4050186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43685" y="1841986"/>
            <a:ext cx="5330098" cy="4527621"/>
          </a:xfrm>
          <a:prstGeom prst="rect">
            <a:avLst/>
          </a:prstGeom>
        </p:spPr>
      </p:pic>
      <p:pic>
        <p:nvPicPr>
          <p:cNvPr id="5" name="Picture 4"/>
          <p:cNvPicPr>
            <a:picLocks noChangeAspect="1"/>
          </p:cNvPicPr>
          <p:nvPr/>
        </p:nvPicPr>
        <p:blipFill>
          <a:blip r:embed="rId3"/>
          <a:stretch>
            <a:fillRect/>
          </a:stretch>
        </p:blipFill>
        <p:spPr>
          <a:xfrm>
            <a:off x="6126480" y="1841986"/>
            <a:ext cx="5531063" cy="4527621"/>
          </a:xfrm>
          <a:prstGeom prst="rect">
            <a:avLst/>
          </a:prstGeom>
        </p:spPr>
      </p:pic>
      <p:pic>
        <p:nvPicPr>
          <p:cNvPr id="6" name="Picture 5"/>
          <p:cNvPicPr>
            <a:picLocks noChangeAspect="1"/>
          </p:cNvPicPr>
          <p:nvPr/>
        </p:nvPicPr>
        <p:blipFill>
          <a:blip r:embed="rId4"/>
          <a:stretch>
            <a:fillRect/>
          </a:stretch>
        </p:blipFill>
        <p:spPr>
          <a:xfrm>
            <a:off x="180062" y="213339"/>
            <a:ext cx="9261890" cy="1610200"/>
          </a:xfrm>
          <a:prstGeom prst="rect">
            <a:avLst/>
          </a:prstGeom>
        </p:spPr>
      </p:pic>
      <p:sp>
        <p:nvSpPr>
          <p:cNvPr id="7" name="TextBox 6"/>
          <p:cNvSpPr txBox="1"/>
          <p:nvPr/>
        </p:nvSpPr>
        <p:spPr>
          <a:xfrm>
            <a:off x="2465357" y="65009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1497219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39635" y="1847441"/>
            <a:ext cx="5408022" cy="4448855"/>
          </a:xfrm>
          <a:prstGeom prst="rect">
            <a:avLst/>
          </a:prstGeom>
        </p:spPr>
      </p:pic>
      <p:pic>
        <p:nvPicPr>
          <p:cNvPr id="5" name="Picture 4"/>
          <p:cNvPicPr>
            <a:picLocks noChangeAspect="1"/>
          </p:cNvPicPr>
          <p:nvPr/>
        </p:nvPicPr>
        <p:blipFill>
          <a:blip r:embed="rId3"/>
          <a:stretch>
            <a:fillRect/>
          </a:stretch>
        </p:blipFill>
        <p:spPr>
          <a:xfrm>
            <a:off x="6096000" y="1847441"/>
            <a:ext cx="5804263" cy="4657862"/>
          </a:xfrm>
          <a:prstGeom prst="rect">
            <a:avLst/>
          </a:prstGeom>
        </p:spPr>
      </p:pic>
      <p:pic>
        <p:nvPicPr>
          <p:cNvPr id="6" name="Picture 5"/>
          <p:cNvPicPr>
            <a:picLocks noChangeAspect="1"/>
          </p:cNvPicPr>
          <p:nvPr/>
        </p:nvPicPr>
        <p:blipFill>
          <a:blip r:embed="rId4"/>
          <a:stretch>
            <a:fillRect/>
          </a:stretch>
        </p:blipFill>
        <p:spPr>
          <a:xfrm>
            <a:off x="180062" y="213339"/>
            <a:ext cx="9292712" cy="1610200"/>
          </a:xfrm>
          <a:prstGeom prst="rect">
            <a:avLst/>
          </a:prstGeom>
        </p:spPr>
      </p:pic>
      <p:sp>
        <p:nvSpPr>
          <p:cNvPr id="7" name="TextBox 6"/>
          <p:cNvSpPr txBox="1"/>
          <p:nvPr/>
        </p:nvSpPr>
        <p:spPr>
          <a:xfrm>
            <a:off x="2465357" y="68839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1352245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94409" y="1969317"/>
            <a:ext cx="4852801" cy="4351338"/>
          </a:xfrm>
          <a:prstGeom prst="rect">
            <a:avLst/>
          </a:prstGeom>
        </p:spPr>
      </p:pic>
      <p:pic>
        <p:nvPicPr>
          <p:cNvPr id="5" name="Picture 4"/>
          <p:cNvPicPr>
            <a:picLocks noChangeAspect="1"/>
          </p:cNvPicPr>
          <p:nvPr/>
        </p:nvPicPr>
        <p:blipFill>
          <a:blip r:embed="rId3"/>
          <a:stretch>
            <a:fillRect/>
          </a:stretch>
        </p:blipFill>
        <p:spPr>
          <a:xfrm>
            <a:off x="5747657" y="2099945"/>
            <a:ext cx="5930539" cy="3882843"/>
          </a:xfrm>
          <a:prstGeom prst="rect">
            <a:avLst/>
          </a:prstGeom>
        </p:spPr>
      </p:pic>
      <p:pic>
        <p:nvPicPr>
          <p:cNvPr id="6" name="Picture 5"/>
          <p:cNvPicPr>
            <a:picLocks noChangeAspect="1"/>
          </p:cNvPicPr>
          <p:nvPr/>
        </p:nvPicPr>
        <p:blipFill>
          <a:blip r:embed="rId4"/>
          <a:stretch>
            <a:fillRect/>
          </a:stretch>
        </p:blipFill>
        <p:spPr>
          <a:xfrm>
            <a:off x="180061" y="213339"/>
            <a:ext cx="9210519" cy="1610200"/>
          </a:xfrm>
          <a:prstGeom prst="rect">
            <a:avLst/>
          </a:prstGeom>
        </p:spPr>
      </p:pic>
      <p:sp>
        <p:nvSpPr>
          <p:cNvPr id="7" name="TextBox 6"/>
          <p:cNvSpPr txBox="1"/>
          <p:nvPr/>
        </p:nvSpPr>
        <p:spPr>
          <a:xfrm>
            <a:off x="2475631"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26902156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69669"/>
            <a:ext cx="11090365" cy="4351338"/>
          </a:xfrm>
        </p:spPr>
        <p:txBody>
          <a:bodyPr>
            <a:normAutofit/>
          </a:bodyPr>
          <a:lstStyle/>
          <a:p>
            <a:pPr marL="0" indent="0" algn="just">
              <a:buNone/>
            </a:pPr>
            <a:r>
              <a:rPr lang="en-US" b="1" dirty="0">
                <a:solidFill>
                  <a:srgbClr val="FF0000"/>
                </a:solidFill>
              </a:rPr>
              <a:t>10- Using Visuals Ethically:</a:t>
            </a:r>
          </a:p>
          <a:p>
            <a:pPr marL="0" indent="0" algn="just">
              <a:buNone/>
            </a:pPr>
            <a:r>
              <a:rPr lang="en-US" dirty="0"/>
              <a:t>Make sure your visuals, whether you create or import them, are ethical. Like your words, your visuals should represent you, your company, and the data truthfully. Ethical visuals convey and interpret statistical information and other types of data, products and equipment, locations, and even individuals without misinterpretation. Your visuals should neither distort events and statistics nor mislead readers. </a:t>
            </a:r>
            <a:r>
              <a:rPr lang="en-US" b="1" dirty="0"/>
              <a:t>Ethical visuals should be:</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TextBox 4"/>
          <p:cNvSpPr txBox="1"/>
          <p:nvPr/>
        </p:nvSpPr>
        <p:spPr>
          <a:xfrm>
            <a:off x="2403712"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5200612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 accurate</a:t>
            </a:r>
          </a:p>
          <a:p>
            <a:pPr marL="0" indent="0">
              <a:buNone/>
            </a:pPr>
            <a:r>
              <a:rPr lang="en-US" dirty="0"/>
              <a:t>■ honest, fair</a:t>
            </a:r>
          </a:p>
          <a:p>
            <a:pPr marL="0" indent="0">
              <a:buNone/>
            </a:pPr>
            <a:r>
              <a:rPr lang="en-US" dirty="0"/>
              <a:t>■ complete</a:t>
            </a:r>
          </a:p>
          <a:p>
            <a:pPr marL="0" indent="0">
              <a:buNone/>
            </a:pPr>
            <a:r>
              <a:rPr lang="en-US" dirty="0"/>
              <a:t>■ appropriate</a:t>
            </a:r>
          </a:p>
          <a:p>
            <a:pPr marL="0" indent="0">
              <a:buNone/>
            </a:pPr>
            <a:r>
              <a:rPr lang="en-US" dirty="0"/>
              <a:t>■ easy to read</a:t>
            </a:r>
          </a:p>
          <a:p>
            <a:pPr marL="0" indent="0">
              <a:buNone/>
            </a:pPr>
            <a:r>
              <a:rPr lang="en-US" dirty="0"/>
              <a:t>■ clearly labeled</a:t>
            </a:r>
          </a:p>
          <a:p>
            <a:pPr marL="0" indent="0">
              <a:buNone/>
            </a:pPr>
            <a:r>
              <a:rPr lang="en-US" dirty="0"/>
              <a:t>■ uncluttered</a:t>
            </a:r>
          </a:p>
          <a:p>
            <a:pPr marL="0" indent="0">
              <a:buNone/>
            </a:pPr>
            <a:r>
              <a:rPr lang="en-US" dirty="0"/>
              <a:t> ■ consistent with conventions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4261"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048328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1969669"/>
            <a:ext cx="10667113" cy="4351338"/>
          </a:xfrm>
        </p:spPr>
        <p:txBody>
          <a:bodyPr/>
          <a:lstStyle/>
          <a:p>
            <a:pPr marL="0" indent="0" algn="just">
              <a:buNone/>
            </a:pPr>
            <a:r>
              <a:rPr lang="en-US" b="1" dirty="0">
                <a:solidFill>
                  <a:srgbClr val="FF0000"/>
                </a:solidFill>
              </a:rPr>
              <a:t>11- Using Appropriate Visuals for International Audiences:</a:t>
            </a:r>
          </a:p>
          <a:p>
            <a:pPr marL="0" indent="0" algn="just">
              <a:buNone/>
            </a:pPr>
            <a:r>
              <a:rPr lang="en-US" dirty="0"/>
              <a:t>Whether you are writing for an expanding international business community in South America, China, or for multicultural readers in the United States, you will have to prepare numerous documents that require visuals. These can range from instructions containing warning and caution statements to tables, graphs, charts, and photos for proposals, reports, and online presentations.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02986" cy="1610200"/>
          </a:xfrm>
          <a:prstGeom prst="rect">
            <a:avLst/>
          </a:prstGeom>
        </p:spPr>
      </p:pic>
      <p:sp>
        <p:nvSpPr>
          <p:cNvPr id="5" name="TextBox 4"/>
          <p:cNvSpPr txBox="1"/>
          <p:nvPr/>
        </p:nvSpPr>
        <p:spPr>
          <a:xfrm>
            <a:off x="2465357"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11992639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1969669"/>
            <a:ext cx="11011989" cy="4351338"/>
          </a:xfrm>
        </p:spPr>
        <p:txBody>
          <a:bodyPr>
            <a:normAutofit/>
          </a:bodyPr>
          <a:lstStyle/>
          <a:p>
            <a:pPr marL="0" indent="0" algn="just">
              <a:buNone/>
            </a:pPr>
            <a:r>
              <a:rPr lang="en-US" dirty="0">
                <a:solidFill>
                  <a:srgbClr val="FF0000"/>
                </a:solidFill>
              </a:rPr>
              <a:t>- Guidelines for Using Visuals for International Audiences</a:t>
            </a:r>
          </a:p>
          <a:p>
            <a:pPr marL="0" indent="0" algn="just">
              <a:buNone/>
            </a:pPr>
            <a:r>
              <a:rPr lang="en-US" dirty="0"/>
              <a:t>To communicate appropriately and respectfully with international readers through visuals and other graphics, </a:t>
            </a:r>
            <a:r>
              <a:rPr lang="en-US" b="1" dirty="0"/>
              <a:t>follow these guidelines:</a:t>
            </a:r>
          </a:p>
          <a:p>
            <a:pPr marL="0" indent="0" algn="just">
              <a:buNone/>
            </a:pPr>
            <a:r>
              <a:rPr lang="en-US" dirty="0"/>
              <a:t>1. Do not use any images that ethnically or racially stereotype your readers.</a:t>
            </a:r>
          </a:p>
          <a:p>
            <a:pPr marL="0" indent="0" algn="just">
              <a:buNone/>
            </a:pPr>
            <a:r>
              <a:rPr lang="en-US" dirty="0"/>
              <a:t>2. Be respectful of religious symbols and images.</a:t>
            </a:r>
          </a:p>
          <a:p>
            <a:pPr marL="0" indent="0" algn="just">
              <a:buNone/>
            </a:pPr>
            <a:r>
              <a:rPr lang="en-US" dirty="0"/>
              <a:t>3. Avoid using culturally insensitive or objectionable photographs.</a:t>
            </a:r>
          </a:p>
          <a:p>
            <a:pPr marL="0" indent="0" algn="just">
              <a:buNone/>
            </a:pPr>
            <a:r>
              <a:rPr lang="en-US" dirty="0"/>
              <a:t>4. Avoid any icons or clip art that international readers would misunderstand.</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65357"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9348717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79909"/>
            <a:ext cx="10732547" cy="4351338"/>
          </a:xfrm>
        </p:spPr>
        <p:txBody>
          <a:bodyPr>
            <a:normAutofit/>
          </a:bodyPr>
          <a:lstStyle/>
          <a:p>
            <a:pPr marL="0" indent="0" algn="just">
              <a:buNone/>
            </a:pPr>
            <a:r>
              <a:rPr lang="en-US" dirty="0"/>
              <a:t>5. Be cautious about importing images or photos with hand gestures in your work, especially in manuals or other instructional materials.</a:t>
            </a:r>
          </a:p>
          <a:p>
            <a:pPr marL="0" indent="0" algn="just">
              <a:buNone/>
            </a:pPr>
            <a:r>
              <a:rPr lang="en-US" dirty="0"/>
              <a:t>6. Don’t offend international readers by using colors that are culturally inappropriate.</a:t>
            </a:r>
          </a:p>
          <a:p>
            <a:pPr marL="0" indent="0" algn="just">
              <a:buNone/>
            </a:pPr>
            <a:r>
              <a:rPr lang="en-US" dirty="0"/>
              <a:t>7. Be careful using directional signs and shapes.</a:t>
            </a:r>
          </a:p>
          <a:p>
            <a:pPr marL="0" indent="0" algn="just">
              <a:buNone/>
            </a:pPr>
            <a:r>
              <a:rPr lang="en-US" dirty="0"/>
              <a:t>8. Avoid confusing an international audience with punctuation and other writing symbols used in the United States.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393438" y="665468"/>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591380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14015"/>
            <a:ext cx="11077302" cy="4351338"/>
          </a:xfrm>
        </p:spPr>
        <p:txBody>
          <a:bodyPr>
            <a:normAutofit/>
          </a:bodyPr>
          <a:lstStyle/>
          <a:p>
            <a:pPr marL="0" indent="0" algn="just">
              <a:buNone/>
            </a:pPr>
            <a:r>
              <a:rPr lang="en-US" b="1" dirty="0">
                <a:solidFill>
                  <a:srgbClr val="FF0000"/>
                </a:solidFill>
              </a:rPr>
              <a:t>12- Writing for and Designing Websites:</a:t>
            </a:r>
          </a:p>
          <a:p>
            <a:pPr marL="0" indent="0" algn="just">
              <a:buNone/>
            </a:pPr>
            <a:r>
              <a:rPr lang="en-US" dirty="0"/>
              <a:t>In today’s global marketplace, you can apply the skills you have just learned in designing documents and visuals to an online environment (websites, blogs, etc.). In fact, companies often ask their employees to write for and prepare visuals for a corporate website, and while you won’t be expected to construct such as website on your own, you will likely be part of a team of specialists in information technology, graphics, marketing, and engineering who are responsible for your firm’s web presence.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434535"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138589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609" y="1969669"/>
            <a:ext cx="10752909" cy="4351338"/>
          </a:xfrm>
        </p:spPr>
        <p:txBody>
          <a:bodyPr>
            <a:normAutofit/>
          </a:bodyPr>
          <a:lstStyle/>
          <a:p>
            <a:pPr marL="0" indent="0" algn="just">
              <a:buNone/>
            </a:pPr>
            <a:r>
              <a:rPr lang="en-US" dirty="0"/>
              <a:t>To be a helpful member of this team, your employer will expect you to keep up with the latest features of website design and information on how your company can incorporate them. You may also be asked to critique a competitor’s website or to assist a client in preparing his/her website. </a:t>
            </a:r>
            <a:r>
              <a:rPr lang="en-US" b="1" dirty="0"/>
              <a:t>This section of Chapter 6 stresses the principles and guidelines you need to follow to:</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65357" y="73756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14526553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77471"/>
            <a:ext cx="10515600" cy="4351338"/>
          </a:xfrm>
        </p:spPr>
        <p:txBody>
          <a:bodyPr>
            <a:normAutofit/>
          </a:bodyPr>
          <a:lstStyle/>
          <a:p>
            <a:pPr marL="0" indent="0">
              <a:buNone/>
            </a:pPr>
            <a:r>
              <a:rPr lang="en-US" dirty="0"/>
              <a:t>■ help readers navigate your website quickly, moving from one part to another easily.</a:t>
            </a:r>
          </a:p>
          <a:p>
            <a:pPr marL="0" indent="0">
              <a:buNone/>
            </a:pPr>
            <a:r>
              <a:rPr lang="en-US" dirty="0"/>
              <a:t>■ ensure that your site is current.</a:t>
            </a:r>
          </a:p>
          <a:p>
            <a:pPr marL="0" indent="0">
              <a:buNone/>
            </a:pPr>
            <a:r>
              <a:rPr lang="en-US" dirty="0"/>
              <a:t>■ make your site user friendly (for global readers as well as English speaking audiences).</a:t>
            </a:r>
          </a:p>
          <a:p>
            <a:pPr marL="0" indent="0">
              <a:buNone/>
            </a:pPr>
            <a:r>
              <a:rPr lang="en-US" dirty="0"/>
              <a:t>■ create a visually attractive site.</a:t>
            </a:r>
          </a:p>
          <a:p>
            <a:pPr marL="0" indent="0">
              <a:buNone/>
            </a:pPr>
            <a:r>
              <a:rPr lang="en-US" dirty="0"/>
              <a:t>■ keep your design and content ethical.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13986" y="73366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2020862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69669"/>
            <a:ext cx="11025051" cy="4351338"/>
          </a:xfrm>
        </p:spPr>
        <p:txBody>
          <a:bodyPr>
            <a:normAutofit/>
          </a:bodyPr>
          <a:lstStyle/>
          <a:p>
            <a:pPr marL="0" indent="0" algn="just">
              <a:buNone/>
            </a:pPr>
            <a:r>
              <a:rPr lang="en-US" dirty="0">
                <a:solidFill>
                  <a:srgbClr val="FF0000"/>
                </a:solidFill>
              </a:rPr>
              <a:t>- Web Versus Paper Pages</a:t>
            </a:r>
          </a:p>
          <a:p>
            <a:pPr marL="0" indent="0" algn="just">
              <a:buNone/>
            </a:pPr>
            <a:r>
              <a:rPr lang="en-US" dirty="0"/>
              <a:t>Writing and designing a website requires the same emphasis on planning, drafting, formatting, and testing that printed business documents do. Just as with these paper documents, writers must take into account spatial, rhetorical, and visual considerations when they prepare work for a website. Yet, clearly, a website differs from a hard copy memo, letter, or report in the way content is organized and visually illustrated.</a:t>
            </a:r>
          </a:p>
        </p:txBody>
      </p:sp>
      <p:pic>
        <p:nvPicPr>
          <p:cNvPr id="4" name="Picture 3"/>
          <p:cNvPicPr>
            <a:picLocks noChangeAspect="1"/>
          </p:cNvPicPr>
          <p:nvPr/>
        </p:nvPicPr>
        <p:blipFill>
          <a:blip r:embed="rId2"/>
          <a:stretch>
            <a:fillRect/>
          </a:stretch>
        </p:blipFill>
        <p:spPr>
          <a:xfrm>
            <a:off x="180062" y="213339"/>
            <a:ext cx="9189970" cy="1610200"/>
          </a:xfrm>
          <a:prstGeom prst="rect">
            <a:avLst/>
          </a:prstGeom>
        </p:spPr>
      </p:pic>
      <p:sp>
        <p:nvSpPr>
          <p:cNvPr id="5" name="TextBox 4"/>
          <p:cNvSpPr txBox="1"/>
          <p:nvPr/>
        </p:nvSpPr>
        <p:spPr>
          <a:xfrm>
            <a:off x="2403712" y="73756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3495128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644051" cy="4351338"/>
          </a:xfrm>
        </p:spPr>
        <p:txBody>
          <a:bodyPr>
            <a:normAutofit fontScale="92500" lnSpcReduction="10000"/>
          </a:bodyPr>
          <a:lstStyle/>
          <a:p>
            <a:pPr marL="0" indent="0" algn="just">
              <a:buNone/>
            </a:pPr>
            <a:r>
              <a:rPr lang="en-US" dirty="0">
                <a:solidFill>
                  <a:srgbClr val="FF0000"/>
                </a:solidFill>
              </a:rPr>
              <a:t>- Web Versus Print Readers</a:t>
            </a:r>
          </a:p>
          <a:p>
            <a:pPr marL="0" indent="0" algn="just">
              <a:buNone/>
            </a:pPr>
            <a:r>
              <a:rPr lang="en-US" dirty="0"/>
              <a:t>To help design and write for the web, you need to recognize how webpages are read differently from the way print documents are.</a:t>
            </a:r>
          </a:p>
          <a:p>
            <a:pPr marL="0" indent="0" algn="just">
              <a:buNone/>
            </a:pPr>
            <a:r>
              <a:rPr lang="en-US" dirty="0"/>
              <a:t>1. Readers do not generally go through a website word for word hunting for information, carefully studying each sentence.</a:t>
            </a:r>
          </a:p>
          <a:p>
            <a:pPr marL="0" indent="0" algn="just">
              <a:buNone/>
            </a:pPr>
            <a:r>
              <a:rPr lang="en-US" dirty="0"/>
              <a:t>2. Web readers want articles, news stories, and features to be more condensed, and more strategically arranged.</a:t>
            </a:r>
          </a:p>
          <a:p>
            <a:pPr marL="0" indent="0" algn="just">
              <a:buNone/>
            </a:pPr>
            <a:r>
              <a:rPr lang="en-US" dirty="0"/>
              <a:t>3. A web audience will not necessarily read your entire website.</a:t>
            </a:r>
          </a:p>
          <a:p>
            <a:pPr marL="0" indent="0" algn="just">
              <a:buNone/>
            </a:pPr>
            <a:r>
              <a:rPr lang="en-US" dirty="0"/>
              <a:t>4. Text on the Web needs to be shorter because of the size of the screen.</a:t>
            </a:r>
          </a:p>
          <a:p>
            <a:pPr marL="0" indent="0" algn="just">
              <a:buNone/>
            </a:pPr>
            <a:r>
              <a:rPr lang="en-US" dirty="0"/>
              <a:t>5. Web readers will expect navigational cues that readers of a print source do not have.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01877" y="70445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1070774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418" y="2131316"/>
            <a:ext cx="10659292" cy="4351338"/>
          </a:xfrm>
        </p:spPr>
        <p:txBody>
          <a:bodyPr>
            <a:normAutofit/>
          </a:bodyPr>
          <a:lstStyle/>
          <a:p>
            <a:pPr marL="0" indent="0" algn="just">
              <a:buNone/>
            </a:pPr>
            <a:r>
              <a:rPr lang="en-US" dirty="0">
                <a:solidFill>
                  <a:srgbClr val="FF0000"/>
                </a:solidFill>
              </a:rPr>
              <a:t>- Designing and Writing for the Web: Eight Guidelines</a:t>
            </a:r>
          </a:p>
          <a:p>
            <a:pPr marL="0" indent="0" algn="just">
              <a:buNone/>
            </a:pPr>
            <a:r>
              <a:rPr lang="en-US" b="1" dirty="0"/>
              <a:t>Designing and writing for a website requires you to follow many of the rules  By adhering to the following eight guidelines:</a:t>
            </a:r>
          </a:p>
          <a:p>
            <a:pPr marL="0" indent="0" algn="just">
              <a:buNone/>
            </a:pPr>
            <a:r>
              <a:rPr lang="en-US" dirty="0"/>
              <a:t>1. Make your site easy to find.</a:t>
            </a:r>
          </a:p>
          <a:p>
            <a:pPr marL="0" indent="0" algn="just">
              <a:buNone/>
            </a:pPr>
            <a:r>
              <a:rPr lang="en-US" dirty="0"/>
              <a:t>2. Make your site easy to download and navigate.</a:t>
            </a:r>
          </a:p>
          <a:p>
            <a:pPr marL="0" indent="0" algn="just">
              <a:buNone/>
            </a:pPr>
            <a:r>
              <a:rPr lang="en-US" dirty="0"/>
              <a:t>3. Make your site informative.</a:t>
            </a:r>
          </a:p>
        </p:txBody>
      </p:sp>
      <p:pic>
        <p:nvPicPr>
          <p:cNvPr id="4" name="Picture 3"/>
          <p:cNvPicPr>
            <a:picLocks noChangeAspect="1"/>
          </p:cNvPicPr>
          <p:nvPr/>
        </p:nvPicPr>
        <p:blipFill>
          <a:blip r:embed="rId2"/>
          <a:stretch>
            <a:fillRect/>
          </a:stretch>
        </p:blipFill>
        <p:spPr>
          <a:xfrm>
            <a:off x="180061" y="213339"/>
            <a:ext cx="9118051" cy="1610200"/>
          </a:xfrm>
          <a:prstGeom prst="rect">
            <a:avLst/>
          </a:prstGeom>
        </p:spPr>
      </p:pic>
      <p:sp>
        <p:nvSpPr>
          <p:cNvPr id="5" name="TextBox 4"/>
          <p:cNvSpPr txBox="1"/>
          <p:nvPr/>
        </p:nvSpPr>
        <p:spPr>
          <a:xfrm>
            <a:off x="2444809" y="730932"/>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9061725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8505"/>
            <a:ext cx="10515600" cy="4351338"/>
          </a:xfrm>
        </p:spPr>
        <p:txBody>
          <a:bodyPr/>
          <a:lstStyle/>
          <a:p>
            <a:pPr marL="0" indent="0" algn="just">
              <a:buNone/>
            </a:pPr>
            <a:r>
              <a:rPr lang="en-US" dirty="0"/>
              <a:t>4. Make your site easy to read for both native English speakers and international readers.</a:t>
            </a:r>
          </a:p>
          <a:p>
            <a:pPr marL="0" indent="0" algn="just">
              <a:buNone/>
            </a:pPr>
            <a:r>
              <a:rPr lang="en-US" dirty="0"/>
              <a:t>5. Keep your site updated.</a:t>
            </a:r>
          </a:p>
          <a:p>
            <a:pPr marL="0" indent="0" algn="just">
              <a:buNone/>
            </a:pPr>
            <a:r>
              <a:rPr lang="en-US" dirty="0"/>
              <a:t>6. Use images and icons effectively.</a:t>
            </a:r>
          </a:p>
          <a:p>
            <a:pPr marL="0" indent="0" algn="just">
              <a:buNone/>
            </a:pPr>
            <a:r>
              <a:rPr lang="en-US" dirty="0"/>
              <a:t>7. Encourage visitor interaction by soliciting feedback.</a:t>
            </a:r>
          </a:p>
          <a:p>
            <a:pPr marL="0" indent="0" algn="just">
              <a:buNone/>
            </a:pPr>
            <a:r>
              <a:rPr lang="en-US" dirty="0"/>
              <a:t>8. Make sure your website is ethical.</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18997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6" name="TextBox 5"/>
          <p:cNvSpPr txBox="1"/>
          <p:nvPr/>
        </p:nvSpPr>
        <p:spPr>
          <a:xfrm>
            <a:off x="2404863" y="718143"/>
            <a:ext cx="7869296"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spTree>
    <p:extLst>
      <p:ext uri="{BB962C8B-B14F-4D97-AF65-F5344CB8AC3E}">
        <p14:creationId xmlns:p14="http://schemas.microsoft.com/office/powerpoint/2010/main" val="2831307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068513" y="1461410"/>
            <a:ext cx="5568594" cy="443246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b="1" dirty="0"/>
          </a:p>
          <a:p>
            <a:pPr marL="0" indent="0">
              <a:buNone/>
            </a:pPr>
            <a:r>
              <a:rPr lang="en-US" sz="2800" b="1" dirty="0"/>
              <a:t>Successful Writing</a:t>
            </a:r>
            <a:r>
              <a:rPr lang="ar-EG" sz="2800" b="1" dirty="0"/>
              <a:t> </a:t>
            </a:r>
            <a:r>
              <a:rPr lang="en-US" sz="2800" b="1" dirty="0"/>
              <a:t>at Work, Concise Third</a:t>
            </a:r>
            <a:r>
              <a:rPr lang="ar-EG" sz="2800" b="1" dirty="0"/>
              <a:t> </a:t>
            </a:r>
            <a:r>
              <a:rPr lang="en-US" sz="2800" b="1" dirty="0"/>
              <a:t>Edition, </a:t>
            </a:r>
            <a:endParaRPr lang="ar-EG" sz="2800" b="1" dirty="0"/>
          </a:p>
          <a:p>
            <a:pPr marL="0" indent="0">
              <a:buNone/>
            </a:pPr>
            <a:r>
              <a:rPr lang="en-US" sz="2800" b="1" dirty="0"/>
              <a:t>By: Philip C. </a:t>
            </a:r>
            <a:r>
              <a:rPr lang="en-US" sz="2800" b="1" dirty="0" err="1"/>
              <a:t>Kolin</a:t>
            </a:r>
            <a:endParaRPr lang="en-US" sz="2800" b="1" dirty="0"/>
          </a:p>
          <a:p>
            <a:pPr marL="0" indent="0">
              <a:buNone/>
            </a:pPr>
            <a:r>
              <a:rPr lang="en-US" sz="2800" b="1" dirty="0"/>
              <a:t>University of Southern Mississippi</a:t>
            </a:r>
            <a:endParaRPr lang="ar-EG" sz="2800" b="1" dirty="0"/>
          </a:p>
          <a:p>
            <a:pPr marL="0" indent="0">
              <a:buNone/>
            </a:pPr>
            <a:endParaRPr lang="ar-EG" sz="2800" b="1" i="1" dirty="0"/>
          </a:p>
          <a:p>
            <a:pPr marL="0" indent="0">
              <a:buNone/>
            </a:pPr>
            <a:r>
              <a:rPr lang="en-US" sz="2800" b="1" dirty="0"/>
              <a:t>Chapter 6</a:t>
            </a:r>
            <a:endParaRPr lang="ar-EG" sz="2800" b="1" dirty="0"/>
          </a:p>
        </p:txBody>
      </p:sp>
      <p:pic>
        <p:nvPicPr>
          <p:cNvPr id="2" name="Picture 1">
            <a:extLst>
              <a:ext uri="{FF2B5EF4-FFF2-40B4-BE49-F238E27FC236}">
                <a16:creationId xmlns:a16="http://schemas.microsoft.com/office/drawing/2014/main" id="{B48A3BD5-F229-3A77-C2F5-1C1FFA1BAD9F}"/>
              </a:ext>
            </a:extLst>
          </p:cNvPr>
          <p:cNvPicPr>
            <a:picLocks noChangeAspect="1"/>
          </p:cNvPicPr>
          <p:nvPr/>
        </p:nvPicPr>
        <p:blipFill>
          <a:blip r:embed="rId9"/>
          <a:stretch>
            <a:fillRect/>
          </a:stretch>
        </p:blipFill>
        <p:spPr>
          <a:xfrm>
            <a:off x="6718271" y="1410088"/>
            <a:ext cx="5271443" cy="4707950"/>
          </a:xfrm>
          <a:prstGeom prst="rect">
            <a:avLst/>
          </a:prstGeom>
        </p:spPr>
      </p:pic>
    </p:spTree>
    <p:extLst>
      <p:ext uri="{BB962C8B-B14F-4D97-AF65-F5344CB8AC3E}">
        <p14:creationId xmlns:p14="http://schemas.microsoft.com/office/powerpoint/2010/main" val="20734365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873</TotalTime>
  <Words>3249</Words>
  <Application>Microsoft Office PowerPoint</Application>
  <PresentationFormat>Widescreen</PresentationFormat>
  <Paragraphs>276</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20</cp:revision>
  <dcterms:created xsi:type="dcterms:W3CDTF">2023-04-29T09:08:23Z</dcterms:created>
  <dcterms:modified xsi:type="dcterms:W3CDTF">2023-11-02T04:30:26Z</dcterms:modified>
</cp:coreProperties>
</file>