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5"/>
  </p:notesMasterIdLst>
  <p:sldIdLst>
    <p:sldId id="480" r:id="rId5"/>
    <p:sldId id="303" r:id="rId6"/>
    <p:sldId id="482" r:id="rId7"/>
    <p:sldId id="483" r:id="rId8"/>
    <p:sldId id="484" r:id="rId9"/>
    <p:sldId id="485" r:id="rId10"/>
    <p:sldId id="500" r:id="rId11"/>
    <p:sldId id="501" r:id="rId12"/>
    <p:sldId id="527" r:id="rId13"/>
    <p:sldId id="502" r:id="rId14"/>
    <p:sldId id="528" r:id="rId15"/>
    <p:sldId id="529" r:id="rId16"/>
    <p:sldId id="530" r:id="rId17"/>
    <p:sldId id="531" r:id="rId18"/>
    <p:sldId id="532" r:id="rId19"/>
    <p:sldId id="533" r:id="rId20"/>
    <p:sldId id="405" r:id="rId21"/>
    <p:sldId id="406" r:id="rId22"/>
    <p:sldId id="442" r:id="rId23"/>
    <p:sldId id="444" r:id="rId24"/>
    <p:sldId id="588" r:id="rId25"/>
    <p:sldId id="409" r:id="rId26"/>
    <p:sldId id="411" r:id="rId27"/>
    <p:sldId id="593" r:id="rId28"/>
    <p:sldId id="594" r:id="rId29"/>
    <p:sldId id="412" r:id="rId30"/>
    <p:sldId id="589" r:id="rId31"/>
    <p:sldId id="415" r:id="rId32"/>
    <p:sldId id="416" r:id="rId33"/>
    <p:sldId id="419" r:id="rId34"/>
    <p:sldId id="420" r:id="rId35"/>
    <p:sldId id="421" r:id="rId36"/>
    <p:sldId id="473" r:id="rId37"/>
    <p:sldId id="474" r:id="rId38"/>
    <p:sldId id="475" r:id="rId39"/>
    <p:sldId id="590" r:id="rId40"/>
    <p:sldId id="417" r:id="rId41"/>
    <p:sldId id="591" r:id="rId42"/>
    <p:sldId id="458" r:id="rId43"/>
    <p:sldId id="459" r:id="rId44"/>
    <p:sldId id="460" r:id="rId45"/>
    <p:sldId id="461" r:id="rId46"/>
    <p:sldId id="503" r:id="rId47"/>
    <p:sldId id="477" r:id="rId48"/>
    <p:sldId id="478" r:id="rId49"/>
    <p:sldId id="487" r:id="rId50"/>
    <p:sldId id="592" r:id="rId51"/>
    <p:sldId id="486" r:id="rId52"/>
    <p:sldId id="481"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483"/>
            <p14:sldId id="484"/>
            <p14:sldId id="485"/>
            <p14:sldId id="500"/>
            <p14:sldId id="501"/>
            <p14:sldId id="527"/>
            <p14:sldId id="502"/>
            <p14:sldId id="528"/>
            <p14:sldId id="529"/>
            <p14:sldId id="530"/>
            <p14:sldId id="531"/>
            <p14:sldId id="532"/>
            <p14:sldId id="533"/>
            <p14:sldId id="405"/>
            <p14:sldId id="406"/>
            <p14:sldId id="442"/>
            <p14:sldId id="444"/>
            <p14:sldId id="588"/>
            <p14:sldId id="409"/>
            <p14:sldId id="411"/>
            <p14:sldId id="593"/>
            <p14:sldId id="594"/>
            <p14:sldId id="412"/>
            <p14:sldId id="589"/>
            <p14:sldId id="415"/>
            <p14:sldId id="416"/>
            <p14:sldId id="419"/>
            <p14:sldId id="420"/>
            <p14:sldId id="421"/>
            <p14:sldId id="473"/>
            <p14:sldId id="474"/>
            <p14:sldId id="475"/>
            <p14:sldId id="590"/>
            <p14:sldId id="417"/>
            <p14:sldId id="591"/>
            <p14:sldId id="458"/>
            <p14:sldId id="459"/>
            <p14:sldId id="460"/>
            <p14:sldId id="461"/>
            <p14:sldId id="503"/>
            <p14:sldId id="477"/>
            <p14:sldId id="478"/>
            <p14:sldId id="487"/>
            <p14:sldId id="592"/>
            <p14:sldId id="486"/>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2E64B176-3CE7-6A41-BE1E-57EEC52B0665}" type="slidenum">
              <a:rPr lang="en-US"/>
              <a:pPr/>
              <a:t>17</a:t>
            </a:fld>
            <a:endParaRPr lang="en-US"/>
          </a:p>
        </p:txBody>
      </p:sp>
      <p:sp>
        <p:nvSpPr>
          <p:cNvPr id="70659" name="Rectangle 2"/>
          <p:cNvSpPr>
            <a:spLocks noGrp="1" noRot="1" noChangeAspect="1" noChangeArrowheads="1"/>
          </p:cNvSpPr>
          <p:nvPr>
            <p:ph type="sldImg"/>
          </p:nvPr>
        </p:nvSpPr>
        <p:spPr>
          <a:solidFill>
            <a:srgbClr val="FFFFFF"/>
          </a:solidFill>
          <a:ln/>
        </p:spPr>
      </p:sp>
      <p:sp>
        <p:nvSpPr>
          <p:cNvPr id="7066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619928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AD123507-3658-094F-A348-B086D6EDE221}" type="slidenum">
              <a:rPr lang="en-US"/>
              <a:pPr/>
              <a:t>18</a:t>
            </a:fld>
            <a:endParaRPr lang="en-US"/>
          </a:p>
        </p:txBody>
      </p:sp>
      <p:sp>
        <p:nvSpPr>
          <p:cNvPr id="72707" name="Rectangle 2"/>
          <p:cNvSpPr>
            <a:spLocks noGrp="1" noRot="1" noChangeAspect="1" noChangeArrowheads="1" noTextEdit="1"/>
          </p:cNvSpPr>
          <p:nvPr>
            <p:ph type="sldImg"/>
          </p:nvPr>
        </p:nvSpPr>
        <p:spPr>
          <a:solidFill>
            <a:srgbClr val="FFFFFF"/>
          </a:solidFill>
          <a:ln/>
        </p:spPr>
      </p:sp>
      <p:sp>
        <p:nvSpPr>
          <p:cNvPr id="72708"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dirty="0"/>
          </a:p>
        </p:txBody>
      </p:sp>
    </p:spTree>
    <p:extLst>
      <p:ext uri="{BB962C8B-B14F-4D97-AF65-F5344CB8AC3E}">
        <p14:creationId xmlns:p14="http://schemas.microsoft.com/office/powerpoint/2010/main" val="1053383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71945E12-28F4-EC45-9FE6-6861EFD09E6C}" type="slidenum">
              <a:rPr lang="en-US"/>
              <a:pPr/>
              <a:t>19</a:t>
            </a:fld>
            <a:endParaRPr lang="en-US"/>
          </a:p>
        </p:txBody>
      </p:sp>
      <p:sp>
        <p:nvSpPr>
          <p:cNvPr id="74755" name="Rectangle 2"/>
          <p:cNvSpPr>
            <a:spLocks noGrp="1" noRot="1" noChangeAspect="1" noChangeArrowheads="1" noTextEdit="1"/>
          </p:cNvSpPr>
          <p:nvPr>
            <p:ph type="sldImg"/>
          </p:nvPr>
        </p:nvSpPr>
        <p:spPr>
          <a:solidFill>
            <a:srgbClr val="FFFFFF"/>
          </a:solidFill>
          <a:ln/>
        </p:spPr>
      </p:sp>
      <p:sp>
        <p:nvSpPr>
          <p:cNvPr id="74756"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dirty="0"/>
          </a:p>
        </p:txBody>
      </p:sp>
    </p:spTree>
    <p:extLst>
      <p:ext uri="{BB962C8B-B14F-4D97-AF65-F5344CB8AC3E}">
        <p14:creationId xmlns:p14="http://schemas.microsoft.com/office/powerpoint/2010/main" val="4129256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71945E12-28F4-EC45-9FE6-6861EFD09E6C}" type="slidenum">
              <a:rPr lang="en-US"/>
              <a:pPr/>
              <a:t>20</a:t>
            </a:fld>
            <a:endParaRPr lang="en-US"/>
          </a:p>
        </p:txBody>
      </p:sp>
      <p:sp>
        <p:nvSpPr>
          <p:cNvPr id="74755" name="Rectangle 2"/>
          <p:cNvSpPr>
            <a:spLocks noGrp="1" noRot="1" noChangeAspect="1" noChangeArrowheads="1" noTextEdit="1"/>
          </p:cNvSpPr>
          <p:nvPr>
            <p:ph type="sldImg"/>
          </p:nvPr>
        </p:nvSpPr>
        <p:spPr>
          <a:solidFill>
            <a:srgbClr val="FFFFFF"/>
          </a:solidFill>
          <a:ln/>
        </p:spPr>
      </p:sp>
      <p:sp>
        <p:nvSpPr>
          <p:cNvPr id="74756"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a:p>
        </p:txBody>
      </p:sp>
    </p:spTree>
    <p:extLst>
      <p:ext uri="{BB962C8B-B14F-4D97-AF65-F5344CB8AC3E}">
        <p14:creationId xmlns:p14="http://schemas.microsoft.com/office/powerpoint/2010/main" val="1711986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48DFDE8B-28E4-4047-85D4-57A6728EBAFF}" type="slidenum">
              <a:rPr lang="en-US"/>
              <a:pPr/>
              <a:t>21</a:t>
            </a:fld>
            <a:endParaRPr lang="en-US"/>
          </a:p>
        </p:txBody>
      </p:sp>
      <p:sp>
        <p:nvSpPr>
          <p:cNvPr id="76803" name="Rectangle 2"/>
          <p:cNvSpPr>
            <a:spLocks noGrp="1" noRot="1" noChangeAspect="1" noChangeArrowheads="1" noTextEdit="1"/>
          </p:cNvSpPr>
          <p:nvPr>
            <p:ph type="sldImg"/>
          </p:nvPr>
        </p:nvSpPr>
        <p:spPr>
          <a:solidFill>
            <a:srgbClr val="FFFFFF"/>
          </a:solidFill>
          <a:ln/>
        </p:spPr>
      </p:sp>
      <p:sp>
        <p:nvSpPr>
          <p:cNvPr id="76804"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a:p>
        </p:txBody>
      </p:sp>
    </p:spTree>
    <p:extLst>
      <p:ext uri="{BB962C8B-B14F-4D97-AF65-F5344CB8AC3E}">
        <p14:creationId xmlns:p14="http://schemas.microsoft.com/office/powerpoint/2010/main" val="2210199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1B422F39-6D47-7E4A-B2A9-7EB2D50CD805}" type="slidenum">
              <a:rPr lang="en-US"/>
              <a:pPr/>
              <a:t>22</a:t>
            </a:fld>
            <a:endParaRPr lang="en-US"/>
          </a:p>
        </p:txBody>
      </p:sp>
      <p:sp>
        <p:nvSpPr>
          <p:cNvPr id="78851" name="Rectangle 2"/>
          <p:cNvSpPr>
            <a:spLocks noGrp="1" noRot="1" noChangeAspect="1" noChangeArrowheads="1" noTextEdit="1"/>
          </p:cNvSpPr>
          <p:nvPr>
            <p:ph type="sldImg"/>
          </p:nvPr>
        </p:nvSpPr>
        <p:spPr>
          <a:solidFill>
            <a:srgbClr val="FFFFFF"/>
          </a:solidFill>
          <a:ln/>
        </p:spPr>
      </p:sp>
      <p:sp>
        <p:nvSpPr>
          <p:cNvPr id="78852"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a:p>
        </p:txBody>
      </p:sp>
    </p:spTree>
    <p:extLst>
      <p:ext uri="{BB962C8B-B14F-4D97-AF65-F5344CB8AC3E}">
        <p14:creationId xmlns:p14="http://schemas.microsoft.com/office/powerpoint/2010/main" val="8401319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E0D70C18-464E-3545-9CA1-FC88A632BD18}" type="slidenum">
              <a:rPr lang="en-US"/>
              <a:pPr/>
              <a:t>23</a:t>
            </a:fld>
            <a:endParaRPr lang="en-US"/>
          </a:p>
        </p:txBody>
      </p:sp>
      <p:sp>
        <p:nvSpPr>
          <p:cNvPr id="82947" name="Rectangle 2"/>
          <p:cNvSpPr>
            <a:spLocks noGrp="1" noRot="1" noChangeAspect="1" noChangeArrowheads="1"/>
          </p:cNvSpPr>
          <p:nvPr>
            <p:ph type="sldImg"/>
          </p:nvPr>
        </p:nvSpPr>
        <p:spPr>
          <a:solidFill>
            <a:srgbClr val="FFFFFF"/>
          </a:solidFill>
          <a:ln/>
        </p:spPr>
      </p:sp>
      <p:sp>
        <p:nvSpPr>
          <p:cNvPr id="8294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3942890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E4B7D-B739-34FF-4197-671640C3C56B}"/>
            </a:ext>
          </a:extLst>
        </p:cNvPr>
        <p:cNvGrpSpPr/>
        <p:nvPr/>
      </p:nvGrpSpPr>
      <p:grpSpPr>
        <a:xfrm>
          <a:off x="0" y="0"/>
          <a:ext cx="0" cy="0"/>
          <a:chOff x="0" y="0"/>
          <a:chExt cx="0" cy="0"/>
        </a:xfrm>
      </p:grpSpPr>
      <p:sp>
        <p:nvSpPr>
          <p:cNvPr id="82946" name="Rectangle 7">
            <a:extLst>
              <a:ext uri="{FF2B5EF4-FFF2-40B4-BE49-F238E27FC236}">
                <a16:creationId xmlns:a16="http://schemas.microsoft.com/office/drawing/2014/main" id="{7445AE0D-C95D-236B-7760-B8459EB86D59}"/>
              </a:ext>
            </a:extLst>
          </p:cNvPr>
          <p:cNvSpPr>
            <a:spLocks noGrp="1" noChangeArrowheads="1"/>
          </p:cNvSpPr>
          <p:nvPr>
            <p:ph type="sldNum" sz="quarter" idx="5"/>
          </p:nvPr>
        </p:nvSpPr>
        <p:spPr>
          <a:noFill/>
        </p:spPr>
        <p:txBody>
          <a:bodyPr/>
          <a:lstStyle/>
          <a:p>
            <a:fld id="{E0D70C18-464E-3545-9CA1-FC88A632BD18}" type="slidenum">
              <a:rPr lang="en-US"/>
              <a:pPr/>
              <a:t>24</a:t>
            </a:fld>
            <a:endParaRPr lang="en-US"/>
          </a:p>
        </p:txBody>
      </p:sp>
      <p:sp>
        <p:nvSpPr>
          <p:cNvPr id="82947" name="Rectangle 2">
            <a:extLst>
              <a:ext uri="{FF2B5EF4-FFF2-40B4-BE49-F238E27FC236}">
                <a16:creationId xmlns:a16="http://schemas.microsoft.com/office/drawing/2014/main" id="{96601776-C3FF-5C5D-60C5-408D655082EC}"/>
              </a:ext>
            </a:extLst>
          </p:cNvPr>
          <p:cNvSpPr>
            <a:spLocks noGrp="1" noRot="1" noChangeAspect="1" noChangeArrowheads="1"/>
          </p:cNvSpPr>
          <p:nvPr>
            <p:ph type="sldImg"/>
          </p:nvPr>
        </p:nvSpPr>
        <p:spPr>
          <a:solidFill>
            <a:srgbClr val="FFFFFF"/>
          </a:solidFill>
          <a:ln/>
        </p:spPr>
      </p:sp>
      <p:sp>
        <p:nvSpPr>
          <p:cNvPr id="82948" name="Rectangle 3">
            <a:extLst>
              <a:ext uri="{FF2B5EF4-FFF2-40B4-BE49-F238E27FC236}">
                <a16:creationId xmlns:a16="http://schemas.microsoft.com/office/drawing/2014/main" id="{4FA093F1-0C66-DD31-FEA1-1976698B0625}"/>
              </a:ext>
            </a:extLst>
          </p:cNvPr>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3937296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3B562-EAAA-BF21-4C03-E3D8ADE132D2}"/>
            </a:ext>
          </a:extLst>
        </p:cNvPr>
        <p:cNvGrpSpPr/>
        <p:nvPr/>
      </p:nvGrpSpPr>
      <p:grpSpPr>
        <a:xfrm>
          <a:off x="0" y="0"/>
          <a:ext cx="0" cy="0"/>
          <a:chOff x="0" y="0"/>
          <a:chExt cx="0" cy="0"/>
        </a:xfrm>
      </p:grpSpPr>
      <p:sp>
        <p:nvSpPr>
          <p:cNvPr id="82946" name="Rectangle 7">
            <a:extLst>
              <a:ext uri="{FF2B5EF4-FFF2-40B4-BE49-F238E27FC236}">
                <a16:creationId xmlns:a16="http://schemas.microsoft.com/office/drawing/2014/main" id="{0918AB1C-2F7A-E17E-5E52-EF836145230C}"/>
              </a:ext>
            </a:extLst>
          </p:cNvPr>
          <p:cNvSpPr>
            <a:spLocks noGrp="1" noChangeArrowheads="1"/>
          </p:cNvSpPr>
          <p:nvPr>
            <p:ph type="sldNum" sz="quarter" idx="5"/>
          </p:nvPr>
        </p:nvSpPr>
        <p:spPr>
          <a:noFill/>
        </p:spPr>
        <p:txBody>
          <a:bodyPr/>
          <a:lstStyle/>
          <a:p>
            <a:fld id="{E0D70C18-464E-3545-9CA1-FC88A632BD18}" type="slidenum">
              <a:rPr lang="en-US"/>
              <a:pPr/>
              <a:t>25</a:t>
            </a:fld>
            <a:endParaRPr lang="en-US"/>
          </a:p>
        </p:txBody>
      </p:sp>
      <p:sp>
        <p:nvSpPr>
          <p:cNvPr id="82947" name="Rectangle 2">
            <a:extLst>
              <a:ext uri="{FF2B5EF4-FFF2-40B4-BE49-F238E27FC236}">
                <a16:creationId xmlns:a16="http://schemas.microsoft.com/office/drawing/2014/main" id="{86DE528A-2579-2424-86E2-85DB21648A02}"/>
              </a:ext>
            </a:extLst>
          </p:cNvPr>
          <p:cNvSpPr>
            <a:spLocks noGrp="1" noRot="1" noChangeAspect="1" noChangeArrowheads="1"/>
          </p:cNvSpPr>
          <p:nvPr>
            <p:ph type="sldImg"/>
          </p:nvPr>
        </p:nvSpPr>
        <p:spPr>
          <a:solidFill>
            <a:srgbClr val="FFFFFF"/>
          </a:solidFill>
          <a:ln/>
        </p:spPr>
      </p:sp>
      <p:sp>
        <p:nvSpPr>
          <p:cNvPr id="82948" name="Rectangle 3">
            <a:extLst>
              <a:ext uri="{FF2B5EF4-FFF2-40B4-BE49-F238E27FC236}">
                <a16:creationId xmlns:a16="http://schemas.microsoft.com/office/drawing/2014/main" id="{6713E864-6B67-79A6-C6BC-4AED4E36915C}"/>
              </a:ext>
            </a:extLst>
          </p:cNvPr>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8189921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3F82BD90-5842-9D48-A685-621D2A4C3779}" type="slidenum">
              <a:rPr lang="en-US"/>
              <a:pPr/>
              <a:t>26</a:t>
            </a:fld>
            <a:endParaRPr lang="en-US"/>
          </a:p>
        </p:txBody>
      </p:sp>
      <p:sp>
        <p:nvSpPr>
          <p:cNvPr id="84995" name="Rectangle 2"/>
          <p:cNvSpPr>
            <a:spLocks noGrp="1" noRot="1" noChangeAspect="1" noChangeArrowheads="1"/>
          </p:cNvSpPr>
          <p:nvPr>
            <p:ph type="sldImg"/>
          </p:nvPr>
        </p:nvSpPr>
        <p:spPr>
          <a:solidFill>
            <a:srgbClr val="FFFFFF"/>
          </a:solidFill>
          <a:ln/>
        </p:spPr>
      </p:sp>
      <p:sp>
        <p:nvSpPr>
          <p:cNvPr id="8499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442783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A0149E1A-5C54-D64B-9E9D-5A113A6AF7E6}" type="slidenum">
              <a:rPr lang="en-US"/>
              <a:pPr/>
              <a:t>27</a:t>
            </a:fld>
            <a:endParaRPr lang="en-US"/>
          </a:p>
        </p:txBody>
      </p:sp>
      <p:sp>
        <p:nvSpPr>
          <p:cNvPr id="87043" name="Rectangle 2"/>
          <p:cNvSpPr>
            <a:spLocks noGrp="1" noRot="1" noChangeAspect="1" noChangeArrowheads="1"/>
          </p:cNvSpPr>
          <p:nvPr>
            <p:ph type="sldImg"/>
          </p:nvPr>
        </p:nvSpPr>
        <p:spPr>
          <a:solidFill>
            <a:srgbClr val="FFFFFF"/>
          </a:solidFill>
          <a:ln/>
        </p:spPr>
      </p:sp>
      <p:sp>
        <p:nvSpPr>
          <p:cNvPr id="8704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26326646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29</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atin typeface="Arial" charset="0"/>
              <a:ea typeface="ＭＳ Ｐゴシック" charset="0"/>
              <a:cs typeface="ＭＳ Ｐゴシック" charset="0"/>
            </a:endParaRPr>
          </a:p>
        </p:txBody>
      </p:sp>
    </p:spTree>
    <p:extLst>
      <p:ext uri="{BB962C8B-B14F-4D97-AF65-F5344CB8AC3E}">
        <p14:creationId xmlns:p14="http://schemas.microsoft.com/office/powerpoint/2010/main" val="17153094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AA652608-6990-6E43-AA5F-49A5045801F2}" type="slidenum">
              <a:rPr lang="en-US"/>
              <a:pPr/>
              <a:t>30</a:t>
            </a:fld>
            <a:endParaRPr 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2704486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ABE383AF-40C9-E847-ACCB-98F997084513}" type="slidenum">
              <a:rPr lang="en-US"/>
              <a:pPr/>
              <a:t>31</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31915235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ABE383AF-40C9-E847-ACCB-98F997084513}" type="slidenum">
              <a:rPr lang="en-US"/>
              <a:pPr/>
              <a:t>32</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1118263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did these corpora come from?  …. These characteristics of a text influence properties of the text.</a:t>
            </a:r>
          </a:p>
        </p:txBody>
      </p:sp>
      <p:sp>
        <p:nvSpPr>
          <p:cNvPr id="4" name="Slide Number Placeholder 3"/>
          <p:cNvSpPr>
            <a:spLocks noGrp="1"/>
          </p:cNvSpPr>
          <p:nvPr>
            <p:ph type="sldNum" sz="quarter" idx="5"/>
          </p:nvPr>
        </p:nvSpPr>
        <p:spPr/>
        <p:txBody>
          <a:bodyPr/>
          <a:lstStyle/>
          <a:p>
            <a:fld id="{3EB9031F-EB71-7642-8F3C-6FDC1408CB92}" type="slidenum">
              <a:rPr lang="en-US" smtClean="0"/>
              <a:pPr/>
              <a:t>33</a:t>
            </a:fld>
            <a:endParaRPr lang="en-US"/>
          </a:p>
        </p:txBody>
      </p:sp>
    </p:spTree>
    <p:extLst>
      <p:ext uri="{BB962C8B-B14F-4D97-AF65-F5344CB8AC3E}">
        <p14:creationId xmlns:p14="http://schemas.microsoft.com/office/powerpoint/2010/main" val="11673415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example, what language is the text in?  As we'll see when we get to talking about word tokenization, what counts as a word can be different in different languages.</a:t>
            </a:r>
          </a:p>
        </p:txBody>
      </p:sp>
      <p:sp>
        <p:nvSpPr>
          <p:cNvPr id="4" name="Slide Number Placeholder 3"/>
          <p:cNvSpPr>
            <a:spLocks noGrp="1"/>
          </p:cNvSpPr>
          <p:nvPr>
            <p:ph type="sldNum" sz="quarter" idx="5"/>
          </p:nvPr>
        </p:nvSpPr>
        <p:spPr/>
        <p:txBody>
          <a:bodyPr/>
          <a:lstStyle/>
          <a:p>
            <a:fld id="{3EB9031F-EB71-7642-8F3C-6FDC1408CB92}" type="slidenum">
              <a:rPr lang="en-US" smtClean="0"/>
              <a:pPr/>
              <a:t>34</a:t>
            </a:fld>
            <a:endParaRPr lang="en-US"/>
          </a:p>
        </p:txBody>
      </p:sp>
    </p:spTree>
    <p:extLst>
      <p:ext uri="{BB962C8B-B14F-4D97-AF65-F5344CB8AC3E}">
        <p14:creationId xmlns:p14="http://schemas.microsoft.com/office/powerpoint/2010/main" val="24330043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You'll need to make sure you consider all those properties of a text when you are using it for processing purposes.  And there are even more properties of corpora that it's important to consider.  Who collected this corpus? </a:t>
            </a:r>
          </a:p>
          <a:p>
            <a:r>
              <a:rPr lang="en-US" dirty="0"/>
              <a:t>Whenever you build a corpus, you should be documenting these decisions in a datasheet for the corpus.</a:t>
            </a:r>
          </a:p>
        </p:txBody>
      </p:sp>
      <p:sp>
        <p:nvSpPr>
          <p:cNvPr id="4" name="Slide Number Placeholder 3"/>
          <p:cNvSpPr>
            <a:spLocks noGrp="1"/>
          </p:cNvSpPr>
          <p:nvPr>
            <p:ph type="sldNum" sz="quarter" idx="5"/>
          </p:nvPr>
        </p:nvSpPr>
        <p:spPr/>
        <p:txBody>
          <a:bodyPr/>
          <a:lstStyle/>
          <a:p>
            <a:fld id="{3EB9031F-EB71-7642-8F3C-6FDC1408CB92}" type="slidenum">
              <a:rPr lang="en-US" smtClean="0"/>
              <a:pPr/>
              <a:t>35</a:t>
            </a:fld>
            <a:endParaRPr lang="en-US"/>
          </a:p>
        </p:txBody>
      </p:sp>
    </p:spTree>
    <p:extLst>
      <p:ext uri="{BB962C8B-B14F-4D97-AF65-F5344CB8AC3E}">
        <p14:creationId xmlns:p14="http://schemas.microsoft.com/office/powerpoint/2010/main" val="3085664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36</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atin typeface="Arial" charset="0"/>
              <a:ea typeface="ＭＳ Ｐゴシック" charset="0"/>
              <a:cs typeface="ＭＳ Ｐゴシック" charset="0"/>
            </a:endParaRPr>
          </a:p>
        </p:txBody>
      </p:sp>
    </p:spTree>
    <p:extLst>
      <p:ext uri="{BB962C8B-B14F-4D97-AF65-F5344CB8AC3E}">
        <p14:creationId xmlns:p14="http://schemas.microsoft.com/office/powerpoint/2010/main" val="9817146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D4E9F685-F098-8E4C-B6D8-D94BDE4D6D6B}" type="slidenum">
              <a:rPr lang="en-US"/>
              <a:pPr/>
              <a:t>37</a:t>
            </a:fld>
            <a:endParaRPr lang="en-US"/>
          </a:p>
        </p:txBody>
      </p:sp>
      <p:sp>
        <p:nvSpPr>
          <p:cNvPr id="21507" name="Rectangle 2"/>
          <p:cNvSpPr>
            <a:spLocks noGrp="1" noRot="1" noChangeAspect="1" noChangeArrowheads="1"/>
          </p:cNvSpPr>
          <p:nvPr>
            <p:ph type="sldImg"/>
          </p:nvPr>
        </p:nvSpPr>
        <p:spPr>
          <a:solidFill>
            <a:srgbClr val="FFFFFF"/>
          </a:solidFill>
          <a:ln/>
        </p:spPr>
      </p:sp>
      <p:sp>
        <p:nvSpPr>
          <p:cNvPr id="21508" name="Rectangle 3"/>
          <p:cNvSpPr>
            <a:spLocks noGrp="1" noChangeArrowheads="1"/>
          </p:cNvSpPr>
          <p:nvPr>
            <p:ph type="body" idx="1"/>
          </p:nvPr>
        </p:nvSpPr>
        <p:spPr>
          <a:solidFill>
            <a:srgbClr val="FFFFFF"/>
          </a:solidFill>
          <a:ln>
            <a:solidFill>
              <a:srgbClr val="000000"/>
            </a:solidFill>
          </a:ln>
        </p:spPr>
        <p:txBody>
          <a:bodyPr/>
          <a:lstStyle/>
          <a:p>
            <a:endParaRPr lang="en-US"/>
          </a:p>
        </p:txBody>
      </p:sp>
    </p:spTree>
    <p:extLst>
      <p:ext uri="{BB962C8B-B14F-4D97-AF65-F5344CB8AC3E}">
        <p14:creationId xmlns:p14="http://schemas.microsoft.com/office/powerpoint/2010/main" val="24714396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now introduce some simple Unix tools for text processing, starting with the UNIX "tr" command for space-based word tokenization. Our goal will be to take a text file and output word tokens and their frequencies.</a:t>
            </a:r>
          </a:p>
        </p:txBody>
      </p:sp>
      <p:sp>
        <p:nvSpPr>
          <p:cNvPr id="4" name="Slide Number Placeholder 3"/>
          <p:cNvSpPr>
            <a:spLocks noGrp="1"/>
          </p:cNvSpPr>
          <p:nvPr>
            <p:ph type="sldNum" sz="quarter" idx="5"/>
          </p:nvPr>
        </p:nvSpPr>
        <p:spPr/>
        <p:txBody>
          <a:bodyPr/>
          <a:lstStyle/>
          <a:p>
            <a:fld id="{3EB9031F-EB71-7642-8F3C-6FDC1408CB92}" type="slidenum">
              <a:rPr lang="en-US" smtClean="0"/>
              <a:pPr/>
              <a:t>38</a:t>
            </a:fld>
            <a:endParaRPr lang="en-US"/>
          </a:p>
        </p:txBody>
      </p:sp>
    </p:spTree>
    <p:extLst>
      <p:ext uri="{BB962C8B-B14F-4D97-AF65-F5344CB8AC3E}">
        <p14:creationId xmlns:p14="http://schemas.microsoft.com/office/powerpoint/2010/main" val="30811840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Of course, tokenization in most real situations isn't as simple as I've suggested with the simple UNIX tools.</a:t>
            </a:r>
          </a:p>
        </p:txBody>
      </p:sp>
      <p:sp>
        <p:nvSpPr>
          <p:cNvPr id="4" name="Slide Number Placeholder 3"/>
          <p:cNvSpPr>
            <a:spLocks noGrp="1"/>
          </p:cNvSpPr>
          <p:nvPr>
            <p:ph type="sldNum" sz="quarter" idx="5"/>
          </p:nvPr>
        </p:nvSpPr>
        <p:spPr/>
        <p:txBody>
          <a:bodyPr/>
          <a:lstStyle/>
          <a:p>
            <a:fld id="{3EB9031F-EB71-7642-8F3C-6FDC1408CB92}" type="slidenum">
              <a:rPr lang="en-US" smtClean="0"/>
              <a:pPr/>
              <a:t>43</a:t>
            </a:fld>
            <a:endParaRPr lang="en-US"/>
          </a:p>
        </p:txBody>
      </p:sp>
    </p:spTree>
    <p:extLst>
      <p:ext uri="{BB962C8B-B14F-4D97-AF65-F5344CB8AC3E}">
        <p14:creationId xmlns:p14="http://schemas.microsoft.com/office/powerpoint/2010/main" val="24327337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most standard tokenization programs for English or languages with similar writing systems need to deal with each of these issues. Here's a simple python tokenizer in the Natural Language Toolkit that has little regular expressions for dealing with </a:t>
            </a:r>
            <a:r>
              <a:rPr lang="en-US" dirty="0" err="1"/>
              <a:t>hypthens</a:t>
            </a:r>
            <a:r>
              <a:rPr lang="en-US" dirty="0"/>
              <a:t>, and currency, and whatnot</a:t>
            </a:r>
          </a:p>
        </p:txBody>
      </p:sp>
      <p:sp>
        <p:nvSpPr>
          <p:cNvPr id="4" name="Slide Number Placeholder 3"/>
          <p:cNvSpPr>
            <a:spLocks noGrp="1"/>
          </p:cNvSpPr>
          <p:nvPr>
            <p:ph type="sldNum" sz="quarter" idx="5"/>
          </p:nvPr>
        </p:nvSpPr>
        <p:spPr/>
        <p:txBody>
          <a:bodyPr/>
          <a:lstStyle/>
          <a:p>
            <a:fld id="{3EB9031F-EB71-7642-8F3C-6FDC1408CB92}" type="slidenum">
              <a:rPr lang="en-US" smtClean="0"/>
              <a:pPr/>
              <a:t>44</a:t>
            </a:fld>
            <a:endParaRPr lang="en-US"/>
          </a:p>
        </p:txBody>
      </p:sp>
    </p:spTree>
    <p:extLst>
      <p:ext uri="{BB962C8B-B14F-4D97-AF65-F5344CB8AC3E}">
        <p14:creationId xmlns:p14="http://schemas.microsoft.com/office/powerpoint/2010/main" val="20530485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 wait, what about all the languages that don't have spaces! </a:t>
            </a:r>
          </a:p>
        </p:txBody>
      </p:sp>
      <p:sp>
        <p:nvSpPr>
          <p:cNvPr id="4" name="Slide Number Placeholder 3"/>
          <p:cNvSpPr>
            <a:spLocks noGrp="1"/>
          </p:cNvSpPr>
          <p:nvPr>
            <p:ph type="sldNum" sz="quarter" idx="5"/>
          </p:nvPr>
        </p:nvSpPr>
        <p:spPr/>
        <p:txBody>
          <a:bodyPr/>
          <a:lstStyle/>
          <a:p>
            <a:fld id="{3EB9031F-EB71-7642-8F3C-6FDC1408CB92}" type="slidenum">
              <a:rPr lang="en-US" smtClean="0"/>
              <a:pPr/>
              <a:t>45</a:t>
            </a:fld>
            <a:endParaRPr lang="en-US"/>
          </a:p>
        </p:txBody>
      </p:sp>
    </p:spTree>
    <p:extLst>
      <p:ext uri="{BB962C8B-B14F-4D97-AF65-F5344CB8AC3E}">
        <p14:creationId xmlns:p14="http://schemas.microsoft.com/office/powerpoint/2010/main" val="2986965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ibm.com/topics/artificial-intelligenc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ibm.com/products/watsonx-assistant"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7.svg"/><Relationship Id="rId2" Type="http://schemas.openxmlformats.org/officeDocument/2006/relationships/image" Target="../media/image20.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8971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a:t>
            </a:r>
          </a:p>
          <a:p>
            <a:r>
              <a:rPr lang="en-US" sz="4400" b="1" dirty="0">
                <a:solidFill>
                  <a:srgbClr val="00B0F0"/>
                </a:solidFill>
                <a:latin typeface="Times New Roman" panose="02020603050405020304" pitchFamily="18" charset="0"/>
                <a:cs typeface="Times New Roman" panose="02020603050405020304" pitchFamily="18" charset="0"/>
              </a:rPr>
              <a:t>Processing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Introduction to</a:t>
            </a:r>
            <a:br>
              <a:rPr lang="en-US" dirty="0">
                <a:latin typeface="Andalus" panose="02020603050405020304" pitchFamily="18" charset="-78"/>
                <a:cs typeface="Andalus" panose="02020603050405020304" pitchFamily="18" charset="-78"/>
              </a:rPr>
            </a:br>
            <a:r>
              <a:rPr lang="en-US" dirty="0">
                <a:latin typeface="Andalus" panose="02020603050405020304" pitchFamily="18" charset="-78"/>
                <a:cs typeface="Andalus" panose="02020603050405020304" pitchFamily="18" charset="-78"/>
              </a:rPr>
              <a:t>Natural Language Processing</a:t>
            </a: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natural language processing?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b="0" i="0" dirty="0">
                <a:solidFill>
                  <a:srgbClr val="161616"/>
                </a:solidFill>
                <a:effectLst/>
              </a:rPr>
              <a:t>Natural language processing (NLP) refers to the branch of computer science—and more specifically, the branch of </a:t>
            </a:r>
            <a:r>
              <a:rPr lang="en-US" b="0" i="0" u="none" strike="noStrike" dirty="0">
                <a:solidFill>
                  <a:srgbClr val="0062FE"/>
                </a:solidFill>
                <a:effectLst/>
                <a:hlinkClick r:id="rId3" tooltip="what-is-artificial-intelligence"/>
              </a:rPr>
              <a:t>artificial intelligence or AI</a:t>
            </a:r>
            <a:r>
              <a:rPr lang="en-US" b="0" i="0" dirty="0">
                <a:solidFill>
                  <a:srgbClr val="161616"/>
                </a:solidFill>
                <a:effectLst/>
              </a:rPr>
              <a:t>—concerned with giving computers the ability to understand text and spoken words in much the same way human beings can.</a:t>
            </a:r>
          </a:p>
          <a:p>
            <a:pPr marL="0" indent="0" algn="r" rtl="1">
              <a:lnSpc>
                <a:spcPct val="100000"/>
              </a:lnSpc>
              <a:buNone/>
            </a:pPr>
            <a:r>
              <a:rPr lang="ar-EG" dirty="0"/>
              <a:t>تشير معالجة اللغة الطبيعية </a:t>
            </a:r>
            <a:r>
              <a:rPr lang="en-US" dirty="0"/>
              <a:t>NLP </a:t>
            </a:r>
            <a:r>
              <a:rPr lang="ar-EG" dirty="0"/>
              <a:t> إلى فرع من فروع علوم الحاسب - وبشكل أكثر تحديدًا، فرع من الذكاء الاصطناعي - الذي يهتم بمنح أجهزة الحاسب القدرة على فهم النصوص والكلمات المنطوقة بنفس الطريقة التي يستطيع بها البشر.</a:t>
            </a:r>
            <a:endParaRPr lang="en-US" dirty="0"/>
          </a:p>
        </p:txBody>
      </p:sp>
    </p:spTree>
    <p:extLst>
      <p:ext uri="{BB962C8B-B14F-4D97-AF65-F5344CB8AC3E}">
        <p14:creationId xmlns:p14="http://schemas.microsoft.com/office/powerpoint/2010/main" val="2003679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69492" y="1253331"/>
            <a:ext cx="10515600" cy="4351338"/>
          </a:xfrm>
        </p:spPr>
        <p:txBody>
          <a:bodyPr/>
          <a:lstStyle/>
          <a:p>
            <a:pPr algn="just"/>
            <a:r>
              <a:rPr lang="en-US" b="0" i="0" dirty="0">
                <a:solidFill>
                  <a:srgbClr val="161616"/>
                </a:solidFill>
                <a:effectLst/>
              </a:rPr>
              <a:t>NLP combines computational linguistics—rule-based modeling of human language—with statistical, machine learning, and deep learning models. Together, these technologies enable computers to process human language in the form of text or voice data and to ‘understand’ its full meaning, complete with the speaker or writer’s intent and sentiment.</a:t>
            </a:r>
          </a:p>
          <a:p>
            <a:pPr algn="just" rtl="1"/>
            <a:endParaRPr lang="en-US" dirty="0"/>
          </a:p>
        </p:txBody>
      </p:sp>
    </p:spTree>
    <p:extLst>
      <p:ext uri="{BB962C8B-B14F-4D97-AF65-F5344CB8AC3E}">
        <p14:creationId xmlns:p14="http://schemas.microsoft.com/office/powerpoint/2010/main" val="2123123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28485" y="1196936"/>
            <a:ext cx="10515600" cy="4351338"/>
          </a:xfrm>
        </p:spPr>
        <p:txBody>
          <a:bodyPr>
            <a:normAutofit/>
          </a:bodyPr>
          <a:lstStyle/>
          <a:p>
            <a:pPr algn="just">
              <a:lnSpc>
                <a:spcPct val="150000"/>
              </a:lnSpc>
              <a:buFont typeface="Wingdings" panose="05000000000000000000" pitchFamily="2" charset="2"/>
              <a:buChar char="q"/>
            </a:pPr>
            <a:r>
              <a:rPr lang="en-US" b="0" i="0" dirty="0">
                <a:solidFill>
                  <a:srgbClr val="161616"/>
                </a:solidFill>
                <a:effectLst/>
              </a:rPr>
              <a:t>NLP drives computer programs that translate text from one language to another, </a:t>
            </a:r>
          </a:p>
          <a:p>
            <a:pPr algn="just">
              <a:lnSpc>
                <a:spcPct val="150000"/>
              </a:lnSpc>
              <a:buFont typeface="Wingdings" panose="05000000000000000000" pitchFamily="2" charset="2"/>
              <a:buChar char="q"/>
            </a:pPr>
            <a:r>
              <a:rPr lang="en-US" dirty="0">
                <a:solidFill>
                  <a:srgbClr val="161616"/>
                </a:solidFill>
              </a:rPr>
              <a:t>R</a:t>
            </a:r>
            <a:r>
              <a:rPr lang="en-US" b="0" i="0" dirty="0">
                <a:solidFill>
                  <a:srgbClr val="161616"/>
                </a:solidFill>
                <a:effectLst/>
              </a:rPr>
              <a:t>espond to spoken commands, </a:t>
            </a:r>
          </a:p>
          <a:p>
            <a:pPr algn="just">
              <a:lnSpc>
                <a:spcPct val="150000"/>
              </a:lnSpc>
              <a:buFont typeface="Wingdings" panose="05000000000000000000" pitchFamily="2" charset="2"/>
              <a:buChar char="q"/>
            </a:pPr>
            <a:r>
              <a:rPr lang="en-US" dirty="0">
                <a:solidFill>
                  <a:srgbClr val="161616"/>
                </a:solidFill>
              </a:rPr>
              <a:t>S</a:t>
            </a:r>
            <a:r>
              <a:rPr lang="en-US" b="0" i="0" dirty="0">
                <a:solidFill>
                  <a:srgbClr val="161616"/>
                </a:solidFill>
                <a:effectLst/>
              </a:rPr>
              <a:t>ummarize large volumes of text rapidly—even in real time. </a:t>
            </a:r>
          </a:p>
        </p:txBody>
      </p:sp>
    </p:spTree>
    <p:extLst>
      <p:ext uri="{BB962C8B-B14F-4D97-AF65-F5344CB8AC3E}">
        <p14:creationId xmlns:p14="http://schemas.microsoft.com/office/powerpoint/2010/main" val="4129562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b="0" i="0" dirty="0">
                <a:solidFill>
                  <a:srgbClr val="161616"/>
                </a:solidFill>
                <a:effectLst/>
                <a:latin typeface="Andalus" panose="02020603050405020304" pitchFamily="18" charset="-78"/>
                <a:cs typeface="Andalus" panose="02020603050405020304" pitchFamily="18" charset="-78"/>
              </a:rPr>
              <a:t>NLP use cases</a:t>
            </a:r>
            <a:endParaRPr lang="en-US"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69113"/>
            <a:ext cx="10515600" cy="4351338"/>
          </a:xfrm>
        </p:spPr>
        <p:txBody>
          <a:bodyPr>
            <a:normAutofit lnSpcReduction="10000"/>
          </a:bodyPr>
          <a:lstStyle/>
          <a:p>
            <a:pPr>
              <a:lnSpc>
                <a:spcPct val="150000"/>
              </a:lnSpc>
            </a:pPr>
            <a:r>
              <a:rPr lang="en-US" b="1" i="0" dirty="0">
                <a:solidFill>
                  <a:srgbClr val="161616"/>
                </a:solidFill>
                <a:effectLst/>
              </a:rPr>
              <a:t>Spam detection</a:t>
            </a:r>
          </a:p>
          <a:p>
            <a:pPr>
              <a:lnSpc>
                <a:spcPct val="150000"/>
              </a:lnSpc>
            </a:pPr>
            <a:r>
              <a:rPr lang="en-US" b="1" i="0" dirty="0">
                <a:solidFill>
                  <a:srgbClr val="161616"/>
                </a:solidFill>
                <a:effectLst/>
              </a:rPr>
              <a:t>Machine translation</a:t>
            </a:r>
            <a:endParaRPr lang="en-US" b="1" dirty="0">
              <a:solidFill>
                <a:srgbClr val="161616"/>
              </a:solidFill>
            </a:endParaRPr>
          </a:p>
          <a:p>
            <a:pPr>
              <a:lnSpc>
                <a:spcPct val="150000"/>
              </a:lnSpc>
            </a:pPr>
            <a:r>
              <a:rPr lang="en-US" b="1" i="0" dirty="0">
                <a:solidFill>
                  <a:srgbClr val="161616"/>
                </a:solidFill>
                <a:effectLst/>
              </a:rPr>
              <a:t>Virtual agents and chatbots:</a:t>
            </a:r>
            <a:r>
              <a:rPr lang="en-US" b="0" i="0" dirty="0">
                <a:solidFill>
                  <a:srgbClr val="161616"/>
                </a:solidFill>
                <a:effectLst/>
              </a:rPr>
              <a:t> </a:t>
            </a:r>
            <a:r>
              <a:rPr lang="en-US" b="0" i="0" u="none" strike="noStrike" dirty="0">
                <a:solidFill>
                  <a:srgbClr val="0062FE"/>
                </a:solidFill>
                <a:effectLst/>
                <a:hlinkClick r:id="rId3" tooltip="Follow link"/>
              </a:rPr>
              <a:t>Virtual agents</a:t>
            </a:r>
            <a:r>
              <a:rPr lang="en-US" b="0" i="0" dirty="0">
                <a:solidFill>
                  <a:srgbClr val="161616"/>
                </a:solidFill>
                <a:effectLst/>
              </a:rPr>
              <a:t> such as Apple's Siri and Amazon's Alexa </a:t>
            </a:r>
            <a:endParaRPr lang="en-US" b="1" i="0" dirty="0">
              <a:solidFill>
                <a:srgbClr val="161616"/>
              </a:solidFill>
              <a:effectLst/>
            </a:endParaRPr>
          </a:p>
          <a:p>
            <a:pPr>
              <a:lnSpc>
                <a:spcPct val="150000"/>
              </a:lnSpc>
            </a:pPr>
            <a:r>
              <a:rPr lang="en-US" b="1" i="0" dirty="0">
                <a:solidFill>
                  <a:srgbClr val="161616"/>
                </a:solidFill>
                <a:effectLst/>
              </a:rPr>
              <a:t>Social media sentiment analysis</a:t>
            </a:r>
          </a:p>
          <a:p>
            <a:pPr>
              <a:lnSpc>
                <a:spcPct val="150000"/>
              </a:lnSpc>
            </a:pPr>
            <a:r>
              <a:rPr lang="en-US" b="1" i="0" dirty="0">
                <a:solidFill>
                  <a:srgbClr val="161616"/>
                </a:solidFill>
                <a:effectLst/>
              </a:rPr>
              <a:t>Text summarization</a:t>
            </a:r>
            <a:endParaRPr lang="en-US" b="1" dirty="0">
              <a:solidFill>
                <a:srgbClr val="161616"/>
              </a:solidFill>
            </a:endParaRPr>
          </a:p>
          <a:p>
            <a:pPr>
              <a:lnSpc>
                <a:spcPct val="150000"/>
              </a:lnSpc>
            </a:pPr>
            <a:endParaRPr lang="en-US" dirty="0"/>
          </a:p>
        </p:txBody>
      </p:sp>
    </p:spTree>
    <p:extLst>
      <p:ext uri="{BB962C8B-B14F-4D97-AF65-F5344CB8AC3E}">
        <p14:creationId xmlns:p14="http://schemas.microsoft.com/office/powerpoint/2010/main" val="608397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1B0CB-26CB-4AE4-DECC-667EF0366E6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7AC824C-385C-E358-CF27-DB2118AFC32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AD59075-6939-DD3A-C0A9-10BB4BE3A8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7075EA8-D68C-0EE0-BF10-31D4596567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B6F45DDE-E68F-3D25-B84B-DA10AA407BFC}"/>
              </a:ext>
            </a:extLst>
          </p:cNvPr>
          <p:cNvSpPr txBox="1">
            <a:spLocks/>
          </p:cNvSpPr>
          <p:nvPr/>
        </p:nvSpPr>
        <p:spPr>
          <a:xfrm>
            <a:off x="2858627" y="-140895"/>
            <a:ext cx="9619774" cy="8797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Lucida Sans" charset="0"/>
                <a:ea typeface="ＭＳ Ｐゴシック" charset="0"/>
              </a:rPr>
              <a:t>NLP Applications</a:t>
            </a:r>
            <a:endParaRPr lang="en-US" sz="4000" dirty="0"/>
          </a:p>
        </p:txBody>
      </p:sp>
      <p:sp>
        <p:nvSpPr>
          <p:cNvPr id="4" name="Content Placeholder 2">
            <a:extLst>
              <a:ext uri="{FF2B5EF4-FFF2-40B4-BE49-F238E27FC236}">
                <a16:creationId xmlns:a16="http://schemas.microsoft.com/office/drawing/2014/main" id="{E4013226-8B56-A608-CAA4-54FF884C395A}"/>
              </a:ext>
            </a:extLst>
          </p:cNvPr>
          <p:cNvSpPr txBox="1">
            <a:spLocks/>
          </p:cNvSpPr>
          <p:nvPr/>
        </p:nvSpPr>
        <p:spPr>
          <a:xfrm>
            <a:off x="667128" y="923448"/>
            <a:ext cx="10013069" cy="62941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latin typeface="+mj-lt"/>
              </a:rPr>
              <a:t>Classifiers: </a:t>
            </a:r>
            <a:r>
              <a:rPr lang="en-US" sz="2600" dirty="0">
                <a:latin typeface="+mj-lt"/>
              </a:rPr>
              <a:t>classify a set of document into categories, (as spam filters)</a:t>
            </a:r>
          </a:p>
          <a:p>
            <a:r>
              <a:rPr lang="en-US" sz="2600" b="1" dirty="0">
                <a:latin typeface="+mj-lt"/>
              </a:rPr>
              <a:t>Information Retrieval:</a:t>
            </a:r>
            <a:r>
              <a:rPr lang="en-US" sz="2600" dirty="0">
                <a:latin typeface="+mj-lt"/>
              </a:rPr>
              <a:t> find relevant documents to a given query.</a:t>
            </a:r>
          </a:p>
          <a:p>
            <a:r>
              <a:rPr lang="en-US" sz="2600" b="1" dirty="0">
                <a:latin typeface="+mj-lt"/>
              </a:rPr>
              <a:t>Information Extraction: </a:t>
            </a:r>
            <a:r>
              <a:rPr lang="en-US" sz="2600" dirty="0">
                <a:latin typeface="+mj-lt"/>
              </a:rPr>
              <a:t>Extract useful information from resumes; discover names of people and events they participate in, from a document.</a:t>
            </a:r>
          </a:p>
          <a:p>
            <a:r>
              <a:rPr lang="en-US" sz="2600" b="1" dirty="0">
                <a:latin typeface="+mj-lt"/>
              </a:rPr>
              <a:t>Machine Translation:</a:t>
            </a:r>
            <a:r>
              <a:rPr lang="en-US" sz="2600" dirty="0">
                <a:latin typeface="+mj-lt"/>
              </a:rPr>
              <a:t> translate text from one human language into another</a:t>
            </a:r>
          </a:p>
          <a:p>
            <a:r>
              <a:rPr lang="en-US" sz="2600" b="1" dirty="0">
                <a:latin typeface="+mj-lt"/>
              </a:rPr>
              <a:t>Question Answering:</a:t>
            </a:r>
            <a:r>
              <a:rPr lang="en-US" sz="2600" dirty="0">
                <a:latin typeface="+mj-lt"/>
              </a:rPr>
              <a:t> find answers to natural language questions in a text collection or database…</a:t>
            </a:r>
          </a:p>
          <a:p>
            <a:r>
              <a:rPr lang="en-US" sz="2600" b="1" dirty="0">
                <a:latin typeface="+mj-lt"/>
              </a:rPr>
              <a:t>Summarization:</a:t>
            </a:r>
            <a:r>
              <a:rPr lang="en-US" sz="2600" dirty="0">
                <a:latin typeface="+mj-lt"/>
              </a:rPr>
              <a:t> Produce a readable summary, e.g., news about oil today.</a:t>
            </a:r>
          </a:p>
          <a:p>
            <a:r>
              <a:rPr lang="en-US" sz="2600" b="1" dirty="0">
                <a:latin typeface="+mj-lt"/>
              </a:rPr>
              <a:t>Sentiment Analysis</a:t>
            </a:r>
            <a:r>
              <a:rPr lang="en-US" sz="2600" dirty="0">
                <a:latin typeface="+mj-lt"/>
              </a:rPr>
              <a:t>: identify people opinion on a subjective.</a:t>
            </a:r>
          </a:p>
          <a:p>
            <a:r>
              <a:rPr lang="en-US" sz="2600" b="1" dirty="0">
                <a:latin typeface="+mj-lt"/>
              </a:rPr>
              <a:t>Speech Processing:</a:t>
            </a:r>
            <a:r>
              <a:rPr lang="en-US" sz="2600" dirty="0">
                <a:latin typeface="+mj-lt"/>
              </a:rPr>
              <a:t> book a hotel over the phone, TTS (for the blind)</a:t>
            </a:r>
          </a:p>
          <a:p>
            <a:r>
              <a:rPr lang="en-US" sz="2600" b="1" dirty="0">
                <a:latin typeface="+mj-lt"/>
              </a:rPr>
              <a:t>Spelling checkers</a:t>
            </a:r>
            <a:r>
              <a:rPr lang="en-US" sz="2600" dirty="0">
                <a:latin typeface="+mj-lt"/>
              </a:rPr>
              <a:t>, </a:t>
            </a:r>
            <a:r>
              <a:rPr lang="en-US" sz="2600" b="1" dirty="0">
                <a:latin typeface="+mj-lt"/>
              </a:rPr>
              <a:t>grammar checkers</a:t>
            </a:r>
            <a:r>
              <a:rPr lang="en-US" sz="2600" dirty="0">
                <a:latin typeface="+mj-lt"/>
              </a:rPr>
              <a:t>, </a:t>
            </a:r>
            <a:r>
              <a:rPr lang="en-US" sz="2600" b="1" dirty="0">
                <a:latin typeface="+mj-lt"/>
              </a:rPr>
              <a:t>auto-filling</a:t>
            </a:r>
            <a:r>
              <a:rPr lang="en-US" sz="2600" dirty="0">
                <a:solidFill>
                  <a:srgbClr val="403152"/>
                </a:solidFill>
                <a:latin typeface="+mj-lt"/>
              </a:rPr>
              <a:t>, ….. </a:t>
            </a:r>
            <a:r>
              <a:rPr lang="en-US" sz="2600" dirty="0">
                <a:solidFill>
                  <a:srgbClr val="FF0000"/>
                </a:solidFill>
                <a:latin typeface="+mj-lt"/>
              </a:rPr>
              <a:t>and more</a:t>
            </a:r>
            <a:endParaRPr lang="en-US" sz="4800" dirty="0">
              <a:latin typeface="+mj-lt"/>
            </a:endParaRPr>
          </a:p>
        </p:txBody>
      </p:sp>
    </p:spTree>
    <p:extLst>
      <p:ext uri="{BB962C8B-B14F-4D97-AF65-F5344CB8AC3E}">
        <p14:creationId xmlns:p14="http://schemas.microsoft.com/office/powerpoint/2010/main" val="3437816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AEF91-63A1-8397-563C-2BB3169F5CA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3A108BB-FCB5-B532-88EE-504D203C16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FA15E13-F0DF-078D-E7DA-244EE8F14A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6F8EC63-BB77-FF5C-C7BB-1F0C390AB15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466304DC-C587-B523-A24D-AC50B2A6FA41}"/>
              </a:ext>
            </a:extLst>
          </p:cNvPr>
          <p:cNvSpPr>
            <a:spLocks noGrp="1"/>
          </p:cNvSpPr>
          <p:nvPr>
            <p:ph type="title"/>
          </p:nvPr>
        </p:nvSpPr>
        <p:spPr>
          <a:xfrm>
            <a:off x="2522254" y="627986"/>
            <a:ext cx="8729054" cy="623504"/>
          </a:xfrm>
        </p:spPr>
        <p:txBody>
          <a:bodyPr>
            <a:normAutofit fontScale="90000"/>
          </a:bodyPr>
          <a:lstStyle/>
          <a:p>
            <a:pPr eaLnBrk="1" hangingPunct="1"/>
            <a:r>
              <a:rPr lang="en-US" dirty="0">
                <a:latin typeface="Calibri" charset="0"/>
                <a:ea typeface="ＭＳ Ｐゴシック" charset="0"/>
                <a:cs typeface="ＭＳ Ｐゴシック" charset="0"/>
              </a:rPr>
              <a:t>Language Technology</a:t>
            </a:r>
          </a:p>
        </p:txBody>
      </p:sp>
      <p:sp>
        <p:nvSpPr>
          <p:cNvPr id="4" name="Rectangle 3">
            <a:extLst>
              <a:ext uri="{FF2B5EF4-FFF2-40B4-BE49-F238E27FC236}">
                <a16:creationId xmlns:a16="http://schemas.microsoft.com/office/drawing/2014/main" id="{AFB4A445-3835-9D2A-2F7E-C9BDA86189B2}"/>
              </a:ext>
            </a:extLst>
          </p:cNvPr>
          <p:cNvSpPr/>
          <p:nvPr/>
        </p:nvSpPr>
        <p:spPr>
          <a:xfrm>
            <a:off x="650389" y="2875813"/>
            <a:ext cx="3072982" cy="836758"/>
          </a:xfrm>
          <a:prstGeom prst="rect">
            <a:avLst/>
          </a:prstGeom>
          <a:solidFill>
            <a:srgbClr val="DEF1DE"/>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7" name="Rectangle 6">
            <a:extLst>
              <a:ext uri="{FF2B5EF4-FFF2-40B4-BE49-F238E27FC236}">
                <a16:creationId xmlns:a16="http://schemas.microsoft.com/office/drawing/2014/main" id="{7BAA6F22-92F2-E34F-E771-2B7E258416A4}"/>
              </a:ext>
            </a:extLst>
          </p:cNvPr>
          <p:cNvSpPr/>
          <p:nvPr/>
        </p:nvSpPr>
        <p:spPr>
          <a:xfrm>
            <a:off x="3901515" y="1955405"/>
            <a:ext cx="3562878" cy="836758"/>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8" name="Rectangle 7">
            <a:extLst>
              <a:ext uri="{FF2B5EF4-FFF2-40B4-BE49-F238E27FC236}">
                <a16:creationId xmlns:a16="http://schemas.microsoft.com/office/drawing/2014/main" id="{59D54EAD-46A6-C43E-4D40-798435F8A4BC}"/>
              </a:ext>
            </a:extLst>
          </p:cNvPr>
          <p:cNvSpPr/>
          <p:nvPr/>
        </p:nvSpPr>
        <p:spPr>
          <a:xfrm>
            <a:off x="7699859" y="2401079"/>
            <a:ext cx="3251126" cy="835050"/>
          </a:xfrm>
          <a:prstGeom prst="rect">
            <a:avLst/>
          </a:prstGeom>
          <a:solidFill>
            <a:srgbClr val="F0DCD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9" name="Rectangle 8">
            <a:extLst>
              <a:ext uri="{FF2B5EF4-FFF2-40B4-BE49-F238E27FC236}">
                <a16:creationId xmlns:a16="http://schemas.microsoft.com/office/drawing/2014/main" id="{AB7D1910-4FCC-0976-5364-5C741274C03B}"/>
              </a:ext>
            </a:extLst>
          </p:cNvPr>
          <p:cNvSpPr/>
          <p:nvPr/>
        </p:nvSpPr>
        <p:spPr>
          <a:xfrm>
            <a:off x="3901515" y="2846900"/>
            <a:ext cx="3562878" cy="712576"/>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0" name="Rectangle 9">
            <a:extLst>
              <a:ext uri="{FF2B5EF4-FFF2-40B4-BE49-F238E27FC236}">
                <a16:creationId xmlns:a16="http://schemas.microsoft.com/office/drawing/2014/main" id="{2413908B-72BB-8963-756C-DF5A9C08963F}"/>
              </a:ext>
            </a:extLst>
          </p:cNvPr>
          <p:cNvSpPr/>
          <p:nvPr/>
        </p:nvSpPr>
        <p:spPr>
          <a:xfrm>
            <a:off x="7704807" y="3332821"/>
            <a:ext cx="3251126" cy="836758"/>
          </a:xfrm>
          <a:prstGeom prst="rect">
            <a:avLst/>
          </a:prstGeom>
          <a:solidFill>
            <a:srgbClr val="F0DCD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1" name="Rectangle 10">
            <a:extLst>
              <a:ext uri="{FF2B5EF4-FFF2-40B4-BE49-F238E27FC236}">
                <a16:creationId xmlns:a16="http://schemas.microsoft.com/office/drawing/2014/main" id="{0469C0C4-2AD4-8607-D7A4-3852863ADAD8}"/>
              </a:ext>
            </a:extLst>
          </p:cNvPr>
          <p:cNvSpPr/>
          <p:nvPr/>
        </p:nvSpPr>
        <p:spPr>
          <a:xfrm>
            <a:off x="650389" y="3885610"/>
            <a:ext cx="3072982" cy="836758"/>
          </a:xfrm>
          <a:prstGeom prst="rect">
            <a:avLst/>
          </a:prstGeom>
          <a:solidFill>
            <a:srgbClr val="DEF1DE"/>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4" name="Rectangle 13">
            <a:extLst>
              <a:ext uri="{FF2B5EF4-FFF2-40B4-BE49-F238E27FC236}">
                <a16:creationId xmlns:a16="http://schemas.microsoft.com/office/drawing/2014/main" id="{B48A843B-827B-1598-16A9-1D02340E3E99}"/>
              </a:ext>
            </a:extLst>
          </p:cNvPr>
          <p:cNvSpPr/>
          <p:nvPr/>
        </p:nvSpPr>
        <p:spPr>
          <a:xfrm>
            <a:off x="3906710" y="3600602"/>
            <a:ext cx="3557455" cy="641296"/>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5" name="Rectangle 14">
            <a:extLst>
              <a:ext uri="{FF2B5EF4-FFF2-40B4-BE49-F238E27FC236}">
                <a16:creationId xmlns:a16="http://schemas.microsoft.com/office/drawing/2014/main" id="{57E2CD5B-BB05-E40B-BC95-CF4FEEDA3906}"/>
              </a:ext>
            </a:extLst>
          </p:cNvPr>
          <p:cNvSpPr/>
          <p:nvPr/>
        </p:nvSpPr>
        <p:spPr>
          <a:xfrm>
            <a:off x="7704810" y="4236944"/>
            <a:ext cx="3251126" cy="836758"/>
          </a:xfrm>
          <a:prstGeom prst="rect">
            <a:avLst/>
          </a:prstGeom>
          <a:solidFill>
            <a:srgbClr val="F0DCD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6" name="Rectangle 15">
            <a:extLst>
              <a:ext uri="{FF2B5EF4-FFF2-40B4-BE49-F238E27FC236}">
                <a16:creationId xmlns:a16="http://schemas.microsoft.com/office/drawing/2014/main" id="{C18D9815-EA02-75DD-0AD7-37C51C502464}"/>
              </a:ext>
            </a:extLst>
          </p:cNvPr>
          <p:cNvSpPr/>
          <p:nvPr/>
        </p:nvSpPr>
        <p:spPr>
          <a:xfrm>
            <a:off x="650389" y="4865403"/>
            <a:ext cx="3072982" cy="836758"/>
          </a:xfrm>
          <a:prstGeom prst="rect">
            <a:avLst/>
          </a:prstGeom>
          <a:solidFill>
            <a:srgbClr val="DEF1DE"/>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7" name="Rectangle 16">
            <a:extLst>
              <a:ext uri="{FF2B5EF4-FFF2-40B4-BE49-F238E27FC236}">
                <a16:creationId xmlns:a16="http://schemas.microsoft.com/office/drawing/2014/main" id="{622E7E7F-7E16-CA16-32C5-5BE19978340E}"/>
              </a:ext>
            </a:extLst>
          </p:cNvPr>
          <p:cNvSpPr/>
          <p:nvPr/>
        </p:nvSpPr>
        <p:spPr>
          <a:xfrm>
            <a:off x="3901515" y="4311177"/>
            <a:ext cx="3562878" cy="623503"/>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dirty="0">
              <a:solidFill>
                <a:prstClr val="white"/>
              </a:solidFill>
              <a:latin typeface="Calibri"/>
            </a:endParaRPr>
          </a:p>
        </p:txBody>
      </p:sp>
      <p:sp>
        <p:nvSpPr>
          <p:cNvPr id="18" name="Rectangle 17">
            <a:extLst>
              <a:ext uri="{FF2B5EF4-FFF2-40B4-BE49-F238E27FC236}">
                <a16:creationId xmlns:a16="http://schemas.microsoft.com/office/drawing/2014/main" id="{8A035775-A344-FAC1-4D5C-E270070B84BE}"/>
              </a:ext>
            </a:extLst>
          </p:cNvPr>
          <p:cNvSpPr/>
          <p:nvPr/>
        </p:nvSpPr>
        <p:spPr>
          <a:xfrm>
            <a:off x="7704810" y="5277358"/>
            <a:ext cx="3251126" cy="835051"/>
          </a:xfrm>
          <a:prstGeom prst="rect">
            <a:avLst/>
          </a:prstGeom>
          <a:solidFill>
            <a:srgbClr val="F0DCD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9" name="Rectangle 18">
            <a:extLst>
              <a:ext uri="{FF2B5EF4-FFF2-40B4-BE49-F238E27FC236}">
                <a16:creationId xmlns:a16="http://schemas.microsoft.com/office/drawing/2014/main" id="{A80B1FA3-7AB2-DE83-790D-211516A76AAB}"/>
              </a:ext>
            </a:extLst>
          </p:cNvPr>
          <p:cNvSpPr/>
          <p:nvPr/>
        </p:nvSpPr>
        <p:spPr>
          <a:xfrm>
            <a:off x="3901515" y="5846429"/>
            <a:ext cx="3562879" cy="745979"/>
          </a:xfrm>
          <a:prstGeom prst="rect">
            <a:avLst/>
          </a:prstGeom>
          <a:solidFill>
            <a:srgbClr val="FFFFC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20" name="Rectangle 19">
            <a:extLst>
              <a:ext uri="{FF2B5EF4-FFF2-40B4-BE49-F238E27FC236}">
                <a16:creationId xmlns:a16="http://schemas.microsoft.com/office/drawing/2014/main" id="{8185FC72-68AF-AD40-D24C-AF63209BE30D}"/>
              </a:ext>
            </a:extLst>
          </p:cNvPr>
          <p:cNvSpPr/>
          <p:nvPr/>
        </p:nvSpPr>
        <p:spPr>
          <a:xfrm>
            <a:off x="3901515" y="4997542"/>
            <a:ext cx="3562878" cy="785333"/>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21" name="TextBox 24">
            <a:extLst>
              <a:ext uri="{FF2B5EF4-FFF2-40B4-BE49-F238E27FC236}">
                <a16:creationId xmlns:a16="http://schemas.microsoft.com/office/drawing/2014/main" id="{C62E4BA5-AC03-4198-BC53-4216A5383B31}"/>
              </a:ext>
            </a:extLst>
          </p:cNvPr>
          <p:cNvSpPr txBox="1">
            <a:spLocks noChangeArrowheads="1"/>
          </p:cNvSpPr>
          <p:nvPr/>
        </p:nvSpPr>
        <p:spPr bwMode="auto">
          <a:xfrm>
            <a:off x="3990588" y="2816747"/>
            <a:ext cx="2136226"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Coreference resolution</a:t>
            </a:r>
          </a:p>
        </p:txBody>
      </p:sp>
      <p:sp>
        <p:nvSpPr>
          <p:cNvPr id="22" name="TextBox 25">
            <a:extLst>
              <a:ext uri="{FF2B5EF4-FFF2-40B4-BE49-F238E27FC236}">
                <a16:creationId xmlns:a16="http://schemas.microsoft.com/office/drawing/2014/main" id="{AAC35551-C425-383D-DD04-B16096DE611B}"/>
              </a:ext>
            </a:extLst>
          </p:cNvPr>
          <p:cNvSpPr txBox="1">
            <a:spLocks noChangeArrowheads="1"/>
          </p:cNvSpPr>
          <p:nvPr/>
        </p:nvSpPr>
        <p:spPr bwMode="auto">
          <a:xfrm>
            <a:off x="7665219" y="2371387"/>
            <a:ext cx="2324226"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Question answering (QA)</a:t>
            </a:r>
          </a:p>
        </p:txBody>
      </p:sp>
      <p:sp>
        <p:nvSpPr>
          <p:cNvPr id="23" name="TextBox 26">
            <a:extLst>
              <a:ext uri="{FF2B5EF4-FFF2-40B4-BE49-F238E27FC236}">
                <a16:creationId xmlns:a16="http://schemas.microsoft.com/office/drawing/2014/main" id="{3C18B39D-D88F-6011-B77F-45C00F4EE61F}"/>
              </a:ext>
            </a:extLst>
          </p:cNvPr>
          <p:cNvSpPr txBox="1">
            <a:spLocks noChangeArrowheads="1"/>
          </p:cNvSpPr>
          <p:nvPr/>
        </p:nvSpPr>
        <p:spPr bwMode="auto">
          <a:xfrm>
            <a:off x="650388" y="3885611"/>
            <a:ext cx="2633734"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Part-of-speech (POS) tagging</a:t>
            </a:r>
          </a:p>
        </p:txBody>
      </p:sp>
      <p:sp>
        <p:nvSpPr>
          <p:cNvPr id="24" name="TextBox 27">
            <a:extLst>
              <a:ext uri="{FF2B5EF4-FFF2-40B4-BE49-F238E27FC236}">
                <a16:creationId xmlns:a16="http://schemas.microsoft.com/office/drawing/2014/main" id="{D58EF5D5-D509-4A30-6875-B7133CC36880}"/>
              </a:ext>
            </a:extLst>
          </p:cNvPr>
          <p:cNvSpPr txBox="1">
            <a:spLocks noChangeArrowheads="1"/>
          </p:cNvSpPr>
          <p:nvPr/>
        </p:nvSpPr>
        <p:spPr bwMode="auto">
          <a:xfrm>
            <a:off x="3901515" y="3529323"/>
            <a:ext cx="2939375" cy="326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520" dirty="0">
                <a:solidFill>
                  <a:srgbClr val="000000"/>
                </a:solidFill>
                <a:latin typeface="Calibri" charset="0"/>
              </a:rPr>
              <a:t>Word sense disambiguation (WSD)</a:t>
            </a:r>
          </a:p>
        </p:txBody>
      </p:sp>
      <p:sp>
        <p:nvSpPr>
          <p:cNvPr id="25" name="TextBox 28">
            <a:extLst>
              <a:ext uri="{FF2B5EF4-FFF2-40B4-BE49-F238E27FC236}">
                <a16:creationId xmlns:a16="http://schemas.microsoft.com/office/drawing/2014/main" id="{6C6F1F47-CC9E-9C68-1774-C9723BBCB4E8}"/>
              </a:ext>
            </a:extLst>
          </p:cNvPr>
          <p:cNvSpPr txBox="1">
            <a:spLocks noChangeArrowheads="1"/>
          </p:cNvSpPr>
          <p:nvPr/>
        </p:nvSpPr>
        <p:spPr bwMode="auto">
          <a:xfrm>
            <a:off x="7665221" y="3262107"/>
            <a:ext cx="1138197"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Paraphrase</a:t>
            </a:r>
          </a:p>
        </p:txBody>
      </p:sp>
      <p:sp>
        <p:nvSpPr>
          <p:cNvPr id="26" name="TextBox 29">
            <a:extLst>
              <a:ext uri="{FF2B5EF4-FFF2-40B4-BE49-F238E27FC236}">
                <a16:creationId xmlns:a16="http://schemas.microsoft.com/office/drawing/2014/main" id="{7E632914-B992-053A-19C2-1CA85F126215}"/>
              </a:ext>
            </a:extLst>
          </p:cNvPr>
          <p:cNvSpPr txBox="1">
            <a:spLocks noChangeArrowheads="1"/>
          </p:cNvSpPr>
          <p:nvPr/>
        </p:nvSpPr>
        <p:spPr bwMode="auto">
          <a:xfrm>
            <a:off x="739461" y="4865402"/>
            <a:ext cx="2893741"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Named entity recognition (NER)</a:t>
            </a:r>
          </a:p>
        </p:txBody>
      </p:sp>
      <p:sp>
        <p:nvSpPr>
          <p:cNvPr id="27" name="TextBox 30">
            <a:extLst>
              <a:ext uri="{FF2B5EF4-FFF2-40B4-BE49-F238E27FC236}">
                <a16:creationId xmlns:a16="http://schemas.microsoft.com/office/drawing/2014/main" id="{B2140B47-4D70-5CDD-503E-BF92413AEE88}"/>
              </a:ext>
            </a:extLst>
          </p:cNvPr>
          <p:cNvSpPr txBox="1">
            <a:spLocks noChangeArrowheads="1"/>
          </p:cNvSpPr>
          <p:nvPr/>
        </p:nvSpPr>
        <p:spPr bwMode="auto">
          <a:xfrm>
            <a:off x="3990587" y="4330971"/>
            <a:ext cx="800155"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Parsing</a:t>
            </a:r>
          </a:p>
        </p:txBody>
      </p:sp>
      <p:sp>
        <p:nvSpPr>
          <p:cNvPr id="28" name="TextBox 31">
            <a:extLst>
              <a:ext uri="{FF2B5EF4-FFF2-40B4-BE49-F238E27FC236}">
                <a16:creationId xmlns:a16="http://schemas.microsoft.com/office/drawing/2014/main" id="{1DAA0D06-308E-EA42-D869-EC19272BCBF7}"/>
              </a:ext>
            </a:extLst>
          </p:cNvPr>
          <p:cNvSpPr txBox="1">
            <a:spLocks noChangeArrowheads="1"/>
          </p:cNvSpPr>
          <p:nvPr/>
        </p:nvSpPr>
        <p:spPr bwMode="auto">
          <a:xfrm>
            <a:off x="7655323" y="4187457"/>
            <a:ext cx="1469698"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Summarization</a:t>
            </a:r>
          </a:p>
        </p:txBody>
      </p:sp>
      <p:sp>
        <p:nvSpPr>
          <p:cNvPr id="29" name="TextBox 32">
            <a:extLst>
              <a:ext uri="{FF2B5EF4-FFF2-40B4-BE49-F238E27FC236}">
                <a16:creationId xmlns:a16="http://schemas.microsoft.com/office/drawing/2014/main" id="{558B5108-A158-B81A-DAC1-403704E454AB}"/>
              </a:ext>
            </a:extLst>
          </p:cNvPr>
          <p:cNvSpPr txBox="1">
            <a:spLocks noChangeArrowheads="1"/>
          </p:cNvSpPr>
          <p:nvPr/>
        </p:nvSpPr>
        <p:spPr bwMode="auto">
          <a:xfrm>
            <a:off x="4025377" y="5787281"/>
            <a:ext cx="2587495"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Information extraction (IE)</a:t>
            </a:r>
          </a:p>
        </p:txBody>
      </p:sp>
      <p:sp>
        <p:nvSpPr>
          <p:cNvPr id="30" name="TextBox 33">
            <a:extLst>
              <a:ext uri="{FF2B5EF4-FFF2-40B4-BE49-F238E27FC236}">
                <a16:creationId xmlns:a16="http://schemas.microsoft.com/office/drawing/2014/main" id="{E9B7F3D7-754D-B2D3-7826-FFC02B80CC9D}"/>
              </a:ext>
            </a:extLst>
          </p:cNvPr>
          <p:cNvSpPr txBox="1">
            <a:spLocks noChangeArrowheads="1"/>
          </p:cNvSpPr>
          <p:nvPr/>
        </p:nvSpPr>
        <p:spPr bwMode="auto">
          <a:xfrm>
            <a:off x="3990588" y="4954474"/>
            <a:ext cx="2353721"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Machine translation (MT)</a:t>
            </a:r>
          </a:p>
        </p:txBody>
      </p:sp>
      <p:sp>
        <p:nvSpPr>
          <p:cNvPr id="31" name="TextBox 34">
            <a:extLst>
              <a:ext uri="{FF2B5EF4-FFF2-40B4-BE49-F238E27FC236}">
                <a16:creationId xmlns:a16="http://schemas.microsoft.com/office/drawing/2014/main" id="{1B41CCFF-889E-FB45-A449-C302B02746FE}"/>
              </a:ext>
            </a:extLst>
          </p:cNvPr>
          <p:cNvSpPr txBox="1">
            <a:spLocks noChangeArrowheads="1"/>
          </p:cNvSpPr>
          <p:nvPr/>
        </p:nvSpPr>
        <p:spPr bwMode="auto">
          <a:xfrm>
            <a:off x="7655323" y="5194476"/>
            <a:ext cx="721672"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Dialog</a:t>
            </a:r>
          </a:p>
        </p:txBody>
      </p:sp>
      <p:sp>
        <p:nvSpPr>
          <p:cNvPr id="32" name="TextBox 36">
            <a:extLst>
              <a:ext uri="{FF2B5EF4-FFF2-40B4-BE49-F238E27FC236}">
                <a16:creationId xmlns:a16="http://schemas.microsoft.com/office/drawing/2014/main" id="{717FB9C7-0983-66C3-2096-08926DEE49F8}"/>
              </a:ext>
            </a:extLst>
          </p:cNvPr>
          <p:cNvSpPr txBox="1">
            <a:spLocks noChangeArrowheads="1"/>
          </p:cNvSpPr>
          <p:nvPr/>
        </p:nvSpPr>
        <p:spPr bwMode="auto">
          <a:xfrm>
            <a:off x="3990588" y="1926027"/>
            <a:ext cx="1777090"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Sentiment analysis</a:t>
            </a:r>
          </a:p>
        </p:txBody>
      </p:sp>
      <p:sp>
        <p:nvSpPr>
          <p:cNvPr id="33" name="TextBox 37">
            <a:extLst>
              <a:ext uri="{FF2B5EF4-FFF2-40B4-BE49-F238E27FC236}">
                <a16:creationId xmlns:a16="http://schemas.microsoft.com/office/drawing/2014/main" id="{43C9CCA8-96A0-FD33-B4FD-4CF3FCCC0C87}"/>
              </a:ext>
            </a:extLst>
          </p:cNvPr>
          <p:cNvSpPr txBox="1">
            <a:spLocks noChangeArrowheads="1"/>
          </p:cNvSpPr>
          <p:nvPr/>
        </p:nvSpPr>
        <p:spPr bwMode="auto">
          <a:xfrm>
            <a:off x="7655322" y="5154886"/>
            <a:ext cx="280846"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a:solidFill>
                  <a:srgbClr val="000000"/>
                </a:solidFill>
                <a:latin typeface="Calibri" charset="0"/>
              </a:rPr>
              <a:t>  </a:t>
            </a:r>
          </a:p>
        </p:txBody>
      </p:sp>
      <p:sp>
        <p:nvSpPr>
          <p:cNvPr id="34" name="TextBox 38">
            <a:extLst>
              <a:ext uri="{FF2B5EF4-FFF2-40B4-BE49-F238E27FC236}">
                <a16:creationId xmlns:a16="http://schemas.microsoft.com/office/drawing/2014/main" id="{5857ED06-AFDD-7DDC-5040-E3F759C7137B}"/>
              </a:ext>
            </a:extLst>
          </p:cNvPr>
          <p:cNvSpPr txBox="1">
            <a:spLocks noChangeArrowheads="1"/>
          </p:cNvSpPr>
          <p:nvPr/>
        </p:nvSpPr>
        <p:spPr bwMode="auto">
          <a:xfrm>
            <a:off x="694924" y="2206881"/>
            <a:ext cx="2885562" cy="4161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ctr" eaLnBrk="1" hangingPunct="1"/>
            <a:r>
              <a:rPr lang="en-US" sz="2104" dirty="0">
                <a:solidFill>
                  <a:srgbClr val="000000"/>
                </a:solidFill>
                <a:latin typeface="Calibri" charset="0"/>
              </a:rPr>
              <a:t>mostly solved</a:t>
            </a:r>
          </a:p>
        </p:txBody>
      </p:sp>
      <p:sp>
        <p:nvSpPr>
          <p:cNvPr id="35" name="TextBox 39">
            <a:extLst>
              <a:ext uri="{FF2B5EF4-FFF2-40B4-BE49-F238E27FC236}">
                <a16:creationId xmlns:a16="http://schemas.microsoft.com/office/drawing/2014/main" id="{4CA524BF-5BD1-B7E6-59A1-D9761A8F1CD1}"/>
              </a:ext>
            </a:extLst>
          </p:cNvPr>
          <p:cNvSpPr txBox="1">
            <a:spLocks noChangeArrowheads="1"/>
          </p:cNvSpPr>
          <p:nvPr/>
        </p:nvSpPr>
        <p:spPr bwMode="auto">
          <a:xfrm>
            <a:off x="4168731" y="1480667"/>
            <a:ext cx="2885562" cy="4161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ctr" eaLnBrk="1" hangingPunct="1"/>
            <a:r>
              <a:rPr lang="en-US" sz="2104" dirty="0">
                <a:solidFill>
                  <a:srgbClr val="000000"/>
                </a:solidFill>
                <a:latin typeface="Calibri" charset="0"/>
              </a:rPr>
              <a:t>making good progress</a:t>
            </a:r>
          </a:p>
        </p:txBody>
      </p:sp>
      <p:sp>
        <p:nvSpPr>
          <p:cNvPr id="36" name="TextBox 40">
            <a:extLst>
              <a:ext uri="{FF2B5EF4-FFF2-40B4-BE49-F238E27FC236}">
                <a16:creationId xmlns:a16="http://schemas.microsoft.com/office/drawing/2014/main" id="{D7FD53F7-EF73-2E41-3C49-5AA307806FA5}"/>
              </a:ext>
            </a:extLst>
          </p:cNvPr>
          <p:cNvSpPr txBox="1">
            <a:spLocks noChangeArrowheads="1"/>
          </p:cNvSpPr>
          <p:nvPr/>
        </p:nvSpPr>
        <p:spPr bwMode="auto">
          <a:xfrm>
            <a:off x="7731610" y="1926026"/>
            <a:ext cx="2885562" cy="4161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ctr" eaLnBrk="1" hangingPunct="1"/>
            <a:r>
              <a:rPr lang="en-US" sz="2104" dirty="0">
                <a:solidFill>
                  <a:srgbClr val="000000"/>
                </a:solidFill>
                <a:latin typeface="Calibri" charset="0"/>
              </a:rPr>
              <a:t>still challenging</a:t>
            </a:r>
          </a:p>
        </p:txBody>
      </p:sp>
      <p:sp>
        <p:nvSpPr>
          <p:cNvPr id="37" name="TextBox 41">
            <a:extLst>
              <a:ext uri="{FF2B5EF4-FFF2-40B4-BE49-F238E27FC236}">
                <a16:creationId xmlns:a16="http://schemas.microsoft.com/office/drawing/2014/main" id="{5AABD15D-5622-9B5F-6AA1-176CE8E5EED8}"/>
              </a:ext>
            </a:extLst>
          </p:cNvPr>
          <p:cNvSpPr txBox="1">
            <a:spLocks noChangeArrowheads="1"/>
          </p:cNvSpPr>
          <p:nvPr/>
        </p:nvSpPr>
        <p:spPr bwMode="auto">
          <a:xfrm>
            <a:off x="739460" y="2846435"/>
            <a:ext cx="1558760" cy="34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Spam detection</a:t>
            </a:r>
          </a:p>
        </p:txBody>
      </p:sp>
      <p:sp>
        <p:nvSpPr>
          <p:cNvPr id="38" name="Rectangle 37">
            <a:extLst>
              <a:ext uri="{FF2B5EF4-FFF2-40B4-BE49-F238E27FC236}">
                <a16:creationId xmlns:a16="http://schemas.microsoft.com/office/drawing/2014/main" id="{69B4BA3C-B6CD-8557-A786-F7711B226BF7}"/>
              </a:ext>
            </a:extLst>
          </p:cNvPr>
          <p:cNvSpPr/>
          <p:nvPr/>
        </p:nvSpPr>
        <p:spPr bwMode="auto">
          <a:xfrm>
            <a:off x="1026467" y="3190545"/>
            <a:ext cx="1974431" cy="209305"/>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Let’s go to Agra!</a:t>
            </a:r>
          </a:p>
        </p:txBody>
      </p:sp>
      <p:sp>
        <p:nvSpPr>
          <p:cNvPr id="39" name="Rectangle 38">
            <a:extLst>
              <a:ext uri="{FF2B5EF4-FFF2-40B4-BE49-F238E27FC236}">
                <a16:creationId xmlns:a16="http://schemas.microsoft.com/office/drawing/2014/main" id="{219EE855-5FBB-A562-CC17-743E6960776F}"/>
              </a:ext>
            </a:extLst>
          </p:cNvPr>
          <p:cNvSpPr/>
          <p:nvPr/>
        </p:nvSpPr>
        <p:spPr bwMode="auto">
          <a:xfrm>
            <a:off x="1042707" y="3439206"/>
            <a:ext cx="1943345" cy="198980"/>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Buy </a:t>
            </a:r>
            <a:r>
              <a:rPr lang="en-US" sz="1169" dirty="0" err="1">
                <a:solidFill>
                  <a:prstClr val="black"/>
                </a:solidFill>
                <a:latin typeface="Calibri"/>
                <a:cs typeface="Times New Roman"/>
              </a:rPr>
              <a:t>Vvvvvvv</a:t>
            </a:r>
            <a:endParaRPr lang="en-US" sz="1169" dirty="0">
              <a:solidFill>
                <a:prstClr val="black"/>
              </a:solidFill>
              <a:latin typeface="Calibri"/>
              <a:cs typeface="Times New Roman"/>
            </a:endParaRPr>
          </a:p>
        </p:txBody>
      </p:sp>
      <p:sp>
        <p:nvSpPr>
          <p:cNvPr id="40" name="Rectangle 45">
            <a:extLst>
              <a:ext uri="{FF2B5EF4-FFF2-40B4-BE49-F238E27FC236}">
                <a16:creationId xmlns:a16="http://schemas.microsoft.com/office/drawing/2014/main" id="{91301E15-1AC4-8F78-8910-5287F1B3AC08}"/>
              </a:ext>
            </a:extLst>
          </p:cNvPr>
          <p:cNvSpPr>
            <a:spLocks noChangeArrowheads="1"/>
          </p:cNvSpPr>
          <p:nvPr/>
        </p:nvSpPr>
        <p:spPr bwMode="auto">
          <a:xfrm>
            <a:off x="3114716" y="3006404"/>
            <a:ext cx="355955" cy="4161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534421"/>
            <a:r>
              <a:rPr lang="en-US" sz="2104" dirty="0">
                <a:solidFill>
                  <a:srgbClr val="008000"/>
                </a:solidFill>
                <a:latin typeface="Zapf Dingbats" charset="0"/>
                <a:cs typeface="Zapf Dingbats" charset="0"/>
              </a:rPr>
              <a:t>✓</a:t>
            </a:r>
            <a:endParaRPr lang="en-US" sz="2104" dirty="0">
              <a:solidFill>
                <a:srgbClr val="008000"/>
              </a:solidFill>
              <a:latin typeface="Arial" charset="0"/>
            </a:endParaRPr>
          </a:p>
        </p:txBody>
      </p:sp>
      <p:sp>
        <p:nvSpPr>
          <p:cNvPr id="41" name="Rectangle 46">
            <a:extLst>
              <a:ext uri="{FF2B5EF4-FFF2-40B4-BE49-F238E27FC236}">
                <a16:creationId xmlns:a16="http://schemas.microsoft.com/office/drawing/2014/main" id="{3718FF69-1607-0E9E-A582-61EF7D437D94}"/>
              </a:ext>
            </a:extLst>
          </p:cNvPr>
          <p:cNvSpPr>
            <a:spLocks noChangeArrowheads="1"/>
          </p:cNvSpPr>
          <p:nvPr/>
        </p:nvSpPr>
        <p:spPr bwMode="auto">
          <a:xfrm>
            <a:off x="3124042" y="3315492"/>
            <a:ext cx="386548" cy="4161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534421"/>
            <a:r>
              <a:rPr lang="en-US" sz="2104" dirty="0">
                <a:solidFill>
                  <a:srgbClr val="FF0000"/>
                </a:solidFill>
                <a:latin typeface="Zapf Dingbats" charset="0"/>
                <a:cs typeface="Zapf Dingbats" charset="0"/>
              </a:rPr>
              <a:t>✗</a:t>
            </a:r>
            <a:endParaRPr lang="en-US" sz="2104" dirty="0">
              <a:solidFill>
                <a:srgbClr val="FF0000"/>
              </a:solidFill>
              <a:latin typeface="Arial" charset="0"/>
            </a:endParaRPr>
          </a:p>
        </p:txBody>
      </p:sp>
      <p:sp>
        <p:nvSpPr>
          <p:cNvPr id="42" name="Rectangle 41">
            <a:extLst>
              <a:ext uri="{FF2B5EF4-FFF2-40B4-BE49-F238E27FC236}">
                <a16:creationId xmlns:a16="http://schemas.microsoft.com/office/drawing/2014/main" id="{C70AEE4D-55F6-8B83-92E2-408E7EF79FC3}"/>
              </a:ext>
            </a:extLst>
          </p:cNvPr>
          <p:cNvSpPr/>
          <p:nvPr/>
        </p:nvSpPr>
        <p:spPr>
          <a:xfrm>
            <a:off x="739462" y="4422046"/>
            <a:ext cx="3028447" cy="178143"/>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lIns="0" rIns="0" anchor="ctr"/>
          <a:lstStyle/>
          <a:p>
            <a:pPr algn="ctr" defTabSz="534421">
              <a:defRPr/>
            </a:pPr>
            <a:r>
              <a:rPr lang="en-US" sz="1286" dirty="0">
                <a:solidFill>
                  <a:prstClr val="black"/>
                </a:solidFill>
                <a:latin typeface="Calibri"/>
                <a:cs typeface="Times New Roman"/>
              </a:rPr>
              <a:t>Colorless   green   ideas   sleep   furiously.</a:t>
            </a:r>
          </a:p>
        </p:txBody>
      </p:sp>
      <p:sp>
        <p:nvSpPr>
          <p:cNvPr id="43" name="Rectangle 42">
            <a:extLst>
              <a:ext uri="{FF2B5EF4-FFF2-40B4-BE49-F238E27FC236}">
                <a16:creationId xmlns:a16="http://schemas.microsoft.com/office/drawing/2014/main" id="{7D376B6A-3485-AF3D-6B49-8157862EF57C}"/>
              </a:ext>
            </a:extLst>
          </p:cNvPr>
          <p:cNvSpPr/>
          <p:nvPr/>
        </p:nvSpPr>
        <p:spPr>
          <a:xfrm>
            <a:off x="882281" y="4243901"/>
            <a:ext cx="2518882" cy="146134"/>
          </a:xfrm>
          <a:prstGeom prst="rect">
            <a:avLst/>
          </a:prstGeom>
          <a:solidFill>
            <a:srgbClr val="DEF1DE"/>
          </a:solidFill>
          <a:ln w="3175" cap="flat" cmpd="sng" algn="ctr">
            <a:no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     ADJ         ADJ    NOUN  VERB      ADV</a:t>
            </a:r>
          </a:p>
        </p:txBody>
      </p:sp>
      <p:sp>
        <p:nvSpPr>
          <p:cNvPr id="44" name="Rectangle 43">
            <a:extLst>
              <a:ext uri="{FF2B5EF4-FFF2-40B4-BE49-F238E27FC236}">
                <a16:creationId xmlns:a16="http://schemas.microsoft.com/office/drawing/2014/main" id="{549D9099-012B-9E27-054F-4DA237D2C9FC}"/>
              </a:ext>
            </a:extLst>
          </p:cNvPr>
          <p:cNvSpPr/>
          <p:nvPr/>
        </p:nvSpPr>
        <p:spPr>
          <a:xfrm>
            <a:off x="694923" y="5383386"/>
            <a:ext cx="3028447" cy="229703"/>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lIns="0" rIns="0" anchor="ctr"/>
          <a:lstStyle/>
          <a:p>
            <a:pPr algn="ctr" defTabSz="534421">
              <a:defRPr/>
            </a:pPr>
            <a:r>
              <a:rPr lang="en-US" sz="1286" dirty="0">
                <a:solidFill>
                  <a:prstClr val="black"/>
                </a:solidFill>
                <a:latin typeface="Calibri"/>
                <a:cs typeface="Times New Roman"/>
              </a:rPr>
              <a:t>Einstein met with UN officials in Princeton</a:t>
            </a:r>
          </a:p>
        </p:txBody>
      </p:sp>
      <p:sp>
        <p:nvSpPr>
          <p:cNvPr id="45" name="Rectangle 44">
            <a:extLst>
              <a:ext uri="{FF2B5EF4-FFF2-40B4-BE49-F238E27FC236}">
                <a16:creationId xmlns:a16="http://schemas.microsoft.com/office/drawing/2014/main" id="{63C48643-5F70-6CC5-F923-316A2171AD8D}"/>
              </a:ext>
            </a:extLst>
          </p:cNvPr>
          <p:cNvSpPr/>
          <p:nvPr/>
        </p:nvSpPr>
        <p:spPr>
          <a:xfrm>
            <a:off x="948373" y="5237779"/>
            <a:ext cx="2520922" cy="146133"/>
          </a:xfrm>
          <a:prstGeom prst="rect">
            <a:avLst/>
          </a:prstGeom>
          <a:solidFill>
            <a:srgbClr val="DEF1DE"/>
          </a:solidFill>
          <a:ln w="3175" cap="flat" cmpd="sng" algn="ctr">
            <a:no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PERSON              ORG                      LOC</a:t>
            </a:r>
          </a:p>
        </p:txBody>
      </p:sp>
      <p:sp>
        <p:nvSpPr>
          <p:cNvPr id="46" name="Rectangle 45">
            <a:extLst>
              <a:ext uri="{FF2B5EF4-FFF2-40B4-BE49-F238E27FC236}">
                <a16:creationId xmlns:a16="http://schemas.microsoft.com/office/drawing/2014/main" id="{3451407E-E257-61F3-A508-49B6C9E9F626}"/>
              </a:ext>
            </a:extLst>
          </p:cNvPr>
          <p:cNvSpPr/>
          <p:nvPr/>
        </p:nvSpPr>
        <p:spPr>
          <a:xfrm>
            <a:off x="4133650" y="6147050"/>
            <a:ext cx="2140642" cy="356287"/>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tIns="0" bIns="0" anchor="ctr"/>
          <a:lstStyle/>
          <a:p>
            <a:pPr defTabSz="534421">
              <a:lnSpc>
                <a:spcPct val="90000"/>
              </a:lnSpc>
              <a:defRPr/>
            </a:pPr>
            <a:r>
              <a:rPr lang="en-US" sz="1227" dirty="0">
                <a:solidFill>
                  <a:prstClr val="black"/>
                </a:solidFill>
                <a:latin typeface="Calibri"/>
                <a:cs typeface="Times New Roman"/>
              </a:rPr>
              <a:t>You’re invited to our dinner party, Friday May 27 at 8:30</a:t>
            </a:r>
          </a:p>
        </p:txBody>
      </p:sp>
      <p:pic>
        <p:nvPicPr>
          <p:cNvPr id="47" name="Picture 64">
            <a:extLst>
              <a:ext uri="{FF2B5EF4-FFF2-40B4-BE49-F238E27FC236}">
                <a16:creationId xmlns:a16="http://schemas.microsoft.com/office/drawing/2014/main" id="{75DB4485-3DE1-437C-8991-D5384FD98F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44046" y="6096942"/>
            <a:ext cx="337849" cy="2263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8" name="Rectangle 47">
            <a:extLst>
              <a:ext uri="{FF2B5EF4-FFF2-40B4-BE49-F238E27FC236}">
                <a16:creationId xmlns:a16="http://schemas.microsoft.com/office/drawing/2014/main" id="{5CA6ED85-CA98-BDC0-5980-0360737750EF}"/>
              </a:ext>
            </a:extLst>
          </p:cNvPr>
          <p:cNvSpPr/>
          <p:nvPr/>
        </p:nvSpPr>
        <p:spPr bwMode="auto">
          <a:xfrm>
            <a:off x="6634418" y="6057976"/>
            <a:ext cx="659255" cy="404999"/>
          </a:xfrm>
          <a:prstGeom prst="rect">
            <a:avLst/>
          </a:prstGeom>
          <a:noFill/>
          <a:ln w="3175" cap="flat" cmpd="sng" algn="ctr">
            <a:no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052" dirty="0">
                <a:solidFill>
                  <a:prstClr val="white">
                    <a:lumMod val="50000"/>
                  </a:prstClr>
                </a:solidFill>
                <a:latin typeface="Calibri"/>
                <a:cs typeface="Times New Roman"/>
              </a:rPr>
              <a:t>Party</a:t>
            </a:r>
            <a:br>
              <a:rPr lang="en-US" sz="1052" dirty="0">
                <a:solidFill>
                  <a:prstClr val="white">
                    <a:lumMod val="50000"/>
                  </a:prstClr>
                </a:solidFill>
                <a:latin typeface="Calibri"/>
                <a:cs typeface="Times New Roman"/>
              </a:rPr>
            </a:br>
            <a:r>
              <a:rPr lang="en-US" sz="1052" dirty="0">
                <a:solidFill>
                  <a:prstClr val="white">
                    <a:lumMod val="50000"/>
                  </a:prstClr>
                </a:solidFill>
                <a:latin typeface="Calibri"/>
                <a:cs typeface="Times New Roman"/>
              </a:rPr>
              <a:t>May 27</a:t>
            </a:r>
            <a:br>
              <a:rPr lang="en-US" sz="1052" dirty="0">
                <a:solidFill>
                  <a:prstClr val="white">
                    <a:lumMod val="50000"/>
                  </a:prstClr>
                </a:solidFill>
                <a:latin typeface="Calibri"/>
                <a:cs typeface="Times New Roman"/>
              </a:rPr>
            </a:br>
            <a:r>
              <a:rPr lang="en-US" sz="1052" dirty="0">
                <a:solidFill>
                  <a:srgbClr val="0000FF"/>
                </a:solidFill>
                <a:latin typeface="Calibri"/>
                <a:cs typeface="Times New Roman"/>
              </a:rPr>
              <a:t>add</a:t>
            </a:r>
          </a:p>
        </p:txBody>
      </p:sp>
      <p:cxnSp>
        <p:nvCxnSpPr>
          <p:cNvPr id="49" name="Straight Connector 48">
            <a:extLst>
              <a:ext uri="{FF2B5EF4-FFF2-40B4-BE49-F238E27FC236}">
                <a16:creationId xmlns:a16="http://schemas.microsoft.com/office/drawing/2014/main" id="{6590A471-31A6-6C75-9066-7C52A248C89F}"/>
              </a:ext>
            </a:extLst>
          </p:cNvPr>
          <p:cNvCxnSpPr/>
          <p:nvPr/>
        </p:nvCxnSpPr>
        <p:spPr bwMode="auto">
          <a:xfrm flipV="1">
            <a:off x="6777053" y="6592408"/>
            <a:ext cx="190020" cy="1513"/>
          </a:xfrm>
          <a:prstGeom prst="line">
            <a:avLst/>
          </a:prstGeom>
          <a:ln w="9525" cap="flat" cmpd="sng" algn="ctr">
            <a:solidFill>
              <a:srgbClr val="0000F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50" name="Rectangle 49">
            <a:extLst>
              <a:ext uri="{FF2B5EF4-FFF2-40B4-BE49-F238E27FC236}">
                <a16:creationId xmlns:a16="http://schemas.microsoft.com/office/drawing/2014/main" id="{DF4F9500-98C8-3F20-D14E-CD98EE6F16A8}"/>
              </a:ext>
            </a:extLst>
          </p:cNvPr>
          <p:cNvSpPr/>
          <p:nvPr/>
        </p:nvSpPr>
        <p:spPr>
          <a:xfrm>
            <a:off x="4287737" y="2279006"/>
            <a:ext cx="2498469" cy="181452"/>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Best roast chicken in San Francisco!</a:t>
            </a:r>
          </a:p>
        </p:txBody>
      </p:sp>
      <p:sp>
        <p:nvSpPr>
          <p:cNvPr id="51" name="Rectangle 50">
            <a:extLst>
              <a:ext uri="{FF2B5EF4-FFF2-40B4-BE49-F238E27FC236}">
                <a16:creationId xmlns:a16="http://schemas.microsoft.com/office/drawing/2014/main" id="{03CF4871-CC05-DD95-1B4C-E8D939007B2A}"/>
              </a:ext>
            </a:extLst>
          </p:cNvPr>
          <p:cNvSpPr/>
          <p:nvPr/>
        </p:nvSpPr>
        <p:spPr>
          <a:xfrm>
            <a:off x="4287737" y="2549530"/>
            <a:ext cx="2498469" cy="17814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The waiter ignored us for 20 minutes.</a:t>
            </a:r>
          </a:p>
        </p:txBody>
      </p:sp>
      <p:pic>
        <p:nvPicPr>
          <p:cNvPr id="52" name="Picture 82">
            <a:extLst>
              <a:ext uri="{FF2B5EF4-FFF2-40B4-BE49-F238E27FC236}">
                <a16:creationId xmlns:a16="http://schemas.microsoft.com/office/drawing/2014/main" id="{8C56F8B5-9D72-9D4E-60C2-8B493976BC9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10171" y="2193243"/>
            <a:ext cx="322539" cy="223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83">
            <a:extLst>
              <a:ext uri="{FF2B5EF4-FFF2-40B4-BE49-F238E27FC236}">
                <a16:creationId xmlns:a16="http://schemas.microsoft.com/office/drawing/2014/main" id="{025EB911-2BE5-7FF2-AAAA-67A8B8E2FCE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V="1">
            <a:off x="6910170" y="2549530"/>
            <a:ext cx="321649" cy="2226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4" name="Rectangle 53">
            <a:extLst>
              <a:ext uri="{FF2B5EF4-FFF2-40B4-BE49-F238E27FC236}">
                <a16:creationId xmlns:a16="http://schemas.microsoft.com/office/drawing/2014/main" id="{F0333CAA-2591-E5D8-0A50-FA7AA2A7DF8F}"/>
              </a:ext>
            </a:extLst>
          </p:cNvPr>
          <p:cNvSpPr/>
          <p:nvPr/>
        </p:nvSpPr>
        <p:spPr>
          <a:xfrm>
            <a:off x="4257802" y="3326039"/>
            <a:ext cx="3086344" cy="171978"/>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Carter told Mubarak he shouldn’t run again.</a:t>
            </a:r>
          </a:p>
        </p:txBody>
      </p:sp>
      <p:sp>
        <p:nvSpPr>
          <p:cNvPr id="55" name="Arc 54">
            <a:extLst>
              <a:ext uri="{FF2B5EF4-FFF2-40B4-BE49-F238E27FC236}">
                <a16:creationId xmlns:a16="http://schemas.microsoft.com/office/drawing/2014/main" id="{F4129DB0-2DA1-258F-1715-7A6CF266879E}"/>
              </a:ext>
            </a:extLst>
          </p:cNvPr>
          <p:cNvSpPr/>
          <p:nvPr/>
        </p:nvSpPr>
        <p:spPr>
          <a:xfrm>
            <a:off x="4525018" y="3203186"/>
            <a:ext cx="1247008" cy="267216"/>
          </a:xfrm>
          <a:prstGeom prst="arc">
            <a:avLst>
              <a:gd name="adj1" fmla="val 10822610"/>
              <a:gd name="adj2" fmla="val 0"/>
            </a:avLst>
          </a:prstGeom>
          <a:ln w="12700" cap="flat" cmpd="sng" algn="ctr">
            <a:solidFill>
              <a:srgbClr val="FF0000"/>
            </a:solidFill>
            <a:prstDash val="solid"/>
            <a:round/>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p>
            <a:pPr algn="ctr" defTabSz="534421">
              <a:defRPr/>
            </a:pPr>
            <a:endParaRPr lang="en-US" sz="2104">
              <a:solidFill>
                <a:prstClr val="black"/>
              </a:solidFill>
              <a:latin typeface="Calibri"/>
            </a:endParaRPr>
          </a:p>
        </p:txBody>
      </p:sp>
      <p:sp>
        <p:nvSpPr>
          <p:cNvPr id="56" name="Arc 55">
            <a:extLst>
              <a:ext uri="{FF2B5EF4-FFF2-40B4-BE49-F238E27FC236}">
                <a16:creationId xmlns:a16="http://schemas.microsoft.com/office/drawing/2014/main" id="{2513981F-BC7A-3854-42F1-CB33CC345FF8}"/>
              </a:ext>
            </a:extLst>
          </p:cNvPr>
          <p:cNvSpPr/>
          <p:nvPr/>
        </p:nvSpPr>
        <p:spPr>
          <a:xfrm>
            <a:off x="5326667" y="3222981"/>
            <a:ext cx="439792" cy="336493"/>
          </a:xfrm>
          <a:prstGeom prst="arc">
            <a:avLst>
              <a:gd name="adj1" fmla="val 10830349"/>
              <a:gd name="adj2" fmla="val 10"/>
            </a:avLst>
          </a:prstGeom>
          <a:ln w="12700" cap="flat" cmpd="sng" algn="ctr">
            <a:solidFill>
              <a:srgbClr val="008000"/>
            </a:solidFill>
            <a:prstDash val="solid"/>
            <a:round/>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p>
            <a:pPr algn="ctr" defTabSz="534421">
              <a:defRPr/>
            </a:pPr>
            <a:endParaRPr lang="en-US" sz="2104">
              <a:solidFill>
                <a:prstClr val="black"/>
              </a:solidFill>
              <a:latin typeface="Calibri"/>
            </a:endParaRPr>
          </a:p>
        </p:txBody>
      </p:sp>
      <p:pic>
        <p:nvPicPr>
          <p:cNvPr id="57" name="Picture 101">
            <a:extLst>
              <a:ext uri="{FF2B5EF4-FFF2-40B4-BE49-F238E27FC236}">
                <a16:creationId xmlns:a16="http://schemas.microsoft.com/office/drawing/2014/main" id="{D68D32B1-5A3E-BB6C-E660-5B7B592703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6840890" y="3974682"/>
            <a:ext cx="445360" cy="231587"/>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pic>
      <p:sp>
        <p:nvSpPr>
          <p:cNvPr id="58" name="Rectangle 57">
            <a:extLst>
              <a:ext uri="{FF2B5EF4-FFF2-40B4-BE49-F238E27FC236}">
                <a16:creationId xmlns:a16="http://schemas.microsoft.com/office/drawing/2014/main" id="{8D1FCAB9-F4C6-7380-716C-0997B71E71AD}"/>
              </a:ext>
            </a:extLst>
          </p:cNvPr>
          <p:cNvSpPr/>
          <p:nvPr/>
        </p:nvSpPr>
        <p:spPr>
          <a:xfrm>
            <a:off x="3990587" y="3887612"/>
            <a:ext cx="2672159" cy="267216"/>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lIns="0" rIns="0" anchor="ctr"/>
          <a:lstStyle/>
          <a:p>
            <a:pPr algn="ctr" defTabSz="534421">
              <a:defRPr/>
            </a:pPr>
            <a:r>
              <a:rPr lang="en-US" sz="1403" dirty="0">
                <a:solidFill>
                  <a:prstClr val="black"/>
                </a:solidFill>
                <a:latin typeface="Calibri"/>
                <a:cs typeface="Times New Roman"/>
              </a:rPr>
              <a:t>I need new batteries for my </a:t>
            </a:r>
            <a:r>
              <a:rPr lang="en-US" sz="1403" b="1" i="1" dirty="0">
                <a:solidFill>
                  <a:srgbClr val="FF0000"/>
                </a:solidFill>
                <a:latin typeface="Calibri"/>
                <a:cs typeface="Times New Roman"/>
              </a:rPr>
              <a:t>mouse</a:t>
            </a:r>
            <a:r>
              <a:rPr lang="en-US" sz="1403" dirty="0">
                <a:solidFill>
                  <a:prstClr val="black"/>
                </a:solidFill>
                <a:latin typeface="Calibri"/>
                <a:cs typeface="Times New Roman"/>
              </a:rPr>
              <a:t>.</a:t>
            </a:r>
          </a:p>
        </p:txBody>
      </p:sp>
      <p:sp>
        <p:nvSpPr>
          <p:cNvPr id="59" name="Rectangle 58">
            <a:extLst>
              <a:ext uri="{FF2B5EF4-FFF2-40B4-BE49-F238E27FC236}">
                <a16:creationId xmlns:a16="http://schemas.microsoft.com/office/drawing/2014/main" id="{4D37054C-BC7B-51D1-A7F6-B0C614D8B913}"/>
              </a:ext>
            </a:extLst>
          </p:cNvPr>
          <p:cNvSpPr/>
          <p:nvPr/>
        </p:nvSpPr>
        <p:spPr>
          <a:xfrm>
            <a:off x="3970892" y="5500314"/>
            <a:ext cx="3048142" cy="193490"/>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The 13</a:t>
            </a:r>
            <a:r>
              <a:rPr lang="en-US" sz="1169" baseline="30000" dirty="0">
                <a:solidFill>
                  <a:prstClr val="black"/>
                </a:solidFill>
                <a:latin typeface="Calibri"/>
                <a:cs typeface="Times New Roman"/>
              </a:rPr>
              <a:t>th</a:t>
            </a:r>
            <a:r>
              <a:rPr lang="en-US" sz="1169" dirty="0">
                <a:solidFill>
                  <a:prstClr val="black"/>
                </a:solidFill>
                <a:latin typeface="Calibri"/>
                <a:cs typeface="Times New Roman"/>
              </a:rPr>
              <a:t> Shanghai International Film Festival…</a:t>
            </a:r>
          </a:p>
        </p:txBody>
      </p:sp>
      <p:sp>
        <p:nvSpPr>
          <p:cNvPr id="60" name="Rectangle 59">
            <a:extLst>
              <a:ext uri="{FF2B5EF4-FFF2-40B4-BE49-F238E27FC236}">
                <a16:creationId xmlns:a16="http://schemas.microsoft.com/office/drawing/2014/main" id="{BB9EF3E5-68BC-BF34-4192-6A2E17651D47}"/>
              </a:ext>
            </a:extLst>
          </p:cNvPr>
          <p:cNvSpPr/>
          <p:nvPr/>
        </p:nvSpPr>
        <p:spPr>
          <a:xfrm>
            <a:off x="3990586" y="5267696"/>
            <a:ext cx="2414837" cy="168786"/>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zh-TW" altLang="en-US" sz="1169" dirty="0">
                <a:solidFill>
                  <a:srgbClr val="000000"/>
                </a:solidFill>
                <a:cs typeface="Times New Roman"/>
              </a:rPr>
              <a:t>第</a:t>
            </a:r>
            <a:r>
              <a:rPr lang="en-US" altLang="zh-TW" sz="1169" dirty="0">
                <a:solidFill>
                  <a:srgbClr val="000000"/>
                </a:solidFill>
                <a:cs typeface="Times New Roman"/>
              </a:rPr>
              <a:t>13</a:t>
            </a:r>
            <a:r>
              <a:rPr lang="zh-TW" altLang="en-US" sz="1169" dirty="0">
                <a:solidFill>
                  <a:srgbClr val="000000"/>
                </a:solidFill>
                <a:cs typeface="Times New Roman"/>
              </a:rPr>
              <a:t>届上海国际电影节开幕</a:t>
            </a:r>
            <a:r>
              <a:rPr lang="en-US" altLang="zh-TW" sz="1169" dirty="0">
                <a:solidFill>
                  <a:srgbClr val="000000"/>
                </a:solidFill>
                <a:cs typeface="Times New Roman"/>
              </a:rPr>
              <a:t>…</a:t>
            </a:r>
            <a:endParaRPr lang="zh-TW" altLang="en-US" sz="1169" dirty="0">
              <a:solidFill>
                <a:srgbClr val="000000"/>
              </a:solidFill>
              <a:cs typeface="Times New Roman"/>
            </a:endParaRPr>
          </a:p>
        </p:txBody>
      </p:sp>
      <p:sp>
        <p:nvSpPr>
          <p:cNvPr id="61" name="Right Arrow 109">
            <a:extLst>
              <a:ext uri="{FF2B5EF4-FFF2-40B4-BE49-F238E27FC236}">
                <a16:creationId xmlns:a16="http://schemas.microsoft.com/office/drawing/2014/main" id="{96B511F5-4816-0C3D-8164-2CC5959B5931}"/>
              </a:ext>
            </a:extLst>
          </p:cNvPr>
          <p:cNvSpPr/>
          <p:nvPr/>
        </p:nvSpPr>
        <p:spPr>
          <a:xfrm>
            <a:off x="6633054" y="5268239"/>
            <a:ext cx="253727" cy="160748"/>
          </a:xfrm>
          <a:prstGeom prst="rightArrow">
            <a:avLst/>
          </a:prstGeom>
          <a:solidFill>
            <a:schemeClr val="tx2">
              <a:lumMod val="20000"/>
              <a:lumOff val="80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2104">
              <a:solidFill>
                <a:prstClr val="white"/>
              </a:solidFill>
              <a:latin typeface="Calibri"/>
            </a:endParaRPr>
          </a:p>
        </p:txBody>
      </p:sp>
      <p:sp>
        <p:nvSpPr>
          <p:cNvPr id="62" name="Rectangle 61">
            <a:extLst>
              <a:ext uri="{FF2B5EF4-FFF2-40B4-BE49-F238E27FC236}">
                <a16:creationId xmlns:a16="http://schemas.microsoft.com/office/drawing/2014/main" id="{3E63A873-DC73-ABFD-3880-80A850F5B7F8}"/>
              </a:ext>
            </a:extLst>
          </p:cNvPr>
          <p:cNvSpPr/>
          <p:nvPr/>
        </p:nvSpPr>
        <p:spPr>
          <a:xfrm>
            <a:off x="7909754" y="4519087"/>
            <a:ext cx="1542058" cy="138943"/>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The Dow Jones is up</a:t>
            </a:r>
          </a:p>
        </p:txBody>
      </p:sp>
      <p:sp>
        <p:nvSpPr>
          <p:cNvPr id="63" name="Rectangle 62">
            <a:extLst>
              <a:ext uri="{FF2B5EF4-FFF2-40B4-BE49-F238E27FC236}">
                <a16:creationId xmlns:a16="http://schemas.microsoft.com/office/drawing/2014/main" id="{39BB42C6-36D2-3B6C-7681-3FFBA7BB473E}"/>
              </a:ext>
            </a:extLst>
          </p:cNvPr>
          <p:cNvSpPr/>
          <p:nvPr/>
        </p:nvSpPr>
        <p:spPr>
          <a:xfrm>
            <a:off x="8176970" y="4865402"/>
            <a:ext cx="1393400" cy="182511"/>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Housing prices rose</a:t>
            </a:r>
          </a:p>
        </p:txBody>
      </p:sp>
      <p:sp>
        <p:nvSpPr>
          <p:cNvPr id="64" name="Right Arrow 113">
            <a:extLst>
              <a:ext uri="{FF2B5EF4-FFF2-40B4-BE49-F238E27FC236}">
                <a16:creationId xmlns:a16="http://schemas.microsoft.com/office/drawing/2014/main" id="{21978898-782D-237B-93CA-A4C83A4D50CB}"/>
              </a:ext>
            </a:extLst>
          </p:cNvPr>
          <p:cNvSpPr/>
          <p:nvPr/>
        </p:nvSpPr>
        <p:spPr>
          <a:xfrm>
            <a:off x="9627896" y="4658031"/>
            <a:ext cx="209690" cy="146133"/>
          </a:xfrm>
          <a:prstGeom prst="rightArrow">
            <a:avLst/>
          </a:prstGeom>
          <a:solidFill>
            <a:schemeClr val="tx2">
              <a:lumMod val="20000"/>
              <a:lumOff val="80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2104">
              <a:solidFill>
                <a:prstClr val="white"/>
              </a:solidFill>
              <a:latin typeface="Calibri"/>
            </a:endParaRPr>
          </a:p>
        </p:txBody>
      </p:sp>
      <p:sp>
        <p:nvSpPr>
          <p:cNvPr id="65" name="Rectangle 64">
            <a:extLst>
              <a:ext uri="{FF2B5EF4-FFF2-40B4-BE49-F238E27FC236}">
                <a16:creationId xmlns:a16="http://schemas.microsoft.com/office/drawing/2014/main" id="{D6E52FC1-6482-2173-E755-ABFA76FAC9B7}"/>
              </a:ext>
            </a:extLst>
          </p:cNvPr>
          <p:cNvSpPr/>
          <p:nvPr/>
        </p:nvSpPr>
        <p:spPr>
          <a:xfrm>
            <a:off x="9980471" y="4562683"/>
            <a:ext cx="896286" cy="36256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r>
              <a:rPr lang="en-US" sz="1169" dirty="0">
                <a:solidFill>
                  <a:prstClr val="black"/>
                </a:solidFill>
                <a:latin typeface="Calibri"/>
                <a:cs typeface="Times New Roman"/>
              </a:rPr>
              <a:t>Economy is good</a:t>
            </a:r>
          </a:p>
        </p:txBody>
      </p:sp>
      <p:sp>
        <p:nvSpPr>
          <p:cNvPr id="66" name="Rectangle 65">
            <a:extLst>
              <a:ext uri="{FF2B5EF4-FFF2-40B4-BE49-F238E27FC236}">
                <a16:creationId xmlns:a16="http://schemas.microsoft.com/office/drawing/2014/main" id="{D4549D5E-1A45-5F12-47C0-402032818659}"/>
              </a:ext>
            </a:extLst>
          </p:cNvPr>
          <p:cNvSpPr/>
          <p:nvPr/>
        </p:nvSpPr>
        <p:spPr>
          <a:xfrm>
            <a:off x="7806472" y="2728138"/>
            <a:ext cx="2775441" cy="35582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Q. How effective is ibuprofen in reducing fever in patients with acute febrile illness?</a:t>
            </a:r>
          </a:p>
        </p:txBody>
      </p:sp>
      <p:sp>
        <p:nvSpPr>
          <p:cNvPr id="67" name="Rectangle 66">
            <a:extLst>
              <a:ext uri="{FF2B5EF4-FFF2-40B4-BE49-F238E27FC236}">
                <a16:creationId xmlns:a16="http://schemas.microsoft.com/office/drawing/2014/main" id="{56FC7959-A33B-0762-24F6-B2C0FF00CDC8}"/>
              </a:ext>
            </a:extLst>
          </p:cNvPr>
          <p:cNvSpPr/>
          <p:nvPr/>
        </p:nvSpPr>
        <p:spPr>
          <a:xfrm>
            <a:off x="4792234" y="4739216"/>
            <a:ext cx="2583087" cy="17814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227" dirty="0">
                <a:solidFill>
                  <a:prstClr val="black"/>
                </a:solidFill>
                <a:latin typeface="Calibri"/>
                <a:cs typeface="Times New Roman"/>
              </a:rPr>
              <a:t>I can see Alcatraz from the window!</a:t>
            </a:r>
          </a:p>
        </p:txBody>
      </p:sp>
      <p:cxnSp>
        <p:nvCxnSpPr>
          <p:cNvPr id="68" name="Straight Connector 67">
            <a:extLst>
              <a:ext uri="{FF2B5EF4-FFF2-40B4-BE49-F238E27FC236}">
                <a16:creationId xmlns:a16="http://schemas.microsoft.com/office/drawing/2014/main" id="{2AD9B438-07B6-83EC-D6D0-D3F49F6DF6FE}"/>
              </a:ext>
            </a:extLst>
          </p:cNvPr>
          <p:cNvCxnSpPr/>
          <p:nvPr/>
        </p:nvCxnSpPr>
        <p:spPr>
          <a:xfrm rot="10800000">
            <a:off x="6484604" y="4655862"/>
            <a:ext cx="109485"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69" name="Straight Connector 68">
            <a:extLst>
              <a:ext uri="{FF2B5EF4-FFF2-40B4-BE49-F238E27FC236}">
                <a16:creationId xmlns:a16="http://schemas.microsoft.com/office/drawing/2014/main" id="{2B1EB09C-4A0A-04EA-3A67-66CABFA874C9}"/>
              </a:ext>
            </a:extLst>
          </p:cNvPr>
          <p:cNvCxnSpPr/>
          <p:nvPr/>
        </p:nvCxnSpPr>
        <p:spPr>
          <a:xfrm flipV="1">
            <a:off x="6376973" y="4655862"/>
            <a:ext cx="111340"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0" name="Straight Connector 69">
            <a:extLst>
              <a:ext uri="{FF2B5EF4-FFF2-40B4-BE49-F238E27FC236}">
                <a16:creationId xmlns:a16="http://schemas.microsoft.com/office/drawing/2014/main" id="{1208F7BB-622D-5AA0-3047-241BDDC0CC90}"/>
              </a:ext>
            </a:extLst>
          </p:cNvPr>
          <p:cNvCxnSpPr/>
          <p:nvPr/>
        </p:nvCxnSpPr>
        <p:spPr>
          <a:xfrm rot="10800000">
            <a:off x="6313882" y="4586274"/>
            <a:ext cx="174433"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1" name="Straight Connector 70">
            <a:extLst>
              <a:ext uri="{FF2B5EF4-FFF2-40B4-BE49-F238E27FC236}">
                <a16:creationId xmlns:a16="http://schemas.microsoft.com/office/drawing/2014/main" id="{FC2ABA45-3A01-6AF8-F044-ED7A00D7F47C}"/>
              </a:ext>
            </a:extLst>
          </p:cNvPr>
          <p:cNvCxnSpPr/>
          <p:nvPr/>
        </p:nvCxnSpPr>
        <p:spPr>
          <a:xfrm rot="5400000" flipH="1" flipV="1">
            <a:off x="6168212" y="4579779"/>
            <a:ext cx="139176" cy="152165"/>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2" name="Straight Connector 71">
            <a:extLst>
              <a:ext uri="{FF2B5EF4-FFF2-40B4-BE49-F238E27FC236}">
                <a16:creationId xmlns:a16="http://schemas.microsoft.com/office/drawing/2014/main" id="{E6A85DC1-F3CF-1168-D111-C682E9840919}"/>
              </a:ext>
            </a:extLst>
          </p:cNvPr>
          <p:cNvCxnSpPr/>
          <p:nvPr/>
        </p:nvCxnSpPr>
        <p:spPr>
          <a:xfrm rot="10800000">
            <a:off x="6139449" y="4518078"/>
            <a:ext cx="174433" cy="68196"/>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0F85E12C-E37E-3F2D-65FC-80C2218EDD9F}"/>
              </a:ext>
            </a:extLst>
          </p:cNvPr>
          <p:cNvCxnSpPr/>
          <p:nvPr/>
        </p:nvCxnSpPr>
        <p:spPr>
          <a:xfrm flipV="1">
            <a:off x="5855532" y="4518077"/>
            <a:ext cx="283916" cy="207372"/>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4" name="Straight Connector 73">
            <a:extLst>
              <a:ext uri="{FF2B5EF4-FFF2-40B4-BE49-F238E27FC236}">
                <a16:creationId xmlns:a16="http://schemas.microsoft.com/office/drawing/2014/main" id="{C16EDE68-5021-3754-C99D-A2CC61651972}"/>
              </a:ext>
            </a:extLst>
          </p:cNvPr>
          <p:cNvCxnSpPr/>
          <p:nvPr/>
        </p:nvCxnSpPr>
        <p:spPr>
          <a:xfrm flipV="1">
            <a:off x="5571616" y="4518077"/>
            <a:ext cx="567834" cy="207372"/>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2618F77F-EA10-5918-4EF0-DA27F7C799FF}"/>
              </a:ext>
            </a:extLst>
          </p:cNvPr>
          <p:cNvCxnSpPr/>
          <p:nvPr/>
        </p:nvCxnSpPr>
        <p:spPr>
          <a:xfrm rot="10800000">
            <a:off x="5961306" y="4448491"/>
            <a:ext cx="174433"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6" name="Straight Connector 75">
            <a:extLst>
              <a:ext uri="{FF2B5EF4-FFF2-40B4-BE49-F238E27FC236}">
                <a16:creationId xmlns:a16="http://schemas.microsoft.com/office/drawing/2014/main" id="{A14F5C18-FBC4-3B56-2B40-EB81834E6BD2}"/>
              </a:ext>
            </a:extLst>
          </p:cNvPr>
          <p:cNvCxnSpPr/>
          <p:nvPr/>
        </p:nvCxnSpPr>
        <p:spPr>
          <a:xfrm rot="10800000">
            <a:off x="5786873" y="4378903"/>
            <a:ext cx="174433"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B07E0C4A-3844-8388-DD1C-5A0B334ABF10}"/>
              </a:ext>
            </a:extLst>
          </p:cNvPr>
          <p:cNvCxnSpPr/>
          <p:nvPr/>
        </p:nvCxnSpPr>
        <p:spPr>
          <a:xfrm flipV="1">
            <a:off x="5395328" y="4451273"/>
            <a:ext cx="565978" cy="274176"/>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9966F974-95EE-5F9E-E73B-374601FBFB0E}"/>
              </a:ext>
            </a:extLst>
          </p:cNvPr>
          <p:cNvCxnSpPr/>
          <p:nvPr/>
        </p:nvCxnSpPr>
        <p:spPr>
          <a:xfrm flipV="1">
            <a:off x="5148523" y="4384469"/>
            <a:ext cx="634638" cy="391861"/>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79" name="Rectangle 78">
            <a:extLst>
              <a:ext uri="{FF2B5EF4-FFF2-40B4-BE49-F238E27FC236}">
                <a16:creationId xmlns:a16="http://schemas.microsoft.com/office/drawing/2014/main" id="{21A3B0A8-965E-0C03-B4B6-00D32FF2C757}"/>
              </a:ext>
            </a:extLst>
          </p:cNvPr>
          <p:cNvSpPr/>
          <p:nvPr/>
        </p:nvSpPr>
        <p:spPr>
          <a:xfrm>
            <a:off x="7826509" y="3675622"/>
            <a:ext cx="2480097" cy="178506"/>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XYZ acquired ABC yesterday</a:t>
            </a:r>
          </a:p>
        </p:txBody>
      </p:sp>
      <p:sp>
        <p:nvSpPr>
          <p:cNvPr id="80" name="Rectangle 79">
            <a:extLst>
              <a:ext uri="{FF2B5EF4-FFF2-40B4-BE49-F238E27FC236}">
                <a16:creationId xmlns:a16="http://schemas.microsoft.com/office/drawing/2014/main" id="{23B8DDCA-BD84-E4FE-3CD8-3910515862DF}"/>
              </a:ext>
            </a:extLst>
          </p:cNvPr>
          <p:cNvSpPr/>
          <p:nvPr/>
        </p:nvSpPr>
        <p:spPr>
          <a:xfrm>
            <a:off x="7826509" y="3873499"/>
            <a:ext cx="2480097" cy="182181"/>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ABC has been taken over by XYZ</a:t>
            </a:r>
          </a:p>
        </p:txBody>
      </p:sp>
      <p:sp>
        <p:nvSpPr>
          <p:cNvPr id="81" name="Rectangular Callout 150">
            <a:extLst>
              <a:ext uri="{FF2B5EF4-FFF2-40B4-BE49-F238E27FC236}">
                <a16:creationId xmlns:a16="http://schemas.microsoft.com/office/drawing/2014/main" id="{B4A0DD7B-87F1-B677-0D1F-D65CF6461083}"/>
              </a:ext>
            </a:extLst>
          </p:cNvPr>
          <p:cNvSpPr/>
          <p:nvPr/>
        </p:nvSpPr>
        <p:spPr>
          <a:xfrm>
            <a:off x="8504715" y="5310762"/>
            <a:ext cx="2401735" cy="243350"/>
          </a:xfrm>
          <a:prstGeom prst="wedgeRectCallout">
            <a:avLst>
              <a:gd name="adj1" fmla="val -67569"/>
              <a:gd name="adj2" fmla="val 96660"/>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r>
              <a:rPr lang="en-US" sz="1169" dirty="0">
                <a:solidFill>
                  <a:srgbClr val="000000"/>
                </a:solidFill>
                <a:latin typeface="Calibri"/>
              </a:rPr>
              <a:t>Where is Citizen Kane playing in SF? </a:t>
            </a:r>
          </a:p>
        </p:txBody>
      </p:sp>
      <p:sp>
        <p:nvSpPr>
          <p:cNvPr id="82" name="Rectangular Callout 151">
            <a:extLst>
              <a:ext uri="{FF2B5EF4-FFF2-40B4-BE49-F238E27FC236}">
                <a16:creationId xmlns:a16="http://schemas.microsoft.com/office/drawing/2014/main" id="{9A7CDE3E-A16D-4EC3-1327-472C2CA246E4}"/>
              </a:ext>
            </a:extLst>
          </p:cNvPr>
          <p:cNvSpPr/>
          <p:nvPr/>
        </p:nvSpPr>
        <p:spPr>
          <a:xfrm>
            <a:off x="8446697" y="5667050"/>
            <a:ext cx="2004491" cy="382583"/>
          </a:xfrm>
          <a:prstGeom prst="wedgeRectCallout">
            <a:avLst>
              <a:gd name="adj1" fmla="val 63386"/>
              <a:gd name="adj2" fmla="val -39734"/>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r>
              <a:rPr lang="en-US" sz="1169" dirty="0">
                <a:solidFill>
                  <a:srgbClr val="000000"/>
                </a:solidFill>
                <a:latin typeface="Calibri"/>
              </a:rPr>
              <a:t>Castro Theatre at 7:30. Do you want a ticket?</a:t>
            </a:r>
          </a:p>
        </p:txBody>
      </p:sp>
      <p:pic>
        <p:nvPicPr>
          <p:cNvPr id="83" name="Picture 152">
            <a:extLst>
              <a:ext uri="{FF2B5EF4-FFF2-40B4-BE49-F238E27FC236}">
                <a16:creationId xmlns:a16="http://schemas.microsoft.com/office/drawing/2014/main" id="{959CCBEF-D1F1-43E5-5AC7-B87130E61B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flipH="1">
            <a:off x="7701420" y="5686051"/>
            <a:ext cx="443798" cy="337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4" name="Rectangle 83">
            <a:extLst>
              <a:ext uri="{FF2B5EF4-FFF2-40B4-BE49-F238E27FC236}">
                <a16:creationId xmlns:a16="http://schemas.microsoft.com/office/drawing/2014/main" id="{BB3F77C7-9D50-64E7-04D9-4599B5CFB13D}"/>
              </a:ext>
            </a:extLst>
          </p:cNvPr>
          <p:cNvSpPr/>
          <p:nvPr/>
        </p:nvSpPr>
        <p:spPr>
          <a:xfrm>
            <a:off x="7998825" y="4687258"/>
            <a:ext cx="1514224" cy="17814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The S&amp;P500 jumped</a:t>
            </a:r>
          </a:p>
        </p:txBody>
      </p:sp>
      <p:pic>
        <p:nvPicPr>
          <p:cNvPr id="85" name="Picture 84" descr="BU009519.png">
            <a:extLst>
              <a:ext uri="{FF2B5EF4-FFF2-40B4-BE49-F238E27FC236}">
                <a16:creationId xmlns:a16="http://schemas.microsoft.com/office/drawing/2014/main" id="{419BB8C1-068A-09B1-7055-EB458A076F6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49393" y="3618394"/>
            <a:ext cx="515001" cy="512164"/>
          </a:xfrm>
          <a:prstGeom prst="rect">
            <a:avLst/>
          </a:prstGeom>
        </p:spPr>
      </p:pic>
      <p:pic>
        <p:nvPicPr>
          <p:cNvPr id="86" name="Picture 85" descr="skd186802sdc.png">
            <a:extLst>
              <a:ext uri="{FF2B5EF4-FFF2-40B4-BE49-F238E27FC236}">
                <a16:creationId xmlns:a16="http://schemas.microsoft.com/office/drawing/2014/main" id="{17C4E94F-CF2F-8D52-9728-3D73DA9F1A6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39234" y="5370606"/>
            <a:ext cx="477111" cy="512164"/>
          </a:xfrm>
          <a:prstGeom prst="rect">
            <a:avLst/>
          </a:prstGeom>
        </p:spPr>
      </p:pic>
    </p:spTree>
    <p:extLst>
      <p:ext uri="{BB962C8B-B14F-4D97-AF65-F5344CB8AC3E}">
        <p14:creationId xmlns:p14="http://schemas.microsoft.com/office/powerpoint/2010/main" val="834066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17015-1FB6-A207-76F7-5BE4E190BC2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5AB1007-F0B7-F2D3-4493-46757748BCE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6A41AA2-5E8A-9A60-8A87-E74C3A62A7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5F03E92-8EE8-99A4-08F3-514B70781F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F09EF1A3-5F93-548A-5BC6-007F92F64D93}"/>
              </a:ext>
            </a:extLst>
          </p:cNvPr>
          <p:cNvSpPr>
            <a:spLocks noGrp="1"/>
          </p:cNvSpPr>
          <p:nvPr>
            <p:ph type="title"/>
          </p:nvPr>
        </p:nvSpPr>
        <p:spPr>
          <a:xfrm>
            <a:off x="2646357" y="597102"/>
            <a:ext cx="8729054" cy="868452"/>
          </a:xfrm>
        </p:spPr>
        <p:txBody>
          <a:bodyPr>
            <a:normAutofit/>
          </a:bodyPr>
          <a:lstStyle/>
          <a:p>
            <a:r>
              <a:rPr lang="en-US" sz="4400" dirty="0">
                <a:latin typeface="Lucida Sans" charset="0"/>
                <a:ea typeface="ＭＳ Ｐゴシック" charset="0"/>
                <a:cs typeface="ＭＳ Ｐゴシック" charset="0"/>
              </a:rPr>
              <a:t>Ambiguity makes NLP hard</a:t>
            </a:r>
            <a:endParaRPr lang="en-US" sz="4400" dirty="0"/>
          </a:p>
        </p:txBody>
      </p:sp>
      <p:sp>
        <p:nvSpPr>
          <p:cNvPr id="4" name="Content Placeholder 2">
            <a:extLst>
              <a:ext uri="{FF2B5EF4-FFF2-40B4-BE49-F238E27FC236}">
                <a16:creationId xmlns:a16="http://schemas.microsoft.com/office/drawing/2014/main" id="{6112B45F-FB58-B1EB-F253-6EA4738B70B9}"/>
              </a:ext>
            </a:extLst>
          </p:cNvPr>
          <p:cNvSpPr>
            <a:spLocks noGrp="1"/>
          </p:cNvSpPr>
          <p:nvPr>
            <p:ph idx="1"/>
          </p:nvPr>
        </p:nvSpPr>
        <p:spPr>
          <a:xfrm>
            <a:off x="148044" y="1674096"/>
            <a:ext cx="10540594" cy="5217910"/>
          </a:xfrm>
        </p:spPr>
        <p:txBody>
          <a:bodyPr>
            <a:normAutofit/>
          </a:bodyPr>
          <a:lstStyle/>
          <a:p>
            <a:r>
              <a:rPr lang="en-US" dirty="0"/>
              <a:t>Ambiguity at multiple levels</a:t>
            </a:r>
          </a:p>
          <a:p>
            <a:r>
              <a:rPr lang="en-US" dirty="0"/>
              <a:t>Word senses: </a:t>
            </a:r>
            <a:r>
              <a:rPr lang="en-US" b="1" dirty="0"/>
              <a:t>bank </a:t>
            </a:r>
            <a:r>
              <a:rPr lang="en-US" dirty="0"/>
              <a:t>(finance or river ?)</a:t>
            </a:r>
          </a:p>
          <a:p>
            <a:r>
              <a:rPr lang="en-US" dirty="0"/>
              <a:t>Part of speech: </a:t>
            </a:r>
            <a:r>
              <a:rPr lang="en-US" b="1" dirty="0"/>
              <a:t>chair </a:t>
            </a:r>
            <a:r>
              <a:rPr lang="en-US" dirty="0"/>
              <a:t>(noun or verb ?)</a:t>
            </a:r>
          </a:p>
          <a:p>
            <a:r>
              <a:rPr lang="en-US" dirty="0"/>
              <a:t>Syntactic structure: </a:t>
            </a:r>
            <a:r>
              <a:rPr lang="en-US" b="1" dirty="0"/>
              <a:t>I can see a man with a telescope</a:t>
            </a:r>
          </a:p>
          <a:p>
            <a:r>
              <a:rPr lang="en-US" dirty="0"/>
              <a:t>Multiple: </a:t>
            </a:r>
            <a:r>
              <a:rPr lang="en-US" b="1" dirty="0"/>
              <a:t>I made her duck</a:t>
            </a:r>
            <a:endParaRPr lang="en-US" dirty="0">
              <a:latin typeface="Calibri"/>
              <a:ea typeface="Arial" pitchFamily="-106" charset="0"/>
              <a:cs typeface="Calibri"/>
            </a:endParaRPr>
          </a:p>
        </p:txBody>
      </p:sp>
    </p:spTree>
    <p:extLst>
      <p:ext uri="{BB962C8B-B14F-4D97-AF65-F5344CB8AC3E}">
        <p14:creationId xmlns:p14="http://schemas.microsoft.com/office/powerpoint/2010/main" val="3388844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27E23-E012-9D8D-83E1-70D4E875B29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6CB7702-5108-208C-ACBD-9683F062AD1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1B45CDB-405C-15AE-B09C-C11B9F452B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67F5B12-1705-44DF-B810-3A7FDD90EE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869B713-C97E-0990-8676-7EE69B91A151}"/>
              </a:ext>
            </a:extLst>
          </p:cNvPr>
          <p:cNvSpPr>
            <a:spLocks noGrp="1" noChangeArrowheads="1"/>
          </p:cNvSpPr>
          <p:nvPr>
            <p:ph type="title"/>
          </p:nvPr>
        </p:nvSpPr>
        <p:spPr>
          <a:xfrm>
            <a:off x="5416148" y="165259"/>
            <a:ext cx="4381849" cy="1260475"/>
          </a:xfrm>
        </p:spPr>
        <p:txBody>
          <a:bodyPr/>
          <a:lstStyle/>
          <a:p>
            <a:pPr eaLnBrk="1" hangingPunct="1"/>
            <a:r>
              <a:rPr lang="en-US" altLang="en-US" dirty="0"/>
              <a:t>NLP Tasks</a:t>
            </a:r>
          </a:p>
        </p:txBody>
      </p:sp>
      <p:sp>
        <p:nvSpPr>
          <p:cNvPr id="4" name="Rectangle 3">
            <a:extLst>
              <a:ext uri="{FF2B5EF4-FFF2-40B4-BE49-F238E27FC236}">
                <a16:creationId xmlns:a16="http://schemas.microsoft.com/office/drawing/2014/main" id="{D5CB88F1-912C-2A78-CF3E-7D300C9558FF}"/>
              </a:ext>
            </a:extLst>
          </p:cNvPr>
          <p:cNvSpPr txBox="1">
            <a:spLocks noChangeArrowheads="1"/>
          </p:cNvSpPr>
          <p:nvPr/>
        </p:nvSpPr>
        <p:spPr>
          <a:xfrm>
            <a:off x="382738" y="1365088"/>
            <a:ext cx="9430007" cy="57474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NLP applications require several NLP analyses:</a:t>
            </a:r>
          </a:p>
          <a:p>
            <a:pPr lvl="1"/>
            <a:r>
              <a:rPr lang="en-US" altLang="en-US" dirty="0"/>
              <a:t>Word tokenization</a:t>
            </a:r>
          </a:p>
          <a:p>
            <a:pPr lvl="1"/>
            <a:r>
              <a:rPr lang="en-US" altLang="en-US" dirty="0"/>
              <a:t>Sentence boundary detection</a:t>
            </a:r>
          </a:p>
          <a:p>
            <a:pPr lvl="1"/>
            <a:r>
              <a:rPr lang="en-US" altLang="en-US" dirty="0"/>
              <a:t>Part-of-speech (POS) tagging </a:t>
            </a:r>
          </a:p>
          <a:p>
            <a:pPr lvl="2"/>
            <a:r>
              <a:rPr lang="en-US" altLang="en-US" dirty="0"/>
              <a:t>to identify the part-of-speech (e.g. noun, verb) of each word</a:t>
            </a:r>
          </a:p>
          <a:p>
            <a:pPr lvl="1"/>
            <a:r>
              <a:rPr lang="en-US" altLang="en-US" dirty="0"/>
              <a:t>Named Entity (NE) recognition </a:t>
            </a:r>
          </a:p>
          <a:p>
            <a:pPr lvl="2"/>
            <a:r>
              <a:rPr lang="en-US" altLang="en-US" dirty="0"/>
              <a:t>to identify proper nouns (e.g. names of person, location, organization; domain terminologies)</a:t>
            </a:r>
          </a:p>
          <a:p>
            <a:pPr lvl="1"/>
            <a:r>
              <a:rPr lang="en-US" altLang="en-US" dirty="0"/>
              <a:t>Parsing</a:t>
            </a:r>
          </a:p>
          <a:p>
            <a:pPr lvl="2"/>
            <a:r>
              <a:rPr lang="en-US" altLang="en-US" dirty="0"/>
              <a:t>to identify the syntactic structure of a sentence</a:t>
            </a:r>
          </a:p>
          <a:p>
            <a:pPr lvl="1"/>
            <a:r>
              <a:rPr lang="en-US" altLang="en-US" dirty="0"/>
              <a:t>Semantic analysis</a:t>
            </a:r>
          </a:p>
          <a:p>
            <a:pPr lvl="2"/>
            <a:r>
              <a:rPr lang="en-US" altLang="en-US" dirty="0"/>
              <a:t>to derive the meaning of a sentence  </a:t>
            </a:r>
          </a:p>
        </p:txBody>
      </p:sp>
    </p:spTree>
    <p:extLst>
      <p:ext uri="{BB962C8B-B14F-4D97-AF65-F5344CB8AC3E}">
        <p14:creationId xmlns:p14="http://schemas.microsoft.com/office/powerpoint/2010/main" val="2063635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3A207-1D5A-1FA4-25F0-CB3A2521F6A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E9296E0-53BC-8FE4-0F16-A0C8FE225A5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7DA1688-2144-2C5A-50D8-95587F8ED0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D816694-02AA-40F4-ADFB-D25288AE951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297464-8D11-A612-04B1-C0C3B4062D90}"/>
              </a:ext>
            </a:extLst>
          </p:cNvPr>
          <p:cNvSpPr>
            <a:spLocks noGrp="1" noChangeArrowheads="1"/>
          </p:cNvSpPr>
          <p:nvPr>
            <p:ph type="title"/>
          </p:nvPr>
        </p:nvSpPr>
        <p:spPr>
          <a:xfrm>
            <a:off x="2776184" y="302865"/>
            <a:ext cx="9619774" cy="1260475"/>
          </a:xfrm>
        </p:spPr>
        <p:txBody>
          <a:bodyPr/>
          <a:lstStyle/>
          <a:p>
            <a:pPr eaLnBrk="1" hangingPunct="1"/>
            <a:r>
              <a:rPr lang="en-US" altLang="en-US" dirty="0"/>
              <a:t>Part-Of-Speech (POS) Tagging</a:t>
            </a:r>
          </a:p>
        </p:txBody>
      </p:sp>
      <p:sp>
        <p:nvSpPr>
          <p:cNvPr id="4" name="Rectangle 3">
            <a:extLst>
              <a:ext uri="{FF2B5EF4-FFF2-40B4-BE49-F238E27FC236}">
                <a16:creationId xmlns:a16="http://schemas.microsoft.com/office/drawing/2014/main" id="{A13F6275-55EB-0400-B918-C424862CD51A}"/>
              </a:ext>
            </a:extLst>
          </p:cNvPr>
          <p:cNvSpPr txBox="1">
            <a:spLocks noChangeArrowheads="1"/>
          </p:cNvSpPr>
          <p:nvPr/>
        </p:nvSpPr>
        <p:spPr>
          <a:xfrm>
            <a:off x="770405" y="1764666"/>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POS tagging is a process of assigning a POS or lexical class marker to each word in a sentence (and all sentences in a corpus).</a:t>
            </a:r>
          </a:p>
          <a:p>
            <a:pPr>
              <a:buFontTx/>
              <a:buNone/>
            </a:pPr>
            <a:endParaRPr lang="en-US" altLang="en-US" dirty="0"/>
          </a:p>
          <a:p>
            <a:pPr>
              <a:buFontTx/>
              <a:buNone/>
            </a:pPr>
            <a:r>
              <a:rPr lang="en-US" altLang="en-US" dirty="0"/>
              <a:t>	Input: 	</a:t>
            </a:r>
            <a:r>
              <a:rPr lang="en-US" altLang="en-US" sz="2206" b="1" dirty="0">
                <a:latin typeface="Courier New" panose="02070309020205020404" pitchFamily="49" charset="0"/>
              </a:rPr>
              <a:t>the lead paint is unsafe</a:t>
            </a:r>
          </a:p>
          <a:p>
            <a:pPr>
              <a:buFontTx/>
              <a:buNone/>
            </a:pPr>
            <a:r>
              <a:rPr lang="en-US" altLang="en-US" dirty="0"/>
              <a:t>	Output:	</a:t>
            </a:r>
            <a:r>
              <a:rPr lang="en-US" altLang="en-US" sz="2206" b="1" dirty="0">
                <a:latin typeface="Courier New" panose="02070309020205020404" pitchFamily="49" charset="0"/>
              </a:rPr>
              <a:t>the/Det lead/N paint/N is/V unsafe/Adj</a:t>
            </a:r>
            <a:endParaRPr lang="en-US" altLang="en-US" sz="2206" dirty="0">
              <a:latin typeface="Courier New" panose="02070309020205020404" pitchFamily="49" charset="0"/>
            </a:endParaRPr>
          </a:p>
          <a:p>
            <a:endParaRPr lang="en-US" altLang="en-US" dirty="0"/>
          </a:p>
        </p:txBody>
      </p:sp>
    </p:spTree>
    <p:extLst>
      <p:ext uri="{BB962C8B-B14F-4D97-AF65-F5344CB8AC3E}">
        <p14:creationId xmlns:p14="http://schemas.microsoft.com/office/powerpoint/2010/main" val="2280636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13348-A728-BD4F-6927-BE4A3E4F7A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162AFC5-31AB-DDC3-1EB7-CE9D3A95015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375CFB1-2377-C60C-1850-45CFA938A93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08911FA-EAAD-8568-1D1E-D48DE8E5CD0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74C8E06-206C-542D-2FAB-37ACD83FFB2A}"/>
              </a:ext>
            </a:extLst>
          </p:cNvPr>
          <p:cNvSpPr>
            <a:spLocks noGrp="1" noChangeArrowheads="1"/>
          </p:cNvSpPr>
          <p:nvPr>
            <p:ph type="title"/>
          </p:nvPr>
        </p:nvSpPr>
        <p:spPr>
          <a:xfrm>
            <a:off x="2687695" y="302865"/>
            <a:ext cx="9619774" cy="1260475"/>
          </a:xfrm>
        </p:spPr>
        <p:txBody>
          <a:bodyPr/>
          <a:lstStyle/>
          <a:p>
            <a:pPr eaLnBrk="1" hangingPunct="1"/>
            <a:r>
              <a:rPr lang="en-US" altLang="en-US" dirty="0"/>
              <a:t>Named Entity Recognition (NER) </a:t>
            </a:r>
          </a:p>
        </p:txBody>
      </p:sp>
      <p:sp>
        <p:nvSpPr>
          <p:cNvPr id="4" name="Rectangle 3">
            <a:extLst>
              <a:ext uri="{FF2B5EF4-FFF2-40B4-BE49-F238E27FC236}">
                <a16:creationId xmlns:a16="http://schemas.microsoft.com/office/drawing/2014/main" id="{E79A27FA-CE3A-B77F-540C-FD7143643467}"/>
              </a:ext>
            </a:extLst>
          </p:cNvPr>
          <p:cNvSpPr txBox="1">
            <a:spLocks noChangeArrowheads="1"/>
          </p:cNvSpPr>
          <p:nvPr/>
        </p:nvSpPr>
        <p:spPr>
          <a:xfrm>
            <a:off x="534432" y="1764666"/>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NER is to process a text and identify named entities in a sentence</a:t>
            </a:r>
          </a:p>
          <a:p>
            <a:pPr lvl="1"/>
            <a:r>
              <a:rPr lang="en-US" altLang="en-US" dirty="0"/>
              <a:t>e.g. “U.N. official </a:t>
            </a:r>
            <a:r>
              <a:rPr lang="en-US" altLang="en-US" dirty="0" err="1"/>
              <a:t>Ekeus</a:t>
            </a:r>
            <a:r>
              <a:rPr lang="en-US" altLang="en-US" dirty="0"/>
              <a:t> heads for Baghdad.”</a:t>
            </a:r>
          </a:p>
          <a:p>
            <a:endParaRPr lang="en-US" altLang="en-US" dirty="0"/>
          </a:p>
        </p:txBody>
      </p:sp>
      <p:pic>
        <p:nvPicPr>
          <p:cNvPr id="7" name="Picture 4">
            <a:extLst>
              <a:ext uri="{FF2B5EF4-FFF2-40B4-BE49-F238E27FC236}">
                <a16:creationId xmlns:a16="http://schemas.microsoft.com/office/drawing/2014/main" id="{05607ADA-2207-607A-963C-7BD6E0217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8862" y="4238295"/>
            <a:ext cx="7394787" cy="836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5162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09E49-484F-38EE-0A0A-8FF099A52A0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2A01866-6C87-96BE-5849-AB57C6B6F2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0354D01-6084-37D6-81C3-C19F79139D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4BB2033-C05A-FD34-7F04-B83D04B7C68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BC40D3A-A4CF-B335-1E74-EDC9010B84DB}"/>
              </a:ext>
            </a:extLst>
          </p:cNvPr>
          <p:cNvSpPr>
            <a:spLocks noGrp="1" noChangeArrowheads="1"/>
          </p:cNvSpPr>
          <p:nvPr>
            <p:ph type="title"/>
          </p:nvPr>
        </p:nvSpPr>
        <p:spPr>
          <a:xfrm>
            <a:off x="5091685" y="170129"/>
            <a:ext cx="2533230" cy="1260475"/>
          </a:xfrm>
        </p:spPr>
        <p:txBody>
          <a:bodyPr/>
          <a:lstStyle/>
          <a:p>
            <a:pPr eaLnBrk="1" hangingPunct="1"/>
            <a:r>
              <a:rPr lang="en-US" altLang="en-US" dirty="0"/>
              <a:t>Parsing</a:t>
            </a:r>
          </a:p>
        </p:txBody>
      </p:sp>
      <p:pic>
        <p:nvPicPr>
          <p:cNvPr id="4" name="Picture 3">
            <a:extLst>
              <a:ext uri="{FF2B5EF4-FFF2-40B4-BE49-F238E27FC236}">
                <a16:creationId xmlns:a16="http://schemas.microsoft.com/office/drawing/2014/main" id="{F5D184C8-18AA-5495-475C-E5C7CC66630E}"/>
              </a:ext>
            </a:extLst>
          </p:cNvPr>
          <p:cNvPicPr>
            <a:picLocks noChangeAspect="1"/>
          </p:cNvPicPr>
          <p:nvPr/>
        </p:nvPicPr>
        <p:blipFill>
          <a:blip r:embed="rId3"/>
          <a:stretch>
            <a:fillRect/>
          </a:stretch>
        </p:blipFill>
        <p:spPr>
          <a:xfrm>
            <a:off x="965050" y="1256351"/>
            <a:ext cx="9474872" cy="4772790"/>
          </a:xfrm>
          <a:prstGeom prst="rect">
            <a:avLst/>
          </a:prstGeom>
        </p:spPr>
      </p:pic>
    </p:spTree>
    <p:extLst>
      <p:ext uri="{BB962C8B-B14F-4D97-AF65-F5344CB8AC3E}">
        <p14:creationId xmlns:p14="http://schemas.microsoft.com/office/powerpoint/2010/main" val="14563877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9DE8C-1CBC-BAD0-F4C0-A67009C5200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FBA5E08-EACA-8807-5BE6-F8A951F947E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F0CAE6A-86B2-4D20-D4C6-3490C23D25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38A185E-2262-76DF-6B4A-FD84AC1A2BD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1DB476-9DDF-F6D1-1231-8841887F3447}"/>
              </a:ext>
            </a:extLst>
          </p:cNvPr>
          <p:cNvSpPr txBox="1"/>
          <p:nvPr/>
        </p:nvSpPr>
        <p:spPr>
          <a:xfrm>
            <a:off x="1151869" y="2886672"/>
            <a:ext cx="9888262" cy="542328"/>
          </a:xfrm>
          <a:prstGeom prst="rect">
            <a:avLst/>
          </a:prstGeom>
          <a:noFill/>
        </p:spPr>
        <p:txBody>
          <a:bodyPr wrap="square" rtlCol="0">
            <a:spAutoFit/>
          </a:bodyPr>
          <a:lstStyle/>
          <a:p>
            <a:pPr marL="0" marR="0" lvl="0" indent="0" algn="ctr" defTabSz="521437" rtl="0" eaLnBrk="1" fontAlgn="auto" latinLnBrk="0" hangingPunct="1">
              <a:lnSpc>
                <a:spcPts val="3200"/>
              </a:lnSpc>
              <a:spcBef>
                <a:spcPts val="0"/>
              </a:spcBef>
              <a:spcAft>
                <a:spcPts val="0"/>
              </a:spcAft>
              <a:buClrTx/>
              <a:buSzTx/>
              <a:buFontTx/>
              <a:buNone/>
              <a:tabLst/>
              <a:defRPr/>
            </a:pPr>
            <a:r>
              <a:rPr kumimoji="0" lang="en-US" sz="4200" b="1" i="0" u="none" strike="noStrike" kern="1200" cap="none" spc="0" normalizeH="0" baseline="0" noProof="0" dirty="0">
                <a:ln>
                  <a:noFill/>
                </a:ln>
                <a:solidFill>
                  <a:srgbClr val="004B89"/>
                </a:solidFill>
                <a:effectLst/>
                <a:uLnTx/>
                <a:uFillTx/>
                <a:latin typeface="Calibri"/>
                <a:ea typeface="+mn-ea"/>
                <a:cs typeface="Calibri"/>
              </a:rPr>
              <a:t>Basic Text Processing</a:t>
            </a:r>
            <a:endParaRPr kumimoji="0" lang="en-US" altLang="en-US" sz="4200" b="1" i="0" u="none" strike="noStrike" kern="1200" cap="none" spc="0" normalizeH="0" baseline="0" noProof="0" dirty="0">
              <a:ln>
                <a:noFill/>
              </a:ln>
              <a:solidFill>
                <a:srgbClr val="004B89"/>
              </a:solidFill>
              <a:effectLst/>
              <a:uLnTx/>
              <a:uFillTx/>
              <a:latin typeface="Calibri"/>
              <a:ea typeface="+mn-ea"/>
              <a:cs typeface="Calibri"/>
            </a:endParaRPr>
          </a:p>
        </p:txBody>
      </p:sp>
    </p:spTree>
    <p:extLst>
      <p:ext uri="{BB962C8B-B14F-4D97-AF65-F5344CB8AC3E}">
        <p14:creationId xmlns:p14="http://schemas.microsoft.com/office/powerpoint/2010/main" val="10016430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5B420-5530-4FFC-E167-2FC856576A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4EF98A4-96D9-15C3-88A1-FDA68EBD82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62C7CD-9BE7-9DF5-2850-B3021CAB75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9B9F075-B134-10D0-FED1-2261496126C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5">
            <a:extLst>
              <a:ext uri="{FF2B5EF4-FFF2-40B4-BE49-F238E27FC236}">
                <a16:creationId xmlns:a16="http://schemas.microsoft.com/office/drawing/2014/main" id="{96FC933D-557D-6C96-57C9-BB4170469707}"/>
              </a:ext>
            </a:extLst>
          </p:cNvPr>
          <p:cNvSpPr txBox="1">
            <a:spLocks noChangeArrowheads="1"/>
          </p:cNvSpPr>
          <p:nvPr/>
        </p:nvSpPr>
        <p:spPr>
          <a:xfrm>
            <a:off x="1435395" y="1287409"/>
            <a:ext cx="8457164" cy="16032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676" dirty="0">
                <a:latin typeface="Calibri (Headings)"/>
                <a:ea typeface="ＭＳ Ｐゴシック" charset="0"/>
                <a:cs typeface="Calibri (Headings)"/>
              </a:rPr>
              <a:t>Basic Text Processing</a:t>
            </a:r>
          </a:p>
        </p:txBody>
      </p:sp>
      <p:sp>
        <p:nvSpPr>
          <p:cNvPr id="4" name="Rectangle 6">
            <a:extLst>
              <a:ext uri="{FF2B5EF4-FFF2-40B4-BE49-F238E27FC236}">
                <a16:creationId xmlns:a16="http://schemas.microsoft.com/office/drawing/2014/main" id="{6413DEB0-6B60-02CE-44B2-D41E96274FB7}"/>
              </a:ext>
            </a:extLst>
          </p:cNvPr>
          <p:cNvSpPr txBox="1">
            <a:spLocks noChangeArrowheads="1"/>
          </p:cNvSpPr>
          <p:nvPr/>
        </p:nvSpPr>
        <p:spPr>
          <a:xfrm>
            <a:off x="2060494" y="4285615"/>
            <a:ext cx="7482047" cy="19327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charset="0"/>
              <a:buNone/>
            </a:pPr>
            <a:r>
              <a:rPr lang="en-US" sz="4208" dirty="0">
                <a:solidFill>
                  <a:srgbClr val="A4001D"/>
                </a:solidFill>
                <a:latin typeface="Calibri"/>
                <a:ea typeface="ＭＳ Ｐゴシック" charset="0"/>
                <a:cs typeface="Calibri"/>
              </a:rPr>
              <a:t>Regular Expressions</a:t>
            </a:r>
          </a:p>
        </p:txBody>
      </p:sp>
    </p:spTree>
    <p:extLst>
      <p:ext uri="{BB962C8B-B14F-4D97-AF65-F5344CB8AC3E}">
        <p14:creationId xmlns:p14="http://schemas.microsoft.com/office/powerpoint/2010/main" val="1138647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3286431" y="365125"/>
            <a:ext cx="6444245" cy="1325563"/>
          </a:xfrm>
        </p:spPr>
        <p:txBody>
          <a:bodyPr/>
          <a:lstStyle/>
          <a:p>
            <a:pPr eaLnBrk="1" hangingPunct="1"/>
            <a:r>
              <a:rPr lang="en-US" dirty="0"/>
              <a:t>Regular expressions</a:t>
            </a:r>
          </a:p>
        </p:txBody>
      </p:sp>
      <p:sp>
        <p:nvSpPr>
          <p:cNvPr id="69635" name="Rectangle 3"/>
          <p:cNvSpPr>
            <a:spLocks noGrp="1" noChangeArrowheads="1"/>
          </p:cNvSpPr>
          <p:nvPr>
            <p:ph idx="1"/>
          </p:nvPr>
        </p:nvSpPr>
        <p:spPr>
          <a:xfrm>
            <a:off x="1653619" y="1975130"/>
            <a:ext cx="9046303" cy="3755831"/>
          </a:xfrm>
        </p:spPr>
        <p:txBody>
          <a:bodyPr/>
          <a:lstStyle/>
          <a:p>
            <a:pPr eaLnBrk="1" hangingPunct="1"/>
            <a:r>
              <a:rPr lang="en-US" dirty="0"/>
              <a:t>A formal language for specifying text strings</a:t>
            </a:r>
          </a:p>
          <a:p>
            <a:pPr eaLnBrk="1" hangingPunct="1"/>
            <a:r>
              <a:rPr lang="en-US" dirty="0"/>
              <a:t>How can we search for any of these?</a:t>
            </a:r>
          </a:p>
          <a:p>
            <a:pPr lvl="1" eaLnBrk="1" hangingPunct="1"/>
            <a:r>
              <a:rPr lang="en-US" dirty="0"/>
              <a:t>woodchuck</a:t>
            </a:r>
          </a:p>
          <a:p>
            <a:pPr lvl="1" eaLnBrk="1" hangingPunct="1"/>
            <a:r>
              <a:rPr lang="en-US" dirty="0"/>
              <a:t>woodchucks</a:t>
            </a:r>
          </a:p>
          <a:p>
            <a:pPr lvl="1" eaLnBrk="1" hangingPunct="1"/>
            <a:r>
              <a:rPr lang="en-US" dirty="0"/>
              <a:t>Woodchuck</a:t>
            </a:r>
          </a:p>
          <a:p>
            <a:pPr lvl="1" eaLnBrk="1" hangingPunct="1"/>
            <a:r>
              <a:rPr lang="en-US" dirty="0"/>
              <a:t>Woodchucks</a:t>
            </a:r>
          </a:p>
          <a:p>
            <a:pPr marL="484613" lvl="1" indent="0">
              <a:buNone/>
            </a:pPr>
            <a:endParaRPr lang="en-US" dirty="0"/>
          </a:p>
          <a:p>
            <a:pPr eaLnBrk="1" hangingPunct="1"/>
            <a:endParaRPr lang="en-US" dirty="0"/>
          </a:p>
        </p:txBody>
      </p:sp>
      <p:pic>
        <p:nvPicPr>
          <p:cNvPr id="2" name="Picture 1" descr="220px-Groundhog3.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3689" y="3136378"/>
            <a:ext cx="3876987" cy="2907740"/>
          </a:xfrm>
          <a:prstGeom prst="rect">
            <a:avLst/>
          </a:prstGeom>
        </p:spPr>
      </p:pic>
      <p:sp>
        <p:nvSpPr>
          <p:cNvPr id="3" name="Rectangle 2">
            <a:extLst>
              <a:ext uri="{FF2B5EF4-FFF2-40B4-BE49-F238E27FC236}">
                <a16:creationId xmlns:a16="http://schemas.microsoft.com/office/drawing/2014/main" id="{5FBE4557-9FA6-255A-9BFC-7E7A0A4BC7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DEC7F42-B9E0-1E18-25C5-E43F57CFB2B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75B10CEA-B639-DB84-83A0-89EDA55328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557434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2485572" y="617697"/>
            <a:ext cx="10515600" cy="1325563"/>
          </a:xfrm>
        </p:spPr>
        <p:txBody>
          <a:bodyPr/>
          <a:lstStyle/>
          <a:p>
            <a:pPr eaLnBrk="1" hangingPunct="1"/>
            <a:r>
              <a:rPr lang="en-US" dirty="0"/>
              <a:t>Regular Expressions: Disjunctions</a:t>
            </a:r>
          </a:p>
        </p:txBody>
      </p:sp>
      <p:sp>
        <p:nvSpPr>
          <p:cNvPr id="71683" name="Rectangle 3"/>
          <p:cNvSpPr>
            <a:spLocks noGrp="1" noChangeArrowheads="1"/>
          </p:cNvSpPr>
          <p:nvPr>
            <p:ph idx="1"/>
          </p:nvPr>
        </p:nvSpPr>
        <p:spPr>
          <a:xfrm>
            <a:off x="1492078" y="2053377"/>
            <a:ext cx="8253742" cy="3879511"/>
          </a:xfrm>
        </p:spPr>
        <p:txBody>
          <a:bodyPr>
            <a:normAutofit/>
          </a:bodyPr>
          <a:lstStyle/>
          <a:p>
            <a:pPr eaLnBrk="1" hangingPunct="1"/>
            <a:r>
              <a:rPr lang="en-US" dirty="0">
                <a:latin typeface="Calibri"/>
                <a:cs typeface="Calibri"/>
              </a:rPr>
              <a:t>Letters inside square brackets []</a:t>
            </a:r>
          </a:p>
          <a:p>
            <a:pPr eaLnBrk="1" hangingPunct="1"/>
            <a:endParaRPr lang="en-US" dirty="0">
              <a:latin typeface="Calibri"/>
              <a:cs typeface="Calibri"/>
            </a:endParaRPr>
          </a:p>
          <a:p>
            <a:pPr eaLnBrk="1" hangingPunct="1"/>
            <a:endParaRPr lang="en-US" dirty="0">
              <a:latin typeface="Calibri"/>
              <a:cs typeface="Calibri"/>
            </a:endParaRPr>
          </a:p>
          <a:p>
            <a:pPr marL="0" indent="0">
              <a:buNone/>
            </a:pPr>
            <a:endParaRPr lang="en-US" dirty="0">
              <a:latin typeface="Calibri"/>
              <a:cs typeface="Calibri"/>
            </a:endParaRPr>
          </a:p>
          <a:p>
            <a:r>
              <a:rPr lang="en-US" dirty="0"/>
              <a:t>Ranges</a:t>
            </a:r>
            <a:r>
              <a:rPr lang="en-US" sz="2120" dirty="0"/>
              <a:t> </a:t>
            </a:r>
            <a:r>
              <a:rPr lang="en-US" dirty="0">
                <a:solidFill>
                  <a:srgbClr val="CC0000"/>
                </a:solidFill>
                <a:latin typeface="Courier" charset="0"/>
              </a:rPr>
              <a:t>[A-Z]</a:t>
            </a:r>
          </a:p>
          <a:p>
            <a:pPr eaLnBrk="1" hangingPunct="1"/>
            <a:endParaRPr lang="en-US" dirty="0">
              <a:latin typeface="Calibri"/>
              <a:cs typeface="Calibri"/>
            </a:endParaRPr>
          </a:p>
          <a:p>
            <a:pPr marL="0" indent="0">
              <a:buNone/>
            </a:pPr>
            <a:r>
              <a:rPr lang="en-US" dirty="0">
                <a:solidFill>
                  <a:srgbClr val="CC0000"/>
                </a:solidFill>
                <a:latin typeface="Courier New" charset="0"/>
              </a:rPr>
              <a:t>		</a:t>
            </a:r>
          </a:p>
          <a:p>
            <a:pPr eaLnBrk="1" hangingPunct="1"/>
            <a:endParaRPr lang="en-US" b="1" dirty="0">
              <a:solidFill>
                <a:srgbClr val="CC0000"/>
              </a:solidFill>
              <a:latin typeface="Courier New" charset="0"/>
            </a:endParaRPr>
          </a:p>
        </p:txBody>
      </p:sp>
      <p:graphicFrame>
        <p:nvGraphicFramePr>
          <p:cNvPr id="2" name="Table 1"/>
          <p:cNvGraphicFramePr>
            <a:graphicFrameLocks noGrp="1"/>
          </p:cNvGraphicFramePr>
          <p:nvPr/>
        </p:nvGraphicFramePr>
        <p:xfrm>
          <a:off x="2865178" y="2621294"/>
          <a:ext cx="6461644" cy="1342332"/>
        </p:xfrm>
        <a:graphic>
          <a:graphicData uri="http://schemas.openxmlformats.org/drawingml/2006/table">
            <a:tbl>
              <a:tblPr firstRow="1" bandRow="1">
                <a:tableStyleId>{5C22544A-7EE6-4342-B048-85BDC9FD1C3A}</a:tableStyleId>
              </a:tblPr>
              <a:tblGrid>
                <a:gridCol w="3230822">
                  <a:extLst>
                    <a:ext uri="{9D8B030D-6E8A-4147-A177-3AD203B41FA5}">
                      <a16:colId xmlns:a16="http://schemas.microsoft.com/office/drawing/2014/main" val="20000"/>
                    </a:ext>
                  </a:extLst>
                </a:gridCol>
                <a:gridCol w="3230822">
                  <a:extLst>
                    <a:ext uri="{9D8B030D-6E8A-4147-A177-3AD203B41FA5}">
                      <a16:colId xmlns:a16="http://schemas.microsoft.com/office/drawing/2014/main" val="20001"/>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extLst>
                  <a:ext uri="{0D108BD9-81ED-4DB2-BD59-A6C34878D82A}">
                    <a16:rowId xmlns:a16="http://schemas.microsoft.com/office/drawing/2014/main" val="10000"/>
                  </a:ext>
                </a:extLst>
              </a:tr>
              <a:tr h="442416">
                <a:tc>
                  <a:txBody>
                    <a:bodyPr/>
                    <a:lstStyle/>
                    <a:p>
                      <a:r>
                        <a:rPr lang="en-US" sz="2300" dirty="0">
                          <a:solidFill>
                            <a:srgbClr val="CC0000"/>
                          </a:solidFill>
                          <a:latin typeface="Courier"/>
                          <a:cs typeface="Courier"/>
                        </a:rPr>
                        <a:t>[</a:t>
                      </a:r>
                      <a:r>
                        <a:rPr lang="en-US" sz="2300" dirty="0" err="1">
                          <a:solidFill>
                            <a:srgbClr val="CC0000"/>
                          </a:solidFill>
                          <a:latin typeface="Courier"/>
                          <a:cs typeface="Courier"/>
                        </a:rPr>
                        <a:t>wW</a:t>
                      </a:r>
                      <a:r>
                        <a:rPr lang="en-US" sz="2300" dirty="0">
                          <a:solidFill>
                            <a:srgbClr val="CC0000"/>
                          </a:solidFill>
                          <a:latin typeface="Courier"/>
                          <a:cs typeface="Courier"/>
                        </a:rPr>
                        <a:t>]</a:t>
                      </a:r>
                      <a:r>
                        <a:rPr lang="en-US" sz="2300" dirty="0" err="1">
                          <a:solidFill>
                            <a:srgbClr val="CC0000"/>
                          </a:solidFill>
                          <a:latin typeface="Courier"/>
                          <a:cs typeface="Courier"/>
                        </a:rPr>
                        <a:t>oodchuck</a:t>
                      </a:r>
                      <a:endParaRPr lang="en-US" sz="2300" dirty="0"/>
                    </a:p>
                  </a:txBody>
                  <a:tcPr marL="96924" marR="96924" marT="48462" marB="48462"/>
                </a:tc>
                <a:tc>
                  <a:txBody>
                    <a:bodyPr/>
                    <a:lstStyle/>
                    <a:p>
                      <a:r>
                        <a:rPr lang="en-US" sz="2300" dirty="0"/>
                        <a:t>Woodchuck,</a:t>
                      </a:r>
                      <a:r>
                        <a:rPr lang="en-US" sz="2300" baseline="0" dirty="0"/>
                        <a:t> woodchuck</a:t>
                      </a:r>
                      <a:endParaRPr lang="en-US" sz="2300" dirty="0"/>
                    </a:p>
                  </a:txBody>
                  <a:tcPr marL="96924" marR="96924" marT="48462" marB="48462"/>
                </a:tc>
                <a:extLst>
                  <a:ext uri="{0D108BD9-81ED-4DB2-BD59-A6C34878D82A}">
                    <a16:rowId xmlns:a16="http://schemas.microsoft.com/office/drawing/2014/main" val="10001"/>
                  </a:ext>
                </a:extLst>
              </a:tr>
              <a:tr h="442416">
                <a:tc>
                  <a:txBody>
                    <a:bodyPr/>
                    <a:lstStyle/>
                    <a:p>
                      <a:r>
                        <a:rPr lang="en-US" sz="2300" dirty="0">
                          <a:solidFill>
                            <a:srgbClr val="CC0000"/>
                          </a:solidFill>
                          <a:latin typeface="Courier"/>
                          <a:cs typeface="Courier"/>
                        </a:rPr>
                        <a:t>[1234567890]	</a:t>
                      </a:r>
                      <a:endParaRPr lang="en-US" sz="2300" dirty="0"/>
                    </a:p>
                  </a:txBody>
                  <a:tcPr marL="96924" marR="96924" marT="48462" marB="48462"/>
                </a:tc>
                <a:tc>
                  <a:txBody>
                    <a:bodyPr/>
                    <a:lstStyle/>
                    <a:p>
                      <a:r>
                        <a:rPr lang="en-US" sz="2300" dirty="0"/>
                        <a:t>Any digit</a:t>
                      </a:r>
                    </a:p>
                  </a:txBody>
                  <a:tcPr marL="96924" marR="96924" marT="48462" marB="48462"/>
                </a:tc>
                <a:extLst>
                  <a:ext uri="{0D108BD9-81ED-4DB2-BD59-A6C34878D82A}">
                    <a16:rowId xmlns:a16="http://schemas.microsoft.com/office/drawing/2014/main" val="10002"/>
                  </a:ext>
                </a:extLst>
              </a:tr>
            </a:tbl>
          </a:graphicData>
        </a:graphic>
      </p:graphicFrame>
      <p:graphicFrame>
        <p:nvGraphicFramePr>
          <p:cNvPr id="6" name="Table 5"/>
          <p:cNvGraphicFramePr>
            <a:graphicFrameLocks noGrp="1"/>
          </p:cNvGraphicFramePr>
          <p:nvPr/>
        </p:nvGraphicFramePr>
        <p:xfrm>
          <a:off x="2057472" y="4845145"/>
          <a:ext cx="8480908" cy="1550796"/>
        </p:xfrm>
        <a:graphic>
          <a:graphicData uri="http://schemas.openxmlformats.org/drawingml/2006/table">
            <a:tbl>
              <a:tblPr firstRow="1" bandRow="1">
                <a:tableStyleId>{5C22544A-7EE6-4342-B048-85BDC9FD1C3A}</a:tableStyleId>
              </a:tblPr>
              <a:tblGrid>
                <a:gridCol w="1384637">
                  <a:extLst>
                    <a:ext uri="{9D8B030D-6E8A-4147-A177-3AD203B41FA5}">
                      <a16:colId xmlns:a16="http://schemas.microsoft.com/office/drawing/2014/main" val="20000"/>
                    </a:ext>
                  </a:extLst>
                </a:gridCol>
                <a:gridCol w="2250038">
                  <a:extLst>
                    <a:ext uri="{9D8B030D-6E8A-4147-A177-3AD203B41FA5}">
                      <a16:colId xmlns:a16="http://schemas.microsoft.com/office/drawing/2014/main" val="20001"/>
                    </a:ext>
                  </a:extLst>
                </a:gridCol>
                <a:gridCol w="4846233">
                  <a:extLst>
                    <a:ext uri="{9D8B030D-6E8A-4147-A177-3AD203B41FA5}">
                      <a16:colId xmlns:a16="http://schemas.microsoft.com/office/drawing/2014/main" val="20002"/>
                    </a:ext>
                  </a:extLst>
                </a:gridCol>
              </a:tblGrid>
              <a:tr h="387699">
                <a:tc>
                  <a:txBody>
                    <a:bodyPr/>
                    <a:lstStyle/>
                    <a:p>
                      <a:r>
                        <a:rPr lang="en-US" sz="1900" dirty="0"/>
                        <a:t>Pattern</a:t>
                      </a:r>
                    </a:p>
                  </a:txBody>
                  <a:tcPr marL="96924" marR="96924" marT="48462" marB="48462"/>
                </a:tc>
                <a:tc>
                  <a:txBody>
                    <a:bodyPr/>
                    <a:lstStyle/>
                    <a:p>
                      <a:r>
                        <a:rPr lang="en-US" sz="1900" dirty="0"/>
                        <a:t>Matches</a:t>
                      </a:r>
                    </a:p>
                  </a:txBody>
                  <a:tcPr marL="96924" marR="96924" marT="48462" marB="48462"/>
                </a:tc>
                <a:tc>
                  <a:txBody>
                    <a:bodyPr/>
                    <a:lstStyle/>
                    <a:p>
                      <a:endParaRPr lang="en-US" sz="1900" dirty="0"/>
                    </a:p>
                  </a:txBody>
                  <a:tcPr marL="96924" marR="96924" marT="48462" marB="48462"/>
                </a:tc>
                <a:extLst>
                  <a:ext uri="{0D108BD9-81ED-4DB2-BD59-A6C34878D82A}">
                    <a16:rowId xmlns:a16="http://schemas.microsoft.com/office/drawing/2014/main" val="10000"/>
                  </a:ext>
                </a:extLst>
              </a:tr>
              <a:tr h="387699">
                <a:tc>
                  <a:txBody>
                    <a:bodyPr/>
                    <a:lstStyle/>
                    <a:p>
                      <a:r>
                        <a:rPr lang="en-US" sz="1900" dirty="0">
                          <a:solidFill>
                            <a:srgbClr val="CC0000"/>
                          </a:solidFill>
                          <a:latin typeface="Courier"/>
                          <a:cs typeface="Courier"/>
                        </a:rPr>
                        <a:t>[A-Z]</a:t>
                      </a:r>
                      <a:endParaRPr lang="en-US" sz="1900" dirty="0"/>
                    </a:p>
                  </a:txBody>
                  <a:tcPr marL="96924" marR="96924" marT="48462" marB="48462"/>
                </a:tc>
                <a:tc>
                  <a:txBody>
                    <a:bodyPr/>
                    <a:lstStyle/>
                    <a:p>
                      <a:r>
                        <a:rPr lang="en-US" sz="1900" dirty="0"/>
                        <a:t>An upper case letter</a:t>
                      </a:r>
                    </a:p>
                  </a:txBody>
                  <a:tcPr marL="96924" marR="96924" marT="48462" marB="48462"/>
                </a:tc>
                <a:tc>
                  <a:txBody>
                    <a:bodyPr/>
                    <a:lstStyle/>
                    <a:p>
                      <a:r>
                        <a:rPr lang="en-US" sz="1900" u="sng" dirty="0">
                          <a:solidFill>
                            <a:srgbClr val="3366FF"/>
                          </a:solidFill>
                          <a:latin typeface="Courier"/>
                          <a:cs typeface="Courier"/>
                        </a:rPr>
                        <a:t>D</a:t>
                      </a:r>
                      <a:r>
                        <a:rPr lang="en-US" sz="1900" dirty="0">
                          <a:latin typeface="Courier"/>
                          <a:cs typeface="Courier"/>
                        </a:rPr>
                        <a:t>renched Blossoms</a:t>
                      </a:r>
                    </a:p>
                  </a:txBody>
                  <a:tcPr marL="96924" marR="96924" marT="48462" marB="48462"/>
                </a:tc>
                <a:extLst>
                  <a:ext uri="{0D108BD9-81ED-4DB2-BD59-A6C34878D82A}">
                    <a16:rowId xmlns:a16="http://schemas.microsoft.com/office/drawing/2014/main" val="10001"/>
                  </a:ext>
                </a:extLst>
              </a:tr>
              <a:tr h="387699">
                <a:tc>
                  <a:txBody>
                    <a:bodyPr/>
                    <a:lstStyle/>
                    <a:p>
                      <a:r>
                        <a:rPr lang="en-US" sz="1900" dirty="0">
                          <a:solidFill>
                            <a:srgbClr val="CC0000"/>
                          </a:solidFill>
                          <a:latin typeface="Courier"/>
                          <a:cs typeface="Courier"/>
                        </a:rPr>
                        <a:t>[a-z]</a:t>
                      </a:r>
                      <a:endParaRPr lang="en-US" sz="1900" dirty="0"/>
                    </a:p>
                  </a:txBody>
                  <a:tcPr marL="96924" marR="96924" marT="48462" marB="48462"/>
                </a:tc>
                <a:tc>
                  <a:txBody>
                    <a:bodyPr/>
                    <a:lstStyle/>
                    <a:p>
                      <a:r>
                        <a:rPr lang="en-US" sz="1900" dirty="0"/>
                        <a:t>A lower case letter</a:t>
                      </a:r>
                    </a:p>
                  </a:txBody>
                  <a:tcPr marL="96924" marR="96924" marT="48462" marB="48462"/>
                </a:tc>
                <a:tc>
                  <a:txBody>
                    <a:bodyPr/>
                    <a:lstStyle/>
                    <a:p>
                      <a:r>
                        <a:rPr lang="en-US" sz="1900" u="sng" dirty="0">
                          <a:solidFill>
                            <a:srgbClr val="3366FF"/>
                          </a:solidFill>
                          <a:latin typeface="Courier"/>
                          <a:cs typeface="Courier"/>
                        </a:rPr>
                        <a:t>m</a:t>
                      </a:r>
                      <a:r>
                        <a:rPr lang="en-US" sz="1900" dirty="0">
                          <a:latin typeface="Courier"/>
                          <a:cs typeface="Courier"/>
                        </a:rPr>
                        <a:t>y beans were impatient</a:t>
                      </a:r>
                    </a:p>
                  </a:txBody>
                  <a:tcPr marL="96924" marR="96924" marT="48462" marB="48462"/>
                </a:tc>
                <a:extLst>
                  <a:ext uri="{0D108BD9-81ED-4DB2-BD59-A6C34878D82A}">
                    <a16:rowId xmlns:a16="http://schemas.microsoft.com/office/drawing/2014/main" val="10002"/>
                  </a:ext>
                </a:extLst>
              </a:tr>
              <a:tr h="387699">
                <a:tc>
                  <a:txBody>
                    <a:bodyPr/>
                    <a:lstStyle/>
                    <a:p>
                      <a:r>
                        <a:rPr lang="en-US" sz="1900" dirty="0">
                          <a:solidFill>
                            <a:srgbClr val="CC0000"/>
                          </a:solidFill>
                          <a:latin typeface="Courier"/>
                          <a:cs typeface="Courier"/>
                        </a:rPr>
                        <a:t>[0-9]</a:t>
                      </a:r>
                      <a:endParaRPr lang="en-US" sz="1900" dirty="0"/>
                    </a:p>
                  </a:txBody>
                  <a:tcPr marL="96924" marR="96924" marT="48462" marB="48462"/>
                </a:tc>
                <a:tc>
                  <a:txBody>
                    <a:bodyPr/>
                    <a:lstStyle/>
                    <a:p>
                      <a:r>
                        <a:rPr lang="en-US" sz="1900" dirty="0"/>
                        <a:t>A single</a:t>
                      </a:r>
                      <a:r>
                        <a:rPr lang="en-US" sz="1900" baseline="0" dirty="0"/>
                        <a:t> digit</a:t>
                      </a:r>
                      <a:endParaRPr lang="en-US" sz="1900" dirty="0"/>
                    </a:p>
                  </a:txBody>
                  <a:tcPr marL="96924" marR="96924" marT="48462" marB="48462"/>
                </a:tc>
                <a:tc>
                  <a:txBody>
                    <a:bodyPr/>
                    <a:lstStyle/>
                    <a:p>
                      <a:r>
                        <a:rPr lang="en-US" sz="1900" dirty="0">
                          <a:latin typeface="Courier"/>
                          <a:cs typeface="Courier"/>
                        </a:rPr>
                        <a:t>Chapter </a:t>
                      </a:r>
                      <a:r>
                        <a:rPr lang="en-US" sz="1900" u="sng" dirty="0">
                          <a:solidFill>
                            <a:srgbClr val="3366FF"/>
                          </a:solidFill>
                          <a:latin typeface="Courier"/>
                          <a:cs typeface="Courier"/>
                        </a:rPr>
                        <a:t>1</a:t>
                      </a:r>
                      <a:r>
                        <a:rPr lang="en-US" sz="1900" dirty="0">
                          <a:latin typeface="Courier"/>
                          <a:cs typeface="Courier"/>
                        </a:rPr>
                        <a:t>: Down the Rabbit Hole</a:t>
                      </a:r>
                    </a:p>
                  </a:txBody>
                  <a:tcPr marL="96924" marR="96924" marT="48462" marB="48462"/>
                </a:tc>
                <a:extLst>
                  <a:ext uri="{0D108BD9-81ED-4DB2-BD59-A6C34878D82A}">
                    <a16:rowId xmlns:a16="http://schemas.microsoft.com/office/drawing/2014/main" val="10003"/>
                  </a:ext>
                </a:extLst>
              </a:tr>
            </a:tbl>
          </a:graphicData>
        </a:graphic>
      </p:graphicFrame>
      <p:sp>
        <p:nvSpPr>
          <p:cNvPr id="3" name="Rectangle 2">
            <a:extLst>
              <a:ext uri="{FF2B5EF4-FFF2-40B4-BE49-F238E27FC236}">
                <a16:creationId xmlns:a16="http://schemas.microsoft.com/office/drawing/2014/main" id="{A1190FA2-CB48-14A9-AC96-F721D6E7B4A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A8C54FB-D7DE-A20D-B899-1EB9EBAC6E0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CC6B003F-AC1C-5982-D1FF-308AD4EA8E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2522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168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10046" y="1137367"/>
            <a:ext cx="8631714" cy="787513"/>
          </a:xfrm>
        </p:spPr>
        <p:txBody>
          <a:bodyPr>
            <a:normAutofit fontScale="90000"/>
          </a:bodyPr>
          <a:lstStyle/>
          <a:p>
            <a:pPr eaLnBrk="1" hangingPunct="1"/>
            <a:r>
              <a:rPr lang="en-US" dirty="0"/>
              <a:t>Regular Expressions: Negation in Disjunction</a:t>
            </a:r>
          </a:p>
        </p:txBody>
      </p:sp>
      <p:sp>
        <p:nvSpPr>
          <p:cNvPr id="87043" name="Rectangle 3"/>
          <p:cNvSpPr>
            <a:spLocks noGrp="1" noChangeArrowheads="1"/>
          </p:cNvSpPr>
          <p:nvPr>
            <p:ph idx="1"/>
          </p:nvPr>
        </p:nvSpPr>
        <p:spPr>
          <a:xfrm>
            <a:off x="1895931" y="2217442"/>
            <a:ext cx="8077056" cy="4361609"/>
          </a:xfrm>
        </p:spPr>
        <p:txBody>
          <a:bodyPr/>
          <a:lstStyle/>
          <a:p>
            <a:pPr eaLnBrk="1" hangingPunct="1"/>
            <a:r>
              <a:rPr lang="en-US" dirty="0">
                <a:solidFill>
                  <a:srgbClr val="000000"/>
                </a:solidFill>
                <a:latin typeface="Calibri"/>
                <a:cs typeface="Calibri"/>
              </a:rPr>
              <a:t>Negations</a:t>
            </a:r>
            <a:r>
              <a:rPr lang="en-US" dirty="0">
                <a:solidFill>
                  <a:srgbClr val="CC0000"/>
                </a:solidFill>
                <a:latin typeface="Courier" charset="0"/>
              </a:rPr>
              <a:t> [^</a:t>
            </a:r>
            <a:r>
              <a:rPr lang="en-US" dirty="0" err="1">
                <a:solidFill>
                  <a:srgbClr val="CC0000"/>
                </a:solidFill>
                <a:latin typeface="Courier" charset="0"/>
              </a:rPr>
              <a:t>Ss</a:t>
            </a:r>
            <a:r>
              <a:rPr lang="en-US" dirty="0">
                <a:solidFill>
                  <a:srgbClr val="CC0000"/>
                </a:solidFill>
                <a:latin typeface="Courier" charset="0"/>
              </a:rPr>
              <a:t>]</a:t>
            </a:r>
          </a:p>
          <a:p>
            <a:pPr lvl="1"/>
            <a:r>
              <a:rPr lang="en-US" dirty="0">
                <a:latin typeface="Calibri"/>
                <a:cs typeface="Calibri"/>
              </a:rPr>
              <a:t>Carat means negation only when first in []</a:t>
            </a:r>
          </a:p>
          <a:p>
            <a:pPr eaLnBrk="1" hangingPunct="1"/>
            <a:endParaRPr lang="en-US" dirty="0"/>
          </a:p>
        </p:txBody>
      </p:sp>
      <p:graphicFrame>
        <p:nvGraphicFramePr>
          <p:cNvPr id="8" name="Table 7"/>
          <p:cNvGraphicFramePr>
            <a:graphicFrameLocks noGrp="1"/>
          </p:cNvGraphicFramePr>
          <p:nvPr/>
        </p:nvGraphicFramePr>
        <p:xfrm>
          <a:off x="1895931" y="3348229"/>
          <a:ext cx="8400139" cy="2938260"/>
        </p:xfrm>
        <a:graphic>
          <a:graphicData uri="http://schemas.openxmlformats.org/drawingml/2006/table">
            <a:tbl>
              <a:tblPr firstRow="1" bandRow="1">
                <a:tableStyleId>{5C22544A-7EE6-4342-B048-85BDC9FD1C3A}</a:tableStyleId>
              </a:tblPr>
              <a:tblGrid>
                <a:gridCol w="1680028">
                  <a:extLst>
                    <a:ext uri="{9D8B030D-6E8A-4147-A177-3AD203B41FA5}">
                      <a16:colId xmlns:a16="http://schemas.microsoft.com/office/drawing/2014/main" val="20000"/>
                    </a:ext>
                  </a:extLst>
                </a:gridCol>
                <a:gridCol w="2783864">
                  <a:extLst>
                    <a:ext uri="{9D8B030D-6E8A-4147-A177-3AD203B41FA5}">
                      <a16:colId xmlns:a16="http://schemas.microsoft.com/office/drawing/2014/main" val="20001"/>
                    </a:ext>
                  </a:extLst>
                </a:gridCol>
                <a:gridCol w="3936247">
                  <a:extLst>
                    <a:ext uri="{9D8B030D-6E8A-4147-A177-3AD203B41FA5}">
                      <a16:colId xmlns:a16="http://schemas.microsoft.com/office/drawing/2014/main" val="20002"/>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tc>
                  <a:txBody>
                    <a:bodyPr/>
                    <a:lstStyle/>
                    <a:p>
                      <a:endParaRPr lang="en-US" sz="2300" dirty="0"/>
                    </a:p>
                  </a:txBody>
                  <a:tcPr marL="96924" marR="96924" marT="48462" marB="48462"/>
                </a:tc>
                <a:extLst>
                  <a:ext uri="{0D108BD9-81ED-4DB2-BD59-A6C34878D82A}">
                    <a16:rowId xmlns:a16="http://schemas.microsoft.com/office/drawing/2014/main" val="10000"/>
                  </a:ext>
                </a:extLst>
              </a:tr>
              <a:tr h="787907">
                <a:tc>
                  <a:txBody>
                    <a:bodyPr/>
                    <a:lstStyle/>
                    <a:p>
                      <a:r>
                        <a:rPr lang="en-US" sz="2300" dirty="0">
                          <a:solidFill>
                            <a:srgbClr val="CC0000"/>
                          </a:solidFill>
                          <a:latin typeface="Courier"/>
                          <a:cs typeface="Courier"/>
                        </a:rPr>
                        <a:t>[^A-Z]</a:t>
                      </a:r>
                      <a:endParaRPr lang="en-US" sz="2300" dirty="0"/>
                    </a:p>
                  </a:txBody>
                  <a:tcPr marL="96924" marR="96924" marT="48462" marB="48462"/>
                </a:tc>
                <a:tc>
                  <a:txBody>
                    <a:bodyPr/>
                    <a:lstStyle/>
                    <a:p>
                      <a:r>
                        <a:rPr lang="en-US" sz="2300" dirty="0"/>
                        <a:t>Not</a:t>
                      </a:r>
                      <a:r>
                        <a:rPr lang="en-US" sz="2300" baseline="0" dirty="0"/>
                        <a:t> an </a:t>
                      </a:r>
                      <a:r>
                        <a:rPr lang="en-US" sz="2300" dirty="0"/>
                        <a:t>upper case letter</a:t>
                      </a:r>
                    </a:p>
                  </a:txBody>
                  <a:tcPr marL="96924" marR="96924" marT="48462" marB="48462"/>
                </a:tc>
                <a:tc>
                  <a:txBody>
                    <a:bodyPr/>
                    <a:lstStyle/>
                    <a:p>
                      <a:r>
                        <a:rPr lang="en-US" sz="2300" dirty="0" err="1">
                          <a:latin typeface="Courier"/>
                          <a:cs typeface="Courier"/>
                        </a:rPr>
                        <a:t>O</a:t>
                      </a:r>
                      <a:r>
                        <a:rPr lang="en-US" sz="2300" u="sng" dirty="0" err="1">
                          <a:solidFill>
                            <a:srgbClr val="3366FF"/>
                          </a:solidFill>
                          <a:latin typeface="Courier"/>
                          <a:cs typeface="Courier"/>
                        </a:rPr>
                        <a:t>y</a:t>
                      </a:r>
                      <a:r>
                        <a:rPr lang="en-US" sz="2300" dirty="0" err="1">
                          <a:latin typeface="Courier"/>
                          <a:cs typeface="Courier"/>
                        </a:rPr>
                        <a:t>fn</a:t>
                      </a:r>
                      <a:r>
                        <a:rPr lang="en-US" sz="2300" dirty="0">
                          <a:latin typeface="Courier"/>
                          <a:cs typeface="Courier"/>
                        </a:rPr>
                        <a:t> </a:t>
                      </a:r>
                      <a:r>
                        <a:rPr lang="en-US" sz="2300" dirty="0" err="1">
                          <a:latin typeface="Courier"/>
                          <a:cs typeface="Courier"/>
                        </a:rPr>
                        <a:t>pripetchik</a:t>
                      </a:r>
                      <a:endParaRPr lang="en-US" sz="2300" dirty="0">
                        <a:latin typeface="Courier"/>
                        <a:cs typeface="Courier"/>
                      </a:endParaRPr>
                    </a:p>
                  </a:txBody>
                  <a:tcPr marL="96924" marR="96924" marT="48462" marB="48462"/>
                </a:tc>
                <a:extLst>
                  <a:ext uri="{0D108BD9-81ED-4DB2-BD59-A6C34878D82A}">
                    <a16:rowId xmlns:a16="http://schemas.microsoft.com/office/drawing/2014/main" val="10001"/>
                  </a:ext>
                </a:extLst>
              </a:tr>
              <a:tr h="787907">
                <a:tc>
                  <a:txBody>
                    <a:bodyPr/>
                    <a:lstStyle/>
                    <a:p>
                      <a:r>
                        <a:rPr lang="en-US" sz="2300" dirty="0">
                          <a:solidFill>
                            <a:srgbClr val="CC0000"/>
                          </a:solidFill>
                          <a:latin typeface="Courier"/>
                          <a:cs typeface="Courier"/>
                        </a:rPr>
                        <a:t>[^</a:t>
                      </a:r>
                      <a:r>
                        <a:rPr lang="en-US" sz="2300" dirty="0" err="1">
                          <a:solidFill>
                            <a:srgbClr val="CC0000"/>
                          </a:solidFill>
                          <a:latin typeface="Courier"/>
                          <a:cs typeface="Courier"/>
                        </a:rPr>
                        <a:t>Ss</a:t>
                      </a:r>
                      <a:r>
                        <a:rPr lang="en-US" sz="2300" dirty="0">
                          <a:solidFill>
                            <a:srgbClr val="CC0000"/>
                          </a:solidFill>
                          <a:latin typeface="Courier"/>
                          <a:cs typeface="Courier"/>
                        </a:rPr>
                        <a:t>]	</a:t>
                      </a:r>
                      <a:endParaRPr lang="en-US" sz="2300" dirty="0"/>
                    </a:p>
                  </a:txBody>
                  <a:tcPr marL="96924" marR="96924" marT="48462" marB="48462"/>
                </a:tc>
                <a:tc>
                  <a:txBody>
                    <a:bodyPr/>
                    <a:lstStyle/>
                    <a:p>
                      <a:r>
                        <a:rPr lang="en-US" sz="2300" dirty="0">
                          <a:solidFill>
                            <a:srgbClr val="000000"/>
                          </a:solidFill>
                        </a:rPr>
                        <a:t>Neither ‘S’ nor ‘s’</a:t>
                      </a:r>
                    </a:p>
                  </a:txBody>
                  <a:tcPr marL="96924" marR="96924" marT="48462" marB="48462"/>
                </a:tc>
                <a:tc>
                  <a:txBody>
                    <a:bodyPr/>
                    <a:lstStyle/>
                    <a:p>
                      <a:r>
                        <a:rPr lang="en-US" sz="2300" u="sng" dirty="0">
                          <a:solidFill>
                            <a:srgbClr val="3366FF"/>
                          </a:solidFill>
                          <a:latin typeface="Courier"/>
                          <a:cs typeface="Courier"/>
                        </a:rPr>
                        <a:t>I</a:t>
                      </a:r>
                      <a:r>
                        <a:rPr lang="en-US" sz="2300" u="none" dirty="0">
                          <a:solidFill>
                            <a:srgbClr val="000000"/>
                          </a:solidFill>
                          <a:latin typeface="Courier"/>
                          <a:cs typeface="Courier"/>
                        </a:rPr>
                        <a:t> have no exquisite reason”</a:t>
                      </a:r>
                    </a:p>
                  </a:txBody>
                  <a:tcPr marL="96924" marR="96924" marT="48462" marB="48462"/>
                </a:tc>
                <a:extLst>
                  <a:ext uri="{0D108BD9-81ED-4DB2-BD59-A6C34878D82A}">
                    <a16:rowId xmlns:a16="http://schemas.microsoft.com/office/drawing/2014/main" val="10002"/>
                  </a:ext>
                </a:extLst>
              </a:tr>
              <a:tr h="442416">
                <a:tc>
                  <a:txBody>
                    <a:bodyPr/>
                    <a:lstStyle/>
                    <a:p>
                      <a:r>
                        <a:rPr lang="en-US" sz="2300" dirty="0">
                          <a:solidFill>
                            <a:srgbClr val="CC0000"/>
                          </a:solidFill>
                          <a:latin typeface="Courier"/>
                          <a:cs typeface="Courier"/>
                        </a:rPr>
                        <a:t>[^e^]</a:t>
                      </a:r>
                      <a:endParaRPr lang="en-US" sz="2300" dirty="0"/>
                    </a:p>
                  </a:txBody>
                  <a:tcPr marL="96924" marR="96924" marT="48462" marB="48462"/>
                </a:tc>
                <a:tc>
                  <a:txBody>
                    <a:bodyPr/>
                    <a:lstStyle/>
                    <a:p>
                      <a:r>
                        <a:rPr lang="en-US" sz="2300" dirty="0"/>
                        <a:t>Neither e nor ^</a:t>
                      </a:r>
                    </a:p>
                  </a:txBody>
                  <a:tcPr marL="96924" marR="96924" marT="48462" marB="48462"/>
                </a:tc>
                <a:tc>
                  <a:txBody>
                    <a:bodyPr/>
                    <a:lstStyle/>
                    <a:p>
                      <a:r>
                        <a:rPr lang="en-US" sz="2300" u="sng" kern="1200" dirty="0">
                          <a:solidFill>
                            <a:srgbClr val="3366FF"/>
                          </a:solidFill>
                          <a:latin typeface="Courier"/>
                          <a:ea typeface="+mn-ea"/>
                          <a:cs typeface="Courier"/>
                        </a:rPr>
                        <a:t>L</a:t>
                      </a:r>
                      <a:r>
                        <a:rPr lang="en-US" sz="2300" kern="1200" dirty="0">
                          <a:solidFill>
                            <a:schemeClr val="dk1"/>
                          </a:solidFill>
                          <a:latin typeface="Courier"/>
                          <a:ea typeface="+mn-ea"/>
                          <a:cs typeface="Courier"/>
                        </a:rPr>
                        <a:t>ook here</a:t>
                      </a:r>
                    </a:p>
                  </a:txBody>
                  <a:tcPr marL="96924" marR="96924" marT="48462" marB="48462"/>
                </a:tc>
                <a:extLst>
                  <a:ext uri="{0D108BD9-81ED-4DB2-BD59-A6C34878D82A}">
                    <a16:rowId xmlns:a16="http://schemas.microsoft.com/office/drawing/2014/main" val="10003"/>
                  </a:ext>
                </a:extLst>
              </a:tr>
              <a:tr h="4424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err="1">
                          <a:solidFill>
                            <a:srgbClr val="CC0000"/>
                          </a:solidFill>
                          <a:latin typeface="Courier"/>
                          <a:cs typeface="Courier"/>
                        </a:rPr>
                        <a:t>a^b</a:t>
                      </a:r>
                      <a:endParaRPr lang="en-US" sz="2300" dirty="0"/>
                    </a:p>
                  </a:txBody>
                  <a:tcPr marL="96924" marR="96924" marT="48462" marB="48462"/>
                </a:tc>
                <a:tc>
                  <a:txBody>
                    <a:bodyPr/>
                    <a:lstStyle/>
                    <a:p>
                      <a:r>
                        <a:rPr lang="en-US" sz="2300" dirty="0"/>
                        <a:t>The pattern</a:t>
                      </a:r>
                      <a:r>
                        <a:rPr lang="en-US" sz="2300" baseline="0" dirty="0"/>
                        <a:t> a</a:t>
                      </a:r>
                      <a:r>
                        <a:rPr lang="en-US" sz="2300" dirty="0"/>
                        <a:t> carat</a:t>
                      </a:r>
                      <a:r>
                        <a:rPr lang="en-US" sz="2300" baseline="0" dirty="0"/>
                        <a:t> b</a:t>
                      </a:r>
                      <a:endParaRPr lang="en-US" sz="2300" dirty="0"/>
                    </a:p>
                  </a:txBody>
                  <a:tcPr marL="96924" marR="96924" marT="48462" marB="48462"/>
                </a:tc>
                <a:tc>
                  <a:txBody>
                    <a:bodyPr/>
                    <a:lstStyle/>
                    <a:p>
                      <a:r>
                        <a:rPr lang="en-US" sz="2300" dirty="0">
                          <a:latin typeface="Courier"/>
                          <a:cs typeface="Courier"/>
                        </a:rPr>
                        <a:t>Look up </a:t>
                      </a:r>
                      <a:r>
                        <a:rPr lang="en-US" sz="2300" u="sng" dirty="0" err="1">
                          <a:solidFill>
                            <a:srgbClr val="3366FF"/>
                          </a:solidFill>
                          <a:latin typeface="Courier"/>
                          <a:cs typeface="Courier"/>
                        </a:rPr>
                        <a:t>a^b</a:t>
                      </a:r>
                      <a:r>
                        <a:rPr lang="en-US" sz="2300" u="sng" dirty="0">
                          <a:solidFill>
                            <a:srgbClr val="3366FF"/>
                          </a:solidFill>
                          <a:latin typeface="Courier"/>
                          <a:cs typeface="Courier"/>
                        </a:rPr>
                        <a:t> </a:t>
                      </a:r>
                      <a:r>
                        <a:rPr lang="en-US" sz="2300" dirty="0">
                          <a:latin typeface="Courier"/>
                          <a:cs typeface="Courier"/>
                        </a:rPr>
                        <a:t>now</a:t>
                      </a:r>
                    </a:p>
                  </a:txBody>
                  <a:tcPr marL="96924" marR="96924" marT="48462" marB="48462"/>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D83B6AEF-F087-CF50-7968-FAA4559F51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80299AB-5197-4D07-9D62-C7A89598886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7DE475B-B151-EF3D-33B1-0407499D77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45354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625789" y="1106846"/>
            <a:ext cx="8561753" cy="787513"/>
          </a:xfrm>
        </p:spPr>
        <p:txBody>
          <a:bodyPr>
            <a:normAutofit fontScale="90000"/>
          </a:bodyPr>
          <a:lstStyle/>
          <a:p>
            <a:pPr eaLnBrk="1" hangingPunct="1"/>
            <a:r>
              <a:rPr lang="en-US" dirty="0"/>
              <a:t>Regular Expressions: More Disjunction</a:t>
            </a:r>
          </a:p>
        </p:txBody>
      </p:sp>
      <p:sp>
        <p:nvSpPr>
          <p:cNvPr id="87043" name="Rectangle 3"/>
          <p:cNvSpPr>
            <a:spLocks noGrp="1" noChangeArrowheads="1"/>
          </p:cNvSpPr>
          <p:nvPr>
            <p:ph idx="1"/>
          </p:nvPr>
        </p:nvSpPr>
        <p:spPr>
          <a:xfrm>
            <a:off x="1541987" y="2217442"/>
            <a:ext cx="9400247" cy="4361609"/>
          </a:xfrm>
        </p:spPr>
        <p:txBody>
          <a:bodyPr/>
          <a:lstStyle/>
          <a:p>
            <a:pPr eaLnBrk="1" hangingPunct="1"/>
            <a:r>
              <a:rPr lang="en-US" dirty="0">
                <a:solidFill>
                  <a:srgbClr val="000000"/>
                </a:solidFill>
                <a:latin typeface="Calibri"/>
                <a:cs typeface="Calibri"/>
              </a:rPr>
              <a:t>Woodchucks is another name for groundhog</a:t>
            </a:r>
            <a:r>
              <a:rPr lang="en-US" dirty="0"/>
              <a:t>!</a:t>
            </a:r>
          </a:p>
          <a:p>
            <a:pPr eaLnBrk="1" hangingPunct="1"/>
            <a:r>
              <a:rPr lang="en-US" dirty="0"/>
              <a:t>The pipe | for disjunction</a:t>
            </a:r>
          </a:p>
          <a:p>
            <a:pPr eaLnBrk="1" hangingPunct="1"/>
            <a:endParaRPr lang="en-US" dirty="0">
              <a:solidFill>
                <a:srgbClr val="CC0000"/>
              </a:solidFill>
              <a:latin typeface="Courier" charset="0"/>
            </a:endParaRPr>
          </a:p>
        </p:txBody>
      </p:sp>
      <p:graphicFrame>
        <p:nvGraphicFramePr>
          <p:cNvPr id="8" name="Table 7"/>
          <p:cNvGraphicFramePr>
            <a:graphicFrameLocks noGrp="1"/>
          </p:cNvGraphicFramePr>
          <p:nvPr/>
        </p:nvGraphicFramePr>
        <p:xfrm>
          <a:off x="1572849" y="3510785"/>
          <a:ext cx="5815480" cy="3064437"/>
        </p:xfrm>
        <a:graphic>
          <a:graphicData uri="http://schemas.openxmlformats.org/drawingml/2006/table">
            <a:tbl>
              <a:tblPr firstRow="1" bandRow="1">
                <a:tableStyleId>{5C22544A-7EE6-4342-B048-85BDC9FD1C3A}</a:tableStyleId>
              </a:tblPr>
              <a:tblGrid>
                <a:gridCol w="4596078">
                  <a:extLst>
                    <a:ext uri="{9D8B030D-6E8A-4147-A177-3AD203B41FA5}">
                      <a16:colId xmlns:a16="http://schemas.microsoft.com/office/drawing/2014/main" val="20000"/>
                    </a:ext>
                  </a:extLst>
                </a:gridCol>
                <a:gridCol w="1219402">
                  <a:extLst>
                    <a:ext uri="{9D8B030D-6E8A-4147-A177-3AD203B41FA5}">
                      <a16:colId xmlns:a16="http://schemas.microsoft.com/office/drawing/2014/main" val="20001"/>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extLst>
                  <a:ext uri="{0D108BD9-81ED-4DB2-BD59-A6C34878D82A}">
                    <a16:rowId xmlns:a16="http://schemas.microsoft.com/office/drawing/2014/main" val="10000"/>
                  </a:ext>
                </a:extLst>
              </a:tr>
              <a:tr h="442416">
                <a:tc>
                  <a:txBody>
                    <a:bodyPr/>
                    <a:lstStyle/>
                    <a:p>
                      <a:r>
                        <a:rPr lang="en-US" sz="2300" dirty="0" err="1">
                          <a:solidFill>
                            <a:srgbClr val="CC0000"/>
                          </a:solidFill>
                          <a:latin typeface="Courier"/>
                          <a:cs typeface="Courier"/>
                        </a:rPr>
                        <a:t>groundhog</a:t>
                      </a:r>
                      <a:r>
                        <a:rPr lang="en-US" sz="2300" b="1" dirty="0" err="1">
                          <a:solidFill>
                            <a:srgbClr val="CC0000"/>
                          </a:solidFill>
                          <a:latin typeface="Courier"/>
                          <a:cs typeface="Courier"/>
                        </a:rPr>
                        <a:t>|</a:t>
                      </a:r>
                      <a:r>
                        <a:rPr lang="en-US" sz="2300" dirty="0" err="1">
                          <a:solidFill>
                            <a:srgbClr val="CC0000"/>
                          </a:solidFill>
                          <a:latin typeface="Courier"/>
                          <a:cs typeface="Courier"/>
                        </a:rPr>
                        <a:t>woodchuck</a:t>
                      </a:r>
                      <a:endParaRPr lang="en-US" sz="2300" dirty="0"/>
                    </a:p>
                  </a:txBody>
                  <a:tcPr marL="96924" marR="96924" marT="48462" marB="48462"/>
                </a:tc>
                <a:tc>
                  <a:txBody>
                    <a:bodyPr/>
                    <a:lstStyle/>
                    <a:p>
                      <a:endParaRPr lang="en-US" sz="2300" dirty="0"/>
                    </a:p>
                  </a:txBody>
                  <a:tcPr marL="96924" marR="96924" marT="48462" marB="48462"/>
                </a:tc>
                <a:extLst>
                  <a:ext uri="{0D108BD9-81ED-4DB2-BD59-A6C34878D82A}">
                    <a16:rowId xmlns:a16="http://schemas.microsoft.com/office/drawing/2014/main" val="10001"/>
                  </a:ext>
                </a:extLst>
              </a:tr>
              <a:tr h="787907">
                <a:tc>
                  <a:txBody>
                    <a:bodyPr/>
                    <a:lstStyle/>
                    <a:p>
                      <a:r>
                        <a:rPr lang="en-US" sz="2300" dirty="0" err="1">
                          <a:solidFill>
                            <a:srgbClr val="CC0000"/>
                          </a:solidFill>
                          <a:latin typeface="Courier"/>
                          <a:cs typeface="Courier"/>
                        </a:rPr>
                        <a:t>yours</a:t>
                      </a:r>
                      <a:r>
                        <a:rPr lang="en-US" sz="2300" b="1" dirty="0" err="1">
                          <a:solidFill>
                            <a:srgbClr val="CC0000"/>
                          </a:solidFill>
                          <a:latin typeface="Courier"/>
                          <a:cs typeface="Courier"/>
                        </a:rPr>
                        <a:t>|</a:t>
                      </a:r>
                      <a:r>
                        <a:rPr lang="en-US" sz="2300" dirty="0" err="1">
                          <a:solidFill>
                            <a:srgbClr val="CC0000"/>
                          </a:solidFill>
                          <a:latin typeface="Courier"/>
                          <a:cs typeface="Courier"/>
                        </a:rPr>
                        <a:t>mine</a:t>
                      </a:r>
                      <a:endParaRPr lang="en-US" sz="2300" dirty="0"/>
                    </a:p>
                  </a:txBody>
                  <a:tcPr marL="96924" marR="96924" marT="48462" marB="48462"/>
                </a:tc>
                <a:tc>
                  <a:txBody>
                    <a:bodyPr/>
                    <a:lstStyle/>
                    <a:p>
                      <a:r>
                        <a:rPr lang="en-US" sz="2300" dirty="0">
                          <a:solidFill>
                            <a:srgbClr val="000000"/>
                          </a:solidFill>
                          <a:latin typeface="Courier"/>
                          <a:cs typeface="Courier"/>
                        </a:rPr>
                        <a:t>yours</a:t>
                      </a:r>
                      <a:r>
                        <a:rPr lang="en-US" sz="2300" baseline="0" dirty="0">
                          <a:solidFill>
                            <a:srgbClr val="000000"/>
                          </a:solidFill>
                          <a:latin typeface="Courier"/>
                          <a:cs typeface="Courier"/>
                        </a:rPr>
                        <a:t>   mine</a:t>
                      </a:r>
                      <a:endParaRPr lang="en-US" sz="2300"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2"/>
                  </a:ext>
                </a:extLst>
              </a:tr>
              <a:tr h="442416">
                <a:tc>
                  <a:txBody>
                    <a:bodyPr/>
                    <a:lstStyle/>
                    <a:p>
                      <a:r>
                        <a:rPr lang="en-US" sz="2300" dirty="0" err="1">
                          <a:solidFill>
                            <a:srgbClr val="CC0000"/>
                          </a:solidFill>
                          <a:latin typeface="Courier"/>
                          <a:cs typeface="Courier"/>
                        </a:rPr>
                        <a:t>a</a:t>
                      </a:r>
                      <a:r>
                        <a:rPr lang="en-US" sz="2300" b="1" dirty="0" err="1">
                          <a:solidFill>
                            <a:srgbClr val="CC0000"/>
                          </a:solidFill>
                          <a:latin typeface="Courier"/>
                          <a:cs typeface="Courier"/>
                        </a:rPr>
                        <a:t>|</a:t>
                      </a:r>
                      <a:r>
                        <a:rPr lang="en-US" sz="2300" dirty="0" err="1">
                          <a:solidFill>
                            <a:srgbClr val="CC0000"/>
                          </a:solidFill>
                          <a:latin typeface="Courier"/>
                          <a:cs typeface="Courier"/>
                        </a:rPr>
                        <a:t>b</a:t>
                      </a:r>
                      <a:r>
                        <a:rPr lang="en-US" sz="2300" b="1" dirty="0" err="1">
                          <a:solidFill>
                            <a:srgbClr val="CC0000"/>
                          </a:solidFill>
                          <a:latin typeface="Courier"/>
                          <a:cs typeface="Courier"/>
                        </a:rPr>
                        <a:t>|</a:t>
                      </a:r>
                      <a:r>
                        <a:rPr lang="en-US" sz="2300" dirty="0" err="1">
                          <a:solidFill>
                            <a:srgbClr val="CC0000"/>
                          </a:solidFill>
                          <a:latin typeface="Courier"/>
                          <a:cs typeface="Courier"/>
                        </a:rPr>
                        <a:t>c</a:t>
                      </a:r>
                      <a:endParaRPr lang="en-US" sz="2300" dirty="0"/>
                    </a:p>
                  </a:txBody>
                  <a:tcPr marL="96924" marR="96924" marT="48462" marB="48462"/>
                </a:tc>
                <a:tc>
                  <a:txBody>
                    <a:bodyPr/>
                    <a:lstStyle/>
                    <a:p>
                      <a:r>
                        <a:rPr lang="en-US" sz="2300" dirty="0"/>
                        <a:t>= </a:t>
                      </a:r>
                      <a:r>
                        <a:rPr lang="en-US" sz="2300" dirty="0">
                          <a:solidFill>
                            <a:srgbClr val="FF0000"/>
                          </a:solidFill>
                          <a:latin typeface="Calibri"/>
                          <a:cs typeface="Calibri"/>
                        </a:rPr>
                        <a:t>[</a:t>
                      </a:r>
                      <a:r>
                        <a:rPr lang="en-US" sz="2300" dirty="0" err="1">
                          <a:solidFill>
                            <a:srgbClr val="FF0000"/>
                          </a:solidFill>
                          <a:latin typeface="Calibri"/>
                          <a:cs typeface="Calibri"/>
                        </a:rPr>
                        <a:t>abc</a:t>
                      </a:r>
                      <a:r>
                        <a:rPr lang="en-US" sz="2300" dirty="0">
                          <a:solidFill>
                            <a:srgbClr val="FF0000"/>
                          </a:solidFill>
                          <a:latin typeface="Calibri"/>
                          <a:cs typeface="Calibri"/>
                        </a:rPr>
                        <a:t>]</a:t>
                      </a:r>
                    </a:p>
                  </a:txBody>
                  <a:tcPr marL="96924" marR="96924" marT="48462" marB="48462"/>
                </a:tc>
                <a:extLst>
                  <a:ext uri="{0D108BD9-81ED-4DB2-BD59-A6C34878D82A}">
                    <a16:rowId xmlns:a16="http://schemas.microsoft.com/office/drawing/2014/main" val="10003"/>
                  </a:ext>
                </a:extLst>
              </a:tr>
              <a:tr h="57362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a:solidFill>
                            <a:srgbClr val="CC0000"/>
                          </a:solidFill>
                          <a:latin typeface="Courier"/>
                          <a:cs typeface="Courier"/>
                        </a:rPr>
                        <a:t>[</a:t>
                      </a:r>
                      <a:r>
                        <a:rPr lang="en-US" sz="2300" dirty="0" err="1">
                          <a:solidFill>
                            <a:srgbClr val="CC0000"/>
                          </a:solidFill>
                          <a:latin typeface="Courier"/>
                          <a:cs typeface="Courier"/>
                        </a:rPr>
                        <a:t>gG</a:t>
                      </a:r>
                      <a:r>
                        <a:rPr lang="en-US" sz="2300" dirty="0">
                          <a:solidFill>
                            <a:srgbClr val="CC0000"/>
                          </a:solidFill>
                          <a:latin typeface="Courier"/>
                          <a:cs typeface="Courier"/>
                        </a:rPr>
                        <a:t>]</a:t>
                      </a:r>
                      <a:r>
                        <a:rPr lang="en-US" sz="2300" dirty="0" err="1">
                          <a:solidFill>
                            <a:srgbClr val="CC0000"/>
                          </a:solidFill>
                          <a:latin typeface="Courier"/>
                          <a:cs typeface="Courier"/>
                        </a:rPr>
                        <a:t>roundhog</a:t>
                      </a:r>
                      <a:r>
                        <a:rPr lang="en-US" sz="2300" b="1" dirty="0">
                          <a:solidFill>
                            <a:srgbClr val="CC0000"/>
                          </a:solidFill>
                          <a:latin typeface="Courier"/>
                          <a:cs typeface="Courier"/>
                        </a:rPr>
                        <a:t>|</a:t>
                      </a:r>
                      <a:r>
                        <a:rPr lang="en-US" sz="2300" dirty="0">
                          <a:solidFill>
                            <a:srgbClr val="CC0000"/>
                          </a:solidFill>
                          <a:latin typeface="Courier"/>
                          <a:cs typeface="Courier"/>
                        </a:rPr>
                        <a:t>[</a:t>
                      </a:r>
                      <a:r>
                        <a:rPr lang="en-US" sz="2300" dirty="0" err="1">
                          <a:solidFill>
                            <a:srgbClr val="CC0000"/>
                          </a:solidFill>
                          <a:latin typeface="Courier"/>
                          <a:cs typeface="Courier"/>
                        </a:rPr>
                        <a:t>Ww</a:t>
                      </a:r>
                      <a:r>
                        <a:rPr lang="en-US" sz="2300" dirty="0">
                          <a:solidFill>
                            <a:srgbClr val="CC0000"/>
                          </a:solidFill>
                          <a:latin typeface="Courier"/>
                          <a:cs typeface="Courier"/>
                        </a:rPr>
                        <a:t>]</a:t>
                      </a:r>
                      <a:r>
                        <a:rPr lang="en-US" sz="2300" dirty="0" err="1">
                          <a:solidFill>
                            <a:srgbClr val="CC0000"/>
                          </a:solidFill>
                          <a:latin typeface="Courier"/>
                          <a:cs typeface="Courier"/>
                        </a:rPr>
                        <a:t>oodchuck</a:t>
                      </a:r>
                      <a:endParaRPr lang="en-US" sz="2300" dirty="0"/>
                    </a:p>
                  </a:txBody>
                  <a:tcPr marL="96924" marR="96924" marT="48462" marB="48462"/>
                </a:tc>
                <a:tc>
                  <a:txBody>
                    <a:bodyPr/>
                    <a:lstStyle/>
                    <a:p>
                      <a:endParaRPr lang="en-US" sz="2300" dirty="0">
                        <a:solidFill>
                          <a:srgbClr val="FF0000"/>
                        </a:solidFill>
                        <a:latin typeface="Calibri"/>
                        <a:cs typeface="Calibri"/>
                      </a:endParaRPr>
                    </a:p>
                  </a:txBody>
                  <a:tcPr marL="96924" marR="96924" marT="48462" marB="48462"/>
                </a:tc>
                <a:extLst>
                  <a:ext uri="{0D108BD9-81ED-4DB2-BD59-A6C34878D82A}">
                    <a16:rowId xmlns:a16="http://schemas.microsoft.com/office/drawing/2014/main" val="10004"/>
                  </a:ext>
                </a:extLst>
              </a:tr>
            </a:tbl>
          </a:graphicData>
        </a:graphic>
      </p:graphicFrame>
      <p:pic>
        <p:nvPicPr>
          <p:cNvPr id="2" name="Picture 1" descr="298486873_a36e6534de_m.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9193" y="3452934"/>
            <a:ext cx="3361501" cy="2756265"/>
          </a:xfrm>
          <a:prstGeom prst="rect">
            <a:avLst/>
          </a:prstGeom>
        </p:spPr>
      </p:pic>
      <p:sp>
        <p:nvSpPr>
          <p:cNvPr id="3" name="TextBox 2"/>
          <p:cNvSpPr txBox="1"/>
          <p:nvPr/>
        </p:nvSpPr>
        <p:spPr>
          <a:xfrm>
            <a:off x="9488020" y="5520063"/>
            <a:ext cx="1292674" cy="263598"/>
          </a:xfrm>
          <a:prstGeom prst="rect">
            <a:avLst/>
          </a:prstGeom>
          <a:noFill/>
        </p:spPr>
        <p:txBody>
          <a:bodyPr wrap="square" rtlCol="0">
            <a:spAutoFit/>
          </a:bodyPr>
          <a:lstStyle/>
          <a:p>
            <a:r>
              <a:rPr lang="en-US" sz="1113" dirty="0"/>
              <a:t>Photo D. Fletcher</a:t>
            </a:r>
          </a:p>
        </p:txBody>
      </p:sp>
      <p:sp>
        <p:nvSpPr>
          <p:cNvPr id="4" name="Rectangle 3">
            <a:extLst>
              <a:ext uri="{FF2B5EF4-FFF2-40B4-BE49-F238E27FC236}">
                <a16:creationId xmlns:a16="http://schemas.microsoft.com/office/drawing/2014/main" id="{3AEBCA89-783D-1B3E-4D90-E41EB8AE537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A5E168F-DF08-E92C-F434-1DF02F7CE57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94F91E4-0FC8-60DF-8F85-DE63B57F7F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2643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2725992" y="365125"/>
            <a:ext cx="10515600" cy="1325563"/>
          </a:xfrm>
        </p:spPr>
        <p:txBody>
          <a:bodyPr/>
          <a:lstStyle/>
          <a:p>
            <a:r>
              <a:rPr lang="en-US" dirty="0"/>
              <a:t>Regular Expressions: </a:t>
            </a:r>
            <a:r>
              <a:rPr lang="en-US" dirty="0">
                <a:solidFill>
                  <a:srgbClr val="CC0000"/>
                </a:solidFill>
                <a:latin typeface="Courier New" charset="0"/>
              </a:rPr>
              <a:t>?</a:t>
            </a:r>
            <a:r>
              <a:rPr lang="en-US" dirty="0"/>
              <a:t>    </a:t>
            </a:r>
            <a:r>
              <a:rPr lang="en-US" dirty="0">
                <a:solidFill>
                  <a:srgbClr val="CC0000"/>
                </a:solidFill>
                <a:latin typeface="Courier New" charset="0"/>
              </a:rPr>
              <a:t>*  +  .</a:t>
            </a:r>
            <a:endParaRPr lang="en-US" dirty="0"/>
          </a:p>
        </p:txBody>
      </p:sp>
      <p:sp>
        <p:nvSpPr>
          <p:cNvPr id="75780" name="Rectangle 4"/>
          <p:cNvSpPr>
            <a:spLocks noChangeArrowheads="1"/>
          </p:cNvSpPr>
          <p:nvPr/>
        </p:nvSpPr>
        <p:spPr bwMode="auto">
          <a:xfrm>
            <a:off x="1251449" y="3295225"/>
            <a:ext cx="9692468" cy="434863"/>
          </a:xfrm>
          <a:prstGeom prst="rect">
            <a:avLst/>
          </a:prstGeom>
          <a:noFill/>
          <a:ln w="9525">
            <a:noFill/>
            <a:miter lim="800000"/>
            <a:headEnd/>
            <a:tailEnd/>
          </a:ln>
        </p:spPr>
        <p:txBody>
          <a:bodyPr>
            <a:prstTxWarp prst="textNoShape">
              <a:avLst/>
            </a:prstTxWarp>
            <a:spAutoFit/>
          </a:bodyPr>
          <a:lstStyle/>
          <a:p>
            <a:endParaRPr lang="en-US" sz="2226"/>
          </a:p>
        </p:txBody>
      </p:sp>
      <p:sp>
        <p:nvSpPr>
          <p:cNvPr id="75783" name="Rectangle 10"/>
          <p:cNvSpPr>
            <a:spLocks noChangeArrowheads="1"/>
          </p:cNvSpPr>
          <p:nvPr/>
        </p:nvSpPr>
        <p:spPr bwMode="auto">
          <a:xfrm>
            <a:off x="2542096" y="4640559"/>
            <a:ext cx="7430891" cy="1150981"/>
          </a:xfrm>
          <a:prstGeom prst="rect">
            <a:avLst/>
          </a:prstGeom>
          <a:noFill/>
          <a:ln w="9525">
            <a:noFill/>
            <a:miter lim="800000"/>
            <a:headEnd/>
            <a:tailEnd/>
          </a:ln>
        </p:spPr>
        <p:txBody>
          <a:bodyPr lIns="97598" tIns="48799" rIns="97598" bIns="48799">
            <a:prstTxWarp prst="textNoShape">
              <a:avLst/>
            </a:prstTxWarp>
          </a:bodyPr>
          <a:lstStyle/>
          <a:p>
            <a:pPr marL="363460" indent="-363460">
              <a:spcBef>
                <a:spcPct val="20000"/>
              </a:spcBef>
              <a:buClr>
                <a:schemeClr val="tx2"/>
              </a:buClr>
              <a:buSzPct val="95000"/>
            </a:pPr>
            <a:endParaRPr lang="en-US" sz="2544" b="1" dirty="0">
              <a:solidFill>
                <a:srgbClr val="CC0000"/>
              </a:solidFill>
              <a:latin typeface="Courier New" charset="0"/>
            </a:endParaRPr>
          </a:p>
        </p:txBody>
      </p:sp>
      <p:pic>
        <p:nvPicPr>
          <p:cNvPr id="2" name="Picture 1" descr="Kleene_3.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1429" y="1629034"/>
            <a:ext cx="1772617" cy="2349077"/>
          </a:xfrm>
          <a:prstGeom prst="rect">
            <a:avLst/>
          </a:prstGeom>
        </p:spPr>
      </p:pic>
      <p:sp>
        <p:nvSpPr>
          <p:cNvPr id="3" name="TextBox 2"/>
          <p:cNvSpPr txBox="1"/>
          <p:nvPr/>
        </p:nvSpPr>
        <p:spPr>
          <a:xfrm>
            <a:off x="8794277" y="3990346"/>
            <a:ext cx="1922899" cy="385939"/>
          </a:xfrm>
          <a:prstGeom prst="rect">
            <a:avLst/>
          </a:prstGeom>
          <a:noFill/>
        </p:spPr>
        <p:txBody>
          <a:bodyPr wrap="none" rtlCol="0">
            <a:spAutoFit/>
          </a:bodyPr>
          <a:lstStyle/>
          <a:p>
            <a:r>
              <a:rPr lang="en-US" sz="1908" dirty="0"/>
              <a:t>Stephen C </a:t>
            </a:r>
            <a:r>
              <a:rPr lang="en-US" sz="1908" dirty="0" err="1"/>
              <a:t>Kleene</a:t>
            </a:r>
            <a:endParaRPr lang="en-US" sz="1908" dirty="0"/>
          </a:p>
        </p:txBody>
      </p:sp>
      <p:graphicFrame>
        <p:nvGraphicFramePr>
          <p:cNvPr id="14" name="Table 13"/>
          <p:cNvGraphicFramePr>
            <a:graphicFrameLocks noGrp="1"/>
          </p:cNvGraphicFramePr>
          <p:nvPr/>
        </p:nvGraphicFramePr>
        <p:xfrm>
          <a:off x="1657955" y="1417638"/>
          <a:ext cx="6865499" cy="5488824"/>
        </p:xfrm>
        <a:graphic>
          <a:graphicData uri="http://schemas.openxmlformats.org/drawingml/2006/table">
            <a:tbl>
              <a:tblPr firstRow="1" bandRow="1">
                <a:tableStyleId>{5C22544A-7EE6-4342-B048-85BDC9FD1C3A}</a:tableStyleId>
              </a:tblPr>
              <a:tblGrid>
                <a:gridCol w="1534641">
                  <a:extLst>
                    <a:ext uri="{9D8B030D-6E8A-4147-A177-3AD203B41FA5}">
                      <a16:colId xmlns:a16="http://schemas.microsoft.com/office/drawing/2014/main" val="20000"/>
                    </a:ext>
                  </a:extLst>
                </a:gridCol>
                <a:gridCol w="1615412">
                  <a:extLst>
                    <a:ext uri="{9D8B030D-6E8A-4147-A177-3AD203B41FA5}">
                      <a16:colId xmlns:a16="http://schemas.microsoft.com/office/drawing/2014/main" val="20001"/>
                    </a:ext>
                  </a:extLst>
                </a:gridCol>
                <a:gridCol w="3715446">
                  <a:extLst>
                    <a:ext uri="{9D8B030D-6E8A-4147-A177-3AD203B41FA5}">
                      <a16:colId xmlns:a16="http://schemas.microsoft.com/office/drawing/2014/main" val="20002"/>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tc>
                  <a:txBody>
                    <a:bodyPr/>
                    <a:lstStyle/>
                    <a:p>
                      <a:endParaRPr lang="en-US" sz="2300" dirty="0"/>
                    </a:p>
                  </a:txBody>
                  <a:tcPr marL="96924" marR="96924" marT="48462" marB="48462"/>
                </a:tc>
                <a:extLst>
                  <a:ext uri="{0D108BD9-81ED-4DB2-BD59-A6C34878D82A}">
                    <a16:rowId xmlns:a16="http://schemas.microsoft.com/office/drawing/2014/main" val="10000"/>
                  </a:ext>
                </a:extLst>
              </a:tr>
              <a:tr h="1133398">
                <a:tc>
                  <a:txBody>
                    <a:bodyPr/>
                    <a:lstStyle/>
                    <a:p>
                      <a:r>
                        <a:rPr lang="en-US" sz="2300" dirty="0" err="1">
                          <a:solidFill>
                            <a:srgbClr val="CC0000"/>
                          </a:solidFill>
                          <a:latin typeface="Courier"/>
                          <a:cs typeface="Courier"/>
                        </a:rPr>
                        <a:t>colou?r</a:t>
                      </a:r>
                      <a:endParaRPr lang="en-US" sz="2300" dirty="0"/>
                    </a:p>
                  </a:txBody>
                  <a:tcPr marL="96924" marR="96924" marT="48462" marB="48462"/>
                </a:tc>
                <a:tc>
                  <a:txBody>
                    <a:bodyPr/>
                    <a:lstStyle/>
                    <a:p>
                      <a:r>
                        <a:rPr lang="en-US" sz="2300" dirty="0"/>
                        <a:t>Optional</a:t>
                      </a:r>
                      <a:r>
                        <a:rPr lang="en-US" sz="2300" baseline="0" dirty="0"/>
                        <a:t> previous char</a:t>
                      </a:r>
                      <a:endParaRPr lang="en-US" sz="2300" dirty="0"/>
                    </a:p>
                  </a:txBody>
                  <a:tcPr marL="96924" marR="96924" marT="48462" marB="48462"/>
                </a:tc>
                <a:tc>
                  <a:txBody>
                    <a:bodyPr/>
                    <a:lstStyle/>
                    <a:p>
                      <a:r>
                        <a:rPr lang="en-US" sz="2300" u="sng" dirty="0">
                          <a:solidFill>
                            <a:srgbClr val="0000FF"/>
                          </a:solidFill>
                          <a:latin typeface="Courier"/>
                          <a:cs typeface="Courier"/>
                        </a:rPr>
                        <a:t>color</a:t>
                      </a:r>
                      <a:r>
                        <a:rPr lang="en-US" sz="2300" u="none" dirty="0">
                          <a:latin typeface="Courier"/>
                          <a:cs typeface="Courier"/>
                        </a:rPr>
                        <a:t>    </a:t>
                      </a:r>
                      <a:r>
                        <a:rPr lang="en-US" sz="2300" u="sng" dirty="0" err="1">
                          <a:solidFill>
                            <a:srgbClr val="0000FF"/>
                          </a:solidFill>
                          <a:latin typeface="Courier"/>
                          <a:cs typeface="Courier"/>
                        </a:rPr>
                        <a:t>colour</a:t>
                      </a:r>
                      <a:endParaRPr lang="en-US" sz="2300" u="sng" dirty="0">
                        <a:solidFill>
                          <a:srgbClr val="0000FF"/>
                        </a:solidFill>
                        <a:latin typeface="Courier"/>
                        <a:cs typeface="Courier"/>
                      </a:endParaRPr>
                    </a:p>
                  </a:txBody>
                  <a:tcPr marL="96924" marR="96924" marT="48462" marB="48462"/>
                </a:tc>
                <a:extLst>
                  <a:ext uri="{0D108BD9-81ED-4DB2-BD59-A6C34878D82A}">
                    <a16:rowId xmlns:a16="http://schemas.microsoft.com/office/drawing/2014/main" val="10001"/>
                  </a:ext>
                </a:extLst>
              </a:tr>
              <a:tr h="1133398">
                <a:tc>
                  <a:txBody>
                    <a:bodyPr/>
                    <a:lstStyle/>
                    <a:p>
                      <a:r>
                        <a:rPr lang="en-US" sz="2300" dirty="0" err="1">
                          <a:solidFill>
                            <a:srgbClr val="CC0000"/>
                          </a:solidFill>
                          <a:latin typeface="Courier"/>
                          <a:cs typeface="Courier"/>
                        </a:rPr>
                        <a:t>oo</a:t>
                      </a:r>
                      <a:r>
                        <a:rPr lang="en-US" sz="2300" dirty="0">
                          <a:solidFill>
                            <a:srgbClr val="CC0000"/>
                          </a:solidFill>
                          <a:latin typeface="Courier"/>
                          <a:cs typeface="Courier"/>
                        </a:rPr>
                        <a:t>*h!</a:t>
                      </a:r>
                      <a:endParaRPr lang="en-US" sz="2300" dirty="0"/>
                    </a:p>
                  </a:txBody>
                  <a:tcPr marL="96924" marR="96924" marT="48462" marB="48462"/>
                </a:tc>
                <a:tc>
                  <a:txBody>
                    <a:bodyPr/>
                    <a:lstStyle/>
                    <a:p>
                      <a:r>
                        <a:rPr lang="en-US" sz="2300" dirty="0">
                          <a:solidFill>
                            <a:srgbClr val="000000"/>
                          </a:solidFill>
                        </a:rPr>
                        <a:t>0 or more of</a:t>
                      </a:r>
                      <a:r>
                        <a:rPr lang="en-US" sz="2300" baseline="0" dirty="0">
                          <a:solidFill>
                            <a:srgbClr val="000000"/>
                          </a:solidFill>
                        </a:rPr>
                        <a:t> </a:t>
                      </a:r>
                      <a:r>
                        <a:rPr lang="en-US" sz="2300" dirty="0">
                          <a:solidFill>
                            <a:srgbClr val="000000"/>
                          </a:solidFill>
                        </a:rPr>
                        <a:t>previous char</a:t>
                      </a:r>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oh!</a:t>
                      </a:r>
                      <a:r>
                        <a:rPr lang="en-US" sz="2300" u="none" dirty="0">
                          <a:solidFill>
                            <a:srgbClr val="3366FF"/>
                          </a:solidFill>
                          <a:latin typeface="Courier"/>
                          <a:cs typeface="Courier"/>
                        </a:rPr>
                        <a:t> </a:t>
                      </a:r>
                      <a:r>
                        <a:rPr lang="en-US" sz="2300" u="sng" dirty="0">
                          <a:solidFill>
                            <a:srgbClr val="3366FF"/>
                          </a:solidFill>
                          <a:latin typeface="Courier"/>
                          <a:cs typeface="Courier"/>
                        </a:rPr>
                        <a:t>ooh!</a:t>
                      </a:r>
                      <a:r>
                        <a:rPr lang="en-US" sz="2300" u="none" dirty="0">
                          <a:solidFill>
                            <a:srgbClr val="000000"/>
                          </a:solidFill>
                          <a:latin typeface="Courier"/>
                          <a:cs typeface="Courier"/>
                        </a:rPr>
                        <a:t>  </a:t>
                      </a:r>
                      <a:r>
                        <a:rPr lang="en-US" sz="2300" u="sng" dirty="0" err="1">
                          <a:solidFill>
                            <a:srgbClr val="3366FF"/>
                          </a:solidFill>
                          <a:latin typeface="Courier"/>
                          <a:cs typeface="Courier"/>
                        </a:rPr>
                        <a:t>oooh</a:t>
                      </a:r>
                      <a:r>
                        <a:rPr lang="en-US" sz="2300" u="sng" dirty="0">
                          <a:solidFill>
                            <a:srgbClr val="3366FF"/>
                          </a:solidFill>
                          <a:latin typeface="Courier"/>
                          <a:cs typeface="Courier"/>
                        </a:rPr>
                        <a:t>!</a:t>
                      </a:r>
                      <a:r>
                        <a:rPr lang="en-US" sz="2300" u="none" dirty="0">
                          <a:solidFill>
                            <a:srgbClr val="3366FF"/>
                          </a:solidFill>
                          <a:latin typeface="Courier"/>
                          <a:cs typeface="Courier"/>
                        </a:rPr>
                        <a:t> </a:t>
                      </a:r>
                      <a:r>
                        <a:rPr lang="en-US" sz="2300" u="sng" dirty="0" err="1">
                          <a:solidFill>
                            <a:srgbClr val="3366FF"/>
                          </a:solidFill>
                          <a:latin typeface="Courier"/>
                          <a:cs typeface="Courier"/>
                        </a:rPr>
                        <a:t>ooooh</a:t>
                      </a:r>
                      <a:r>
                        <a:rPr lang="en-US" sz="2300" u="sng" dirty="0">
                          <a:solidFill>
                            <a:srgbClr val="3366FF"/>
                          </a:solidFill>
                          <a:latin typeface="Courier"/>
                          <a:cs typeface="Courier"/>
                        </a:rPr>
                        <a:t>!</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2"/>
                  </a:ext>
                </a:extLst>
              </a:tr>
              <a:tr h="1133398">
                <a:tc>
                  <a:txBody>
                    <a:bodyPr/>
                    <a:lstStyle/>
                    <a:p>
                      <a:r>
                        <a:rPr lang="en-US" sz="2300" dirty="0" err="1">
                          <a:solidFill>
                            <a:srgbClr val="CC0000"/>
                          </a:solidFill>
                          <a:latin typeface="Courier"/>
                          <a:cs typeface="Courier"/>
                        </a:rPr>
                        <a:t>o+h</a:t>
                      </a:r>
                      <a:r>
                        <a:rPr lang="en-US" sz="2300" dirty="0">
                          <a:solidFill>
                            <a:srgbClr val="CC0000"/>
                          </a:solidFill>
                          <a:latin typeface="Courier"/>
                          <a:cs typeface="Courier"/>
                        </a:rPr>
                        <a:t>!</a:t>
                      </a:r>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a:solidFill>
                            <a:srgbClr val="000000"/>
                          </a:solidFill>
                        </a:rPr>
                        <a:t>1 or more of previous char</a:t>
                      </a:r>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oh!</a:t>
                      </a:r>
                      <a:r>
                        <a:rPr lang="en-US" sz="2300" u="none" dirty="0">
                          <a:solidFill>
                            <a:srgbClr val="3366FF"/>
                          </a:solidFill>
                          <a:latin typeface="Courier"/>
                          <a:cs typeface="Courier"/>
                        </a:rPr>
                        <a:t> </a:t>
                      </a:r>
                      <a:r>
                        <a:rPr lang="en-US" sz="2300" u="sng" dirty="0">
                          <a:solidFill>
                            <a:srgbClr val="3366FF"/>
                          </a:solidFill>
                          <a:latin typeface="Courier"/>
                          <a:cs typeface="Courier"/>
                        </a:rPr>
                        <a:t>ooh!</a:t>
                      </a:r>
                      <a:r>
                        <a:rPr lang="en-US" sz="2300" u="none" dirty="0">
                          <a:solidFill>
                            <a:srgbClr val="000000"/>
                          </a:solidFill>
                          <a:latin typeface="Courier"/>
                          <a:cs typeface="Courier"/>
                        </a:rPr>
                        <a:t>  </a:t>
                      </a:r>
                      <a:r>
                        <a:rPr lang="en-US" sz="2300" u="sng" dirty="0" err="1">
                          <a:solidFill>
                            <a:srgbClr val="3366FF"/>
                          </a:solidFill>
                          <a:latin typeface="Courier"/>
                          <a:cs typeface="Courier"/>
                        </a:rPr>
                        <a:t>oooh</a:t>
                      </a:r>
                      <a:r>
                        <a:rPr lang="en-US" sz="2300" u="sng" dirty="0">
                          <a:solidFill>
                            <a:srgbClr val="3366FF"/>
                          </a:solidFill>
                          <a:latin typeface="Courier"/>
                          <a:cs typeface="Courier"/>
                        </a:rPr>
                        <a:t>!</a:t>
                      </a:r>
                      <a:r>
                        <a:rPr lang="en-US" sz="2300" u="none" dirty="0">
                          <a:solidFill>
                            <a:srgbClr val="3366FF"/>
                          </a:solidFill>
                          <a:latin typeface="Courier"/>
                          <a:cs typeface="Courier"/>
                        </a:rPr>
                        <a:t> </a:t>
                      </a:r>
                      <a:r>
                        <a:rPr lang="en-US" sz="2300" u="sng" dirty="0" err="1">
                          <a:solidFill>
                            <a:srgbClr val="3366FF"/>
                          </a:solidFill>
                          <a:latin typeface="Courier"/>
                          <a:cs typeface="Courier"/>
                        </a:rPr>
                        <a:t>ooooh</a:t>
                      </a:r>
                      <a:r>
                        <a:rPr lang="en-US" sz="2300" u="sng" dirty="0">
                          <a:solidFill>
                            <a:srgbClr val="3366FF"/>
                          </a:solidFill>
                          <a:latin typeface="Courier"/>
                          <a:cs typeface="Courier"/>
                        </a:rPr>
                        <a:t>!</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3"/>
                  </a:ext>
                </a:extLst>
              </a:tr>
              <a:tr h="78790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a:solidFill>
                            <a:srgbClr val="CC0000"/>
                          </a:solidFill>
                          <a:latin typeface="Courier"/>
                          <a:cs typeface="Courier"/>
                        </a:rPr>
                        <a:t>baa+</a:t>
                      </a:r>
                      <a:endParaRPr lang="en-US" sz="2300" dirty="0"/>
                    </a:p>
                  </a:txBody>
                  <a:tcPr marL="96924" marR="96924" marT="48462" marB="48462"/>
                </a:tc>
                <a:tc>
                  <a:txBody>
                    <a:bodyPr/>
                    <a:lstStyle/>
                    <a:p>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baa</a:t>
                      </a:r>
                      <a:r>
                        <a:rPr lang="en-US" sz="2300" u="none" baseline="0" dirty="0">
                          <a:solidFill>
                            <a:srgbClr val="3366FF"/>
                          </a:solidFill>
                          <a:latin typeface="Courier"/>
                          <a:cs typeface="Courier"/>
                        </a:rPr>
                        <a:t> </a:t>
                      </a:r>
                      <a:r>
                        <a:rPr lang="en-US" sz="2300" u="sng" baseline="0" dirty="0" err="1">
                          <a:solidFill>
                            <a:srgbClr val="3366FF"/>
                          </a:solidFill>
                          <a:latin typeface="Courier"/>
                          <a:cs typeface="Courier"/>
                        </a:rPr>
                        <a:t>baaa</a:t>
                      </a:r>
                      <a:r>
                        <a:rPr lang="en-US" sz="2300" u="none" baseline="0" dirty="0">
                          <a:solidFill>
                            <a:srgbClr val="3366FF"/>
                          </a:solidFill>
                          <a:latin typeface="Courier"/>
                          <a:cs typeface="Courier"/>
                        </a:rPr>
                        <a:t> </a:t>
                      </a:r>
                      <a:r>
                        <a:rPr lang="en-US" sz="2300" u="sng" baseline="0" dirty="0" err="1">
                          <a:solidFill>
                            <a:srgbClr val="3366FF"/>
                          </a:solidFill>
                          <a:latin typeface="Courier"/>
                          <a:cs typeface="Courier"/>
                        </a:rPr>
                        <a:t>baaaa</a:t>
                      </a:r>
                      <a:r>
                        <a:rPr lang="en-US" sz="2300" u="none" baseline="0" dirty="0">
                          <a:solidFill>
                            <a:srgbClr val="3366FF"/>
                          </a:solidFill>
                          <a:latin typeface="Courier"/>
                          <a:cs typeface="Courier"/>
                        </a:rPr>
                        <a:t> </a:t>
                      </a:r>
                      <a:r>
                        <a:rPr lang="en-US" sz="2300" u="sng" baseline="0" dirty="0" err="1">
                          <a:solidFill>
                            <a:srgbClr val="3366FF"/>
                          </a:solidFill>
                          <a:latin typeface="Courier"/>
                          <a:cs typeface="Courier"/>
                        </a:rPr>
                        <a:t>baaaaa</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4"/>
                  </a:ext>
                </a:extLst>
              </a:tr>
              <a:tr h="78790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err="1">
                          <a:solidFill>
                            <a:srgbClr val="CC0000"/>
                          </a:solidFill>
                          <a:latin typeface="Courier"/>
                          <a:cs typeface="Courier"/>
                        </a:rPr>
                        <a:t>beg.n</a:t>
                      </a:r>
                      <a:endParaRPr lang="en-US" sz="2300" dirty="0"/>
                    </a:p>
                  </a:txBody>
                  <a:tcPr marL="96924" marR="96924" marT="48462" marB="48462"/>
                </a:tc>
                <a:tc>
                  <a:txBody>
                    <a:bodyPr/>
                    <a:lstStyle/>
                    <a:p>
                      <a:r>
                        <a:rPr lang="en-US" sz="2300" dirty="0"/>
                        <a:t>Exactly 1 char</a:t>
                      </a:r>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begin </a:t>
                      </a:r>
                      <a:r>
                        <a:rPr lang="en-US" sz="2300" u="sng" baseline="0" dirty="0">
                          <a:solidFill>
                            <a:srgbClr val="3366FF"/>
                          </a:solidFill>
                          <a:latin typeface="Courier"/>
                          <a:cs typeface="Courier"/>
                        </a:rPr>
                        <a:t>begun begun beg3n</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5"/>
                  </a:ext>
                </a:extLst>
              </a:tr>
            </a:tbl>
          </a:graphicData>
        </a:graphic>
      </p:graphicFrame>
      <p:sp>
        <p:nvSpPr>
          <p:cNvPr id="4" name="TextBox 3"/>
          <p:cNvSpPr txBox="1"/>
          <p:nvPr/>
        </p:nvSpPr>
        <p:spPr>
          <a:xfrm>
            <a:off x="8672866" y="4596789"/>
            <a:ext cx="2291012" cy="385939"/>
          </a:xfrm>
          <a:prstGeom prst="rect">
            <a:avLst/>
          </a:prstGeom>
          <a:noFill/>
        </p:spPr>
        <p:txBody>
          <a:bodyPr wrap="none" rtlCol="0">
            <a:spAutoFit/>
          </a:bodyPr>
          <a:lstStyle/>
          <a:p>
            <a:r>
              <a:rPr lang="en-US" sz="1908" dirty="0" err="1"/>
              <a:t>Kleene</a:t>
            </a:r>
            <a:r>
              <a:rPr lang="en-US" sz="1908" dirty="0"/>
              <a:t> *,   </a:t>
            </a:r>
            <a:r>
              <a:rPr lang="en-US" sz="1908" dirty="0" err="1"/>
              <a:t>Kleene</a:t>
            </a:r>
            <a:r>
              <a:rPr lang="en-US" sz="1908" dirty="0"/>
              <a:t> +   </a:t>
            </a:r>
          </a:p>
        </p:txBody>
      </p:sp>
      <p:sp>
        <p:nvSpPr>
          <p:cNvPr id="5" name="Rectangle 4">
            <a:extLst>
              <a:ext uri="{FF2B5EF4-FFF2-40B4-BE49-F238E27FC236}">
                <a16:creationId xmlns:a16="http://schemas.microsoft.com/office/drawing/2014/main" id="{29D104F4-47F5-5D3F-12F0-DDB404290B7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CD19519-76F4-0DB0-F2BD-3E4B506CF6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64D7318-1499-2B8D-3391-B0A2B99C83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48838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782097" y="677724"/>
            <a:ext cx="10515600" cy="1325563"/>
          </a:xfrm>
        </p:spPr>
        <p:txBody>
          <a:bodyPr/>
          <a:lstStyle/>
          <a:p>
            <a:pPr eaLnBrk="1" hangingPunct="1"/>
            <a:r>
              <a:rPr lang="en-US" dirty="0"/>
              <a:t>Regular Expressions: Anchors  </a:t>
            </a:r>
            <a:r>
              <a:rPr lang="en-US" dirty="0">
                <a:solidFill>
                  <a:srgbClr val="FF0000"/>
                </a:solidFill>
              </a:rPr>
              <a:t>^   $</a:t>
            </a:r>
          </a:p>
        </p:txBody>
      </p:sp>
      <p:sp>
        <p:nvSpPr>
          <p:cNvPr id="77827" name="Rectangle 3"/>
          <p:cNvSpPr>
            <a:spLocks noGrp="1" noChangeArrowheads="1"/>
          </p:cNvSpPr>
          <p:nvPr>
            <p:ph idx="1"/>
          </p:nvPr>
        </p:nvSpPr>
        <p:spPr>
          <a:xfrm>
            <a:off x="2057472" y="2096286"/>
            <a:ext cx="8319368" cy="4083990"/>
          </a:xfrm>
        </p:spPr>
        <p:txBody>
          <a:bodyPr/>
          <a:lstStyle/>
          <a:p>
            <a:pPr marL="0" indent="0">
              <a:spcBef>
                <a:spcPct val="50000"/>
              </a:spcBef>
              <a:buNone/>
            </a:pPr>
            <a:endParaRPr lang="en-US" sz="2544" dirty="0">
              <a:latin typeface="Courier New" charset="0"/>
            </a:endParaRPr>
          </a:p>
        </p:txBody>
      </p:sp>
      <p:graphicFrame>
        <p:nvGraphicFramePr>
          <p:cNvPr id="6" name="Table 5"/>
          <p:cNvGraphicFramePr>
            <a:graphicFrameLocks noGrp="1"/>
          </p:cNvGraphicFramePr>
          <p:nvPr/>
        </p:nvGraphicFramePr>
        <p:xfrm>
          <a:off x="3269031" y="2621294"/>
          <a:ext cx="5250086" cy="2938260"/>
        </p:xfrm>
        <a:graphic>
          <a:graphicData uri="http://schemas.openxmlformats.org/drawingml/2006/table">
            <a:tbl>
              <a:tblPr firstRow="1" bandRow="1">
                <a:tableStyleId>{5C22544A-7EE6-4342-B048-85BDC9FD1C3A}</a:tableStyleId>
              </a:tblPr>
              <a:tblGrid>
                <a:gridCol w="2100034">
                  <a:extLst>
                    <a:ext uri="{9D8B030D-6E8A-4147-A177-3AD203B41FA5}">
                      <a16:colId xmlns:a16="http://schemas.microsoft.com/office/drawing/2014/main" val="20000"/>
                    </a:ext>
                  </a:extLst>
                </a:gridCol>
                <a:gridCol w="3150052">
                  <a:extLst>
                    <a:ext uri="{9D8B030D-6E8A-4147-A177-3AD203B41FA5}">
                      <a16:colId xmlns:a16="http://schemas.microsoft.com/office/drawing/2014/main" val="20001"/>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extLst>
                  <a:ext uri="{0D108BD9-81ED-4DB2-BD59-A6C34878D82A}">
                    <a16:rowId xmlns:a16="http://schemas.microsoft.com/office/drawing/2014/main" val="10000"/>
                  </a:ext>
                </a:extLst>
              </a:tr>
              <a:tr h="442416">
                <a:tc>
                  <a:txBody>
                    <a:bodyPr/>
                    <a:lstStyle/>
                    <a:p>
                      <a:r>
                        <a:rPr lang="en-US" sz="1900" dirty="0">
                          <a:solidFill>
                            <a:srgbClr val="CC3300"/>
                          </a:solidFill>
                          <a:latin typeface="Courier"/>
                          <a:cs typeface="Courier"/>
                        </a:rPr>
                        <a:t>^</a:t>
                      </a:r>
                      <a:r>
                        <a:rPr lang="en-US" sz="1900" dirty="0">
                          <a:latin typeface="Courier"/>
                          <a:cs typeface="Courier"/>
                        </a:rPr>
                        <a:t>[A-Z] </a:t>
                      </a:r>
                      <a:endParaRPr lang="en-US" sz="2300" dirty="0"/>
                    </a:p>
                  </a:txBody>
                  <a:tcPr marL="96924" marR="96924" marT="48462" marB="48462"/>
                </a:tc>
                <a:tc>
                  <a:txBody>
                    <a:bodyPr/>
                    <a:lstStyle/>
                    <a:p>
                      <a:r>
                        <a:rPr lang="en-US" sz="2300" u="sng" dirty="0">
                          <a:solidFill>
                            <a:srgbClr val="0000FF"/>
                          </a:solidFill>
                          <a:latin typeface="Courier"/>
                          <a:cs typeface="Courier"/>
                        </a:rPr>
                        <a:t>P</a:t>
                      </a:r>
                      <a:r>
                        <a:rPr lang="en-US" sz="2300" u="none" dirty="0">
                          <a:solidFill>
                            <a:srgbClr val="000000"/>
                          </a:solidFill>
                          <a:latin typeface="Courier"/>
                          <a:cs typeface="Courier"/>
                        </a:rPr>
                        <a:t>alo</a:t>
                      </a:r>
                      <a:r>
                        <a:rPr lang="en-US" sz="2300" u="none" baseline="0" dirty="0">
                          <a:solidFill>
                            <a:srgbClr val="000000"/>
                          </a:solidFill>
                          <a:latin typeface="Courier"/>
                          <a:cs typeface="Courier"/>
                        </a:rPr>
                        <a:t> Alto</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1"/>
                  </a:ext>
                </a:extLst>
              </a:tr>
              <a:tr h="442416">
                <a:tc>
                  <a:txBody>
                    <a:bodyPr/>
                    <a:lstStyle/>
                    <a:p>
                      <a:r>
                        <a:rPr lang="en-US" sz="1900" dirty="0">
                          <a:solidFill>
                            <a:srgbClr val="CC3300"/>
                          </a:solidFill>
                          <a:latin typeface="Courier"/>
                          <a:cs typeface="Courier"/>
                        </a:rPr>
                        <a:t>^</a:t>
                      </a:r>
                      <a:r>
                        <a:rPr lang="en-US" sz="1900" dirty="0">
                          <a:latin typeface="Courier"/>
                          <a:cs typeface="Courier"/>
                        </a:rPr>
                        <a:t>[^A-</a:t>
                      </a:r>
                      <a:r>
                        <a:rPr lang="en-US" sz="1900" dirty="0" err="1">
                          <a:latin typeface="Courier"/>
                          <a:cs typeface="Courier"/>
                        </a:rPr>
                        <a:t>Za</a:t>
                      </a:r>
                      <a:r>
                        <a:rPr lang="en-US" sz="1900" dirty="0">
                          <a:latin typeface="Courier"/>
                          <a:cs typeface="Courier"/>
                        </a:rPr>
                        <a:t>-z] </a:t>
                      </a:r>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1</a:t>
                      </a:r>
                      <a:r>
                        <a:rPr lang="en-US" sz="2300" u="none" baseline="0" dirty="0">
                          <a:solidFill>
                            <a:srgbClr val="3366FF"/>
                          </a:solidFill>
                          <a:latin typeface="Courier"/>
                          <a:cs typeface="Courier"/>
                        </a:rPr>
                        <a:t>    </a:t>
                      </a:r>
                      <a:r>
                        <a:rPr lang="en-US" sz="2300" u="sng" baseline="0" dirty="0">
                          <a:solidFill>
                            <a:srgbClr val="3366FF"/>
                          </a:solidFill>
                          <a:latin typeface="Courier"/>
                          <a:cs typeface="Courier"/>
                        </a:rPr>
                        <a:t>“</a:t>
                      </a:r>
                      <a:r>
                        <a:rPr lang="en-US" sz="2300" u="sng" baseline="0" dirty="0">
                          <a:solidFill>
                            <a:srgbClr val="000000"/>
                          </a:solidFill>
                          <a:latin typeface="Courier"/>
                          <a:cs typeface="Courier"/>
                        </a:rPr>
                        <a:t>Hello”</a:t>
                      </a:r>
                      <a:endParaRPr lang="en-US" sz="2300" u="sng"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2"/>
                  </a:ext>
                </a:extLst>
              </a:tr>
              <a:tr h="442416">
                <a:tc>
                  <a:txBody>
                    <a:bodyPr/>
                    <a:lstStyle/>
                    <a:p>
                      <a:r>
                        <a:rPr lang="en-US" sz="1900" dirty="0">
                          <a:latin typeface="Courier"/>
                          <a:cs typeface="Courier"/>
                          <a:sym typeface="Wingdings" charset="2"/>
                        </a:rPr>
                        <a:t>\.</a:t>
                      </a:r>
                      <a:r>
                        <a:rPr lang="en-US" sz="1900" dirty="0">
                          <a:solidFill>
                            <a:srgbClr val="CC3300"/>
                          </a:solidFill>
                          <a:latin typeface="Courier"/>
                          <a:cs typeface="Courier"/>
                          <a:sym typeface="Wingdings" charset="2"/>
                        </a:rPr>
                        <a:t>$</a:t>
                      </a:r>
                      <a:r>
                        <a:rPr lang="en-US" sz="1900" dirty="0">
                          <a:latin typeface="Courier"/>
                          <a:cs typeface="Courier"/>
                          <a:sym typeface="Wingdings" charset="2"/>
                        </a:rPr>
                        <a:t> </a:t>
                      </a:r>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none" dirty="0">
                          <a:solidFill>
                            <a:schemeClr val="tx1"/>
                          </a:solidFill>
                          <a:latin typeface="Courier"/>
                          <a:cs typeface="Courier"/>
                        </a:rPr>
                        <a:t>The end</a:t>
                      </a:r>
                      <a:r>
                        <a:rPr lang="en-US" sz="2300" u="sng" dirty="0">
                          <a:solidFill>
                            <a:srgbClr val="3366FF"/>
                          </a:solidFill>
                          <a:latin typeface="Courier"/>
                          <a:cs typeface="Courier"/>
                        </a:rPr>
                        <a:t>.</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3"/>
                  </a:ext>
                </a:extLst>
              </a:tr>
              <a:tr h="113339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900" dirty="0">
                          <a:latin typeface="Courier"/>
                          <a:cs typeface="Courier"/>
                          <a:sym typeface="Wingdings" charset="2"/>
                        </a:rPr>
                        <a:t>.</a:t>
                      </a:r>
                      <a:r>
                        <a:rPr lang="en-US" sz="1900" dirty="0">
                          <a:solidFill>
                            <a:srgbClr val="CC3300"/>
                          </a:solidFill>
                          <a:latin typeface="Courier"/>
                          <a:cs typeface="Courier"/>
                          <a:sym typeface="Wingdings" charset="2"/>
                        </a:rPr>
                        <a:t>$</a:t>
                      </a:r>
                      <a:r>
                        <a:rPr lang="en-US" sz="1900" dirty="0">
                          <a:latin typeface="Courier"/>
                          <a:cs typeface="Courier"/>
                          <a:sym typeface="Wingdings" charset="2"/>
                        </a:rPr>
                        <a:t> </a:t>
                      </a:r>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none" dirty="0">
                          <a:solidFill>
                            <a:schemeClr val="tx1"/>
                          </a:solidFill>
                          <a:latin typeface="Courier"/>
                          <a:cs typeface="Courier"/>
                        </a:rPr>
                        <a:t>The end</a:t>
                      </a:r>
                      <a:r>
                        <a:rPr lang="en-US" sz="2300" u="sng" dirty="0">
                          <a:solidFill>
                            <a:srgbClr val="3366FF"/>
                          </a:solidFill>
                          <a:latin typeface="Courier"/>
                          <a:cs typeface="Courier"/>
                        </a:rPr>
                        <a:t>?</a:t>
                      </a:r>
                      <a:r>
                        <a:rPr lang="en-US" sz="2300" u="none" baseline="0" dirty="0">
                          <a:solidFill>
                            <a:srgbClr val="3366FF"/>
                          </a:solidFill>
                          <a:latin typeface="Courier"/>
                          <a:cs typeface="Courier"/>
                        </a:rPr>
                        <a:t>  </a:t>
                      </a:r>
                    </a:p>
                    <a:p>
                      <a:pPr marL="0" marR="0" indent="0" algn="l" defTabSz="457200" rtl="0" eaLnBrk="1" fontAlgn="auto" latinLnBrk="0" hangingPunct="1">
                        <a:lnSpc>
                          <a:spcPct val="100000"/>
                        </a:lnSpc>
                        <a:spcBef>
                          <a:spcPts val="0"/>
                        </a:spcBef>
                        <a:spcAft>
                          <a:spcPts val="0"/>
                        </a:spcAft>
                        <a:buClrTx/>
                        <a:buSzTx/>
                        <a:buFontTx/>
                        <a:buNone/>
                        <a:tabLst/>
                        <a:defRPr/>
                      </a:pPr>
                      <a:r>
                        <a:rPr lang="en-US" sz="2300" u="none" dirty="0">
                          <a:solidFill>
                            <a:schemeClr val="tx1"/>
                          </a:solidFill>
                          <a:latin typeface="Courier"/>
                          <a:cs typeface="Courier"/>
                        </a:rPr>
                        <a:t>The end</a:t>
                      </a:r>
                      <a:r>
                        <a:rPr lang="en-US" sz="2300" u="sng" dirty="0">
                          <a:solidFill>
                            <a:srgbClr val="3366FF"/>
                          </a:solidFill>
                          <a:latin typeface="Courier"/>
                          <a:cs typeface="Courier"/>
                        </a:rPr>
                        <a:t>!</a:t>
                      </a:r>
                      <a:endParaRPr lang="en-US" sz="2300" u="none" dirty="0">
                        <a:solidFill>
                          <a:srgbClr val="000000"/>
                        </a:solidFill>
                        <a:latin typeface="Courier"/>
                        <a:cs typeface="Couri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E572A69A-E20A-699D-5BF2-B9EDEB6AAA9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E32797D5-70E2-7D14-4285-E44CBEB37FF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C9FB4EB-4396-CC90-9899-CD23CE78DD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79607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587477" y="365125"/>
            <a:ext cx="10515600" cy="1325563"/>
          </a:xfrm>
        </p:spPr>
        <p:txBody>
          <a:bodyPr/>
          <a:lstStyle/>
          <a:p>
            <a:pPr algn="ctr" eaLnBrk="1" hangingPunct="1"/>
            <a:r>
              <a:rPr lang="en-US" dirty="0"/>
              <a:t>Example</a:t>
            </a:r>
          </a:p>
        </p:txBody>
      </p:sp>
      <p:sp>
        <p:nvSpPr>
          <p:cNvPr id="95235" name="Rectangle 3"/>
          <p:cNvSpPr>
            <a:spLocks noGrp="1" noChangeArrowheads="1"/>
          </p:cNvSpPr>
          <p:nvPr>
            <p:ph idx="1"/>
          </p:nvPr>
        </p:nvSpPr>
        <p:spPr>
          <a:xfrm>
            <a:off x="1249767" y="1600201"/>
            <a:ext cx="9692467" cy="4525963"/>
          </a:xfrm>
        </p:spPr>
        <p:txBody>
          <a:bodyPr/>
          <a:lstStyle/>
          <a:p>
            <a:pPr eaLnBrk="1" hangingPunct="1"/>
            <a:r>
              <a:rPr lang="en-US" dirty="0"/>
              <a:t>Find me all instances of the word “the” in a text.</a:t>
            </a:r>
          </a:p>
          <a:p>
            <a:pPr marL="484613" lvl="1" indent="0">
              <a:buNone/>
            </a:pPr>
            <a:r>
              <a:rPr lang="en-US" dirty="0">
                <a:solidFill>
                  <a:srgbClr val="A50021"/>
                </a:solidFill>
                <a:latin typeface="Courier"/>
                <a:cs typeface="Courier"/>
              </a:rPr>
              <a:t>the</a:t>
            </a:r>
          </a:p>
          <a:p>
            <a:pPr marL="848073" lvl="2" indent="0">
              <a:buNone/>
            </a:pPr>
            <a:r>
              <a:rPr lang="en-US" dirty="0">
                <a:solidFill>
                  <a:srgbClr val="000000"/>
                </a:solidFill>
                <a:latin typeface="Calibri"/>
                <a:cs typeface="Calibri"/>
              </a:rPr>
              <a:t>                                                Misses capitalized examples</a:t>
            </a:r>
          </a:p>
          <a:p>
            <a:pPr marL="484613" lvl="1" indent="0">
              <a:buNone/>
            </a:pPr>
            <a:r>
              <a:rPr lang="en-US" dirty="0">
                <a:solidFill>
                  <a:srgbClr val="009900"/>
                </a:solidFill>
                <a:latin typeface="Courier"/>
                <a:cs typeface="Courier"/>
              </a:rPr>
              <a:t>[</a:t>
            </a:r>
            <a:r>
              <a:rPr lang="en-US" dirty="0" err="1">
                <a:solidFill>
                  <a:srgbClr val="009900"/>
                </a:solidFill>
                <a:latin typeface="Courier"/>
                <a:cs typeface="Courier"/>
              </a:rPr>
              <a:t>tT</a:t>
            </a:r>
            <a:r>
              <a:rPr lang="en-US" dirty="0">
                <a:solidFill>
                  <a:srgbClr val="009900"/>
                </a:solidFill>
                <a:latin typeface="Courier"/>
                <a:cs typeface="Courier"/>
              </a:rPr>
              <a:t>]he</a:t>
            </a:r>
          </a:p>
          <a:p>
            <a:pPr marL="848073" lvl="2" indent="0">
              <a:buNone/>
            </a:pPr>
            <a:r>
              <a:rPr lang="en-US" dirty="0">
                <a:latin typeface="Calibri"/>
                <a:cs typeface="Calibri"/>
              </a:rPr>
              <a:t>                                                Incorrectly returns </a:t>
            </a:r>
            <a:r>
              <a:rPr lang="en-US" dirty="0">
                <a:latin typeface="Courier"/>
                <a:cs typeface="Courier"/>
              </a:rPr>
              <a:t>other</a:t>
            </a:r>
            <a:r>
              <a:rPr lang="en-US" dirty="0">
                <a:latin typeface="Calibri"/>
                <a:cs typeface="Calibri"/>
              </a:rPr>
              <a:t> or </a:t>
            </a:r>
            <a:r>
              <a:rPr lang="en-US" dirty="0">
                <a:latin typeface="Courier"/>
                <a:cs typeface="Courier"/>
              </a:rPr>
              <a:t>theology</a:t>
            </a:r>
          </a:p>
          <a:p>
            <a:pPr marL="484613" lvl="1" indent="0">
              <a:buNone/>
            </a:pPr>
            <a:r>
              <a:rPr lang="en-US" dirty="0">
                <a:solidFill>
                  <a:srgbClr val="0066FF"/>
                </a:solidFill>
                <a:latin typeface="Courier"/>
                <a:cs typeface="Courier"/>
              </a:rPr>
              <a:t>[^a-</a:t>
            </a:r>
            <a:r>
              <a:rPr lang="en-US" dirty="0" err="1">
                <a:solidFill>
                  <a:srgbClr val="0066FF"/>
                </a:solidFill>
                <a:latin typeface="Courier"/>
                <a:cs typeface="Courier"/>
              </a:rPr>
              <a:t>zA</a:t>
            </a:r>
            <a:r>
              <a:rPr lang="en-US" dirty="0">
                <a:solidFill>
                  <a:srgbClr val="0066FF"/>
                </a:solidFill>
                <a:latin typeface="Courier"/>
                <a:cs typeface="Courier"/>
              </a:rPr>
              <a:t>-Z]</a:t>
            </a:r>
            <a:r>
              <a:rPr lang="en-US" dirty="0">
                <a:solidFill>
                  <a:srgbClr val="CC3300"/>
                </a:solidFill>
                <a:latin typeface="Courier"/>
                <a:cs typeface="Courier"/>
              </a:rPr>
              <a:t>[</a:t>
            </a:r>
            <a:r>
              <a:rPr lang="en-US" dirty="0" err="1">
                <a:solidFill>
                  <a:srgbClr val="CC3300"/>
                </a:solidFill>
                <a:latin typeface="Courier"/>
                <a:cs typeface="Courier"/>
              </a:rPr>
              <a:t>tT</a:t>
            </a:r>
            <a:r>
              <a:rPr lang="en-US" dirty="0">
                <a:solidFill>
                  <a:srgbClr val="CC3300"/>
                </a:solidFill>
                <a:latin typeface="Courier"/>
                <a:cs typeface="Courier"/>
              </a:rPr>
              <a:t>]</a:t>
            </a:r>
            <a:r>
              <a:rPr lang="en-US" dirty="0">
                <a:latin typeface="Courier"/>
                <a:cs typeface="Courier"/>
              </a:rPr>
              <a:t>he</a:t>
            </a:r>
            <a:r>
              <a:rPr lang="en-US" dirty="0">
                <a:solidFill>
                  <a:srgbClr val="0066FF"/>
                </a:solidFill>
                <a:latin typeface="Courier"/>
                <a:cs typeface="Courier"/>
              </a:rPr>
              <a:t>[^a-</a:t>
            </a:r>
            <a:r>
              <a:rPr lang="en-US" dirty="0" err="1">
                <a:solidFill>
                  <a:srgbClr val="0066FF"/>
                </a:solidFill>
                <a:latin typeface="Courier"/>
                <a:cs typeface="Courier"/>
              </a:rPr>
              <a:t>zA</a:t>
            </a:r>
            <a:r>
              <a:rPr lang="en-US" dirty="0">
                <a:solidFill>
                  <a:srgbClr val="0066FF"/>
                </a:solidFill>
                <a:latin typeface="Courier"/>
                <a:cs typeface="Courier"/>
              </a:rPr>
              <a:t>-Z]</a:t>
            </a:r>
            <a:endParaRPr lang="en-US" dirty="0">
              <a:latin typeface="Courier"/>
              <a:cs typeface="Courier"/>
            </a:endParaRPr>
          </a:p>
          <a:p>
            <a:pPr marL="848073" lvl="2" indent="0">
              <a:buNone/>
            </a:pPr>
            <a:r>
              <a:rPr lang="en-US" dirty="0">
                <a:latin typeface="Calibri"/>
                <a:cs typeface="Calibri"/>
              </a:rPr>
              <a:t>                                          </a:t>
            </a:r>
            <a:endParaRPr lang="en-US" dirty="0">
              <a:solidFill>
                <a:srgbClr val="CC00CC"/>
              </a:solidFill>
              <a:latin typeface="Courier New" charset="0"/>
            </a:endParaRPr>
          </a:p>
          <a:p>
            <a:pPr lvl="1" eaLnBrk="1" hangingPunct="1"/>
            <a:endParaRPr lang="en-US" dirty="0">
              <a:latin typeface="Courier New" charset="0"/>
            </a:endParaRPr>
          </a:p>
        </p:txBody>
      </p:sp>
      <p:sp>
        <p:nvSpPr>
          <p:cNvPr id="2" name="Rectangle 1">
            <a:extLst>
              <a:ext uri="{FF2B5EF4-FFF2-40B4-BE49-F238E27FC236}">
                <a16:creationId xmlns:a16="http://schemas.microsoft.com/office/drawing/2014/main" id="{8C9AF29A-D2DE-44A8-45FE-755FD812B7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D0887519-69B6-2F21-6654-C02765A034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040CCC0-069B-CE0E-770E-2F04BB2AE3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01177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523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52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523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523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523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523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5E1BD-D915-34A0-EE7D-C377A9EA111D}"/>
            </a:ext>
          </a:extLst>
        </p:cNvPr>
        <p:cNvGrpSpPr/>
        <p:nvPr/>
      </p:nvGrpSpPr>
      <p:grpSpPr>
        <a:xfrm>
          <a:off x="0" y="0"/>
          <a:ext cx="0" cy="0"/>
          <a:chOff x="0" y="0"/>
          <a:chExt cx="0" cy="0"/>
        </a:xfrm>
      </p:grpSpPr>
      <p:sp>
        <p:nvSpPr>
          <p:cNvPr id="81922" name="Rectangle 2">
            <a:extLst>
              <a:ext uri="{FF2B5EF4-FFF2-40B4-BE49-F238E27FC236}">
                <a16:creationId xmlns:a16="http://schemas.microsoft.com/office/drawing/2014/main" id="{1B621CE3-6191-E3F4-5F9A-2E6F0BA61660}"/>
              </a:ext>
            </a:extLst>
          </p:cNvPr>
          <p:cNvSpPr>
            <a:spLocks noGrp="1" noChangeArrowheads="1"/>
          </p:cNvSpPr>
          <p:nvPr>
            <p:ph type="title"/>
          </p:nvPr>
        </p:nvSpPr>
        <p:spPr>
          <a:xfrm>
            <a:off x="587477" y="365125"/>
            <a:ext cx="10515600" cy="1325563"/>
          </a:xfrm>
        </p:spPr>
        <p:txBody>
          <a:bodyPr/>
          <a:lstStyle/>
          <a:p>
            <a:pPr algn="ctr" eaLnBrk="1" hangingPunct="1"/>
            <a:r>
              <a:rPr lang="en-US" dirty="0"/>
              <a:t>Example</a:t>
            </a:r>
          </a:p>
        </p:txBody>
      </p:sp>
      <p:sp>
        <p:nvSpPr>
          <p:cNvPr id="95235" name="Rectangle 3">
            <a:extLst>
              <a:ext uri="{FF2B5EF4-FFF2-40B4-BE49-F238E27FC236}">
                <a16:creationId xmlns:a16="http://schemas.microsoft.com/office/drawing/2014/main" id="{ED983B97-BD4E-8289-EAA4-C60BB22514B3}"/>
              </a:ext>
            </a:extLst>
          </p:cNvPr>
          <p:cNvSpPr>
            <a:spLocks noGrp="1" noChangeArrowheads="1"/>
          </p:cNvSpPr>
          <p:nvPr>
            <p:ph idx="1"/>
          </p:nvPr>
        </p:nvSpPr>
        <p:spPr>
          <a:xfrm>
            <a:off x="1249767" y="1600201"/>
            <a:ext cx="9692467" cy="4525963"/>
          </a:xfrm>
        </p:spPr>
        <p:txBody>
          <a:bodyPr>
            <a:normAutofit fontScale="92500" lnSpcReduction="20000"/>
          </a:bodyPr>
          <a:lstStyle/>
          <a:p>
            <a:pPr eaLnBrk="1" hangingPunct="1"/>
            <a:endParaRPr lang="en-US" dirty="0">
              <a:latin typeface="Courier"/>
              <a:cs typeface="Courier"/>
            </a:endParaRPr>
          </a:p>
          <a:p>
            <a:pPr marL="484613" lvl="1" indent="0">
              <a:buNone/>
            </a:pPr>
            <a:r>
              <a:rPr lang="en-US" dirty="0">
                <a:solidFill>
                  <a:srgbClr val="0066FF"/>
                </a:solidFill>
                <a:latin typeface="Courier"/>
                <a:cs typeface="Courier"/>
              </a:rPr>
              <a:t>\w = [A-Za-z0-9_]</a:t>
            </a:r>
          </a:p>
          <a:p>
            <a:pPr marL="484613" lvl="1" indent="0">
              <a:buNone/>
            </a:pPr>
            <a:r>
              <a:rPr lang="en-US" dirty="0">
                <a:solidFill>
                  <a:srgbClr val="0066FF"/>
                </a:solidFill>
                <a:latin typeface="Courier"/>
                <a:cs typeface="Courier"/>
              </a:rPr>
              <a:t>\W = [^a-zA-Z0-9_]</a:t>
            </a:r>
          </a:p>
          <a:p>
            <a:pPr marL="484613" lvl="1" indent="0">
              <a:buNone/>
            </a:pPr>
            <a:r>
              <a:rPr lang="en-US" dirty="0">
                <a:solidFill>
                  <a:srgbClr val="0066FF"/>
                </a:solidFill>
                <a:latin typeface="Courier"/>
                <a:cs typeface="Courier"/>
              </a:rPr>
              <a:t>\d = [0-9]</a:t>
            </a:r>
          </a:p>
          <a:p>
            <a:pPr marL="484613" lvl="1" indent="0">
              <a:buNone/>
            </a:pPr>
            <a:r>
              <a:rPr lang="en-US" dirty="0">
                <a:solidFill>
                  <a:srgbClr val="0066FF"/>
                </a:solidFill>
                <a:latin typeface="Courier"/>
                <a:cs typeface="Courier"/>
              </a:rPr>
              <a:t>\D = [^0-9]</a:t>
            </a:r>
          </a:p>
          <a:p>
            <a:pPr marL="484613" lvl="1" indent="0">
              <a:buNone/>
            </a:pPr>
            <a:endParaRPr lang="en-US" dirty="0">
              <a:solidFill>
                <a:srgbClr val="0066FF"/>
              </a:solidFill>
              <a:latin typeface="Courier"/>
              <a:cs typeface="Courier"/>
            </a:endParaRPr>
          </a:p>
          <a:p>
            <a:pPr marL="484613" lvl="1" indent="0">
              <a:buNone/>
            </a:pPr>
            <a:r>
              <a:rPr lang="en-US" dirty="0">
                <a:solidFill>
                  <a:srgbClr val="0066FF"/>
                </a:solidFill>
                <a:latin typeface="Courier"/>
                <a:cs typeface="Courier"/>
              </a:rPr>
              <a:t>{} use to repeat the previous group</a:t>
            </a:r>
          </a:p>
          <a:p>
            <a:pPr marL="484613" lvl="1" indent="0">
              <a:buNone/>
            </a:pPr>
            <a:r>
              <a:rPr lang="en-US" dirty="0">
                <a:solidFill>
                  <a:srgbClr val="0066FF"/>
                </a:solidFill>
                <a:latin typeface="Courier"/>
                <a:cs typeface="Courier"/>
              </a:rPr>
              <a:t>Example:</a:t>
            </a:r>
          </a:p>
          <a:p>
            <a:pPr marL="484613" lvl="1" indent="0">
              <a:buNone/>
            </a:pPr>
            <a:r>
              <a:rPr lang="en-US" dirty="0">
                <a:solidFill>
                  <a:srgbClr val="0066FF"/>
                </a:solidFill>
                <a:latin typeface="Courier"/>
                <a:cs typeface="Courier"/>
              </a:rPr>
              <a:t>[0-9]{4}  matches   2345    1112  4565</a:t>
            </a:r>
          </a:p>
          <a:p>
            <a:pPr marL="484613" lvl="1" indent="0">
              <a:buNone/>
            </a:pPr>
            <a:r>
              <a:rPr lang="en-US" dirty="0">
                <a:solidFill>
                  <a:srgbClr val="0066FF"/>
                </a:solidFill>
                <a:latin typeface="Courier"/>
                <a:cs typeface="Courier"/>
              </a:rPr>
              <a:t>[A-Z]{2,4} matches AD   ACC  ASDF</a:t>
            </a:r>
          </a:p>
          <a:p>
            <a:pPr marL="484613" lvl="1" indent="0">
              <a:buNone/>
            </a:pPr>
            <a:r>
              <a:rPr lang="en-US" dirty="0">
                <a:solidFill>
                  <a:srgbClr val="0066FF"/>
                </a:solidFill>
                <a:latin typeface="Courier"/>
                <a:cs typeface="Courier"/>
              </a:rPr>
              <a:t>[0-9]{3,} matches any text with at least three digits</a:t>
            </a:r>
          </a:p>
          <a:p>
            <a:pPr marL="484613" lvl="1" indent="0">
              <a:buNone/>
            </a:pPr>
            <a:r>
              <a:rPr lang="en-US" dirty="0">
                <a:solidFill>
                  <a:srgbClr val="0066FF"/>
                </a:solidFill>
                <a:latin typeface="Courier"/>
                <a:cs typeface="Courier"/>
              </a:rPr>
              <a:t>e.g. </a:t>
            </a:r>
            <a:r>
              <a:rPr lang="en-US" strike="sngStrike" dirty="0">
                <a:solidFill>
                  <a:srgbClr val="0066FF"/>
                </a:solidFill>
                <a:latin typeface="Courier"/>
                <a:cs typeface="Courier"/>
              </a:rPr>
              <a:t>34</a:t>
            </a:r>
            <a:r>
              <a:rPr lang="en-US" dirty="0">
                <a:solidFill>
                  <a:srgbClr val="0066FF"/>
                </a:solidFill>
                <a:latin typeface="Courier"/>
                <a:cs typeface="Courier"/>
              </a:rPr>
              <a:t>  567  6789  666778</a:t>
            </a:r>
          </a:p>
          <a:p>
            <a:pPr marL="484613" lvl="1" indent="0">
              <a:buNone/>
            </a:pPr>
            <a:endParaRPr lang="en-US" dirty="0">
              <a:latin typeface="Courier"/>
              <a:cs typeface="Courier"/>
            </a:endParaRPr>
          </a:p>
          <a:p>
            <a:pPr marL="848073" lvl="2" indent="0">
              <a:buNone/>
            </a:pPr>
            <a:r>
              <a:rPr lang="en-US" dirty="0">
                <a:latin typeface="Calibri"/>
                <a:cs typeface="Calibri"/>
              </a:rPr>
              <a:t>                                          </a:t>
            </a:r>
            <a:endParaRPr lang="en-US" dirty="0">
              <a:solidFill>
                <a:srgbClr val="CC00CC"/>
              </a:solidFill>
              <a:latin typeface="Courier New" charset="0"/>
            </a:endParaRPr>
          </a:p>
          <a:p>
            <a:pPr marL="457200" lvl="1" indent="0" eaLnBrk="1" hangingPunct="1">
              <a:buNone/>
            </a:pPr>
            <a:endParaRPr lang="en-US" dirty="0">
              <a:latin typeface="Courier New" charset="0"/>
            </a:endParaRPr>
          </a:p>
        </p:txBody>
      </p:sp>
      <p:sp>
        <p:nvSpPr>
          <p:cNvPr id="2" name="Rectangle 1">
            <a:extLst>
              <a:ext uri="{FF2B5EF4-FFF2-40B4-BE49-F238E27FC236}">
                <a16:creationId xmlns:a16="http://schemas.microsoft.com/office/drawing/2014/main" id="{FDD30F4B-F477-DE36-E2C9-2F36DD5AAEA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271AA82-28EC-C124-C971-5CDE9F67F27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5D565E1-5DA5-ADC5-153C-7ADFC0F3B5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82219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5235">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5235">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5235">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5235">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5235">
                                            <p:txEl>
                                              <p:pRg st="6" end="6"/>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5235">
                                            <p:txEl>
                                              <p:pRg st="7" end="7"/>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5235">
                                            <p:txEl>
                                              <p:pRg st="8" end="8"/>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5235">
                                            <p:txEl>
                                              <p:pRg st="9" end="9"/>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5235">
                                            <p:txEl>
                                              <p:pRg st="10" end="10"/>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5235">
                                            <p:txEl>
                                              <p:pRg st="11" end="11"/>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523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04AEB-8663-AB85-380F-E51C11972479}"/>
            </a:ext>
          </a:extLst>
        </p:cNvPr>
        <p:cNvGrpSpPr/>
        <p:nvPr/>
      </p:nvGrpSpPr>
      <p:grpSpPr>
        <a:xfrm>
          <a:off x="0" y="0"/>
          <a:ext cx="0" cy="0"/>
          <a:chOff x="0" y="0"/>
          <a:chExt cx="0" cy="0"/>
        </a:xfrm>
      </p:grpSpPr>
      <p:sp>
        <p:nvSpPr>
          <p:cNvPr id="81922" name="Rectangle 2">
            <a:extLst>
              <a:ext uri="{FF2B5EF4-FFF2-40B4-BE49-F238E27FC236}">
                <a16:creationId xmlns:a16="http://schemas.microsoft.com/office/drawing/2014/main" id="{E15FBEFE-80A7-0A69-B0DB-3805D8E4A767}"/>
              </a:ext>
            </a:extLst>
          </p:cNvPr>
          <p:cNvSpPr>
            <a:spLocks noGrp="1" noChangeArrowheads="1"/>
          </p:cNvSpPr>
          <p:nvPr>
            <p:ph type="title"/>
          </p:nvPr>
        </p:nvSpPr>
        <p:spPr>
          <a:xfrm>
            <a:off x="587477" y="365125"/>
            <a:ext cx="10515600" cy="1325563"/>
          </a:xfrm>
        </p:spPr>
        <p:txBody>
          <a:bodyPr/>
          <a:lstStyle/>
          <a:p>
            <a:pPr algn="ctr" eaLnBrk="1" hangingPunct="1"/>
            <a:r>
              <a:rPr lang="en-US" dirty="0"/>
              <a:t>Grouping</a:t>
            </a:r>
          </a:p>
        </p:txBody>
      </p:sp>
      <p:sp>
        <p:nvSpPr>
          <p:cNvPr id="95235" name="Rectangle 3">
            <a:extLst>
              <a:ext uri="{FF2B5EF4-FFF2-40B4-BE49-F238E27FC236}">
                <a16:creationId xmlns:a16="http://schemas.microsoft.com/office/drawing/2014/main" id="{7DBC6E80-2ACF-4955-A8F2-BB5A16D446DC}"/>
              </a:ext>
            </a:extLst>
          </p:cNvPr>
          <p:cNvSpPr>
            <a:spLocks noGrp="1" noChangeArrowheads="1"/>
          </p:cNvSpPr>
          <p:nvPr>
            <p:ph idx="1"/>
          </p:nvPr>
        </p:nvSpPr>
        <p:spPr>
          <a:xfrm>
            <a:off x="1249767" y="1600201"/>
            <a:ext cx="9692467" cy="4525963"/>
          </a:xfrm>
        </p:spPr>
        <p:txBody>
          <a:bodyPr/>
          <a:lstStyle/>
          <a:p>
            <a:pPr lvl="1" eaLnBrk="1" hangingPunct="1"/>
            <a:r>
              <a:rPr lang="en-US" dirty="0">
                <a:latin typeface="Courier New" charset="0"/>
              </a:rPr>
              <a:t>We use () to group characters</a:t>
            </a:r>
          </a:p>
          <a:p>
            <a:pPr lvl="1" eaLnBrk="1" hangingPunct="1"/>
            <a:r>
              <a:rPr lang="en-US" dirty="0">
                <a:latin typeface="Courier New" charset="0"/>
              </a:rPr>
              <a:t>Example</a:t>
            </a:r>
          </a:p>
          <a:p>
            <a:pPr marL="457200" lvl="1" indent="0" eaLnBrk="1" hangingPunct="1">
              <a:buNone/>
            </a:pPr>
            <a:r>
              <a:rPr lang="en-US" dirty="0">
                <a:solidFill>
                  <a:srgbClr val="FF0000"/>
                </a:solidFill>
                <a:latin typeface="Courier New" charset="0"/>
              </a:rPr>
              <a:t>(</a:t>
            </a:r>
            <a:r>
              <a:rPr lang="en-US" dirty="0">
                <a:latin typeface="Courier New" charset="0"/>
              </a:rPr>
              <a:t>[A-Z][0-9]</a:t>
            </a:r>
            <a:r>
              <a:rPr lang="en-US" dirty="0">
                <a:solidFill>
                  <a:srgbClr val="FF0000"/>
                </a:solidFill>
                <a:latin typeface="Courier New" charset="0"/>
              </a:rPr>
              <a:t>)</a:t>
            </a:r>
            <a:r>
              <a:rPr lang="en-US" dirty="0">
                <a:latin typeface="Courier New" charset="0"/>
              </a:rPr>
              <a:t>{2}   matches </a:t>
            </a:r>
            <a:r>
              <a:rPr lang="en-US" strike="sngStrike" dirty="0">
                <a:latin typeface="Courier New" charset="0"/>
              </a:rPr>
              <a:t>A7</a:t>
            </a:r>
            <a:r>
              <a:rPr lang="en-US" dirty="0">
                <a:latin typeface="Courier New" charset="0"/>
              </a:rPr>
              <a:t>   A5V6 	</a:t>
            </a:r>
          </a:p>
          <a:p>
            <a:pPr marL="914400" lvl="2" indent="0">
              <a:buNone/>
            </a:pPr>
            <a:r>
              <a:rPr lang="en-US" dirty="0">
                <a:latin typeface="Courier New" charset="0"/>
              </a:rPr>
              <a:t>			does not match </a:t>
            </a:r>
            <a:r>
              <a:rPr lang="en-US" strike="sngStrike" dirty="0">
                <a:latin typeface="Courier New" charset="0"/>
              </a:rPr>
              <a:t>A55</a:t>
            </a:r>
            <a:r>
              <a:rPr lang="en-US" dirty="0">
                <a:latin typeface="Courier New" charset="0"/>
              </a:rPr>
              <a:t> </a:t>
            </a:r>
            <a:r>
              <a:rPr lang="en-US" strike="sngStrike" dirty="0">
                <a:latin typeface="Courier New" charset="0"/>
              </a:rPr>
              <a:t>B56</a:t>
            </a:r>
            <a:r>
              <a:rPr lang="en-US" dirty="0">
                <a:latin typeface="Courier New" charset="0"/>
              </a:rPr>
              <a:t> </a:t>
            </a:r>
            <a:r>
              <a:rPr lang="en-US" strike="sngStrike" dirty="0">
                <a:latin typeface="Courier New" charset="0"/>
              </a:rPr>
              <a:t>RD5</a:t>
            </a:r>
          </a:p>
          <a:p>
            <a:pPr marL="914400" lvl="2" indent="0">
              <a:buNone/>
            </a:pPr>
            <a:endParaRPr lang="en-US" dirty="0">
              <a:latin typeface="Courier New" charset="0"/>
            </a:endParaRPr>
          </a:p>
          <a:p>
            <a:pPr marL="914400" lvl="2" indent="0">
              <a:buNone/>
            </a:pPr>
            <a:r>
              <a:rPr lang="en-US" dirty="0">
                <a:latin typeface="Courier New" charset="0"/>
              </a:rPr>
              <a:t> </a:t>
            </a:r>
          </a:p>
        </p:txBody>
      </p:sp>
      <p:sp>
        <p:nvSpPr>
          <p:cNvPr id="2" name="Rectangle 1">
            <a:extLst>
              <a:ext uri="{FF2B5EF4-FFF2-40B4-BE49-F238E27FC236}">
                <a16:creationId xmlns:a16="http://schemas.microsoft.com/office/drawing/2014/main" id="{EF175391-F24D-1803-271C-E24E0B563F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F3AB826C-969F-1EFD-A7E3-93AAF215F8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E379ABB-6C16-1465-65F0-1F2375C07C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3788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523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52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523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52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838200" y="1043551"/>
            <a:ext cx="10515600" cy="1325563"/>
          </a:xfrm>
        </p:spPr>
        <p:txBody>
          <a:bodyPr/>
          <a:lstStyle/>
          <a:p>
            <a:pPr eaLnBrk="1" hangingPunct="1"/>
            <a:r>
              <a:rPr lang="en-US" dirty="0"/>
              <a:t>Errors</a:t>
            </a:r>
          </a:p>
        </p:txBody>
      </p:sp>
      <p:sp>
        <p:nvSpPr>
          <p:cNvPr id="83971" name="Rectangle 3"/>
          <p:cNvSpPr>
            <a:spLocks noGrp="1" noChangeArrowheads="1"/>
          </p:cNvSpPr>
          <p:nvPr>
            <p:ph idx="1"/>
          </p:nvPr>
        </p:nvSpPr>
        <p:spPr>
          <a:xfrm>
            <a:off x="838200" y="2504051"/>
            <a:ext cx="10515600" cy="4351338"/>
          </a:xfrm>
        </p:spPr>
        <p:txBody>
          <a:bodyPr/>
          <a:lstStyle/>
          <a:p>
            <a:pPr eaLnBrk="1" hangingPunct="1"/>
            <a:r>
              <a:rPr lang="en-US" sz="2968" dirty="0"/>
              <a:t>The process we just went through was based on </a:t>
            </a:r>
            <a:r>
              <a:rPr lang="en-US" sz="2968" dirty="0">
                <a:solidFill>
                  <a:srgbClr val="A50021"/>
                </a:solidFill>
              </a:rPr>
              <a:t>fixing two kinds of errors</a:t>
            </a:r>
          </a:p>
          <a:p>
            <a:pPr lvl="1" eaLnBrk="1" hangingPunct="1"/>
            <a:r>
              <a:rPr lang="en-US" sz="2544" dirty="0"/>
              <a:t>Matching strings that we should not have matched (</a:t>
            </a:r>
            <a:r>
              <a:rPr lang="en-US" sz="2544" dirty="0">
                <a:solidFill>
                  <a:srgbClr val="A50021"/>
                </a:solidFill>
              </a:rPr>
              <a:t>the</a:t>
            </a:r>
            <a:r>
              <a:rPr lang="en-US" sz="2544" dirty="0"/>
              <a:t>re, </a:t>
            </a:r>
            <a:r>
              <a:rPr lang="en-US" sz="2544" dirty="0">
                <a:solidFill>
                  <a:srgbClr val="A50021"/>
                </a:solidFill>
              </a:rPr>
              <a:t>the</a:t>
            </a:r>
            <a:r>
              <a:rPr lang="en-US" sz="2544" dirty="0"/>
              <a:t>n, o</a:t>
            </a:r>
            <a:r>
              <a:rPr lang="en-US" sz="2544" dirty="0">
                <a:solidFill>
                  <a:srgbClr val="A50021"/>
                </a:solidFill>
              </a:rPr>
              <a:t>the</a:t>
            </a:r>
            <a:r>
              <a:rPr lang="en-US" sz="2544" dirty="0"/>
              <a:t>r)</a:t>
            </a:r>
          </a:p>
          <a:p>
            <a:pPr lvl="2" eaLnBrk="1" hangingPunct="1"/>
            <a:r>
              <a:rPr lang="en-US" sz="2544" dirty="0">
                <a:solidFill>
                  <a:srgbClr val="A50021"/>
                </a:solidFill>
              </a:rPr>
              <a:t>False positives (Type I)</a:t>
            </a:r>
          </a:p>
          <a:p>
            <a:pPr lvl="1" eaLnBrk="1" hangingPunct="1"/>
            <a:r>
              <a:rPr lang="en-US" sz="2544" dirty="0"/>
              <a:t>Not matching things that we should have matched (The)</a:t>
            </a:r>
          </a:p>
          <a:p>
            <a:pPr lvl="2" eaLnBrk="1" hangingPunct="1"/>
            <a:r>
              <a:rPr lang="en-US" sz="2544" dirty="0">
                <a:solidFill>
                  <a:srgbClr val="A50021"/>
                </a:solidFill>
              </a:rPr>
              <a:t>False negatives (Type II)</a:t>
            </a:r>
          </a:p>
        </p:txBody>
      </p:sp>
      <p:sp>
        <p:nvSpPr>
          <p:cNvPr id="2" name="Rectangle 1">
            <a:extLst>
              <a:ext uri="{FF2B5EF4-FFF2-40B4-BE49-F238E27FC236}">
                <a16:creationId xmlns:a16="http://schemas.microsoft.com/office/drawing/2014/main" id="{A803EE46-2432-3763-8A65-B6E5E8E2CD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D3844F7A-A569-2C64-56B1-CCB77E51D87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C72C941-1A57-5D34-6A88-39054BB204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82553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838200" y="896067"/>
            <a:ext cx="10515600" cy="1325563"/>
          </a:xfrm>
        </p:spPr>
        <p:txBody>
          <a:bodyPr/>
          <a:lstStyle/>
          <a:p>
            <a:r>
              <a:rPr lang="en-US" dirty="0"/>
              <a:t>Errors cont.</a:t>
            </a:r>
          </a:p>
        </p:txBody>
      </p:sp>
      <p:sp>
        <p:nvSpPr>
          <p:cNvPr id="86019" name="Rectangle 3"/>
          <p:cNvSpPr>
            <a:spLocks noGrp="1" noChangeArrowheads="1"/>
          </p:cNvSpPr>
          <p:nvPr>
            <p:ph idx="1"/>
          </p:nvPr>
        </p:nvSpPr>
        <p:spPr>
          <a:xfrm>
            <a:off x="1734389" y="2131143"/>
            <a:ext cx="9031650" cy="4525963"/>
          </a:xfrm>
        </p:spPr>
        <p:txBody>
          <a:bodyPr/>
          <a:lstStyle/>
          <a:p>
            <a:r>
              <a:rPr lang="en-US" sz="2968" dirty="0"/>
              <a:t>In NLP we are always dealing with these kinds of errors.</a:t>
            </a:r>
          </a:p>
          <a:p>
            <a:r>
              <a:rPr lang="en-US" sz="2968" dirty="0"/>
              <a:t>Reducing the error rate for an application often involves two efforts: </a:t>
            </a:r>
          </a:p>
          <a:p>
            <a:pPr lvl="1"/>
            <a:r>
              <a:rPr lang="en-US" sz="2544" dirty="0">
                <a:solidFill>
                  <a:srgbClr val="008000"/>
                </a:solidFill>
              </a:rPr>
              <a:t>Increasing accuracy or precision </a:t>
            </a:r>
            <a:r>
              <a:rPr lang="en-US" sz="2544" dirty="0"/>
              <a:t>(minimizing false positives)</a:t>
            </a:r>
          </a:p>
          <a:p>
            <a:pPr lvl="1"/>
            <a:r>
              <a:rPr lang="en-US" sz="2544" dirty="0">
                <a:solidFill>
                  <a:srgbClr val="008000"/>
                </a:solidFill>
              </a:rPr>
              <a:t>Increasing coverage or recall </a:t>
            </a:r>
            <a:r>
              <a:rPr lang="en-US" sz="2544" dirty="0"/>
              <a:t>(minimizing false negatives).</a:t>
            </a:r>
          </a:p>
        </p:txBody>
      </p:sp>
      <p:sp>
        <p:nvSpPr>
          <p:cNvPr id="2" name="Rectangle 1">
            <a:extLst>
              <a:ext uri="{FF2B5EF4-FFF2-40B4-BE49-F238E27FC236}">
                <a16:creationId xmlns:a16="http://schemas.microsoft.com/office/drawing/2014/main" id="{C9D0FCE0-48E5-E313-2521-ECA577996D4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2730E98-99B9-43D2-CC31-201743F759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17E7001-8004-A7F5-2C3F-ACA85F0417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260715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p:txBody>
          <a:bodyPr/>
          <a:lstStyle/>
          <a:p>
            <a:pPr algn="ctr"/>
            <a:r>
              <a:rPr lang="en-US" dirty="0"/>
              <a:t>Summary</a:t>
            </a:r>
          </a:p>
        </p:txBody>
      </p:sp>
      <p:sp>
        <p:nvSpPr>
          <p:cNvPr id="90115" name="Content Placeholder 2"/>
          <p:cNvSpPr>
            <a:spLocks noGrp="1"/>
          </p:cNvSpPr>
          <p:nvPr>
            <p:ph idx="1"/>
          </p:nvPr>
        </p:nvSpPr>
        <p:spPr/>
        <p:txBody>
          <a:bodyPr/>
          <a:lstStyle/>
          <a:p>
            <a:r>
              <a:rPr lang="en-US" dirty="0"/>
              <a:t>Regular expressions play a surprisingly large role</a:t>
            </a:r>
          </a:p>
          <a:p>
            <a:pPr lvl="1"/>
            <a:r>
              <a:rPr lang="en-US" dirty="0"/>
              <a:t>Sophisticated sequences of regular expressions are often the first model for any text </a:t>
            </a:r>
            <a:r>
              <a:rPr lang="en-US"/>
              <a:t>processing tasks</a:t>
            </a:r>
            <a:endParaRPr lang="en-US" dirty="0"/>
          </a:p>
          <a:p>
            <a:r>
              <a:rPr lang="en-US" dirty="0"/>
              <a:t>For many hard tasks, we use machine learning classifiers</a:t>
            </a:r>
          </a:p>
          <a:p>
            <a:pPr lvl="1"/>
            <a:r>
              <a:rPr lang="en-US" dirty="0"/>
              <a:t>But regular expressions are used as features in the classifiers</a:t>
            </a:r>
          </a:p>
          <a:p>
            <a:pPr lvl="1"/>
            <a:r>
              <a:rPr lang="en-US" dirty="0"/>
              <a:t>Can be very useful in capturing generalizations</a:t>
            </a:r>
          </a:p>
          <a:p>
            <a:pPr lvl="1"/>
            <a:endParaRPr lang="en-US" dirty="0"/>
          </a:p>
        </p:txBody>
      </p:sp>
      <p:sp>
        <p:nvSpPr>
          <p:cNvPr id="90118" name="Slide Number Placeholder 5"/>
          <p:cNvSpPr>
            <a:spLocks noGrp="1"/>
          </p:cNvSpPr>
          <p:nvPr>
            <p:ph type="sldNum" sz="quarter" idx="12"/>
          </p:nvPr>
        </p:nvSpPr>
        <p:spPr>
          <a:noFill/>
        </p:spPr>
        <p:txBody>
          <a:bodyPr/>
          <a:lstStyle/>
          <a:p>
            <a:fld id="{BB8C8334-E00B-3A45-A77B-332115BBC150}" type="slidenum">
              <a:rPr lang="en-US"/>
              <a:pPr/>
              <a:t>28</a:t>
            </a:fld>
            <a:endParaRPr lang="en-US"/>
          </a:p>
        </p:txBody>
      </p:sp>
      <p:sp>
        <p:nvSpPr>
          <p:cNvPr id="2" name="Rectangle 1">
            <a:extLst>
              <a:ext uri="{FF2B5EF4-FFF2-40B4-BE49-F238E27FC236}">
                <a16:creationId xmlns:a16="http://schemas.microsoft.com/office/drawing/2014/main" id="{BBA97455-3291-E5A4-8B59-7D61BD312D2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C244EE-BB22-BBD9-4CA8-908B38B2A43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61CBA0A-B7B4-A9FF-41C5-A5A99AB391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168204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1905397" y="844343"/>
            <a:ext cx="8471444" cy="2019264"/>
          </a:xfrm>
        </p:spPr>
        <p:txBody>
          <a:bodyPr/>
          <a:lstStyle/>
          <a:p>
            <a:r>
              <a:rPr lang="en-US" sz="4664" dirty="0"/>
              <a:t>Basic Text Processing</a:t>
            </a:r>
            <a:endParaRPr lang="en-US" sz="4664" dirty="0">
              <a:latin typeface="Lucida Sans" charset="0"/>
              <a:ea typeface="ＭＳ Ｐゴシック" charset="0"/>
              <a:cs typeface="ＭＳ Ｐゴシック" charset="0"/>
            </a:endParaRPr>
          </a:p>
        </p:txBody>
      </p:sp>
      <p:sp>
        <p:nvSpPr>
          <p:cNvPr id="16387" name="Rectangle 6"/>
          <p:cNvSpPr>
            <a:spLocks noGrp="1" noChangeArrowheads="1"/>
          </p:cNvSpPr>
          <p:nvPr>
            <p:ph type="subTitle" idx="1"/>
          </p:nvPr>
        </p:nvSpPr>
        <p:spPr>
          <a:xfrm>
            <a:off x="2703637" y="3886200"/>
            <a:ext cx="6784728" cy="712850"/>
          </a:xfrm>
        </p:spPr>
        <p:txBody>
          <a:bodyPr/>
          <a:lstStyle/>
          <a:p>
            <a:r>
              <a:rPr lang="en-US" sz="3816" dirty="0">
                <a:solidFill>
                  <a:srgbClr val="A4001D"/>
                </a:solidFill>
                <a:latin typeface="Calibri" charset="0"/>
              </a:rPr>
              <a:t>Words and Corpora</a:t>
            </a:r>
          </a:p>
        </p:txBody>
      </p:sp>
      <p:sp>
        <p:nvSpPr>
          <p:cNvPr id="2" name="Rectangle 1">
            <a:extLst>
              <a:ext uri="{FF2B5EF4-FFF2-40B4-BE49-F238E27FC236}">
                <a16:creationId xmlns:a16="http://schemas.microsoft.com/office/drawing/2014/main" id="{0221CB09-3E20-552A-CE29-B6ACB1E702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1578E75-397F-1381-A945-1D89F49FC13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98A2E7E-C681-6ADA-5578-38ADC6A2F5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23995457"/>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38200" y="615846"/>
            <a:ext cx="10515600" cy="1325563"/>
          </a:xfrm>
        </p:spPr>
        <p:txBody>
          <a:bodyPr/>
          <a:lstStyle/>
          <a:p>
            <a:r>
              <a:rPr lang="en-US" dirty="0"/>
              <a:t>How many words?</a:t>
            </a:r>
          </a:p>
        </p:txBody>
      </p:sp>
      <p:sp>
        <p:nvSpPr>
          <p:cNvPr id="22531" name="Rectangle 3"/>
          <p:cNvSpPr>
            <a:spLocks noGrp="1" noChangeArrowheads="1"/>
          </p:cNvSpPr>
          <p:nvPr>
            <p:ph sz="quarter" idx="1"/>
          </p:nvPr>
        </p:nvSpPr>
        <p:spPr/>
        <p:txBody>
          <a:bodyPr/>
          <a:lstStyle/>
          <a:p>
            <a:r>
              <a:rPr lang="en-US" sz="2968" dirty="0"/>
              <a:t>I do uh main- mainly business data processing</a:t>
            </a:r>
          </a:p>
          <a:p>
            <a:pPr lvl="1"/>
            <a:r>
              <a:rPr lang="en-US" sz="2544" dirty="0"/>
              <a:t>Fragments, filled pauses</a:t>
            </a:r>
          </a:p>
          <a:p>
            <a:pPr lvl="1"/>
            <a:endParaRPr lang="en-US" sz="2544" dirty="0"/>
          </a:p>
          <a:p>
            <a:r>
              <a:rPr lang="en-US" sz="2968" dirty="0"/>
              <a:t>Seuss’s </a:t>
            </a:r>
            <a:r>
              <a:rPr lang="en-US" sz="2968" dirty="0">
                <a:solidFill>
                  <a:srgbClr val="FF0000"/>
                </a:solidFill>
              </a:rPr>
              <a:t>cat </a:t>
            </a:r>
            <a:r>
              <a:rPr lang="en-US" sz="2968" dirty="0"/>
              <a:t>in the hat is different from other</a:t>
            </a:r>
            <a:r>
              <a:rPr lang="en-US" sz="2968" dirty="0">
                <a:solidFill>
                  <a:srgbClr val="FF0000"/>
                </a:solidFill>
              </a:rPr>
              <a:t> cats! </a:t>
            </a:r>
            <a:endParaRPr lang="en-US" sz="2968" dirty="0"/>
          </a:p>
          <a:p>
            <a:pPr lvl="1"/>
            <a:r>
              <a:rPr lang="en-US" sz="2544" b="1" dirty="0"/>
              <a:t>Lemma</a:t>
            </a:r>
            <a:r>
              <a:rPr lang="en-US" sz="2544" dirty="0"/>
              <a:t>: same stem and may be different part of speech</a:t>
            </a:r>
          </a:p>
          <a:p>
            <a:pPr lvl="2"/>
            <a:r>
              <a:rPr lang="en-US" sz="2120" dirty="0">
                <a:solidFill>
                  <a:srgbClr val="FF0000"/>
                </a:solidFill>
              </a:rPr>
              <a:t>cat </a:t>
            </a:r>
            <a:r>
              <a:rPr lang="en-US" sz="2120" dirty="0"/>
              <a:t>and </a:t>
            </a:r>
            <a:r>
              <a:rPr lang="en-US" sz="2120" dirty="0">
                <a:solidFill>
                  <a:srgbClr val="FF0000"/>
                </a:solidFill>
              </a:rPr>
              <a:t>cats </a:t>
            </a:r>
            <a:r>
              <a:rPr lang="en-US" sz="2120" dirty="0"/>
              <a:t>= same lemma</a:t>
            </a:r>
          </a:p>
          <a:p>
            <a:pPr lvl="1"/>
            <a:r>
              <a:rPr lang="en-US" sz="2544" b="1" dirty="0" err="1"/>
              <a:t>Wordform</a:t>
            </a:r>
            <a:r>
              <a:rPr lang="en-US" sz="2544" dirty="0"/>
              <a:t>: the full inflected surface form</a:t>
            </a:r>
          </a:p>
          <a:p>
            <a:pPr lvl="2"/>
            <a:r>
              <a:rPr lang="en-US" sz="2120" dirty="0">
                <a:solidFill>
                  <a:srgbClr val="FF0000"/>
                </a:solidFill>
              </a:rPr>
              <a:t>cat </a:t>
            </a:r>
            <a:r>
              <a:rPr lang="en-US" sz="2120" dirty="0"/>
              <a:t>and </a:t>
            </a:r>
            <a:r>
              <a:rPr lang="en-US" sz="2120" dirty="0">
                <a:solidFill>
                  <a:srgbClr val="FF0000"/>
                </a:solidFill>
              </a:rPr>
              <a:t>cats </a:t>
            </a:r>
            <a:r>
              <a:rPr lang="en-US" sz="2120" dirty="0"/>
              <a:t>= different </a:t>
            </a:r>
            <a:r>
              <a:rPr lang="en-US" sz="2120" dirty="0" err="1"/>
              <a:t>wordforms</a:t>
            </a:r>
            <a:endParaRPr lang="en-US" sz="2120" dirty="0"/>
          </a:p>
        </p:txBody>
      </p:sp>
      <p:sp>
        <p:nvSpPr>
          <p:cNvPr id="2" name="Rectangle 1">
            <a:extLst>
              <a:ext uri="{FF2B5EF4-FFF2-40B4-BE49-F238E27FC236}">
                <a16:creationId xmlns:a16="http://schemas.microsoft.com/office/drawing/2014/main" id="{6F67AD9A-30EB-5152-91F2-D5ABA644C5E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B323CD2-53D4-73C5-C461-0FB3B15A064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A9F4F4D-EC5D-F28E-CAEB-119A876560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77914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53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531">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2531">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2531">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53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704337"/>
            <a:ext cx="10515600" cy="1325563"/>
          </a:xfrm>
        </p:spPr>
        <p:txBody>
          <a:bodyPr/>
          <a:lstStyle/>
          <a:p>
            <a:r>
              <a:rPr lang="en-US" dirty="0"/>
              <a:t>How many words?</a:t>
            </a:r>
          </a:p>
        </p:txBody>
      </p:sp>
      <p:sp>
        <p:nvSpPr>
          <p:cNvPr id="24579" name="Rectangle 3"/>
          <p:cNvSpPr>
            <a:spLocks noGrp="1" noChangeArrowheads="1"/>
          </p:cNvSpPr>
          <p:nvPr>
            <p:ph sz="quarter" idx="1"/>
          </p:nvPr>
        </p:nvSpPr>
        <p:spPr>
          <a:xfrm>
            <a:off x="1734390" y="2096286"/>
            <a:ext cx="9046303" cy="3755831"/>
          </a:xfrm>
        </p:spPr>
        <p:txBody>
          <a:bodyPr>
            <a:normAutofit/>
          </a:bodyPr>
          <a:lstStyle/>
          <a:p>
            <a:pPr marL="0" indent="0">
              <a:buNone/>
            </a:pPr>
            <a:r>
              <a:rPr lang="en-US" sz="2332" dirty="0">
                <a:solidFill>
                  <a:srgbClr val="FF0000"/>
                </a:solidFill>
              </a:rPr>
              <a:t>they lay back on the San Francisco grass and looked at the stars and their</a:t>
            </a:r>
          </a:p>
          <a:p>
            <a:endParaRPr lang="en-US" dirty="0">
              <a:solidFill>
                <a:srgbClr val="FF0000"/>
              </a:solidFill>
            </a:endParaRPr>
          </a:p>
          <a:p>
            <a:r>
              <a:rPr lang="en-US" b="1" dirty="0">
                <a:solidFill>
                  <a:srgbClr val="000000"/>
                </a:solidFill>
              </a:rPr>
              <a:t>Type</a:t>
            </a:r>
            <a:r>
              <a:rPr lang="en-US" dirty="0">
                <a:solidFill>
                  <a:srgbClr val="000000"/>
                </a:solidFill>
              </a:rPr>
              <a:t>: an element of the vocabulary.</a:t>
            </a:r>
            <a:endParaRPr lang="en-US" b="1" dirty="0">
              <a:solidFill>
                <a:srgbClr val="000000"/>
              </a:solidFill>
            </a:endParaRPr>
          </a:p>
          <a:p>
            <a:r>
              <a:rPr lang="en-US" b="1" dirty="0">
                <a:solidFill>
                  <a:srgbClr val="000000"/>
                </a:solidFill>
              </a:rPr>
              <a:t>Token</a:t>
            </a:r>
            <a:r>
              <a:rPr lang="en-US" dirty="0">
                <a:solidFill>
                  <a:srgbClr val="000000"/>
                </a:solidFill>
              </a:rPr>
              <a:t>: an instance of that type in running text.</a:t>
            </a:r>
          </a:p>
          <a:p>
            <a:r>
              <a:rPr lang="en-US" dirty="0"/>
              <a:t>How many?</a:t>
            </a:r>
          </a:p>
          <a:p>
            <a:pPr lvl="1"/>
            <a:r>
              <a:rPr lang="en-US" dirty="0"/>
              <a:t>15 tokens (or 14)</a:t>
            </a:r>
          </a:p>
          <a:p>
            <a:pPr lvl="1"/>
            <a:r>
              <a:rPr lang="en-US" dirty="0"/>
              <a:t>13 types (or 12) (or 11?)</a:t>
            </a:r>
          </a:p>
        </p:txBody>
      </p:sp>
      <p:sp>
        <p:nvSpPr>
          <p:cNvPr id="2" name="Rectangle 1">
            <a:extLst>
              <a:ext uri="{FF2B5EF4-FFF2-40B4-BE49-F238E27FC236}">
                <a16:creationId xmlns:a16="http://schemas.microsoft.com/office/drawing/2014/main" id="{46469600-AA5C-02AA-D398-87D97836964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7930DE1E-14C4-4D9F-84EC-EBD4B5F91E3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B114D68-8EA2-EADA-0A86-EE89B003C3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7522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4579">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579">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704335"/>
            <a:ext cx="10515600" cy="1325563"/>
          </a:xfrm>
        </p:spPr>
        <p:txBody>
          <a:bodyPr/>
          <a:lstStyle/>
          <a:p>
            <a:r>
              <a:rPr lang="en-US" dirty="0"/>
              <a:t>How many words?</a:t>
            </a:r>
          </a:p>
        </p:txBody>
      </p:sp>
      <p:sp>
        <p:nvSpPr>
          <p:cNvPr id="24579" name="Rectangle 3"/>
          <p:cNvSpPr>
            <a:spLocks noGrp="1" noChangeArrowheads="1"/>
          </p:cNvSpPr>
          <p:nvPr>
            <p:ph sz="quarter" idx="1"/>
          </p:nvPr>
        </p:nvSpPr>
        <p:spPr>
          <a:xfrm>
            <a:off x="1734390" y="2217442"/>
            <a:ext cx="8965532" cy="4119299"/>
          </a:xfrm>
        </p:spPr>
        <p:txBody>
          <a:bodyPr/>
          <a:lstStyle/>
          <a:p>
            <a:pPr marL="0" indent="0">
              <a:buNone/>
            </a:pPr>
            <a:r>
              <a:rPr lang="en-US" b="1" i="1" dirty="0"/>
              <a:t>N</a:t>
            </a:r>
            <a:r>
              <a:rPr lang="en-US" dirty="0"/>
              <a:t> = number of tokens</a:t>
            </a:r>
          </a:p>
          <a:p>
            <a:pPr marL="0" indent="0">
              <a:buNone/>
            </a:pPr>
            <a:r>
              <a:rPr lang="en-US" b="1" i="1" dirty="0"/>
              <a:t>V</a:t>
            </a:r>
            <a:r>
              <a:rPr lang="en-US" dirty="0"/>
              <a:t> = vocabulary = set of types</a:t>
            </a:r>
          </a:p>
          <a:p>
            <a:pPr marL="484613" lvl="1" indent="0">
              <a:buNone/>
            </a:pPr>
            <a:r>
              <a:rPr lang="en-US" sz="1908" dirty="0"/>
              <a:t>|</a:t>
            </a:r>
            <a:r>
              <a:rPr lang="en-US" sz="1908" i="1" dirty="0"/>
              <a:t>V</a:t>
            </a:r>
            <a:r>
              <a:rPr lang="en-US" sz="1908" dirty="0"/>
              <a:t>|</a:t>
            </a:r>
            <a:r>
              <a:rPr lang="en-US" sz="1908" i="1" dirty="0"/>
              <a:t> </a:t>
            </a:r>
            <a:r>
              <a:rPr lang="en-US" sz="1908" dirty="0"/>
              <a:t>is the size of the vocabulary</a:t>
            </a:r>
          </a:p>
          <a:p>
            <a:pPr marL="0" indent="0">
              <a:buNone/>
            </a:pPr>
            <a:endParaRPr lang="en-US" sz="2120" dirty="0"/>
          </a:p>
          <a:p>
            <a:pPr marL="0" indent="0">
              <a:buNone/>
            </a:pPr>
            <a:endParaRPr lang="en-US" sz="2120" dirty="0"/>
          </a:p>
          <a:p>
            <a:pPr marL="0" indent="0">
              <a:buNone/>
            </a:pPr>
            <a:endParaRPr lang="en-US" sz="2120" dirty="0"/>
          </a:p>
          <a:p>
            <a:pPr marL="0" indent="0">
              <a:buNone/>
            </a:pPr>
            <a:endParaRPr lang="en-US" sz="2120" dirty="0"/>
          </a:p>
          <a:p>
            <a:pPr marL="0" indent="0">
              <a:buNone/>
            </a:pPr>
            <a:endParaRPr lang="en-US" sz="2120" dirty="0"/>
          </a:p>
          <a:p>
            <a:pPr marL="0" indent="0">
              <a:buNone/>
            </a:pPr>
            <a:endParaRPr lang="en-US" sz="2120" dirty="0"/>
          </a:p>
        </p:txBody>
      </p:sp>
      <p:graphicFrame>
        <p:nvGraphicFramePr>
          <p:cNvPr id="2" name="Table 1"/>
          <p:cNvGraphicFramePr>
            <a:graphicFrameLocks noGrp="1"/>
          </p:cNvGraphicFramePr>
          <p:nvPr/>
        </p:nvGraphicFramePr>
        <p:xfrm>
          <a:off x="2138243" y="3832853"/>
          <a:ext cx="7430892" cy="2490816"/>
        </p:xfrm>
        <a:graphic>
          <a:graphicData uri="http://schemas.openxmlformats.org/drawingml/2006/table">
            <a:tbl>
              <a:tblPr firstRow="1" bandRow="1">
                <a:tableStyleId>{5C22544A-7EE6-4342-B048-85BDC9FD1C3A}</a:tableStyleId>
              </a:tblPr>
              <a:tblGrid>
                <a:gridCol w="2476964">
                  <a:extLst>
                    <a:ext uri="{9D8B030D-6E8A-4147-A177-3AD203B41FA5}">
                      <a16:colId xmlns:a16="http://schemas.microsoft.com/office/drawing/2014/main" val="20000"/>
                    </a:ext>
                  </a:extLst>
                </a:gridCol>
                <a:gridCol w="2476964">
                  <a:extLst>
                    <a:ext uri="{9D8B030D-6E8A-4147-A177-3AD203B41FA5}">
                      <a16:colId xmlns:a16="http://schemas.microsoft.com/office/drawing/2014/main" val="20001"/>
                    </a:ext>
                  </a:extLst>
                </a:gridCol>
                <a:gridCol w="2476964">
                  <a:extLst>
                    <a:ext uri="{9D8B030D-6E8A-4147-A177-3AD203B41FA5}">
                      <a16:colId xmlns:a16="http://schemas.microsoft.com/office/drawing/2014/main" val="20002"/>
                    </a:ext>
                  </a:extLst>
                </a:gridCol>
              </a:tblGrid>
              <a:tr h="442416">
                <a:tc>
                  <a:txBody>
                    <a:bodyPr/>
                    <a:lstStyle/>
                    <a:p>
                      <a:endParaRPr lang="en-US" sz="2300" dirty="0"/>
                    </a:p>
                  </a:txBody>
                  <a:tcPr marL="96924" marR="96924" marT="48462" marB="48462"/>
                </a:tc>
                <a:tc>
                  <a:txBody>
                    <a:bodyPr/>
                    <a:lstStyle/>
                    <a:p>
                      <a:r>
                        <a:rPr lang="en-US" sz="2300" dirty="0"/>
                        <a:t>Tokens = N</a:t>
                      </a:r>
                    </a:p>
                  </a:txBody>
                  <a:tcPr marL="96924" marR="96924" marT="48462" marB="48462"/>
                </a:tc>
                <a:tc>
                  <a:txBody>
                    <a:bodyPr/>
                    <a:lstStyle/>
                    <a:p>
                      <a:r>
                        <a:rPr lang="en-US" sz="2300" dirty="0"/>
                        <a:t>Types = |V|</a:t>
                      </a:r>
                    </a:p>
                  </a:txBody>
                  <a:tcPr marL="96924" marR="96924" marT="48462" marB="48462"/>
                </a:tc>
                <a:extLst>
                  <a:ext uri="{0D108BD9-81ED-4DB2-BD59-A6C34878D82A}">
                    <a16:rowId xmlns:a16="http://schemas.microsoft.com/office/drawing/2014/main" val="10000"/>
                  </a:ext>
                </a:extLst>
              </a:tr>
              <a:tr h="787907">
                <a:tc>
                  <a:txBody>
                    <a:bodyPr/>
                    <a:lstStyle/>
                    <a:p>
                      <a:r>
                        <a:rPr lang="en-US" sz="2300" dirty="0"/>
                        <a:t>Switchboard phone</a:t>
                      </a:r>
                      <a:r>
                        <a:rPr lang="en-US" sz="2300" baseline="0" dirty="0"/>
                        <a:t> conversations</a:t>
                      </a:r>
                      <a:endParaRPr lang="en-US" sz="2300" dirty="0"/>
                    </a:p>
                  </a:txBody>
                  <a:tcPr marL="96924" marR="96924" marT="48462" marB="48462"/>
                </a:tc>
                <a:tc>
                  <a:txBody>
                    <a:bodyPr/>
                    <a:lstStyle/>
                    <a:p>
                      <a:r>
                        <a:rPr lang="en-US" sz="2300" dirty="0"/>
                        <a:t>2.4 million</a:t>
                      </a:r>
                    </a:p>
                  </a:txBody>
                  <a:tcPr marL="96924" marR="96924" marT="48462" marB="48462"/>
                </a:tc>
                <a:tc>
                  <a:txBody>
                    <a:bodyPr/>
                    <a:lstStyle/>
                    <a:p>
                      <a:r>
                        <a:rPr lang="en-US" sz="2300" dirty="0"/>
                        <a:t>20</a:t>
                      </a:r>
                      <a:r>
                        <a:rPr lang="en-US" sz="2300" baseline="0" dirty="0"/>
                        <a:t> thousand</a:t>
                      </a:r>
                      <a:endParaRPr lang="en-US" sz="2300" dirty="0"/>
                    </a:p>
                  </a:txBody>
                  <a:tcPr marL="96924" marR="96924" marT="48462" marB="48462"/>
                </a:tc>
                <a:extLst>
                  <a:ext uri="{0D108BD9-81ED-4DB2-BD59-A6C34878D82A}">
                    <a16:rowId xmlns:a16="http://schemas.microsoft.com/office/drawing/2014/main" val="10001"/>
                  </a:ext>
                </a:extLst>
              </a:tr>
              <a:tr h="442416">
                <a:tc>
                  <a:txBody>
                    <a:bodyPr/>
                    <a:lstStyle/>
                    <a:p>
                      <a:r>
                        <a:rPr lang="en-US" sz="2300" dirty="0"/>
                        <a:t>Shakespeare</a:t>
                      </a:r>
                    </a:p>
                  </a:txBody>
                  <a:tcPr marL="96924" marR="96924" marT="48462" marB="48462"/>
                </a:tc>
                <a:tc>
                  <a:txBody>
                    <a:bodyPr/>
                    <a:lstStyle/>
                    <a:p>
                      <a:r>
                        <a:rPr lang="en-US" sz="2300" dirty="0"/>
                        <a:t>884,000</a:t>
                      </a:r>
                    </a:p>
                  </a:txBody>
                  <a:tcPr marL="96924" marR="96924" marT="48462" marB="48462"/>
                </a:tc>
                <a:tc>
                  <a:txBody>
                    <a:bodyPr/>
                    <a:lstStyle/>
                    <a:p>
                      <a:r>
                        <a:rPr lang="en-US" sz="2300" dirty="0"/>
                        <a:t>31</a:t>
                      </a:r>
                      <a:r>
                        <a:rPr lang="en-US" sz="2300" baseline="0" dirty="0"/>
                        <a:t> thousand</a:t>
                      </a:r>
                      <a:endParaRPr lang="en-US" sz="2300" dirty="0"/>
                    </a:p>
                  </a:txBody>
                  <a:tcPr marL="96924" marR="96924" marT="48462" marB="48462"/>
                </a:tc>
                <a:extLst>
                  <a:ext uri="{0D108BD9-81ED-4DB2-BD59-A6C34878D82A}">
                    <a16:rowId xmlns:a16="http://schemas.microsoft.com/office/drawing/2014/main" val="10002"/>
                  </a:ext>
                </a:extLst>
              </a:tr>
              <a:tr h="442416">
                <a:tc>
                  <a:txBody>
                    <a:bodyPr/>
                    <a:lstStyle/>
                    <a:p>
                      <a:r>
                        <a:rPr lang="en-US" sz="2300" dirty="0"/>
                        <a:t>Google N-grams</a:t>
                      </a:r>
                    </a:p>
                  </a:txBody>
                  <a:tcPr marL="96924" marR="96924" marT="48462" marB="48462"/>
                </a:tc>
                <a:tc>
                  <a:txBody>
                    <a:bodyPr/>
                    <a:lstStyle/>
                    <a:p>
                      <a:r>
                        <a:rPr lang="en-US" sz="2300" dirty="0"/>
                        <a:t>1 trillion</a:t>
                      </a:r>
                    </a:p>
                  </a:txBody>
                  <a:tcPr marL="96924" marR="96924" marT="48462" marB="48462"/>
                </a:tc>
                <a:tc>
                  <a:txBody>
                    <a:bodyPr/>
                    <a:lstStyle/>
                    <a:p>
                      <a:r>
                        <a:rPr lang="en-US" sz="2300" dirty="0"/>
                        <a:t>13 million</a:t>
                      </a:r>
                    </a:p>
                  </a:txBody>
                  <a:tcPr marL="96924" marR="96924" marT="48462" marB="48462"/>
                </a:tc>
                <a:extLst>
                  <a:ext uri="{0D108BD9-81ED-4DB2-BD59-A6C34878D82A}">
                    <a16:rowId xmlns:a16="http://schemas.microsoft.com/office/drawing/2014/main" val="10003"/>
                  </a:ext>
                </a:extLst>
              </a:tr>
            </a:tbl>
          </a:graphicData>
        </a:graphic>
      </p:graphicFrame>
      <p:sp>
        <p:nvSpPr>
          <p:cNvPr id="3" name="TextBox 2"/>
          <p:cNvSpPr txBox="1"/>
          <p:nvPr/>
        </p:nvSpPr>
        <p:spPr>
          <a:xfrm>
            <a:off x="6015230" y="2459755"/>
            <a:ext cx="4285981" cy="728469"/>
          </a:xfrm>
          <a:prstGeom prst="rect">
            <a:avLst/>
          </a:prstGeom>
          <a:noFill/>
        </p:spPr>
        <p:txBody>
          <a:bodyPr wrap="none" rtlCol="0">
            <a:spAutoFit/>
          </a:bodyPr>
          <a:lstStyle/>
          <a:p>
            <a:r>
              <a:rPr lang="en-US" sz="2120" dirty="0">
                <a:latin typeface="Calibri"/>
                <a:cs typeface="Calibri"/>
              </a:rPr>
              <a:t>Church and Gale (1990)</a:t>
            </a:r>
            <a:r>
              <a:rPr lang="en-US" sz="2226" dirty="0">
                <a:latin typeface="Calibri"/>
                <a:cs typeface="Calibri"/>
              </a:rPr>
              <a:t>: |V| &gt; O(N</a:t>
            </a:r>
            <a:r>
              <a:rPr lang="en-US" sz="2226" baseline="30000" dirty="0">
                <a:latin typeface="Calibri"/>
                <a:cs typeface="Calibri"/>
              </a:rPr>
              <a:t>½</a:t>
            </a:r>
            <a:r>
              <a:rPr lang="en-US" sz="2226" dirty="0">
                <a:latin typeface="Calibri"/>
                <a:cs typeface="Calibri"/>
              </a:rPr>
              <a:t>)</a:t>
            </a:r>
          </a:p>
          <a:p>
            <a:endParaRPr lang="en-US" sz="1908" dirty="0"/>
          </a:p>
        </p:txBody>
      </p:sp>
      <p:sp>
        <p:nvSpPr>
          <p:cNvPr id="4" name="Rectangle 3">
            <a:extLst>
              <a:ext uri="{FF2B5EF4-FFF2-40B4-BE49-F238E27FC236}">
                <a16:creationId xmlns:a16="http://schemas.microsoft.com/office/drawing/2014/main" id="{75B5C11F-0879-1D6D-9F55-C7172D0A618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C3EBF91-F835-24EF-97E6-F9F2A9B283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A21D76E-AD8A-14A4-AB53-437766C332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0833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61BB2-01A8-744B-91FD-B2F4EB7620BB}"/>
              </a:ext>
            </a:extLst>
          </p:cNvPr>
          <p:cNvSpPr>
            <a:spLocks noGrp="1"/>
          </p:cNvSpPr>
          <p:nvPr>
            <p:ph type="title"/>
          </p:nvPr>
        </p:nvSpPr>
        <p:spPr>
          <a:xfrm>
            <a:off x="838200" y="630594"/>
            <a:ext cx="10515600" cy="1325563"/>
          </a:xfrm>
        </p:spPr>
        <p:txBody>
          <a:bodyPr/>
          <a:lstStyle/>
          <a:p>
            <a:r>
              <a:rPr lang="en-US" dirty="0"/>
              <a:t>Corpora</a:t>
            </a:r>
          </a:p>
        </p:txBody>
      </p:sp>
      <p:sp>
        <p:nvSpPr>
          <p:cNvPr id="3" name="Content Placeholder 2">
            <a:extLst>
              <a:ext uri="{FF2B5EF4-FFF2-40B4-BE49-F238E27FC236}">
                <a16:creationId xmlns:a16="http://schemas.microsoft.com/office/drawing/2014/main" id="{11E2A4EB-78DA-7E49-A1DB-7F627AC57471}"/>
              </a:ext>
            </a:extLst>
          </p:cNvPr>
          <p:cNvSpPr>
            <a:spLocks noGrp="1"/>
          </p:cNvSpPr>
          <p:nvPr>
            <p:ph idx="1"/>
          </p:nvPr>
        </p:nvSpPr>
        <p:spPr/>
        <p:txBody>
          <a:bodyPr>
            <a:normAutofit/>
          </a:bodyPr>
          <a:lstStyle/>
          <a:p>
            <a:pPr marL="0" indent="0">
              <a:buNone/>
            </a:pPr>
            <a:r>
              <a:rPr lang="en-US" dirty="0"/>
              <a:t>Words don't appear out of nowhere! </a:t>
            </a:r>
          </a:p>
          <a:p>
            <a:pPr marL="0" indent="0">
              <a:buNone/>
            </a:pPr>
            <a:r>
              <a:rPr lang="en-US" dirty="0"/>
              <a:t>A text is produced by </a:t>
            </a:r>
          </a:p>
          <a:p>
            <a:pPr marL="489662" indent="-238941"/>
            <a:r>
              <a:rPr lang="en-US" dirty="0"/>
              <a:t>a specific writer(s), </a:t>
            </a:r>
          </a:p>
          <a:p>
            <a:pPr marL="489662" indent="-238941"/>
            <a:r>
              <a:rPr lang="en-US" dirty="0"/>
              <a:t>at a specific time, </a:t>
            </a:r>
          </a:p>
          <a:p>
            <a:pPr marL="489662" indent="-238941"/>
            <a:r>
              <a:rPr lang="en-US" dirty="0"/>
              <a:t>in a specific variety,</a:t>
            </a:r>
          </a:p>
          <a:p>
            <a:pPr marL="489662" indent="-238941"/>
            <a:r>
              <a:rPr lang="en-US" dirty="0"/>
              <a:t>of a specific language, </a:t>
            </a:r>
          </a:p>
          <a:p>
            <a:pPr marL="489662" indent="-238941"/>
            <a:r>
              <a:rPr lang="en-US" dirty="0"/>
              <a:t>for a specific function.</a:t>
            </a:r>
          </a:p>
        </p:txBody>
      </p:sp>
      <p:sp>
        <p:nvSpPr>
          <p:cNvPr id="4" name="Rectangle 3">
            <a:extLst>
              <a:ext uri="{FF2B5EF4-FFF2-40B4-BE49-F238E27FC236}">
                <a16:creationId xmlns:a16="http://schemas.microsoft.com/office/drawing/2014/main" id="{B12584D1-5C98-D2F2-C45C-B0265B3E512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4833381-328E-E6FC-D373-78101B6C84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8B5A1D4-53B9-A2D5-CD81-2F8308C4CF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3529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61BB2-01A8-744B-91FD-B2F4EB7620BB}"/>
              </a:ext>
            </a:extLst>
          </p:cNvPr>
          <p:cNvSpPr>
            <a:spLocks noGrp="1"/>
          </p:cNvSpPr>
          <p:nvPr>
            <p:ph type="title"/>
          </p:nvPr>
        </p:nvSpPr>
        <p:spPr>
          <a:xfrm>
            <a:off x="838200" y="571600"/>
            <a:ext cx="10515600" cy="1325563"/>
          </a:xfrm>
        </p:spPr>
        <p:txBody>
          <a:bodyPr/>
          <a:lstStyle/>
          <a:p>
            <a:r>
              <a:rPr lang="en-US" dirty="0"/>
              <a:t>Corpora vary along dimension like</a:t>
            </a:r>
          </a:p>
        </p:txBody>
      </p:sp>
      <p:sp>
        <p:nvSpPr>
          <p:cNvPr id="3" name="Content Placeholder 2">
            <a:extLst>
              <a:ext uri="{FF2B5EF4-FFF2-40B4-BE49-F238E27FC236}">
                <a16:creationId xmlns:a16="http://schemas.microsoft.com/office/drawing/2014/main" id="{11E2A4EB-78DA-7E49-A1DB-7F627AC57471}"/>
              </a:ext>
            </a:extLst>
          </p:cNvPr>
          <p:cNvSpPr>
            <a:spLocks noGrp="1"/>
          </p:cNvSpPr>
          <p:nvPr>
            <p:ph idx="1"/>
          </p:nvPr>
        </p:nvSpPr>
        <p:spPr>
          <a:xfrm>
            <a:off x="1360997" y="1813589"/>
            <a:ext cx="9323207" cy="4341418"/>
          </a:xfrm>
        </p:spPr>
        <p:txBody>
          <a:bodyPr>
            <a:normAutofit/>
          </a:bodyPr>
          <a:lstStyle/>
          <a:p>
            <a:pPr lvl="1"/>
            <a:r>
              <a:rPr lang="en-US" b="1" dirty="0"/>
              <a:t>Language</a:t>
            </a:r>
            <a:r>
              <a:rPr lang="en-US" dirty="0"/>
              <a:t>: 7097 languages in the world</a:t>
            </a:r>
          </a:p>
          <a:p>
            <a:pPr lvl="1"/>
            <a:r>
              <a:rPr lang="en-US" b="1" dirty="0"/>
              <a:t>Variety</a:t>
            </a:r>
            <a:r>
              <a:rPr lang="en-US" dirty="0"/>
              <a:t>, like African American Language varieties.</a:t>
            </a:r>
          </a:p>
          <a:p>
            <a:pPr lvl="2"/>
            <a:r>
              <a:rPr lang="en-US" dirty="0"/>
              <a:t>AAE Twitter posts might include forms like "</a:t>
            </a:r>
            <a:r>
              <a:rPr lang="en-US" i="1" dirty="0" err="1"/>
              <a:t>iont</a:t>
            </a:r>
            <a:r>
              <a:rPr lang="en-US" i="1" dirty="0"/>
              <a:t>" (I don't)</a:t>
            </a:r>
          </a:p>
          <a:p>
            <a:pPr lvl="1"/>
            <a:r>
              <a:rPr lang="en-US" b="1" dirty="0"/>
              <a:t>Code switching</a:t>
            </a:r>
            <a:r>
              <a:rPr lang="en-US" dirty="0"/>
              <a:t>, e.g., Spanish/English, Hindi/English:</a:t>
            </a:r>
          </a:p>
          <a:p>
            <a:pPr marL="277643" lvl="2" indent="0">
              <a:buNone/>
            </a:pPr>
            <a:r>
              <a:rPr lang="en-US" sz="1696" dirty="0"/>
              <a:t>	S/E: Por </a:t>
            </a:r>
            <a:r>
              <a:rPr lang="en-US" sz="1696" dirty="0" err="1"/>
              <a:t>primera</a:t>
            </a:r>
            <a:r>
              <a:rPr lang="en-US" sz="1696" dirty="0"/>
              <a:t> </a:t>
            </a:r>
            <a:r>
              <a:rPr lang="en-US" sz="1696" dirty="0" err="1"/>
              <a:t>vez</a:t>
            </a:r>
            <a:r>
              <a:rPr lang="en-US" sz="1696" dirty="0"/>
              <a:t> </a:t>
            </a:r>
            <a:r>
              <a:rPr lang="en-US" sz="1696" dirty="0" err="1"/>
              <a:t>veo</a:t>
            </a:r>
            <a:r>
              <a:rPr lang="en-US" sz="1696" dirty="0"/>
              <a:t> a @username actually being hateful! It was beautiful:) </a:t>
            </a:r>
          </a:p>
          <a:p>
            <a:pPr marL="277643" lvl="2" indent="0">
              <a:buNone/>
            </a:pPr>
            <a:r>
              <a:rPr lang="en-US" sz="1696" i="1" dirty="0"/>
              <a:t>	   [For the first time I get to see @username actually being hateful! it was beautiful:) ] </a:t>
            </a:r>
            <a:endParaRPr lang="en-US" sz="1696" dirty="0"/>
          </a:p>
          <a:p>
            <a:pPr marL="277643" lvl="2" indent="0">
              <a:buNone/>
            </a:pPr>
            <a:r>
              <a:rPr lang="en-US" sz="1696" dirty="0"/>
              <a:t>	H/E: dost </a:t>
            </a:r>
            <a:r>
              <a:rPr lang="en-US" sz="1696" dirty="0" err="1"/>
              <a:t>tha</a:t>
            </a:r>
            <a:r>
              <a:rPr lang="en-US" sz="1696" dirty="0"/>
              <a:t> or ra- </a:t>
            </a:r>
            <a:r>
              <a:rPr lang="en-US" sz="1696" dirty="0" err="1"/>
              <a:t>hega</a:t>
            </a:r>
            <a:r>
              <a:rPr lang="en-US" sz="1696" dirty="0"/>
              <a:t> ... </a:t>
            </a:r>
            <a:r>
              <a:rPr lang="en-US" sz="1696" dirty="0" err="1"/>
              <a:t>dont</a:t>
            </a:r>
            <a:r>
              <a:rPr lang="en-US" sz="1696" dirty="0"/>
              <a:t> </a:t>
            </a:r>
            <a:r>
              <a:rPr lang="en-US" sz="1696" dirty="0" err="1"/>
              <a:t>wory</a:t>
            </a:r>
            <a:r>
              <a:rPr lang="en-US" sz="1696" dirty="0"/>
              <a:t> ... but </a:t>
            </a:r>
            <a:r>
              <a:rPr lang="en-US" sz="1696" dirty="0" err="1"/>
              <a:t>dherya</a:t>
            </a:r>
            <a:r>
              <a:rPr lang="en-US" sz="1696" dirty="0"/>
              <a:t> </a:t>
            </a:r>
            <a:r>
              <a:rPr lang="en-US" sz="1696" dirty="0" err="1"/>
              <a:t>rakhe</a:t>
            </a:r>
            <a:r>
              <a:rPr lang="en-US" sz="1696" dirty="0"/>
              <a:t> </a:t>
            </a:r>
          </a:p>
          <a:p>
            <a:pPr marL="277643" lvl="2" indent="0">
              <a:buNone/>
            </a:pPr>
            <a:r>
              <a:rPr lang="en-US" sz="1696" i="1" dirty="0"/>
              <a:t>	   [“he was and will remain a friend ... don’t worry ... but have faith”] </a:t>
            </a:r>
          </a:p>
          <a:p>
            <a:pPr marL="462738" lvl="1" indent="-302883"/>
            <a:r>
              <a:rPr lang="en-US" b="1" dirty="0"/>
              <a:t>Genre: </a:t>
            </a:r>
            <a:r>
              <a:rPr lang="en-US" dirty="0"/>
              <a:t>newswire, fiction, scientific articles, Wikipedia</a:t>
            </a:r>
          </a:p>
          <a:p>
            <a:pPr marL="462738" lvl="1" indent="-302883"/>
            <a:r>
              <a:rPr lang="en-US" b="1" dirty="0"/>
              <a:t>Author Demographics</a:t>
            </a:r>
            <a:r>
              <a:rPr lang="en-US" dirty="0"/>
              <a:t>: writer's age, gender, ethnicity,</a:t>
            </a:r>
            <a:endParaRPr lang="en-US" b="1" dirty="0"/>
          </a:p>
          <a:p>
            <a:pPr lvl="2"/>
            <a:endParaRPr lang="en-US" dirty="0"/>
          </a:p>
        </p:txBody>
      </p:sp>
      <p:sp>
        <p:nvSpPr>
          <p:cNvPr id="4" name="Rectangle 3">
            <a:extLst>
              <a:ext uri="{FF2B5EF4-FFF2-40B4-BE49-F238E27FC236}">
                <a16:creationId xmlns:a16="http://schemas.microsoft.com/office/drawing/2014/main" id="{004A5B87-D627-0775-707B-C5B3B1EC8F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B81ED4-ED12-6DCF-FBC3-BC2839CD596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1E0A740-25B7-B7F1-431E-1E42134F7C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83082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039D9-527A-104B-9350-C0FF346088B4}"/>
              </a:ext>
            </a:extLst>
          </p:cNvPr>
          <p:cNvSpPr>
            <a:spLocks noGrp="1"/>
          </p:cNvSpPr>
          <p:nvPr>
            <p:ph type="title"/>
          </p:nvPr>
        </p:nvSpPr>
        <p:spPr>
          <a:xfrm>
            <a:off x="2097857" y="706597"/>
            <a:ext cx="8440524" cy="1322489"/>
          </a:xfrm>
        </p:spPr>
        <p:txBody>
          <a:bodyPr>
            <a:normAutofit/>
          </a:bodyPr>
          <a:lstStyle/>
          <a:p>
            <a:r>
              <a:rPr lang="en-US" dirty="0"/>
              <a:t>Corpus </a:t>
            </a:r>
            <a:r>
              <a:rPr lang="en-US" b="1" dirty="0"/>
              <a:t>datasheets</a:t>
            </a:r>
          </a:p>
        </p:txBody>
      </p:sp>
      <p:sp>
        <p:nvSpPr>
          <p:cNvPr id="3" name="Content Placeholder 2">
            <a:extLst>
              <a:ext uri="{FF2B5EF4-FFF2-40B4-BE49-F238E27FC236}">
                <a16:creationId xmlns:a16="http://schemas.microsoft.com/office/drawing/2014/main" id="{32FCFBA6-B74B-CA45-B8B6-E75CDDAF9296}"/>
              </a:ext>
            </a:extLst>
          </p:cNvPr>
          <p:cNvSpPr>
            <a:spLocks noGrp="1"/>
          </p:cNvSpPr>
          <p:nvPr>
            <p:ph idx="1"/>
          </p:nvPr>
        </p:nvSpPr>
        <p:spPr>
          <a:xfrm>
            <a:off x="1960298" y="1807862"/>
            <a:ext cx="8981936" cy="4360420"/>
          </a:xfrm>
        </p:spPr>
        <p:txBody>
          <a:bodyPr>
            <a:normAutofit/>
          </a:bodyPr>
          <a:lstStyle/>
          <a:p>
            <a:pPr marL="0" indent="0">
              <a:buNone/>
            </a:pPr>
            <a:r>
              <a:rPr lang="en-US" b="1" dirty="0"/>
              <a:t>Motivation</a:t>
            </a:r>
            <a:r>
              <a:rPr lang="en-US" dirty="0"/>
              <a:t>: </a:t>
            </a:r>
          </a:p>
          <a:p>
            <a:pPr marL="429085" indent="-238941">
              <a:lnSpc>
                <a:spcPct val="80000"/>
              </a:lnSpc>
              <a:spcBef>
                <a:spcPts val="636"/>
              </a:spcBef>
            </a:pPr>
            <a:r>
              <a:rPr lang="en-US" sz="2756" dirty="0"/>
              <a:t>Why was the corpus collected?</a:t>
            </a:r>
          </a:p>
          <a:p>
            <a:pPr marL="429085" indent="-238941">
              <a:lnSpc>
                <a:spcPct val="80000"/>
              </a:lnSpc>
              <a:spcBef>
                <a:spcPts val="636"/>
              </a:spcBef>
            </a:pPr>
            <a:r>
              <a:rPr lang="en-US" sz="2756" dirty="0"/>
              <a:t>By whom? </a:t>
            </a:r>
          </a:p>
          <a:p>
            <a:pPr marL="429085" indent="-238941">
              <a:lnSpc>
                <a:spcPct val="80000"/>
              </a:lnSpc>
              <a:spcBef>
                <a:spcPts val="636"/>
              </a:spcBef>
            </a:pPr>
            <a:r>
              <a:rPr lang="en-US" sz="2756" dirty="0"/>
              <a:t>Who funded it? </a:t>
            </a:r>
          </a:p>
          <a:p>
            <a:pPr marL="0" indent="0">
              <a:buNone/>
            </a:pPr>
            <a:r>
              <a:rPr lang="en-US" b="1" dirty="0"/>
              <a:t>Situation</a:t>
            </a:r>
            <a:r>
              <a:rPr lang="en-US" dirty="0"/>
              <a:t>: </a:t>
            </a:r>
            <a:r>
              <a:rPr lang="en-US" sz="2756" dirty="0"/>
              <a:t>In what situation was the text written?</a:t>
            </a:r>
          </a:p>
          <a:p>
            <a:pPr marL="0" indent="0">
              <a:buNone/>
            </a:pPr>
            <a:r>
              <a:rPr lang="en-US" b="1" dirty="0"/>
              <a:t>Collection process</a:t>
            </a:r>
            <a:r>
              <a:rPr lang="en-US" dirty="0"/>
              <a:t>: </a:t>
            </a:r>
            <a:r>
              <a:rPr lang="en-US" sz="2756" dirty="0"/>
              <a:t>If it is a subsample how was it sampled? Was there consent? Pre-processing?</a:t>
            </a:r>
          </a:p>
          <a:p>
            <a:r>
              <a:rPr lang="en-US" sz="2756" dirty="0"/>
              <a:t>  +</a:t>
            </a:r>
            <a:r>
              <a:rPr lang="en-US" sz="2756" b="1" dirty="0"/>
              <a:t>Annotation process, language variety, demographics, etc.</a:t>
            </a:r>
            <a:endParaRPr lang="en-US" sz="2756" dirty="0"/>
          </a:p>
          <a:p>
            <a:endParaRPr lang="en-US" dirty="0"/>
          </a:p>
          <a:p>
            <a:endParaRPr lang="en-US" dirty="0"/>
          </a:p>
        </p:txBody>
      </p:sp>
      <p:sp>
        <p:nvSpPr>
          <p:cNvPr id="4" name="Rectangle 3">
            <a:extLst>
              <a:ext uri="{FF2B5EF4-FFF2-40B4-BE49-F238E27FC236}">
                <a16:creationId xmlns:a16="http://schemas.microsoft.com/office/drawing/2014/main" id="{4DB8CF3C-B93D-086A-B48B-FD316D5B78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B30B3C-ED62-E4E8-CDBA-9F86A64350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5F4D7B2-E247-90AF-BCB9-F6CC6B141B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114902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1905397" y="844343"/>
            <a:ext cx="8471444" cy="2019264"/>
          </a:xfrm>
        </p:spPr>
        <p:txBody>
          <a:bodyPr/>
          <a:lstStyle/>
          <a:p>
            <a:r>
              <a:rPr lang="en-US" sz="4664" dirty="0"/>
              <a:t>Basic Text Processing</a:t>
            </a:r>
            <a:endParaRPr lang="en-US" sz="4664" dirty="0">
              <a:latin typeface="Lucida Sans" charset="0"/>
              <a:ea typeface="ＭＳ Ｐゴシック" charset="0"/>
              <a:cs typeface="ＭＳ Ｐゴシック" charset="0"/>
            </a:endParaRPr>
          </a:p>
        </p:txBody>
      </p:sp>
      <p:sp>
        <p:nvSpPr>
          <p:cNvPr id="16387" name="Rectangle 6"/>
          <p:cNvSpPr>
            <a:spLocks noGrp="1" noChangeArrowheads="1"/>
          </p:cNvSpPr>
          <p:nvPr>
            <p:ph type="subTitle" idx="1"/>
          </p:nvPr>
        </p:nvSpPr>
        <p:spPr>
          <a:xfrm>
            <a:off x="2703637" y="3886200"/>
            <a:ext cx="6784728" cy="712850"/>
          </a:xfrm>
        </p:spPr>
        <p:txBody>
          <a:bodyPr/>
          <a:lstStyle/>
          <a:p>
            <a:r>
              <a:rPr lang="en-US" sz="3816" dirty="0">
                <a:solidFill>
                  <a:srgbClr val="A4001D"/>
                </a:solidFill>
                <a:latin typeface="Calibri" charset="0"/>
              </a:rPr>
              <a:t>Word tokenization</a:t>
            </a:r>
          </a:p>
        </p:txBody>
      </p:sp>
      <p:sp>
        <p:nvSpPr>
          <p:cNvPr id="2" name="Rectangle 1">
            <a:extLst>
              <a:ext uri="{FF2B5EF4-FFF2-40B4-BE49-F238E27FC236}">
                <a16:creationId xmlns:a16="http://schemas.microsoft.com/office/drawing/2014/main" id="{D6A69E6A-82BE-42C1-01C8-47B3E15D23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28EEB21-FFFC-B194-471A-0BCB03178C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090B0F6-7E20-B2F6-387F-3F6ABFE3AB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70174633"/>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130048" y="720922"/>
            <a:ext cx="8238597" cy="908669"/>
          </a:xfrm>
        </p:spPr>
        <p:txBody>
          <a:bodyPr/>
          <a:lstStyle/>
          <a:p>
            <a:pPr algn="ctr"/>
            <a:r>
              <a:rPr lang="en-US" dirty="0"/>
              <a:t>Text Normalization</a:t>
            </a:r>
          </a:p>
        </p:txBody>
      </p:sp>
      <p:sp>
        <p:nvSpPr>
          <p:cNvPr id="20483" name="Rectangle 3"/>
          <p:cNvSpPr>
            <a:spLocks noGrp="1" noChangeArrowheads="1"/>
          </p:cNvSpPr>
          <p:nvPr>
            <p:ph sz="quarter" idx="1"/>
          </p:nvPr>
        </p:nvSpPr>
        <p:spPr>
          <a:xfrm>
            <a:off x="1587223" y="2041350"/>
            <a:ext cx="8870387" cy="3634675"/>
          </a:xfrm>
        </p:spPr>
        <p:txBody>
          <a:bodyPr/>
          <a:lstStyle/>
          <a:p>
            <a:pPr>
              <a:lnSpc>
                <a:spcPct val="90000"/>
              </a:lnSpc>
            </a:pPr>
            <a:r>
              <a:rPr lang="en-US" sz="3391" dirty="0"/>
              <a:t>Every NLP task needs to do text normalization: </a:t>
            </a:r>
          </a:p>
          <a:p>
            <a:pPr marL="0" indent="0">
              <a:buNone/>
            </a:pPr>
            <a:endParaRPr lang="en-US" sz="3391" dirty="0"/>
          </a:p>
          <a:p>
            <a:pPr marL="969226" lvl="1" indent="-484613">
              <a:buFont typeface="+mj-lt"/>
              <a:buAutoNum type="arabicPeriod"/>
            </a:pPr>
            <a:r>
              <a:rPr lang="en-US" sz="2968" dirty="0"/>
              <a:t>Segmenting/tokenizing words in running text</a:t>
            </a:r>
          </a:p>
          <a:p>
            <a:pPr marL="969226" lvl="1" indent="-484613">
              <a:buFont typeface="+mj-lt"/>
              <a:buAutoNum type="arabicPeriod"/>
            </a:pPr>
            <a:r>
              <a:rPr lang="en-US" sz="2968" dirty="0"/>
              <a:t>Normalizing word formats</a:t>
            </a:r>
          </a:p>
          <a:p>
            <a:pPr marL="969226" lvl="1" indent="-484613">
              <a:buFont typeface="+mj-lt"/>
              <a:buAutoNum type="arabicPeriod"/>
            </a:pPr>
            <a:r>
              <a:rPr lang="en-US" sz="2968" dirty="0"/>
              <a:t>Segmenting sentences in running text</a:t>
            </a:r>
            <a:endParaRPr lang="en-US" sz="3391" b="1" dirty="0"/>
          </a:p>
          <a:p>
            <a:pPr lvl="1">
              <a:lnSpc>
                <a:spcPct val="90000"/>
              </a:lnSpc>
              <a:buFont typeface="Wingdings" charset="2"/>
              <a:buNone/>
            </a:pPr>
            <a:endParaRPr lang="en-US" sz="2120" b="1" dirty="0">
              <a:latin typeface="Courier" charset="0"/>
            </a:endParaRPr>
          </a:p>
          <a:p>
            <a:pPr>
              <a:lnSpc>
                <a:spcPct val="90000"/>
              </a:lnSpc>
            </a:pPr>
            <a:endParaRPr lang="en-US" sz="1908" b="1" dirty="0">
              <a:latin typeface="Courier" charset="0"/>
            </a:endParaRPr>
          </a:p>
          <a:p>
            <a:pPr>
              <a:lnSpc>
                <a:spcPct val="90000"/>
              </a:lnSpc>
            </a:pPr>
            <a:endParaRPr lang="en-US" sz="1908" dirty="0"/>
          </a:p>
        </p:txBody>
      </p:sp>
      <p:sp>
        <p:nvSpPr>
          <p:cNvPr id="2" name="Rectangle 1">
            <a:extLst>
              <a:ext uri="{FF2B5EF4-FFF2-40B4-BE49-F238E27FC236}">
                <a16:creationId xmlns:a16="http://schemas.microsoft.com/office/drawing/2014/main" id="{0068A3B3-E671-3178-1D35-F6B3AA55797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C1A7AF47-0B80-4966-FEB4-ACD2F9BCD7F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CE11F3D-6BA4-D53D-6594-45CC830E72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0679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Space-based tokenization</a:t>
            </a:r>
          </a:p>
        </p:txBody>
      </p:sp>
      <p:sp>
        <p:nvSpPr>
          <p:cNvPr id="9" name="Content Placeholder 8">
            <a:extLst>
              <a:ext uri="{FF2B5EF4-FFF2-40B4-BE49-F238E27FC236}">
                <a16:creationId xmlns:a16="http://schemas.microsoft.com/office/drawing/2014/main" id="{77E97B3B-C03B-DB48-84FB-2711464CFC8E}"/>
              </a:ext>
            </a:extLst>
          </p:cNvPr>
          <p:cNvSpPr>
            <a:spLocks noGrp="1"/>
          </p:cNvSpPr>
          <p:nvPr>
            <p:ph idx="1"/>
          </p:nvPr>
        </p:nvSpPr>
        <p:spPr>
          <a:xfrm>
            <a:off x="1895931" y="1975130"/>
            <a:ext cx="8658604" cy="3876987"/>
          </a:xfrm>
        </p:spPr>
        <p:txBody>
          <a:bodyPr>
            <a:normAutofit/>
          </a:bodyPr>
          <a:lstStyle/>
          <a:p>
            <a:r>
              <a:rPr lang="en-US" dirty="0"/>
              <a:t>A very simple way to tokenize</a:t>
            </a:r>
          </a:p>
          <a:p>
            <a:pPr lvl="1"/>
            <a:r>
              <a:rPr lang="en-US" dirty="0"/>
              <a:t>For languages that use space characters between words</a:t>
            </a:r>
          </a:p>
          <a:p>
            <a:pPr lvl="2"/>
            <a:r>
              <a:rPr lang="en-US" dirty="0"/>
              <a:t>Arabic, Cyrillic, Greek, Latin, etc., based writing systems</a:t>
            </a:r>
          </a:p>
          <a:p>
            <a:pPr lvl="1"/>
            <a:r>
              <a:rPr lang="en-US" dirty="0"/>
              <a:t>Segment off a token between instances of spaces</a:t>
            </a:r>
          </a:p>
          <a:p>
            <a:r>
              <a:rPr lang="en-US" dirty="0"/>
              <a:t>Unix tools for space-based tokenization</a:t>
            </a:r>
          </a:p>
          <a:p>
            <a:pPr lvl="1"/>
            <a:r>
              <a:rPr lang="en-US" dirty="0"/>
              <a:t>The "tr" command</a:t>
            </a:r>
          </a:p>
          <a:p>
            <a:pPr lvl="1"/>
            <a:r>
              <a:rPr lang="en-US" dirty="0"/>
              <a:t>Given a text file, output the word tokens and their frequencies</a:t>
            </a:r>
          </a:p>
          <a:p>
            <a:pPr marL="0" indent="0">
              <a:buNone/>
            </a:pPr>
            <a:endParaRPr lang="en-US" dirty="0"/>
          </a:p>
        </p:txBody>
      </p:sp>
      <p:sp>
        <p:nvSpPr>
          <p:cNvPr id="3" name="Rectangle 2">
            <a:extLst>
              <a:ext uri="{FF2B5EF4-FFF2-40B4-BE49-F238E27FC236}">
                <a16:creationId xmlns:a16="http://schemas.microsoft.com/office/drawing/2014/main" id="{61D1BAD1-4CBB-75EE-C9A9-A99FAA43F8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5D17691-97FA-A9E3-978F-272A8B6E787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DF5CD7F7-9FD4-7710-0F1F-15D3A0A3AD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962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Simple Tokenization in UNIX</a:t>
            </a:r>
          </a:p>
        </p:txBody>
      </p:sp>
      <p:sp>
        <p:nvSpPr>
          <p:cNvPr id="3" name="Content Placeholder 2"/>
          <p:cNvSpPr>
            <a:spLocks noGrp="1"/>
          </p:cNvSpPr>
          <p:nvPr>
            <p:ph idx="1"/>
          </p:nvPr>
        </p:nvSpPr>
        <p:spPr>
          <a:xfrm>
            <a:off x="1521874" y="1471251"/>
            <a:ext cx="9046303" cy="4573892"/>
          </a:xfrm>
        </p:spPr>
        <p:txBody>
          <a:bodyPr>
            <a:normAutofit/>
          </a:bodyPr>
          <a:lstStyle/>
          <a:p>
            <a:r>
              <a:rPr lang="en-US" dirty="0"/>
              <a:t>Given a text file, output the word tokens and their frequencies</a:t>
            </a:r>
          </a:p>
          <a:p>
            <a:pPr marL="0" indent="0">
              <a:buNone/>
            </a:pPr>
            <a:r>
              <a:rPr lang="fr-FR" sz="2120" dirty="0">
                <a:latin typeface="Courier"/>
                <a:cs typeface="Courier"/>
              </a:rPr>
              <a:t>tr -</a:t>
            </a:r>
            <a:r>
              <a:rPr lang="fr-FR" sz="2120" dirty="0" err="1">
                <a:latin typeface="Courier"/>
                <a:cs typeface="Courier"/>
              </a:rPr>
              <a:t>sc</a:t>
            </a:r>
            <a:r>
              <a:rPr lang="fr-FR" sz="2120" dirty="0">
                <a:latin typeface="Courier"/>
                <a:cs typeface="Courier"/>
              </a:rPr>
              <a:t> ’A-</a:t>
            </a:r>
            <a:r>
              <a:rPr lang="fr-FR" sz="2120" dirty="0" err="1">
                <a:latin typeface="Courier"/>
                <a:cs typeface="Courier"/>
              </a:rPr>
              <a:t>Za</a:t>
            </a:r>
            <a:r>
              <a:rPr lang="fr-FR" sz="2120" dirty="0">
                <a:latin typeface="Courier"/>
                <a:cs typeface="Courier"/>
              </a:rPr>
              <a:t>-z’ ’\n’ &lt; </a:t>
            </a:r>
            <a:r>
              <a:rPr lang="fr-FR" sz="2120" dirty="0" err="1">
                <a:latin typeface="Courier"/>
                <a:cs typeface="Courier"/>
              </a:rPr>
              <a:t>shakes.txt</a:t>
            </a:r>
            <a:r>
              <a:rPr lang="fr-FR" sz="2120" dirty="0">
                <a:latin typeface="Courier"/>
                <a:cs typeface="Courier"/>
              </a:rPr>
              <a:t> </a:t>
            </a:r>
          </a:p>
          <a:p>
            <a:pPr marL="0" indent="0">
              <a:buNone/>
            </a:pPr>
            <a:r>
              <a:rPr lang="fr-FR" sz="2120" dirty="0">
                <a:latin typeface="Courier"/>
                <a:cs typeface="Courier"/>
              </a:rPr>
              <a:t>     | </a:t>
            </a:r>
            <a:r>
              <a:rPr lang="en-US" sz="2120" dirty="0">
                <a:latin typeface="Courier"/>
                <a:cs typeface="Courier"/>
              </a:rPr>
              <a:t>sort </a:t>
            </a:r>
          </a:p>
          <a:p>
            <a:pPr marL="0" indent="0">
              <a:buNone/>
            </a:pPr>
            <a:r>
              <a:rPr lang="en-US" sz="2120" dirty="0">
                <a:latin typeface="Courier"/>
                <a:cs typeface="Courier"/>
              </a:rPr>
              <a:t>     | </a:t>
            </a:r>
            <a:r>
              <a:rPr lang="en-US" sz="2120" dirty="0" err="1">
                <a:latin typeface="Courier"/>
                <a:cs typeface="Courier"/>
              </a:rPr>
              <a:t>uniq</a:t>
            </a:r>
            <a:r>
              <a:rPr lang="en-US" sz="2120" dirty="0">
                <a:latin typeface="Courier"/>
                <a:cs typeface="Courier"/>
              </a:rPr>
              <a:t> –c </a:t>
            </a:r>
          </a:p>
          <a:p>
            <a:pPr marL="0" indent="0">
              <a:buNone/>
            </a:pPr>
            <a:endParaRPr lang="en-US" sz="1484" dirty="0">
              <a:latin typeface="Courier"/>
              <a:cs typeface="Courier"/>
            </a:endParaRPr>
          </a:p>
          <a:p>
            <a:pPr marL="0" indent="0">
              <a:buNone/>
            </a:pPr>
            <a:r>
              <a:rPr lang="en-US" sz="1484" dirty="0">
                <a:latin typeface="Courier"/>
                <a:cs typeface="Courier"/>
              </a:rPr>
              <a:t>1945 A</a:t>
            </a:r>
          </a:p>
          <a:p>
            <a:pPr marL="0" indent="0">
              <a:buNone/>
            </a:pPr>
            <a:r>
              <a:rPr lang="en-US" sz="1484" dirty="0">
                <a:latin typeface="Courier"/>
                <a:cs typeface="Courier"/>
              </a:rPr>
              <a:t>  72 AARON</a:t>
            </a:r>
          </a:p>
          <a:p>
            <a:pPr marL="0" indent="0">
              <a:buNone/>
            </a:pPr>
            <a:r>
              <a:rPr lang="en-US" sz="1484" dirty="0">
                <a:latin typeface="Courier"/>
                <a:cs typeface="Courier"/>
              </a:rPr>
              <a:t>  19 ABBESS</a:t>
            </a:r>
          </a:p>
          <a:p>
            <a:pPr marL="0" indent="0">
              <a:buNone/>
            </a:pPr>
            <a:r>
              <a:rPr lang="en-US" sz="1484" dirty="0">
                <a:latin typeface="Courier"/>
                <a:cs typeface="Courier"/>
              </a:rPr>
              <a:t>   5 ABBOT</a:t>
            </a:r>
          </a:p>
          <a:p>
            <a:pPr marL="0" indent="0">
              <a:buNone/>
            </a:pPr>
            <a:r>
              <a:rPr lang="en-US" sz="1484" dirty="0">
                <a:latin typeface="Courier"/>
                <a:cs typeface="Courier"/>
              </a:rPr>
              <a:t> ... ...</a:t>
            </a:r>
          </a:p>
          <a:p>
            <a:pPr marL="0" indent="0">
              <a:buNone/>
            </a:pPr>
            <a:r>
              <a:rPr lang="it-IT" sz="1272" dirty="0">
                <a:latin typeface="Courier"/>
                <a:cs typeface="Courier"/>
              </a:rPr>
              <a:t> </a:t>
            </a:r>
            <a:r>
              <a:rPr lang="en-US" sz="1272" dirty="0">
                <a:latin typeface="Courier"/>
                <a:cs typeface="Courier"/>
              </a:rPr>
              <a:t>   </a:t>
            </a:r>
            <a:endParaRPr lang="en-US" dirty="0"/>
          </a:p>
        </p:txBody>
      </p:sp>
      <p:sp>
        <p:nvSpPr>
          <p:cNvPr id="5" name="TextBox 4"/>
          <p:cNvSpPr txBox="1"/>
          <p:nvPr/>
        </p:nvSpPr>
        <p:spPr>
          <a:xfrm>
            <a:off x="3269031" y="4901715"/>
            <a:ext cx="1208985" cy="1691104"/>
          </a:xfrm>
          <a:prstGeom prst="rect">
            <a:avLst/>
          </a:prstGeom>
          <a:noFill/>
        </p:spPr>
        <p:txBody>
          <a:bodyPr wrap="none" rtlCol="0">
            <a:spAutoFit/>
          </a:bodyPr>
          <a:lstStyle/>
          <a:p>
            <a:r>
              <a:rPr lang="it-IT" sz="1484" dirty="0">
                <a:latin typeface="Courier"/>
                <a:cs typeface="Courier"/>
              </a:rPr>
              <a:t>25 Aaron</a:t>
            </a:r>
          </a:p>
          <a:p>
            <a:r>
              <a:rPr lang="it-IT" sz="1484" dirty="0">
                <a:latin typeface="Courier"/>
                <a:cs typeface="Courier"/>
              </a:rPr>
              <a:t> 6 Abate</a:t>
            </a:r>
          </a:p>
          <a:p>
            <a:r>
              <a:rPr lang="it-IT" sz="1484" dirty="0">
                <a:latin typeface="Courier"/>
                <a:cs typeface="Courier"/>
              </a:rPr>
              <a:t> 1 </a:t>
            </a:r>
            <a:r>
              <a:rPr lang="it-IT" sz="1484" dirty="0" err="1">
                <a:latin typeface="Courier"/>
                <a:cs typeface="Courier"/>
              </a:rPr>
              <a:t>Abates</a:t>
            </a:r>
            <a:endParaRPr lang="it-IT" sz="1484" dirty="0">
              <a:latin typeface="Courier"/>
              <a:cs typeface="Courier"/>
            </a:endParaRPr>
          </a:p>
          <a:p>
            <a:r>
              <a:rPr lang="it-IT" sz="1484" dirty="0">
                <a:latin typeface="Courier"/>
                <a:cs typeface="Courier"/>
              </a:rPr>
              <a:t> 5 </a:t>
            </a:r>
            <a:r>
              <a:rPr lang="it-IT" sz="1484" dirty="0" err="1">
                <a:latin typeface="Courier"/>
                <a:cs typeface="Courier"/>
              </a:rPr>
              <a:t>Abbess</a:t>
            </a:r>
            <a:endParaRPr lang="it-IT" sz="1484" dirty="0">
              <a:latin typeface="Courier"/>
              <a:cs typeface="Courier"/>
            </a:endParaRPr>
          </a:p>
          <a:p>
            <a:r>
              <a:rPr lang="it-IT" sz="1484" dirty="0">
                <a:latin typeface="Courier"/>
                <a:cs typeface="Courier"/>
              </a:rPr>
              <a:t> 6 Abbey</a:t>
            </a:r>
          </a:p>
          <a:p>
            <a:r>
              <a:rPr lang="it-IT" sz="1484" dirty="0">
                <a:latin typeface="Courier"/>
                <a:cs typeface="Courier"/>
              </a:rPr>
              <a:t> 3 Abbot</a:t>
            </a:r>
            <a:endParaRPr lang="en-US" sz="1484" dirty="0"/>
          </a:p>
          <a:p>
            <a:r>
              <a:rPr lang="en-US" sz="1484" dirty="0">
                <a:cs typeface="Courier"/>
              </a:rPr>
              <a:t>....   …</a:t>
            </a:r>
            <a:endParaRPr lang="en-US" sz="1484" dirty="0">
              <a:latin typeface="Courier"/>
              <a:cs typeface="Courier"/>
            </a:endParaRPr>
          </a:p>
        </p:txBody>
      </p:sp>
      <p:sp>
        <p:nvSpPr>
          <p:cNvPr id="6" name="Rectangle 5"/>
          <p:cNvSpPr/>
          <p:nvPr/>
        </p:nvSpPr>
        <p:spPr bwMode="auto">
          <a:xfrm>
            <a:off x="7146017" y="3644546"/>
            <a:ext cx="3634675" cy="323082"/>
          </a:xfrm>
          <a:prstGeom prst="rect">
            <a:avLst/>
          </a:prstGeom>
          <a:solidFill>
            <a:srgbClr val="FFCC66"/>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r>
              <a:rPr lang="en-US" sz="1696" dirty="0">
                <a:latin typeface="Lucida Sans" pitchFamily="-65" charset="0"/>
              </a:rPr>
              <a:t>Change all non-alpha to newlines</a:t>
            </a:r>
          </a:p>
        </p:txBody>
      </p:sp>
      <p:sp>
        <p:nvSpPr>
          <p:cNvPr id="7" name="Rectangle 6"/>
          <p:cNvSpPr/>
          <p:nvPr/>
        </p:nvSpPr>
        <p:spPr bwMode="auto">
          <a:xfrm>
            <a:off x="4480590" y="4021143"/>
            <a:ext cx="2907740" cy="323082"/>
          </a:xfrm>
          <a:prstGeom prst="rect">
            <a:avLst/>
          </a:prstGeom>
          <a:solidFill>
            <a:srgbClr val="FFCC66"/>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r>
              <a:rPr lang="en-US" sz="1696" dirty="0">
                <a:latin typeface="Lucida Sans" pitchFamily="-65" charset="0"/>
              </a:rPr>
              <a:t>Sort in alphabetical order</a:t>
            </a:r>
          </a:p>
        </p:txBody>
      </p:sp>
      <p:sp>
        <p:nvSpPr>
          <p:cNvPr id="8" name="Rectangle 7"/>
          <p:cNvSpPr/>
          <p:nvPr/>
        </p:nvSpPr>
        <p:spPr bwMode="auto">
          <a:xfrm>
            <a:off x="4470000" y="4425960"/>
            <a:ext cx="3150052" cy="323082"/>
          </a:xfrm>
          <a:prstGeom prst="rect">
            <a:avLst/>
          </a:prstGeom>
          <a:solidFill>
            <a:srgbClr val="FFCC66"/>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r>
              <a:rPr lang="en-US" sz="1696" dirty="0">
                <a:latin typeface="Lucida Sans" pitchFamily="-65" charset="0"/>
              </a:rPr>
              <a:t>Merge and count each type</a:t>
            </a:r>
          </a:p>
        </p:txBody>
      </p:sp>
      <p:sp>
        <p:nvSpPr>
          <p:cNvPr id="4" name="Rectangle 3">
            <a:extLst>
              <a:ext uri="{FF2B5EF4-FFF2-40B4-BE49-F238E27FC236}">
                <a16:creationId xmlns:a16="http://schemas.microsoft.com/office/drawing/2014/main" id="{03B3FFA8-4BDD-6856-F144-B1C238C071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CF6B0999-DA84-B2A6-24DE-3CC8F429BE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3CC499E-4F3F-5164-1B21-C1FFC1BE1B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55669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first step: tokenizing</a:t>
            </a:r>
          </a:p>
        </p:txBody>
      </p:sp>
      <p:sp>
        <p:nvSpPr>
          <p:cNvPr id="3" name="Content Placeholder 2"/>
          <p:cNvSpPr>
            <a:spLocks noGrp="1"/>
          </p:cNvSpPr>
          <p:nvPr>
            <p:ph idx="1"/>
          </p:nvPr>
        </p:nvSpPr>
        <p:spPr/>
        <p:txBody>
          <a:bodyPr/>
          <a:lstStyle/>
          <a:p>
            <a:pPr marL="0" indent="0">
              <a:buNone/>
            </a:pPr>
            <a:r>
              <a:rPr lang="fr-FR" sz="2120" dirty="0">
                <a:latin typeface="Courier"/>
                <a:cs typeface="Courier"/>
              </a:rPr>
              <a:t>tr -</a:t>
            </a:r>
            <a:r>
              <a:rPr lang="fr-FR" sz="2120" dirty="0" err="1">
                <a:latin typeface="Courier"/>
                <a:cs typeface="Courier"/>
              </a:rPr>
              <a:t>sc</a:t>
            </a:r>
            <a:r>
              <a:rPr lang="fr-FR" sz="2120" dirty="0">
                <a:latin typeface="Courier"/>
                <a:cs typeface="Courier"/>
              </a:rPr>
              <a:t> ’A-</a:t>
            </a:r>
            <a:r>
              <a:rPr lang="fr-FR" sz="2120" dirty="0" err="1">
                <a:latin typeface="Courier"/>
                <a:cs typeface="Courier"/>
              </a:rPr>
              <a:t>Za</a:t>
            </a:r>
            <a:r>
              <a:rPr lang="fr-FR" sz="2120" dirty="0">
                <a:latin typeface="Courier"/>
                <a:cs typeface="Courier"/>
              </a:rPr>
              <a:t>-z’ ’\n’ &lt; </a:t>
            </a:r>
            <a:r>
              <a:rPr lang="fr-FR" sz="2120" dirty="0" err="1">
                <a:latin typeface="Courier"/>
                <a:cs typeface="Courier"/>
              </a:rPr>
              <a:t>shakes.txt</a:t>
            </a:r>
            <a:r>
              <a:rPr lang="fr-FR" sz="2120" dirty="0">
                <a:latin typeface="Courier"/>
                <a:cs typeface="Courier"/>
              </a:rPr>
              <a:t> | </a:t>
            </a:r>
            <a:r>
              <a:rPr lang="fr-FR" sz="2120" dirty="0" err="1">
                <a:latin typeface="Courier"/>
                <a:cs typeface="Courier"/>
              </a:rPr>
              <a:t>head</a:t>
            </a:r>
            <a:endParaRPr lang="fr-FR" sz="2120" dirty="0">
              <a:latin typeface="Courier"/>
              <a:cs typeface="Courier"/>
            </a:endParaRPr>
          </a:p>
          <a:p>
            <a:pPr marL="0" indent="0">
              <a:buNone/>
            </a:pPr>
            <a:endParaRPr lang="fr-FR" sz="1484" dirty="0">
              <a:latin typeface="Courier"/>
              <a:cs typeface="Courier"/>
            </a:endParaRPr>
          </a:p>
          <a:p>
            <a:pPr marL="0" indent="0">
              <a:buNone/>
            </a:pPr>
            <a:r>
              <a:rPr lang="fr-FR" sz="1484" dirty="0">
                <a:latin typeface="Courier"/>
                <a:cs typeface="Courier"/>
              </a:rPr>
              <a:t>THE</a:t>
            </a:r>
          </a:p>
          <a:p>
            <a:pPr marL="0" indent="0">
              <a:buNone/>
            </a:pPr>
            <a:r>
              <a:rPr lang="fr-FR" sz="1484" dirty="0">
                <a:latin typeface="Courier"/>
                <a:cs typeface="Courier"/>
              </a:rPr>
              <a:t>SONNETS</a:t>
            </a:r>
          </a:p>
          <a:p>
            <a:pPr marL="0" indent="0">
              <a:buNone/>
            </a:pPr>
            <a:r>
              <a:rPr lang="fr-FR" sz="1484" dirty="0">
                <a:latin typeface="Courier"/>
                <a:cs typeface="Courier"/>
              </a:rPr>
              <a:t>by</a:t>
            </a:r>
          </a:p>
          <a:p>
            <a:pPr marL="0" indent="0">
              <a:buNone/>
            </a:pPr>
            <a:r>
              <a:rPr lang="fr-FR" sz="1484" dirty="0">
                <a:latin typeface="Courier"/>
                <a:cs typeface="Courier"/>
              </a:rPr>
              <a:t>William</a:t>
            </a:r>
          </a:p>
          <a:p>
            <a:pPr marL="0" indent="0">
              <a:buNone/>
            </a:pPr>
            <a:r>
              <a:rPr lang="fr-FR" sz="1484" dirty="0">
                <a:latin typeface="Courier"/>
                <a:cs typeface="Courier"/>
              </a:rPr>
              <a:t>Shakespeare</a:t>
            </a:r>
          </a:p>
          <a:p>
            <a:pPr marL="0" indent="0">
              <a:buNone/>
            </a:pPr>
            <a:r>
              <a:rPr lang="fr-FR" sz="1484" dirty="0" err="1">
                <a:latin typeface="Courier"/>
                <a:cs typeface="Courier"/>
              </a:rPr>
              <a:t>From</a:t>
            </a:r>
            <a:endParaRPr lang="fr-FR" sz="1484" dirty="0">
              <a:latin typeface="Courier"/>
              <a:cs typeface="Courier"/>
            </a:endParaRPr>
          </a:p>
          <a:p>
            <a:pPr marL="0" indent="0">
              <a:buNone/>
            </a:pPr>
            <a:r>
              <a:rPr lang="fr-FR" sz="1484" dirty="0" err="1">
                <a:latin typeface="Courier"/>
                <a:cs typeface="Courier"/>
              </a:rPr>
              <a:t>fairest</a:t>
            </a:r>
            <a:endParaRPr lang="fr-FR" sz="1484" dirty="0">
              <a:latin typeface="Courier"/>
              <a:cs typeface="Courier"/>
            </a:endParaRPr>
          </a:p>
          <a:p>
            <a:pPr marL="0" indent="0">
              <a:buNone/>
            </a:pPr>
            <a:r>
              <a:rPr lang="fr-FR" sz="1484" dirty="0" err="1">
                <a:latin typeface="Courier"/>
                <a:cs typeface="Courier"/>
              </a:rPr>
              <a:t>creatures</a:t>
            </a:r>
            <a:endParaRPr lang="fr-FR" sz="1484" dirty="0">
              <a:latin typeface="Courier"/>
              <a:cs typeface="Courier"/>
            </a:endParaRPr>
          </a:p>
          <a:p>
            <a:pPr marL="0" indent="0">
              <a:buNone/>
            </a:pPr>
            <a:r>
              <a:rPr lang="en-US" sz="1484" dirty="0">
                <a:latin typeface="Courier"/>
                <a:cs typeface="Courier"/>
              </a:rPr>
              <a:t>W</a:t>
            </a:r>
            <a:r>
              <a:rPr lang="fr-FR" sz="1484" dirty="0">
                <a:latin typeface="Courier"/>
                <a:cs typeface="Courier"/>
              </a:rPr>
              <a:t>e</a:t>
            </a:r>
          </a:p>
          <a:p>
            <a:pPr marL="0" indent="0">
              <a:buNone/>
            </a:pPr>
            <a:r>
              <a:rPr lang="fr-FR" sz="1484" dirty="0">
                <a:latin typeface="Courier"/>
                <a:cs typeface="Courier"/>
              </a:rPr>
              <a:t>...</a:t>
            </a:r>
            <a:r>
              <a:rPr lang="it-IT" sz="1060" dirty="0">
                <a:latin typeface="Courier"/>
                <a:cs typeface="Courier"/>
              </a:rPr>
              <a:t> </a:t>
            </a:r>
            <a:r>
              <a:rPr lang="en-US" sz="1060" dirty="0">
                <a:latin typeface="Courier"/>
                <a:cs typeface="Courier"/>
              </a:rPr>
              <a:t>   </a:t>
            </a:r>
            <a:endParaRPr lang="en-US" sz="1696" dirty="0"/>
          </a:p>
        </p:txBody>
      </p:sp>
      <p:sp>
        <p:nvSpPr>
          <p:cNvPr id="4" name="Rectangle 3">
            <a:extLst>
              <a:ext uri="{FF2B5EF4-FFF2-40B4-BE49-F238E27FC236}">
                <a16:creationId xmlns:a16="http://schemas.microsoft.com/office/drawing/2014/main" id="{F8DFCC18-C991-B565-B61B-415DAFF8B33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179A55-53F0-2AF7-EEDA-4DBBC786ED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9526C21-C8CB-848A-C5D8-876A87F0ED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87486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second step: sorting</a:t>
            </a:r>
          </a:p>
        </p:txBody>
      </p:sp>
      <p:sp>
        <p:nvSpPr>
          <p:cNvPr id="3" name="Content Placeholder 2"/>
          <p:cNvSpPr>
            <a:spLocks noGrp="1"/>
          </p:cNvSpPr>
          <p:nvPr>
            <p:ph idx="1"/>
          </p:nvPr>
        </p:nvSpPr>
        <p:spPr/>
        <p:txBody>
          <a:bodyPr/>
          <a:lstStyle/>
          <a:p>
            <a:pPr marL="0" indent="0">
              <a:buNone/>
            </a:pPr>
            <a:r>
              <a:rPr lang="fr-FR" sz="2120" dirty="0">
                <a:latin typeface="Courier"/>
                <a:cs typeface="Courier"/>
              </a:rPr>
              <a:t>tr -</a:t>
            </a:r>
            <a:r>
              <a:rPr lang="fr-FR" sz="2120" dirty="0" err="1">
                <a:latin typeface="Courier"/>
                <a:cs typeface="Courier"/>
              </a:rPr>
              <a:t>sc</a:t>
            </a:r>
            <a:r>
              <a:rPr lang="fr-FR" sz="2120" dirty="0">
                <a:latin typeface="Courier"/>
                <a:cs typeface="Courier"/>
              </a:rPr>
              <a:t> ’A-</a:t>
            </a:r>
            <a:r>
              <a:rPr lang="fr-FR" sz="2120" dirty="0" err="1">
                <a:latin typeface="Courier"/>
                <a:cs typeface="Courier"/>
              </a:rPr>
              <a:t>Za</a:t>
            </a:r>
            <a:r>
              <a:rPr lang="fr-FR" sz="2120" dirty="0">
                <a:latin typeface="Courier"/>
                <a:cs typeface="Courier"/>
              </a:rPr>
              <a:t>-z’ ’\n’ &lt; </a:t>
            </a:r>
            <a:r>
              <a:rPr lang="fr-FR" sz="2120" dirty="0" err="1">
                <a:latin typeface="Courier"/>
                <a:cs typeface="Courier"/>
              </a:rPr>
              <a:t>shakes.txt</a:t>
            </a:r>
            <a:r>
              <a:rPr lang="fr-FR" sz="2120" dirty="0">
                <a:latin typeface="Courier"/>
                <a:cs typeface="Courier"/>
              </a:rPr>
              <a:t> | sort | </a:t>
            </a:r>
            <a:r>
              <a:rPr lang="fr-FR" sz="2120" dirty="0" err="1">
                <a:latin typeface="Courier"/>
                <a:cs typeface="Courier"/>
              </a:rPr>
              <a:t>head</a:t>
            </a:r>
            <a:endParaRPr lang="fr-FR" sz="2120" dirty="0">
              <a:latin typeface="Courier"/>
              <a:cs typeface="Courier"/>
            </a:endParaRPr>
          </a:p>
          <a:p>
            <a:pPr marL="0" indent="0">
              <a:buNone/>
            </a:pPr>
            <a:endParaRPr lang="fr-FR" sz="1484" dirty="0">
              <a:latin typeface="Courier"/>
              <a:cs typeface="Courier"/>
            </a:endParaRP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t>
            </a:r>
            <a:r>
              <a:rPr lang="en-US" sz="1060" dirty="0">
                <a:latin typeface="Courier"/>
                <a:cs typeface="Courier"/>
              </a:rPr>
              <a:t>   </a:t>
            </a:r>
            <a:endParaRPr lang="en-US" sz="1696" dirty="0"/>
          </a:p>
        </p:txBody>
      </p:sp>
      <p:sp>
        <p:nvSpPr>
          <p:cNvPr id="4" name="Rectangle 3">
            <a:extLst>
              <a:ext uri="{FF2B5EF4-FFF2-40B4-BE49-F238E27FC236}">
                <a16:creationId xmlns:a16="http://schemas.microsoft.com/office/drawing/2014/main" id="{BAFC57B4-D1CC-8583-89E0-43D7F42FE4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9B8C4D8-780E-1A0B-4D31-FB0FA0C1B5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B7A1F40-690F-C133-1137-AEBFFC7112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759601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0120" y="390532"/>
            <a:ext cx="7915515" cy="787513"/>
          </a:xfrm>
        </p:spPr>
        <p:txBody>
          <a:bodyPr/>
          <a:lstStyle/>
          <a:p>
            <a:pPr algn="ctr"/>
            <a:r>
              <a:rPr lang="en-US" dirty="0"/>
              <a:t>More counting</a:t>
            </a:r>
          </a:p>
        </p:txBody>
      </p:sp>
      <p:sp>
        <p:nvSpPr>
          <p:cNvPr id="3" name="Content Placeholder 2"/>
          <p:cNvSpPr>
            <a:spLocks noGrp="1"/>
          </p:cNvSpPr>
          <p:nvPr>
            <p:ph idx="1"/>
          </p:nvPr>
        </p:nvSpPr>
        <p:spPr>
          <a:xfrm>
            <a:off x="1492078" y="1450841"/>
            <a:ext cx="9288615" cy="3533712"/>
          </a:xfrm>
        </p:spPr>
        <p:txBody>
          <a:bodyPr/>
          <a:lstStyle/>
          <a:p>
            <a:r>
              <a:rPr lang="en-US" dirty="0"/>
              <a:t>Merging upper and lower case</a:t>
            </a:r>
            <a:endParaRPr lang="en-US" sz="1272" dirty="0">
              <a:latin typeface="Courier"/>
              <a:cs typeface="Courier"/>
            </a:endParaRPr>
          </a:p>
          <a:p>
            <a:pPr marL="0" indent="0">
              <a:buNone/>
            </a:pPr>
            <a:r>
              <a:rPr lang="en-US" sz="1696" dirty="0" err="1">
                <a:latin typeface="Courier"/>
                <a:cs typeface="Courier"/>
              </a:rPr>
              <a:t>tr</a:t>
            </a:r>
            <a:r>
              <a:rPr lang="en-US" sz="1696" dirty="0">
                <a:latin typeface="Courier"/>
                <a:cs typeface="Courier"/>
              </a:rPr>
              <a:t> ‘A-Z’ ‘a-z</a:t>
            </a:r>
            <a:r>
              <a:rPr lang="fr-FR" sz="1696" dirty="0">
                <a:latin typeface="Courier"/>
                <a:cs typeface="Courier"/>
              </a:rPr>
              <a:t>’ &lt; </a:t>
            </a:r>
            <a:r>
              <a:rPr lang="fr-FR" sz="1696" dirty="0" err="1">
                <a:latin typeface="Courier"/>
                <a:cs typeface="Courier"/>
              </a:rPr>
              <a:t>shakes.txt</a:t>
            </a:r>
            <a:r>
              <a:rPr lang="fr-FR" sz="1696" dirty="0">
                <a:latin typeface="Courier"/>
                <a:cs typeface="Courier"/>
              </a:rPr>
              <a:t> | tr </a:t>
            </a:r>
            <a:r>
              <a:rPr lang="en-US" sz="1696" dirty="0">
                <a:latin typeface="Courier"/>
                <a:cs typeface="Courier"/>
              </a:rPr>
              <a:t>–</a:t>
            </a:r>
            <a:r>
              <a:rPr lang="fr-FR" sz="1696" dirty="0" err="1">
                <a:latin typeface="Courier"/>
                <a:cs typeface="Courier"/>
              </a:rPr>
              <a:t>sc</a:t>
            </a:r>
            <a:r>
              <a:rPr lang="fr-FR" sz="1696" dirty="0">
                <a:latin typeface="Courier"/>
                <a:cs typeface="Courier"/>
              </a:rPr>
              <a:t> ‘A-</a:t>
            </a:r>
            <a:r>
              <a:rPr lang="fr-FR" sz="1696" dirty="0" err="1">
                <a:latin typeface="Courier"/>
                <a:cs typeface="Courier"/>
              </a:rPr>
              <a:t>Za</a:t>
            </a:r>
            <a:r>
              <a:rPr lang="fr-FR" sz="1696" dirty="0">
                <a:latin typeface="Courier"/>
                <a:cs typeface="Courier"/>
              </a:rPr>
              <a:t>-z’ ‘\n’ | sort | </a:t>
            </a:r>
            <a:r>
              <a:rPr lang="fr-FR" sz="1696" dirty="0" err="1">
                <a:latin typeface="Courier"/>
                <a:cs typeface="Courier"/>
              </a:rPr>
              <a:t>uniq</a:t>
            </a:r>
            <a:r>
              <a:rPr lang="fr-FR" sz="1696" dirty="0">
                <a:latin typeface="Courier"/>
                <a:cs typeface="Courier"/>
              </a:rPr>
              <a:t> </a:t>
            </a:r>
            <a:r>
              <a:rPr lang="en-US" sz="1696" dirty="0">
                <a:latin typeface="Courier"/>
                <a:cs typeface="Courier"/>
              </a:rPr>
              <a:t>–</a:t>
            </a:r>
            <a:r>
              <a:rPr lang="fr-FR" sz="1696" dirty="0">
                <a:latin typeface="Courier"/>
                <a:cs typeface="Courier"/>
              </a:rPr>
              <a:t>c </a:t>
            </a:r>
            <a:endParaRPr lang="en-US" dirty="0"/>
          </a:p>
          <a:p>
            <a:r>
              <a:rPr lang="en-US" dirty="0"/>
              <a:t>Sorting the counts</a:t>
            </a:r>
          </a:p>
          <a:p>
            <a:pPr marL="0" indent="0">
              <a:buNone/>
            </a:pPr>
            <a:r>
              <a:rPr lang="en-US" sz="1484" dirty="0" err="1">
                <a:latin typeface="Courier"/>
                <a:cs typeface="Courier"/>
              </a:rPr>
              <a:t>tr</a:t>
            </a:r>
            <a:r>
              <a:rPr lang="en-US" sz="1484" dirty="0">
                <a:latin typeface="Courier"/>
                <a:cs typeface="Courier"/>
              </a:rPr>
              <a:t> ‘A-Z’ ‘a-z</a:t>
            </a:r>
            <a:r>
              <a:rPr lang="fr-FR" sz="1484" dirty="0">
                <a:latin typeface="Courier"/>
                <a:cs typeface="Courier"/>
              </a:rPr>
              <a:t>’ &lt; </a:t>
            </a:r>
            <a:r>
              <a:rPr lang="fr-FR" sz="1484" dirty="0" err="1">
                <a:latin typeface="Courier"/>
                <a:cs typeface="Courier"/>
              </a:rPr>
              <a:t>shakes.txt</a:t>
            </a:r>
            <a:r>
              <a:rPr lang="fr-FR" sz="1484" dirty="0">
                <a:latin typeface="Courier"/>
                <a:cs typeface="Courier"/>
              </a:rPr>
              <a:t> | tr </a:t>
            </a:r>
            <a:r>
              <a:rPr lang="en-US" sz="1484" dirty="0">
                <a:latin typeface="Courier"/>
                <a:cs typeface="Courier"/>
              </a:rPr>
              <a:t>–</a:t>
            </a:r>
            <a:r>
              <a:rPr lang="fr-FR" sz="1484" dirty="0" err="1">
                <a:latin typeface="Courier"/>
                <a:cs typeface="Courier"/>
              </a:rPr>
              <a:t>sc</a:t>
            </a:r>
            <a:r>
              <a:rPr lang="fr-FR" sz="1484" dirty="0">
                <a:latin typeface="Courier"/>
                <a:cs typeface="Courier"/>
              </a:rPr>
              <a:t> ‘A-</a:t>
            </a:r>
            <a:r>
              <a:rPr lang="fr-FR" sz="1484" dirty="0" err="1">
                <a:latin typeface="Courier"/>
                <a:cs typeface="Courier"/>
              </a:rPr>
              <a:t>Za</a:t>
            </a:r>
            <a:r>
              <a:rPr lang="fr-FR" sz="1484" dirty="0">
                <a:latin typeface="Courier"/>
                <a:cs typeface="Courier"/>
              </a:rPr>
              <a:t>-z’ ‘\n’ | sort | </a:t>
            </a:r>
            <a:r>
              <a:rPr lang="fr-FR" sz="1484" dirty="0" err="1">
                <a:latin typeface="Courier"/>
                <a:cs typeface="Courier"/>
              </a:rPr>
              <a:t>uniq</a:t>
            </a:r>
            <a:r>
              <a:rPr lang="fr-FR" sz="1484" dirty="0">
                <a:latin typeface="Courier"/>
                <a:cs typeface="Courier"/>
              </a:rPr>
              <a:t> </a:t>
            </a:r>
            <a:r>
              <a:rPr lang="en-US" sz="1484" dirty="0">
                <a:latin typeface="Courier"/>
                <a:cs typeface="Courier"/>
              </a:rPr>
              <a:t>–</a:t>
            </a:r>
            <a:r>
              <a:rPr lang="fr-FR" sz="1484" dirty="0">
                <a:latin typeface="Courier"/>
                <a:cs typeface="Courier"/>
              </a:rPr>
              <a:t>c | sort </a:t>
            </a:r>
            <a:r>
              <a:rPr lang="en-US" sz="1484" dirty="0">
                <a:latin typeface="Courier"/>
                <a:cs typeface="Courier"/>
              </a:rPr>
              <a:t>–</a:t>
            </a:r>
            <a:r>
              <a:rPr lang="fr-FR" sz="1484" dirty="0">
                <a:latin typeface="Courier"/>
                <a:cs typeface="Courier"/>
              </a:rPr>
              <a:t>n </a:t>
            </a:r>
            <a:r>
              <a:rPr lang="en-US" sz="1484" dirty="0">
                <a:latin typeface="Courier"/>
                <a:cs typeface="Courier"/>
              </a:rPr>
              <a:t>–</a:t>
            </a:r>
            <a:r>
              <a:rPr lang="fr-FR" sz="1484" dirty="0">
                <a:latin typeface="Courier"/>
                <a:cs typeface="Courier"/>
              </a:rPr>
              <a:t>r</a:t>
            </a:r>
          </a:p>
        </p:txBody>
      </p:sp>
      <p:sp>
        <p:nvSpPr>
          <p:cNvPr id="5" name="TextBox 4"/>
          <p:cNvSpPr txBox="1"/>
          <p:nvPr/>
        </p:nvSpPr>
        <p:spPr>
          <a:xfrm>
            <a:off x="2939944" y="3776963"/>
            <a:ext cx="1353256" cy="2705292"/>
          </a:xfrm>
          <a:prstGeom prst="rect">
            <a:avLst/>
          </a:prstGeom>
          <a:noFill/>
        </p:spPr>
        <p:txBody>
          <a:bodyPr wrap="none" rtlCol="0">
            <a:spAutoFit/>
          </a:bodyPr>
          <a:lstStyle/>
          <a:p>
            <a:pPr>
              <a:lnSpc>
                <a:spcPct val="90000"/>
              </a:lnSpc>
            </a:pPr>
            <a:r>
              <a:rPr lang="en-US" sz="1696" dirty="0">
                <a:latin typeface="Courier"/>
                <a:cs typeface="Courier"/>
              </a:rPr>
              <a:t>23243 the</a:t>
            </a:r>
          </a:p>
          <a:p>
            <a:pPr>
              <a:lnSpc>
                <a:spcPct val="90000"/>
              </a:lnSpc>
            </a:pPr>
            <a:r>
              <a:rPr lang="en-US" sz="1696" dirty="0">
                <a:latin typeface="Courier"/>
                <a:cs typeface="Courier"/>
              </a:rPr>
              <a:t>22225 </a:t>
            </a:r>
            <a:r>
              <a:rPr lang="en-US" sz="1696" dirty="0" err="1">
                <a:latin typeface="Courier"/>
                <a:cs typeface="Courier"/>
              </a:rPr>
              <a:t>i</a:t>
            </a:r>
            <a:endParaRPr lang="en-US" sz="1696" dirty="0">
              <a:latin typeface="Courier"/>
              <a:cs typeface="Courier"/>
            </a:endParaRPr>
          </a:p>
          <a:p>
            <a:pPr>
              <a:lnSpc>
                <a:spcPct val="90000"/>
              </a:lnSpc>
            </a:pPr>
            <a:r>
              <a:rPr lang="en-US" sz="1696" dirty="0">
                <a:latin typeface="Courier"/>
                <a:cs typeface="Courier"/>
              </a:rPr>
              <a:t>18618 and</a:t>
            </a:r>
          </a:p>
          <a:p>
            <a:pPr>
              <a:lnSpc>
                <a:spcPct val="90000"/>
              </a:lnSpc>
            </a:pPr>
            <a:r>
              <a:rPr lang="en-US" sz="1696" dirty="0">
                <a:latin typeface="Courier"/>
                <a:cs typeface="Courier"/>
              </a:rPr>
              <a:t>16339 to</a:t>
            </a:r>
          </a:p>
          <a:p>
            <a:pPr>
              <a:lnSpc>
                <a:spcPct val="90000"/>
              </a:lnSpc>
            </a:pPr>
            <a:r>
              <a:rPr lang="en-US" sz="1696" dirty="0">
                <a:latin typeface="Courier"/>
                <a:cs typeface="Courier"/>
              </a:rPr>
              <a:t>15687 of</a:t>
            </a:r>
          </a:p>
          <a:p>
            <a:pPr>
              <a:lnSpc>
                <a:spcPct val="90000"/>
              </a:lnSpc>
            </a:pPr>
            <a:r>
              <a:rPr lang="en-US" sz="1696" dirty="0">
                <a:latin typeface="Courier"/>
                <a:cs typeface="Courier"/>
              </a:rPr>
              <a:t>12780 a</a:t>
            </a:r>
          </a:p>
          <a:p>
            <a:pPr>
              <a:lnSpc>
                <a:spcPct val="90000"/>
              </a:lnSpc>
            </a:pPr>
            <a:r>
              <a:rPr lang="en-US" sz="1696" dirty="0">
                <a:latin typeface="Courier"/>
                <a:cs typeface="Courier"/>
              </a:rPr>
              <a:t>12163 you</a:t>
            </a:r>
          </a:p>
          <a:p>
            <a:pPr>
              <a:lnSpc>
                <a:spcPct val="90000"/>
              </a:lnSpc>
            </a:pPr>
            <a:r>
              <a:rPr lang="en-US" sz="1696" dirty="0">
                <a:latin typeface="Courier"/>
                <a:cs typeface="Courier"/>
              </a:rPr>
              <a:t>10839 my</a:t>
            </a:r>
          </a:p>
          <a:p>
            <a:pPr>
              <a:lnSpc>
                <a:spcPct val="90000"/>
              </a:lnSpc>
            </a:pPr>
            <a:r>
              <a:rPr lang="en-US" sz="1696" dirty="0">
                <a:latin typeface="Courier"/>
                <a:cs typeface="Courier"/>
              </a:rPr>
              <a:t>10005 in</a:t>
            </a:r>
          </a:p>
          <a:p>
            <a:pPr>
              <a:lnSpc>
                <a:spcPct val="90000"/>
              </a:lnSpc>
            </a:pPr>
            <a:r>
              <a:rPr lang="en-US" sz="1696" dirty="0">
                <a:latin typeface="Courier"/>
                <a:cs typeface="Courier"/>
              </a:rPr>
              <a:t>8954  d</a:t>
            </a:r>
          </a:p>
          <a:p>
            <a:pPr>
              <a:lnSpc>
                <a:spcPct val="90000"/>
              </a:lnSpc>
            </a:pPr>
            <a:endParaRPr lang="en-US" sz="1908" dirty="0"/>
          </a:p>
        </p:txBody>
      </p:sp>
      <p:sp>
        <p:nvSpPr>
          <p:cNvPr id="6" name="Rounded Rectangular Callout 5"/>
          <p:cNvSpPr/>
          <p:nvPr/>
        </p:nvSpPr>
        <p:spPr bwMode="auto">
          <a:xfrm>
            <a:off x="5906806" y="5022754"/>
            <a:ext cx="3634675" cy="646165"/>
          </a:xfrm>
          <a:prstGeom prst="wedgeRoundRectCallout">
            <a:avLst>
              <a:gd name="adj1" fmla="val -105310"/>
              <a:gd name="adj2" fmla="val 108014"/>
              <a:gd name="adj3" fmla="val 16667"/>
            </a:avLst>
          </a:prstGeom>
          <a:solidFill>
            <a:srgbClr val="FFCC66"/>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r>
              <a:rPr lang="en-US" sz="2544" dirty="0">
                <a:latin typeface="Lucida Sans" pitchFamily="-65" charset="0"/>
              </a:rPr>
              <a:t>What happened here?</a:t>
            </a:r>
          </a:p>
        </p:txBody>
      </p:sp>
      <p:sp>
        <p:nvSpPr>
          <p:cNvPr id="4" name="Rectangle 3">
            <a:extLst>
              <a:ext uri="{FF2B5EF4-FFF2-40B4-BE49-F238E27FC236}">
                <a16:creationId xmlns:a16="http://schemas.microsoft.com/office/drawing/2014/main" id="{0C7FB2B2-9CAB-CC13-22A1-53C98851CC7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FBF100E-1DE6-5476-EC28-C7CACFC0D21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9DCDD3D-8DD2-0219-7656-D6D5FA4A93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230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AB9BE-8B11-6A4D-B09A-61BA89812691}"/>
              </a:ext>
            </a:extLst>
          </p:cNvPr>
          <p:cNvSpPr>
            <a:spLocks noGrp="1"/>
          </p:cNvSpPr>
          <p:nvPr>
            <p:ph type="title"/>
          </p:nvPr>
        </p:nvSpPr>
        <p:spPr/>
        <p:txBody>
          <a:bodyPr/>
          <a:lstStyle/>
          <a:p>
            <a:pPr algn="ctr"/>
            <a:r>
              <a:rPr lang="en-US" dirty="0"/>
              <a:t>Issues in Tokenization</a:t>
            </a:r>
          </a:p>
        </p:txBody>
      </p:sp>
      <p:sp>
        <p:nvSpPr>
          <p:cNvPr id="3" name="Content Placeholder 2">
            <a:extLst>
              <a:ext uri="{FF2B5EF4-FFF2-40B4-BE49-F238E27FC236}">
                <a16:creationId xmlns:a16="http://schemas.microsoft.com/office/drawing/2014/main" id="{FBC2AD46-57B9-E94B-B914-E43733267BFB}"/>
              </a:ext>
            </a:extLst>
          </p:cNvPr>
          <p:cNvSpPr>
            <a:spLocks noGrp="1"/>
          </p:cNvSpPr>
          <p:nvPr>
            <p:ph idx="1"/>
          </p:nvPr>
        </p:nvSpPr>
        <p:spPr>
          <a:xfrm>
            <a:off x="2122089" y="1732818"/>
            <a:ext cx="8416292" cy="4422188"/>
          </a:xfrm>
        </p:spPr>
        <p:txBody>
          <a:bodyPr>
            <a:normAutofit lnSpcReduction="10000"/>
          </a:bodyPr>
          <a:lstStyle/>
          <a:p>
            <a:r>
              <a:rPr lang="en-US" dirty="0"/>
              <a:t>Can't just blindly remove punctuation:</a:t>
            </a:r>
          </a:p>
          <a:p>
            <a:pPr lvl="1"/>
            <a:r>
              <a:rPr lang="en-US" dirty="0">
                <a:solidFill>
                  <a:srgbClr val="0070C0"/>
                </a:solidFill>
              </a:rPr>
              <a:t>m.p.h., Ph.D., AT&amp;T, </a:t>
            </a:r>
            <a:r>
              <a:rPr lang="en-US" dirty="0" err="1">
                <a:solidFill>
                  <a:srgbClr val="0070C0"/>
                </a:solidFill>
              </a:rPr>
              <a:t>cap’n</a:t>
            </a:r>
            <a:endParaRPr lang="en-US" dirty="0"/>
          </a:p>
          <a:p>
            <a:pPr lvl="1"/>
            <a:r>
              <a:rPr lang="en-US" dirty="0"/>
              <a:t>prices </a:t>
            </a:r>
            <a:r>
              <a:rPr lang="en-US" dirty="0">
                <a:solidFill>
                  <a:srgbClr val="0070C0"/>
                </a:solidFill>
              </a:rPr>
              <a:t>($45.55</a:t>
            </a:r>
            <a:r>
              <a:rPr lang="en-US" dirty="0"/>
              <a:t>)</a:t>
            </a:r>
          </a:p>
          <a:p>
            <a:pPr lvl="1"/>
            <a:r>
              <a:rPr lang="en-US" dirty="0"/>
              <a:t>dates (</a:t>
            </a:r>
            <a:r>
              <a:rPr lang="en-US" dirty="0">
                <a:solidFill>
                  <a:srgbClr val="0070C0"/>
                </a:solidFill>
              </a:rPr>
              <a:t>01/02/06</a:t>
            </a:r>
            <a:r>
              <a:rPr lang="en-US" dirty="0"/>
              <a:t>)</a:t>
            </a:r>
          </a:p>
          <a:p>
            <a:pPr lvl="1"/>
            <a:r>
              <a:rPr lang="en-US" dirty="0"/>
              <a:t>URLs (</a:t>
            </a:r>
            <a:r>
              <a:rPr lang="en-US" dirty="0">
                <a:solidFill>
                  <a:srgbClr val="0070C0"/>
                </a:solidFill>
              </a:rPr>
              <a:t>http://</a:t>
            </a:r>
            <a:r>
              <a:rPr lang="en-US" dirty="0" err="1">
                <a:solidFill>
                  <a:srgbClr val="0070C0"/>
                </a:solidFill>
              </a:rPr>
              <a:t>www.stanford.edu</a:t>
            </a:r>
            <a:r>
              <a:rPr lang="en-US" dirty="0"/>
              <a:t>)</a:t>
            </a:r>
          </a:p>
          <a:p>
            <a:pPr lvl="1"/>
            <a:r>
              <a:rPr lang="en-US" dirty="0"/>
              <a:t>hashtags (</a:t>
            </a:r>
            <a:r>
              <a:rPr lang="en-US" dirty="0">
                <a:solidFill>
                  <a:srgbClr val="0070C0"/>
                </a:solidFill>
              </a:rPr>
              <a:t>#</a:t>
            </a:r>
            <a:r>
              <a:rPr lang="en-US" dirty="0" err="1">
                <a:solidFill>
                  <a:srgbClr val="0070C0"/>
                </a:solidFill>
              </a:rPr>
              <a:t>nlproc</a:t>
            </a:r>
            <a:r>
              <a:rPr lang="en-US" dirty="0"/>
              <a:t>)</a:t>
            </a:r>
          </a:p>
          <a:p>
            <a:pPr lvl="1"/>
            <a:r>
              <a:rPr lang="en-US" dirty="0"/>
              <a:t>email addresses (</a:t>
            </a:r>
            <a:r>
              <a:rPr lang="en-US" dirty="0" err="1">
                <a:solidFill>
                  <a:srgbClr val="0070C0"/>
                </a:solidFill>
              </a:rPr>
              <a:t>someone@cs.colorado.edu</a:t>
            </a:r>
            <a:r>
              <a:rPr lang="en-US" dirty="0"/>
              <a:t>)</a:t>
            </a:r>
          </a:p>
          <a:p>
            <a:r>
              <a:rPr lang="en-US" dirty="0"/>
              <a:t>Clitic: a word that doesn't stand on its own</a:t>
            </a:r>
          </a:p>
          <a:p>
            <a:pPr lvl="1"/>
            <a:r>
              <a:rPr lang="en-US" dirty="0">
                <a:solidFill>
                  <a:srgbClr val="0070C0"/>
                </a:solidFill>
              </a:rPr>
              <a:t>"are" </a:t>
            </a:r>
            <a:r>
              <a:rPr lang="en-US" dirty="0">
                <a:solidFill>
                  <a:schemeClr val="tx1"/>
                </a:solidFill>
              </a:rPr>
              <a:t>in</a:t>
            </a:r>
            <a:r>
              <a:rPr lang="en-US" dirty="0">
                <a:solidFill>
                  <a:srgbClr val="0070C0"/>
                </a:solidFill>
              </a:rPr>
              <a:t> we're, </a:t>
            </a:r>
            <a:r>
              <a:rPr lang="en-US" dirty="0">
                <a:sym typeface="Wingdings" pitchFamily="2" charset="2"/>
              </a:rPr>
              <a:t>French "</a:t>
            </a:r>
            <a:r>
              <a:rPr lang="en-US" dirty="0">
                <a:solidFill>
                  <a:srgbClr val="0070C0"/>
                </a:solidFill>
                <a:sym typeface="Wingdings" pitchFamily="2" charset="2"/>
              </a:rPr>
              <a:t>je</a:t>
            </a:r>
            <a:r>
              <a:rPr lang="en-US" dirty="0">
                <a:sym typeface="Wingdings" pitchFamily="2" charset="2"/>
              </a:rPr>
              <a:t>" in </a:t>
            </a:r>
            <a:r>
              <a:rPr lang="en-US" dirty="0" err="1">
                <a:solidFill>
                  <a:srgbClr val="0070C0"/>
                </a:solidFill>
                <a:sym typeface="Wingdings" pitchFamily="2" charset="2"/>
              </a:rPr>
              <a:t>j'ai</a:t>
            </a:r>
            <a:r>
              <a:rPr lang="en-US" dirty="0">
                <a:solidFill>
                  <a:srgbClr val="0070C0"/>
                </a:solidFill>
                <a:sym typeface="Wingdings" pitchFamily="2" charset="2"/>
              </a:rPr>
              <a:t>,</a:t>
            </a:r>
            <a:r>
              <a:rPr lang="en-US" dirty="0">
                <a:sym typeface="Wingdings" pitchFamily="2" charset="2"/>
              </a:rPr>
              <a:t> "</a:t>
            </a:r>
            <a:r>
              <a:rPr lang="en-US" dirty="0">
                <a:solidFill>
                  <a:srgbClr val="0070C0"/>
                </a:solidFill>
                <a:sym typeface="Wingdings" pitchFamily="2" charset="2"/>
              </a:rPr>
              <a:t>le</a:t>
            </a:r>
            <a:r>
              <a:rPr lang="en-US" dirty="0">
                <a:sym typeface="Wingdings" pitchFamily="2" charset="2"/>
              </a:rPr>
              <a:t>" in </a:t>
            </a:r>
            <a:r>
              <a:rPr lang="en-US" dirty="0" err="1">
                <a:solidFill>
                  <a:srgbClr val="0070C0"/>
                </a:solidFill>
                <a:sym typeface="Wingdings" pitchFamily="2" charset="2"/>
              </a:rPr>
              <a:t>l'honneur</a:t>
            </a:r>
            <a:endParaRPr lang="en-US" dirty="0">
              <a:solidFill>
                <a:srgbClr val="0070C0"/>
              </a:solidFill>
              <a:sym typeface="Wingdings" pitchFamily="2" charset="2"/>
            </a:endParaRPr>
          </a:p>
          <a:p>
            <a:r>
              <a:rPr lang="en-US" dirty="0">
                <a:solidFill>
                  <a:schemeClr val="tx1"/>
                </a:solidFill>
                <a:sym typeface="Wingdings" pitchFamily="2" charset="2"/>
              </a:rPr>
              <a:t>When should multiword expressions (MWE) be words?</a:t>
            </a:r>
          </a:p>
          <a:p>
            <a:pPr lvl="1"/>
            <a:r>
              <a:rPr lang="en-US" dirty="0">
                <a:solidFill>
                  <a:srgbClr val="0070C0"/>
                </a:solidFill>
              </a:rPr>
              <a:t>New York, rock ’n’ roll </a:t>
            </a:r>
            <a:endParaRPr lang="en-US" dirty="0">
              <a:solidFill>
                <a:schemeClr val="tx1"/>
              </a:solidFill>
            </a:endParaRPr>
          </a:p>
          <a:p>
            <a:endParaRPr lang="en-US" dirty="0"/>
          </a:p>
          <a:p>
            <a:pPr lvl="1"/>
            <a:endParaRPr lang="en-US" dirty="0"/>
          </a:p>
          <a:p>
            <a:endParaRPr lang="en-US" dirty="0"/>
          </a:p>
          <a:p>
            <a:pPr lvl="1"/>
            <a:endParaRPr lang="en-US" dirty="0"/>
          </a:p>
        </p:txBody>
      </p:sp>
      <p:sp>
        <p:nvSpPr>
          <p:cNvPr id="4" name="Rectangle 3">
            <a:extLst>
              <a:ext uri="{FF2B5EF4-FFF2-40B4-BE49-F238E27FC236}">
                <a16:creationId xmlns:a16="http://schemas.microsoft.com/office/drawing/2014/main" id="{8999281F-B461-182B-3BE6-AFFF270EB89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7C4318-BD84-7A97-FB79-8C87A3FE8A3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4B38CA0-D437-3CD8-06B8-A5C58C6F63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038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1A6D2-8EE5-0342-972F-66164E73080F}"/>
              </a:ext>
            </a:extLst>
          </p:cNvPr>
          <p:cNvSpPr>
            <a:spLocks noGrp="1"/>
          </p:cNvSpPr>
          <p:nvPr>
            <p:ph type="title"/>
          </p:nvPr>
        </p:nvSpPr>
        <p:spPr/>
        <p:txBody>
          <a:bodyPr/>
          <a:lstStyle/>
          <a:p>
            <a:pPr algn="ctr"/>
            <a:r>
              <a:rPr lang="en-US" dirty="0"/>
              <a:t>Tokenization in NLTK</a:t>
            </a:r>
          </a:p>
        </p:txBody>
      </p:sp>
      <p:pic>
        <p:nvPicPr>
          <p:cNvPr id="5" name="Picture 4">
            <a:extLst>
              <a:ext uri="{FF2B5EF4-FFF2-40B4-BE49-F238E27FC236}">
                <a16:creationId xmlns:a16="http://schemas.microsoft.com/office/drawing/2014/main" id="{192D168F-4EBE-1143-A9C1-9DCDEFE5540E}"/>
              </a:ext>
            </a:extLst>
          </p:cNvPr>
          <p:cNvPicPr>
            <a:picLocks noChangeAspect="1"/>
          </p:cNvPicPr>
          <p:nvPr/>
        </p:nvPicPr>
        <p:blipFill rotWithShape="1">
          <a:blip r:embed="rId3"/>
          <a:srcRect b="724"/>
          <a:stretch/>
        </p:blipFill>
        <p:spPr>
          <a:xfrm>
            <a:off x="1895930" y="2055903"/>
            <a:ext cx="8584390" cy="3230822"/>
          </a:xfrm>
          <a:prstGeom prst="rect">
            <a:avLst/>
          </a:prstGeom>
        </p:spPr>
      </p:pic>
      <p:sp>
        <p:nvSpPr>
          <p:cNvPr id="6" name="TextBox 5">
            <a:extLst>
              <a:ext uri="{FF2B5EF4-FFF2-40B4-BE49-F238E27FC236}">
                <a16:creationId xmlns:a16="http://schemas.microsoft.com/office/drawing/2014/main" id="{A7B0F141-57C8-F84C-A3E5-EBBADDCC748A}"/>
              </a:ext>
            </a:extLst>
          </p:cNvPr>
          <p:cNvSpPr txBox="1"/>
          <p:nvPr/>
        </p:nvSpPr>
        <p:spPr>
          <a:xfrm>
            <a:off x="3269032" y="1497418"/>
            <a:ext cx="7511662" cy="353302"/>
          </a:xfrm>
          <a:prstGeom prst="rect">
            <a:avLst/>
          </a:prstGeom>
          <a:noFill/>
        </p:spPr>
        <p:txBody>
          <a:bodyPr wrap="square" rtlCol="0">
            <a:spAutoFit/>
          </a:bodyPr>
          <a:lstStyle/>
          <a:p>
            <a:r>
              <a:rPr lang="en-US" sz="1696" dirty="0">
                <a:latin typeface="Calibri" panose="020F0502020204030204" pitchFamily="34" charset="0"/>
                <a:cs typeface="Calibri" panose="020F0502020204030204" pitchFamily="34" charset="0"/>
              </a:rPr>
              <a:t>Bird, </a:t>
            </a:r>
            <a:r>
              <a:rPr lang="en-US" sz="1696" dirty="0" err="1">
                <a:latin typeface="Calibri" panose="020F0502020204030204" pitchFamily="34" charset="0"/>
                <a:cs typeface="Calibri" panose="020F0502020204030204" pitchFamily="34" charset="0"/>
              </a:rPr>
              <a:t>Loper</a:t>
            </a:r>
            <a:r>
              <a:rPr lang="en-US" sz="1696" dirty="0">
                <a:latin typeface="Calibri" panose="020F0502020204030204" pitchFamily="34" charset="0"/>
                <a:cs typeface="Calibri" panose="020F0502020204030204" pitchFamily="34" charset="0"/>
              </a:rPr>
              <a:t> and Klein (2009), </a:t>
            </a:r>
            <a:r>
              <a:rPr lang="en-US" sz="1696" i="1" dirty="0">
                <a:latin typeface="Calibri" panose="020F0502020204030204" pitchFamily="34" charset="0"/>
                <a:cs typeface="Calibri" panose="020F0502020204030204" pitchFamily="34" charset="0"/>
              </a:rPr>
              <a:t>Natural Language Processing with Python</a:t>
            </a:r>
            <a:r>
              <a:rPr lang="en-US" sz="1696" dirty="0">
                <a:latin typeface="Calibri" panose="020F0502020204030204" pitchFamily="34" charset="0"/>
                <a:cs typeface="Calibri" panose="020F0502020204030204" pitchFamily="34" charset="0"/>
              </a:rPr>
              <a:t>. O’Reilly</a:t>
            </a:r>
          </a:p>
        </p:txBody>
      </p:sp>
      <p:sp>
        <p:nvSpPr>
          <p:cNvPr id="4" name="Rectangle 3">
            <a:extLst>
              <a:ext uri="{FF2B5EF4-FFF2-40B4-BE49-F238E27FC236}">
                <a16:creationId xmlns:a16="http://schemas.microsoft.com/office/drawing/2014/main" id="{5F2192D7-DC1A-930A-CDA9-833B7631CE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55F1DDC-1111-D87B-F1D1-037A8FCECE7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CBE456B-2037-4204-88B6-2C9D1D4C84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362255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E770B-C3D5-8549-A182-47BF19B68241}"/>
              </a:ext>
            </a:extLst>
          </p:cNvPr>
          <p:cNvSpPr>
            <a:spLocks noGrp="1"/>
          </p:cNvSpPr>
          <p:nvPr>
            <p:ph type="title"/>
          </p:nvPr>
        </p:nvSpPr>
        <p:spPr>
          <a:xfrm>
            <a:off x="838200" y="571597"/>
            <a:ext cx="10515600" cy="1325563"/>
          </a:xfrm>
        </p:spPr>
        <p:txBody>
          <a:bodyPr>
            <a:normAutofit/>
          </a:bodyPr>
          <a:lstStyle/>
          <a:p>
            <a:pPr algn="ctr"/>
            <a:r>
              <a:rPr lang="en-US" dirty="0"/>
              <a:t>Tokenization in languages without spaces </a:t>
            </a:r>
          </a:p>
        </p:txBody>
      </p:sp>
      <p:sp>
        <p:nvSpPr>
          <p:cNvPr id="3" name="Content Placeholder 2">
            <a:extLst>
              <a:ext uri="{FF2B5EF4-FFF2-40B4-BE49-F238E27FC236}">
                <a16:creationId xmlns:a16="http://schemas.microsoft.com/office/drawing/2014/main" id="{05C03CF6-57D8-B14D-ABE4-124A7C4B82F0}"/>
              </a:ext>
            </a:extLst>
          </p:cNvPr>
          <p:cNvSpPr>
            <a:spLocks noGrp="1"/>
          </p:cNvSpPr>
          <p:nvPr>
            <p:ph idx="1"/>
          </p:nvPr>
        </p:nvSpPr>
        <p:spPr/>
        <p:txBody>
          <a:bodyPr/>
          <a:lstStyle/>
          <a:p>
            <a:pPr marL="0" indent="0">
              <a:buNone/>
            </a:pPr>
            <a:r>
              <a:rPr lang="en-US" dirty="0"/>
              <a:t>Many languages (like Chinese, Japanese, Thai) don't use spaces to separate words!</a:t>
            </a:r>
          </a:p>
          <a:p>
            <a:pPr marL="0" indent="0">
              <a:buNone/>
            </a:pPr>
            <a:endParaRPr lang="en-US" dirty="0"/>
          </a:p>
          <a:p>
            <a:pPr marL="0" indent="0">
              <a:buNone/>
            </a:pPr>
            <a:r>
              <a:rPr lang="en-US" dirty="0"/>
              <a:t>How do we decide where the token boundaries should be?</a:t>
            </a:r>
          </a:p>
        </p:txBody>
      </p:sp>
      <p:sp>
        <p:nvSpPr>
          <p:cNvPr id="4" name="Rectangle 3">
            <a:extLst>
              <a:ext uri="{FF2B5EF4-FFF2-40B4-BE49-F238E27FC236}">
                <a16:creationId xmlns:a16="http://schemas.microsoft.com/office/drawing/2014/main" id="{BE5EB45C-C508-5F84-DE4C-692509D5FB9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72397D8-CB64-51A3-FEBD-AA8E8D30341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AFB5ED2-EDF6-C5BC-A2A4-7F3AFB4A0D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046213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8C21D-98DE-AE4C-8FBD-A50914E02604}"/>
              </a:ext>
            </a:extLst>
          </p:cNvPr>
          <p:cNvSpPr>
            <a:spLocks noGrp="1"/>
          </p:cNvSpPr>
          <p:nvPr>
            <p:ph type="title"/>
          </p:nvPr>
        </p:nvSpPr>
        <p:spPr/>
        <p:txBody>
          <a:bodyPr>
            <a:normAutofit/>
          </a:bodyPr>
          <a:lstStyle/>
          <a:p>
            <a:r>
              <a:rPr lang="en-US" dirty="0"/>
              <a:t>How to do word tokenization in Chinese?</a:t>
            </a:r>
          </a:p>
        </p:txBody>
      </p:sp>
      <p:sp>
        <p:nvSpPr>
          <p:cNvPr id="3" name="Content Placeholder 2">
            <a:extLst>
              <a:ext uri="{FF2B5EF4-FFF2-40B4-BE49-F238E27FC236}">
                <a16:creationId xmlns:a16="http://schemas.microsoft.com/office/drawing/2014/main" id="{A65945F3-D5D6-D740-85CC-D2FC4FC6D5A6}"/>
              </a:ext>
            </a:extLst>
          </p:cNvPr>
          <p:cNvSpPr>
            <a:spLocks noGrp="1"/>
          </p:cNvSpPr>
          <p:nvPr>
            <p:ph idx="1"/>
          </p:nvPr>
        </p:nvSpPr>
        <p:spPr>
          <a:xfrm>
            <a:off x="2097858" y="2217442"/>
            <a:ext cx="7996286" cy="3634675"/>
          </a:xfrm>
        </p:spPr>
        <p:txBody>
          <a:bodyPr>
            <a:normAutofit fontScale="47500" lnSpcReduction="20000"/>
          </a:bodyPr>
          <a:lstStyle/>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姚明进入总决赛</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rPr>
              <a:t>“</a:t>
            </a:r>
            <a:r>
              <a:rPr lang="en-US" sz="4770" dirty="0">
                <a:solidFill>
                  <a:srgbClr val="0044FE"/>
                </a:solidFill>
              </a:rPr>
              <a:t>Yao Ming reaches the finals”</a:t>
            </a:r>
          </a:p>
          <a:p>
            <a:pPr marL="0" indent="0">
              <a:spcBef>
                <a:spcPts val="0"/>
              </a:spcBef>
            </a:pPr>
            <a:endParaRPr lang="en-US" sz="4770" dirty="0"/>
          </a:p>
          <a:p>
            <a:pPr marL="0" indent="0">
              <a:spcBef>
                <a:spcPts val="0"/>
              </a:spcBef>
            </a:pPr>
            <a:r>
              <a:rPr lang="en-US" sz="4770" dirty="0"/>
              <a:t>3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err="1"/>
              <a:t>YaoMing</a:t>
            </a:r>
            <a:r>
              <a:rPr lang="en-US" sz="4770" dirty="0"/>
              <a:t>  reaches  finals </a:t>
            </a:r>
          </a:p>
          <a:p>
            <a:pPr marL="0" indent="0">
              <a:spcBef>
                <a:spcPts val="0"/>
              </a:spcBef>
            </a:pPr>
            <a:endParaRPr lang="en-US" sz="4770" dirty="0"/>
          </a:p>
          <a:p>
            <a:pPr marL="0" indent="0">
              <a:spcBef>
                <a:spcPts val="0"/>
              </a:spcBef>
            </a:pPr>
            <a:r>
              <a:rPr lang="en-US" sz="4770" dirty="0"/>
              <a:t>5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 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a:t>Yao    Ming    reaches    overall    finals </a:t>
            </a:r>
          </a:p>
          <a:p>
            <a:pPr marL="0" indent="0">
              <a:spcBef>
                <a:spcPts val="0"/>
              </a:spcBef>
            </a:pPr>
            <a:endParaRPr lang="en-US" sz="4770" dirty="0"/>
          </a:p>
          <a:p>
            <a:pPr marL="0" indent="0">
              <a:spcBef>
                <a:spcPts val="0"/>
              </a:spcBef>
            </a:pPr>
            <a:r>
              <a:rPr lang="en-US" sz="4770" dirty="0"/>
              <a:t>7 characters? (don't use words at all):</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赛 </a:t>
            </a:r>
          </a:p>
          <a:p>
            <a:pPr marL="0" indent="0">
              <a:spcBef>
                <a:spcPts val="0"/>
              </a:spcBef>
            </a:pPr>
            <a:r>
              <a:rPr lang="en-US" sz="4770" dirty="0"/>
              <a:t>Yao Ming enter enter overall decision game</a:t>
            </a:r>
          </a:p>
          <a:p>
            <a:endParaRPr lang="en-US" sz="2120" dirty="0"/>
          </a:p>
        </p:txBody>
      </p:sp>
      <p:sp>
        <p:nvSpPr>
          <p:cNvPr id="4" name="Rectangle 3">
            <a:extLst>
              <a:ext uri="{FF2B5EF4-FFF2-40B4-BE49-F238E27FC236}">
                <a16:creationId xmlns:a16="http://schemas.microsoft.com/office/drawing/2014/main" id="{226D8646-59E8-A04D-8B06-B47E312518DA}"/>
              </a:ext>
            </a:extLst>
          </p:cNvPr>
          <p:cNvSpPr/>
          <p:nvPr/>
        </p:nvSpPr>
        <p:spPr>
          <a:xfrm>
            <a:off x="1829008" y="2762643"/>
            <a:ext cx="5896250" cy="30692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5" name="Rectangle 4">
            <a:extLst>
              <a:ext uri="{FF2B5EF4-FFF2-40B4-BE49-F238E27FC236}">
                <a16:creationId xmlns:a16="http://schemas.microsoft.com/office/drawing/2014/main" id="{7113F5FD-CC6E-1143-BA64-671B0BFB7F6E}"/>
              </a:ext>
            </a:extLst>
          </p:cNvPr>
          <p:cNvSpPr/>
          <p:nvPr/>
        </p:nvSpPr>
        <p:spPr>
          <a:xfrm>
            <a:off x="1829008" y="3813382"/>
            <a:ext cx="6380874" cy="19788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6" name="Rectangle 5">
            <a:extLst>
              <a:ext uri="{FF2B5EF4-FFF2-40B4-BE49-F238E27FC236}">
                <a16:creationId xmlns:a16="http://schemas.microsoft.com/office/drawing/2014/main" id="{631C5986-3689-564B-BFCC-EA4FDA49CF22}"/>
              </a:ext>
            </a:extLst>
          </p:cNvPr>
          <p:cNvSpPr/>
          <p:nvPr/>
        </p:nvSpPr>
        <p:spPr>
          <a:xfrm>
            <a:off x="2078819" y="4903783"/>
            <a:ext cx="7753974" cy="8884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Tree>
    <p:extLst>
      <p:ext uri="{BB962C8B-B14F-4D97-AF65-F5344CB8AC3E}">
        <p14:creationId xmlns:p14="http://schemas.microsoft.com/office/powerpoint/2010/main" val="29467596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8C21D-98DE-AE4C-8FBD-A50914E02604}"/>
              </a:ext>
            </a:extLst>
          </p:cNvPr>
          <p:cNvSpPr>
            <a:spLocks noGrp="1"/>
          </p:cNvSpPr>
          <p:nvPr>
            <p:ph type="title"/>
          </p:nvPr>
        </p:nvSpPr>
        <p:spPr/>
        <p:txBody>
          <a:bodyPr>
            <a:normAutofit/>
          </a:bodyPr>
          <a:lstStyle/>
          <a:p>
            <a:r>
              <a:rPr lang="en-US" dirty="0"/>
              <a:t>How to do word tokenization in Chinese?</a:t>
            </a:r>
          </a:p>
        </p:txBody>
      </p:sp>
      <p:sp>
        <p:nvSpPr>
          <p:cNvPr id="3" name="Content Placeholder 2">
            <a:extLst>
              <a:ext uri="{FF2B5EF4-FFF2-40B4-BE49-F238E27FC236}">
                <a16:creationId xmlns:a16="http://schemas.microsoft.com/office/drawing/2014/main" id="{A65945F3-D5D6-D740-85CC-D2FC4FC6D5A6}"/>
              </a:ext>
            </a:extLst>
          </p:cNvPr>
          <p:cNvSpPr>
            <a:spLocks noGrp="1"/>
          </p:cNvSpPr>
          <p:nvPr>
            <p:ph idx="1"/>
          </p:nvPr>
        </p:nvSpPr>
        <p:spPr>
          <a:xfrm>
            <a:off x="2097858" y="2217442"/>
            <a:ext cx="7996286" cy="3634675"/>
          </a:xfrm>
        </p:spPr>
        <p:txBody>
          <a:bodyPr>
            <a:normAutofit fontScale="47500" lnSpcReduction="20000"/>
          </a:bodyPr>
          <a:lstStyle/>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姚明进入总决赛</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rPr>
              <a:t>“</a:t>
            </a:r>
            <a:r>
              <a:rPr lang="en-US" sz="4770" dirty="0">
                <a:solidFill>
                  <a:srgbClr val="0044FE"/>
                </a:solidFill>
              </a:rPr>
              <a:t>Yao Ming reaches the finals”</a:t>
            </a:r>
          </a:p>
          <a:p>
            <a:pPr marL="0" indent="0">
              <a:spcBef>
                <a:spcPts val="0"/>
              </a:spcBef>
            </a:pPr>
            <a:endParaRPr lang="en-US" sz="4770" dirty="0"/>
          </a:p>
          <a:p>
            <a:pPr marL="0" indent="0">
              <a:spcBef>
                <a:spcPts val="0"/>
              </a:spcBef>
            </a:pPr>
            <a:r>
              <a:rPr lang="en-US" sz="4770" dirty="0"/>
              <a:t>3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err="1"/>
              <a:t>YaoMing</a:t>
            </a:r>
            <a:r>
              <a:rPr lang="en-US" sz="4770" dirty="0"/>
              <a:t>  reaches  finals </a:t>
            </a:r>
          </a:p>
          <a:p>
            <a:pPr marL="0" indent="0">
              <a:spcBef>
                <a:spcPts val="0"/>
              </a:spcBef>
            </a:pPr>
            <a:endParaRPr lang="en-US" sz="4770" dirty="0"/>
          </a:p>
          <a:p>
            <a:pPr marL="0" indent="0">
              <a:spcBef>
                <a:spcPts val="0"/>
              </a:spcBef>
            </a:pPr>
            <a:r>
              <a:rPr lang="en-US" sz="4770" dirty="0"/>
              <a:t>5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 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a:t>Yao    Ming    reaches    overall    finals </a:t>
            </a:r>
          </a:p>
          <a:p>
            <a:pPr marL="0" indent="0">
              <a:spcBef>
                <a:spcPts val="0"/>
              </a:spcBef>
            </a:pPr>
            <a:endParaRPr lang="en-US" sz="4770" dirty="0"/>
          </a:p>
          <a:p>
            <a:pPr marL="0" indent="0">
              <a:spcBef>
                <a:spcPts val="0"/>
              </a:spcBef>
            </a:pPr>
            <a:r>
              <a:rPr lang="en-US" sz="4770" dirty="0"/>
              <a:t>7 characters? (don't use words at all):</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赛 </a:t>
            </a:r>
          </a:p>
          <a:p>
            <a:pPr marL="0" indent="0">
              <a:spcBef>
                <a:spcPts val="0"/>
              </a:spcBef>
            </a:pPr>
            <a:r>
              <a:rPr lang="en-US" sz="4770" dirty="0"/>
              <a:t>Yao Ming enter enter overall decision game</a:t>
            </a:r>
          </a:p>
          <a:p>
            <a:endParaRPr lang="en-US" sz="2120" dirty="0"/>
          </a:p>
        </p:txBody>
      </p:sp>
      <p:sp>
        <p:nvSpPr>
          <p:cNvPr id="6" name="Rectangle 5">
            <a:extLst>
              <a:ext uri="{FF2B5EF4-FFF2-40B4-BE49-F238E27FC236}">
                <a16:creationId xmlns:a16="http://schemas.microsoft.com/office/drawing/2014/main" id="{631C5986-3689-564B-BFCC-EA4FDA49CF22}"/>
              </a:ext>
            </a:extLst>
          </p:cNvPr>
          <p:cNvSpPr/>
          <p:nvPr/>
        </p:nvSpPr>
        <p:spPr>
          <a:xfrm>
            <a:off x="2078819" y="4903783"/>
            <a:ext cx="7753974" cy="8884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Tree>
    <p:extLst>
      <p:ext uri="{BB962C8B-B14F-4D97-AF65-F5344CB8AC3E}">
        <p14:creationId xmlns:p14="http://schemas.microsoft.com/office/powerpoint/2010/main" val="1590433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8C21D-98DE-AE4C-8FBD-A50914E02604}"/>
              </a:ext>
            </a:extLst>
          </p:cNvPr>
          <p:cNvSpPr>
            <a:spLocks noGrp="1"/>
          </p:cNvSpPr>
          <p:nvPr>
            <p:ph type="title"/>
          </p:nvPr>
        </p:nvSpPr>
        <p:spPr>
          <a:xfrm>
            <a:off x="838200" y="822323"/>
            <a:ext cx="10515600" cy="1325563"/>
          </a:xfrm>
        </p:spPr>
        <p:txBody>
          <a:bodyPr>
            <a:normAutofit/>
          </a:bodyPr>
          <a:lstStyle/>
          <a:p>
            <a:r>
              <a:rPr lang="en-US" dirty="0"/>
              <a:t>How to do word tokenization in Chinese?</a:t>
            </a:r>
          </a:p>
        </p:txBody>
      </p:sp>
      <p:sp>
        <p:nvSpPr>
          <p:cNvPr id="3" name="Content Placeholder 2">
            <a:extLst>
              <a:ext uri="{FF2B5EF4-FFF2-40B4-BE49-F238E27FC236}">
                <a16:creationId xmlns:a16="http://schemas.microsoft.com/office/drawing/2014/main" id="{A65945F3-D5D6-D740-85CC-D2FC4FC6D5A6}"/>
              </a:ext>
            </a:extLst>
          </p:cNvPr>
          <p:cNvSpPr>
            <a:spLocks noGrp="1"/>
          </p:cNvSpPr>
          <p:nvPr>
            <p:ph idx="1"/>
          </p:nvPr>
        </p:nvSpPr>
        <p:spPr>
          <a:xfrm>
            <a:off x="2097858" y="2217442"/>
            <a:ext cx="7996286" cy="3634675"/>
          </a:xfrm>
        </p:spPr>
        <p:txBody>
          <a:bodyPr>
            <a:normAutofit fontScale="47500" lnSpcReduction="20000"/>
          </a:bodyPr>
          <a:lstStyle/>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姚明进入总决赛</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rPr>
              <a:t>“</a:t>
            </a:r>
            <a:r>
              <a:rPr lang="en-US" sz="4770" dirty="0">
                <a:solidFill>
                  <a:srgbClr val="0044FE"/>
                </a:solidFill>
              </a:rPr>
              <a:t>Yao Ming reaches the finals”</a:t>
            </a:r>
          </a:p>
          <a:p>
            <a:pPr marL="0" indent="0">
              <a:spcBef>
                <a:spcPts val="0"/>
              </a:spcBef>
            </a:pPr>
            <a:endParaRPr lang="en-US" sz="4770" dirty="0"/>
          </a:p>
          <a:p>
            <a:pPr marL="0" indent="0">
              <a:spcBef>
                <a:spcPts val="0"/>
              </a:spcBef>
            </a:pPr>
            <a:r>
              <a:rPr lang="en-US" sz="4770" dirty="0"/>
              <a:t>3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err="1"/>
              <a:t>YaoMing</a:t>
            </a:r>
            <a:r>
              <a:rPr lang="en-US" sz="4770" dirty="0"/>
              <a:t>  reaches  finals </a:t>
            </a:r>
          </a:p>
          <a:p>
            <a:pPr marL="0" indent="0">
              <a:spcBef>
                <a:spcPts val="0"/>
              </a:spcBef>
            </a:pPr>
            <a:endParaRPr lang="en-US" sz="4770" dirty="0"/>
          </a:p>
          <a:p>
            <a:pPr marL="0" indent="0">
              <a:spcBef>
                <a:spcPts val="0"/>
              </a:spcBef>
            </a:pPr>
            <a:r>
              <a:rPr lang="en-US" sz="4770" dirty="0"/>
              <a:t>5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 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a:t>Yao    Ming    reaches    overall    finals </a:t>
            </a:r>
          </a:p>
          <a:p>
            <a:pPr marL="0" indent="0">
              <a:spcBef>
                <a:spcPts val="0"/>
              </a:spcBef>
            </a:pPr>
            <a:endParaRPr lang="en-US" sz="4770" dirty="0"/>
          </a:p>
          <a:p>
            <a:pPr marL="0" indent="0">
              <a:spcBef>
                <a:spcPts val="0"/>
              </a:spcBef>
            </a:pPr>
            <a:r>
              <a:rPr lang="en-US" sz="4770" dirty="0"/>
              <a:t>7 characters? (don't use words at all):</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赛 </a:t>
            </a:r>
          </a:p>
          <a:p>
            <a:pPr marL="0" indent="0">
              <a:spcBef>
                <a:spcPts val="0"/>
              </a:spcBef>
            </a:pPr>
            <a:r>
              <a:rPr lang="en-US" sz="4770" dirty="0"/>
              <a:t>Yao Ming enter enter overall decision game</a:t>
            </a:r>
          </a:p>
          <a:p>
            <a:endParaRPr lang="en-US" sz="2120" dirty="0"/>
          </a:p>
        </p:txBody>
      </p:sp>
      <p:sp>
        <p:nvSpPr>
          <p:cNvPr id="4" name="Rectangle 3">
            <a:extLst>
              <a:ext uri="{FF2B5EF4-FFF2-40B4-BE49-F238E27FC236}">
                <a16:creationId xmlns:a16="http://schemas.microsoft.com/office/drawing/2014/main" id="{D92527DC-C5A5-B3B6-D686-BBD8A50682B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0742AB-C590-0723-4098-19AC6EC3BBF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19E6298-4559-B056-AD8A-4B0E0996C1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946132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E2C92-2541-0E44-93DB-9508FAC01BF9}"/>
              </a:ext>
            </a:extLst>
          </p:cNvPr>
          <p:cNvSpPr>
            <a:spLocks noGrp="1"/>
          </p:cNvSpPr>
          <p:nvPr>
            <p:ph type="title"/>
          </p:nvPr>
        </p:nvSpPr>
        <p:spPr>
          <a:xfrm>
            <a:off x="838200" y="822323"/>
            <a:ext cx="10515600" cy="1325563"/>
          </a:xfrm>
        </p:spPr>
        <p:txBody>
          <a:bodyPr/>
          <a:lstStyle/>
          <a:p>
            <a:r>
              <a:rPr lang="en-US" dirty="0"/>
              <a:t>Word tokenization / segmentation</a:t>
            </a:r>
          </a:p>
        </p:txBody>
      </p:sp>
      <p:sp>
        <p:nvSpPr>
          <p:cNvPr id="3" name="Content Placeholder 2">
            <a:extLst>
              <a:ext uri="{FF2B5EF4-FFF2-40B4-BE49-F238E27FC236}">
                <a16:creationId xmlns:a16="http://schemas.microsoft.com/office/drawing/2014/main" id="{F216B4AA-FAC2-5544-9D0A-8546AA44132A}"/>
              </a:ext>
            </a:extLst>
          </p:cNvPr>
          <p:cNvSpPr>
            <a:spLocks noGrp="1"/>
          </p:cNvSpPr>
          <p:nvPr>
            <p:ph idx="1"/>
          </p:nvPr>
        </p:nvSpPr>
        <p:spPr>
          <a:xfrm>
            <a:off x="2122089" y="1975130"/>
            <a:ext cx="8658604" cy="3634675"/>
          </a:xfrm>
        </p:spPr>
        <p:txBody>
          <a:bodyPr>
            <a:normAutofit/>
          </a:bodyPr>
          <a:lstStyle/>
          <a:p>
            <a:pPr marL="0" indent="0">
              <a:buNone/>
            </a:pPr>
            <a:r>
              <a:rPr lang="en-US" dirty="0"/>
              <a:t>So in Chinese it's common to just treat each character (</a:t>
            </a:r>
            <a:r>
              <a:rPr lang="en-US" dirty="0" err="1"/>
              <a:t>zi</a:t>
            </a:r>
            <a:r>
              <a:rPr lang="en-US" dirty="0"/>
              <a:t>) as a token.</a:t>
            </a:r>
          </a:p>
          <a:p>
            <a:pPr marL="501440" indent="-250720"/>
            <a:r>
              <a:rPr lang="en-US" dirty="0"/>
              <a:t>So the </a:t>
            </a:r>
            <a:r>
              <a:rPr lang="en-US" b="1" dirty="0"/>
              <a:t>segmentation</a:t>
            </a:r>
            <a:r>
              <a:rPr lang="en-US" dirty="0"/>
              <a:t> step is very simple</a:t>
            </a:r>
          </a:p>
          <a:p>
            <a:pPr marL="0" indent="0">
              <a:buNone/>
            </a:pPr>
            <a:r>
              <a:rPr lang="en-US" dirty="0"/>
              <a:t>In other languages (like Thai and Japanese), more complex word segmentation is required.</a:t>
            </a:r>
          </a:p>
          <a:p>
            <a:pPr marL="545190" indent="-292787"/>
            <a:r>
              <a:rPr lang="en-US" dirty="0"/>
              <a:t>The standard algorithms are neural sequence models trained by supervised machine learning.</a:t>
            </a:r>
          </a:p>
        </p:txBody>
      </p:sp>
      <p:sp>
        <p:nvSpPr>
          <p:cNvPr id="4" name="Rectangle 3">
            <a:extLst>
              <a:ext uri="{FF2B5EF4-FFF2-40B4-BE49-F238E27FC236}">
                <a16:creationId xmlns:a16="http://schemas.microsoft.com/office/drawing/2014/main" id="{F36C687C-B5D7-DA51-CE27-9DA3A1F139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F6CFEAE-B2A8-E304-0E7A-E17FA9F23E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C5097C7-7A60-6215-A7EC-638C160B80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56842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866</TotalTime>
  <Words>3103</Words>
  <Application>Microsoft Office PowerPoint</Application>
  <PresentationFormat>Widescreen</PresentationFormat>
  <Paragraphs>542</Paragraphs>
  <Slides>50</Slides>
  <Notes>26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50</vt:i4>
      </vt:variant>
    </vt:vector>
  </HeadingPairs>
  <TitlesOfParts>
    <vt:vector size="64" baseType="lpstr">
      <vt:lpstr>Microsoft JhengHei</vt:lpstr>
      <vt:lpstr>Andalus</vt:lpstr>
      <vt:lpstr>Arial</vt:lpstr>
      <vt:lpstr>Calibri</vt:lpstr>
      <vt:lpstr>Calibri (Headings)</vt:lpstr>
      <vt:lpstr>Calibri Light</vt:lpstr>
      <vt:lpstr>Courier</vt:lpstr>
      <vt:lpstr>Courier New</vt:lpstr>
      <vt:lpstr>Lucida Sans</vt:lpstr>
      <vt:lpstr>Times</vt:lpstr>
      <vt:lpstr>Times New Roman</vt:lpstr>
      <vt:lpstr>Wingdings</vt:lpstr>
      <vt:lpstr>Zapf Dingbats</vt:lpstr>
      <vt:lpstr>Office Theme</vt:lpstr>
      <vt:lpstr>PowerPoint Presentation</vt:lpstr>
      <vt:lpstr>PowerPoint Presentation</vt:lpstr>
      <vt:lpstr>Introduction to Natural Language Processing</vt:lpstr>
      <vt:lpstr>What is natural language processing?</vt:lpstr>
      <vt:lpstr>PowerPoint Presentation</vt:lpstr>
      <vt:lpstr>PowerPoint Presentation</vt:lpstr>
      <vt:lpstr>NLP use cases</vt:lpstr>
      <vt:lpstr>PowerPoint Presentation</vt:lpstr>
      <vt:lpstr>Language Technology</vt:lpstr>
      <vt:lpstr>Ambiguity makes NLP hard</vt:lpstr>
      <vt:lpstr>NLP Tasks</vt:lpstr>
      <vt:lpstr>Part-Of-Speech (POS) Tagging</vt:lpstr>
      <vt:lpstr>Named Entity Recognition (NER) </vt:lpstr>
      <vt:lpstr>Parsing</vt:lpstr>
      <vt:lpstr>PowerPoint Presentation</vt:lpstr>
      <vt:lpstr>PowerPoint Presentation</vt:lpstr>
      <vt:lpstr>Regular expressions</vt:lpstr>
      <vt:lpstr>Regular Expressions: Disjunctions</vt:lpstr>
      <vt:lpstr>Regular Expressions: Negation in Disjunction</vt:lpstr>
      <vt:lpstr>Regular Expressions: More Disjunction</vt:lpstr>
      <vt:lpstr>Regular Expressions: ?    *  +  .</vt:lpstr>
      <vt:lpstr>Regular Expressions: Anchors  ^   $</vt:lpstr>
      <vt:lpstr>Example</vt:lpstr>
      <vt:lpstr>Example</vt:lpstr>
      <vt:lpstr>Grouping</vt:lpstr>
      <vt:lpstr>Errors</vt:lpstr>
      <vt:lpstr>Errors cont.</vt:lpstr>
      <vt:lpstr>Summary</vt:lpstr>
      <vt:lpstr>Basic Text Processing</vt:lpstr>
      <vt:lpstr>How many words?</vt:lpstr>
      <vt:lpstr>How many words?</vt:lpstr>
      <vt:lpstr>How many words?</vt:lpstr>
      <vt:lpstr>Corpora</vt:lpstr>
      <vt:lpstr>Corpora vary along dimension like</vt:lpstr>
      <vt:lpstr>Corpus datasheets</vt:lpstr>
      <vt:lpstr>Basic Text Processing</vt:lpstr>
      <vt:lpstr>Text Normalization</vt:lpstr>
      <vt:lpstr>Space-based tokenization</vt:lpstr>
      <vt:lpstr>Simple Tokenization in UNIX</vt:lpstr>
      <vt:lpstr>The first step: tokenizing</vt:lpstr>
      <vt:lpstr>The second step: sorting</vt:lpstr>
      <vt:lpstr>More counting</vt:lpstr>
      <vt:lpstr>Issues in Tokenization</vt:lpstr>
      <vt:lpstr>Tokenization in NLTK</vt:lpstr>
      <vt:lpstr>Tokenization in languages without spaces </vt:lpstr>
      <vt:lpstr>How to do word tokenization in Chinese?</vt:lpstr>
      <vt:lpstr>How to do word tokenization in Chinese?</vt:lpstr>
      <vt:lpstr>How to do word tokenization in Chinese?</vt:lpstr>
      <vt:lpstr>Word tokenization / segmentation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39</cp:revision>
  <dcterms:created xsi:type="dcterms:W3CDTF">2023-04-29T09:08:23Z</dcterms:created>
  <dcterms:modified xsi:type="dcterms:W3CDTF">2024-02-02T20:32:49Z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