
<file path=[Content_Types].xml><?xml version="1.0" encoding="utf-8"?>
<Types xmlns="http://schemas.openxmlformats.org/package/2006/content-types">
  <Default Extension="glb" ContentType="model/gltf.binary"/>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notesSlides/notesSlide5.xml" ContentType="application/vnd.openxmlformats-officedocument.presentationml.notesSl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notesSlides/notesSlide6.xml" ContentType="application/vnd.openxmlformats-officedocument.presentationml.notesSl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notesSlides/notesSlide7.xml" ContentType="application/vnd.openxmlformats-officedocument.presentationml.notesSl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notesSlides/notesSlide8.xml" ContentType="application/vnd.openxmlformats-officedocument.presentationml.notesSl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notesSlides/notesSlide9.xml" ContentType="application/vnd.openxmlformats-officedocument.presentationml.notesSlide+xml"/>
  <Override PartName="/ppt/theme/themeOverride31.xml" ContentType="application/vnd.openxmlformats-officedocument.themeOverride+xml"/>
  <Override PartName="/ppt/notesSlides/notesSlide10.xml" ContentType="application/vnd.openxmlformats-officedocument.presentationml.notesSlide+xml"/>
  <Override PartName="/ppt/theme/themeOverride32.xml" ContentType="application/vnd.openxmlformats-officedocument.themeOverride+xml"/>
  <Override PartName="/ppt/notesSlides/notesSlide11.xml" ContentType="application/vnd.openxmlformats-officedocument.presentationml.notesSlide+xml"/>
  <Override PartName="/ppt/theme/themeOverride33.xml" ContentType="application/vnd.openxmlformats-officedocument.themeOverride+xml"/>
  <Override PartName="/ppt/notesSlides/notesSlide12.xml" ContentType="application/vnd.openxmlformats-officedocument.presentationml.notesSlide+xml"/>
  <Override PartName="/ppt/theme/themeOverride34.xml" ContentType="application/vnd.openxmlformats-officedocument.themeOverride+xml"/>
  <Override PartName="/ppt/notesSlides/notesSlide13.xml" ContentType="application/vnd.openxmlformats-officedocument.presentationml.notesSlide+xml"/>
  <Override PartName="/ppt/theme/themeOverride35.xml" ContentType="application/vnd.openxmlformats-officedocument.themeOverride+xml"/>
  <Override PartName="/ppt/notesSlides/notesSlide14.xml" ContentType="application/vnd.openxmlformats-officedocument.presentationml.notesSlide+xml"/>
  <Override PartName="/ppt/theme/themeOverride36.xml" ContentType="application/vnd.openxmlformats-officedocument.themeOverride+xml"/>
  <Override PartName="/ppt/notesSlides/notesSlide15.xml" ContentType="application/vnd.openxmlformats-officedocument.presentationml.notesSlide+xml"/>
  <Override PartName="/ppt/theme/themeOverride37.xml" ContentType="application/vnd.openxmlformats-officedocument.themeOverride+xml"/>
  <Override PartName="/ppt/notesSlides/notesSlide16.xml" ContentType="application/vnd.openxmlformats-officedocument.presentationml.notesSl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6"/>
  </p:notesMasterIdLst>
  <p:sldIdLst>
    <p:sldId id="480" r:id="rId6"/>
    <p:sldId id="498" r:id="rId7"/>
    <p:sldId id="531" r:id="rId8"/>
    <p:sldId id="624" r:id="rId9"/>
    <p:sldId id="664" r:id="rId10"/>
    <p:sldId id="730" r:id="rId11"/>
    <p:sldId id="731" r:id="rId12"/>
    <p:sldId id="732" r:id="rId13"/>
    <p:sldId id="739" r:id="rId14"/>
    <p:sldId id="738" r:id="rId15"/>
    <p:sldId id="740" r:id="rId16"/>
    <p:sldId id="741" r:id="rId17"/>
    <p:sldId id="735" r:id="rId18"/>
    <p:sldId id="736" r:id="rId19"/>
    <p:sldId id="733" r:id="rId20"/>
    <p:sldId id="737" r:id="rId21"/>
    <p:sldId id="742" r:id="rId22"/>
    <p:sldId id="743" r:id="rId23"/>
    <p:sldId id="746" r:id="rId24"/>
    <p:sldId id="747" r:id="rId25"/>
    <p:sldId id="777" r:id="rId26"/>
    <p:sldId id="748" r:id="rId27"/>
    <p:sldId id="750" r:id="rId28"/>
    <p:sldId id="751" r:id="rId29"/>
    <p:sldId id="752" r:id="rId30"/>
    <p:sldId id="753" r:id="rId31"/>
    <p:sldId id="754" r:id="rId32"/>
    <p:sldId id="755" r:id="rId33"/>
    <p:sldId id="757" r:id="rId34"/>
    <p:sldId id="756" r:id="rId35"/>
    <p:sldId id="758" r:id="rId36"/>
    <p:sldId id="759" r:id="rId37"/>
    <p:sldId id="761" r:id="rId38"/>
    <p:sldId id="760" r:id="rId39"/>
    <p:sldId id="762" r:id="rId40"/>
    <p:sldId id="766" r:id="rId41"/>
    <p:sldId id="764" r:id="rId42"/>
    <p:sldId id="770" r:id="rId43"/>
    <p:sldId id="771" r:id="rId44"/>
    <p:sldId id="765" r:id="rId45"/>
    <p:sldId id="773" r:id="rId46"/>
    <p:sldId id="774" r:id="rId47"/>
    <p:sldId id="775" r:id="rId48"/>
    <p:sldId id="776" r:id="rId49"/>
    <p:sldId id="666" r:id="rId50"/>
    <p:sldId id="749" r:id="rId51"/>
    <p:sldId id="513" r:id="rId52"/>
    <p:sldId id="598" r:id="rId53"/>
    <p:sldId id="515"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531"/>
            <p14:sldId id="624"/>
            <p14:sldId id="664"/>
            <p14:sldId id="730"/>
            <p14:sldId id="731"/>
            <p14:sldId id="732"/>
            <p14:sldId id="739"/>
            <p14:sldId id="738"/>
            <p14:sldId id="740"/>
            <p14:sldId id="741"/>
            <p14:sldId id="735"/>
            <p14:sldId id="736"/>
            <p14:sldId id="733"/>
            <p14:sldId id="737"/>
            <p14:sldId id="742"/>
            <p14:sldId id="743"/>
            <p14:sldId id="746"/>
            <p14:sldId id="747"/>
            <p14:sldId id="777"/>
            <p14:sldId id="748"/>
            <p14:sldId id="750"/>
            <p14:sldId id="751"/>
            <p14:sldId id="752"/>
            <p14:sldId id="753"/>
            <p14:sldId id="754"/>
            <p14:sldId id="755"/>
            <p14:sldId id="757"/>
            <p14:sldId id="756"/>
            <p14:sldId id="758"/>
            <p14:sldId id="759"/>
            <p14:sldId id="761"/>
            <p14:sldId id="760"/>
            <p14:sldId id="762"/>
            <p14:sldId id="766"/>
            <p14:sldId id="764"/>
            <p14:sldId id="770"/>
            <p14:sldId id="771"/>
            <p14:sldId id="765"/>
            <p14:sldId id="773"/>
            <p14:sldId id="774"/>
            <p14:sldId id="775"/>
            <p14:sldId id="776"/>
            <p14:sldId id="666"/>
            <p14:sldId id="749"/>
            <p14:sldId id="513"/>
            <p14:sldId id="598"/>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9" autoAdjust="0"/>
    <p:restoredTop sz="94660"/>
  </p:normalViewPr>
  <p:slideViewPr>
    <p:cSldViewPr snapToGrid="0">
      <p:cViewPr varScale="1">
        <p:scale>
          <a:sx n="104" d="100"/>
          <a:sy n="104" d="100"/>
        </p:scale>
        <p:origin x="276" y="80"/>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33514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47665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54599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656A7-7EE0-439F-7868-B30BB1E1F8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071B20-B77E-74D9-2CC0-0630F948BA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BBCE4A-9529-877C-E8FB-FA48D34FFE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B98C74-003F-208B-3BB9-350CC2AE6506}"/>
              </a:ext>
            </a:extLst>
          </p:cNvPr>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54540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72722-8486-E042-CB75-67F7A5172F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1292F1-B6F3-EA9A-98D0-50DE6C1506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CBD447-5C05-3EE3-E254-C2F6D57E99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DC6F0D-1CDD-8251-DAC1-6693AE378933}"/>
              </a:ext>
            </a:extLst>
          </p:cNvPr>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37211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AB3C1-E82F-824D-7FCA-3473D420D9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2C3787-7FE7-662A-C1DF-5742ED27F8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3C1827-DEA1-DB4D-D638-186A32DDB7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195278-4249-49BA-F876-93E44B983617}"/>
              </a:ext>
            </a:extLst>
          </p:cNvPr>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06457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F7141-2707-05A0-64E9-688FE5CD88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36F8A0-A967-A1EA-C6A5-0ECAA32821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09B94D-B7A9-B414-CDFF-DC6A0178C9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F4F953-E1B2-0F19-B218-4E0B96562758}"/>
              </a:ext>
            </a:extLst>
          </p:cNvPr>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1456898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04815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E4A7F-9C10-F27A-5298-DD847F1CCC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70CEEA-B701-AC76-5A7D-47AD5C65D9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DB3FC0-B619-F35C-C97D-A0FD1ECD64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9AB447-EA92-908E-3883-DFFC200FF1AF}"/>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410650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34A4E-E237-B438-766A-AFDCFAA272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9900F2-9AD1-C0A0-28DA-4A71AB9A0D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9E99DE-A61B-14C1-2C98-83E0314F38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D02A73-817A-36DA-BA2F-E0FE735138B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4492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E6C3F2-CC2B-701B-0B7D-DCB1FD0523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93A780-341C-C3ED-503E-C1798F0A49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766ED5-148A-BF04-ABD7-ACAC443E22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80584C-CFE1-4884-BDC7-04A55344F960}"/>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9913330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6D4C2-2BBA-AF94-2371-8790347CBC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D4005B-4BCA-3599-80E7-5B334176AD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C0D986-DC7A-4AD7-0C8C-90EE698EEE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9E0178-952D-F6B6-1895-D2273DBD4DA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8456145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63EAA-3771-BA5C-1DA9-5C2A9BDBDE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142859-D076-08F6-9B57-4D40244545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69091-FFFA-E8C2-ABF1-0A4E3F812A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E5A489-9D41-9A25-DB72-E4EC05792824}"/>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22948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97DEF-6F01-0F75-F2CC-6A87ABCB6E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D3B258-F7EC-4DA0-C512-5821B5771E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9D0969-3E2F-07F5-EB2B-BB65B85118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8595EA-0C8D-FE36-E0B8-8341CC8D0750}"/>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413356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D8AF9-B713-5C0B-9DCE-C9DD28526E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34F907-E128-B55C-BC10-4E2396A7E4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150D01-2091-DD94-2183-05D9E2284E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A4CEA48-7C86-6793-27C8-8C4CCBEAA8B5}"/>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94235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3" Type="http://schemas.openxmlformats.org/officeDocument/2006/relationships/video" Target="../media/media1.mp4"/><Relationship Id="rId7" Type="http://schemas.openxmlformats.org/officeDocument/2006/relationships/image" Target="../media/image6.png"/><Relationship Id="rId2" Type="http://schemas.microsoft.com/office/2007/relationships/media" Target="../media/media1.mp4"/><Relationship Id="rId1" Type="http://schemas.openxmlformats.org/officeDocument/2006/relationships/themeOverride" Target="../theme/themeOverride2.xml"/><Relationship Id="rId6" Type="http://schemas.openxmlformats.org/officeDocument/2006/relationships/image" Target="../media/image2.JPG"/><Relationship Id="rId5" Type="http://schemas.openxmlformats.org/officeDocument/2006/relationships/notesSlide" Target="../notesSlides/notesSlide2.xml"/><Relationship Id="rId4"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6.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8.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9.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0.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1.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3.xml"/><Relationship Id="rId5" Type="http://schemas.openxmlformats.org/officeDocument/2006/relationships/hyperlink" Target="https://ejsrt.journals.ekb.eg/article_428454.html" TargetMode="Externa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4.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5.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6.xml"/><Relationship Id="rId5" Type="http://schemas.microsoft.com/office/2007/relationships/hdphoto" Target="../media/hdphoto1.wdp"/><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7.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8.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9.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0.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1.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2.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3.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4.xml"/><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5.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6.xml"/><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7.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8.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9.xm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hemeOverride" Target="../theme/themeOverride30.xml"/><Relationship Id="rId5" Type="http://schemas.openxmlformats.org/officeDocument/2006/relationships/image" Target="../media/image22.png"/><Relationship Id="rId4" Type="http://schemas.openxmlformats.org/officeDocument/2006/relationships/image" Target="../media/image2.JP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hemeOverride" Target="../theme/themeOverride31.xml"/><Relationship Id="rId6" Type="http://schemas.microsoft.com/office/2007/relationships/hdphoto" Target="../media/hdphoto2.wdp"/><Relationship Id="rId5" Type="http://schemas.openxmlformats.org/officeDocument/2006/relationships/image" Target="../media/image23.png"/><Relationship Id="rId4" Type="http://schemas.openxmlformats.org/officeDocument/2006/relationships/image" Target="../media/image2.JP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themeOverride" Target="../theme/themeOverride32.xml"/><Relationship Id="rId6" Type="http://schemas.microsoft.com/office/2007/relationships/hdphoto" Target="../media/hdphoto2.wdp"/><Relationship Id="rId5" Type="http://schemas.openxmlformats.org/officeDocument/2006/relationships/image" Target="../media/image23.png"/><Relationship Id="rId4" Type="http://schemas.openxmlformats.org/officeDocument/2006/relationships/image" Target="../media/image2.JP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themeOverride" Target="../theme/themeOverride33.xml"/><Relationship Id="rId6" Type="http://schemas.microsoft.com/office/2007/relationships/hdphoto" Target="../media/hdphoto3.wdp"/><Relationship Id="rId5" Type="http://schemas.openxmlformats.org/officeDocument/2006/relationships/image" Target="../media/image24.png"/><Relationship Id="rId4" Type="http://schemas.openxmlformats.org/officeDocument/2006/relationships/image" Target="../media/image2.JP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themeOverride" Target="../theme/themeOverride34.xml"/><Relationship Id="rId6" Type="http://schemas.microsoft.com/office/2007/relationships/hdphoto" Target="../media/hdphoto3.wdp"/><Relationship Id="rId5" Type="http://schemas.openxmlformats.org/officeDocument/2006/relationships/image" Target="../media/image24.png"/><Relationship Id="rId4" Type="http://schemas.openxmlformats.org/officeDocument/2006/relationships/image" Target="../media/image2.JP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hemeOverride" Target="../theme/themeOverride35.xml"/><Relationship Id="rId6" Type="http://schemas.microsoft.com/office/2007/relationships/hdphoto" Target="../media/hdphoto3.wdp"/><Relationship Id="rId5" Type="http://schemas.openxmlformats.org/officeDocument/2006/relationships/image" Target="../media/image24.png"/><Relationship Id="rId4" Type="http://schemas.openxmlformats.org/officeDocument/2006/relationships/image" Target="../media/image2.JP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hemeOverride" Target="../theme/themeOverride36.xml"/><Relationship Id="rId6" Type="http://schemas.microsoft.com/office/2007/relationships/hdphoto" Target="../media/hdphoto3.wdp"/><Relationship Id="rId5" Type="http://schemas.openxmlformats.org/officeDocument/2006/relationships/image" Target="../media/image24.png"/><Relationship Id="rId4" Type="http://schemas.openxmlformats.org/officeDocument/2006/relationships/image" Target="../media/image2.JP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themeOverride" Target="../theme/themeOverride37.xml"/><Relationship Id="rId6" Type="http://schemas.microsoft.com/office/2007/relationships/hdphoto" Target="../media/hdphoto3.wdp"/><Relationship Id="rId5" Type="http://schemas.openxmlformats.org/officeDocument/2006/relationships/image" Target="../media/image24.png"/><Relationship Id="rId4" Type="http://schemas.openxmlformats.org/officeDocument/2006/relationships/image" Target="../media/image2.JP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hemeOverride" Target="../theme/themeOverride38.xml"/><Relationship Id="rId6" Type="http://schemas.openxmlformats.org/officeDocument/2006/relationships/image" Target="../media/image6.png"/><Relationship Id="rId5" Type="http://schemas.openxmlformats.org/officeDocument/2006/relationships/image" Target="../media/image2.JPG"/><Relationship Id="rId4"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39.xml"/></Relationships>
</file>

<file path=ppt/slides/_rels/slide4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40.xml"/></Relationships>
</file>

<file path=ppt/slides/_rels/slide5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2.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727282"/>
            <a:ext cx="4048489" cy="6485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أهمية دراسة المُشكلة البحثية وأهدافها</a:t>
            </a:r>
            <a:endParaRPr lang="en-US" sz="2400" b="1" dirty="0">
              <a:solidFill>
                <a:schemeClr val="bg1"/>
              </a:solidFill>
              <a:latin typeface="Alexandria" charset="0"/>
              <a:cs typeface="Alexandria" charset="0"/>
            </a:endParaRPr>
          </a:p>
        </p:txBody>
      </p:sp>
      <p:sp>
        <p:nvSpPr>
          <p:cNvPr id="46" name="TextBox 45"/>
          <p:cNvSpPr txBox="1"/>
          <p:nvPr/>
        </p:nvSpPr>
        <p:spPr>
          <a:xfrm>
            <a:off x="930277" y="498962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1" name="TextBox 10"/>
          <p:cNvSpPr txBox="1"/>
          <p:nvPr/>
        </p:nvSpPr>
        <p:spPr>
          <a:xfrm>
            <a:off x="911177" y="5367347"/>
            <a:ext cx="1249060"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Alexandria" charset="0"/>
              </a:rPr>
              <a:t>المُحاضرة الثالثة</a:t>
            </a:r>
            <a:endParaRPr lang="en-US" sz="1600" dirty="0">
              <a:effectLst>
                <a:outerShdw blurRad="38100" dist="38100" dir="2700000" algn="tl">
                  <a:srgbClr val="000000">
                    <a:alpha val="43137"/>
                  </a:srgbClr>
                </a:outerShdw>
              </a:effectLst>
              <a:latin typeface="Alexandria" charset="0"/>
              <a:cs typeface="Alexandria" charset="0"/>
            </a:endParaRPr>
          </a:p>
        </p:txBody>
      </p:sp>
      <p:sp>
        <p:nvSpPr>
          <p:cNvPr id="12" name="TextBox 11">
            <a:extLst>
              <a:ext uri="{FF2B5EF4-FFF2-40B4-BE49-F238E27FC236}">
                <a16:creationId xmlns:a16="http://schemas.microsoft.com/office/drawing/2014/main" id="{9634894A-0D87-0DA5-5CE1-AF0ACCEF65D8}"/>
              </a:ext>
            </a:extLst>
          </p:cNvPr>
          <p:cNvSpPr txBox="1"/>
          <p:nvPr/>
        </p:nvSpPr>
        <p:spPr>
          <a:xfrm>
            <a:off x="-363962" y="6375865"/>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طلاب الإعلام</a:t>
            </a:r>
            <a:r>
              <a:rPr lang="ar-EG" dirty="0">
                <a:solidFill>
                  <a:srgbClr val="2E3957"/>
                </a:solidFill>
                <a:latin typeface="Alexandria"/>
                <a:cs typeface="+mj-cs"/>
              </a:rPr>
              <a:t> والتسويق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3668917" y="2251184"/>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75F74A20-C1FB-09F8-A8C8-EAC4B06FE62D}"/>
                  </a:ext>
                </a:extLst>
              </p:cNvPr>
              <p:cNvGraphicFramePr>
                <a:graphicFrameLocks noChangeAspect="1"/>
              </p:cNvGraphicFramePr>
              <p:nvPr>
                <p:extLst>
                  <p:ext uri="{D42A27DB-BD31-4B8C-83A1-F6EECF244321}">
                    <p14:modId xmlns:p14="http://schemas.microsoft.com/office/powerpoint/2010/main" val="2345003433"/>
                  </p:ext>
                </p:extLst>
              </p:nvPr>
            </p:nvGraphicFramePr>
            <p:xfrm>
              <a:off x="1082832" y="767314"/>
              <a:ext cx="3662538" cy="4504295"/>
            </p:xfrm>
            <a:graphic>
              <a:graphicData uri="http://schemas.microsoft.com/office/drawing/2017/model3d">
                <am3d:model3d r:embed="rId4">
                  <am3d:spPr>
                    <a:xfrm>
                      <a:off x="0" y="0"/>
                      <a:ext cx="3662538" cy="45042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5"/>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75F74A20-C1FB-09F8-A8C8-EAC4B06FE62D}"/>
                  </a:ext>
                </a:extLst>
              </p:cNvPr>
              <p:cNvPicPr>
                <a:picLocks noGrp="1" noRot="1" noChangeAspect="1" noMove="1" noResize="1" noEditPoints="1" noAdjustHandles="1" noChangeArrowheads="1" noChangeShapeType="1" noCrop="1"/>
              </p:cNvPicPr>
              <p:nvPr/>
            </p:nvPicPr>
            <p:blipFill>
              <a:blip r:embed="rId5"/>
              <a:stretch>
                <a:fillRect/>
              </a:stretch>
            </p:blipFill>
            <p:spPr>
              <a:xfrm>
                <a:off x="1082832" y="767314"/>
                <a:ext cx="3662538" cy="450429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3" name="TextBox 2">
            <a:extLst>
              <a:ext uri="{FF2B5EF4-FFF2-40B4-BE49-F238E27FC236}">
                <a16:creationId xmlns:a16="http://schemas.microsoft.com/office/drawing/2014/main" id="{E535D467-5B50-AB73-1832-9F8762F0DAB2}"/>
              </a:ext>
            </a:extLst>
          </p:cNvPr>
          <p:cNvSpPr txBox="1"/>
          <p:nvPr/>
        </p:nvSpPr>
        <p:spPr>
          <a:xfrm>
            <a:off x="4699000" y="2810002"/>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خطوات إجراء </a:t>
            </a:r>
            <a:r>
              <a:rPr lang="ar-SA" sz="2000" b="1" dirty="0">
                <a:solidFill>
                  <a:srgbClr val="2E3957"/>
                </a:solidFill>
                <a:latin typeface="Alexandria"/>
              </a:rPr>
              <a:t>البحث العِلمي</a:t>
            </a:r>
            <a:r>
              <a:rPr lang="ar-EG" sz="2000" b="1" dirty="0">
                <a:solidFill>
                  <a:srgbClr val="2E3957"/>
                </a:solidFill>
                <a:latin typeface="Alexandria"/>
              </a:rPr>
              <a:t>.</a:t>
            </a:r>
          </a:p>
          <a:p>
            <a:pPr marL="457200" indent="-457200" algn="just" rtl="1">
              <a:buFont typeface="+mj-lt"/>
              <a:buAutoNum type="arabicPeriod"/>
            </a:pPr>
            <a:r>
              <a:rPr lang="ar-EG" sz="2000" b="1" dirty="0">
                <a:solidFill>
                  <a:srgbClr val="2E3957"/>
                </a:solidFill>
                <a:latin typeface="Alexandria"/>
              </a:rPr>
              <a:t>الخطوة الأولى: صياغة المُشكلة:</a:t>
            </a:r>
          </a:p>
        </p:txBody>
      </p:sp>
      <p:sp>
        <p:nvSpPr>
          <p:cNvPr id="6" name="TextBox 5">
            <a:extLst>
              <a:ext uri="{FF2B5EF4-FFF2-40B4-BE49-F238E27FC236}">
                <a16:creationId xmlns:a16="http://schemas.microsoft.com/office/drawing/2014/main" id="{22D16392-30FA-E815-C041-559597A73F5B}"/>
              </a:ext>
            </a:extLst>
          </p:cNvPr>
          <p:cNvSpPr txBox="1"/>
          <p:nvPr/>
        </p:nvSpPr>
        <p:spPr>
          <a:xfrm>
            <a:off x="4292600" y="3495802"/>
            <a:ext cx="6527799" cy="1631216"/>
          </a:xfrm>
          <a:prstGeom prst="rect">
            <a:avLst/>
          </a:prstGeom>
          <a:noFill/>
        </p:spPr>
        <p:txBody>
          <a:bodyPr wrap="square" rtlCol="0">
            <a:spAutoFit/>
          </a:bodyPr>
          <a:lstStyle/>
          <a:p>
            <a:pPr marL="457200" indent="-457200" algn="just" rtl="1">
              <a:buFont typeface="Arial" panose="020B0604020202020204" pitchFamily="34" charset="0"/>
              <a:buChar char="•"/>
            </a:pPr>
            <a:r>
              <a:rPr lang="ar-EG" sz="2000" b="1" dirty="0">
                <a:solidFill>
                  <a:schemeClr val="accent5">
                    <a:lumMod val="50000"/>
                  </a:schemeClr>
                </a:solidFill>
                <a:latin typeface="Alexandria"/>
              </a:rPr>
              <a:t>أهمية المُشكلة </a:t>
            </a:r>
            <a:r>
              <a:rPr lang="ar-EG" sz="2000" b="1" dirty="0">
                <a:solidFill>
                  <a:schemeClr val="accent5">
                    <a:lumMod val="50000"/>
                  </a:schemeClr>
                </a:solidFill>
              </a:rPr>
              <a:t>البحثية.</a:t>
            </a:r>
          </a:p>
          <a:p>
            <a:pPr marL="457200" indent="-457200" algn="just" rtl="1">
              <a:buFont typeface="Arial" panose="020B0604020202020204" pitchFamily="34" charset="0"/>
              <a:buChar char="•"/>
            </a:pPr>
            <a:r>
              <a:rPr lang="ar-EG" sz="2000" b="1" dirty="0">
                <a:solidFill>
                  <a:schemeClr val="accent5">
                    <a:lumMod val="50000"/>
                  </a:schemeClr>
                </a:solidFill>
              </a:rPr>
              <a:t>مفهوم المُشكلة البحثية.</a:t>
            </a:r>
          </a:p>
          <a:p>
            <a:pPr marL="457200" indent="-457200" algn="just" rtl="1">
              <a:buFont typeface="Arial" panose="020B0604020202020204" pitchFamily="34" charset="0"/>
              <a:buChar char="•"/>
            </a:pPr>
            <a:r>
              <a:rPr lang="ar-EG" sz="2000" b="1" dirty="0">
                <a:solidFill>
                  <a:schemeClr val="accent5">
                    <a:lumMod val="50000"/>
                  </a:schemeClr>
                </a:solidFill>
              </a:rPr>
              <a:t>مصادر التعرف على المُشكلات البحثية.</a:t>
            </a:r>
          </a:p>
          <a:p>
            <a:pPr marL="457200" indent="-457200" algn="just" rtl="1">
              <a:buFont typeface="Arial" panose="020B0604020202020204" pitchFamily="34" charset="0"/>
              <a:buChar char="•"/>
            </a:pPr>
            <a:r>
              <a:rPr lang="ar-EG" sz="2000" b="1" dirty="0">
                <a:solidFill>
                  <a:schemeClr val="accent5">
                    <a:lumMod val="50000"/>
                  </a:schemeClr>
                </a:solidFill>
              </a:rPr>
              <a:t>خطوات تحديد المُشكلة البحثية.</a:t>
            </a:r>
          </a:p>
          <a:p>
            <a:pPr marL="457200" indent="-457200" algn="just" rtl="1">
              <a:buFont typeface="Arial" panose="020B0604020202020204" pitchFamily="34" charset="0"/>
              <a:buChar char="•"/>
            </a:pPr>
            <a:r>
              <a:rPr lang="ar-EG" sz="2000" b="1" dirty="0">
                <a:solidFill>
                  <a:schemeClr val="accent5">
                    <a:lumMod val="50000"/>
                  </a:schemeClr>
                </a:solidFill>
              </a:rPr>
              <a:t>صياغة المُشكلة البحثية.</a:t>
            </a:r>
            <a:endParaRPr lang="en-US" sz="2000" b="1" dirty="0">
              <a:solidFill>
                <a:schemeClr val="accent5">
                  <a:lumMod val="50000"/>
                </a:schemeClr>
              </a:solidFill>
            </a:endParaRPr>
          </a:p>
        </p:txBody>
      </p:sp>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500"/>
                            </p:stCondLst>
                            <p:childTnLst>
                              <p:par>
                                <p:cTn id="17" presetID="42" presetClass="entr" presetSubtype="0" fill="hold" grpId="0" nodeType="afterEffect">
                                  <p:stCondLst>
                                    <p:cond delay="25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6">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2903741" y="2043857"/>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أهمية دراسة المُشكلة البحثية وأهدافها:</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pic>
        <p:nvPicPr>
          <p:cNvPr id="2" name="Question Animation - 1749998043519">
            <a:hlinkClick r:id="" action="ppaction://media"/>
            <a:extLst>
              <a:ext uri="{FF2B5EF4-FFF2-40B4-BE49-F238E27FC236}">
                <a16:creationId xmlns:a16="http://schemas.microsoft.com/office/drawing/2014/main" id="{03B03604-499D-02F3-7978-A169BE99CF06}"/>
              </a:ext>
            </a:extLst>
          </p:cNvPr>
          <p:cNvPicPr>
            <a:picLocks noChangeAspect="1"/>
          </p:cNvPicPr>
          <p:nvPr>
            <a:videoFile r:link="rId3"/>
            <p:extLst>
              <p:ext uri="{DAA4B4D4-6D71-4841-9C94-3DE7FCFB9230}">
                <p14:media xmlns:p14="http://schemas.microsoft.com/office/powerpoint/2010/main" r:embed="rId2"/>
              </p:ext>
            </p:extLst>
          </p:nvPr>
        </p:nvPicPr>
        <p:blipFill>
          <a:blip r:embed="rId7"/>
          <a:stretch>
            <a:fillRect/>
          </a:stretch>
        </p:blipFill>
        <p:spPr>
          <a:xfrm>
            <a:off x="2334679" y="3166178"/>
            <a:ext cx="1957921" cy="2068226"/>
          </a:xfrm>
          <a:prstGeom prst="round2SameRect">
            <a:avLst>
              <a:gd name="adj1" fmla="val 6955"/>
              <a:gd name="adj2" fmla="val 0"/>
            </a:avLst>
          </a:prstGeom>
          <a:ln>
            <a:noFill/>
          </a:ln>
          <a:effectLst>
            <a:reflection blurRad="6350" stA="52000" endPos="35000" dist="25400" dir="5400000" sy="-100000" algn="bl" rotWithShape="0"/>
          </a:effectLst>
          <a:scene3d>
            <a:camera prst="orthographicFront"/>
            <a:lightRig rig="threePt" dir="t"/>
          </a:scene3d>
          <a:sp3d>
            <a:bevelT w="190500" prst="hardEdge"/>
            <a:contourClr>
              <a:srgbClr val="C0C0C0"/>
            </a:contourClr>
          </a:sp3d>
        </p:spPr>
      </p:pic>
      <p:sp>
        <p:nvSpPr>
          <p:cNvPr id="3" name="TextBox 2">
            <a:extLst>
              <a:ext uri="{FF2B5EF4-FFF2-40B4-BE49-F238E27FC236}">
                <a16:creationId xmlns:a16="http://schemas.microsoft.com/office/drawing/2014/main" id="{EAF023DE-B720-43CE-0FF8-D0717111CC63}"/>
              </a:ext>
            </a:extLst>
          </p:cNvPr>
          <p:cNvSpPr txBox="1"/>
          <p:nvPr/>
        </p:nvSpPr>
        <p:spPr>
          <a:xfrm>
            <a:off x="4699000" y="2846824"/>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الخطوة الأولى: صياغة المُشكلة:</a:t>
            </a:r>
          </a:p>
        </p:txBody>
      </p:sp>
      <p:sp>
        <p:nvSpPr>
          <p:cNvPr id="8" name="TextBox 7">
            <a:extLst>
              <a:ext uri="{FF2B5EF4-FFF2-40B4-BE49-F238E27FC236}">
                <a16:creationId xmlns:a16="http://schemas.microsoft.com/office/drawing/2014/main" id="{F9BB41D8-138B-D020-7B9D-B538409063BB}"/>
              </a:ext>
            </a:extLst>
          </p:cNvPr>
          <p:cNvSpPr txBox="1"/>
          <p:nvPr/>
        </p:nvSpPr>
        <p:spPr>
          <a:xfrm>
            <a:off x="4292600" y="3525918"/>
            <a:ext cx="6527799" cy="1631216"/>
          </a:xfrm>
          <a:prstGeom prst="rect">
            <a:avLst/>
          </a:prstGeom>
          <a:noFill/>
        </p:spPr>
        <p:txBody>
          <a:bodyPr wrap="square" rtlCol="0">
            <a:spAutoFit/>
          </a:bodyPr>
          <a:lstStyle/>
          <a:p>
            <a:pPr marL="285750" indent="-285750" algn="just" rtl="1">
              <a:buFont typeface="Arial" panose="020B0604020202020204" pitchFamily="34" charset="0"/>
              <a:buChar char="•"/>
            </a:pPr>
            <a:r>
              <a:rPr lang="ar-SA" sz="2000" b="1" dirty="0">
                <a:solidFill>
                  <a:schemeClr val="accent5">
                    <a:lumMod val="50000"/>
                  </a:schemeClr>
                </a:solidFill>
                <a:latin typeface="Alexandria"/>
              </a:rPr>
              <a:t>عنوان البحث</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مُقدمة ال</a:t>
            </a:r>
            <a:r>
              <a:rPr lang="ar-EG" sz="2000" b="1" dirty="0">
                <a:solidFill>
                  <a:schemeClr val="accent5">
                    <a:lumMod val="50000"/>
                  </a:schemeClr>
                </a:solidFill>
                <a:latin typeface="Alexandria"/>
              </a:rPr>
              <a:t>بحث.</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أهداف البحث</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أهمية البحث</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مُراجعة ال</a:t>
            </a:r>
            <a:r>
              <a:rPr lang="ar-EG" sz="2000" b="1" dirty="0">
                <a:solidFill>
                  <a:schemeClr val="accent5">
                    <a:lumMod val="50000"/>
                  </a:schemeClr>
                </a:solidFill>
                <a:latin typeface="Alexandria"/>
              </a:rPr>
              <a:t>تُراث ال</a:t>
            </a:r>
            <a:r>
              <a:rPr lang="ar-SA" sz="2000" b="1" dirty="0">
                <a:solidFill>
                  <a:schemeClr val="accent5">
                    <a:lumMod val="50000"/>
                  </a:schemeClr>
                </a:solidFill>
                <a:latin typeface="Alexandria"/>
              </a:rPr>
              <a:t>أدبي</a:t>
            </a:r>
            <a:r>
              <a:rPr lang="ar-EG" sz="2000" b="1" dirty="0">
                <a:solidFill>
                  <a:schemeClr val="accent5">
                    <a:lumMod val="50000"/>
                  </a:schemeClr>
                </a:solidFill>
                <a:latin typeface="Alexandria"/>
              </a:rPr>
              <a:t>.</a:t>
            </a:r>
            <a:endParaRPr lang="en-US" sz="2000" b="1" dirty="0">
              <a:solidFill>
                <a:schemeClr val="accent5">
                  <a:lumMod val="50000"/>
                </a:schemeClr>
              </a:solidFill>
              <a:latin typeface="Alexandria"/>
            </a:endParaRPr>
          </a:p>
        </p:txBody>
      </p:sp>
      <p:sp>
        <p:nvSpPr>
          <p:cNvPr id="9" name="TextBox 8">
            <a:extLst>
              <a:ext uri="{FF2B5EF4-FFF2-40B4-BE49-F238E27FC236}">
                <a16:creationId xmlns:a16="http://schemas.microsoft.com/office/drawing/2014/main" id="{0CFDE8BA-7F88-F042-A9D9-2D102EB2D343}"/>
              </a:ext>
            </a:extLst>
          </p:cNvPr>
          <p:cNvSpPr txBox="1"/>
          <p:nvPr/>
        </p:nvSpPr>
        <p:spPr>
          <a:xfrm>
            <a:off x="4705350" y="5234404"/>
            <a:ext cx="6527799" cy="400110"/>
          </a:xfrm>
          <a:prstGeom prst="rect">
            <a:avLst/>
          </a:prstGeom>
          <a:noFill/>
        </p:spPr>
        <p:txBody>
          <a:bodyPr wrap="square" rtlCol="0">
            <a:spAutoFit/>
          </a:bodyPr>
          <a:lstStyle/>
          <a:p>
            <a:pPr algn="just" rtl="1"/>
            <a:r>
              <a:rPr lang="ar-EG" sz="2000" b="1" dirty="0">
                <a:solidFill>
                  <a:srgbClr val="2E3957"/>
                </a:solidFill>
                <a:latin typeface="Alexandria"/>
              </a:rPr>
              <a:t>3.   المراجع.</a:t>
            </a:r>
          </a:p>
        </p:txBody>
      </p:sp>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450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
                                        <p:tgtEl>
                                          <p:spTgt spid="2"/>
                                        </p:tgtEl>
                                      </p:cBhvr>
                                    </p:animEffect>
                                    <p:anim calcmode="lin" valueType="num">
                                      <p:cBhvr>
                                        <p:cTn id="19" dur="10" fill="hold"/>
                                        <p:tgtEl>
                                          <p:spTgt spid="2"/>
                                        </p:tgtEl>
                                        <p:attrNameLst>
                                          <p:attrName>ppt_x</p:attrName>
                                        </p:attrNameLst>
                                      </p:cBhvr>
                                      <p:tavLst>
                                        <p:tav tm="0">
                                          <p:val>
                                            <p:strVal val="#ppt_x"/>
                                          </p:val>
                                        </p:tav>
                                        <p:tav tm="100000">
                                          <p:val>
                                            <p:strVal val="#ppt_x"/>
                                          </p:val>
                                        </p:tav>
                                      </p:tavLst>
                                    </p:anim>
                                    <p:anim calcmode="lin" valueType="num">
                                      <p:cBhvr>
                                        <p:cTn id="20" dur="10" fill="hold"/>
                                        <p:tgtEl>
                                          <p:spTgt spid="2"/>
                                        </p:tgtEl>
                                        <p:attrNameLst>
                                          <p:attrName>ppt_y</p:attrName>
                                        </p:attrNameLst>
                                      </p:cBhvr>
                                      <p:tavLst>
                                        <p:tav tm="0">
                                          <p:val>
                                            <p:strVal val="#ppt_y+.1"/>
                                          </p:val>
                                        </p:tav>
                                        <p:tav tm="100000">
                                          <p:val>
                                            <p:strVal val="#ppt_y"/>
                                          </p:val>
                                        </p:tav>
                                      </p:tavLst>
                                    </p:anim>
                                  </p:childTnLst>
                                </p:cTn>
                              </p:par>
                              <p:par>
                                <p:cTn id="21" presetID="1" presetClass="mediacall" presetSubtype="0" fill="hold" nodeType="withEffect">
                                  <p:stCondLst>
                                    <p:cond delay="4500"/>
                                  </p:stCondLst>
                                  <p:childTnLst>
                                    <p:cmd type="call" cmd="playFrom(0.0)">
                                      <p:cBhvr>
                                        <p:cTn id="22" dur="4840" fill="hold"/>
                                        <p:tgtEl>
                                          <p:spTgt spid="2"/>
                                        </p:tgtEl>
                                      </p:cBhvr>
                                    </p:cmd>
                                  </p:childTnLst>
                                </p:cTn>
                              </p:par>
                            </p:childTnLst>
                          </p:cTn>
                        </p:par>
                        <p:par>
                          <p:cTn id="23" fill="hold">
                            <p:stCondLst>
                              <p:cond delay="10340"/>
                            </p:stCondLst>
                            <p:childTnLst>
                              <p:par>
                                <p:cTn id="24" presetID="42" presetClass="entr" presetSubtype="0" fill="hold" grpId="0" nodeType="afterEffect">
                                  <p:stCondLst>
                                    <p:cond delay="25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par>
                          <p:cTn id="29" fill="hold">
                            <p:stCondLst>
                              <p:cond delay="11590"/>
                            </p:stCondLst>
                            <p:childTnLst>
                              <p:par>
                                <p:cTn id="30" presetID="42" presetClass="entr" presetSubtype="0" fill="hold" grpId="0" nodeType="afterEffect">
                                  <p:stCondLst>
                                    <p:cond delay="25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par>
                          <p:cTn id="35" fill="hold">
                            <p:stCondLst>
                              <p:cond delay="12840"/>
                            </p:stCondLst>
                            <p:childTnLst>
                              <p:par>
                                <p:cTn id="36" presetID="42" presetClass="entr" presetSubtype="0" fill="hold" grpId="0" nodeType="afterEffect">
                                  <p:stCondLst>
                                    <p:cond delay="25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41" repeatCount="indefinite" fill="remove" display="0">
                  <p:stCondLst>
                    <p:cond delay="indefinite"/>
                  </p:stCondLst>
                </p:cTn>
                <p:tgtEl>
                  <p:spTgt spid="2"/>
                </p:tgtEl>
              </p:cMediaNode>
            </p:video>
          </p:childTnLst>
        </p:cTn>
      </p:par>
    </p:tnLst>
    <p:bldLst>
      <p:bldP spid="4" grpId="0"/>
      <p:bldP spid="6" grpId="0"/>
      <p:bldP spid="3"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5B625C-4C47-249E-7E1D-2959586A0DF0}"/>
              </a:ext>
            </a:extLst>
          </p:cNvPr>
          <p:cNvSpPr txBox="1"/>
          <p:nvPr/>
        </p:nvSpPr>
        <p:spPr>
          <a:xfrm>
            <a:off x="2229131" y="4843462"/>
            <a:ext cx="2355966" cy="1077218"/>
          </a:xfrm>
          <a:prstGeom prst="rect">
            <a:avLst/>
          </a:prstGeom>
          <a:noFill/>
        </p:spPr>
        <p:txBody>
          <a:bodyPr wrap="none" rtlCol="0">
            <a:spAutoFit/>
          </a:bodyPr>
          <a:lstStyle/>
          <a:p>
            <a:pPr algn="ctr"/>
            <a:r>
              <a:rPr lang="ar-EG"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مُقدمة</a:t>
            </a:r>
          </a:p>
          <a:p>
            <a:pPr algn="ct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Introduction </a:t>
            </a:r>
          </a:p>
        </p:txBody>
      </p:sp>
      <p:sp>
        <p:nvSpPr>
          <p:cNvPr id="7" name="TextBox 6">
            <a:extLst>
              <a:ext uri="{FF2B5EF4-FFF2-40B4-BE49-F238E27FC236}">
                <a16:creationId xmlns:a16="http://schemas.microsoft.com/office/drawing/2014/main" id="{867BB606-D0BA-1708-5125-FCAAD84AF3E9}"/>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386891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15447B0-1EB6-53D2-1885-B6E37E0342B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D283531-8C71-91B2-DBB3-447B10BE8BF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9DE879D9-CB44-655A-EE8F-5123B3470429}"/>
              </a:ext>
            </a:extLst>
          </p:cNvPr>
          <p:cNvSpPr txBox="1"/>
          <p:nvPr/>
        </p:nvSpPr>
        <p:spPr>
          <a:xfrm>
            <a:off x="4711700" y="2528653"/>
            <a:ext cx="6558073" cy="1323439"/>
          </a:xfrm>
          <a:prstGeom prst="rect">
            <a:avLst/>
          </a:prstGeom>
          <a:noFill/>
        </p:spPr>
        <p:txBody>
          <a:bodyPr wrap="square" rtlCol="0">
            <a:spAutoFit/>
          </a:bodyPr>
          <a:lstStyle/>
          <a:p>
            <a:pPr algn="just" rtl="1"/>
            <a:r>
              <a:rPr lang="ar-EG" sz="2000" dirty="0"/>
              <a:t>     في المحاضرة السابقة، ناقشنا الخطوة الأولى في مسار البحث العِلمي، وهي "تحديد المُشكلة البحثية". وذكرنا أن المُشكلة تمثل جوهر البحث، وهي التي تُبنى عليها كافة عناصر الدراسة. واليوم، سنكمل معًا مُختلف العناصر المُرتبطة بهذه الخطوة الأولى، والتي </a:t>
            </a:r>
            <a:r>
              <a:rPr lang="ar-EG" sz="2000" u="sng" dirty="0"/>
              <a:t>تشمل العناصر التالية:</a:t>
            </a:r>
          </a:p>
        </p:txBody>
      </p:sp>
      <p:sp>
        <p:nvSpPr>
          <p:cNvPr id="4" name="TextBox 3">
            <a:extLst>
              <a:ext uri="{FF2B5EF4-FFF2-40B4-BE49-F238E27FC236}">
                <a16:creationId xmlns:a16="http://schemas.microsoft.com/office/drawing/2014/main" id="{ED0BE18E-D5BA-A0A9-C0B9-301C8968153A}"/>
              </a:ext>
            </a:extLst>
          </p:cNvPr>
          <p:cNvSpPr txBox="1"/>
          <p:nvPr/>
        </p:nvSpPr>
        <p:spPr>
          <a:xfrm>
            <a:off x="7654804" y="3894024"/>
            <a:ext cx="3021325" cy="1477328"/>
          </a:xfrm>
          <a:prstGeom prst="rect">
            <a:avLst/>
          </a:prstGeom>
          <a:noFill/>
        </p:spPr>
        <p:txBody>
          <a:bodyPr wrap="square" rtlCol="0">
            <a:spAutoFit/>
          </a:bodyPr>
          <a:lstStyle/>
          <a:p>
            <a:pPr marL="285750" indent="-285750" algn="just" rtl="1">
              <a:buFont typeface="Arial" panose="020B0604020202020204" pitchFamily="34" charset="0"/>
              <a:buChar char="•"/>
            </a:pPr>
            <a:r>
              <a:rPr lang="ar-SA" b="1" dirty="0"/>
              <a:t>عنوان البحث</a:t>
            </a:r>
            <a:r>
              <a:rPr lang="ar-EG" b="1" dirty="0"/>
              <a:t>.</a:t>
            </a:r>
          </a:p>
          <a:p>
            <a:pPr marL="285750" indent="-285750" algn="just" rtl="1">
              <a:buFont typeface="Arial" panose="020B0604020202020204" pitchFamily="34" charset="0"/>
              <a:buChar char="•"/>
            </a:pPr>
            <a:r>
              <a:rPr lang="ar-SA" b="1" dirty="0"/>
              <a:t>مُقدمة الدراسة</a:t>
            </a:r>
            <a:r>
              <a:rPr lang="ar-EG" b="1" dirty="0"/>
              <a:t>.</a:t>
            </a:r>
          </a:p>
          <a:p>
            <a:pPr marL="285750" indent="-285750" algn="just" rtl="1">
              <a:buFont typeface="Arial" panose="020B0604020202020204" pitchFamily="34" charset="0"/>
              <a:buChar char="•"/>
            </a:pPr>
            <a:r>
              <a:rPr lang="ar-SA" b="1" dirty="0"/>
              <a:t>أهداف البحث</a:t>
            </a:r>
            <a:r>
              <a:rPr lang="ar-EG" b="1" dirty="0"/>
              <a:t>.</a:t>
            </a:r>
          </a:p>
          <a:p>
            <a:pPr marL="285750" indent="-285750" algn="just" rtl="1">
              <a:buFont typeface="Arial" panose="020B0604020202020204" pitchFamily="34" charset="0"/>
              <a:buChar char="•"/>
            </a:pPr>
            <a:r>
              <a:rPr lang="ar-SA" b="1" dirty="0"/>
              <a:t>أهمية البحث</a:t>
            </a:r>
            <a:r>
              <a:rPr lang="ar-EG" b="1" dirty="0"/>
              <a:t>.</a:t>
            </a:r>
          </a:p>
          <a:p>
            <a:pPr marL="285750" indent="-285750" algn="just" rtl="1">
              <a:buFont typeface="Arial" panose="020B0604020202020204" pitchFamily="34" charset="0"/>
              <a:buChar char="•"/>
            </a:pPr>
            <a:r>
              <a:rPr lang="ar-SA" b="1" dirty="0"/>
              <a:t>مُراجعة ال</a:t>
            </a:r>
            <a:r>
              <a:rPr lang="ar-EG" b="1" dirty="0"/>
              <a:t>تُراث ال</a:t>
            </a:r>
            <a:r>
              <a:rPr lang="ar-SA" b="1" dirty="0"/>
              <a:t>أدبي</a:t>
            </a:r>
            <a:r>
              <a:rPr lang="ar-EG" b="1" dirty="0"/>
              <a:t>.</a:t>
            </a:r>
            <a:endParaRPr lang="en-US" dirty="0"/>
          </a:p>
        </p:txBody>
      </p:sp>
      <p:sp>
        <p:nvSpPr>
          <p:cNvPr id="2" name="TextBox 1">
            <a:extLst>
              <a:ext uri="{FF2B5EF4-FFF2-40B4-BE49-F238E27FC236}">
                <a16:creationId xmlns:a16="http://schemas.microsoft.com/office/drawing/2014/main" id="{4BC95675-9640-7869-97D0-C3F9EC4B770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1. </a:t>
            </a:r>
            <a:r>
              <a:rPr lang="ar-EG" sz="2800" b="1" dirty="0">
                <a:solidFill>
                  <a:srgbClr val="2E3957"/>
                </a:solidFill>
                <a:effectLst>
                  <a:outerShdw blurRad="38100" dist="38100" dir="2700000" algn="tl">
                    <a:srgbClr val="000000">
                      <a:alpha val="43137"/>
                    </a:srgbClr>
                  </a:outerShdw>
                </a:effectLst>
                <a:latin typeface="Alexandria"/>
              </a:rPr>
              <a:t>مُقدمة:</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2" name="TextBox 11">
            <a:extLst>
              <a:ext uri="{FF2B5EF4-FFF2-40B4-BE49-F238E27FC236}">
                <a16:creationId xmlns:a16="http://schemas.microsoft.com/office/drawing/2014/main" id="{B6E4AE7D-9CA8-15F6-895D-4E5C930F1521}"/>
              </a:ext>
            </a:extLst>
          </p:cNvPr>
          <p:cNvSpPr txBox="1"/>
          <p:nvPr/>
        </p:nvSpPr>
        <p:spPr>
          <a:xfrm>
            <a:off x="1901655" y="1952261"/>
            <a:ext cx="9307033"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مُقدمة: من مُشكلة البحث إلى بناء الدراسة:</a:t>
            </a:r>
            <a:endParaRPr lang="en-US" sz="2800" b="1" dirty="0">
              <a:solidFill>
                <a:srgbClr val="0070C0"/>
              </a:solidFill>
              <a:effectLst>
                <a:outerShdw blurRad="38100" dist="38100" dir="2700000" algn="tl">
                  <a:srgbClr val="000000">
                    <a:alpha val="43137"/>
                  </a:srgbClr>
                </a:outerShdw>
              </a:effectLst>
            </a:endParaRPr>
          </a:p>
        </p:txBody>
      </p:sp>
      <p:pic>
        <p:nvPicPr>
          <p:cNvPr id="15" name="Picture 14" descr="A blue and white outline of a book and a magnifying glass&#10;&#10;AI-generated content may be incorrect.">
            <a:extLst>
              <a:ext uri="{FF2B5EF4-FFF2-40B4-BE49-F238E27FC236}">
                <a16:creationId xmlns:a16="http://schemas.microsoft.com/office/drawing/2014/main" id="{93DD845A-F98A-753E-8964-251B96F29DA0}"/>
              </a:ext>
            </a:extLst>
          </p:cNvPr>
          <p:cNvPicPr>
            <a:picLocks noChangeAspect="1"/>
          </p:cNvPicPr>
          <p:nvPr/>
        </p:nvPicPr>
        <p:blipFill>
          <a:blip r:embed="rId4"/>
          <a:stretch>
            <a:fillRect/>
          </a:stretch>
        </p:blipFill>
        <p:spPr>
          <a:xfrm>
            <a:off x="955033" y="2719442"/>
            <a:ext cx="3533205" cy="235547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 name="TextBox 18">
            <a:extLst>
              <a:ext uri="{FF2B5EF4-FFF2-40B4-BE49-F238E27FC236}">
                <a16:creationId xmlns:a16="http://schemas.microsoft.com/office/drawing/2014/main" id="{3F5EE764-E687-FECA-F225-335C42C3297D}"/>
              </a:ext>
            </a:extLst>
          </p:cNvPr>
          <p:cNvSpPr txBox="1"/>
          <p:nvPr/>
        </p:nvSpPr>
        <p:spPr>
          <a:xfrm>
            <a:off x="4826339" y="5445931"/>
            <a:ext cx="6353685" cy="369332"/>
          </a:xfrm>
          <a:prstGeom prst="rect">
            <a:avLst/>
          </a:prstGeom>
          <a:noFill/>
        </p:spPr>
        <p:txBody>
          <a:bodyPr wrap="square">
            <a:spAutoFit/>
          </a:bodyPr>
          <a:lstStyle/>
          <a:p>
            <a:pPr algn="just" rtl="1"/>
            <a:r>
              <a:rPr lang="ar-EG" dirty="0"/>
              <a:t>وكل هذه العناصر ترتبط بشكل مباشر بالمُشكلة البحثية، وتمثل تطويرًا وامتدادًا لها.</a:t>
            </a:r>
          </a:p>
        </p:txBody>
      </p:sp>
    </p:spTree>
    <p:extLst>
      <p:ext uri="{BB962C8B-B14F-4D97-AF65-F5344CB8AC3E}">
        <p14:creationId xmlns:p14="http://schemas.microsoft.com/office/powerpoint/2010/main" val="10285831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25B625C-4C47-249E-7E1D-2959586A0DF0}"/>
              </a:ext>
            </a:extLst>
          </p:cNvPr>
          <p:cNvSpPr txBox="1"/>
          <p:nvPr/>
        </p:nvSpPr>
        <p:spPr>
          <a:xfrm>
            <a:off x="2086660" y="4887446"/>
            <a:ext cx="2607958" cy="1077218"/>
          </a:xfrm>
          <a:prstGeom prst="rect">
            <a:avLst/>
          </a:prstGeom>
          <a:noFill/>
        </p:spPr>
        <p:txBody>
          <a:bodyPr wrap="none" rtlCol="0">
            <a:spAutoFit/>
          </a:bodyPr>
          <a:lstStyle/>
          <a:p>
            <a:pPr algn="ctr"/>
            <a:r>
              <a:rPr lang="ar-EG" sz="3200" dirty="0">
                <a:solidFill>
                  <a:srgbClr val="0070C0"/>
                </a:solidFill>
                <a:effectLst>
                  <a:outerShdw blurRad="38100" dist="38100" dir="2700000" algn="tl">
                    <a:srgbClr val="000000">
                      <a:alpha val="43137"/>
                    </a:srgbClr>
                  </a:outerShdw>
                </a:effectLst>
              </a:rPr>
              <a:t>عنوان البحث</a:t>
            </a:r>
          </a:p>
          <a:p>
            <a:pPr algn="ct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Research Title </a:t>
            </a:r>
          </a:p>
        </p:txBody>
      </p:sp>
      <p:sp>
        <p:nvSpPr>
          <p:cNvPr id="13" name="TextBox 12">
            <a:extLst>
              <a:ext uri="{FF2B5EF4-FFF2-40B4-BE49-F238E27FC236}">
                <a16:creationId xmlns:a16="http://schemas.microsoft.com/office/drawing/2014/main" id="{2BF09A14-6661-F98A-E28F-F61E100E8FAE}"/>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2515316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2ED0454-EA44-FCBB-0ACC-3B27BE4789B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0FD1AAD-3D1D-F902-9DAF-F27DD5BB23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4C9A3ED-6193-7C0A-3E87-DA142458F2BD}"/>
              </a:ext>
            </a:extLst>
          </p:cNvPr>
          <p:cNvSpPr txBox="1"/>
          <p:nvPr/>
        </p:nvSpPr>
        <p:spPr>
          <a:xfrm>
            <a:off x="760730" y="3284303"/>
            <a:ext cx="10509043" cy="369332"/>
          </a:xfrm>
          <a:prstGeom prst="rect">
            <a:avLst/>
          </a:prstGeom>
          <a:noFill/>
        </p:spPr>
        <p:txBody>
          <a:bodyPr wrap="square" rtlCol="0">
            <a:spAutoFit/>
          </a:bodyPr>
          <a:lstStyle/>
          <a:p>
            <a:pPr algn="just" rtl="1"/>
            <a:r>
              <a:rPr lang="ar-EG" dirty="0"/>
              <a:t>لذا، فالعنوان الجيد لا يُكتب بشكل عشوائي، بل يُصاغ بعناية ليُعبّر عن بعض العناصر التي </a:t>
            </a:r>
            <a:r>
              <a:rPr lang="ar-EG" u="sng" dirty="0"/>
              <a:t>قد تشمل:</a:t>
            </a:r>
          </a:p>
        </p:txBody>
      </p:sp>
      <p:sp>
        <p:nvSpPr>
          <p:cNvPr id="4" name="TextBox 3">
            <a:extLst>
              <a:ext uri="{FF2B5EF4-FFF2-40B4-BE49-F238E27FC236}">
                <a16:creationId xmlns:a16="http://schemas.microsoft.com/office/drawing/2014/main" id="{EC03702A-FE65-1B89-2871-7F4B2040EB8E}"/>
              </a:ext>
            </a:extLst>
          </p:cNvPr>
          <p:cNvSpPr txBox="1"/>
          <p:nvPr/>
        </p:nvSpPr>
        <p:spPr>
          <a:xfrm>
            <a:off x="3816350" y="3681548"/>
            <a:ext cx="7504825" cy="1754326"/>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t>موضوع البحث</a:t>
            </a:r>
            <a:r>
              <a:rPr lang="ar-EG" dirty="0"/>
              <a:t>.</a:t>
            </a:r>
            <a:endParaRPr lang="en-US" dirty="0"/>
          </a:p>
          <a:p>
            <a:pPr marL="285750" indent="-285750" algn="just" rtl="1">
              <a:buFont typeface="Arial" panose="020B0604020202020204" pitchFamily="34" charset="0"/>
              <a:buChar char="•"/>
            </a:pPr>
            <a:r>
              <a:rPr lang="ar-SA" dirty="0"/>
              <a:t>عناصر المُشكِلة والمتغيرات التي سيدرسها الباحث</a:t>
            </a:r>
            <a:r>
              <a:rPr lang="ar-EG" dirty="0"/>
              <a:t>.</a:t>
            </a:r>
            <a:endParaRPr lang="en-US" dirty="0"/>
          </a:p>
          <a:p>
            <a:pPr marL="285750" indent="-285750" algn="just" rtl="1">
              <a:buFont typeface="Arial" panose="020B0604020202020204" pitchFamily="34" charset="0"/>
              <a:buChar char="•"/>
            </a:pPr>
            <a:r>
              <a:rPr lang="ar-SA" dirty="0"/>
              <a:t>العلاقة بين هذه المتغيرات</a:t>
            </a:r>
            <a:r>
              <a:rPr lang="ar-EG" dirty="0"/>
              <a:t>.</a:t>
            </a:r>
            <a:endParaRPr lang="en-US" dirty="0"/>
          </a:p>
          <a:p>
            <a:pPr marL="285750" indent="-285750" algn="just" rtl="1">
              <a:buFont typeface="Arial" panose="020B0604020202020204" pitchFamily="34" charset="0"/>
              <a:buChar char="•"/>
            </a:pPr>
            <a:r>
              <a:rPr lang="ar-EG" dirty="0"/>
              <a:t>الفئة المستهدفة </a:t>
            </a:r>
            <a:r>
              <a:rPr lang="ar-SA" dirty="0"/>
              <a:t>(مثل: طلاب الجامعة – جمهور تيك توك – مُحتوى الحملات الإعلانية)</a:t>
            </a:r>
            <a:r>
              <a:rPr lang="ar-EG" dirty="0"/>
              <a:t>.</a:t>
            </a:r>
            <a:endParaRPr lang="en-US" dirty="0"/>
          </a:p>
          <a:p>
            <a:pPr marL="285750" indent="-285750" algn="just" rtl="1">
              <a:buFont typeface="Arial" panose="020B0604020202020204" pitchFamily="34" charset="0"/>
              <a:buChar char="•"/>
            </a:pPr>
            <a:r>
              <a:rPr lang="ar-SA" dirty="0"/>
              <a:t>أحيانًا الن</a:t>
            </a:r>
            <a:r>
              <a:rPr lang="ar-EG" dirty="0"/>
              <a:t>طاق الجغرافي</a:t>
            </a:r>
            <a:r>
              <a:rPr lang="ar-SA" dirty="0"/>
              <a:t> (مثل: </a:t>
            </a:r>
            <a:r>
              <a:rPr lang="ar-EG" dirty="0"/>
              <a:t>الريف المِصري</a:t>
            </a:r>
            <a:r>
              <a:rPr lang="ar-SA" dirty="0"/>
              <a:t>– الخليج – </a:t>
            </a:r>
            <a:r>
              <a:rPr lang="ar-EG" dirty="0"/>
              <a:t>المناطق الساحلية</a:t>
            </a:r>
            <a:r>
              <a:rPr lang="ar-SA" dirty="0"/>
              <a:t>)</a:t>
            </a:r>
            <a:r>
              <a:rPr lang="ar-EG" dirty="0"/>
              <a:t>.</a:t>
            </a:r>
            <a:endParaRPr lang="en-US" dirty="0"/>
          </a:p>
          <a:p>
            <a:pPr marL="285750" indent="-285750" algn="just" rtl="1">
              <a:buFont typeface="Arial" panose="020B0604020202020204" pitchFamily="34" charset="0"/>
              <a:buChar char="•"/>
            </a:pPr>
            <a:r>
              <a:rPr lang="ar-SA" dirty="0"/>
              <a:t>أو الزمن (خلال أزمة كورونا – </a:t>
            </a:r>
            <a:r>
              <a:rPr lang="ar-EG" dirty="0"/>
              <a:t>الانتخابات البرلمانية لعام</a:t>
            </a:r>
            <a:r>
              <a:rPr lang="ar-SA" dirty="0"/>
              <a:t> 202</a:t>
            </a:r>
            <a:r>
              <a:rPr lang="ar-EG" dirty="0"/>
              <a:t>7</a:t>
            </a:r>
            <a:r>
              <a:rPr lang="ar-SA" dirty="0"/>
              <a:t>)</a:t>
            </a:r>
            <a:r>
              <a:rPr lang="ar-EG" dirty="0"/>
              <a:t>.</a:t>
            </a:r>
            <a:endParaRPr lang="en-US" dirty="0"/>
          </a:p>
        </p:txBody>
      </p:sp>
      <p:sp>
        <p:nvSpPr>
          <p:cNvPr id="2" name="TextBox 1">
            <a:extLst>
              <a:ext uri="{FF2B5EF4-FFF2-40B4-BE49-F238E27FC236}">
                <a16:creationId xmlns:a16="http://schemas.microsoft.com/office/drawing/2014/main" id="{D5CC0CF8-5B9B-7FF0-1E9B-BA649B47FE5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9" name="TextBox 8">
            <a:extLst>
              <a:ext uri="{FF2B5EF4-FFF2-40B4-BE49-F238E27FC236}">
                <a16:creationId xmlns:a16="http://schemas.microsoft.com/office/drawing/2014/main" id="{11AF1F76-9F77-E775-3B1C-57D64B07E16F}"/>
              </a:ext>
            </a:extLst>
          </p:cNvPr>
          <p:cNvSpPr txBox="1"/>
          <p:nvPr/>
        </p:nvSpPr>
        <p:spPr>
          <a:xfrm>
            <a:off x="1901655" y="1952261"/>
            <a:ext cx="9307033"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عنوان البحث:</a:t>
            </a:r>
            <a:endParaRPr lang="en-US" sz="2800" b="1" dirty="0">
              <a:solidFill>
                <a:srgbClr val="0070C0"/>
              </a:solidFill>
              <a:effectLst>
                <a:outerShdw blurRad="38100" dist="38100" dir="2700000" algn="tl">
                  <a:srgbClr val="000000">
                    <a:alpha val="43137"/>
                  </a:srgbClr>
                </a:outerShdw>
              </a:effectLst>
            </a:endParaRPr>
          </a:p>
        </p:txBody>
      </p:sp>
      <p:pic>
        <p:nvPicPr>
          <p:cNvPr id="12" name="Picture 11" descr="A magnifying glass and a book&#10;&#10;AI-generated content may be incorrect.">
            <a:extLst>
              <a:ext uri="{FF2B5EF4-FFF2-40B4-BE49-F238E27FC236}">
                <a16:creationId xmlns:a16="http://schemas.microsoft.com/office/drawing/2014/main" id="{EEF2428B-2BD6-F7DC-1CAD-376502F8CE7E}"/>
              </a:ext>
            </a:extLst>
          </p:cNvPr>
          <p:cNvPicPr>
            <a:picLocks noChangeAspect="1"/>
          </p:cNvPicPr>
          <p:nvPr/>
        </p:nvPicPr>
        <p:blipFill>
          <a:blip r:embed="rId4"/>
          <a:stretch>
            <a:fillRect/>
          </a:stretch>
        </p:blipFill>
        <p:spPr>
          <a:xfrm>
            <a:off x="932180" y="3316243"/>
            <a:ext cx="2828924" cy="18859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Box 12">
            <a:extLst>
              <a:ext uri="{FF2B5EF4-FFF2-40B4-BE49-F238E27FC236}">
                <a16:creationId xmlns:a16="http://schemas.microsoft.com/office/drawing/2014/main" id="{3E2CADD3-2F6B-4A12-8E31-EB9B3CB5602B}"/>
              </a:ext>
            </a:extLst>
          </p:cNvPr>
          <p:cNvSpPr txBox="1"/>
          <p:nvPr/>
        </p:nvSpPr>
        <p:spPr>
          <a:xfrm>
            <a:off x="760730" y="2528653"/>
            <a:ext cx="10509043" cy="646331"/>
          </a:xfrm>
          <a:prstGeom prst="rect">
            <a:avLst/>
          </a:prstGeom>
          <a:noFill/>
        </p:spPr>
        <p:txBody>
          <a:bodyPr wrap="square" rtlCol="0">
            <a:spAutoFit/>
          </a:bodyPr>
          <a:lstStyle/>
          <a:p>
            <a:pPr algn="just" rtl="1"/>
            <a:r>
              <a:rPr lang="ar-EG" dirty="0"/>
              <a:t>    يُعد عنوان البحث هو </a:t>
            </a:r>
            <a:r>
              <a:rPr lang="ar-EG" b="1" dirty="0"/>
              <a:t>التعبير اللفظي المكثف عن مضمون الدراسة</a:t>
            </a:r>
            <a:r>
              <a:rPr lang="ar-EG" dirty="0"/>
              <a:t>، ويُعد أول ما يلفت انتباه القارئ، ويُعطي فكرة شاملة عن المجال، المتغيرات، والعلاقات قيد الدراسة.</a:t>
            </a:r>
            <a:endParaRPr lang="ar-EG" u="sng" dirty="0"/>
          </a:p>
        </p:txBody>
      </p:sp>
    </p:spTree>
    <p:extLst>
      <p:ext uri="{BB962C8B-B14F-4D97-AF65-F5344CB8AC3E}">
        <p14:creationId xmlns:p14="http://schemas.microsoft.com/office/powerpoint/2010/main" val="36756428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 grpId="0"/>
      <p:bldP spid="9"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B492B53-60DC-C2F7-5D18-8288DEA4FD2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4D1A28E-C8A1-665C-09ED-DF1160E32DE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827BD7C1-D26B-9D9A-53D5-6A2D0CCDF09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12" name="Picture 11" descr="A magnifying glass and a book&#10;&#10;AI-generated content may be incorrect.">
            <a:extLst>
              <a:ext uri="{FF2B5EF4-FFF2-40B4-BE49-F238E27FC236}">
                <a16:creationId xmlns:a16="http://schemas.microsoft.com/office/drawing/2014/main" id="{D5C477EB-7513-E338-652E-0B6EB53B473D}"/>
              </a:ext>
            </a:extLst>
          </p:cNvPr>
          <p:cNvPicPr>
            <a:picLocks noChangeAspect="1"/>
          </p:cNvPicPr>
          <p:nvPr/>
        </p:nvPicPr>
        <p:blipFill>
          <a:blip r:embed="rId4"/>
          <a:stretch>
            <a:fillRect/>
          </a:stretch>
        </p:blipFill>
        <p:spPr>
          <a:xfrm>
            <a:off x="1063626" y="3071578"/>
            <a:ext cx="2828924" cy="18859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5DBA1D4C-AF2B-5DBD-29BA-39296749BF93}"/>
              </a:ext>
            </a:extLst>
          </p:cNvPr>
          <p:cNvSpPr txBox="1"/>
          <p:nvPr/>
        </p:nvSpPr>
        <p:spPr>
          <a:xfrm>
            <a:off x="4883150" y="2973153"/>
            <a:ext cx="6386623" cy="646331"/>
          </a:xfrm>
          <a:prstGeom prst="rect">
            <a:avLst/>
          </a:prstGeom>
          <a:noFill/>
        </p:spPr>
        <p:txBody>
          <a:bodyPr wrap="square" rtlCol="0">
            <a:spAutoFit/>
          </a:bodyPr>
          <a:lstStyle/>
          <a:p>
            <a:pPr algn="just" rtl="1"/>
            <a:r>
              <a:rPr lang="ar-EG" b="1" dirty="0"/>
              <a:t>العنوان:</a:t>
            </a:r>
          </a:p>
          <a:p>
            <a:pPr algn="just" rtl="1"/>
            <a:r>
              <a:rPr lang="ar-EG" dirty="0"/>
              <a:t>"تأثير مُحتوى المؤثرين على قرار الشراء لدى طلاب الجامعات الأردنية"</a:t>
            </a:r>
          </a:p>
        </p:txBody>
      </p:sp>
      <p:sp>
        <p:nvSpPr>
          <p:cNvPr id="7" name="TextBox 6">
            <a:extLst>
              <a:ext uri="{FF2B5EF4-FFF2-40B4-BE49-F238E27FC236}">
                <a16:creationId xmlns:a16="http://schemas.microsoft.com/office/drawing/2014/main" id="{D9E56364-84F0-F472-E5B3-B2CB509F496C}"/>
              </a:ext>
            </a:extLst>
          </p:cNvPr>
          <p:cNvSpPr txBox="1"/>
          <p:nvPr/>
        </p:nvSpPr>
        <p:spPr>
          <a:xfrm>
            <a:off x="4883150" y="2395802"/>
            <a:ext cx="6386623" cy="369332"/>
          </a:xfrm>
          <a:prstGeom prst="rect">
            <a:avLst/>
          </a:prstGeom>
          <a:noFill/>
        </p:spPr>
        <p:txBody>
          <a:bodyPr wrap="square" rtlCol="0">
            <a:spAutoFit/>
          </a:bodyPr>
          <a:lstStyle/>
          <a:p>
            <a:pPr algn="just" rtl="1"/>
            <a:r>
              <a:rPr lang="ar-EG" u="sng" dirty="0"/>
              <a:t>ومن أمثلة ذلك:-</a:t>
            </a:r>
          </a:p>
        </p:txBody>
      </p:sp>
      <p:sp>
        <p:nvSpPr>
          <p:cNvPr id="8" name="TextBox 7">
            <a:extLst>
              <a:ext uri="{FF2B5EF4-FFF2-40B4-BE49-F238E27FC236}">
                <a16:creationId xmlns:a16="http://schemas.microsoft.com/office/drawing/2014/main" id="{D6DE82AF-BD4D-E27A-BDE3-7C728A922AE1}"/>
              </a:ext>
            </a:extLst>
          </p:cNvPr>
          <p:cNvSpPr txBox="1"/>
          <p:nvPr/>
        </p:nvSpPr>
        <p:spPr>
          <a:xfrm>
            <a:off x="3892550" y="3754203"/>
            <a:ext cx="7377223" cy="1477328"/>
          </a:xfrm>
          <a:prstGeom prst="rect">
            <a:avLst/>
          </a:prstGeom>
          <a:noFill/>
        </p:spPr>
        <p:txBody>
          <a:bodyPr wrap="square" rtlCol="0">
            <a:spAutoFit/>
          </a:bodyPr>
          <a:lstStyle/>
          <a:p>
            <a:pPr algn="just" rtl="1"/>
            <a:r>
              <a:rPr lang="en-US" dirty="0"/>
              <a:t>📌 </a:t>
            </a:r>
            <a:r>
              <a:rPr lang="ar-EG" b="1" dirty="0"/>
              <a:t>هذا العنوان يشمل:</a:t>
            </a:r>
          </a:p>
          <a:p>
            <a:pPr marL="285750" indent="-285750" algn="just" rtl="1">
              <a:buFont typeface="Arial" panose="020B0604020202020204" pitchFamily="34" charset="0"/>
              <a:buChar char="•"/>
            </a:pPr>
            <a:r>
              <a:rPr lang="ar-SA" dirty="0"/>
              <a:t>عناصر المُشكِلة والمتغيرات التي سيدرسها الباحث</a:t>
            </a:r>
            <a:r>
              <a:rPr lang="ar-EG" dirty="0"/>
              <a:t>: </a:t>
            </a:r>
            <a:r>
              <a:rPr lang="ar-EG" dirty="0">
                <a:effectLst>
                  <a:outerShdw blurRad="38100" dist="38100" dir="2700000" algn="tl">
                    <a:srgbClr val="000000">
                      <a:alpha val="43137"/>
                    </a:srgbClr>
                  </a:outerShdw>
                </a:effectLst>
              </a:rPr>
              <a:t>تأثير مُحتوى المؤثرين على قرار الشراء</a:t>
            </a:r>
            <a:r>
              <a:rPr lang="ar-EG" dirty="0"/>
              <a:t>.</a:t>
            </a:r>
          </a:p>
          <a:p>
            <a:pPr marL="285750" indent="-285750" algn="just" rtl="1">
              <a:buFont typeface="Arial" panose="020B0604020202020204" pitchFamily="34" charset="0"/>
              <a:buChar char="•"/>
            </a:pPr>
            <a:r>
              <a:rPr lang="ar-EG" dirty="0"/>
              <a:t>الفئة المستهدفة: </a:t>
            </a:r>
            <a:r>
              <a:rPr lang="ar-EG" dirty="0">
                <a:effectLst>
                  <a:outerShdw blurRad="38100" dist="38100" dir="2700000" algn="tl">
                    <a:srgbClr val="000000">
                      <a:alpha val="43137"/>
                    </a:srgbClr>
                  </a:outerShdw>
                </a:effectLst>
              </a:rPr>
              <a:t>طلاب الجامعات الأردنية</a:t>
            </a:r>
            <a:r>
              <a:rPr lang="ar-EG" dirty="0"/>
              <a:t>.</a:t>
            </a:r>
          </a:p>
          <a:p>
            <a:pPr marL="285750" indent="-285750" algn="just" rtl="1">
              <a:buFont typeface="Arial" panose="020B0604020202020204" pitchFamily="34" charset="0"/>
              <a:buChar char="•"/>
            </a:pPr>
            <a:r>
              <a:rPr lang="ar-EG" dirty="0"/>
              <a:t>النطاق الجغرافي: </a:t>
            </a:r>
            <a:r>
              <a:rPr lang="ar-EG" dirty="0">
                <a:effectLst>
                  <a:outerShdw blurRad="38100" dist="38100" dir="2700000" algn="tl">
                    <a:srgbClr val="000000">
                      <a:alpha val="43137"/>
                    </a:srgbClr>
                  </a:outerShdw>
                </a:effectLst>
              </a:rPr>
              <a:t>الأردن</a:t>
            </a:r>
            <a:r>
              <a:rPr lang="ar-EG" dirty="0"/>
              <a:t>.</a:t>
            </a:r>
            <a:endParaRPr lang="ar-EG" dirty="0">
              <a:effectLst>
                <a:outerShdw blurRad="38100" dist="38100" dir="2700000" algn="tl">
                  <a:srgbClr val="000000">
                    <a:alpha val="43137"/>
                  </a:srgbClr>
                </a:outerShdw>
              </a:effectLst>
            </a:endParaRPr>
          </a:p>
          <a:p>
            <a:pPr marL="285750" indent="-285750" algn="just" rtl="1">
              <a:buFont typeface="Arial" panose="020B0604020202020204" pitchFamily="34" charset="0"/>
              <a:buChar char="•"/>
            </a:pPr>
            <a:r>
              <a:rPr lang="ar-SA" dirty="0"/>
              <a:t>العلاقة بين هذه المتغيرات</a:t>
            </a:r>
            <a:r>
              <a:rPr lang="ar-EG" dirty="0"/>
              <a:t>: سبب ونتيجة (</a:t>
            </a:r>
            <a:r>
              <a:rPr lang="ar-EG" dirty="0">
                <a:effectLst>
                  <a:outerShdw blurRad="38100" dist="38100" dir="2700000" algn="tl">
                    <a:srgbClr val="000000">
                      <a:alpha val="43137"/>
                    </a:srgbClr>
                  </a:outerShdw>
                </a:effectLst>
              </a:rPr>
              <a:t>تأثير</a:t>
            </a:r>
            <a:r>
              <a:rPr lang="ar-EG" dirty="0"/>
              <a:t>).</a:t>
            </a:r>
          </a:p>
        </p:txBody>
      </p:sp>
    </p:spTree>
    <p:extLst>
      <p:ext uri="{BB962C8B-B14F-4D97-AF65-F5344CB8AC3E}">
        <p14:creationId xmlns:p14="http://schemas.microsoft.com/office/powerpoint/2010/main" val="19957482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E5890E6C-93E9-122A-4BCD-AD53BC52E17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34BEBA8-C7BF-F220-BD56-E0340554E57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B865D550-7F94-8312-2DF5-F172C3694D6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38116447-9BB9-F2E5-0CEA-AF53B09CE271}"/>
              </a:ext>
            </a:extLst>
          </p:cNvPr>
          <p:cNvSpPr txBox="1"/>
          <p:nvPr/>
        </p:nvSpPr>
        <p:spPr>
          <a:xfrm>
            <a:off x="3771900" y="3100153"/>
            <a:ext cx="7497873" cy="369332"/>
          </a:xfrm>
          <a:prstGeom prst="rect">
            <a:avLst/>
          </a:prstGeom>
          <a:noFill/>
        </p:spPr>
        <p:txBody>
          <a:bodyPr wrap="square" rtlCol="0">
            <a:spAutoFit/>
          </a:bodyPr>
          <a:lstStyle/>
          <a:p>
            <a:pPr algn="just" rtl="1"/>
            <a:r>
              <a:rPr lang="ar-EG" b="1" dirty="0"/>
              <a:t>1. الوضوح:</a:t>
            </a:r>
            <a:r>
              <a:rPr lang="ar-EG" dirty="0"/>
              <a:t> استخدم كلمات واضحة ومباشرة. وتجنّب الكلمات المعقدة أو القديمة أو الغامضة.</a:t>
            </a:r>
            <a:endParaRPr lang="ar-EG" b="1" dirty="0"/>
          </a:p>
        </p:txBody>
      </p:sp>
      <p:sp>
        <p:nvSpPr>
          <p:cNvPr id="7" name="TextBox 6">
            <a:extLst>
              <a:ext uri="{FF2B5EF4-FFF2-40B4-BE49-F238E27FC236}">
                <a16:creationId xmlns:a16="http://schemas.microsoft.com/office/drawing/2014/main" id="{B9778DCF-2AEA-9D28-027D-CF350DD99FE3}"/>
              </a:ext>
            </a:extLst>
          </p:cNvPr>
          <p:cNvSpPr txBox="1"/>
          <p:nvPr/>
        </p:nvSpPr>
        <p:spPr>
          <a:xfrm>
            <a:off x="4883150" y="2573602"/>
            <a:ext cx="6386623" cy="369332"/>
          </a:xfrm>
          <a:prstGeom prst="rect">
            <a:avLst/>
          </a:prstGeom>
          <a:noFill/>
        </p:spPr>
        <p:txBody>
          <a:bodyPr wrap="square" rtlCol="0">
            <a:spAutoFit/>
          </a:bodyPr>
          <a:lstStyle/>
          <a:p>
            <a:pPr algn="just" rtl="1"/>
            <a:r>
              <a:rPr lang="ar-EG" u="sng" dirty="0"/>
              <a:t>العنوان الجيد لابد وأن يراعي عدد من العناصر، أبرزها:-</a:t>
            </a:r>
          </a:p>
        </p:txBody>
      </p:sp>
      <p:sp>
        <p:nvSpPr>
          <p:cNvPr id="8" name="TextBox 7">
            <a:extLst>
              <a:ext uri="{FF2B5EF4-FFF2-40B4-BE49-F238E27FC236}">
                <a16:creationId xmlns:a16="http://schemas.microsoft.com/office/drawing/2014/main" id="{65B320B4-2DE7-F5F6-24CB-7309BE8C8A19}"/>
              </a:ext>
            </a:extLst>
          </p:cNvPr>
          <p:cNvSpPr txBox="1"/>
          <p:nvPr/>
        </p:nvSpPr>
        <p:spPr>
          <a:xfrm>
            <a:off x="3892550" y="3500203"/>
            <a:ext cx="7377223" cy="646331"/>
          </a:xfrm>
          <a:prstGeom prst="rect">
            <a:avLst/>
          </a:prstGeom>
          <a:noFill/>
        </p:spPr>
        <p:txBody>
          <a:bodyPr wrap="square" rtlCol="0">
            <a:spAutoFit/>
          </a:bodyPr>
          <a:lstStyle/>
          <a:p>
            <a:pPr algn="just" rtl="1"/>
            <a:r>
              <a:rPr lang="en-US" dirty="0"/>
              <a:t>❌ </a:t>
            </a:r>
            <a:r>
              <a:rPr lang="ar-EG" dirty="0"/>
              <a:t>مثال غير واضح: "</a:t>
            </a:r>
            <a:r>
              <a:rPr lang="ar-EG" dirty="0" err="1"/>
              <a:t>استبصارات</a:t>
            </a:r>
            <a:r>
              <a:rPr lang="ar-EG" dirty="0"/>
              <a:t> إعلامية عن مفاعيل الاستهداف الرقمي".</a:t>
            </a:r>
          </a:p>
          <a:p>
            <a:pPr algn="just" rtl="1"/>
            <a:r>
              <a:rPr lang="en-US" dirty="0"/>
              <a:t>✅ </a:t>
            </a:r>
            <a:r>
              <a:rPr lang="ar-EG" dirty="0"/>
              <a:t>الأفضل: </a:t>
            </a:r>
            <a:r>
              <a:rPr lang="ar-EG" dirty="0">
                <a:effectLst>
                  <a:outerShdw blurRad="38100" dist="38100" dir="2700000" algn="tl">
                    <a:srgbClr val="000000">
                      <a:alpha val="43137"/>
                    </a:srgbClr>
                  </a:outerShdw>
                </a:effectLst>
              </a:rPr>
              <a:t>"تحليل أثر الإعلانات الرقمية على تفضيلات الجمهور في </a:t>
            </a:r>
            <a:r>
              <a:rPr lang="ar-EG" dirty="0" err="1">
                <a:effectLst>
                  <a:outerShdw blurRad="38100" dist="38100" dir="2700000" algn="tl">
                    <a:srgbClr val="000000">
                      <a:alpha val="43137"/>
                    </a:srgbClr>
                  </a:outerShdw>
                </a:effectLst>
              </a:rPr>
              <a:t>إنستجرام</a:t>
            </a:r>
            <a:r>
              <a:rPr lang="ar-EG" dirty="0">
                <a:effectLst>
                  <a:outerShdw blurRad="38100" dist="38100" dir="2700000" algn="tl">
                    <a:srgbClr val="000000">
                      <a:alpha val="43137"/>
                    </a:srgbClr>
                  </a:outerShdw>
                </a:effectLst>
              </a:rPr>
              <a:t>"</a:t>
            </a:r>
            <a:r>
              <a:rPr lang="ar-EG" dirty="0"/>
              <a:t>.</a:t>
            </a:r>
            <a:endParaRPr lang="ar-EG"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F2CEE297-701B-B060-07F3-2051424D5818}"/>
              </a:ext>
            </a:extLst>
          </p:cNvPr>
          <p:cNvSpPr txBox="1"/>
          <p:nvPr/>
        </p:nvSpPr>
        <p:spPr>
          <a:xfrm>
            <a:off x="5600700" y="2000456"/>
            <a:ext cx="565002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يمكن تقييم جودة عنوان البحث؟</a:t>
            </a:r>
            <a:endParaRPr lang="en-US" sz="2000" dirty="0">
              <a:solidFill>
                <a:srgbClr val="0070C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DF14F59B-BB85-052D-C0EF-A2966F4EE18C}"/>
              </a:ext>
            </a:extLst>
          </p:cNvPr>
          <p:cNvSpPr txBox="1"/>
          <p:nvPr/>
        </p:nvSpPr>
        <p:spPr>
          <a:xfrm>
            <a:off x="2838450" y="4420953"/>
            <a:ext cx="8437673" cy="646331"/>
          </a:xfrm>
          <a:prstGeom prst="rect">
            <a:avLst/>
          </a:prstGeom>
          <a:noFill/>
        </p:spPr>
        <p:txBody>
          <a:bodyPr wrap="square" rtlCol="0">
            <a:spAutoFit/>
          </a:bodyPr>
          <a:lstStyle/>
          <a:p>
            <a:pPr algn="just" rtl="1"/>
            <a:r>
              <a:rPr lang="ar-EG" b="1" dirty="0"/>
              <a:t>2. الإيجاز (مع تجنب الإخلال): </a:t>
            </a:r>
            <a:r>
              <a:rPr lang="ar-EG" dirty="0"/>
              <a:t>يجب أن يعبر العنوان عن المعنى المطلوب باستخدام أقل عدد ممكن من الكلمات. فلا يجب أن تكتب عنوانًا طويلًا جدًا يرهق القارئ، ولا أن تختصر لدرجة أن يصبح العنوان عامًا جدًا.</a:t>
            </a:r>
            <a:endParaRPr lang="ar-EG" b="1" dirty="0"/>
          </a:p>
        </p:txBody>
      </p:sp>
      <p:sp>
        <p:nvSpPr>
          <p:cNvPr id="10" name="TextBox 9">
            <a:extLst>
              <a:ext uri="{FF2B5EF4-FFF2-40B4-BE49-F238E27FC236}">
                <a16:creationId xmlns:a16="http://schemas.microsoft.com/office/drawing/2014/main" id="{D54434F6-9C52-DE10-43FB-513119E493D5}"/>
              </a:ext>
            </a:extLst>
          </p:cNvPr>
          <p:cNvSpPr txBox="1"/>
          <p:nvPr/>
        </p:nvSpPr>
        <p:spPr>
          <a:xfrm>
            <a:off x="704850" y="5132153"/>
            <a:ext cx="10571273" cy="646331"/>
          </a:xfrm>
          <a:prstGeom prst="rect">
            <a:avLst/>
          </a:prstGeom>
          <a:noFill/>
        </p:spPr>
        <p:txBody>
          <a:bodyPr wrap="square" rtlCol="0">
            <a:spAutoFit/>
          </a:bodyPr>
          <a:lstStyle/>
          <a:p>
            <a:pPr algn="just" rtl="1"/>
            <a:r>
              <a:rPr lang="en-US" dirty="0"/>
              <a:t>❌ </a:t>
            </a:r>
            <a:r>
              <a:rPr lang="ar-EG" dirty="0"/>
              <a:t>مثال غير موجز: "دور تطبيقات الفيديو القصير مثل تيك توك في إعادة تشكيل أنماط التواصل الإعلامي لدى المراهقين في العالم العربي".</a:t>
            </a:r>
          </a:p>
          <a:p>
            <a:pPr algn="just" rtl="1"/>
            <a:r>
              <a:rPr lang="en-US" dirty="0"/>
              <a:t>✅ </a:t>
            </a:r>
            <a:r>
              <a:rPr lang="ar-EG" dirty="0"/>
              <a:t>الأفضل: </a:t>
            </a:r>
            <a:r>
              <a:rPr lang="ar-EG" dirty="0">
                <a:effectLst>
                  <a:outerShdw blurRad="38100" dist="38100" dir="2700000" algn="tl">
                    <a:srgbClr val="000000">
                      <a:alpha val="43137"/>
                    </a:srgbClr>
                  </a:outerShdw>
                </a:effectLst>
              </a:rPr>
              <a:t>"تأثير تيك توك على أنماط التواصل الإعلامي لدى المراهق العربي"</a:t>
            </a:r>
            <a:r>
              <a:rPr lang="ar-EG" dirty="0"/>
              <a:t>.</a:t>
            </a:r>
            <a:endParaRPr lang="ar-EG" dirty="0">
              <a:effectLst>
                <a:outerShdw blurRad="38100" dist="38100" dir="2700000" algn="tl">
                  <a:srgbClr val="000000">
                    <a:alpha val="43137"/>
                  </a:srgbClr>
                </a:outerShdw>
              </a:effectLst>
            </a:endParaRPr>
          </a:p>
        </p:txBody>
      </p:sp>
      <p:pic>
        <p:nvPicPr>
          <p:cNvPr id="13" name="Picture 12" descr="A blue and white poster with text&#10;&#10;AI-generated content may be incorrect.">
            <a:extLst>
              <a:ext uri="{FF2B5EF4-FFF2-40B4-BE49-F238E27FC236}">
                <a16:creationId xmlns:a16="http://schemas.microsoft.com/office/drawing/2014/main" id="{9F0C343D-63E6-505A-079F-86CF0DEC0F49}"/>
              </a:ext>
            </a:extLst>
          </p:cNvPr>
          <p:cNvPicPr>
            <a:picLocks noChangeAspect="1"/>
          </p:cNvPicPr>
          <p:nvPr/>
        </p:nvPicPr>
        <p:blipFill>
          <a:blip r:embed="rId4"/>
          <a:stretch>
            <a:fillRect/>
          </a:stretch>
        </p:blipFill>
        <p:spPr>
          <a:xfrm>
            <a:off x="838200" y="2333334"/>
            <a:ext cx="2853174" cy="19021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480899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3000"/>
                            </p:stCondLst>
                            <p:childTnLst>
                              <p:par>
                                <p:cTn id="29" presetID="42"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
                                          </p:val>
                                        </p:tav>
                                        <p:tav tm="100000">
                                          <p:val>
                                            <p:strVal val="#ppt_x"/>
                                          </p:val>
                                        </p:tav>
                                      </p:tavLst>
                                    </p:anim>
                                    <p:anim calcmode="lin" valueType="num">
                                      <p:cBhvr>
                                        <p:cTn id="33" dur="10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14000"/>
                            </p:stCondLst>
                            <p:childTnLst>
                              <p:par>
                                <p:cTn id="35" presetID="42" presetClass="entr" presetSubtype="0" fill="hold" grpId="0" nodeType="afterEffect">
                                  <p:stCondLst>
                                    <p:cond delay="300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childTnLst>
                          </p:cTn>
                        </p:par>
                        <p:par>
                          <p:cTn id="40" fill="hold">
                            <p:stCondLst>
                              <p:cond delay="18000"/>
                            </p:stCondLst>
                            <p:childTnLst>
                              <p:par>
                                <p:cTn id="41" presetID="42" presetClass="entr" presetSubtype="0" fill="hold" grpId="0" nodeType="afterEffect">
                                  <p:stCondLst>
                                    <p:cond delay="300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3" grpId="0"/>
      <p:bldP spid="4"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14675CE-8098-1626-5CF4-7468CE81EA6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ACC4580-FCB8-77CF-DA69-A005B2E79C1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48970397-DE7C-1E36-51FD-40ECCFB9B37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D56149CF-698B-C215-44F1-539193101410}"/>
              </a:ext>
            </a:extLst>
          </p:cNvPr>
          <p:cNvSpPr txBox="1"/>
          <p:nvPr/>
        </p:nvSpPr>
        <p:spPr>
          <a:xfrm>
            <a:off x="3771900" y="3100153"/>
            <a:ext cx="7497873" cy="646331"/>
          </a:xfrm>
          <a:prstGeom prst="rect">
            <a:avLst/>
          </a:prstGeom>
          <a:noFill/>
        </p:spPr>
        <p:txBody>
          <a:bodyPr wrap="square" rtlCol="0">
            <a:spAutoFit/>
          </a:bodyPr>
          <a:lstStyle/>
          <a:p>
            <a:pPr algn="just" rtl="1"/>
            <a:r>
              <a:rPr lang="ar-EG" b="1" dirty="0"/>
              <a:t>3. الشمول: </a:t>
            </a:r>
            <a:r>
              <a:rPr lang="ar-EG" dirty="0"/>
              <a:t>كما ذكرنا سابقًا، يُفضل أن يتضمن عنوان الدراسة العناصر الأساسية التي تُعبّر بدقة عن محتواها، وهي:</a:t>
            </a:r>
            <a:endParaRPr lang="ar-EG" b="1" dirty="0"/>
          </a:p>
        </p:txBody>
      </p:sp>
      <p:sp>
        <p:nvSpPr>
          <p:cNvPr id="7" name="TextBox 6">
            <a:extLst>
              <a:ext uri="{FF2B5EF4-FFF2-40B4-BE49-F238E27FC236}">
                <a16:creationId xmlns:a16="http://schemas.microsoft.com/office/drawing/2014/main" id="{56821D7F-8C54-9FB3-DC13-D5A1F35B5919}"/>
              </a:ext>
            </a:extLst>
          </p:cNvPr>
          <p:cNvSpPr txBox="1"/>
          <p:nvPr/>
        </p:nvSpPr>
        <p:spPr>
          <a:xfrm>
            <a:off x="4883150" y="2573602"/>
            <a:ext cx="6386623" cy="369332"/>
          </a:xfrm>
          <a:prstGeom prst="rect">
            <a:avLst/>
          </a:prstGeom>
          <a:noFill/>
        </p:spPr>
        <p:txBody>
          <a:bodyPr wrap="square" rtlCol="0">
            <a:spAutoFit/>
          </a:bodyPr>
          <a:lstStyle/>
          <a:p>
            <a:pPr algn="just" rtl="1"/>
            <a:r>
              <a:rPr lang="ar-EG" u="sng" dirty="0"/>
              <a:t>العنوان الجيد لابد وأن يراعي عدد من العناصر، أبرزها:-</a:t>
            </a:r>
          </a:p>
        </p:txBody>
      </p:sp>
      <p:sp>
        <p:nvSpPr>
          <p:cNvPr id="3" name="TextBox 2">
            <a:extLst>
              <a:ext uri="{FF2B5EF4-FFF2-40B4-BE49-F238E27FC236}">
                <a16:creationId xmlns:a16="http://schemas.microsoft.com/office/drawing/2014/main" id="{C4D3761D-D729-2C05-9286-AC0B773A41B2}"/>
              </a:ext>
            </a:extLst>
          </p:cNvPr>
          <p:cNvSpPr txBox="1"/>
          <p:nvPr/>
        </p:nvSpPr>
        <p:spPr>
          <a:xfrm>
            <a:off x="5600700" y="2000456"/>
            <a:ext cx="565002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يمكن تقييم جودة عنوان البحث؟</a:t>
            </a:r>
            <a:endParaRPr lang="en-US" sz="2000" dirty="0">
              <a:solidFill>
                <a:srgbClr val="0070C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31B0E5DF-90B7-DDB7-87AD-543CB07C294B}"/>
              </a:ext>
            </a:extLst>
          </p:cNvPr>
          <p:cNvSpPr txBox="1"/>
          <p:nvPr/>
        </p:nvSpPr>
        <p:spPr>
          <a:xfrm>
            <a:off x="2838450" y="3697053"/>
            <a:ext cx="8437673"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SA" b="1" dirty="0"/>
              <a:t>المتغيرات الرئيسة</a:t>
            </a:r>
            <a:r>
              <a:rPr lang="en-US" b="1" dirty="0"/>
              <a:t>:</a:t>
            </a:r>
            <a:r>
              <a:rPr lang="ar-EG" dirty="0"/>
              <a:t> </a:t>
            </a:r>
            <a:r>
              <a:rPr lang="ar-SA" dirty="0"/>
              <a:t>مثل (الإعلان، الجمهور، ال</a:t>
            </a:r>
            <a:r>
              <a:rPr lang="ar-EG" dirty="0"/>
              <a:t>نية الشرائية</a:t>
            </a:r>
            <a:r>
              <a:rPr lang="ar-SA" dirty="0"/>
              <a:t>،</a:t>
            </a:r>
            <a:r>
              <a:rPr lang="ar-EG" dirty="0"/>
              <a:t> </a:t>
            </a:r>
            <a:r>
              <a:rPr lang="ar-SA" dirty="0"/>
              <a:t>...)</a:t>
            </a:r>
            <a:r>
              <a:rPr lang="ar-EG" dirty="0"/>
              <a:t>.</a:t>
            </a:r>
            <a:endParaRPr lang="en-US" dirty="0"/>
          </a:p>
          <a:p>
            <a:pPr marL="285750" indent="-285750" algn="just" rtl="1">
              <a:buFont typeface="Arial" panose="020B0604020202020204" pitchFamily="34" charset="0"/>
              <a:buChar char="•"/>
            </a:pPr>
            <a:r>
              <a:rPr lang="ar-SA" b="1" dirty="0"/>
              <a:t>الفئة المستهدفة</a:t>
            </a:r>
            <a:r>
              <a:rPr lang="ar-EG" b="1" dirty="0"/>
              <a:t>:</a:t>
            </a:r>
            <a:r>
              <a:rPr lang="en-US" dirty="0"/>
              <a:t> </a:t>
            </a:r>
            <a:r>
              <a:rPr lang="ar-SA" dirty="0"/>
              <a:t>مثل (طلاب الجامعات، مستخدمو تيك توك، متابعو المؤثرين</a:t>
            </a:r>
            <a:r>
              <a:rPr lang="ar-EG" dirty="0"/>
              <a:t>، </a:t>
            </a:r>
            <a:r>
              <a:rPr lang="ar-SA" dirty="0"/>
              <a:t>...)</a:t>
            </a:r>
            <a:r>
              <a:rPr lang="ar-EG" dirty="0"/>
              <a:t>.</a:t>
            </a:r>
            <a:endParaRPr lang="en-US" dirty="0"/>
          </a:p>
          <a:p>
            <a:pPr marL="285750" indent="-285750" algn="just" rtl="1">
              <a:buFont typeface="Arial" panose="020B0604020202020204" pitchFamily="34" charset="0"/>
              <a:buChar char="•"/>
            </a:pPr>
            <a:r>
              <a:rPr lang="ar-SA" b="1" dirty="0"/>
              <a:t>المجال أو السياق</a:t>
            </a:r>
            <a:r>
              <a:rPr lang="ar-EG" b="1" dirty="0"/>
              <a:t>:</a:t>
            </a:r>
            <a:r>
              <a:rPr lang="en-US" dirty="0"/>
              <a:t> </a:t>
            </a:r>
            <a:r>
              <a:rPr lang="ar-SA" dirty="0"/>
              <a:t>مثل (الإعلام الرقمي، الإعلام الاجتماعي، ال</a:t>
            </a:r>
            <a:r>
              <a:rPr lang="ar-EG" dirty="0"/>
              <a:t>تسويق</a:t>
            </a:r>
            <a:r>
              <a:rPr lang="ar-SA" dirty="0"/>
              <a:t> ال</a:t>
            </a:r>
            <a:r>
              <a:rPr lang="ar-EG" dirty="0"/>
              <a:t>إلكترون</a:t>
            </a:r>
            <a:r>
              <a:rPr lang="ar-SA" dirty="0"/>
              <a:t>ي</a:t>
            </a:r>
            <a:r>
              <a:rPr lang="ar-EG" dirty="0"/>
              <a:t>، </a:t>
            </a:r>
            <a:r>
              <a:rPr lang="ar-SA" dirty="0"/>
              <a:t>...)</a:t>
            </a:r>
            <a:r>
              <a:rPr lang="ar-EG" dirty="0"/>
              <a:t>.</a:t>
            </a:r>
            <a:endParaRPr lang="en-US" dirty="0"/>
          </a:p>
        </p:txBody>
      </p:sp>
      <p:sp>
        <p:nvSpPr>
          <p:cNvPr id="10" name="TextBox 9">
            <a:extLst>
              <a:ext uri="{FF2B5EF4-FFF2-40B4-BE49-F238E27FC236}">
                <a16:creationId xmlns:a16="http://schemas.microsoft.com/office/drawing/2014/main" id="{403F69A0-A481-DBB0-B1EE-A879945D95E2}"/>
              </a:ext>
            </a:extLst>
          </p:cNvPr>
          <p:cNvSpPr txBox="1"/>
          <p:nvPr/>
        </p:nvSpPr>
        <p:spPr>
          <a:xfrm>
            <a:off x="704850" y="5233753"/>
            <a:ext cx="10571273" cy="646331"/>
          </a:xfrm>
          <a:prstGeom prst="rect">
            <a:avLst/>
          </a:prstGeom>
          <a:noFill/>
        </p:spPr>
        <p:txBody>
          <a:bodyPr wrap="square" rtlCol="0">
            <a:spAutoFit/>
          </a:bodyPr>
          <a:lstStyle/>
          <a:p>
            <a:pPr algn="just" rtl="1"/>
            <a:r>
              <a:rPr lang="en-US" dirty="0"/>
              <a:t>❌ </a:t>
            </a:r>
            <a:r>
              <a:rPr lang="ar-EG" dirty="0"/>
              <a:t>مثال غير منهجي: "التحصيل الدراسي لدى طلاب الإعلام ومدى تأثره بمتابعة </a:t>
            </a:r>
            <a:r>
              <a:rPr lang="ar-EG" dirty="0" err="1"/>
              <a:t>البودكاست</a:t>
            </a:r>
            <a:r>
              <a:rPr lang="ar-EG" dirty="0"/>
              <a:t> التعليمي".</a:t>
            </a:r>
          </a:p>
          <a:p>
            <a:pPr algn="just" rtl="1"/>
            <a:r>
              <a:rPr lang="en-US" dirty="0"/>
              <a:t>✅ </a:t>
            </a:r>
            <a:r>
              <a:rPr lang="ar-EG" dirty="0"/>
              <a:t>الأفضل: </a:t>
            </a:r>
            <a:r>
              <a:rPr lang="ar-EG" dirty="0">
                <a:effectLst>
                  <a:outerShdw blurRad="38100" dist="38100" dir="2700000" algn="tl">
                    <a:srgbClr val="000000">
                      <a:alpha val="43137"/>
                    </a:srgbClr>
                  </a:outerShdw>
                </a:effectLst>
              </a:rPr>
              <a:t>"تأثير </a:t>
            </a:r>
            <a:r>
              <a:rPr lang="ar-EG" dirty="0" err="1">
                <a:effectLst>
                  <a:outerShdw blurRad="38100" dist="38100" dir="2700000" algn="tl">
                    <a:srgbClr val="000000">
                      <a:alpha val="43137"/>
                    </a:srgbClr>
                  </a:outerShdw>
                </a:effectLst>
              </a:rPr>
              <a:t>البودكاست</a:t>
            </a:r>
            <a:r>
              <a:rPr lang="ar-EG" dirty="0">
                <a:effectLst>
                  <a:outerShdw blurRad="38100" dist="38100" dir="2700000" algn="tl">
                    <a:srgbClr val="000000">
                      <a:alpha val="43137"/>
                    </a:srgbClr>
                  </a:outerShdw>
                </a:effectLst>
              </a:rPr>
              <a:t> التعليمي على التحصيل الدراسي لدى طلاب الإعلام"</a:t>
            </a:r>
            <a:r>
              <a:rPr lang="ar-EG" dirty="0"/>
              <a:t>.</a:t>
            </a:r>
            <a:endParaRPr lang="ar-EG" dirty="0">
              <a:effectLst>
                <a:outerShdw blurRad="38100" dist="38100" dir="2700000" algn="tl">
                  <a:srgbClr val="000000">
                    <a:alpha val="43137"/>
                  </a:srgbClr>
                </a:outerShdw>
              </a:effectLst>
            </a:endParaRPr>
          </a:p>
        </p:txBody>
      </p:sp>
      <p:pic>
        <p:nvPicPr>
          <p:cNvPr id="13" name="Picture 12" descr="A blue and white poster with text&#10;&#10;AI-generated content may be incorrect.">
            <a:extLst>
              <a:ext uri="{FF2B5EF4-FFF2-40B4-BE49-F238E27FC236}">
                <a16:creationId xmlns:a16="http://schemas.microsoft.com/office/drawing/2014/main" id="{1B88F466-4069-5120-C956-50AC46B329C6}"/>
              </a:ext>
            </a:extLst>
          </p:cNvPr>
          <p:cNvPicPr>
            <a:picLocks noChangeAspect="1"/>
          </p:cNvPicPr>
          <p:nvPr/>
        </p:nvPicPr>
        <p:blipFill>
          <a:blip r:embed="rId4"/>
          <a:stretch>
            <a:fillRect/>
          </a:stretch>
        </p:blipFill>
        <p:spPr>
          <a:xfrm>
            <a:off x="838200" y="2593684"/>
            <a:ext cx="2853174" cy="19021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TextBox 14">
            <a:extLst>
              <a:ext uri="{FF2B5EF4-FFF2-40B4-BE49-F238E27FC236}">
                <a16:creationId xmlns:a16="http://schemas.microsoft.com/office/drawing/2014/main" id="{F586FBE8-C0E4-BA5F-CF3F-166B3D11B9C2}"/>
              </a:ext>
            </a:extLst>
          </p:cNvPr>
          <p:cNvSpPr txBox="1"/>
          <p:nvPr/>
        </p:nvSpPr>
        <p:spPr>
          <a:xfrm>
            <a:off x="3803650" y="4909903"/>
            <a:ext cx="7497873" cy="369332"/>
          </a:xfrm>
          <a:prstGeom prst="rect">
            <a:avLst/>
          </a:prstGeom>
          <a:noFill/>
        </p:spPr>
        <p:txBody>
          <a:bodyPr wrap="square" rtlCol="0">
            <a:spAutoFit/>
          </a:bodyPr>
          <a:lstStyle/>
          <a:p>
            <a:pPr algn="just" rtl="1"/>
            <a:r>
              <a:rPr lang="ar-EG" b="1" dirty="0"/>
              <a:t>4. الترتيب المنطقي: </a:t>
            </a:r>
            <a:r>
              <a:rPr lang="ar-EG" dirty="0"/>
              <a:t>احرص على أن تُرتب كلمات العنوان بطريقة منهجية.</a:t>
            </a:r>
            <a:endParaRPr lang="ar-EG" b="1" dirty="0"/>
          </a:p>
        </p:txBody>
      </p:sp>
    </p:spTree>
    <p:extLst>
      <p:ext uri="{BB962C8B-B14F-4D97-AF65-F5344CB8AC3E}">
        <p14:creationId xmlns:p14="http://schemas.microsoft.com/office/powerpoint/2010/main" val="6482591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par>
                          <p:cTn id="34" fill="hold">
                            <p:stCondLst>
                              <p:cond delay="14000"/>
                            </p:stCondLst>
                            <p:childTnLst>
                              <p:par>
                                <p:cTn id="35" presetID="42" presetClass="entr" presetSubtype="0" fill="hold" grpId="0" nodeType="afterEffect">
                                  <p:stCondLst>
                                    <p:cond delay="300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18000"/>
                            </p:stCondLst>
                            <p:childTnLst>
                              <p:par>
                                <p:cTn id="41" presetID="42" presetClass="entr" presetSubtype="0" fill="hold" grpId="0" nodeType="afterEffect">
                                  <p:stCondLst>
                                    <p:cond delay="300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3" grpId="0"/>
      <p:bldP spid="4" grpId="0"/>
      <p:bldP spid="10"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FE1FCBA-4045-DF87-6423-FD35A166BD4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E2A2478-393C-6C42-17DA-82541EA482E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0656DC19-4D27-CA59-FD63-9741A676197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3DC07899-AAF9-E998-0541-AB5A7BCB8DE8}"/>
              </a:ext>
            </a:extLst>
          </p:cNvPr>
          <p:cNvSpPr txBox="1"/>
          <p:nvPr/>
        </p:nvSpPr>
        <p:spPr>
          <a:xfrm>
            <a:off x="3771900" y="3100153"/>
            <a:ext cx="7497873" cy="369332"/>
          </a:xfrm>
          <a:prstGeom prst="rect">
            <a:avLst/>
          </a:prstGeom>
          <a:noFill/>
        </p:spPr>
        <p:txBody>
          <a:bodyPr wrap="square" rtlCol="0">
            <a:spAutoFit/>
          </a:bodyPr>
          <a:lstStyle/>
          <a:p>
            <a:pPr algn="just" rtl="1"/>
            <a:r>
              <a:rPr lang="ar-EG" b="1" dirty="0"/>
              <a:t>5. عدم التحيز أو التعميم:</a:t>
            </a:r>
            <a:r>
              <a:rPr lang="ar-EG" dirty="0"/>
              <a:t> لا يجب أن تفترض النتائج في العنوان.</a:t>
            </a:r>
            <a:endParaRPr lang="ar-EG" b="1" dirty="0"/>
          </a:p>
        </p:txBody>
      </p:sp>
      <p:sp>
        <p:nvSpPr>
          <p:cNvPr id="7" name="TextBox 6">
            <a:extLst>
              <a:ext uri="{FF2B5EF4-FFF2-40B4-BE49-F238E27FC236}">
                <a16:creationId xmlns:a16="http://schemas.microsoft.com/office/drawing/2014/main" id="{A25489B5-14C3-BDFD-80D4-3771EEDC4EFF}"/>
              </a:ext>
            </a:extLst>
          </p:cNvPr>
          <p:cNvSpPr txBox="1"/>
          <p:nvPr/>
        </p:nvSpPr>
        <p:spPr>
          <a:xfrm>
            <a:off x="4883150" y="2573602"/>
            <a:ext cx="6386623" cy="369332"/>
          </a:xfrm>
          <a:prstGeom prst="rect">
            <a:avLst/>
          </a:prstGeom>
          <a:noFill/>
        </p:spPr>
        <p:txBody>
          <a:bodyPr wrap="square" rtlCol="0">
            <a:spAutoFit/>
          </a:bodyPr>
          <a:lstStyle/>
          <a:p>
            <a:pPr algn="just" rtl="1"/>
            <a:r>
              <a:rPr lang="ar-EG" u="sng" dirty="0"/>
              <a:t>العنوان الجيد لابد وأن يراعي عدد من العناصر، أبرزها:-</a:t>
            </a:r>
          </a:p>
        </p:txBody>
      </p:sp>
      <p:sp>
        <p:nvSpPr>
          <p:cNvPr id="3" name="TextBox 2">
            <a:extLst>
              <a:ext uri="{FF2B5EF4-FFF2-40B4-BE49-F238E27FC236}">
                <a16:creationId xmlns:a16="http://schemas.microsoft.com/office/drawing/2014/main" id="{E5C5E999-8391-AE1B-E305-0908D9715AAE}"/>
              </a:ext>
            </a:extLst>
          </p:cNvPr>
          <p:cNvSpPr txBox="1"/>
          <p:nvPr/>
        </p:nvSpPr>
        <p:spPr>
          <a:xfrm>
            <a:off x="5600700" y="2000456"/>
            <a:ext cx="565002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يمكن تقييم جودة عنوان البحث؟</a:t>
            </a:r>
            <a:endParaRPr lang="en-US" sz="2000"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5FAF917B-F8C4-5D92-0D10-AB8E4631183D}"/>
              </a:ext>
            </a:extLst>
          </p:cNvPr>
          <p:cNvSpPr txBox="1"/>
          <p:nvPr/>
        </p:nvSpPr>
        <p:spPr>
          <a:xfrm>
            <a:off x="704850" y="5087703"/>
            <a:ext cx="10571273" cy="646331"/>
          </a:xfrm>
          <a:prstGeom prst="rect">
            <a:avLst/>
          </a:prstGeom>
          <a:noFill/>
        </p:spPr>
        <p:txBody>
          <a:bodyPr wrap="square" rtlCol="0">
            <a:spAutoFit/>
          </a:bodyPr>
          <a:lstStyle/>
          <a:p>
            <a:pPr algn="just" rtl="1"/>
            <a:r>
              <a:rPr lang="en-US" dirty="0"/>
              <a:t>❌ </a:t>
            </a:r>
            <a:r>
              <a:rPr lang="ar-EG" dirty="0"/>
              <a:t>مثال غير لائق: "السلوك المنحرف للمراهقين بسبب فيديوهات التيك توك".</a:t>
            </a:r>
          </a:p>
          <a:p>
            <a:pPr algn="just" rtl="1"/>
            <a:r>
              <a:rPr lang="en-US" dirty="0"/>
              <a:t>✅ </a:t>
            </a:r>
            <a:r>
              <a:rPr lang="ar-EG" dirty="0"/>
              <a:t>الأفضل: </a:t>
            </a:r>
            <a:r>
              <a:rPr lang="ar-EG" dirty="0">
                <a:effectLst>
                  <a:outerShdw blurRad="38100" dist="38100" dir="2700000" algn="tl">
                    <a:srgbClr val="000000">
                      <a:alpha val="43137"/>
                    </a:srgbClr>
                  </a:outerShdw>
                </a:effectLst>
              </a:rPr>
              <a:t>"تأثير مُحتوى تيك توك على السلوك الرقمي للمراهقين"</a:t>
            </a:r>
            <a:r>
              <a:rPr lang="ar-EG" dirty="0"/>
              <a:t>.</a:t>
            </a:r>
            <a:endParaRPr lang="ar-EG" dirty="0">
              <a:effectLst>
                <a:outerShdw blurRad="38100" dist="38100" dir="2700000" algn="tl">
                  <a:srgbClr val="000000">
                    <a:alpha val="43137"/>
                  </a:srgbClr>
                </a:outerShdw>
              </a:effectLst>
            </a:endParaRPr>
          </a:p>
        </p:txBody>
      </p:sp>
      <p:pic>
        <p:nvPicPr>
          <p:cNvPr id="13" name="Picture 12" descr="A blue and white poster with text&#10;&#10;AI-generated content may be incorrect.">
            <a:extLst>
              <a:ext uri="{FF2B5EF4-FFF2-40B4-BE49-F238E27FC236}">
                <a16:creationId xmlns:a16="http://schemas.microsoft.com/office/drawing/2014/main" id="{03F2820F-4BEA-044C-F660-37AED26A923E}"/>
              </a:ext>
            </a:extLst>
          </p:cNvPr>
          <p:cNvPicPr>
            <a:picLocks noChangeAspect="1"/>
          </p:cNvPicPr>
          <p:nvPr/>
        </p:nvPicPr>
        <p:blipFill>
          <a:blip r:embed="rId4"/>
          <a:stretch>
            <a:fillRect/>
          </a:stretch>
        </p:blipFill>
        <p:spPr>
          <a:xfrm>
            <a:off x="2032412" y="2333761"/>
            <a:ext cx="2853174" cy="19021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TextBox 14">
            <a:extLst>
              <a:ext uri="{FF2B5EF4-FFF2-40B4-BE49-F238E27FC236}">
                <a16:creationId xmlns:a16="http://schemas.microsoft.com/office/drawing/2014/main" id="{1C8EAB26-70B2-C722-1ECE-C4A37274AA26}"/>
              </a:ext>
            </a:extLst>
          </p:cNvPr>
          <p:cNvSpPr txBox="1"/>
          <p:nvPr/>
        </p:nvSpPr>
        <p:spPr>
          <a:xfrm>
            <a:off x="2247900" y="4681303"/>
            <a:ext cx="9053623" cy="369332"/>
          </a:xfrm>
          <a:prstGeom prst="rect">
            <a:avLst/>
          </a:prstGeom>
          <a:noFill/>
        </p:spPr>
        <p:txBody>
          <a:bodyPr wrap="square" rtlCol="0">
            <a:spAutoFit/>
          </a:bodyPr>
          <a:lstStyle/>
          <a:p>
            <a:pPr algn="just" rtl="1"/>
            <a:r>
              <a:rPr lang="ar-EG" b="1" dirty="0"/>
              <a:t>6. احترام السياق الثقافي: </a:t>
            </a:r>
            <a:r>
              <a:rPr lang="ar-EG" dirty="0"/>
              <a:t>لا تستخدم عبارات قد تكون غير لائقة أو لا تناسب القيم الاجتماعية للمجتمع الذي يتم فيه البحث.</a:t>
            </a:r>
            <a:endParaRPr lang="ar-EG" b="1" dirty="0"/>
          </a:p>
        </p:txBody>
      </p:sp>
      <p:sp>
        <p:nvSpPr>
          <p:cNvPr id="8" name="TextBox 7">
            <a:extLst>
              <a:ext uri="{FF2B5EF4-FFF2-40B4-BE49-F238E27FC236}">
                <a16:creationId xmlns:a16="http://schemas.microsoft.com/office/drawing/2014/main" id="{6D0DBF19-C20B-F322-F8FE-451020E5EE19}"/>
              </a:ext>
            </a:extLst>
          </p:cNvPr>
          <p:cNvSpPr txBox="1"/>
          <p:nvPr/>
        </p:nvSpPr>
        <p:spPr>
          <a:xfrm>
            <a:off x="6184900" y="3462103"/>
            <a:ext cx="5110273" cy="646331"/>
          </a:xfrm>
          <a:prstGeom prst="rect">
            <a:avLst/>
          </a:prstGeom>
          <a:noFill/>
        </p:spPr>
        <p:txBody>
          <a:bodyPr wrap="square" rtlCol="0">
            <a:spAutoFit/>
          </a:bodyPr>
          <a:lstStyle/>
          <a:p>
            <a:pPr algn="just" rtl="1"/>
            <a:r>
              <a:rPr lang="en-US" dirty="0"/>
              <a:t>❌ </a:t>
            </a:r>
            <a:r>
              <a:rPr lang="ar-EG" dirty="0"/>
              <a:t>مثال متحيز: "نجاح المؤثرين في تغيير سلوك الشباب".</a:t>
            </a:r>
          </a:p>
          <a:p>
            <a:pPr algn="just" rtl="1"/>
            <a:r>
              <a:rPr lang="en-US" dirty="0"/>
              <a:t>✅ </a:t>
            </a:r>
            <a:r>
              <a:rPr lang="ar-EG" dirty="0"/>
              <a:t>الأفضل: </a:t>
            </a:r>
            <a:r>
              <a:rPr lang="ar-EG" dirty="0">
                <a:effectLst>
                  <a:outerShdw blurRad="38100" dist="38100" dir="2700000" algn="tl">
                    <a:srgbClr val="000000">
                      <a:alpha val="43137"/>
                    </a:srgbClr>
                  </a:outerShdw>
                </a:effectLst>
              </a:rPr>
              <a:t>"تأثير المؤثرين على سلوك الشباب"</a:t>
            </a:r>
            <a:r>
              <a:rPr lang="ar-EG" dirty="0"/>
              <a:t>.</a:t>
            </a:r>
            <a:endParaRPr lang="ar-E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644499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4000"/>
                            </p:stCondLst>
                            <p:childTnLst>
                              <p:par>
                                <p:cTn id="35" presetID="42" presetClass="entr" presetSubtype="0" fill="hold" grpId="0" nodeType="afterEffect">
                                  <p:stCondLst>
                                    <p:cond delay="300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18000"/>
                            </p:stCondLst>
                            <p:childTnLst>
                              <p:par>
                                <p:cTn id="41" presetID="42" presetClass="entr" presetSubtype="0" fill="hold" grpId="0" nodeType="afterEffect">
                                  <p:stCondLst>
                                    <p:cond delay="300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3" grpId="0"/>
      <p:bldP spid="10" grpId="0"/>
      <p:bldP spid="15"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F5E2640-94AD-450F-00F1-C1B52A72EC2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2F086D3-8530-A130-6000-C50D3B9B032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873300AC-ACAB-FD10-9EF3-F5148C5159C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378E2328-16BF-C13C-219B-FF54B98DEE70}"/>
              </a:ext>
            </a:extLst>
          </p:cNvPr>
          <p:cNvSpPr txBox="1"/>
          <p:nvPr/>
        </p:nvSpPr>
        <p:spPr>
          <a:xfrm>
            <a:off x="4578350" y="3100153"/>
            <a:ext cx="6691423" cy="646331"/>
          </a:xfrm>
          <a:prstGeom prst="rect">
            <a:avLst/>
          </a:prstGeom>
          <a:noFill/>
        </p:spPr>
        <p:txBody>
          <a:bodyPr wrap="square" rtlCol="0">
            <a:spAutoFit/>
          </a:bodyPr>
          <a:lstStyle/>
          <a:p>
            <a:pPr algn="just" rtl="1"/>
            <a:r>
              <a:rPr lang="ar-EG" b="1" dirty="0"/>
              <a:t>7. إمكانية تنظيم العنوان في سطرين (إن لزم الأمر): </a:t>
            </a:r>
            <a:r>
              <a:rPr lang="ar-EG" dirty="0"/>
              <a:t>عندما يكون العنوان مركبًا أو معقدًا أو يتضمن أبعادًا متعددة، يمكن تقسيمه إلى جزأين:</a:t>
            </a:r>
            <a:endParaRPr lang="ar-EG" b="1" dirty="0"/>
          </a:p>
        </p:txBody>
      </p:sp>
      <p:sp>
        <p:nvSpPr>
          <p:cNvPr id="7" name="TextBox 6">
            <a:extLst>
              <a:ext uri="{FF2B5EF4-FFF2-40B4-BE49-F238E27FC236}">
                <a16:creationId xmlns:a16="http://schemas.microsoft.com/office/drawing/2014/main" id="{B61EB845-7B22-9AB8-ADEC-F4AE07388CA8}"/>
              </a:ext>
            </a:extLst>
          </p:cNvPr>
          <p:cNvSpPr txBox="1"/>
          <p:nvPr/>
        </p:nvSpPr>
        <p:spPr>
          <a:xfrm>
            <a:off x="4883150" y="2573602"/>
            <a:ext cx="6386623" cy="369332"/>
          </a:xfrm>
          <a:prstGeom prst="rect">
            <a:avLst/>
          </a:prstGeom>
          <a:noFill/>
        </p:spPr>
        <p:txBody>
          <a:bodyPr wrap="square" rtlCol="0">
            <a:spAutoFit/>
          </a:bodyPr>
          <a:lstStyle/>
          <a:p>
            <a:pPr algn="just" rtl="1"/>
            <a:r>
              <a:rPr lang="ar-EG" u="sng" dirty="0"/>
              <a:t>العنوان الجيد لابد وأن يراعي عدد من العناصر، أبرزها:-</a:t>
            </a:r>
          </a:p>
        </p:txBody>
      </p:sp>
      <p:sp>
        <p:nvSpPr>
          <p:cNvPr id="3" name="TextBox 2">
            <a:extLst>
              <a:ext uri="{FF2B5EF4-FFF2-40B4-BE49-F238E27FC236}">
                <a16:creationId xmlns:a16="http://schemas.microsoft.com/office/drawing/2014/main" id="{E6DE4A98-F783-512C-5B41-EA7941C8D0C7}"/>
              </a:ext>
            </a:extLst>
          </p:cNvPr>
          <p:cNvSpPr txBox="1"/>
          <p:nvPr/>
        </p:nvSpPr>
        <p:spPr>
          <a:xfrm>
            <a:off x="5600700" y="2000456"/>
            <a:ext cx="565002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يمكن تقييم جودة عنوان البحث؟</a:t>
            </a:r>
            <a:endParaRPr lang="en-US" sz="2000"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51948F45-ABA8-734B-9494-1EF8A4BBFA5F}"/>
              </a:ext>
            </a:extLst>
          </p:cNvPr>
          <p:cNvSpPr txBox="1"/>
          <p:nvPr/>
        </p:nvSpPr>
        <p:spPr>
          <a:xfrm>
            <a:off x="800100" y="4986103"/>
            <a:ext cx="10476023" cy="923330"/>
          </a:xfrm>
          <a:prstGeom prst="rect">
            <a:avLst/>
          </a:prstGeom>
          <a:noFill/>
        </p:spPr>
        <p:txBody>
          <a:bodyPr wrap="square" rtlCol="0">
            <a:spAutoFit/>
          </a:bodyPr>
          <a:lstStyle/>
          <a:p>
            <a:pPr algn="just" rtl="1"/>
            <a:r>
              <a:rPr lang="ar-EG" u="sng" dirty="0">
                <a:solidFill>
                  <a:schemeClr val="accent1">
                    <a:lumMod val="75000"/>
                  </a:schemeClr>
                </a:solidFill>
              </a:rPr>
              <a:t>ملحوظة ختامية:</a:t>
            </a:r>
          </a:p>
          <a:p>
            <a:pPr algn="just" rtl="1"/>
            <a:r>
              <a:rPr lang="ar-EG" dirty="0"/>
              <a:t>رغم أن العنوان قد يُختصر أحيانًا، إلا أنه يجب أن يكون </a:t>
            </a:r>
            <a:r>
              <a:rPr lang="ar-EG" b="1" dirty="0"/>
              <a:t>مرآة للمُشكِلة البحثية</a:t>
            </a:r>
            <a:r>
              <a:rPr lang="ar-EG" dirty="0"/>
              <a:t> التي تم عرضها داخل البحث. لذا، كلما كان العنوان دقيقًا ومنظمًا، ساعد القارئ على فهم مضمون البحث وساعد الباحث على توجيه دراسته بشكل أفضل.</a:t>
            </a:r>
          </a:p>
        </p:txBody>
      </p:sp>
      <p:pic>
        <p:nvPicPr>
          <p:cNvPr id="13" name="Picture 12" descr="A blue and white poster with text&#10;&#10;AI-generated content may be incorrect.">
            <a:extLst>
              <a:ext uri="{FF2B5EF4-FFF2-40B4-BE49-F238E27FC236}">
                <a16:creationId xmlns:a16="http://schemas.microsoft.com/office/drawing/2014/main" id="{F00423DB-7E55-6959-6E9B-253CB68ABACA}"/>
              </a:ext>
            </a:extLst>
          </p:cNvPr>
          <p:cNvPicPr>
            <a:picLocks noChangeAspect="1"/>
          </p:cNvPicPr>
          <p:nvPr/>
        </p:nvPicPr>
        <p:blipFill>
          <a:blip r:embed="rId4"/>
          <a:stretch>
            <a:fillRect/>
          </a:stretch>
        </p:blipFill>
        <p:spPr>
          <a:xfrm>
            <a:off x="983312" y="2231288"/>
            <a:ext cx="3396768" cy="22645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01E7F910-05ED-6DC9-B284-D69DF50B1937}"/>
              </a:ext>
            </a:extLst>
          </p:cNvPr>
          <p:cNvSpPr txBox="1"/>
          <p:nvPr/>
        </p:nvSpPr>
        <p:spPr>
          <a:xfrm>
            <a:off x="5753100" y="3836753"/>
            <a:ext cx="5542073" cy="646331"/>
          </a:xfrm>
          <a:prstGeom prst="rect">
            <a:avLst/>
          </a:prstGeom>
          <a:noFill/>
        </p:spPr>
        <p:txBody>
          <a:bodyPr wrap="square" rtlCol="0">
            <a:spAutoFit/>
          </a:bodyPr>
          <a:lstStyle/>
          <a:p>
            <a:pPr algn="just" rtl="1"/>
            <a:r>
              <a:rPr lang="en-US" dirty="0"/>
              <a:t>✅ </a:t>
            </a:r>
            <a:r>
              <a:rPr lang="ar-EG" dirty="0"/>
              <a:t>مثال: </a:t>
            </a:r>
            <a:r>
              <a:rPr lang="ar-EG" dirty="0">
                <a:effectLst>
                  <a:outerShdw blurRad="38100" dist="38100" dir="2700000" algn="tl">
                    <a:srgbClr val="000000">
                      <a:alpha val="43137"/>
                    </a:srgbClr>
                  </a:outerShdw>
                </a:effectLst>
              </a:rPr>
              <a:t>"التفاعل مع مُحتوى المؤثرين على تيك توك</a:t>
            </a:r>
            <a:br>
              <a:rPr lang="ar-EG" dirty="0">
                <a:effectLst>
                  <a:outerShdw blurRad="38100" dist="38100" dir="2700000" algn="tl">
                    <a:srgbClr val="000000">
                      <a:alpha val="43137"/>
                    </a:srgbClr>
                  </a:outerShdw>
                </a:effectLst>
              </a:rPr>
            </a:br>
            <a:r>
              <a:rPr lang="ar-EG" dirty="0">
                <a:effectLst>
                  <a:outerShdw blurRad="38100" dist="38100" dir="2700000" algn="tl">
                    <a:srgbClr val="000000">
                      <a:alpha val="43137"/>
                    </a:srgbClr>
                  </a:outerShdw>
                </a:effectLst>
              </a:rPr>
              <a:t>                  ودوره في تشكيل الاتجاهات الشرائية لدى طلاب الإعلام"</a:t>
            </a:r>
            <a:r>
              <a:rPr lang="ar-EG" dirty="0"/>
              <a:t>.</a:t>
            </a:r>
            <a:endParaRPr lang="ar-E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830531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4000"/>
                            </p:stCondLst>
                            <p:childTnLst>
                              <p:par>
                                <p:cTn id="35" presetID="42" presetClass="entr" presetSubtype="0" fill="hold" grpId="0" nodeType="afterEffect">
                                  <p:stCondLst>
                                    <p:cond delay="30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3" grpId="0"/>
      <p:bldP spid="10"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0728F1EA-ABDC-AC3E-174D-6C0B97CF842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E634C1D-632B-E3AD-89F8-C4CB2A63242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A6E575DF-702B-1937-7D0D-33B517C72137}"/>
              </a:ext>
            </a:extLst>
          </p:cNvPr>
          <p:cNvSpPr txBox="1"/>
          <p:nvPr/>
        </p:nvSpPr>
        <p:spPr>
          <a:xfrm>
            <a:off x="4356100" y="2528653"/>
            <a:ext cx="6913673"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تختلف صفحة العنوان في الأبحاث الأكاديمية باختلاف نوعها وهدفها، حيث تتنوع بين الرسائل الجامعية (الماجستير والدكتوراه)، أبحاث التخرج (البكالوريوس)، والأبحاث المنشورة في المجلات المُحكّمة.</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ففي الرسائل الجامعية، تشمل صفحة العنوان عادةً: اسم الجامعة والكلية والقسم، وعنوان الرسالة، واسم الطالب، والدرجة العِلمية التي يسعى للحصول عليها (ماجستير/ دكتوراه)، واسم المُشرف، وتاريخ المُناقشة.</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وتتشابه صفحة العنوان في أبحاث التخرج (مشاريع التخرج لطلاب البكالوريوس) مع ما سبق، حيث تحتوي أيضًا على: اسم الجامعة والكلية والقسم، وعنوان البحث، واسم الطالب/ أسماء الطلاب المشاركين، واسم المشرف، والفصل الدراسي وسنة التخرج.</a:t>
            </a:r>
          </a:p>
        </p:txBody>
      </p:sp>
      <p:sp>
        <p:nvSpPr>
          <p:cNvPr id="2" name="TextBox 1">
            <a:extLst>
              <a:ext uri="{FF2B5EF4-FFF2-40B4-BE49-F238E27FC236}">
                <a16:creationId xmlns:a16="http://schemas.microsoft.com/office/drawing/2014/main" id="{8B91CECB-C828-442C-E438-4A8C49E50BE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2475C9E8-EF22-AF10-AACB-A6C4B9732A1E}"/>
              </a:ext>
            </a:extLst>
          </p:cNvPr>
          <p:cNvSpPr txBox="1"/>
          <p:nvPr/>
        </p:nvSpPr>
        <p:spPr>
          <a:xfrm>
            <a:off x="6000750" y="2000456"/>
            <a:ext cx="524997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ماذا تتضمن صفحة عنوان البحث العِلمي؟</a:t>
            </a:r>
            <a:endParaRPr lang="en-US" sz="2000" dirty="0">
              <a:solidFill>
                <a:srgbClr val="0070C0"/>
              </a:solidFill>
              <a:effectLst>
                <a:outerShdw blurRad="38100" dist="38100" dir="2700000" algn="tl">
                  <a:srgbClr val="000000">
                    <a:alpha val="43137"/>
                  </a:srgbClr>
                </a:outerShdw>
              </a:effectLst>
            </a:endParaRPr>
          </a:p>
        </p:txBody>
      </p:sp>
      <p:pic>
        <p:nvPicPr>
          <p:cNvPr id="7" name="Picture 6" descr="A blue and white outline of a research paper&#10;&#10;AI-generated content may be incorrect.">
            <a:extLst>
              <a:ext uri="{FF2B5EF4-FFF2-40B4-BE49-F238E27FC236}">
                <a16:creationId xmlns:a16="http://schemas.microsoft.com/office/drawing/2014/main" id="{9C02F008-79C6-6D82-D48F-82FF1E2735ED}"/>
              </a:ext>
            </a:extLst>
          </p:cNvPr>
          <p:cNvPicPr>
            <a:picLocks noChangeAspect="1"/>
          </p:cNvPicPr>
          <p:nvPr/>
        </p:nvPicPr>
        <p:blipFill>
          <a:blip r:embed="rId4"/>
          <a:stretch>
            <a:fillRect/>
          </a:stretch>
        </p:blipFill>
        <p:spPr>
          <a:xfrm>
            <a:off x="837262" y="2856806"/>
            <a:ext cx="3172864" cy="21152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036368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BA60DB50-E050-FCC1-BA1A-FCF7EEA9886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FAE4CEC-952F-73EC-DC23-5A65531ACD1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48ABA55-D0CB-1227-7FDA-304CBDF905CF}"/>
              </a:ext>
            </a:extLst>
          </p:cNvPr>
          <p:cNvSpPr txBox="1"/>
          <p:nvPr/>
        </p:nvSpPr>
        <p:spPr>
          <a:xfrm>
            <a:off x="3638550" y="2528653"/>
            <a:ext cx="7631223" cy="2862322"/>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وفي المقابل، تختلف الأبحاث المنشورة في المجلات العِلمية عن ما سبق، حيث تكون صفحة العنوان موجزة ومركزة، وتشمل: عنوان البحث، اسم/ أسماء الباحثين وارتباطاتهم المؤسسية، وملخص البحث (</a:t>
            </a:r>
            <a:r>
              <a:rPr lang="en-US" dirty="0"/>
              <a:t>Abstract</a:t>
            </a:r>
            <a:r>
              <a:rPr lang="ar-EG" dirty="0"/>
              <a:t>)، والكلمات المفتاحية للدراسة (</a:t>
            </a:r>
            <a:r>
              <a:rPr lang="en-US" dirty="0"/>
              <a:t>Keywords</a:t>
            </a:r>
            <a:r>
              <a:rPr lang="ar-EG" dirty="0"/>
              <a:t>)، وغير ذلك من البيانات التي قد تختلف باختلاف المجلة. وهنا يتوجب على الباحث الالتزام بتعليمات النشر الخاصة بكل مجلة. </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كل هذه الاختلافات تعكس طبيعة كل نوع من الأبحاث؛ فالرسائل وأبحاث التخرج تُعد جزءًا من متطلبات التخرج أو نيل الدرجة العِلمية من الجامعة المانحة للدرجة، وبالتالي تُركز على الهوية الأكاديمية للطالب والمؤسسة التعليمية، بينما الأبحاث المنشورة تُصمم لتكون سهلة الوصول والتعريف في الأوساط الأكاديمية العالمية. كما أن أبحاث التخرج غالبًا ما تكون أقل تفصيلًا من الرسائل العِلمية، حيث تُعد مُقدمة للبحث الأكاديمي دون الدخول في تعقيدات الرسائل والأبحاث.</a:t>
            </a:r>
          </a:p>
        </p:txBody>
      </p:sp>
      <p:sp>
        <p:nvSpPr>
          <p:cNvPr id="2" name="TextBox 1">
            <a:extLst>
              <a:ext uri="{FF2B5EF4-FFF2-40B4-BE49-F238E27FC236}">
                <a16:creationId xmlns:a16="http://schemas.microsoft.com/office/drawing/2014/main" id="{B4FC222F-BB1C-D57D-FBD4-5E8F7FF52A15}"/>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637F2265-F8DB-0410-B38E-D4DA75446F86}"/>
              </a:ext>
            </a:extLst>
          </p:cNvPr>
          <p:cNvSpPr txBox="1"/>
          <p:nvPr/>
        </p:nvSpPr>
        <p:spPr>
          <a:xfrm>
            <a:off x="6000750" y="2000456"/>
            <a:ext cx="524997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ماذا تتضمن صفحة عنوان البحث العِلمي؟</a:t>
            </a:r>
            <a:endParaRPr lang="en-US" sz="2000"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9D2BF424-CF5E-75EE-9160-B649BBB25100}"/>
              </a:ext>
            </a:extLst>
          </p:cNvPr>
          <p:cNvSpPr txBox="1"/>
          <p:nvPr/>
        </p:nvSpPr>
        <p:spPr>
          <a:xfrm>
            <a:off x="760730" y="5576981"/>
            <a:ext cx="10509043" cy="369332"/>
          </a:xfrm>
          <a:prstGeom prst="rect">
            <a:avLst/>
          </a:prstGeom>
          <a:noFill/>
        </p:spPr>
        <p:txBody>
          <a:bodyPr wrap="square">
            <a:spAutoFit/>
          </a:bodyPr>
          <a:lstStyle/>
          <a:p>
            <a:pPr marL="285750" indent="-285750" algn="just" rtl="1">
              <a:buFont typeface="Arial" panose="020B0604020202020204" pitchFamily="34" charset="0"/>
              <a:buChar char="•"/>
            </a:pPr>
            <a:r>
              <a:rPr lang="ar-EG" u="sng" dirty="0"/>
              <a:t>وفيما يلي نعرض نماذج لشكل صفحة العنوان في كلٍ من أبحاث التخرج والرسائل الجامعية، والأبحاث المنشورة في المجلات العِلمية.</a:t>
            </a:r>
          </a:p>
        </p:txBody>
      </p:sp>
      <p:pic>
        <p:nvPicPr>
          <p:cNvPr id="8" name="Picture 7" descr="A blue and white outline of a research paper&#10;&#10;AI-generated content may be incorrect.">
            <a:extLst>
              <a:ext uri="{FF2B5EF4-FFF2-40B4-BE49-F238E27FC236}">
                <a16:creationId xmlns:a16="http://schemas.microsoft.com/office/drawing/2014/main" id="{03663CB2-EA86-FA77-2DC3-8EBE9A986A60}"/>
              </a:ext>
            </a:extLst>
          </p:cNvPr>
          <p:cNvPicPr>
            <a:picLocks noChangeAspect="1"/>
          </p:cNvPicPr>
          <p:nvPr/>
        </p:nvPicPr>
        <p:blipFill>
          <a:blip r:embed="rId4"/>
          <a:stretch>
            <a:fillRect/>
          </a:stretch>
        </p:blipFill>
        <p:spPr>
          <a:xfrm>
            <a:off x="837262" y="3060700"/>
            <a:ext cx="2647948" cy="17652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287400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14D22BB9-4561-15D9-2E1C-D25DF18C791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10219C2-3563-8975-CB61-41A0F373D6E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7F85B4D3-8371-6433-F6EC-56FCA54D8F2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10" name="Picture 9">
            <a:extLst>
              <a:ext uri="{FF2B5EF4-FFF2-40B4-BE49-F238E27FC236}">
                <a16:creationId xmlns:a16="http://schemas.microsoft.com/office/drawing/2014/main" id="{00B237AD-0B16-D13F-B476-011E9B8C5794}"/>
              </a:ext>
            </a:extLst>
          </p:cNvPr>
          <p:cNvPicPr>
            <a:picLocks noChangeAspect="1"/>
          </p:cNvPicPr>
          <p:nvPr/>
        </p:nvPicPr>
        <p:blipFill>
          <a:blip r:embed="rId4"/>
          <a:stretch>
            <a:fillRect/>
          </a:stretch>
        </p:blipFill>
        <p:spPr>
          <a:xfrm>
            <a:off x="3302000" y="1751768"/>
            <a:ext cx="3301999" cy="42235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B269DB04-1691-9C00-F1A0-3CAABB338216}"/>
              </a:ext>
            </a:extLst>
          </p:cNvPr>
          <p:cNvSpPr txBox="1"/>
          <p:nvPr/>
        </p:nvSpPr>
        <p:spPr>
          <a:xfrm>
            <a:off x="6483350" y="1862231"/>
            <a:ext cx="4894373" cy="369332"/>
          </a:xfrm>
          <a:prstGeom prst="rect">
            <a:avLst/>
          </a:prstGeom>
          <a:noFill/>
        </p:spPr>
        <p:txBody>
          <a:bodyPr wrap="square">
            <a:spAutoFit/>
          </a:bodyPr>
          <a:lstStyle/>
          <a:p>
            <a:pPr algn="just" rtl="1"/>
            <a:r>
              <a:rPr lang="ar-EG" u="sng" dirty="0">
                <a:solidFill>
                  <a:schemeClr val="accent1">
                    <a:lumMod val="75000"/>
                  </a:schemeClr>
                </a:solidFill>
                <a:effectLst>
                  <a:outerShdw blurRad="38100" dist="38100" dir="2700000" algn="tl">
                    <a:srgbClr val="000000">
                      <a:alpha val="43137"/>
                    </a:srgbClr>
                  </a:outerShdw>
                </a:effectLst>
              </a:rPr>
              <a:t>1) نموذج صفحة العنوان في أبحاث التخرج والرسائل الجامعية:</a:t>
            </a:r>
          </a:p>
        </p:txBody>
      </p:sp>
    </p:spTree>
    <p:extLst>
      <p:ext uri="{BB962C8B-B14F-4D97-AF65-F5344CB8AC3E}">
        <p14:creationId xmlns:p14="http://schemas.microsoft.com/office/powerpoint/2010/main" val="19846336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B821D9C-7B54-D362-F00E-0F4307902B4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5EFC653-01F2-CE8F-F5FF-B31B6D9060B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2FAF226B-E440-9085-85B3-FDC2EA8B9B8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2. </a:t>
            </a:r>
            <a:r>
              <a:rPr lang="ar-EG" sz="2800" b="1" dirty="0">
                <a:solidFill>
                  <a:srgbClr val="2E3957"/>
                </a:solidFill>
                <a:effectLst>
                  <a:outerShdw blurRad="38100" dist="38100" dir="2700000" algn="tl">
                    <a:srgbClr val="000000">
                      <a:alpha val="43137"/>
                    </a:srgbClr>
                  </a:outerShdw>
                </a:effectLst>
                <a:latin typeface="Alexandria"/>
              </a:rPr>
              <a:t>عنوان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3" name="TextBox 12">
            <a:extLst>
              <a:ext uri="{FF2B5EF4-FFF2-40B4-BE49-F238E27FC236}">
                <a16:creationId xmlns:a16="http://schemas.microsoft.com/office/drawing/2014/main" id="{FC4D52C3-45A0-5C58-25B0-D086A650DD8E}"/>
              </a:ext>
            </a:extLst>
          </p:cNvPr>
          <p:cNvSpPr txBox="1"/>
          <p:nvPr/>
        </p:nvSpPr>
        <p:spPr>
          <a:xfrm>
            <a:off x="5791200" y="1798731"/>
            <a:ext cx="5594350" cy="369332"/>
          </a:xfrm>
          <a:prstGeom prst="rect">
            <a:avLst/>
          </a:prstGeom>
          <a:noFill/>
        </p:spPr>
        <p:txBody>
          <a:bodyPr wrap="square">
            <a:spAutoFit/>
          </a:bodyPr>
          <a:lstStyle/>
          <a:p>
            <a:pPr algn="just" rtl="1"/>
            <a:r>
              <a:rPr lang="ar-EG" u="sng" dirty="0">
                <a:solidFill>
                  <a:schemeClr val="accent1">
                    <a:lumMod val="75000"/>
                  </a:schemeClr>
                </a:solidFill>
                <a:effectLst>
                  <a:outerShdw blurRad="38100" dist="38100" dir="2700000" algn="tl">
                    <a:srgbClr val="000000">
                      <a:alpha val="43137"/>
                    </a:srgbClr>
                  </a:outerShdw>
                </a:effectLst>
              </a:rPr>
              <a:t>2) نموذج صفحة العنوان في الأبحاث المنشورة في المجلات العِلمية:</a:t>
            </a:r>
          </a:p>
        </p:txBody>
      </p:sp>
      <p:pic>
        <p:nvPicPr>
          <p:cNvPr id="4" name="Picture 3">
            <a:extLst>
              <a:ext uri="{FF2B5EF4-FFF2-40B4-BE49-F238E27FC236}">
                <a16:creationId xmlns:a16="http://schemas.microsoft.com/office/drawing/2014/main" id="{F0A5A0F4-E29E-CF63-51D5-CBD26890BC2A}"/>
              </a:ext>
            </a:extLst>
          </p:cNvPr>
          <p:cNvPicPr>
            <a:picLocks noChangeAspect="1"/>
          </p:cNvPicPr>
          <p:nvPr/>
        </p:nvPicPr>
        <p:blipFill>
          <a:blip r:embed="rId4"/>
          <a:stretch>
            <a:fillRect/>
          </a:stretch>
        </p:blipFill>
        <p:spPr>
          <a:xfrm>
            <a:off x="3113197" y="2295063"/>
            <a:ext cx="5709389" cy="35659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a:extLst>
              <a:ext uri="{FF2B5EF4-FFF2-40B4-BE49-F238E27FC236}">
                <a16:creationId xmlns:a16="http://schemas.microsoft.com/office/drawing/2014/main" id="{0414C41D-C262-4F29-0529-859022704E50}"/>
              </a:ext>
            </a:extLst>
          </p:cNvPr>
          <p:cNvSpPr txBox="1"/>
          <p:nvPr/>
        </p:nvSpPr>
        <p:spPr>
          <a:xfrm>
            <a:off x="678406" y="6157000"/>
            <a:ext cx="7847344" cy="307777"/>
          </a:xfrm>
          <a:prstGeom prst="rect">
            <a:avLst/>
          </a:prstGeom>
          <a:noFill/>
        </p:spPr>
        <p:txBody>
          <a:bodyPr wrap="square" rtlCol="0">
            <a:spAutoFit/>
          </a:bodyPr>
          <a:lstStyle/>
          <a:p>
            <a:pPr algn="just"/>
            <a:r>
              <a:rPr lang="en-US" sz="1400" dirty="0">
                <a:solidFill>
                  <a:schemeClr val="accent1"/>
                </a:solidFill>
                <a:hlinkClick r:id="rId5">
                  <a:extLst>
                    <a:ext uri="{A12FA001-AC4F-418D-AE19-62706E023703}">
                      <ahyp:hlinkClr xmlns:ahyp="http://schemas.microsoft.com/office/drawing/2018/hyperlinkcolor" val="tx"/>
                    </a:ext>
                  </a:extLst>
                </a:hlinkClick>
              </a:rPr>
              <a:t>https://ejsrt.journals.ekb.eg/article_428454.</a:t>
            </a:r>
            <a:r>
              <a:rPr lang="en-US" sz="1400" dirty="0">
                <a:solidFill>
                  <a:srgbClr val="0563C1"/>
                </a:solidFill>
                <a:hlinkClick r:id="rId5">
                  <a:extLst>
                    <a:ext uri="{A12FA001-AC4F-418D-AE19-62706E023703}">
                      <ahyp:hlinkClr xmlns:ahyp="http://schemas.microsoft.com/office/drawing/2018/hyperlinkcolor" val="tx"/>
                    </a:ext>
                  </a:extLst>
                </a:hlinkClick>
              </a:rPr>
              <a:t>html</a:t>
            </a:r>
            <a:r>
              <a:rPr lang="ar-EG" sz="1400" b="1" dirty="0">
                <a:solidFill>
                  <a:schemeClr val="accent1"/>
                </a:solidFill>
                <a:effectLst>
                  <a:outerShdw blurRad="38100" dist="38100" dir="2700000" algn="tl">
                    <a:srgbClr val="000000">
                      <a:alpha val="43137"/>
                    </a:srgbClr>
                  </a:outerShdw>
                </a:effectLst>
              </a:rPr>
              <a:t>المصدر: </a:t>
            </a:r>
          </a:p>
        </p:txBody>
      </p:sp>
    </p:spTree>
    <p:extLst>
      <p:ext uri="{BB962C8B-B14F-4D97-AF65-F5344CB8AC3E}">
        <p14:creationId xmlns:p14="http://schemas.microsoft.com/office/powerpoint/2010/main" val="14547781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0CBAF-11AE-6526-05B9-EF91B1DA48F2}"/>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5585DC6B-0B22-B9D2-E5E2-7275238C64C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14E3D2A-1145-0655-03C3-234D6D83869E}"/>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4964A4F7-6407-11C2-03CC-E110868532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01C928B4-302B-773A-6E9E-5B2F5B4EF24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301F9AF-3149-822C-5616-5B181D878D1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DD1B82C2-AAAF-8C89-BB00-F1EF332AEA6B}"/>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02D7A0CE-14A8-3E04-50CA-1DC9CA2600B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14F803E-4536-8171-CA48-577654F9F9A1}"/>
              </a:ext>
            </a:extLst>
          </p:cNvPr>
          <p:cNvSpPr txBox="1"/>
          <p:nvPr/>
        </p:nvSpPr>
        <p:spPr>
          <a:xfrm>
            <a:off x="1371305" y="4887446"/>
            <a:ext cx="4038670" cy="1077218"/>
          </a:xfrm>
          <a:prstGeom prst="rect">
            <a:avLst/>
          </a:prstGeom>
          <a:noFill/>
        </p:spPr>
        <p:txBody>
          <a:bodyPr wrap="none" rtlCol="0">
            <a:spAutoFit/>
          </a:bodyPr>
          <a:lstStyle/>
          <a:p>
            <a:pPr algn="ctr"/>
            <a:r>
              <a:rPr lang="ar-EG" sz="3200" dirty="0">
                <a:solidFill>
                  <a:srgbClr val="0070C0"/>
                </a:solidFill>
                <a:effectLst>
                  <a:outerShdw blurRad="38100" dist="38100" dir="2700000" algn="tl">
                    <a:srgbClr val="000000">
                      <a:alpha val="43137"/>
                    </a:srgbClr>
                  </a:outerShdw>
                </a:effectLst>
              </a:rPr>
              <a:t>مُقدمة البحث</a:t>
            </a:r>
          </a:p>
          <a:p>
            <a:pPr algn="ct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Research Introduction </a:t>
            </a:r>
          </a:p>
        </p:txBody>
      </p:sp>
      <p:sp>
        <p:nvSpPr>
          <p:cNvPr id="13" name="TextBox 12">
            <a:extLst>
              <a:ext uri="{FF2B5EF4-FFF2-40B4-BE49-F238E27FC236}">
                <a16:creationId xmlns:a16="http://schemas.microsoft.com/office/drawing/2014/main" id="{4F08D3B3-8B60-0A82-FA2B-1E82F860CCEA}"/>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1914051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5B9680C-DAA4-33CB-14C6-385B48624C3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890D85B-66D9-E0D9-F9BE-99973184E22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D8B0E52C-6DDD-A937-F4A9-B02FD3C0710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solidFill>
                  <a:srgbClr val="2E3957"/>
                </a:solidFill>
                <a:effectLst>
                  <a:outerShdw blurRad="38100" dist="38100" dir="2700000" algn="tl">
                    <a:srgbClr val="000000">
                      <a:alpha val="43137"/>
                    </a:srgbClr>
                  </a:outerShdw>
                </a:effectLst>
                <a:latin typeface="Alexandria"/>
              </a:rPr>
              <a:t>مُقدمة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76B39244-A642-567C-5B7F-CEE4095B969C}"/>
              </a:ext>
            </a:extLst>
          </p:cNvPr>
          <p:cNvSpPr txBox="1"/>
          <p:nvPr/>
        </p:nvSpPr>
        <p:spPr>
          <a:xfrm>
            <a:off x="3896940" y="2491945"/>
            <a:ext cx="7372833"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بعد صياغة عنوان البحث بالشكل المناسب في خطة البحث، يقوم الباحث بكتابة مُقدمة في حدود صفحة واحدة لتوضح للقارئ صورة الموضوع، وحتى يهيئ القارئ لمشكلة الدراسة وأهدافها.</a:t>
            </a:r>
          </a:p>
          <a:p>
            <a:pPr marL="285750" indent="-285750" algn="just" rtl="1">
              <a:buFont typeface="Arial" panose="020B0604020202020204" pitchFamily="34" charset="0"/>
              <a:buChar char="•"/>
            </a:pPr>
            <a:r>
              <a:rPr lang="ar-EG" dirty="0"/>
              <a:t>لذا، يجب أن تشمل المُقدمة تشمل مجموعة من الفقرات المرتبطة ارتباطًا وثيقًا بعنوان البحث.</a:t>
            </a:r>
          </a:p>
        </p:txBody>
      </p:sp>
      <p:sp>
        <p:nvSpPr>
          <p:cNvPr id="3" name="TextBox 2">
            <a:extLst>
              <a:ext uri="{FF2B5EF4-FFF2-40B4-BE49-F238E27FC236}">
                <a16:creationId xmlns:a16="http://schemas.microsoft.com/office/drawing/2014/main" id="{652A913E-AA7B-AF0C-DF4A-6E5D17362008}"/>
              </a:ext>
            </a:extLst>
          </p:cNvPr>
          <p:cNvSpPr txBox="1"/>
          <p:nvPr/>
        </p:nvSpPr>
        <p:spPr>
          <a:xfrm>
            <a:off x="5600700" y="2000456"/>
            <a:ext cx="5650023"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مُقدمة البحث:</a:t>
            </a:r>
            <a:endParaRPr lang="en-US" sz="2400" dirty="0">
              <a:solidFill>
                <a:srgbClr val="0070C0"/>
              </a:solidFill>
              <a:effectLst>
                <a:outerShdw blurRad="38100" dist="38100" dir="2700000" algn="tl">
                  <a:srgbClr val="000000">
                    <a:alpha val="43137"/>
                  </a:srgbClr>
                </a:outerShdw>
              </a:effectLst>
            </a:endParaRPr>
          </a:p>
        </p:txBody>
      </p:sp>
      <p:pic>
        <p:nvPicPr>
          <p:cNvPr id="9" name="Picture 8" descr="A book and a speech bubble&#10;&#10;AI-generated content may be incorrect.">
            <a:extLst>
              <a:ext uri="{FF2B5EF4-FFF2-40B4-BE49-F238E27FC236}">
                <a16:creationId xmlns:a16="http://schemas.microsoft.com/office/drawing/2014/main" id="{2E85690E-4ED6-D2DE-5CD2-1E7B7D4EAA31}"/>
              </a:ext>
            </a:extLst>
          </p:cNvPr>
          <p:cNvPicPr>
            <a:picLocks noChangeAspect="1"/>
          </p:cNvPicPr>
          <p:nvPr/>
        </p:nvPicPr>
        <p:blipFill>
          <a:blip r:embed="rId4"/>
          <a:stretch>
            <a:fillRect/>
          </a:stretch>
        </p:blipFill>
        <p:spPr>
          <a:xfrm>
            <a:off x="1017223" y="2577265"/>
            <a:ext cx="2634912" cy="26349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6D9339BF-E5CA-F364-F711-2FF9BBACDC97}"/>
              </a:ext>
            </a:extLst>
          </p:cNvPr>
          <p:cNvSpPr txBox="1"/>
          <p:nvPr/>
        </p:nvSpPr>
        <p:spPr>
          <a:xfrm>
            <a:off x="6102350" y="3663889"/>
            <a:ext cx="524997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 هي وظيفة المُقدمة؟</a:t>
            </a:r>
            <a:endParaRPr lang="en-US" sz="20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9B4598C8-E0F2-9648-40E0-7CE158C0A98C}"/>
              </a:ext>
            </a:extLst>
          </p:cNvPr>
          <p:cNvSpPr txBox="1"/>
          <p:nvPr/>
        </p:nvSpPr>
        <p:spPr>
          <a:xfrm>
            <a:off x="3737379" y="4307873"/>
            <a:ext cx="7648996" cy="12003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مُقدمة البحث ليست كلامًا إنشائيًا يصيغه الباحث، وإنما هي عملية تقديم واعية للبحث تبرز مدى خبرة الباحث وإلمامه بموضوع بحثه، وتقدم صورة واضحة لبداية الموضوع وأهميته وأبعاده، ولماذا تم اختياره، وما علاقته بالدراسات السابقة في المجال، وتصل في نهايتها إلى الشعور بوجود مُشكلة جديدة تستحق الدراسة والبحث.</a:t>
            </a:r>
          </a:p>
        </p:txBody>
      </p:sp>
    </p:spTree>
    <p:extLst>
      <p:ext uri="{BB962C8B-B14F-4D97-AF65-F5344CB8AC3E}">
        <p14:creationId xmlns:p14="http://schemas.microsoft.com/office/powerpoint/2010/main" val="337436399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7000"/>
                            </p:stCondLst>
                            <p:childTnLst>
                              <p:par>
                                <p:cTn id="29" presetID="42" presetClass="entr" presetSubtype="0" fill="hold" grpId="0" nodeType="afterEffect">
                                  <p:stCondLst>
                                    <p:cond delay="3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3"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3A4B9E1-714A-6369-8221-EF5F5A2803F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D9E986A-478E-86AB-A0B1-D1F57847EE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BC320F05-5416-5B6A-F80B-667849D5804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solidFill>
                  <a:srgbClr val="2E3957"/>
                </a:solidFill>
                <a:effectLst>
                  <a:outerShdw blurRad="38100" dist="38100" dir="2700000" algn="tl">
                    <a:srgbClr val="000000">
                      <a:alpha val="43137"/>
                    </a:srgbClr>
                  </a:outerShdw>
                </a:effectLst>
                <a:latin typeface="Alexandria"/>
              </a:rPr>
              <a:t>مُقدمة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pic>
        <p:nvPicPr>
          <p:cNvPr id="9" name="Picture 8" descr="A book and a speech bubble&#10;&#10;AI-generated content may be incorrect.">
            <a:extLst>
              <a:ext uri="{FF2B5EF4-FFF2-40B4-BE49-F238E27FC236}">
                <a16:creationId xmlns:a16="http://schemas.microsoft.com/office/drawing/2014/main" id="{3C6EA6E3-F9B7-5BE6-8F97-75ADA8AB73B8}"/>
              </a:ext>
            </a:extLst>
          </p:cNvPr>
          <p:cNvPicPr>
            <a:picLocks noChangeAspect="1"/>
          </p:cNvPicPr>
          <p:nvPr/>
        </p:nvPicPr>
        <p:blipFill>
          <a:blip r:embed="rId4"/>
          <a:stretch>
            <a:fillRect/>
          </a:stretch>
        </p:blipFill>
        <p:spPr>
          <a:xfrm>
            <a:off x="876073" y="2467473"/>
            <a:ext cx="2057370" cy="20573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7ABF40B1-E633-4D3F-B749-B5E2EF5D238F}"/>
              </a:ext>
            </a:extLst>
          </p:cNvPr>
          <p:cNvSpPr txBox="1"/>
          <p:nvPr/>
        </p:nvSpPr>
        <p:spPr>
          <a:xfrm>
            <a:off x="6102350" y="1853500"/>
            <a:ext cx="524997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 هي وظيفة المُقدمة؟</a:t>
            </a:r>
            <a:endParaRPr lang="en-US" sz="2000" dirty="0">
              <a:solidFill>
                <a:srgbClr val="0070C0"/>
              </a:solidFill>
              <a:effectLst>
                <a:outerShdw blurRad="38100" dist="38100" dir="2700000" algn="tl">
                  <a:srgbClr val="000000">
                    <a:alpha val="43137"/>
                  </a:srgbClr>
                </a:outerShdw>
              </a:effectLst>
            </a:endParaRPr>
          </a:p>
        </p:txBody>
      </p:sp>
      <p:sp>
        <p:nvSpPr>
          <p:cNvPr id="11" name="TextBox 10">
            <a:extLst>
              <a:ext uri="{FF2B5EF4-FFF2-40B4-BE49-F238E27FC236}">
                <a16:creationId xmlns:a16="http://schemas.microsoft.com/office/drawing/2014/main" id="{BCAB0E23-4868-42FC-7C70-A74F95AE8001}"/>
              </a:ext>
            </a:extLst>
          </p:cNvPr>
          <p:cNvSpPr txBox="1"/>
          <p:nvPr/>
        </p:nvSpPr>
        <p:spPr>
          <a:xfrm>
            <a:off x="3025036" y="2810465"/>
            <a:ext cx="8290891" cy="2308324"/>
          </a:xfrm>
          <a:prstGeom prst="rect">
            <a:avLst/>
          </a:prstGeom>
          <a:noFill/>
        </p:spPr>
        <p:txBody>
          <a:bodyPr wrap="square" rtlCol="0">
            <a:spAutoFit/>
          </a:bodyPr>
          <a:lstStyle/>
          <a:p>
            <a:pPr marL="285750" indent="-285750" algn="just" rtl="1">
              <a:buFont typeface="Courier New" panose="02070309020205020404" pitchFamily="49" charset="0"/>
              <a:buChar char="o"/>
            </a:pPr>
            <a:r>
              <a:rPr lang="ar-EG" dirty="0"/>
              <a:t>المجال العِلمي الخاص بالبحث وأهميته.</a:t>
            </a:r>
          </a:p>
          <a:p>
            <a:pPr marL="285750" indent="-285750" algn="just" rtl="1">
              <a:buFont typeface="Courier New" panose="02070309020205020404" pitchFamily="49" charset="0"/>
              <a:buChar char="o"/>
            </a:pPr>
            <a:r>
              <a:rPr lang="ar-EG" dirty="0"/>
              <a:t>الموضوع الدقيق الذي يتم بحثه داخل المجال، وأهميته، ومدى الاهتمام به.</a:t>
            </a:r>
          </a:p>
          <a:p>
            <a:pPr marL="285750" indent="-285750" algn="just" rtl="1">
              <a:buFont typeface="Courier New" panose="02070309020205020404" pitchFamily="49" charset="0"/>
              <a:buChar char="o"/>
            </a:pPr>
            <a:r>
              <a:rPr lang="ar-EG" dirty="0"/>
              <a:t>النقص أو الخلل أو الدافع وراء القيام بالبحث، والذي يمثل مُشكلة البحث التي يحاول هذا البحث حلها.</a:t>
            </a:r>
          </a:p>
          <a:p>
            <a:pPr marL="285750" indent="-285750" algn="just" rtl="1">
              <a:buFont typeface="Courier New" panose="02070309020205020404" pitchFamily="49" charset="0"/>
              <a:buChar char="o"/>
            </a:pPr>
            <a:r>
              <a:rPr lang="ar-EG" dirty="0"/>
              <a:t>الشعور بالمُشكلة، والأدلة على وجود المُشكلة، مثل: دراسة استطلاعية قام بها الباحث، أو تأكيد الدراسات السابقة على وجود هذه المُشكلة، أو بعض نتائج أو توصيات للمؤتمرات المرتبطة بالمجال، أو خبرة الباحث في مجال البحث، أو آراء الخبراء والمُتخصصين في المجال، أو غير ذلك.</a:t>
            </a:r>
          </a:p>
          <a:p>
            <a:pPr marL="285750" indent="-285750" algn="just" rtl="1">
              <a:buFont typeface="Courier New" panose="02070309020205020404" pitchFamily="49" charset="0"/>
              <a:buChar char="o"/>
            </a:pPr>
            <a:r>
              <a:rPr lang="ar-EG" dirty="0"/>
              <a:t>التصور المقترح لدراسة هذه المُشكلة وحلها، وما توصلت إليه البحوث والدراسات السابقة في هذا المجال، والإضافة التي سوف يضيفها البحث الحالي.</a:t>
            </a:r>
          </a:p>
        </p:txBody>
      </p:sp>
      <p:sp>
        <p:nvSpPr>
          <p:cNvPr id="12" name="TextBox 11">
            <a:extLst>
              <a:ext uri="{FF2B5EF4-FFF2-40B4-BE49-F238E27FC236}">
                <a16:creationId xmlns:a16="http://schemas.microsoft.com/office/drawing/2014/main" id="{EB308E28-7C50-BCFC-8CAB-74A45DDB5B8B}"/>
              </a:ext>
            </a:extLst>
          </p:cNvPr>
          <p:cNvSpPr txBox="1"/>
          <p:nvPr/>
        </p:nvSpPr>
        <p:spPr>
          <a:xfrm>
            <a:off x="1017225" y="2417704"/>
            <a:ext cx="10430520" cy="369332"/>
          </a:xfrm>
          <a:prstGeom prst="rect">
            <a:avLst/>
          </a:prstGeom>
          <a:noFill/>
        </p:spPr>
        <p:txBody>
          <a:bodyPr wrap="square" rtlCol="0">
            <a:spAutoFit/>
          </a:bodyPr>
          <a:lstStyle/>
          <a:p>
            <a:pPr algn="just" rtl="1"/>
            <a:r>
              <a:rPr lang="ar-EG" u="sng" dirty="0"/>
              <a:t>وعلى ذلك فإن المُقدمة يمكن أن تتضمن ما يلي:</a:t>
            </a:r>
          </a:p>
        </p:txBody>
      </p:sp>
      <p:sp>
        <p:nvSpPr>
          <p:cNvPr id="13" name="TextBox 12">
            <a:extLst>
              <a:ext uri="{FF2B5EF4-FFF2-40B4-BE49-F238E27FC236}">
                <a16:creationId xmlns:a16="http://schemas.microsoft.com/office/drawing/2014/main" id="{43A53644-B1CD-206A-4F89-8BD41E2AF264}"/>
              </a:ext>
            </a:extLst>
          </p:cNvPr>
          <p:cNvSpPr txBox="1"/>
          <p:nvPr/>
        </p:nvSpPr>
        <p:spPr>
          <a:xfrm>
            <a:off x="983312" y="5314920"/>
            <a:ext cx="10286462"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وبناءً على ما سبق، فوظيفة المُقدمة لا تقتصر على عرض المُشكلة فقط، بل تمتد للتأسيس لفهم شامل للبحث، كما تمهد الطريق إلى صياغة المُشكلة البحثية إما في نهاية المُقدمة، أو بعد الانتهاء من عرض الدراسات السابقة كما يُفضل بعض الباحثين.</a:t>
            </a:r>
          </a:p>
        </p:txBody>
      </p:sp>
    </p:spTree>
    <p:extLst>
      <p:ext uri="{BB962C8B-B14F-4D97-AF65-F5344CB8AC3E}">
        <p14:creationId xmlns:p14="http://schemas.microsoft.com/office/powerpoint/2010/main" val="4136567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30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30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4B68F1C-6BC3-B60D-14DA-783C5B5637A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0AEBD4B-3582-2DD7-ADA0-81A4354FDDD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F0DDF90C-AA9E-CCDD-4EB7-EBB076BE4BB0}"/>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solidFill>
                  <a:srgbClr val="2E3957"/>
                </a:solidFill>
                <a:effectLst>
                  <a:outerShdw blurRad="38100" dist="38100" dir="2700000" algn="tl">
                    <a:srgbClr val="000000">
                      <a:alpha val="43137"/>
                    </a:srgbClr>
                  </a:outerShdw>
                </a:effectLst>
                <a:latin typeface="Alexandria"/>
              </a:rPr>
              <a:t>مُقدمة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6FC490A2-83A2-C8B8-8453-DACA24BAFA44}"/>
              </a:ext>
            </a:extLst>
          </p:cNvPr>
          <p:cNvSpPr txBox="1"/>
          <p:nvPr/>
        </p:nvSpPr>
        <p:spPr>
          <a:xfrm>
            <a:off x="3835570" y="2543904"/>
            <a:ext cx="7516751" cy="2031325"/>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رغم أن ترتيب المُقدمة يأتي في بداية أي بحث أو دراسة عِلمية، إلا أنه من حيث توقيت كتابتها،</a:t>
            </a:r>
            <a:r>
              <a:rPr lang="en-US" dirty="0"/>
              <a:t> </a:t>
            </a:r>
            <a:r>
              <a:rPr lang="ar-EG" dirty="0"/>
              <a:t>لا يُنصح بكتابتها بشكل نهائي في البداية الفعلية لكتابة البحث.</a:t>
            </a:r>
          </a:p>
          <a:p>
            <a:pPr marL="285750" indent="-285750" algn="just" rtl="1">
              <a:buFont typeface="Arial" panose="020B0604020202020204" pitchFamily="34" charset="0"/>
              <a:buChar char="•"/>
            </a:pPr>
            <a:r>
              <a:rPr lang="ar-EG" dirty="0"/>
              <a:t>بل يُفضل أن تكتب بشكل نهائي بعد الانتهاء من البحث، أو على الأقل بعد الانتهاء من تحديد: مُشكلة البحث، والأهداف، والأسئلة أو الفرضيات والمنهج المُستخدم، وأيضًا بعد الاطلاع على الدراسات السابقة.</a:t>
            </a:r>
          </a:p>
          <a:p>
            <a:pPr marL="285750" indent="-285750" algn="just" rtl="1">
              <a:buFont typeface="Arial" panose="020B0604020202020204" pitchFamily="34" charset="0"/>
              <a:buChar char="•"/>
            </a:pPr>
            <a:r>
              <a:rPr lang="ar-EG" dirty="0"/>
              <a:t>ذلك لأن محتواها يتطلب فهمًا متكاملًا لباقي أجزاء البحث. لذلك تُكتب أحيانًا بعد الانتهاء من الخطة البحثية أو في المراحل الأخيرة من كتابة الفصل الأول في الرسائل الجامعية.</a:t>
            </a:r>
          </a:p>
        </p:txBody>
      </p:sp>
      <p:sp>
        <p:nvSpPr>
          <p:cNvPr id="11" name="TextBox 10">
            <a:extLst>
              <a:ext uri="{FF2B5EF4-FFF2-40B4-BE49-F238E27FC236}">
                <a16:creationId xmlns:a16="http://schemas.microsoft.com/office/drawing/2014/main" id="{25023431-782B-44AF-5E9D-B6084363F891}"/>
              </a:ext>
            </a:extLst>
          </p:cNvPr>
          <p:cNvSpPr txBox="1"/>
          <p:nvPr/>
        </p:nvSpPr>
        <p:spPr>
          <a:xfrm>
            <a:off x="6102350" y="1939420"/>
            <a:ext cx="524997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متى نكتب مُقدمة البحث العِلمي؟</a:t>
            </a:r>
            <a:endParaRPr lang="en-US" sz="2000" dirty="0">
              <a:solidFill>
                <a:srgbClr val="0070C0"/>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62252CF-B8AE-483B-54C3-D5E08053EA68}"/>
              </a:ext>
            </a:extLst>
          </p:cNvPr>
          <p:cNvSpPr txBox="1"/>
          <p:nvPr/>
        </p:nvSpPr>
        <p:spPr>
          <a:xfrm>
            <a:off x="3228016" y="5297054"/>
            <a:ext cx="8124307" cy="646331"/>
          </a:xfrm>
          <a:prstGeom prst="rect">
            <a:avLst/>
          </a:prstGeom>
          <a:noFill/>
        </p:spPr>
        <p:txBody>
          <a:bodyPr wrap="square">
            <a:spAutoFit/>
          </a:bodyPr>
          <a:lstStyle/>
          <a:p>
            <a:pPr marL="285750" indent="-285750" algn="just" rtl="1">
              <a:buFont typeface="Arial" panose="020B0604020202020204" pitchFamily="34" charset="0"/>
              <a:buChar char="•"/>
            </a:pPr>
            <a:r>
              <a:rPr lang="ar-EG" b="1" dirty="0"/>
              <a:t>المُقدمة</a:t>
            </a:r>
            <a:r>
              <a:rPr lang="ar-EG" dirty="0"/>
              <a:t> يقع ترتيبها في بداية البحث، لكن </a:t>
            </a:r>
            <a:r>
              <a:rPr lang="ar-EG" b="1" dirty="0"/>
              <a:t>لا تبدأ بكتابتها إلا بعد أن تكتمل لديك الصورة الكاملة عن البحث</a:t>
            </a:r>
            <a:r>
              <a:rPr lang="ar-EG" dirty="0"/>
              <a:t>.</a:t>
            </a:r>
          </a:p>
          <a:p>
            <a:pPr marL="285750" indent="-285750" algn="just" rtl="1">
              <a:buFont typeface="Arial" panose="020B0604020202020204" pitchFamily="34" charset="0"/>
              <a:buChar char="•"/>
            </a:pPr>
            <a:r>
              <a:rPr lang="ar-EG" dirty="0"/>
              <a:t>وهي لا تحتوي على تفاصيل مثل الأهداف أو الأسئلة، لكنها تمهد لها بشكل منطقي وسهل.</a:t>
            </a:r>
            <a:endParaRPr lang="en-US" dirty="0"/>
          </a:p>
        </p:txBody>
      </p:sp>
      <p:pic>
        <p:nvPicPr>
          <p:cNvPr id="4" name="Picture 3" descr="A person sitting at a desk writing on a paper&#10;&#10;AI-generated content may be incorrect.">
            <a:extLst>
              <a:ext uri="{FF2B5EF4-FFF2-40B4-BE49-F238E27FC236}">
                <a16:creationId xmlns:a16="http://schemas.microsoft.com/office/drawing/2014/main" id="{5BA1856A-F8C5-C51C-0DE7-7C9E3958ACF2}"/>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5900"/>
                    </a14:imgEffect>
                  </a14:imgLayer>
                </a14:imgProps>
              </a:ext>
            </a:extLst>
          </a:blip>
          <a:stretch>
            <a:fillRect/>
          </a:stretch>
        </p:blipFill>
        <p:spPr>
          <a:xfrm>
            <a:off x="885120" y="2543904"/>
            <a:ext cx="2692700" cy="2692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7347262C-94A3-FC99-603A-8C248BB7141E}"/>
              </a:ext>
            </a:extLst>
          </p:cNvPr>
          <p:cNvSpPr txBox="1"/>
          <p:nvPr/>
        </p:nvSpPr>
        <p:spPr>
          <a:xfrm>
            <a:off x="5255278" y="4886715"/>
            <a:ext cx="6097044" cy="369332"/>
          </a:xfrm>
          <a:prstGeom prst="rect">
            <a:avLst/>
          </a:prstGeom>
          <a:noFill/>
        </p:spPr>
        <p:txBody>
          <a:bodyPr wrap="square">
            <a:spAutoFit/>
          </a:bodyPr>
          <a:lstStyle/>
          <a:p>
            <a:pPr algn="just" rtl="1"/>
            <a:r>
              <a:rPr lang="en-US" b="1" dirty="0">
                <a:effectLst>
                  <a:outerShdw blurRad="38100" dist="38100" dir="2700000" algn="tl">
                    <a:srgbClr val="000000">
                      <a:alpha val="43137"/>
                    </a:srgbClr>
                  </a:outerShdw>
                </a:effectLst>
              </a:rPr>
              <a:t>✨ </a:t>
            </a:r>
            <a:r>
              <a:rPr lang="ar-EG" b="1" dirty="0">
                <a:effectLst>
                  <a:outerShdw blurRad="38100" dist="38100" dir="2700000" algn="tl">
                    <a:srgbClr val="000000">
                      <a:alpha val="43137"/>
                    </a:srgbClr>
                  </a:outerShdw>
                </a:effectLst>
              </a:rPr>
              <a:t>الخُلاصة:</a:t>
            </a:r>
            <a:endParaRPr 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721710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830FB41-6962-08E5-3B0A-F43A75FADC9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7EB2607-6001-59A0-B4E9-C8C2EF3A7DA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C07E5DA9-5917-0B0A-0FB2-1AD077F9E5C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3. </a:t>
            </a:r>
            <a:r>
              <a:rPr lang="ar-EG" sz="2800" b="1" dirty="0">
                <a:solidFill>
                  <a:srgbClr val="2E3957"/>
                </a:solidFill>
                <a:effectLst>
                  <a:outerShdw blurRad="38100" dist="38100" dir="2700000" algn="tl">
                    <a:srgbClr val="000000">
                      <a:alpha val="43137"/>
                    </a:srgbClr>
                  </a:outerShdw>
                </a:effectLst>
                <a:latin typeface="Alexandria"/>
              </a:rPr>
              <a:t>مُقدمة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57F81951-B2AF-062B-A463-AFA3ED7A7344}"/>
              </a:ext>
            </a:extLst>
          </p:cNvPr>
          <p:cNvSpPr txBox="1"/>
          <p:nvPr/>
        </p:nvSpPr>
        <p:spPr>
          <a:xfrm>
            <a:off x="4008328" y="2543904"/>
            <a:ext cx="7343993" cy="1477328"/>
          </a:xfrm>
          <a:prstGeom prst="rect">
            <a:avLst/>
          </a:prstGeom>
          <a:noFill/>
        </p:spPr>
        <p:txBody>
          <a:bodyPr wrap="square" rtlCol="0">
            <a:spAutoFit/>
          </a:bodyPr>
          <a:lstStyle/>
          <a:p>
            <a:pPr marL="342900" indent="-342900" algn="just" rtl="1">
              <a:buFont typeface="+mj-lt"/>
              <a:buAutoNum type="arabicParenR"/>
            </a:pPr>
            <a:r>
              <a:rPr lang="ar-EG" b="1" dirty="0"/>
              <a:t>البداية: </a:t>
            </a:r>
            <a:r>
              <a:rPr lang="ar-SA" dirty="0"/>
              <a:t>ج</a:t>
            </a:r>
            <a:r>
              <a:rPr lang="ar-EG" dirty="0"/>
              <a:t>ُ</a:t>
            </a:r>
            <a:r>
              <a:rPr lang="ar-SA" dirty="0"/>
              <a:t>ملة </a:t>
            </a:r>
            <a:r>
              <a:rPr lang="ar-EG" dirty="0"/>
              <a:t>مُعبرة</a:t>
            </a:r>
            <a:r>
              <a:rPr lang="ar-SA" dirty="0"/>
              <a:t> عن الموضوع (مثل</a:t>
            </a:r>
            <a:r>
              <a:rPr lang="ar-EG" dirty="0"/>
              <a:t>ً</a:t>
            </a:r>
            <a:r>
              <a:rPr lang="ar-SA" dirty="0"/>
              <a:t>ا عن تأثير الإعلام الرقمي على السلوك الاستهلاكي)</a:t>
            </a:r>
            <a:r>
              <a:rPr lang="en-US" dirty="0"/>
              <a:t>.</a:t>
            </a:r>
          </a:p>
          <a:p>
            <a:pPr marL="342900" indent="-342900" algn="just" rtl="1">
              <a:buFont typeface="+mj-lt"/>
              <a:buAutoNum type="arabicParenR"/>
            </a:pPr>
            <a:r>
              <a:rPr lang="ar-SA" b="1" dirty="0"/>
              <a:t>عرض خلفية</a:t>
            </a:r>
            <a:r>
              <a:rPr lang="ar-EG" b="1" dirty="0"/>
              <a:t> الموضوع:</a:t>
            </a:r>
            <a:r>
              <a:rPr lang="ar-EG" dirty="0"/>
              <a:t> </a:t>
            </a:r>
            <a:r>
              <a:rPr lang="ar-SA" dirty="0"/>
              <a:t>تطورات المجال، أو تحولات في الظاهرة</a:t>
            </a:r>
            <a:r>
              <a:rPr lang="en-US" dirty="0"/>
              <a:t>.</a:t>
            </a:r>
          </a:p>
          <a:p>
            <a:pPr marL="342900" indent="-342900" algn="just" rtl="1">
              <a:buFont typeface="+mj-lt"/>
              <a:buAutoNum type="arabicParenR"/>
            </a:pPr>
            <a:r>
              <a:rPr lang="ar-EG" b="1" dirty="0"/>
              <a:t>أهمية الموضوع في ال</a:t>
            </a:r>
            <a:r>
              <a:rPr lang="ar-SA" b="1" dirty="0"/>
              <a:t>سياق</a:t>
            </a:r>
            <a:r>
              <a:rPr lang="ar-EG" b="1" dirty="0"/>
              <a:t> المُقترح: </a:t>
            </a:r>
            <a:r>
              <a:rPr lang="ar-SA" dirty="0"/>
              <a:t>لماذا الموضوع مهم في السياق المحلي/الزمني؟</a:t>
            </a:r>
            <a:endParaRPr lang="en-US" dirty="0"/>
          </a:p>
          <a:p>
            <a:pPr marL="342900" indent="-342900" algn="just" rtl="1">
              <a:buFont typeface="+mj-lt"/>
              <a:buAutoNum type="arabicParenR"/>
            </a:pPr>
            <a:r>
              <a:rPr lang="ar-SA" b="1" dirty="0"/>
              <a:t>الثغرة البحثية</a:t>
            </a:r>
            <a:r>
              <a:rPr lang="ar-EG" b="1" dirty="0"/>
              <a:t>:</a:t>
            </a:r>
            <a:r>
              <a:rPr lang="ar-EG" dirty="0"/>
              <a:t> </a:t>
            </a:r>
            <a:r>
              <a:rPr lang="ar-SA" dirty="0"/>
              <a:t>ماذا ينقص ال</a:t>
            </a:r>
            <a:r>
              <a:rPr lang="ar-EG" dirty="0"/>
              <a:t>تُراث الأدبي</a:t>
            </a:r>
            <a:r>
              <a:rPr lang="ar-SA" dirty="0"/>
              <a:t> أو أين الفجوة</a:t>
            </a:r>
            <a:r>
              <a:rPr lang="ar-EG" dirty="0"/>
              <a:t> البحثية</a:t>
            </a:r>
            <a:r>
              <a:rPr lang="ar-SA" dirty="0"/>
              <a:t>؟</a:t>
            </a:r>
            <a:endParaRPr lang="en-US" dirty="0"/>
          </a:p>
          <a:p>
            <a:pPr marL="342900" indent="-342900" algn="just" rtl="1">
              <a:buFont typeface="+mj-lt"/>
              <a:buAutoNum type="arabicParenR"/>
            </a:pPr>
            <a:r>
              <a:rPr lang="ar-SA" b="1" dirty="0"/>
              <a:t>تمهيد للم</a:t>
            </a:r>
            <a:r>
              <a:rPr lang="ar-EG" b="1" dirty="0"/>
              <a:t>ُ</a:t>
            </a:r>
            <a:r>
              <a:rPr lang="ar-SA" b="1" dirty="0"/>
              <a:t>شكلة</a:t>
            </a:r>
            <a:r>
              <a:rPr lang="ar-EG" b="1" dirty="0"/>
              <a:t>:</a:t>
            </a:r>
            <a:r>
              <a:rPr lang="ar-EG" dirty="0"/>
              <a:t> </a:t>
            </a:r>
            <a:r>
              <a:rPr lang="ar-SA" dirty="0"/>
              <a:t>جملة تمهيدية لما سيأتي بعدها من عرض دقيق للمشكلة</a:t>
            </a:r>
            <a:r>
              <a:rPr lang="en-US" dirty="0"/>
              <a:t>.</a:t>
            </a:r>
          </a:p>
        </p:txBody>
      </p:sp>
      <p:sp>
        <p:nvSpPr>
          <p:cNvPr id="11" name="TextBox 10">
            <a:extLst>
              <a:ext uri="{FF2B5EF4-FFF2-40B4-BE49-F238E27FC236}">
                <a16:creationId xmlns:a16="http://schemas.microsoft.com/office/drawing/2014/main" id="{9B4F498D-A17A-C1B6-A74D-27EE5993FA2F}"/>
              </a:ext>
            </a:extLst>
          </p:cNvPr>
          <p:cNvSpPr txBox="1"/>
          <p:nvPr/>
        </p:nvSpPr>
        <p:spPr>
          <a:xfrm>
            <a:off x="6102350" y="1939420"/>
            <a:ext cx="5249973"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مثال تطبيقي لكيفية صياغة مُقدمة بحث عِلمي:</a:t>
            </a:r>
            <a:endParaRPr lang="en-US" sz="2000" dirty="0">
              <a:solidFill>
                <a:srgbClr val="0070C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02DC022F-384A-580C-EEB7-30857378C5AC}"/>
              </a:ext>
            </a:extLst>
          </p:cNvPr>
          <p:cNvSpPr txBox="1"/>
          <p:nvPr/>
        </p:nvSpPr>
        <p:spPr>
          <a:xfrm>
            <a:off x="5255278" y="4162551"/>
            <a:ext cx="6097044" cy="369332"/>
          </a:xfrm>
          <a:prstGeom prst="rect">
            <a:avLst/>
          </a:prstGeom>
          <a:noFill/>
        </p:spPr>
        <p:txBody>
          <a:bodyPr wrap="square">
            <a:spAutoFit/>
          </a:bodyPr>
          <a:lstStyle/>
          <a:p>
            <a:pPr algn="just" rtl="1"/>
            <a:r>
              <a:rPr lang="en-US" dirty="0"/>
              <a:t>✅ </a:t>
            </a:r>
            <a:r>
              <a:rPr lang="ar-SA" b="1" dirty="0"/>
              <a:t>مثال تطبيقي</a:t>
            </a:r>
            <a:r>
              <a:rPr lang="en-US" b="1" dirty="0"/>
              <a:t>:</a:t>
            </a:r>
            <a:endParaRPr lang="en-US" dirty="0"/>
          </a:p>
        </p:txBody>
      </p:sp>
      <p:pic>
        <p:nvPicPr>
          <p:cNvPr id="14" name="Picture 13" descr="A book and a speech bubble&#10;&#10;AI-generated content may be incorrect.">
            <a:extLst>
              <a:ext uri="{FF2B5EF4-FFF2-40B4-BE49-F238E27FC236}">
                <a16:creationId xmlns:a16="http://schemas.microsoft.com/office/drawing/2014/main" id="{6DD0C316-AB72-C2C0-8938-FD3B91B044FC}"/>
              </a:ext>
            </a:extLst>
          </p:cNvPr>
          <p:cNvPicPr>
            <a:picLocks noChangeAspect="1"/>
          </p:cNvPicPr>
          <p:nvPr/>
        </p:nvPicPr>
        <p:blipFill>
          <a:blip r:embed="rId4"/>
          <a:stretch>
            <a:fillRect/>
          </a:stretch>
        </p:blipFill>
        <p:spPr>
          <a:xfrm>
            <a:off x="876072" y="2467472"/>
            <a:ext cx="2969991" cy="29699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DA71A9D3-D216-32F2-C364-A579D21490DB}"/>
              </a:ext>
            </a:extLst>
          </p:cNvPr>
          <p:cNvSpPr txBox="1"/>
          <p:nvPr/>
        </p:nvSpPr>
        <p:spPr>
          <a:xfrm>
            <a:off x="3915350" y="4550682"/>
            <a:ext cx="7436971" cy="1477328"/>
          </a:xfrm>
          <a:prstGeom prst="rect">
            <a:avLst/>
          </a:prstGeom>
          <a:noFill/>
        </p:spPr>
        <p:txBody>
          <a:bodyPr wrap="square">
            <a:spAutoFit/>
          </a:bodyPr>
          <a:lstStyle/>
          <a:p>
            <a:pPr algn="just" rtl="1"/>
            <a:r>
              <a:rPr lang="ar-SA" dirty="0"/>
              <a:t>في السنوات الأخيرة، تحول الإعلام الرقمي إلى فاعل رئيس في تشكيل توجهات الجمهور، خاصة مع صعود المنصات التفاعلية. ومع ازدياد تأثير </a:t>
            </a:r>
            <a:r>
              <a:rPr lang="ar-EG" dirty="0"/>
              <a:t>المؤثرين</a:t>
            </a:r>
            <a:r>
              <a:rPr lang="ar-SA" dirty="0"/>
              <a:t> على تيك توك، ظهرت تساؤلات حول دورهم في توجيه القرارات الاستهلاكية للمراهقين. رغم وجود العديد من الدراسات حول سلوك المستهلك الرقمي، فإن الفئة العمرية الصغيرة لم تحظَ بنفس القدر من الاهتمام، مما يشير إلى فجوة بحثية تتطلب الدراسة</a:t>
            </a:r>
            <a:r>
              <a:rPr lang="en-US" dirty="0"/>
              <a:t>.</a:t>
            </a:r>
          </a:p>
        </p:txBody>
      </p:sp>
    </p:spTree>
    <p:extLst>
      <p:ext uri="{BB962C8B-B14F-4D97-AF65-F5344CB8AC3E}">
        <p14:creationId xmlns:p14="http://schemas.microsoft.com/office/powerpoint/2010/main" val="7701071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C4DCD-EEDD-96A6-43C4-FFE72AB515E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52D5FA2-F06D-74C5-4BF4-D6C5B94B129F}"/>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E991BAC2-887F-2592-FA14-0A52F7778FC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151DD00B-E5F0-A068-25B9-F81ACC78B37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B6F71BE1-71D0-2B4F-1A1A-9E72D4015162}"/>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A24EFE5D-F4B2-45A2-D354-8557D88C38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977039ED-7117-A991-1115-1EFA8CF2DA23}"/>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371F5B25-82D4-DE8D-519A-0B966EE1197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9572315-1EA4-49BF-DFA6-A1B5847EA176}"/>
              </a:ext>
            </a:extLst>
          </p:cNvPr>
          <p:cNvSpPr txBox="1"/>
          <p:nvPr/>
        </p:nvSpPr>
        <p:spPr>
          <a:xfrm>
            <a:off x="1534843" y="4887446"/>
            <a:ext cx="3711593" cy="1077218"/>
          </a:xfrm>
          <a:prstGeom prst="rect">
            <a:avLst/>
          </a:prstGeom>
          <a:noFill/>
        </p:spPr>
        <p:txBody>
          <a:bodyPr wrap="none" rtlCol="0">
            <a:spAutoFit/>
          </a:bodyPr>
          <a:lstStyle/>
          <a:p>
            <a:pPr algn="ctr"/>
            <a:r>
              <a:rPr lang="ar-EG" sz="3200" dirty="0">
                <a:solidFill>
                  <a:srgbClr val="0070C0"/>
                </a:solidFill>
                <a:effectLst>
                  <a:outerShdw blurRad="38100" dist="38100" dir="2700000" algn="tl">
                    <a:srgbClr val="000000">
                      <a:alpha val="43137"/>
                    </a:srgbClr>
                  </a:outerShdw>
                </a:effectLst>
              </a:rPr>
              <a:t>أهداف البحث</a:t>
            </a:r>
          </a:p>
          <a:p>
            <a:pPr algn="ct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Research Objectives </a:t>
            </a:r>
          </a:p>
        </p:txBody>
      </p:sp>
      <p:sp>
        <p:nvSpPr>
          <p:cNvPr id="13" name="TextBox 12">
            <a:extLst>
              <a:ext uri="{FF2B5EF4-FFF2-40B4-BE49-F238E27FC236}">
                <a16:creationId xmlns:a16="http://schemas.microsoft.com/office/drawing/2014/main" id="{46A3C8A1-D3DA-C334-7938-F9431A977485}"/>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90817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08886A10-8963-5263-A66D-390322F3823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525535A-5310-95ED-6731-4435D30780C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353DAF0A-6D0D-40FE-01A8-5547FDFF0EE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أهداف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EDACCC69-9A2F-2725-46B2-ED224B070959}"/>
              </a:ext>
            </a:extLst>
          </p:cNvPr>
          <p:cNvSpPr txBox="1"/>
          <p:nvPr/>
        </p:nvSpPr>
        <p:spPr>
          <a:xfrm>
            <a:off x="3734382" y="2823109"/>
            <a:ext cx="7617940" cy="1754326"/>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تُشتق أهداف البحث مباشرة من مُشكلة الدراسة التي تم تحديدها وصياغتها بدقة. ولهذا تأتي الأهداف في هذا الموضع بعد أن يكون الباحث قد حدد مُشكلة البحث بوضوح، وقدم تمهيدًا لها في المقدمة، وصاغ عنوانًا يعكس مضمونها.</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a:t>فدون </a:t>
            </a:r>
            <a:r>
              <a:rPr lang="ar-EG" dirty="0"/>
              <a:t>تحديد المُشكلة، لا يمكن تصور أهداف واضحة ومحددة. كما أن صياغة العنوان والمقدمة تسهم في توجيه الباحث نحو بلورة أهداف قابلة للتحقيق.</a:t>
            </a:r>
            <a:endParaRPr lang="en-US" dirty="0"/>
          </a:p>
        </p:txBody>
      </p:sp>
      <p:sp>
        <p:nvSpPr>
          <p:cNvPr id="12" name="TextBox 11">
            <a:extLst>
              <a:ext uri="{FF2B5EF4-FFF2-40B4-BE49-F238E27FC236}">
                <a16:creationId xmlns:a16="http://schemas.microsoft.com/office/drawing/2014/main" id="{E6720D9B-8DBB-7F61-C9E9-AC4E1CE674E4}"/>
              </a:ext>
            </a:extLst>
          </p:cNvPr>
          <p:cNvSpPr txBox="1"/>
          <p:nvPr/>
        </p:nvSpPr>
        <p:spPr>
          <a:xfrm>
            <a:off x="3734382" y="4769604"/>
            <a:ext cx="7617941" cy="923330"/>
          </a:xfrm>
          <a:prstGeom prst="rect">
            <a:avLst/>
          </a:prstGeom>
          <a:noFill/>
        </p:spPr>
        <p:txBody>
          <a:bodyPr wrap="square">
            <a:spAutoFit/>
          </a:bodyPr>
          <a:lstStyle/>
          <a:p>
            <a:pPr marL="285750" indent="-285750" algn="just" rtl="1">
              <a:buFont typeface="Arial" panose="020B0604020202020204" pitchFamily="34" charset="0"/>
              <a:buChar char="•"/>
            </a:pPr>
            <a:r>
              <a:rPr lang="ar-EG" dirty="0"/>
              <a:t>وتُمثل أهداف البحث </a:t>
            </a:r>
            <a:r>
              <a:rPr lang="ar-EG" b="1" dirty="0"/>
              <a:t>الترجمة الإجرائية لما ورد في المُشكلة البحثية</a:t>
            </a:r>
            <a:r>
              <a:rPr lang="ar-EG" dirty="0"/>
              <a:t>. لذا، يجب أن تُصاغ بدقة لتكون </a:t>
            </a:r>
            <a:r>
              <a:rPr lang="ar-EG" b="1" dirty="0"/>
              <a:t>قابلة للقياس والتحقيق</a:t>
            </a:r>
            <a:r>
              <a:rPr lang="ar-EG" dirty="0"/>
              <a:t>، وضمن </a:t>
            </a:r>
            <a:r>
              <a:rPr lang="ar-EG" b="1" dirty="0"/>
              <a:t>إطار زمني ومكاني محدد</a:t>
            </a:r>
            <a:r>
              <a:rPr lang="ar-EG" dirty="0"/>
              <a:t>، وبما يتوافق مع </a:t>
            </a:r>
            <a:r>
              <a:rPr lang="ar-EG" b="1" dirty="0"/>
              <a:t>طبيعة المجتمع والعينة</a:t>
            </a:r>
            <a:r>
              <a:rPr lang="ar-EG" dirty="0"/>
              <a:t> موضوع الدراسة.</a:t>
            </a:r>
          </a:p>
        </p:txBody>
      </p:sp>
      <p:sp>
        <p:nvSpPr>
          <p:cNvPr id="3" name="TextBox 2">
            <a:extLst>
              <a:ext uri="{FF2B5EF4-FFF2-40B4-BE49-F238E27FC236}">
                <a16:creationId xmlns:a16="http://schemas.microsoft.com/office/drawing/2014/main" id="{131C8DA7-F80D-A036-D14C-17EB936322A5}"/>
              </a:ext>
            </a:extLst>
          </p:cNvPr>
          <p:cNvSpPr txBox="1"/>
          <p:nvPr/>
        </p:nvSpPr>
        <p:spPr>
          <a:xfrm>
            <a:off x="5600700" y="2000456"/>
            <a:ext cx="5650023"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أهداف البحث:</a:t>
            </a:r>
            <a:endParaRPr lang="en-US" sz="2400" dirty="0">
              <a:solidFill>
                <a:srgbClr val="0070C0"/>
              </a:solidFill>
              <a:effectLst>
                <a:outerShdw blurRad="38100" dist="38100" dir="2700000" algn="tl">
                  <a:srgbClr val="000000">
                    <a:alpha val="43137"/>
                  </a:srgbClr>
                </a:outerShdw>
              </a:effectLst>
            </a:endParaRPr>
          </a:p>
        </p:txBody>
      </p:sp>
      <p:pic>
        <p:nvPicPr>
          <p:cNvPr id="6" name="Picture 5" descr="A telescope and paper with text&#10;&#10;AI-generated content may be incorrect.">
            <a:extLst>
              <a:ext uri="{FF2B5EF4-FFF2-40B4-BE49-F238E27FC236}">
                <a16:creationId xmlns:a16="http://schemas.microsoft.com/office/drawing/2014/main" id="{AA0C2C2F-685B-FAFC-69D2-A11475EB18F5}"/>
              </a:ext>
            </a:extLst>
          </p:cNvPr>
          <p:cNvPicPr>
            <a:picLocks noChangeAspect="1"/>
          </p:cNvPicPr>
          <p:nvPr/>
        </p:nvPicPr>
        <p:blipFill>
          <a:blip r:embed="rId4"/>
          <a:stretch>
            <a:fillRect/>
          </a:stretch>
        </p:blipFill>
        <p:spPr>
          <a:xfrm>
            <a:off x="839677" y="2678506"/>
            <a:ext cx="2721677" cy="2721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208856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D37AAF3-19E6-C149-DEBB-C337BDAF37C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1AB99CF-C66B-C7DE-8E31-E6FD7C8C574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130049D2-2BF2-9071-9B28-8AC2994320D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أهداف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3877C384-0488-245C-45F0-7D9CD5DC8C56}"/>
              </a:ext>
            </a:extLst>
          </p:cNvPr>
          <p:cNvSpPr txBox="1"/>
          <p:nvPr/>
        </p:nvSpPr>
        <p:spPr>
          <a:xfrm>
            <a:off x="3734382" y="2397324"/>
            <a:ext cx="7617940" cy="369332"/>
          </a:xfrm>
          <a:prstGeom prst="rect">
            <a:avLst/>
          </a:prstGeom>
          <a:noFill/>
        </p:spPr>
        <p:txBody>
          <a:bodyPr wrap="square" rtlCol="0">
            <a:spAutoFit/>
          </a:bodyPr>
          <a:lstStyle/>
          <a:p>
            <a:pPr marL="285750" indent="-285750" algn="just" rtl="1">
              <a:buFont typeface="Arial" panose="020B0604020202020204" pitchFamily="34" charset="0"/>
              <a:buChar char="•"/>
            </a:pPr>
            <a:r>
              <a:rPr lang="ar-EG" u="sng" dirty="0"/>
              <a:t>ويمكن أن تنقسم أهداف البحث إلى:</a:t>
            </a:r>
            <a:endParaRPr lang="en-US" u="sng" dirty="0"/>
          </a:p>
        </p:txBody>
      </p:sp>
      <p:sp>
        <p:nvSpPr>
          <p:cNvPr id="12" name="TextBox 11">
            <a:extLst>
              <a:ext uri="{FF2B5EF4-FFF2-40B4-BE49-F238E27FC236}">
                <a16:creationId xmlns:a16="http://schemas.microsoft.com/office/drawing/2014/main" id="{33761660-4347-0617-46D9-E9E25C200313}"/>
              </a:ext>
            </a:extLst>
          </p:cNvPr>
          <p:cNvSpPr txBox="1"/>
          <p:nvPr/>
        </p:nvSpPr>
        <p:spPr>
          <a:xfrm>
            <a:off x="3734382" y="2947796"/>
            <a:ext cx="7294259" cy="646331"/>
          </a:xfrm>
          <a:prstGeom prst="rect">
            <a:avLst/>
          </a:prstGeom>
          <a:noFill/>
        </p:spPr>
        <p:txBody>
          <a:bodyPr wrap="square">
            <a:spAutoFit/>
          </a:bodyPr>
          <a:lstStyle/>
          <a:p>
            <a:pPr marL="285750" indent="-285750" algn="just" rtl="1">
              <a:buFont typeface="Courier New" panose="02070309020205020404" pitchFamily="49" charset="0"/>
              <a:buChar char="o"/>
            </a:pPr>
            <a:r>
              <a:rPr lang="en-US" b="1" dirty="0"/>
              <a:t> </a:t>
            </a:r>
            <a:r>
              <a:rPr lang="ar-SA" b="1" dirty="0"/>
              <a:t>أهداف رئيسة</a:t>
            </a:r>
            <a:r>
              <a:rPr lang="ar-EG" b="1" dirty="0"/>
              <a:t>: </a:t>
            </a:r>
            <a:r>
              <a:rPr lang="ar-SA" dirty="0"/>
              <a:t>ت</a:t>
            </a:r>
            <a:r>
              <a:rPr lang="ar-EG" dirty="0"/>
              <a:t>ُ</a:t>
            </a:r>
            <a:r>
              <a:rPr lang="ar-SA" dirty="0"/>
              <a:t>مثل الغاية الكبرى التي يسعى البحث لتحقيقها</a:t>
            </a:r>
            <a:r>
              <a:rPr lang="en-US" dirty="0"/>
              <a:t>.</a:t>
            </a:r>
          </a:p>
          <a:p>
            <a:pPr marL="285750" indent="-285750" algn="just" rtl="1">
              <a:buFont typeface="Courier New" panose="02070309020205020404" pitchFamily="49" charset="0"/>
              <a:buChar char="o"/>
            </a:pPr>
            <a:r>
              <a:rPr lang="ar-SA" b="1" dirty="0"/>
              <a:t>أهداف فرعية</a:t>
            </a:r>
            <a:r>
              <a:rPr lang="ar-EG" b="1" dirty="0"/>
              <a:t>: </a:t>
            </a:r>
            <a:r>
              <a:rPr lang="ar-SA" dirty="0"/>
              <a:t>وهي الجوانب التفصيلية التي تندرج تحت الهدف العام وتسهم في تحقيقه</a:t>
            </a:r>
            <a:r>
              <a:rPr lang="en-US" dirty="0"/>
              <a:t>.</a:t>
            </a:r>
          </a:p>
        </p:txBody>
      </p:sp>
      <p:pic>
        <p:nvPicPr>
          <p:cNvPr id="6" name="Picture 5" descr="A telescope and paper with text&#10;&#10;AI-generated content may be incorrect.">
            <a:extLst>
              <a:ext uri="{FF2B5EF4-FFF2-40B4-BE49-F238E27FC236}">
                <a16:creationId xmlns:a16="http://schemas.microsoft.com/office/drawing/2014/main" id="{AD1F7137-6C7D-CA0B-DAA6-A4221B07C057}"/>
              </a:ext>
            </a:extLst>
          </p:cNvPr>
          <p:cNvPicPr>
            <a:picLocks noChangeAspect="1"/>
          </p:cNvPicPr>
          <p:nvPr/>
        </p:nvPicPr>
        <p:blipFill>
          <a:blip r:embed="rId4"/>
          <a:stretch>
            <a:fillRect/>
          </a:stretch>
        </p:blipFill>
        <p:spPr>
          <a:xfrm>
            <a:off x="941277" y="2462121"/>
            <a:ext cx="2721677" cy="2721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FFF3711A-D16F-FE36-C0A9-A3B2D15121CB}"/>
              </a:ext>
            </a:extLst>
          </p:cNvPr>
          <p:cNvSpPr txBox="1"/>
          <p:nvPr/>
        </p:nvSpPr>
        <p:spPr>
          <a:xfrm>
            <a:off x="3971707" y="3980849"/>
            <a:ext cx="7380616" cy="1477328"/>
          </a:xfrm>
          <a:prstGeom prst="rect">
            <a:avLst/>
          </a:prstGeom>
          <a:noFill/>
        </p:spPr>
        <p:txBody>
          <a:bodyPr wrap="square">
            <a:spAutoFit/>
          </a:bodyPr>
          <a:lstStyle/>
          <a:p>
            <a:pPr marL="285750" indent="-285750" algn="just" rtl="1">
              <a:buFont typeface="Arial" panose="020B0604020202020204" pitchFamily="34" charset="0"/>
              <a:buChar char="•"/>
            </a:pPr>
            <a:r>
              <a:rPr lang="ar-EG" dirty="0"/>
              <a:t>ويساعد هذا التقسيم الباحث على </a:t>
            </a:r>
            <a:r>
              <a:rPr lang="ar-EG" b="1" dirty="0"/>
              <a:t>تحديد نطاق بحثه بدقة</a:t>
            </a:r>
            <a:r>
              <a:rPr lang="ar-EG" dirty="0"/>
              <a:t>، وتركيز جهوده نحو معالجة الجوانب المختلفة للمُشكلة المطروحة.</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كما تُعد الأهداف أداة إرشادية للباحث طوال فترة تنفيذ الدراسة، كما تُمكن المُشرفين والمُحكّمين لاحقًا من تقييم مدى نجاح البحث في تحقيق الأهداف التي تم وضعها منذ البداية.</a:t>
            </a:r>
          </a:p>
        </p:txBody>
      </p:sp>
    </p:spTree>
    <p:extLst>
      <p:ext uri="{BB962C8B-B14F-4D97-AF65-F5344CB8AC3E}">
        <p14:creationId xmlns:p14="http://schemas.microsoft.com/office/powerpoint/2010/main" val="20519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B37DA9D-53E3-D23D-40CC-2F8A68844AA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B21808F-0879-D0DE-5C1D-E6AE3D94D40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69FB8663-17A8-441A-6CAA-8624D007D2A2}"/>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أهداف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92D7DB59-30D7-0C32-847C-7300E3589C90}"/>
              </a:ext>
            </a:extLst>
          </p:cNvPr>
          <p:cNvSpPr txBox="1"/>
          <p:nvPr/>
        </p:nvSpPr>
        <p:spPr>
          <a:xfrm>
            <a:off x="3734382" y="2599744"/>
            <a:ext cx="7617940" cy="369332"/>
          </a:xfrm>
          <a:prstGeom prst="rect">
            <a:avLst/>
          </a:prstGeom>
          <a:noFill/>
        </p:spPr>
        <p:txBody>
          <a:bodyPr wrap="square" rtlCol="0">
            <a:spAutoFit/>
          </a:bodyPr>
          <a:lstStyle/>
          <a:p>
            <a:pPr algn="just" rtl="1"/>
            <a:r>
              <a:rPr lang="ar-EG" dirty="0"/>
              <a:t>    إذا كنا نقوم بدراسة </a:t>
            </a:r>
            <a:r>
              <a:rPr lang="ar-EG" dirty="0">
                <a:effectLst>
                  <a:outerShdw blurRad="38100" dist="38100" dir="2700000" algn="tl">
                    <a:srgbClr val="000000">
                      <a:alpha val="43137"/>
                    </a:srgbClr>
                  </a:outerShdw>
                </a:effectLst>
              </a:rPr>
              <a:t>"تأثير استخدام المؤثرين في تطبيق </a:t>
            </a:r>
            <a:r>
              <a:rPr lang="ar-EG" dirty="0" err="1">
                <a:effectLst>
                  <a:outerShdw blurRad="38100" dist="38100" dir="2700000" algn="tl">
                    <a:srgbClr val="000000">
                      <a:alpha val="43137"/>
                    </a:srgbClr>
                  </a:outerShdw>
                </a:effectLst>
              </a:rPr>
              <a:t>إنستجرام</a:t>
            </a:r>
            <a:r>
              <a:rPr lang="ar-EG" dirty="0">
                <a:effectLst>
                  <a:outerShdw blurRad="38100" dist="38100" dir="2700000" algn="tl">
                    <a:srgbClr val="000000">
                      <a:alpha val="43137"/>
                    </a:srgbClr>
                  </a:outerShdw>
                </a:effectLst>
              </a:rPr>
              <a:t> على سلوك الشراء لدى الشباب"</a:t>
            </a:r>
            <a:endParaRPr lang="en-US" u="sng" dirty="0">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76127899-4154-6FC7-11D2-19575FE72D61}"/>
              </a:ext>
            </a:extLst>
          </p:cNvPr>
          <p:cNvSpPr txBox="1"/>
          <p:nvPr/>
        </p:nvSpPr>
        <p:spPr>
          <a:xfrm>
            <a:off x="5926150" y="3275458"/>
            <a:ext cx="5426172" cy="369332"/>
          </a:xfrm>
          <a:prstGeom prst="rect">
            <a:avLst/>
          </a:prstGeom>
          <a:noFill/>
        </p:spPr>
        <p:txBody>
          <a:bodyPr wrap="square">
            <a:spAutoFit/>
          </a:bodyPr>
          <a:lstStyle/>
          <a:p>
            <a:pPr algn="just" rtl="1"/>
            <a:r>
              <a:rPr lang="ar-EG" u="sng" dirty="0"/>
              <a:t>هنا، أهداف الدراسة قد تكون كالتالي:</a:t>
            </a:r>
            <a:endParaRPr lang="en-US" u="sng" dirty="0"/>
          </a:p>
        </p:txBody>
      </p:sp>
      <p:pic>
        <p:nvPicPr>
          <p:cNvPr id="6" name="Picture 5" descr="A telescope and paper with text&#10;&#10;AI-generated content may be incorrect.">
            <a:extLst>
              <a:ext uri="{FF2B5EF4-FFF2-40B4-BE49-F238E27FC236}">
                <a16:creationId xmlns:a16="http://schemas.microsoft.com/office/drawing/2014/main" id="{8FFB6519-BA62-D9C6-B6BB-C999A73CA0B3}"/>
              </a:ext>
            </a:extLst>
          </p:cNvPr>
          <p:cNvPicPr>
            <a:picLocks noChangeAspect="1"/>
          </p:cNvPicPr>
          <p:nvPr/>
        </p:nvPicPr>
        <p:blipFill>
          <a:blip r:embed="rId4">
            <a:duotone>
              <a:schemeClr val="accent1">
                <a:shade val="45000"/>
                <a:satMod val="135000"/>
              </a:schemeClr>
              <a:prstClr val="white"/>
            </a:duotone>
          </a:blip>
          <a:stretch>
            <a:fillRect/>
          </a:stretch>
        </p:blipFill>
        <p:spPr>
          <a:xfrm>
            <a:off x="941277" y="2634999"/>
            <a:ext cx="2548799" cy="2548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C87FF4FB-AFDD-883B-32ED-A479622D164E}"/>
              </a:ext>
            </a:extLst>
          </p:cNvPr>
          <p:cNvSpPr txBox="1"/>
          <p:nvPr/>
        </p:nvSpPr>
        <p:spPr>
          <a:xfrm>
            <a:off x="3971707" y="3764458"/>
            <a:ext cx="7380616" cy="1200329"/>
          </a:xfrm>
          <a:prstGeom prst="rect">
            <a:avLst/>
          </a:prstGeom>
          <a:noFill/>
        </p:spPr>
        <p:txBody>
          <a:bodyPr wrap="square">
            <a:spAutoFit/>
          </a:bodyPr>
          <a:lstStyle/>
          <a:p>
            <a:pPr marL="285750" indent="-285750" algn="just" rtl="1">
              <a:buFont typeface="Arial" panose="020B0604020202020204" pitchFamily="34" charset="0"/>
              <a:buChar char="•"/>
            </a:pPr>
            <a:r>
              <a:rPr lang="ar-EG" dirty="0"/>
              <a:t>تحديد </a:t>
            </a:r>
            <a:r>
              <a:rPr lang="ar-SA" dirty="0"/>
              <a:t>المؤثرين الأكثر تأثيرًا </a:t>
            </a:r>
            <a:r>
              <a:rPr lang="ar-EG" dirty="0"/>
              <a:t>في تطبيق </a:t>
            </a:r>
            <a:r>
              <a:rPr lang="ar-EG" dirty="0" err="1"/>
              <a:t>إنستجرام</a:t>
            </a:r>
            <a:r>
              <a:rPr lang="ar-EG" dirty="0"/>
              <a:t>.</a:t>
            </a:r>
          </a:p>
          <a:p>
            <a:pPr marL="285750" indent="-285750" algn="just" rtl="1">
              <a:buFont typeface="Arial" panose="020B0604020202020204" pitchFamily="34" charset="0"/>
              <a:buChar char="•"/>
            </a:pPr>
            <a:r>
              <a:rPr lang="ar-EG" dirty="0"/>
              <a:t>تحليل </a:t>
            </a:r>
            <a:r>
              <a:rPr lang="ar-SA" dirty="0"/>
              <a:t>طبيعة مُحتوى المؤثرين الأكثر تأثيرًا في قرارات الشراء</a:t>
            </a:r>
            <a:r>
              <a:rPr lang="en-US" dirty="0"/>
              <a:t>.</a:t>
            </a:r>
          </a:p>
          <a:p>
            <a:pPr marL="285750" indent="-285750" algn="just" rtl="1">
              <a:buFont typeface="Arial" panose="020B0604020202020204" pitchFamily="34" charset="0"/>
              <a:buChar char="•"/>
            </a:pPr>
            <a:r>
              <a:rPr lang="ar-SA" dirty="0"/>
              <a:t>قياس درجة تأثر الشباب بالمُحتوى الترويجي على </a:t>
            </a:r>
            <a:r>
              <a:rPr lang="ar-SA" dirty="0" err="1"/>
              <a:t>إنست</a:t>
            </a:r>
            <a:r>
              <a:rPr lang="ar-EG" dirty="0"/>
              <a:t>ج</a:t>
            </a:r>
            <a:r>
              <a:rPr lang="ar-SA" dirty="0"/>
              <a:t>رام</a:t>
            </a:r>
            <a:r>
              <a:rPr lang="en-US" dirty="0"/>
              <a:t>.</a:t>
            </a:r>
          </a:p>
          <a:p>
            <a:pPr marL="285750" indent="-285750" algn="just" rtl="1">
              <a:buFont typeface="Arial" panose="020B0604020202020204" pitchFamily="34" charset="0"/>
              <a:buChar char="•"/>
            </a:pPr>
            <a:r>
              <a:rPr lang="ar-SA" dirty="0"/>
              <a:t>تحليل العلاقة بين معدل متابعة المؤثرين وسلوكيات الشراء </a:t>
            </a:r>
            <a:r>
              <a:rPr lang="ar-EG" dirty="0"/>
              <a:t>(</a:t>
            </a:r>
            <a:r>
              <a:rPr lang="ar-SA" dirty="0"/>
              <a:t>الفوري أو المتكرر</a:t>
            </a:r>
            <a:r>
              <a:rPr lang="ar-EG" dirty="0"/>
              <a:t>)</a:t>
            </a:r>
            <a:r>
              <a:rPr lang="en-US" dirty="0"/>
              <a:t>.</a:t>
            </a:r>
          </a:p>
        </p:txBody>
      </p:sp>
      <p:sp>
        <p:nvSpPr>
          <p:cNvPr id="4" name="TextBox 3">
            <a:extLst>
              <a:ext uri="{FF2B5EF4-FFF2-40B4-BE49-F238E27FC236}">
                <a16:creationId xmlns:a16="http://schemas.microsoft.com/office/drawing/2014/main" id="{3A85FA68-7479-8550-0FED-411EF3131F37}"/>
              </a:ext>
            </a:extLst>
          </p:cNvPr>
          <p:cNvSpPr txBox="1"/>
          <p:nvPr/>
        </p:nvSpPr>
        <p:spPr>
          <a:xfrm>
            <a:off x="6102350" y="1939420"/>
            <a:ext cx="5249973"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مثال تطبيقي لكيفية صياغة أهداف البحث:</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447154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1CCDC3D8-7C1D-9463-B530-B1874B3E13C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ADBA17E-5B77-AFCF-B0DA-AC576FB8A54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26F46AEE-C181-1910-8118-151C779393C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4. </a:t>
            </a:r>
            <a:r>
              <a:rPr lang="ar-EG" sz="2800" b="1" dirty="0">
                <a:solidFill>
                  <a:srgbClr val="2E3957"/>
                </a:solidFill>
                <a:effectLst>
                  <a:outerShdw blurRad="38100" dist="38100" dir="2700000" algn="tl">
                    <a:srgbClr val="000000">
                      <a:alpha val="43137"/>
                    </a:srgbClr>
                  </a:outerShdw>
                </a:effectLst>
                <a:latin typeface="Alexandria"/>
              </a:rPr>
              <a:t>أهداف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484E0170-27C2-148B-D93F-429BFB4006F5}"/>
              </a:ext>
            </a:extLst>
          </p:cNvPr>
          <p:cNvSpPr txBox="1"/>
          <p:nvPr/>
        </p:nvSpPr>
        <p:spPr>
          <a:xfrm>
            <a:off x="3734382" y="2669545"/>
            <a:ext cx="7617940" cy="646331"/>
          </a:xfrm>
          <a:prstGeom prst="rect">
            <a:avLst/>
          </a:prstGeom>
          <a:noFill/>
        </p:spPr>
        <p:txBody>
          <a:bodyPr wrap="square" rtlCol="0">
            <a:spAutoFit/>
          </a:bodyPr>
          <a:lstStyle/>
          <a:p>
            <a:pPr algn="just" rtl="1"/>
            <a:r>
              <a:rPr lang="ar-EG" dirty="0"/>
              <a:t>    إذا كنا نقوم بإجراء دراسة بعنوان: </a:t>
            </a:r>
            <a:r>
              <a:rPr lang="ar-EG" dirty="0">
                <a:effectLst>
                  <a:outerShdw blurRad="38100" dist="38100" dir="2700000" algn="tl">
                    <a:srgbClr val="000000">
                      <a:alpha val="43137"/>
                    </a:srgbClr>
                  </a:outerShdw>
                </a:effectLst>
              </a:rPr>
              <a:t>"فعالية إعلانات الفيديو القصير عبر تيك توك في تعزيز الولاء للعلامات التجارية – دراسة على مُستخدمي التطبيق في الفئة العمرية 18-25"</a:t>
            </a:r>
            <a:endParaRPr lang="en-US" u="sng" dirty="0">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E5A2EB7B-0520-459E-4AD8-CB7E9641DC3A}"/>
              </a:ext>
            </a:extLst>
          </p:cNvPr>
          <p:cNvSpPr txBox="1"/>
          <p:nvPr/>
        </p:nvSpPr>
        <p:spPr>
          <a:xfrm>
            <a:off x="5926150" y="3575600"/>
            <a:ext cx="5426172" cy="369332"/>
          </a:xfrm>
          <a:prstGeom prst="rect">
            <a:avLst/>
          </a:prstGeom>
          <a:noFill/>
        </p:spPr>
        <p:txBody>
          <a:bodyPr wrap="square">
            <a:spAutoFit/>
          </a:bodyPr>
          <a:lstStyle/>
          <a:p>
            <a:pPr algn="just" rtl="1"/>
            <a:r>
              <a:rPr lang="ar-EG" u="sng" dirty="0"/>
              <a:t>هنا، يمكن صياغة الأهداف التالية:</a:t>
            </a:r>
            <a:endParaRPr lang="en-US" u="sng" dirty="0"/>
          </a:p>
        </p:txBody>
      </p:sp>
      <p:pic>
        <p:nvPicPr>
          <p:cNvPr id="6" name="Picture 5" descr="A telescope and paper with text&#10;&#10;AI-generated content may be incorrect.">
            <a:extLst>
              <a:ext uri="{FF2B5EF4-FFF2-40B4-BE49-F238E27FC236}">
                <a16:creationId xmlns:a16="http://schemas.microsoft.com/office/drawing/2014/main" id="{6E4466D1-687E-55B4-E665-4BD5C3860550}"/>
              </a:ext>
            </a:extLst>
          </p:cNvPr>
          <p:cNvPicPr>
            <a:picLocks noChangeAspect="1"/>
          </p:cNvPicPr>
          <p:nvPr/>
        </p:nvPicPr>
        <p:blipFill>
          <a:blip r:embed="rId4">
            <a:duotone>
              <a:schemeClr val="accent1">
                <a:shade val="45000"/>
                <a:satMod val="135000"/>
              </a:schemeClr>
              <a:prstClr val="white"/>
            </a:duotone>
          </a:blip>
          <a:stretch>
            <a:fillRect/>
          </a:stretch>
        </p:blipFill>
        <p:spPr>
          <a:xfrm>
            <a:off x="1185583" y="2878336"/>
            <a:ext cx="2548799" cy="2548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79FFA732-E4FB-53CC-F796-F7A8DF055384}"/>
              </a:ext>
            </a:extLst>
          </p:cNvPr>
          <p:cNvSpPr txBox="1"/>
          <p:nvPr/>
        </p:nvSpPr>
        <p:spPr>
          <a:xfrm>
            <a:off x="3971707" y="4099503"/>
            <a:ext cx="7380616" cy="923330"/>
          </a:xfrm>
          <a:prstGeom prst="rect">
            <a:avLst/>
          </a:prstGeom>
          <a:noFill/>
        </p:spPr>
        <p:txBody>
          <a:bodyPr wrap="square">
            <a:spAutoFit/>
          </a:bodyPr>
          <a:lstStyle/>
          <a:p>
            <a:pPr marL="285750" indent="-285750" algn="just" rtl="1">
              <a:buFont typeface="Arial" panose="020B0604020202020204" pitchFamily="34" charset="0"/>
              <a:buChar char="•"/>
            </a:pPr>
            <a:r>
              <a:rPr lang="ar-EG" dirty="0"/>
              <a:t>تقييم</a:t>
            </a:r>
            <a:r>
              <a:rPr lang="ar-SA" dirty="0"/>
              <a:t> مدى تفاعل المستخدمين مع إعلانات الفيديو القصير على تيك توك</a:t>
            </a:r>
            <a:r>
              <a:rPr lang="en-US" dirty="0"/>
              <a:t>.</a:t>
            </a:r>
            <a:endParaRPr lang="ar-EG" dirty="0"/>
          </a:p>
          <a:p>
            <a:pPr marL="285750" indent="-285750" algn="just" rtl="1">
              <a:buFont typeface="Arial" panose="020B0604020202020204" pitchFamily="34" charset="0"/>
              <a:buChar char="•"/>
            </a:pPr>
            <a:r>
              <a:rPr lang="ar-EG" dirty="0"/>
              <a:t>قياس</a:t>
            </a:r>
            <a:r>
              <a:rPr lang="ar-SA" dirty="0"/>
              <a:t> تأثير تكرار ظهور الإعلانات على تذكّر العلامة التجارية</a:t>
            </a:r>
            <a:r>
              <a:rPr lang="en-US" dirty="0"/>
              <a:t>.</a:t>
            </a:r>
            <a:endParaRPr lang="ar-EG" dirty="0"/>
          </a:p>
          <a:p>
            <a:pPr marL="285750" indent="-285750" algn="just" rtl="1">
              <a:buFont typeface="Arial" panose="020B0604020202020204" pitchFamily="34" charset="0"/>
              <a:buChar char="•"/>
            </a:pPr>
            <a:r>
              <a:rPr lang="ar-EG" dirty="0"/>
              <a:t>تحليل</a:t>
            </a:r>
            <a:r>
              <a:rPr lang="ar-SA" dirty="0"/>
              <a:t> العلاقة بين تفاعل المستخدم مع الإعلان وشعوره بالولاء للعلامة</a:t>
            </a:r>
            <a:r>
              <a:rPr lang="en-US" dirty="0"/>
              <a:t>.</a:t>
            </a:r>
          </a:p>
        </p:txBody>
      </p:sp>
      <p:sp>
        <p:nvSpPr>
          <p:cNvPr id="4" name="TextBox 3">
            <a:extLst>
              <a:ext uri="{FF2B5EF4-FFF2-40B4-BE49-F238E27FC236}">
                <a16:creationId xmlns:a16="http://schemas.microsoft.com/office/drawing/2014/main" id="{60C321B7-2F9C-BBD7-3D61-5EE566BDBFEC}"/>
              </a:ext>
            </a:extLst>
          </p:cNvPr>
          <p:cNvSpPr txBox="1"/>
          <p:nvPr/>
        </p:nvSpPr>
        <p:spPr>
          <a:xfrm>
            <a:off x="6102350" y="1939420"/>
            <a:ext cx="5249973"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مثال آخر:</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832283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87F2E-C4D4-F846-0352-8E6DBE856385}"/>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36C07007-A822-4548-0016-9682512CAB00}"/>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88049A3B-3295-E6F4-7AD7-0F65E7A7EDCC}"/>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22FDE78B-763B-C719-68E9-3197EF09AD9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FAE9ED54-92D6-00C1-C86E-7A0A2812AD9F}"/>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01A5313-3DB2-454C-3A76-A436E7A164F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7F09643B-FA30-8E2B-78CE-F69D9D09A771}"/>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1CD26E9-E234-493A-12A9-8821F84EE3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1CCB66D-4466-74D9-3391-68E4A3A0428F}"/>
              </a:ext>
            </a:extLst>
          </p:cNvPr>
          <p:cNvSpPr txBox="1"/>
          <p:nvPr/>
        </p:nvSpPr>
        <p:spPr>
          <a:xfrm>
            <a:off x="1435938" y="4887446"/>
            <a:ext cx="3909404" cy="1077218"/>
          </a:xfrm>
          <a:prstGeom prst="rect">
            <a:avLst/>
          </a:prstGeom>
          <a:noFill/>
        </p:spPr>
        <p:txBody>
          <a:bodyPr wrap="none" rtlCol="0">
            <a:spAutoFit/>
          </a:bodyPr>
          <a:lstStyle/>
          <a:p>
            <a:pPr algn="ctr"/>
            <a:r>
              <a:rPr lang="ar-EG" sz="3200" dirty="0">
                <a:solidFill>
                  <a:srgbClr val="0070C0"/>
                </a:solidFill>
                <a:effectLst>
                  <a:outerShdw blurRad="38100" dist="38100" dir="2700000" algn="tl">
                    <a:srgbClr val="000000">
                      <a:alpha val="43137"/>
                    </a:srgbClr>
                  </a:outerShdw>
                </a:effectLst>
              </a:rPr>
              <a:t>أهمية البحث</a:t>
            </a:r>
          </a:p>
          <a:p>
            <a:pPr algn="ct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Research significance  </a:t>
            </a:r>
          </a:p>
        </p:txBody>
      </p:sp>
      <p:sp>
        <p:nvSpPr>
          <p:cNvPr id="13" name="TextBox 12">
            <a:extLst>
              <a:ext uri="{FF2B5EF4-FFF2-40B4-BE49-F238E27FC236}">
                <a16:creationId xmlns:a16="http://schemas.microsoft.com/office/drawing/2014/main" id="{DDFEDDE2-0E5B-E808-DCC7-B23C528DE8F7}"/>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2638117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B5833DAB-59DD-241A-A69B-0A6845A36AC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76AF740-9821-CC18-FB3E-BDE6CA73F24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873B389A-A1A4-AB45-7857-0EB4A5F4DA00}"/>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rPr>
              <a:t>أهمية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0580AC03-FF08-A23E-E3E7-D1C70BA59A41}"/>
              </a:ext>
            </a:extLst>
          </p:cNvPr>
          <p:cNvSpPr txBox="1"/>
          <p:nvPr/>
        </p:nvSpPr>
        <p:spPr>
          <a:xfrm>
            <a:off x="3734382" y="2509004"/>
            <a:ext cx="7617940" cy="341632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على الرغم من أن أهمية البحث تتجلى ضمنًا من خلال صياغة المشكلة وفرضيات الدراسة وأهدافها، إلا أن بعض الباحثين أحيانًا يُفضلون تخصيص فقرة مُستقلة لها لتوضيح أهمية الموضوع ودوافع اختيارهم له.</a:t>
            </a:r>
          </a:p>
          <a:p>
            <a:pPr marL="285750" indent="-285750" algn="just" rtl="1">
              <a:buFont typeface="Arial" panose="020B0604020202020204" pitchFamily="34" charset="0"/>
              <a:buChar char="•"/>
            </a:pPr>
            <a:r>
              <a:rPr lang="ar-EG" dirty="0"/>
              <a:t>هنا، ينبغي على الباحث أن يوضح أهمية دراسته من خلال عبارات دقيقة ومحددة تُبرز القيمة العِلمية والعملية لموضوع البحث.</a:t>
            </a:r>
          </a:p>
          <a:p>
            <a:pPr marL="285750" indent="-285750" algn="just" rtl="1">
              <a:buFont typeface="Arial" panose="020B0604020202020204" pitchFamily="34" charset="0"/>
              <a:buChar char="•"/>
            </a:pPr>
            <a:r>
              <a:rPr lang="ar-EG" dirty="0"/>
              <a:t>ويتطلب هذا الجزء من الباحث أن يقدّم مبررات منطقية وعِلمية تؤكد ضرورة إجراء الدراسة، سواء من ناحية مساهمتها النظرية أو نتائجها العملية، مع بيان كيف تساعد نتائج البحث في معالجة المُشكلة المطروحة، وما الذي يمكن أن تضيفه هذه الدراسة إلى المعرفة العِلمية في مجال التخصص.</a:t>
            </a:r>
          </a:p>
          <a:p>
            <a:pPr marL="285750" indent="-285750" algn="just" rtl="1">
              <a:buFont typeface="Arial" panose="020B0604020202020204" pitchFamily="34" charset="0"/>
              <a:buChar char="•"/>
            </a:pPr>
            <a:r>
              <a:rPr lang="ar-EG" dirty="0"/>
              <a:t>كما يمكن أن تُستمد أهمية الموضوع من طبيعة البيانات المستخدمة أو من طريقة تحليلها، سواء كانت بيانات أولية أو ثانوية.</a:t>
            </a:r>
          </a:p>
          <a:p>
            <a:pPr marL="285750" indent="-285750" algn="just" rtl="1">
              <a:buFont typeface="Arial" panose="020B0604020202020204" pitchFamily="34" charset="0"/>
              <a:buChar char="•"/>
            </a:pPr>
            <a:r>
              <a:rPr lang="ar-EG" dirty="0"/>
              <a:t>قد يسعى الباحث في هذا الجزء لإقناع الجهات المعنية بالدراسة (مثل المُشرف الأكاديمي أو جهة التمويل أو المؤسسة الجامعية) بقيمة وأهمية الموضوع الذي حدده، والجدوى المتوقعة منه.</a:t>
            </a:r>
          </a:p>
        </p:txBody>
      </p:sp>
      <p:sp>
        <p:nvSpPr>
          <p:cNvPr id="3" name="TextBox 2">
            <a:extLst>
              <a:ext uri="{FF2B5EF4-FFF2-40B4-BE49-F238E27FC236}">
                <a16:creationId xmlns:a16="http://schemas.microsoft.com/office/drawing/2014/main" id="{49D8170D-4FB6-9D74-DBD6-137489DC9DA6}"/>
              </a:ext>
            </a:extLst>
          </p:cNvPr>
          <p:cNvSpPr txBox="1"/>
          <p:nvPr/>
        </p:nvSpPr>
        <p:spPr>
          <a:xfrm>
            <a:off x="5600700" y="2000456"/>
            <a:ext cx="5650023"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أهمية البحث:</a:t>
            </a:r>
            <a:endParaRPr lang="en-US" sz="2400" dirty="0">
              <a:solidFill>
                <a:srgbClr val="0070C0"/>
              </a:solidFill>
              <a:effectLst>
                <a:outerShdw blurRad="38100" dist="38100" dir="2700000" algn="tl">
                  <a:srgbClr val="000000">
                    <a:alpha val="43137"/>
                  </a:srgbClr>
                </a:outerShdw>
              </a:effectLst>
            </a:endParaRPr>
          </a:p>
        </p:txBody>
      </p:sp>
      <p:pic>
        <p:nvPicPr>
          <p:cNvPr id="7" name="Picture 6" descr="A person looking at a magnifying glass&#10;&#10;AI-generated content may be incorrect.">
            <a:extLst>
              <a:ext uri="{FF2B5EF4-FFF2-40B4-BE49-F238E27FC236}">
                <a16:creationId xmlns:a16="http://schemas.microsoft.com/office/drawing/2014/main" id="{C71EC82F-A7C9-0173-AD75-313348D351DA}"/>
              </a:ext>
            </a:extLst>
          </p:cNvPr>
          <p:cNvPicPr>
            <a:picLocks noChangeAspect="1"/>
          </p:cNvPicPr>
          <p:nvPr/>
        </p:nvPicPr>
        <p:blipFill>
          <a:blip r:embed="rId4"/>
          <a:stretch>
            <a:fillRect/>
          </a:stretch>
        </p:blipFill>
        <p:spPr>
          <a:xfrm>
            <a:off x="780892" y="2575676"/>
            <a:ext cx="2625427" cy="26254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349576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18D05DF-DB10-C8C2-6A82-13E4813D378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F60A4F0-0B87-238A-53B4-217D8F9DB9B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E36CD0BE-62D0-DF18-426D-B65684941C7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rPr>
              <a:t>أهمية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1F5863D2-6D8B-5283-08EE-4B92CF36C58C}"/>
              </a:ext>
            </a:extLst>
          </p:cNvPr>
          <p:cNvSpPr txBox="1"/>
          <p:nvPr/>
        </p:nvSpPr>
        <p:spPr>
          <a:xfrm>
            <a:off x="3357453" y="2048317"/>
            <a:ext cx="7994869"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كما قد تنبع أهمية الدراسة من اهتمامات بحثية للباحث، أو من اهتمامات أكاديمية للجامعة، أو من أولويات لدى المؤسسات الراعية، أو من متطلبات مجتمعية ووطنية أو حتى عالمية، تبعًا لطبيعة البحث وأهدافه.</a:t>
            </a:r>
          </a:p>
        </p:txBody>
      </p:sp>
      <p:sp>
        <p:nvSpPr>
          <p:cNvPr id="4" name="TextBox 3">
            <a:extLst>
              <a:ext uri="{FF2B5EF4-FFF2-40B4-BE49-F238E27FC236}">
                <a16:creationId xmlns:a16="http://schemas.microsoft.com/office/drawing/2014/main" id="{AAAEA8EE-89CB-98E2-4438-0BBB5F60E7A8}"/>
              </a:ext>
            </a:extLst>
          </p:cNvPr>
          <p:cNvSpPr txBox="1"/>
          <p:nvPr/>
        </p:nvSpPr>
        <p:spPr>
          <a:xfrm>
            <a:off x="3635499" y="2870811"/>
            <a:ext cx="7750563" cy="369332"/>
          </a:xfrm>
          <a:prstGeom prst="rect">
            <a:avLst/>
          </a:prstGeom>
          <a:noFill/>
        </p:spPr>
        <p:txBody>
          <a:bodyPr wrap="square" rtlCol="0">
            <a:spAutoFit/>
          </a:bodyPr>
          <a:lstStyle/>
          <a:p>
            <a:pPr marL="285750" indent="-285750" algn="just" rtl="1">
              <a:buFont typeface="Arial" panose="020B0604020202020204" pitchFamily="34" charset="0"/>
              <a:buChar char="•"/>
            </a:pPr>
            <a:r>
              <a:rPr lang="ar-EG" u="sng" dirty="0"/>
              <a:t>ولتحديد أهمية البحث بوضوح، يمكن أن يقوم الباحث بالإجابة عن الأسئلة التالية:</a:t>
            </a:r>
          </a:p>
        </p:txBody>
      </p:sp>
      <p:pic>
        <p:nvPicPr>
          <p:cNvPr id="7" name="Picture 6" descr="A person looking at a magnifying glass&#10;&#10;AI-generated content may be incorrect.">
            <a:extLst>
              <a:ext uri="{FF2B5EF4-FFF2-40B4-BE49-F238E27FC236}">
                <a16:creationId xmlns:a16="http://schemas.microsoft.com/office/drawing/2014/main" id="{6609CDC4-1E9D-5C8E-D9AC-49DE4A9C6A93}"/>
              </a:ext>
            </a:extLst>
          </p:cNvPr>
          <p:cNvPicPr>
            <a:picLocks noChangeAspect="1"/>
          </p:cNvPicPr>
          <p:nvPr/>
        </p:nvPicPr>
        <p:blipFill>
          <a:blip r:embed="rId4"/>
          <a:stretch>
            <a:fillRect/>
          </a:stretch>
        </p:blipFill>
        <p:spPr>
          <a:xfrm>
            <a:off x="983312" y="2575676"/>
            <a:ext cx="2425603" cy="24256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986CD651-BF54-632B-561F-EFDBB52E6885}"/>
              </a:ext>
            </a:extLst>
          </p:cNvPr>
          <p:cNvSpPr txBox="1"/>
          <p:nvPr/>
        </p:nvSpPr>
        <p:spPr>
          <a:xfrm>
            <a:off x="3488919" y="3219819"/>
            <a:ext cx="7750563" cy="2862322"/>
          </a:xfrm>
          <a:prstGeom prst="rect">
            <a:avLst/>
          </a:prstGeom>
          <a:noFill/>
        </p:spPr>
        <p:txBody>
          <a:bodyPr wrap="square" rtlCol="0">
            <a:spAutoFit/>
          </a:bodyPr>
          <a:lstStyle/>
          <a:p>
            <a:pPr marL="285750" indent="-285750" algn="just" rtl="1">
              <a:buFont typeface="Courier New" panose="02070309020205020404" pitchFamily="49" charset="0"/>
              <a:buChar char="o"/>
            </a:pPr>
            <a:r>
              <a:rPr lang="en-US" dirty="0"/>
              <a:t> </a:t>
            </a:r>
            <a:r>
              <a:rPr lang="ar-SA" dirty="0"/>
              <a:t>ما القيمة التي يحملها هذا البحث مقارنة بغيره من الموضوعات؟</a:t>
            </a:r>
            <a:endParaRPr lang="en-US" dirty="0"/>
          </a:p>
          <a:p>
            <a:pPr marL="285750" indent="-285750" algn="just" rtl="1">
              <a:buFont typeface="Courier New" panose="02070309020205020404" pitchFamily="49" charset="0"/>
              <a:buChar char="o"/>
            </a:pPr>
            <a:r>
              <a:rPr lang="en-US" dirty="0"/>
              <a:t> </a:t>
            </a:r>
            <a:r>
              <a:rPr lang="ar-SA" dirty="0"/>
              <a:t>ما الإضافة الع</a:t>
            </a:r>
            <a:r>
              <a:rPr lang="ar-EG" dirty="0"/>
              <a:t>ِ</a:t>
            </a:r>
            <a:r>
              <a:rPr lang="ar-SA" dirty="0"/>
              <a:t>لمية التي يقدمها؟ هل يسد فجوة معرفية؟ يصحح مفاهيم خاطئة؟ يؤكد أو يعيد اختبار نتائج دراسات سابقة؟ أم أنه يطرح موضوعًا جديدًا لم يُتناول من قبل</a:t>
            </a:r>
            <a:r>
              <a:rPr lang="ar-EG" dirty="0"/>
              <a:t> على نطاق واسع</a:t>
            </a:r>
            <a:r>
              <a:rPr lang="ar-SA" dirty="0"/>
              <a:t>؟</a:t>
            </a:r>
            <a:endParaRPr lang="en-US" dirty="0"/>
          </a:p>
          <a:p>
            <a:pPr marL="285750" indent="-285750" algn="just" rtl="1">
              <a:buFont typeface="Courier New" panose="02070309020205020404" pitchFamily="49" charset="0"/>
              <a:buChar char="o"/>
            </a:pPr>
            <a:r>
              <a:rPr lang="ar-SA" dirty="0"/>
              <a:t>هل يتعامل مع موضوع </a:t>
            </a:r>
            <a:r>
              <a:rPr lang="ar-EG" dirty="0"/>
              <a:t>يندر تناوله </a:t>
            </a:r>
            <a:r>
              <a:rPr lang="ar-SA" dirty="0"/>
              <a:t>بسبب نقص في البيانات؟ وبالتالي يساهم في تأسيس قاعدة معرفية جديدة؟</a:t>
            </a:r>
            <a:endParaRPr lang="en-US" dirty="0"/>
          </a:p>
          <a:p>
            <a:pPr marL="285750" indent="-285750" algn="just" rtl="1">
              <a:buFont typeface="Courier New" panose="02070309020205020404" pitchFamily="49" charset="0"/>
              <a:buChar char="o"/>
            </a:pPr>
            <a:r>
              <a:rPr lang="ar-SA" dirty="0"/>
              <a:t>ما إمكانية تطبيق نتائج ال</a:t>
            </a:r>
            <a:r>
              <a:rPr lang="ar-EG" dirty="0"/>
              <a:t>بحث</a:t>
            </a:r>
            <a:r>
              <a:rPr lang="ar-SA" dirty="0"/>
              <a:t> عمليًا؟</a:t>
            </a:r>
            <a:endParaRPr lang="en-US" dirty="0"/>
          </a:p>
          <a:p>
            <a:pPr marL="285750" indent="-285750" algn="just" rtl="1">
              <a:buFont typeface="Courier New" panose="02070309020205020404" pitchFamily="49" charset="0"/>
              <a:buChar char="o"/>
            </a:pPr>
            <a:r>
              <a:rPr lang="ar-SA" dirty="0"/>
              <a:t>ما الفائدة التطبيقية المتوقعة من البحث؟</a:t>
            </a:r>
            <a:endParaRPr lang="en-US" dirty="0"/>
          </a:p>
          <a:p>
            <a:pPr marL="285750" indent="-285750" algn="just" rtl="1">
              <a:buFont typeface="Courier New" panose="02070309020205020404" pitchFamily="49" charset="0"/>
              <a:buChar char="o"/>
            </a:pPr>
            <a:r>
              <a:rPr lang="ar-SA" dirty="0"/>
              <a:t>ما المجالات التي قد يخدمها البحث سواء على مستوى الباحث أو غيره من المهتمين بالمجال؟</a:t>
            </a:r>
            <a:endParaRPr lang="en-US" dirty="0"/>
          </a:p>
          <a:p>
            <a:pPr marL="285750" indent="-285750" algn="just" rtl="1">
              <a:buFont typeface="Courier New" panose="02070309020205020404" pitchFamily="49" charset="0"/>
              <a:buChar char="o"/>
            </a:pPr>
            <a:r>
              <a:rPr lang="ar-SA" dirty="0"/>
              <a:t>من هي الجهات المستفيدة المحتملة من نتائج البحث؟ (كالمؤسسات الإعلامية، أو شركات التسويق، أو صناع القرار، أو فئات مجتمعية معينة</a:t>
            </a:r>
            <a:r>
              <a:rPr lang="ar-EG" dirty="0"/>
              <a:t>، أو غير ذلك</a:t>
            </a:r>
            <a:r>
              <a:rPr lang="ar-SA" dirty="0"/>
              <a:t>)</a:t>
            </a:r>
            <a:r>
              <a:rPr lang="en-US" dirty="0"/>
              <a:t>.</a:t>
            </a:r>
          </a:p>
        </p:txBody>
      </p:sp>
    </p:spTree>
    <p:extLst>
      <p:ext uri="{BB962C8B-B14F-4D97-AF65-F5344CB8AC3E}">
        <p14:creationId xmlns:p14="http://schemas.microsoft.com/office/powerpoint/2010/main" val="37135924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4"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3D47008-15D4-0FE4-A7EE-5E87521D1E1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31A1BAB-F7CE-3D99-4550-F4F69092720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F530060A-20CE-DB42-A2D4-9F60391ADB6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rPr>
              <a:t>أهمية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0" name="TextBox 9">
            <a:extLst>
              <a:ext uri="{FF2B5EF4-FFF2-40B4-BE49-F238E27FC236}">
                <a16:creationId xmlns:a16="http://schemas.microsoft.com/office/drawing/2014/main" id="{D16F12D3-3624-88D7-EB07-DEDDB72CE26B}"/>
              </a:ext>
            </a:extLst>
          </p:cNvPr>
          <p:cNvSpPr txBox="1"/>
          <p:nvPr/>
        </p:nvSpPr>
        <p:spPr>
          <a:xfrm>
            <a:off x="3734382" y="2509004"/>
            <a:ext cx="7617940" cy="369332"/>
          </a:xfrm>
          <a:prstGeom prst="rect">
            <a:avLst/>
          </a:prstGeom>
          <a:noFill/>
        </p:spPr>
        <p:txBody>
          <a:bodyPr wrap="square" rtlCol="0">
            <a:spAutoFit/>
          </a:bodyPr>
          <a:lstStyle/>
          <a:p>
            <a:pPr algn="just" rtl="1"/>
            <a:r>
              <a:rPr lang="en-US" dirty="0"/>
              <a:t>🔹</a:t>
            </a:r>
            <a:r>
              <a:rPr lang="ar-EG" dirty="0"/>
              <a:t>من الأخطاء الشائعة لدى بعض الباحثين الخلط بين </a:t>
            </a:r>
            <a:r>
              <a:rPr lang="ar-EG" b="1" dirty="0"/>
              <a:t>أهداف البحث</a:t>
            </a:r>
            <a:r>
              <a:rPr lang="ar-EG" dirty="0"/>
              <a:t> و</a:t>
            </a:r>
            <a:r>
              <a:rPr lang="ar-EG" b="1" dirty="0"/>
              <a:t>أهميته</a:t>
            </a:r>
            <a:r>
              <a:rPr lang="ar-EG" dirty="0"/>
              <a:t>.</a:t>
            </a:r>
          </a:p>
        </p:txBody>
      </p:sp>
      <p:sp>
        <p:nvSpPr>
          <p:cNvPr id="7" name="TextBox 6">
            <a:extLst>
              <a:ext uri="{FF2B5EF4-FFF2-40B4-BE49-F238E27FC236}">
                <a16:creationId xmlns:a16="http://schemas.microsoft.com/office/drawing/2014/main" id="{C1D4A60F-62FB-D568-EC32-ABF4F1503406}"/>
              </a:ext>
            </a:extLst>
          </p:cNvPr>
          <p:cNvSpPr txBox="1"/>
          <p:nvPr/>
        </p:nvSpPr>
        <p:spPr>
          <a:xfrm>
            <a:off x="6102350" y="1939420"/>
            <a:ext cx="524997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نُفرق بين الأهداف والأهمية؟</a:t>
            </a:r>
            <a:endParaRPr lang="en-US" sz="20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1C45DBE8-F696-C01C-23C5-DF7040EDE7A4}"/>
              </a:ext>
            </a:extLst>
          </p:cNvPr>
          <p:cNvSpPr txBox="1"/>
          <p:nvPr/>
        </p:nvSpPr>
        <p:spPr>
          <a:xfrm>
            <a:off x="3734382" y="3053455"/>
            <a:ext cx="7617940" cy="369332"/>
          </a:xfrm>
          <a:prstGeom prst="rect">
            <a:avLst/>
          </a:prstGeom>
          <a:noFill/>
        </p:spPr>
        <p:txBody>
          <a:bodyPr wrap="square" rtlCol="0">
            <a:spAutoFit/>
          </a:bodyPr>
          <a:lstStyle/>
          <a:p>
            <a:pPr algn="just" rtl="1"/>
            <a:r>
              <a:rPr lang="ar-EG" u="sng" dirty="0"/>
              <a:t>ولتوضيح الفارق:</a:t>
            </a:r>
          </a:p>
        </p:txBody>
      </p:sp>
      <p:sp>
        <p:nvSpPr>
          <p:cNvPr id="9" name="TextBox 8">
            <a:extLst>
              <a:ext uri="{FF2B5EF4-FFF2-40B4-BE49-F238E27FC236}">
                <a16:creationId xmlns:a16="http://schemas.microsoft.com/office/drawing/2014/main" id="{A645F26A-4D5B-8735-E60C-DED7959CC7CD}"/>
              </a:ext>
            </a:extLst>
          </p:cNvPr>
          <p:cNvSpPr txBox="1"/>
          <p:nvPr/>
        </p:nvSpPr>
        <p:spPr>
          <a:xfrm>
            <a:off x="4055468" y="3646767"/>
            <a:ext cx="7296853" cy="2031325"/>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t>الأهداف</a:t>
            </a:r>
            <a:r>
              <a:rPr lang="ar-EG" dirty="0"/>
              <a:t> تُجيب عن سؤال: </a:t>
            </a:r>
            <a:r>
              <a:rPr lang="ar-EG" dirty="0">
                <a:effectLst>
                  <a:outerShdw blurRad="38100" dist="38100" dir="2700000" algn="tl">
                    <a:srgbClr val="000000">
                      <a:alpha val="43137"/>
                    </a:srgbClr>
                  </a:outerShdw>
                </a:effectLst>
              </a:rPr>
              <a:t>"ما الذي يريد الباحث الوصول إليه من خلال هذا البحث؟"</a:t>
            </a:r>
            <a:r>
              <a:rPr lang="ar-EG" dirty="0"/>
              <a:t>، وهي ترتبط بمسار تنفيذ البحث ونتائجه المتوقعة.</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بينما </a:t>
            </a:r>
            <a:r>
              <a:rPr lang="ar-EG" b="1" dirty="0"/>
              <a:t>الأهمية</a:t>
            </a:r>
            <a:r>
              <a:rPr lang="ar-EG" dirty="0"/>
              <a:t> تُجيب عن سؤال: </a:t>
            </a:r>
            <a:r>
              <a:rPr lang="ar-EG" dirty="0">
                <a:effectLst>
                  <a:outerShdw blurRad="38100" dist="38100" dir="2700000" algn="tl">
                    <a:srgbClr val="000000">
                      <a:alpha val="43137"/>
                    </a:srgbClr>
                  </a:outerShdw>
                </a:effectLst>
              </a:rPr>
              <a:t>"ما الفائدة التي سيحققها هذا البحث بعد اكتماله؟" </a:t>
            </a:r>
            <a:r>
              <a:rPr lang="ar-EG" dirty="0"/>
              <a:t>سواء على المستوى النظري أو التطبيقي، كأن يساهم في تحسين حملات التسويق أو في دعم قرارات إدارات المحتوى الرقمي أو مُساعدة الدولة على تحديد أوجه القُصور في الحملات العامة أو غير ذلك.</a:t>
            </a:r>
          </a:p>
        </p:txBody>
      </p:sp>
      <p:pic>
        <p:nvPicPr>
          <p:cNvPr id="12" name="Picture 11" descr="A graphic of a target and a light bulb&#10;&#10;AI-generated content may be incorrect.">
            <a:extLst>
              <a:ext uri="{FF2B5EF4-FFF2-40B4-BE49-F238E27FC236}">
                <a16:creationId xmlns:a16="http://schemas.microsoft.com/office/drawing/2014/main" id="{41E5B115-079C-F6A8-0E07-36D803A27EB0}"/>
              </a:ext>
            </a:extLst>
          </p:cNvPr>
          <p:cNvPicPr>
            <a:picLocks noChangeAspect="1"/>
          </p:cNvPicPr>
          <p:nvPr/>
        </p:nvPicPr>
        <p:blipFill>
          <a:blip r:embed="rId4"/>
          <a:stretch>
            <a:fillRect/>
          </a:stretch>
        </p:blipFill>
        <p:spPr>
          <a:xfrm>
            <a:off x="783838" y="2327524"/>
            <a:ext cx="2977396" cy="29773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330276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7" grpId="0"/>
      <p:bldP spid="8"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1E68983-175E-2783-4A3B-6DBB8616D6B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DD99DE4-7503-7F15-9163-481337C95F1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15D7AB68-E3B4-299C-3907-7DC1066F037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rPr>
              <a:t>أهمية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9E3D3B2F-94BC-22F7-6AF4-BDCB8E03088E}"/>
              </a:ext>
            </a:extLst>
          </p:cNvPr>
          <p:cNvSpPr txBox="1"/>
          <p:nvPr/>
        </p:nvSpPr>
        <p:spPr>
          <a:xfrm>
            <a:off x="3635499" y="2870811"/>
            <a:ext cx="7750563"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إذا كنا نقوم بإجراء دراسة بعنوان: </a:t>
            </a:r>
            <a:r>
              <a:rPr lang="ar-EG" dirty="0">
                <a:effectLst>
                  <a:outerShdw blurRad="38100" dist="38100" dir="2700000" algn="tl">
                    <a:srgbClr val="000000">
                      <a:alpha val="43137"/>
                    </a:srgbClr>
                  </a:outerShdw>
                </a:effectLst>
              </a:rPr>
              <a:t>"أنماط تفاعل الشباب المِصري مع الرسائل التوعوية حول قضايا المناخ عبر منصة تيك توك: دراسة تحليلية لمحتوى حملة 'اتحرك للمناخ'"</a:t>
            </a:r>
            <a:endParaRPr lang="ar-EG" u="sng" dirty="0">
              <a:effectLst>
                <a:outerShdw blurRad="38100" dist="38100" dir="2700000" algn="tl">
                  <a:srgbClr val="000000">
                    <a:alpha val="43137"/>
                  </a:srgbClr>
                </a:outerShdw>
              </a:effectLst>
            </a:endParaRPr>
          </a:p>
        </p:txBody>
      </p:sp>
      <p:pic>
        <p:nvPicPr>
          <p:cNvPr id="7" name="Picture 6" descr="A person looking at a magnifying glass&#10;&#10;AI-generated content may be incorrect.">
            <a:extLst>
              <a:ext uri="{FF2B5EF4-FFF2-40B4-BE49-F238E27FC236}">
                <a16:creationId xmlns:a16="http://schemas.microsoft.com/office/drawing/2014/main" id="{043BF15B-4697-57BC-F051-B4A84E2BC686}"/>
              </a:ext>
            </a:extLst>
          </p:cNvPr>
          <p:cNvPicPr>
            <a:picLocks noChangeAspect="1"/>
          </p:cNvPicPr>
          <p:nvPr/>
        </p:nvPicPr>
        <p:blipFill>
          <a:blip r:embed="rId4">
            <a:duotone>
              <a:schemeClr val="accent1">
                <a:shade val="45000"/>
                <a:satMod val="135000"/>
              </a:schemeClr>
              <a:prstClr val="white"/>
            </a:duotone>
          </a:blip>
          <a:stretch>
            <a:fillRect/>
          </a:stretch>
        </p:blipFill>
        <p:spPr>
          <a:xfrm>
            <a:off x="983312" y="2575676"/>
            <a:ext cx="2425603" cy="24256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84011181-24EB-B466-F20B-355DC025904F}"/>
              </a:ext>
            </a:extLst>
          </p:cNvPr>
          <p:cNvSpPr txBox="1"/>
          <p:nvPr/>
        </p:nvSpPr>
        <p:spPr>
          <a:xfrm>
            <a:off x="3488919" y="4231945"/>
            <a:ext cx="7750563" cy="1200329"/>
          </a:xfrm>
          <a:prstGeom prst="rect">
            <a:avLst/>
          </a:prstGeom>
          <a:noFill/>
        </p:spPr>
        <p:txBody>
          <a:bodyPr wrap="square" rtlCol="0">
            <a:spAutoFit/>
          </a:bodyPr>
          <a:lstStyle/>
          <a:p>
            <a:pPr algn="just" rtl="1"/>
            <a:r>
              <a:rPr lang="ar-EG" dirty="0"/>
              <a:t>      تكمن أهمية الدراسة في فهم كيف يتلقى الشباب الرسائل البيئية عبر وسائل الإعلام الرقمي، ومدى تأثير الشكل البصري والسرد القصصي القصير في تحفيز السلوك الإيجابي. </a:t>
            </a:r>
          </a:p>
          <a:p>
            <a:pPr algn="just" rtl="1"/>
            <a:r>
              <a:rPr lang="ar-EG" dirty="0"/>
              <a:t>     كما تبرز القيمة العملية لهذا البحث في تمكين المؤسسات البيئية ووسائل الإعلام من تطوير استراتيجيات تواصل رقمية أكثر جذبًا وتأثيرًا لفئة الشباب.</a:t>
            </a:r>
          </a:p>
        </p:txBody>
      </p:sp>
      <p:sp>
        <p:nvSpPr>
          <p:cNvPr id="3" name="TextBox 2">
            <a:extLst>
              <a:ext uri="{FF2B5EF4-FFF2-40B4-BE49-F238E27FC236}">
                <a16:creationId xmlns:a16="http://schemas.microsoft.com/office/drawing/2014/main" id="{6BE8C1FC-6D51-5182-5683-7DC2F37E3321}"/>
              </a:ext>
            </a:extLst>
          </p:cNvPr>
          <p:cNvSpPr txBox="1"/>
          <p:nvPr/>
        </p:nvSpPr>
        <p:spPr>
          <a:xfrm>
            <a:off x="6102350" y="1939420"/>
            <a:ext cx="5249973"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مثال تطبيقي لكيفية صياغة أهمية البحث:</a:t>
            </a:r>
            <a:endParaRPr lang="en-US" sz="2000" dirty="0">
              <a:solidFill>
                <a:srgbClr val="0070C0"/>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A164285B-3F4B-90BA-7DEE-143BCDB0B3FD}"/>
              </a:ext>
            </a:extLst>
          </p:cNvPr>
          <p:cNvSpPr txBox="1"/>
          <p:nvPr/>
        </p:nvSpPr>
        <p:spPr>
          <a:xfrm>
            <a:off x="5926150" y="3575600"/>
            <a:ext cx="5426172" cy="369332"/>
          </a:xfrm>
          <a:prstGeom prst="rect">
            <a:avLst/>
          </a:prstGeom>
          <a:noFill/>
        </p:spPr>
        <p:txBody>
          <a:bodyPr wrap="square">
            <a:spAutoFit/>
          </a:bodyPr>
          <a:lstStyle/>
          <a:p>
            <a:pPr algn="just" rtl="1"/>
            <a:r>
              <a:rPr lang="ar-EG" u="sng" dirty="0"/>
              <a:t>هنا، يمكن صياغة الأهمية كالتالي:</a:t>
            </a:r>
            <a:endParaRPr lang="en-US" u="sng" dirty="0"/>
          </a:p>
        </p:txBody>
      </p:sp>
    </p:spTree>
    <p:extLst>
      <p:ext uri="{BB962C8B-B14F-4D97-AF65-F5344CB8AC3E}">
        <p14:creationId xmlns:p14="http://schemas.microsoft.com/office/powerpoint/2010/main" val="93392960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8"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4EE17FB-BFBC-9047-C8DF-E1924ED72F5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F6F0BFA-FBB2-1DED-65F8-FCA8FB3D88C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4D5EEA0A-9C06-D8E8-99DE-B1E398DE51B3}"/>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rPr>
              <a:t>أهمية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8DD04A06-53BA-1623-04CC-11B10D14EFA1}"/>
              </a:ext>
            </a:extLst>
          </p:cNvPr>
          <p:cNvSpPr txBox="1"/>
          <p:nvPr/>
        </p:nvSpPr>
        <p:spPr>
          <a:xfrm>
            <a:off x="3635499" y="2870811"/>
            <a:ext cx="7750563"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إذا كنا نقوم بإجراء دراسة بعنوان: </a:t>
            </a:r>
            <a:r>
              <a:rPr lang="ar-EG" dirty="0">
                <a:effectLst>
                  <a:outerShdw blurRad="38100" dist="38100" dir="2700000" algn="tl">
                    <a:srgbClr val="000000">
                      <a:alpha val="43137"/>
                    </a:srgbClr>
                  </a:outerShdw>
                </a:effectLst>
              </a:rPr>
              <a:t>"فعالية الإعلانات التفاعلية على </a:t>
            </a:r>
            <a:r>
              <a:rPr lang="ar-EG" dirty="0" err="1">
                <a:effectLst>
                  <a:outerShdw blurRad="38100" dist="38100" dir="2700000" algn="tl">
                    <a:srgbClr val="000000">
                      <a:alpha val="43137"/>
                    </a:srgbClr>
                  </a:outerShdw>
                </a:effectLst>
              </a:rPr>
              <a:t>إنستجرام</a:t>
            </a:r>
            <a:r>
              <a:rPr lang="ar-EG" dirty="0">
                <a:effectLst>
                  <a:outerShdw blurRad="38100" dist="38100" dir="2700000" algn="tl">
                    <a:srgbClr val="000000">
                      <a:alpha val="43137"/>
                    </a:srgbClr>
                  </a:outerShdw>
                </a:effectLst>
              </a:rPr>
              <a:t> في تشكيل النية الشرائية لمنتجات العناية بالبشرة لدى الشابات الجامعيات"</a:t>
            </a:r>
            <a:endParaRPr lang="ar-EG" u="sng" dirty="0">
              <a:effectLst>
                <a:outerShdw blurRad="38100" dist="38100" dir="2700000" algn="tl">
                  <a:srgbClr val="000000">
                    <a:alpha val="43137"/>
                  </a:srgbClr>
                </a:outerShdw>
              </a:effectLst>
            </a:endParaRPr>
          </a:p>
        </p:txBody>
      </p:sp>
      <p:pic>
        <p:nvPicPr>
          <p:cNvPr id="7" name="Picture 6" descr="A person looking at a magnifying glass&#10;&#10;AI-generated content may be incorrect.">
            <a:extLst>
              <a:ext uri="{FF2B5EF4-FFF2-40B4-BE49-F238E27FC236}">
                <a16:creationId xmlns:a16="http://schemas.microsoft.com/office/drawing/2014/main" id="{0B044AAC-205A-5039-5321-233DACB2AB0D}"/>
              </a:ext>
            </a:extLst>
          </p:cNvPr>
          <p:cNvPicPr>
            <a:picLocks noChangeAspect="1"/>
          </p:cNvPicPr>
          <p:nvPr/>
        </p:nvPicPr>
        <p:blipFill>
          <a:blip r:embed="rId4">
            <a:duotone>
              <a:schemeClr val="accent1">
                <a:shade val="45000"/>
                <a:satMod val="135000"/>
              </a:schemeClr>
              <a:prstClr val="white"/>
            </a:duotone>
          </a:blip>
          <a:stretch>
            <a:fillRect/>
          </a:stretch>
        </p:blipFill>
        <p:spPr>
          <a:xfrm>
            <a:off x="983312" y="2575676"/>
            <a:ext cx="2247609" cy="22476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CEDF1931-F6A5-FBE8-046A-58E6FF7F275F}"/>
              </a:ext>
            </a:extLst>
          </p:cNvPr>
          <p:cNvSpPr txBox="1"/>
          <p:nvPr/>
        </p:nvSpPr>
        <p:spPr>
          <a:xfrm>
            <a:off x="3488919" y="4231945"/>
            <a:ext cx="7750563" cy="1200329"/>
          </a:xfrm>
          <a:prstGeom prst="rect">
            <a:avLst/>
          </a:prstGeom>
          <a:noFill/>
        </p:spPr>
        <p:txBody>
          <a:bodyPr wrap="square" rtlCol="0">
            <a:spAutoFit/>
          </a:bodyPr>
          <a:lstStyle/>
          <a:p>
            <a:pPr algn="just" rtl="1"/>
            <a:r>
              <a:rPr lang="ar-EG" dirty="0"/>
              <a:t>      تتلخص أهمية الدراسة في رصد التأثير النفسي والبصري للمحتوى الإعلاني التفاعلي (مثل القصص، واستطلاعات الرأيّ، والفلاتر) على اتخاذ القرار الشرائي.</a:t>
            </a:r>
          </a:p>
          <a:p>
            <a:pPr algn="just" rtl="1"/>
            <a:r>
              <a:rPr lang="ar-EG" dirty="0"/>
              <a:t>     وتكمن أهمية النتائج في توفير أدلة عِلمية تستفيد منها الشركات والعلامات التجارية في تصميم حملات تسويقية رقمية موجهة بدقة للفئة المستهدفة، مع تحسين معدلات التحويل والمبيعات.</a:t>
            </a:r>
          </a:p>
        </p:txBody>
      </p:sp>
      <p:sp>
        <p:nvSpPr>
          <p:cNvPr id="6" name="TextBox 5">
            <a:extLst>
              <a:ext uri="{FF2B5EF4-FFF2-40B4-BE49-F238E27FC236}">
                <a16:creationId xmlns:a16="http://schemas.microsoft.com/office/drawing/2014/main" id="{9D72D7FA-5F1E-A451-3757-BD7DBE1F2F6C}"/>
              </a:ext>
            </a:extLst>
          </p:cNvPr>
          <p:cNvSpPr txBox="1"/>
          <p:nvPr/>
        </p:nvSpPr>
        <p:spPr>
          <a:xfrm>
            <a:off x="5926150" y="3687280"/>
            <a:ext cx="5426172" cy="369332"/>
          </a:xfrm>
          <a:prstGeom prst="rect">
            <a:avLst/>
          </a:prstGeom>
          <a:noFill/>
        </p:spPr>
        <p:txBody>
          <a:bodyPr wrap="square">
            <a:spAutoFit/>
          </a:bodyPr>
          <a:lstStyle/>
          <a:p>
            <a:pPr algn="just" rtl="1"/>
            <a:r>
              <a:rPr lang="ar-EG" u="sng" dirty="0"/>
              <a:t>هنا، يمكن صياغة الأهمية كالتالي:</a:t>
            </a:r>
            <a:endParaRPr lang="en-US" u="sng" dirty="0"/>
          </a:p>
        </p:txBody>
      </p:sp>
      <p:sp>
        <p:nvSpPr>
          <p:cNvPr id="9" name="TextBox 8">
            <a:extLst>
              <a:ext uri="{FF2B5EF4-FFF2-40B4-BE49-F238E27FC236}">
                <a16:creationId xmlns:a16="http://schemas.microsoft.com/office/drawing/2014/main" id="{E11DB369-5D8D-335D-321E-88AD8BDA156F}"/>
              </a:ext>
            </a:extLst>
          </p:cNvPr>
          <p:cNvSpPr txBox="1"/>
          <p:nvPr/>
        </p:nvSpPr>
        <p:spPr>
          <a:xfrm>
            <a:off x="6102350" y="1939420"/>
            <a:ext cx="5249973" cy="461665"/>
          </a:xfrm>
          <a:prstGeom prst="rect">
            <a:avLst/>
          </a:prstGeom>
          <a:noFill/>
        </p:spPr>
        <p:txBody>
          <a:bodyPr wrap="square" rtlCol="0">
            <a:spAutoFit/>
          </a:bodyPr>
          <a:lstStyle/>
          <a:p>
            <a:pPr algn="just" rtl="1"/>
            <a:r>
              <a:rPr lang="en-US" sz="2400" b="1" dirty="0">
                <a:solidFill>
                  <a:srgbClr val="0070C0"/>
                </a:solidFill>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مثال آخر:</a:t>
            </a:r>
            <a:endParaRPr lang="en-US" sz="2000" dirty="0">
              <a:solidFill>
                <a:srgbClr val="0070C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575347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AAD07A4-53F4-61BF-A7D1-8BB966BECA9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76CFF46-D55F-29C1-1CF0-B847E608F7F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ADB86813-1584-385D-2F70-4B5C17C746B8}"/>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 </a:t>
            </a:r>
            <a:r>
              <a:rPr lang="ar-EG" sz="2800" b="1" dirty="0">
                <a:solidFill>
                  <a:srgbClr val="2E3957"/>
                </a:solidFill>
                <a:effectLst>
                  <a:outerShdw blurRad="38100" dist="38100" dir="2700000" algn="tl">
                    <a:srgbClr val="000000">
                      <a:alpha val="43137"/>
                    </a:srgbClr>
                  </a:outerShdw>
                </a:effectLst>
                <a:latin typeface="Alexandria"/>
              </a:rPr>
              <a:t>أهمية البحث:</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3484A92D-4B59-0AE7-9C99-34EAB36AE7EA}"/>
              </a:ext>
            </a:extLst>
          </p:cNvPr>
          <p:cNvSpPr txBox="1"/>
          <p:nvPr/>
        </p:nvSpPr>
        <p:spPr>
          <a:xfrm>
            <a:off x="3635499" y="2549725"/>
            <a:ext cx="7750563" cy="1200329"/>
          </a:xfrm>
          <a:prstGeom prst="rect">
            <a:avLst/>
          </a:prstGeom>
          <a:noFill/>
        </p:spPr>
        <p:txBody>
          <a:bodyPr wrap="square" rtlCol="0">
            <a:spAutoFit/>
          </a:bodyPr>
          <a:lstStyle/>
          <a:p>
            <a:pPr algn="just" rtl="1"/>
            <a:r>
              <a:rPr lang="ar-EG" dirty="0"/>
              <a:t>"شهدت المنصات الإخبارية الرقمية مؤخرًا تراجعًا ملحوظًا في معدلات التفاعل من قبل الجمهور، خاصة فئة الشباب، رغم اعتمادها على تقنيات الفيديو القصير والبث المباشر. هذه الظاهرة تثير تساؤلات حول فعالية الأساليب الرقمية المستخدمة في جذب الجمهور، ودور التصميم التفاعلي في تعزيز الحضور الرقمي للمؤسسات الإخبارية".</a:t>
            </a:r>
          </a:p>
        </p:txBody>
      </p:sp>
      <p:sp>
        <p:nvSpPr>
          <p:cNvPr id="8" name="TextBox 7">
            <a:extLst>
              <a:ext uri="{FF2B5EF4-FFF2-40B4-BE49-F238E27FC236}">
                <a16:creationId xmlns:a16="http://schemas.microsoft.com/office/drawing/2014/main" id="{25182F96-84C8-2C64-D8BB-32136C35E320}"/>
              </a:ext>
            </a:extLst>
          </p:cNvPr>
          <p:cNvSpPr txBox="1"/>
          <p:nvPr/>
        </p:nvSpPr>
        <p:spPr>
          <a:xfrm>
            <a:off x="4767444" y="4231945"/>
            <a:ext cx="6472038" cy="1477328"/>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t>م</a:t>
            </a:r>
            <a:r>
              <a:rPr lang="ar-EG" dirty="0"/>
              <a:t>ُ</a:t>
            </a:r>
            <a:r>
              <a:rPr lang="ar-SA" dirty="0"/>
              <a:t>شكلة </a:t>
            </a:r>
            <a:r>
              <a:rPr lang="ar-EG" dirty="0"/>
              <a:t>بحثية مُلائمة لبحث مُستقبلي</a:t>
            </a:r>
            <a:r>
              <a:rPr lang="en-US" dirty="0"/>
              <a:t>.</a:t>
            </a:r>
          </a:p>
          <a:p>
            <a:pPr marL="285750" indent="-285750" algn="just" rtl="1">
              <a:buFont typeface="Arial" panose="020B0604020202020204" pitchFamily="34" charset="0"/>
              <a:buChar char="•"/>
            </a:pPr>
            <a:r>
              <a:rPr lang="ar-SA" dirty="0"/>
              <a:t>عنوان مناسب</a:t>
            </a:r>
            <a:r>
              <a:rPr lang="ar-EG" dirty="0"/>
              <a:t> </a:t>
            </a:r>
            <a:r>
              <a:rPr lang="ar-SA" dirty="0"/>
              <a:t>لهذا البحث</a:t>
            </a:r>
            <a:r>
              <a:rPr lang="en-US" dirty="0"/>
              <a:t>.</a:t>
            </a:r>
          </a:p>
          <a:p>
            <a:pPr marL="285750" indent="-285750" algn="just" rtl="1">
              <a:buFont typeface="Arial" panose="020B0604020202020204" pitchFamily="34" charset="0"/>
              <a:buChar char="•"/>
            </a:pPr>
            <a:r>
              <a:rPr lang="ar-EG" dirty="0"/>
              <a:t>أهداف ا</a:t>
            </a:r>
            <a:r>
              <a:rPr lang="ar-SA" dirty="0"/>
              <a:t>لبحث</a:t>
            </a:r>
            <a:r>
              <a:rPr lang="en-US" dirty="0"/>
              <a:t>.</a:t>
            </a:r>
          </a:p>
          <a:p>
            <a:pPr marL="285750" indent="-285750" algn="just" rtl="1">
              <a:buFont typeface="Arial" panose="020B0604020202020204" pitchFamily="34" charset="0"/>
              <a:buChar char="•"/>
            </a:pPr>
            <a:r>
              <a:rPr lang="ar-SA" dirty="0"/>
              <a:t>أهمية هذا البحث في مجال الإعلام الرقمي</a:t>
            </a:r>
            <a:r>
              <a:rPr lang="en-US" dirty="0"/>
              <a:t>.</a:t>
            </a:r>
          </a:p>
          <a:p>
            <a:pPr marL="285750" indent="-285750" algn="just" rtl="1">
              <a:buFont typeface="Arial" panose="020B0604020202020204" pitchFamily="34" charset="0"/>
              <a:buChar char="•"/>
            </a:pPr>
            <a:r>
              <a:rPr lang="ar-SA" dirty="0"/>
              <a:t>م</a:t>
            </a:r>
            <a:r>
              <a:rPr lang="ar-EG" dirty="0"/>
              <a:t>ُ</a:t>
            </a:r>
            <a:r>
              <a:rPr lang="ar-SA" dirty="0"/>
              <a:t>قدمة قصيرة </a:t>
            </a:r>
            <a:r>
              <a:rPr lang="ar-EG" dirty="0"/>
              <a:t>ل</a:t>
            </a:r>
            <a:r>
              <a:rPr lang="ar-SA" dirty="0"/>
              <a:t>لبحث</a:t>
            </a:r>
            <a:r>
              <a:rPr lang="en-US" dirty="0"/>
              <a:t>.</a:t>
            </a:r>
          </a:p>
        </p:txBody>
      </p:sp>
      <p:sp>
        <p:nvSpPr>
          <p:cNvPr id="6" name="TextBox 5">
            <a:extLst>
              <a:ext uri="{FF2B5EF4-FFF2-40B4-BE49-F238E27FC236}">
                <a16:creationId xmlns:a16="http://schemas.microsoft.com/office/drawing/2014/main" id="{AEA85A42-A6DA-E8B5-DCCF-E0149A8741F8}"/>
              </a:ext>
            </a:extLst>
          </p:cNvPr>
          <p:cNvSpPr txBox="1"/>
          <p:nvPr/>
        </p:nvSpPr>
        <p:spPr>
          <a:xfrm>
            <a:off x="5813310" y="3830896"/>
            <a:ext cx="5426172" cy="369332"/>
          </a:xfrm>
          <a:prstGeom prst="rect">
            <a:avLst/>
          </a:prstGeom>
          <a:noFill/>
        </p:spPr>
        <p:txBody>
          <a:bodyPr wrap="square">
            <a:spAutoFit/>
          </a:bodyPr>
          <a:lstStyle/>
          <a:p>
            <a:pPr algn="just" rtl="1"/>
            <a:r>
              <a:rPr lang="ar-EG" u="sng" dirty="0"/>
              <a:t>التدريب: بالاعتماد على النص السابق، قم بصياغة ما يلي:-</a:t>
            </a:r>
            <a:endParaRPr lang="en-US" u="sng" dirty="0"/>
          </a:p>
        </p:txBody>
      </p:sp>
      <p:sp>
        <p:nvSpPr>
          <p:cNvPr id="9" name="TextBox 8">
            <a:extLst>
              <a:ext uri="{FF2B5EF4-FFF2-40B4-BE49-F238E27FC236}">
                <a16:creationId xmlns:a16="http://schemas.microsoft.com/office/drawing/2014/main" id="{44E716D7-AD59-8FB5-8AD0-2B5B1BC10499}"/>
              </a:ext>
            </a:extLst>
          </p:cNvPr>
          <p:cNvSpPr txBox="1"/>
          <p:nvPr/>
        </p:nvSpPr>
        <p:spPr>
          <a:xfrm>
            <a:off x="6102350" y="1939420"/>
            <a:ext cx="5249973" cy="461665"/>
          </a:xfrm>
          <a:prstGeom prst="rect">
            <a:avLst/>
          </a:prstGeom>
          <a:noFill/>
        </p:spPr>
        <p:txBody>
          <a:bodyPr wrap="square" rtlCol="0">
            <a:spAutoFit/>
          </a:bodyPr>
          <a:lstStyle/>
          <a:p>
            <a:pPr algn="just" rtl="1"/>
            <a:r>
              <a:rPr lang="ar-EG" sz="2400" b="1" dirty="0">
                <a:solidFill>
                  <a:schemeClr val="accent1"/>
                </a:solidFill>
                <a:effectLst>
                  <a:outerShdw blurRad="38100" dist="38100" dir="2700000" algn="tl">
                    <a:srgbClr val="000000">
                      <a:alpha val="43137"/>
                    </a:srgbClr>
                  </a:outerShdw>
                </a:effectLst>
              </a:rPr>
              <a:t>تدريب تطبيقي قصير:</a:t>
            </a:r>
            <a:endParaRPr lang="en-US" sz="2000" dirty="0">
              <a:solidFill>
                <a:schemeClr val="accent1"/>
              </a:solidFill>
              <a:effectLst>
                <a:outerShdw blurRad="38100" dist="38100" dir="2700000" algn="tl">
                  <a:srgbClr val="000000">
                    <a:alpha val="43137"/>
                  </a:srgbClr>
                </a:outerShdw>
              </a:effectLst>
            </a:endParaRPr>
          </a:p>
        </p:txBody>
      </p:sp>
      <p:pic>
        <p:nvPicPr>
          <p:cNvPr id="10" name="Picture 9" descr="A notebook with a pen and headphones on a table&#10;&#10;AI-generated content may be incorrect.">
            <a:extLst>
              <a:ext uri="{FF2B5EF4-FFF2-40B4-BE49-F238E27FC236}">
                <a16:creationId xmlns:a16="http://schemas.microsoft.com/office/drawing/2014/main" id="{12AFCFDE-8B38-405B-4E70-DC4B89E54968}"/>
              </a:ext>
            </a:extLst>
          </p:cNvPr>
          <p:cNvPicPr>
            <a:picLocks noChangeAspect="1"/>
          </p:cNvPicPr>
          <p:nvPr/>
        </p:nvPicPr>
        <p:blipFill>
          <a:blip r:embed="rId4"/>
          <a:stretch>
            <a:fillRect/>
          </a:stretch>
        </p:blipFill>
        <p:spPr>
          <a:xfrm rot="20667513">
            <a:off x="889700" y="2838547"/>
            <a:ext cx="2377012" cy="237701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872654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8"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05F98-D03F-4C29-AE47-12CBFCA73E1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312F6C0-64C5-BA77-6DDC-79293F540E0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51E0B8E4-7C93-8090-FD35-D5977D55D068}"/>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7C8A6F44-7D9A-4F7C-F52C-678DEE822A0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AF397252-A59E-2076-EE73-82A0595CAC50}"/>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3AD4015-998D-D5BD-F821-94D802D8681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AA5973C3-5C2A-89DD-EBC2-192C18AD5C6D}"/>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4BC830E6-CFFD-6A19-8ECA-B22EC765E6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2F6E433-6E63-6F66-687F-8030A09BB495}"/>
              </a:ext>
            </a:extLst>
          </p:cNvPr>
          <p:cNvSpPr txBox="1"/>
          <p:nvPr/>
        </p:nvSpPr>
        <p:spPr>
          <a:xfrm>
            <a:off x="1795267" y="4887446"/>
            <a:ext cx="3190745" cy="1077218"/>
          </a:xfrm>
          <a:prstGeom prst="rect">
            <a:avLst/>
          </a:prstGeom>
          <a:noFill/>
        </p:spPr>
        <p:txBody>
          <a:bodyPr wrap="none" rtlCol="0">
            <a:spAutoFit/>
          </a:bodyPr>
          <a:lstStyle/>
          <a:p>
            <a:pPr algn="ctr"/>
            <a:r>
              <a:rPr lang="ar-EG" sz="3200" dirty="0">
                <a:solidFill>
                  <a:srgbClr val="0070C0"/>
                </a:solidFill>
                <a:effectLst>
                  <a:outerShdw blurRad="38100" dist="38100" dir="2700000" algn="tl">
                    <a:srgbClr val="000000">
                      <a:alpha val="43137"/>
                    </a:srgbClr>
                  </a:outerShdw>
                </a:effectLst>
              </a:rPr>
              <a:t>مُراجعة التُراث الأدبي</a:t>
            </a:r>
          </a:p>
          <a:p>
            <a:pPr algn="ctr"/>
            <a:r>
              <a:rPr lang="en-US" sz="3200"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Literature Review </a:t>
            </a:r>
          </a:p>
        </p:txBody>
      </p:sp>
      <p:sp>
        <p:nvSpPr>
          <p:cNvPr id="13" name="TextBox 12">
            <a:extLst>
              <a:ext uri="{FF2B5EF4-FFF2-40B4-BE49-F238E27FC236}">
                <a16:creationId xmlns:a16="http://schemas.microsoft.com/office/drawing/2014/main" id="{9F3CE8E1-AE67-9956-6233-5CA22FF62B73}"/>
              </a:ext>
            </a:extLst>
          </p:cNvPr>
          <p:cNvSpPr txBox="1"/>
          <p:nvPr/>
        </p:nvSpPr>
        <p:spPr>
          <a:xfrm>
            <a:off x="5932512" y="1154405"/>
            <a:ext cx="5606482" cy="553998"/>
          </a:xfrm>
          <a:prstGeom prst="rect">
            <a:avLst/>
          </a:prstGeom>
          <a:noFill/>
        </p:spPr>
        <p:txBody>
          <a:bodyPr wrap="square" rtlCol="0">
            <a:spAutoFit/>
          </a:bodyPr>
          <a:lstStyle/>
          <a:p>
            <a:pPr algn="ctr"/>
            <a:r>
              <a:rPr lang="ar-EG" sz="30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الأولى: صياغة المُشكلة</a:t>
            </a:r>
          </a:p>
        </p:txBody>
      </p:sp>
    </p:spTree>
    <p:extLst>
      <p:ext uri="{BB962C8B-B14F-4D97-AF65-F5344CB8AC3E}">
        <p14:creationId xmlns:p14="http://schemas.microsoft.com/office/powerpoint/2010/main" val="27261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par>
                          <p:cTn id="19" fill="hold">
                            <p:stCondLst>
                              <p:cond delay="1750"/>
                            </p:stCondLst>
                            <p:childTnLst>
                              <p:par>
                                <p:cTn id="20" presetID="2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506ED61-EAEF-A426-B0F2-3FB4CC9DFBB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F786B36-1EB5-F859-86D5-79C78320F1A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21E644EA-C3E5-C6A1-4F0B-3B77581FECB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3686EC6B-B311-6F9C-8100-5FC2A95EA38B}"/>
              </a:ext>
            </a:extLst>
          </p:cNvPr>
          <p:cNvSpPr txBox="1"/>
          <p:nvPr/>
        </p:nvSpPr>
        <p:spPr>
          <a:xfrm>
            <a:off x="3635500" y="2549725"/>
            <a:ext cx="7615224" cy="341632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ولأن الباحث لا يعمل في فراغ، بل يبني على ما سبقه من جهود عِلمية، تبرز أهمية </a:t>
            </a:r>
            <a:r>
              <a:rPr lang="ar-EG" b="1" dirty="0"/>
              <a:t>مُراجعة التُراث الأدبي</a:t>
            </a:r>
            <a:r>
              <a:rPr lang="ar-EG" dirty="0"/>
              <a:t>.</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في هذه المرحلة، يستعرض الباحث الدراسات التي تناولت موضوعه أو جوانب منه، بهدف تحديد ما أُنجز بالفعل، وما تبقى لم يتناوله أحد بالتحليل والدراسة.</a:t>
            </a:r>
          </a:p>
          <a:p>
            <a:pPr marL="28575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EG" dirty="0"/>
              <a:t>تُمثل مُراجعة الدراسات </a:t>
            </a:r>
            <a:r>
              <a:rPr lang="ar-EG" b="1" dirty="0"/>
              <a:t>السابقة إحدى الركائز الأساسية في أي بحث عِلمي</a:t>
            </a:r>
            <a:r>
              <a:rPr lang="ar-EG" dirty="0"/>
              <a:t>، حيث تُسهم في </a:t>
            </a:r>
            <a:r>
              <a:rPr lang="ar-EG" b="1" dirty="0"/>
              <a:t>تعزيز الخلفية النظرية، وتساعد الباحث في تحديد الفجوات البحثية، وبناء تصور دقيق لمُشكلة بحثه</a:t>
            </a:r>
            <a:r>
              <a:rPr lang="ar-EG" dirty="0"/>
              <a:t> ضمن التراكم المعرفي الموجود.</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ويعتمد البحث الجيد على ما سبقه من جهود عِلمية، فيتفاعل معها، ويضيف إليها، ويتفادى تكرارها أو الوقوع في أخطائها.</a:t>
            </a:r>
          </a:p>
        </p:txBody>
      </p:sp>
      <p:sp>
        <p:nvSpPr>
          <p:cNvPr id="3" name="TextBox 2">
            <a:extLst>
              <a:ext uri="{FF2B5EF4-FFF2-40B4-BE49-F238E27FC236}">
                <a16:creationId xmlns:a16="http://schemas.microsoft.com/office/drawing/2014/main" id="{DE465F73-0955-6B17-4706-604A5B6CBBD5}"/>
              </a:ext>
            </a:extLst>
          </p:cNvPr>
          <p:cNvSpPr txBox="1"/>
          <p:nvPr/>
        </p:nvSpPr>
        <p:spPr>
          <a:xfrm>
            <a:off x="5600700" y="2000456"/>
            <a:ext cx="5650023" cy="523220"/>
          </a:xfrm>
          <a:prstGeom prst="rect">
            <a:avLst/>
          </a:prstGeom>
          <a:noFill/>
        </p:spPr>
        <p:txBody>
          <a:bodyPr wrap="square" rtlCol="0">
            <a:spAutoFit/>
          </a:bodyPr>
          <a:lstStyle/>
          <a:p>
            <a:pPr algn="just" rtl="1"/>
            <a:r>
              <a:rPr lang="ar-EG" sz="2800" b="1" dirty="0">
                <a:solidFill>
                  <a:srgbClr val="0070C0"/>
                </a:solidFill>
                <a:effectLst>
                  <a:outerShdw blurRad="38100" dist="38100" dir="2700000" algn="tl">
                    <a:srgbClr val="000000">
                      <a:alpha val="43137"/>
                    </a:srgbClr>
                  </a:outerShdw>
                </a:effectLst>
              </a:rPr>
              <a:t>مُراجعة التُراث الأدبي :</a:t>
            </a:r>
            <a:endParaRPr lang="en-US" sz="2400" dirty="0">
              <a:solidFill>
                <a:srgbClr val="0070C0"/>
              </a:solidFill>
              <a:effectLst>
                <a:outerShdw blurRad="38100" dist="38100" dir="2700000" algn="tl">
                  <a:srgbClr val="000000">
                    <a:alpha val="43137"/>
                  </a:srgbClr>
                </a:outerShdw>
              </a:effectLst>
            </a:endParaRPr>
          </a:p>
        </p:txBody>
      </p:sp>
      <p:pic>
        <p:nvPicPr>
          <p:cNvPr id="7" name="Picture 6" descr="A notebook with a pen and headphones on a table&#10;&#10;AI-generated content may be incorrect.">
            <a:extLst>
              <a:ext uri="{FF2B5EF4-FFF2-40B4-BE49-F238E27FC236}">
                <a16:creationId xmlns:a16="http://schemas.microsoft.com/office/drawing/2014/main" id="{288B1C4F-9227-7424-DF94-44D73AD46A94}"/>
              </a:ext>
            </a:extLst>
          </p:cNvPr>
          <p:cNvPicPr>
            <a:picLocks noChangeAspect="1"/>
          </p:cNvPicPr>
          <p:nvPr/>
        </p:nvPicPr>
        <p:blipFill>
          <a:blip r:embed="rId4"/>
          <a:stretch>
            <a:fillRect/>
          </a:stretch>
        </p:blipFill>
        <p:spPr>
          <a:xfrm>
            <a:off x="817623" y="3253532"/>
            <a:ext cx="2503154" cy="16687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442878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0AF2C4A2-7FF4-DF55-B7D9-9D531D6CF9B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F7379A0-B15E-EEE3-D6B7-76875D769BD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0109D910-D90C-589A-5FBE-B55C4CEC2DE5}"/>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B2224D60-3455-C8D0-F7AC-D2E361620545}"/>
              </a:ext>
            </a:extLst>
          </p:cNvPr>
          <p:cNvSpPr txBox="1"/>
          <p:nvPr/>
        </p:nvSpPr>
        <p:spPr>
          <a:xfrm>
            <a:off x="4182700" y="2549725"/>
            <a:ext cx="7068024"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ويعتمد حجم وعمق مُراجعة التُراث الأدبي على مدى وضوح صياغة مُشكلة البحث، وكذلك على درجة إلمام الباحث بالموضوع. فكلما كانت مُشكلة أو سؤال البحث واضحًا ومحددًا، كان بالإمكان تقديم مُراجعة أدبيات أكثر تركيزًا وفعالية.</a:t>
            </a:r>
          </a:p>
        </p:txBody>
      </p:sp>
      <p:pic>
        <p:nvPicPr>
          <p:cNvPr id="7" name="Picture 6" descr="A notebook with a pen and headphones on a table&#10;&#10;AI-generated content may be incorrect.">
            <a:extLst>
              <a:ext uri="{FF2B5EF4-FFF2-40B4-BE49-F238E27FC236}">
                <a16:creationId xmlns:a16="http://schemas.microsoft.com/office/drawing/2014/main" id="{8F08C5DA-D28B-335F-6CF0-A6C18365F6E3}"/>
              </a:ext>
            </a:extLst>
          </p:cNvPr>
          <p:cNvPicPr>
            <a:picLocks noChangeAspect="1"/>
          </p:cNvPicPr>
          <p:nvPr/>
        </p:nvPicPr>
        <p:blipFill>
          <a:blip r:embed="rId4"/>
          <a:stretch>
            <a:fillRect/>
          </a:stretch>
        </p:blipFill>
        <p:spPr>
          <a:xfrm>
            <a:off x="879902" y="2806901"/>
            <a:ext cx="2909554" cy="19397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856ED30C-0917-789E-5A9B-9571D244B8DB}"/>
              </a:ext>
            </a:extLst>
          </p:cNvPr>
          <p:cNvSpPr txBox="1"/>
          <p:nvPr/>
        </p:nvSpPr>
        <p:spPr>
          <a:xfrm>
            <a:off x="4195071" y="3660835"/>
            <a:ext cx="7068025" cy="1754326"/>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يرجع ذلك إلى أن مُراجعة التُراث الأدبي لا تقتصر على عرض الدراسات السابقة سردًا، بل يجب أن تشمل تحليلًا نقديًا لها، يُبرز الفرضيات المستخدمة، المناهج التي اعتمدت عليها، ونقاط القوة والقصور.</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كما ينبغي للباحث من خلالها أن يُبرز كيف تُساهم دراسته في ملء فجوة معرفية، أو تطوير إطار نظري أو منهجي جديد.</a:t>
            </a:r>
          </a:p>
        </p:txBody>
      </p:sp>
    </p:spTree>
    <p:extLst>
      <p:ext uri="{BB962C8B-B14F-4D97-AF65-F5344CB8AC3E}">
        <p14:creationId xmlns:p14="http://schemas.microsoft.com/office/powerpoint/2010/main" val="28153979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E5284C99-C608-D681-6188-2BBAA81C7C7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E014DEE-40E3-A686-B4B7-D1D8C135604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11FB16EE-ED93-F439-4621-216C29102C0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FAF2B4FA-E5EC-E8C6-81DF-BF1849EC81DF}"/>
              </a:ext>
            </a:extLst>
          </p:cNvPr>
          <p:cNvSpPr txBox="1"/>
          <p:nvPr/>
        </p:nvSpPr>
        <p:spPr>
          <a:xfrm>
            <a:off x="3635500" y="2438045"/>
            <a:ext cx="7615224" cy="369332"/>
          </a:xfrm>
          <a:prstGeom prst="rect">
            <a:avLst/>
          </a:prstGeom>
          <a:noFill/>
        </p:spPr>
        <p:txBody>
          <a:bodyPr wrap="square" rtlCol="0">
            <a:spAutoFit/>
          </a:bodyPr>
          <a:lstStyle/>
          <a:p>
            <a:pPr algn="just" rtl="1"/>
            <a:r>
              <a:rPr lang="ar-EG" u="sng" dirty="0"/>
              <a:t>تسهم مُراجعة التُراث الأدبي في تحقيق العديد من الأهداف، منها:</a:t>
            </a:r>
          </a:p>
        </p:txBody>
      </p:sp>
      <p:sp>
        <p:nvSpPr>
          <p:cNvPr id="6" name="TextBox 5">
            <a:extLst>
              <a:ext uri="{FF2B5EF4-FFF2-40B4-BE49-F238E27FC236}">
                <a16:creationId xmlns:a16="http://schemas.microsoft.com/office/drawing/2014/main" id="{AF71B0C1-655D-22D7-A478-77FC2CB05D96}"/>
              </a:ext>
            </a:extLst>
          </p:cNvPr>
          <p:cNvSpPr txBox="1"/>
          <p:nvPr/>
        </p:nvSpPr>
        <p:spPr>
          <a:xfrm>
            <a:off x="6102350" y="1853500"/>
            <a:ext cx="524997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لماذا نقوم بمُراجعة التُراث الأدبي؟</a:t>
            </a:r>
            <a:endParaRPr lang="en-US" sz="20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673D4089-0142-02DE-C87A-40F7AE2B3813}"/>
              </a:ext>
            </a:extLst>
          </p:cNvPr>
          <p:cNvSpPr txBox="1"/>
          <p:nvPr/>
        </p:nvSpPr>
        <p:spPr>
          <a:xfrm>
            <a:off x="4348635" y="2752152"/>
            <a:ext cx="6902088" cy="2585323"/>
          </a:xfrm>
          <a:prstGeom prst="rect">
            <a:avLst/>
          </a:prstGeom>
          <a:noFill/>
        </p:spPr>
        <p:txBody>
          <a:bodyPr wrap="square" rtlCol="0">
            <a:spAutoFit/>
          </a:bodyPr>
          <a:lstStyle/>
          <a:p>
            <a:pPr marL="285750" lvl="0" indent="-285750" algn="just" rtl="1">
              <a:buFont typeface="Arial" panose="020B0604020202020204" pitchFamily="34" charset="0"/>
              <a:buChar char="•"/>
            </a:pPr>
            <a:r>
              <a:rPr lang="ar-SA" dirty="0"/>
              <a:t>ربط الدراسة الحالية بالتوجهات النظرية والمنهجية السابقة</a:t>
            </a:r>
            <a:r>
              <a:rPr lang="en-US" dirty="0"/>
              <a:t>.</a:t>
            </a:r>
          </a:p>
          <a:p>
            <a:pPr marL="285750" lvl="0" indent="-285750" algn="just" rtl="1">
              <a:buFont typeface="Arial" panose="020B0604020202020204" pitchFamily="34" charset="0"/>
              <a:buChar char="•"/>
            </a:pPr>
            <a:r>
              <a:rPr lang="ar-SA" dirty="0"/>
              <a:t>تقديم مبرر عِلمي لاختيار المنهج والأدوات المستخدمة في الدراسة</a:t>
            </a:r>
            <a:r>
              <a:rPr lang="en-US" dirty="0"/>
              <a:t>.</a:t>
            </a:r>
          </a:p>
          <a:p>
            <a:pPr marL="285750" lvl="0" indent="-285750" algn="just" rtl="1">
              <a:buFont typeface="Arial" panose="020B0604020202020204" pitchFamily="34" charset="0"/>
              <a:buChar char="•"/>
            </a:pPr>
            <a:r>
              <a:rPr lang="ar-SA" dirty="0"/>
              <a:t>توجيه القارئ لفهم السياق العام للبحث</a:t>
            </a:r>
            <a:r>
              <a:rPr lang="en-US" dirty="0"/>
              <a:t>.</a:t>
            </a:r>
          </a:p>
          <a:p>
            <a:pPr marL="285750" indent="-285750" algn="just" rtl="1">
              <a:buFont typeface="Arial" panose="020B0604020202020204" pitchFamily="34" charset="0"/>
              <a:buChar char="•"/>
            </a:pPr>
            <a:r>
              <a:rPr lang="ar-SA" dirty="0"/>
              <a:t>إبراز موقع الدراسة الحالية من بين ما سبقها</a:t>
            </a:r>
            <a:r>
              <a:rPr lang="en-US" dirty="0"/>
              <a:t>.</a:t>
            </a:r>
          </a:p>
          <a:p>
            <a:pPr marL="285750" indent="-285750" algn="just" rtl="1">
              <a:buFont typeface="Arial" panose="020B0604020202020204" pitchFamily="34" charset="0"/>
              <a:buChar char="•"/>
            </a:pPr>
            <a:r>
              <a:rPr lang="ar-SA" dirty="0"/>
              <a:t>تجنب التكرار وإعادة إنتاج دراسات سابقة</a:t>
            </a:r>
            <a:r>
              <a:rPr lang="en-US" dirty="0"/>
              <a:t>.</a:t>
            </a:r>
          </a:p>
          <a:p>
            <a:pPr marL="285750" indent="-285750" algn="just" rtl="1">
              <a:buFont typeface="Arial" panose="020B0604020202020204" pitchFamily="34" charset="0"/>
              <a:buChar char="•"/>
            </a:pPr>
            <a:r>
              <a:rPr lang="ar-SA" dirty="0"/>
              <a:t>تحديد الفجوات البحثية التي لم تُغطَّ بشكل كافٍ</a:t>
            </a:r>
            <a:r>
              <a:rPr lang="en-US" dirty="0"/>
              <a:t>.</a:t>
            </a:r>
            <a:endParaRPr lang="ar-EG" dirty="0"/>
          </a:p>
          <a:p>
            <a:pPr marL="285750" indent="-285750" algn="just" rtl="1">
              <a:buFont typeface="Arial" panose="020B0604020202020204" pitchFamily="34" charset="0"/>
              <a:buChar char="•"/>
            </a:pPr>
            <a:r>
              <a:rPr lang="ar-EG" dirty="0"/>
              <a:t>مُساعدة الباحث في كافة الخُطوات المُرتبطة ببحثه بدءًا من صياغة المُشكلة البحثية وعنوان البحث، وانتهاءً بالخروج بالنتائج النهائية وتحليلها، من خلال الاطلاع على نماذج عملية لكيفية القيام بكل هذه الخُطوات في الدراسات السابقة ذات الصلة بموضوع بحثه.</a:t>
            </a:r>
            <a:endParaRPr lang="en-US" dirty="0"/>
          </a:p>
        </p:txBody>
      </p:sp>
      <p:pic>
        <p:nvPicPr>
          <p:cNvPr id="10" name="Picture 9" descr="A stack of books on a table&#10;&#10;AI-generated content may be incorrect.">
            <a:extLst>
              <a:ext uri="{FF2B5EF4-FFF2-40B4-BE49-F238E27FC236}">
                <a16:creationId xmlns:a16="http://schemas.microsoft.com/office/drawing/2014/main" id="{CF86A07D-B93E-AECA-9DED-578C91AFD4CA}"/>
              </a:ext>
            </a:extLst>
          </p:cNvPr>
          <p:cNvPicPr>
            <a:picLocks noChangeAspect="1"/>
          </p:cNvPicPr>
          <p:nvPr/>
        </p:nvPicPr>
        <p:blipFill>
          <a:blip r:embed="rId5"/>
          <a:stretch>
            <a:fillRect/>
          </a:stretch>
        </p:blipFill>
        <p:spPr>
          <a:xfrm>
            <a:off x="819710" y="2562210"/>
            <a:ext cx="3245035" cy="21633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a:extLst>
              <a:ext uri="{FF2B5EF4-FFF2-40B4-BE49-F238E27FC236}">
                <a16:creationId xmlns:a16="http://schemas.microsoft.com/office/drawing/2014/main" id="{FB4615E1-232F-0632-4D9E-48D370B520B2}"/>
              </a:ext>
            </a:extLst>
          </p:cNvPr>
          <p:cNvSpPr txBox="1"/>
          <p:nvPr/>
        </p:nvSpPr>
        <p:spPr>
          <a:xfrm>
            <a:off x="744807" y="5406103"/>
            <a:ext cx="10618625"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في بحوث الإعلام والتسويق الرقمي، تكتسب مُراجعة التُراث الأدبي أهمية إضافية نظرًا للتغير السريع في هذه المجالات. لذا، يُوصى بالاعتماد على أحدث الدراسات والبحوث المنشورة في المجلات العِلمية المحكَمة، إلى جانب الأعمال الكلاسيكية التي أرست المفاهيم الأساسية.</a:t>
            </a:r>
          </a:p>
        </p:txBody>
      </p:sp>
    </p:spTree>
    <p:extLst>
      <p:ext uri="{BB962C8B-B14F-4D97-AF65-F5344CB8AC3E}">
        <p14:creationId xmlns:p14="http://schemas.microsoft.com/office/powerpoint/2010/main" val="23376792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3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8"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0A5B6977-4C56-C979-1A0D-1E3F12206C8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BA5EE16-C94B-DEC2-DA2B-9ED4B9C05D0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643AFC23-783D-7785-B1D2-405C6A94659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4" name="TextBox 3">
            <a:extLst>
              <a:ext uri="{FF2B5EF4-FFF2-40B4-BE49-F238E27FC236}">
                <a16:creationId xmlns:a16="http://schemas.microsoft.com/office/drawing/2014/main" id="{C2C7E82F-0EE4-9741-064E-C92765F2C19C}"/>
              </a:ext>
            </a:extLst>
          </p:cNvPr>
          <p:cNvSpPr txBox="1"/>
          <p:nvPr/>
        </p:nvSpPr>
        <p:spPr>
          <a:xfrm>
            <a:off x="3635500" y="3387343"/>
            <a:ext cx="7615224" cy="369332"/>
          </a:xfrm>
          <a:prstGeom prst="rect">
            <a:avLst/>
          </a:prstGeom>
          <a:noFill/>
        </p:spPr>
        <p:txBody>
          <a:bodyPr wrap="square" rtlCol="0">
            <a:spAutoFit/>
          </a:bodyPr>
          <a:lstStyle/>
          <a:p>
            <a:pPr algn="just" rtl="1"/>
            <a:r>
              <a:rPr lang="ar-EG" u="sng" dirty="0"/>
              <a:t>ومن أبرز هذه الأسئلة:</a:t>
            </a:r>
          </a:p>
        </p:txBody>
      </p:sp>
      <p:sp>
        <p:nvSpPr>
          <p:cNvPr id="6" name="TextBox 5">
            <a:extLst>
              <a:ext uri="{FF2B5EF4-FFF2-40B4-BE49-F238E27FC236}">
                <a16:creationId xmlns:a16="http://schemas.microsoft.com/office/drawing/2014/main" id="{F03247D2-6A3F-1C42-E583-747546200373}"/>
              </a:ext>
            </a:extLst>
          </p:cNvPr>
          <p:cNvSpPr txBox="1"/>
          <p:nvPr/>
        </p:nvSpPr>
        <p:spPr>
          <a:xfrm>
            <a:off x="6102350" y="1853500"/>
            <a:ext cx="524997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 الذي نبحث عنه عند مُراجعة التُراث الأدبي؟</a:t>
            </a:r>
            <a:endParaRPr lang="en-US" sz="2000" dirty="0">
              <a:solidFill>
                <a:srgbClr val="0070C0"/>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7CB4BC00-26C0-50CF-B31D-63754560777F}"/>
              </a:ext>
            </a:extLst>
          </p:cNvPr>
          <p:cNvSpPr txBox="1"/>
          <p:nvPr/>
        </p:nvSpPr>
        <p:spPr>
          <a:xfrm>
            <a:off x="4461344" y="3877453"/>
            <a:ext cx="6902088" cy="923330"/>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effectLst>
                  <a:outerShdw blurRad="38100" dist="38100" dir="2700000" algn="tl">
                    <a:srgbClr val="000000">
                      <a:alpha val="43137"/>
                    </a:srgbClr>
                  </a:outerShdw>
                </a:effectLst>
              </a:rPr>
              <a:t>ما أنماط الدراسات التي أُجريت في مجال البحث؟</a:t>
            </a:r>
          </a:p>
          <a:p>
            <a:pPr algn="just" rtl="1"/>
            <a:r>
              <a:rPr lang="ar-EG" dirty="0"/>
              <a:t>أي ما نوع الأبحاث (وصفية، تحليلية، تجريبية، تطبيقية،...) التي تم تنفيذها في الموضوع نفسه أو في موضوعات قريبة منه؟</a:t>
            </a:r>
            <a:endParaRPr lang="ar-EG"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55BF83AF-9C50-4409-12ED-C72589ACF11D}"/>
              </a:ext>
            </a:extLst>
          </p:cNvPr>
          <p:cNvSpPr txBox="1"/>
          <p:nvPr/>
        </p:nvSpPr>
        <p:spPr>
          <a:xfrm>
            <a:off x="4348635" y="2417111"/>
            <a:ext cx="6902088" cy="923330"/>
          </a:xfrm>
          <a:prstGeom prst="rect">
            <a:avLst/>
          </a:prstGeom>
          <a:noFill/>
        </p:spPr>
        <p:txBody>
          <a:bodyPr wrap="square" rtlCol="0">
            <a:spAutoFit/>
          </a:bodyPr>
          <a:lstStyle/>
          <a:p>
            <a:pPr lvl="0" algn="just" rtl="1"/>
            <a:r>
              <a:rPr lang="ar-EG" dirty="0"/>
              <a:t>ينبغي على الباحث، أثناء مراجعته للدراسات السابقة، أن يُراعي الإجابة عن مجموعة من الأسئلة التحليلية التي تُعينه على فهم السياق العِلمي لبحثه، وتحديد موقع دراسته ضمن التراكم المعرفي القائم.</a:t>
            </a:r>
            <a:endParaRPr lang="en-US" dirty="0"/>
          </a:p>
        </p:txBody>
      </p:sp>
      <p:sp>
        <p:nvSpPr>
          <p:cNvPr id="9" name="TextBox 8">
            <a:extLst>
              <a:ext uri="{FF2B5EF4-FFF2-40B4-BE49-F238E27FC236}">
                <a16:creationId xmlns:a16="http://schemas.microsoft.com/office/drawing/2014/main" id="{21A5F600-D88B-CC93-90F9-A1E8A4591ABF}"/>
              </a:ext>
            </a:extLst>
          </p:cNvPr>
          <p:cNvSpPr txBox="1"/>
          <p:nvPr/>
        </p:nvSpPr>
        <p:spPr>
          <a:xfrm>
            <a:off x="4474144" y="4895389"/>
            <a:ext cx="6902088"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effectLst>
                  <a:outerShdw blurRad="38100" dist="38100" dir="2700000" algn="tl">
                    <a:srgbClr val="000000">
                      <a:alpha val="43137"/>
                    </a:srgbClr>
                  </a:outerShdw>
                </a:effectLst>
              </a:rPr>
              <a:t>ما أهم النتائج التي توصلت إليها هذه الدراسات؟</a:t>
            </a:r>
          </a:p>
          <a:p>
            <a:pPr algn="just" rtl="1"/>
            <a:r>
              <a:rPr lang="ar-EG" dirty="0"/>
              <a:t>لفهم ما هو مؤكد عِلميًا حتى الآن، وما الذي لا يزال بحاجة إلى مزيد من التحقق.</a:t>
            </a:r>
            <a:endParaRPr lang="ar-EG" dirty="0">
              <a:effectLst>
                <a:outerShdw blurRad="38100" dist="38100" dir="2700000" algn="tl">
                  <a:srgbClr val="000000">
                    <a:alpha val="43137"/>
                  </a:srgbClr>
                </a:outerShdw>
              </a:effectLst>
            </a:endParaRPr>
          </a:p>
        </p:txBody>
      </p:sp>
      <p:pic>
        <p:nvPicPr>
          <p:cNvPr id="13" name="Picture 12" descr="A close-up of a book&#10;&#10;AI-generated content may be incorrect.">
            <a:extLst>
              <a:ext uri="{FF2B5EF4-FFF2-40B4-BE49-F238E27FC236}">
                <a16:creationId xmlns:a16="http://schemas.microsoft.com/office/drawing/2014/main" id="{2C676576-D68D-FAE3-4043-C61E22E27E14}"/>
              </a:ext>
            </a:extLst>
          </p:cNvPr>
          <p:cNvPicPr>
            <a:picLocks noChangeAspect="1"/>
          </p:cNvPicPr>
          <p:nvPr/>
        </p:nvPicPr>
        <p:blipFill>
          <a:blip r:embed="rId5">
            <a:duotone>
              <a:schemeClr val="accent1">
                <a:shade val="45000"/>
                <a:satMod val="135000"/>
              </a:schemeClr>
              <a:prstClr val="white"/>
            </a:duotone>
            <a:extLst>
              <a:ext uri="{BEBA8EAE-BF5A-486C-A8C5-ECC9F3942E4B}">
                <a14:imgProps xmlns:a14="http://schemas.microsoft.com/office/drawing/2010/main">
                  <a14:imgLayer r:embed="rId6">
                    <a14:imgEffect>
                      <a14:colorTemperature colorTemp="4700"/>
                    </a14:imgEffect>
                  </a14:imgLayer>
                </a14:imgProps>
              </a:ext>
            </a:extLst>
          </a:blip>
          <a:stretch>
            <a:fillRect/>
          </a:stretch>
        </p:blipFill>
        <p:spPr>
          <a:xfrm>
            <a:off x="1045842" y="2417111"/>
            <a:ext cx="2900253" cy="290025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085795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30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
                                          </p:val>
                                        </p:tav>
                                        <p:tav tm="100000">
                                          <p:val>
                                            <p:strVal val="#ppt_x"/>
                                          </p:val>
                                        </p:tav>
                                      </p:tavLst>
                                    </p:anim>
                                    <p:anim calcmode="lin" valueType="num">
                                      <p:cBhvr>
                                        <p:cTn id="33" dur="10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14000"/>
                            </p:stCondLst>
                            <p:childTnLst>
                              <p:par>
                                <p:cTn id="35" presetID="42" presetClass="entr" presetSubtype="0" fill="hold" grpId="0" nodeType="afterEffect">
                                  <p:stCondLst>
                                    <p:cond delay="30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12" grpId="0"/>
      <p:bldP spid="3"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C92EA5AC-0FDF-7306-39A2-D2340F1DF21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9F8DAD3-33A3-819D-A178-4ED46C8826B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8C38E891-1152-4EDF-5A0D-2FD85CF7DB77}"/>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4B5C3F6C-161F-F3A1-4C80-91B3C32F56FA}"/>
              </a:ext>
            </a:extLst>
          </p:cNvPr>
          <p:cNvSpPr txBox="1"/>
          <p:nvPr/>
        </p:nvSpPr>
        <p:spPr>
          <a:xfrm>
            <a:off x="6102350" y="2041963"/>
            <a:ext cx="5249973"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ما الذي نبحث عنه عند مُراجعة التُراث الأدبي؟</a:t>
            </a:r>
            <a:endParaRPr lang="en-US" sz="2000" dirty="0">
              <a:solidFill>
                <a:srgbClr val="0070C0"/>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D81BA44A-4537-8B11-9E02-C20F10468F5F}"/>
              </a:ext>
            </a:extLst>
          </p:cNvPr>
          <p:cNvSpPr txBox="1"/>
          <p:nvPr/>
        </p:nvSpPr>
        <p:spPr>
          <a:xfrm>
            <a:off x="4461344" y="2669893"/>
            <a:ext cx="6902088"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effectLst>
                  <a:outerShdw blurRad="38100" dist="38100" dir="2700000" algn="tl">
                    <a:srgbClr val="000000">
                      <a:alpha val="43137"/>
                    </a:srgbClr>
                  </a:outerShdw>
                </a:effectLst>
              </a:rPr>
              <a:t>ما التوصيات التي قدّمها الباحثون السابقون لإجراء دراسات لاحقة؟</a:t>
            </a:r>
          </a:p>
          <a:p>
            <a:pPr algn="just" rtl="1"/>
            <a:r>
              <a:rPr lang="ar-EG" dirty="0"/>
              <a:t>فهي غالبًا ما توجّه نحو موضوعات جديدة أو توصي بتكرار الدراسات في سياقات مختلفة.</a:t>
            </a:r>
            <a:endParaRPr lang="ar-EG" dirty="0">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7D1FEECA-DA43-E1F0-B9AD-AA7DC0C931AC}"/>
              </a:ext>
            </a:extLst>
          </p:cNvPr>
          <p:cNvSpPr txBox="1"/>
          <p:nvPr/>
        </p:nvSpPr>
        <p:spPr>
          <a:xfrm>
            <a:off x="4474144" y="4239258"/>
            <a:ext cx="6902088"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effectLst>
                  <a:outerShdw blurRad="38100" dist="38100" dir="2700000" algn="tl">
                    <a:srgbClr val="000000">
                      <a:alpha val="43137"/>
                    </a:srgbClr>
                  </a:outerShdw>
                </a:effectLst>
              </a:rPr>
              <a:t>ما الإضافة المقترحة التي يمكن أن تقدمها دراستك للمعرفة في هذا المجال؟</a:t>
            </a:r>
          </a:p>
          <a:p>
            <a:pPr algn="just" rtl="1"/>
            <a:r>
              <a:rPr lang="ar-EG" dirty="0"/>
              <a:t>سواء من حيث تجديد في الطرح، أو توسيع نطاق الدراسة، أو تقديم نتائج تطبيقية جديدة.</a:t>
            </a:r>
            <a:endParaRPr lang="ar-EG" dirty="0">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543390DF-DC57-B34D-5B00-83987D48B5CF}"/>
              </a:ext>
            </a:extLst>
          </p:cNvPr>
          <p:cNvSpPr txBox="1"/>
          <p:nvPr/>
        </p:nvSpPr>
        <p:spPr>
          <a:xfrm>
            <a:off x="4467164" y="3436551"/>
            <a:ext cx="6902088"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effectLst>
                  <a:outerShdw blurRad="38100" dist="38100" dir="2700000" algn="tl">
                    <a:srgbClr val="000000">
                      <a:alpha val="43137"/>
                    </a:srgbClr>
                  </a:outerShdw>
                </a:effectLst>
              </a:rPr>
              <a:t>ما الجوانب التي لم تُختبر أو لم تُبحث بعمق في الدراسات السابقة؟</a:t>
            </a:r>
          </a:p>
          <a:p>
            <a:pPr algn="just" rtl="1"/>
            <a:r>
              <a:rPr lang="ar-EG" dirty="0"/>
              <a:t>وهنا يمكن للباحث أن يحدد الفجوة البحثية التي ستتناولها دراسته.</a:t>
            </a:r>
            <a:endParaRPr lang="ar-EG" dirty="0">
              <a:effectLst>
                <a:outerShdw blurRad="38100" dist="38100" dir="2700000" algn="tl">
                  <a:srgbClr val="000000">
                    <a:alpha val="43137"/>
                  </a:srgbClr>
                </a:outerShdw>
              </a:effectLst>
            </a:endParaRPr>
          </a:p>
        </p:txBody>
      </p:sp>
      <p:sp>
        <p:nvSpPr>
          <p:cNvPr id="11" name="TextBox 10">
            <a:extLst>
              <a:ext uri="{FF2B5EF4-FFF2-40B4-BE49-F238E27FC236}">
                <a16:creationId xmlns:a16="http://schemas.microsoft.com/office/drawing/2014/main" id="{FFC9856E-AE9F-A5AA-0D32-45848A0F88F2}"/>
              </a:ext>
            </a:extLst>
          </p:cNvPr>
          <p:cNvSpPr txBox="1"/>
          <p:nvPr/>
        </p:nvSpPr>
        <p:spPr>
          <a:xfrm>
            <a:off x="4474144" y="5062910"/>
            <a:ext cx="6902088" cy="646331"/>
          </a:xfrm>
          <a:prstGeom prst="rect">
            <a:avLst/>
          </a:prstGeom>
          <a:noFill/>
        </p:spPr>
        <p:txBody>
          <a:bodyPr wrap="square" rtlCol="0">
            <a:spAutoFit/>
          </a:bodyPr>
          <a:lstStyle/>
          <a:p>
            <a:pPr marL="285750" indent="-285750" algn="just" rtl="1">
              <a:buFont typeface="Arial" panose="020B0604020202020204" pitchFamily="34" charset="0"/>
              <a:buChar char="•"/>
            </a:pPr>
            <a:r>
              <a:rPr lang="ar-EG" b="1" dirty="0">
                <a:effectLst>
                  <a:outerShdw blurRad="38100" dist="38100" dir="2700000" algn="tl">
                    <a:srgbClr val="000000">
                      <a:alpha val="43137"/>
                    </a:srgbClr>
                  </a:outerShdw>
                </a:effectLst>
              </a:rPr>
              <a:t>ما المناهج البحثية أو الأدوات التي استخدمتها الدراسات السابقة؟</a:t>
            </a:r>
          </a:p>
          <a:p>
            <a:pPr algn="just" rtl="1"/>
            <a:r>
              <a:rPr lang="ar-EG" dirty="0"/>
              <a:t>وهل توجد فرصة لاستخدام منهج آخر أو تحسين الأدوات وأساليب التحليل؟</a:t>
            </a:r>
            <a:endParaRPr lang="ar-EG" dirty="0">
              <a:effectLst>
                <a:outerShdw blurRad="38100" dist="38100" dir="2700000" algn="tl">
                  <a:srgbClr val="000000">
                    <a:alpha val="43137"/>
                  </a:srgbClr>
                </a:outerShdw>
              </a:effectLst>
            </a:endParaRPr>
          </a:p>
        </p:txBody>
      </p:sp>
      <p:pic>
        <p:nvPicPr>
          <p:cNvPr id="13" name="Picture 12" descr="A close-up of a book&#10;&#10;AI-generated content may be incorrect.">
            <a:extLst>
              <a:ext uri="{FF2B5EF4-FFF2-40B4-BE49-F238E27FC236}">
                <a16:creationId xmlns:a16="http://schemas.microsoft.com/office/drawing/2014/main" id="{8E4F98D4-8467-1C3C-002A-1D1547E0DBD1}"/>
              </a:ext>
            </a:extLst>
          </p:cNvPr>
          <p:cNvPicPr>
            <a:picLocks noChangeAspect="1"/>
          </p:cNvPicPr>
          <p:nvPr/>
        </p:nvPicPr>
        <p:blipFill>
          <a:blip r:embed="rId5">
            <a:duotone>
              <a:schemeClr val="accent1">
                <a:shade val="45000"/>
                <a:satMod val="135000"/>
              </a:schemeClr>
              <a:prstClr val="white"/>
            </a:duotone>
            <a:extLst>
              <a:ext uri="{BEBA8EAE-BF5A-486C-A8C5-ECC9F3942E4B}">
                <a14:imgProps xmlns:a14="http://schemas.microsoft.com/office/drawing/2010/main">
                  <a14:imgLayer r:embed="rId6">
                    <a14:imgEffect>
                      <a14:colorTemperature colorTemp="4700"/>
                    </a14:imgEffect>
                  </a14:imgLayer>
                </a14:imgProps>
              </a:ext>
            </a:extLst>
          </a:blip>
          <a:stretch>
            <a:fillRect/>
          </a:stretch>
        </p:blipFill>
        <p:spPr>
          <a:xfrm>
            <a:off x="934162" y="2417111"/>
            <a:ext cx="3065465" cy="306546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2147770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30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6000"/>
                            </p:stCondLst>
                            <p:childTnLst>
                              <p:par>
                                <p:cTn id="23" presetID="42" presetClass="entr" presetSubtype="0" fill="hold" grpId="0" nodeType="afterEffect">
                                  <p:stCondLst>
                                    <p:cond delay="30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4000"/>
                            </p:stCondLst>
                            <p:childTnLst>
                              <p:par>
                                <p:cTn id="35" presetID="42" presetClass="entr" presetSubtype="0" fill="hold" grpId="0" nodeType="afterEffect">
                                  <p:stCondLst>
                                    <p:cond delay="30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2" grpId="0"/>
      <p:bldP spid="9" grpId="0"/>
      <p:bldP spid="10" grpId="0"/>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34BF2475-6696-52C7-F40E-5614FF812EA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CC08C6F-2DE5-FAB9-A892-A3807CE641F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E87EAC52-D15B-E21C-A221-58FCEAAE8DF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1" name="TextBox 10">
            <a:extLst>
              <a:ext uri="{FF2B5EF4-FFF2-40B4-BE49-F238E27FC236}">
                <a16:creationId xmlns:a16="http://schemas.microsoft.com/office/drawing/2014/main" id="{EC04B0ED-0D0E-2F82-9534-FF3055FF83B7}"/>
              </a:ext>
            </a:extLst>
          </p:cNvPr>
          <p:cNvSpPr txBox="1"/>
          <p:nvPr/>
        </p:nvSpPr>
        <p:spPr>
          <a:xfrm>
            <a:off x="4198272" y="3991557"/>
            <a:ext cx="7039519" cy="923330"/>
          </a:xfrm>
          <a:prstGeom prst="rect">
            <a:avLst/>
          </a:prstGeom>
          <a:noFill/>
        </p:spPr>
        <p:txBody>
          <a:bodyPr wrap="square" rtlCol="0">
            <a:spAutoFit/>
          </a:bodyPr>
          <a:lstStyle/>
          <a:p>
            <a:pPr marL="342900" indent="-342900" algn="just" rtl="1">
              <a:buFont typeface="+mj-lt"/>
              <a:buAutoNum type="arabicPeriod"/>
            </a:pPr>
            <a:r>
              <a:rPr lang="ar-SA" b="1" dirty="0"/>
              <a:t>زيارة مكتبات الجامعات والمؤسسات الأكاديمية</a:t>
            </a:r>
            <a:r>
              <a:rPr lang="ar-EG" b="1" dirty="0"/>
              <a:t>:</a:t>
            </a:r>
            <a:r>
              <a:rPr lang="ar-SA" b="1" dirty="0"/>
              <a:t> </a:t>
            </a:r>
            <a:r>
              <a:rPr lang="ar-EG" dirty="0"/>
              <a:t>وتُعد من الوسائل التقليدية والمهمة للحصول على الدراسات السابقة، حيث يمكن للباحث الاطلاع على </a:t>
            </a:r>
            <a:r>
              <a:rPr lang="ar-EG" b="1" dirty="0"/>
              <a:t>قواعد بيانات الرسائل العِلمية (ماجستير ودكتوراه)</a:t>
            </a:r>
            <a:r>
              <a:rPr lang="ar-EG" dirty="0"/>
              <a:t> المتوفرة لديها.</a:t>
            </a:r>
          </a:p>
        </p:txBody>
      </p:sp>
      <p:sp>
        <p:nvSpPr>
          <p:cNvPr id="13" name="TextBox 12">
            <a:extLst>
              <a:ext uri="{FF2B5EF4-FFF2-40B4-BE49-F238E27FC236}">
                <a16:creationId xmlns:a16="http://schemas.microsoft.com/office/drawing/2014/main" id="{C34AF6F8-AA9A-7481-6299-64F856FAA96D}"/>
              </a:ext>
            </a:extLst>
          </p:cNvPr>
          <p:cNvSpPr txBox="1"/>
          <p:nvPr/>
        </p:nvSpPr>
        <p:spPr>
          <a:xfrm>
            <a:off x="4198271" y="2403701"/>
            <a:ext cx="7088635" cy="1200329"/>
          </a:xfrm>
          <a:prstGeom prst="rect">
            <a:avLst/>
          </a:prstGeom>
          <a:noFill/>
        </p:spPr>
        <p:txBody>
          <a:bodyPr wrap="square" rtlCol="0">
            <a:spAutoFit/>
          </a:bodyPr>
          <a:lstStyle/>
          <a:p>
            <a:pPr algn="just" rtl="1"/>
            <a:r>
              <a:rPr lang="ar-EG" dirty="0"/>
              <a:t>يعتمد الباحث في جمع الدراسات السابقة على عدة أدوات ووسائل تتيح له الوصول إلى المادة العِلمية المرتبطة بموضوع بحثه، مثل المكتبات الجامعية والوطنية، ومراكز البحوث المُعتمدة، ومُحركات البحث الأكاديمية (سواء التقليدية أو التي تعمل بالذكاء الاصطناعي)، وقواعد البيانات العِلمية، وغيرها.</a:t>
            </a:r>
            <a:endParaRPr lang="ar-EG" u="sng" dirty="0"/>
          </a:p>
        </p:txBody>
      </p:sp>
      <p:sp>
        <p:nvSpPr>
          <p:cNvPr id="15" name="TextBox 14">
            <a:extLst>
              <a:ext uri="{FF2B5EF4-FFF2-40B4-BE49-F238E27FC236}">
                <a16:creationId xmlns:a16="http://schemas.microsoft.com/office/drawing/2014/main" id="{10A86B0B-844C-4B5F-E97D-831C5A0B557E}"/>
              </a:ext>
            </a:extLst>
          </p:cNvPr>
          <p:cNvSpPr txBox="1"/>
          <p:nvPr/>
        </p:nvSpPr>
        <p:spPr>
          <a:xfrm>
            <a:off x="3957748" y="1944240"/>
            <a:ext cx="7394576"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نحصل على الدراسات السابقة؟</a:t>
            </a:r>
            <a:endParaRPr lang="en-US" sz="2000" dirty="0">
              <a:solidFill>
                <a:srgbClr val="0070C0"/>
              </a:solidFill>
              <a:effectLst>
                <a:outerShdw blurRad="38100" dist="38100" dir="2700000" algn="tl">
                  <a:srgbClr val="000000">
                    <a:alpha val="43137"/>
                  </a:srgbClr>
                </a:outerShdw>
              </a:effectLst>
            </a:endParaRPr>
          </a:p>
        </p:txBody>
      </p:sp>
      <p:sp>
        <p:nvSpPr>
          <p:cNvPr id="16" name="TextBox 15">
            <a:extLst>
              <a:ext uri="{FF2B5EF4-FFF2-40B4-BE49-F238E27FC236}">
                <a16:creationId xmlns:a16="http://schemas.microsoft.com/office/drawing/2014/main" id="{78F23B75-3361-946E-C651-3476C0BA54C8}"/>
              </a:ext>
            </a:extLst>
          </p:cNvPr>
          <p:cNvSpPr txBox="1"/>
          <p:nvPr/>
        </p:nvSpPr>
        <p:spPr>
          <a:xfrm>
            <a:off x="3925809" y="3627433"/>
            <a:ext cx="7394576" cy="369332"/>
          </a:xfrm>
          <a:prstGeom prst="rect">
            <a:avLst/>
          </a:prstGeom>
          <a:noFill/>
        </p:spPr>
        <p:txBody>
          <a:bodyPr wrap="square" rtlCol="0">
            <a:spAutoFit/>
          </a:bodyPr>
          <a:lstStyle/>
          <a:p>
            <a:pPr algn="just" rtl="1"/>
            <a:r>
              <a:rPr lang="ar-EG" u="sng" dirty="0"/>
              <a:t>ويمكن للباحث الحصول على الدراسات السابقة من خلال الوسائل التالية:</a:t>
            </a:r>
          </a:p>
        </p:txBody>
      </p:sp>
      <p:pic>
        <p:nvPicPr>
          <p:cNvPr id="22" name="Picture 21" descr="A group of icons with text&#10;&#10;AI-generated content may be incorrect.">
            <a:extLst>
              <a:ext uri="{FF2B5EF4-FFF2-40B4-BE49-F238E27FC236}">
                <a16:creationId xmlns:a16="http://schemas.microsoft.com/office/drawing/2014/main" id="{F69DE311-82A7-A438-ABD0-E7D553198AC3}"/>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Lst>
          </a:blip>
          <a:stretch>
            <a:fillRect/>
          </a:stretch>
        </p:blipFill>
        <p:spPr>
          <a:xfrm>
            <a:off x="816268" y="2449770"/>
            <a:ext cx="2890193" cy="192679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4" name="TextBox 23">
            <a:extLst>
              <a:ext uri="{FF2B5EF4-FFF2-40B4-BE49-F238E27FC236}">
                <a16:creationId xmlns:a16="http://schemas.microsoft.com/office/drawing/2014/main" id="{11E50C74-948E-24B4-4D4B-C32EB2E5C08D}"/>
              </a:ext>
            </a:extLst>
          </p:cNvPr>
          <p:cNvSpPr txBox="1"/>
          <p:nvPr/>
        </p:nvSpPr>
        <p:spPr>
          <a:xfrm>
            <a:off x="816268" y="4866027"/>
            <a:ext cx="10421523" cy="1200329"/>
          </a:xfrm>
          <a:prstGeom prst="rect">
            <a:avLst/>
          </a:prstGeom>
          <a:noFill/>
        </p:spPr>
        <p:txBody>
          <a:bodyPr wrap="square">
            <a:spAutoFit/>
          </a:bodyPr>
          <a:lstStyle/>
          <a:p>
            <a:pPr algn="just" rtl="1"/>
            <a:r>
              <a:rPr lang="ar-EG" dirty="0"/>
              <a:t>كما توفر هذه المكتبات إمكانية الوصول إلى الدوريات العِلمية المُحكّمة الصادرة عن الكليات والأقسام المختلفة، والتي تحتوي على أبحاث أكاديمية مُتخصصة وحديثة. بالإضافة إلى ذلك، تضم هذه المكتبات أرشيفًا غنيًا بإصدارات المؤتمرات العِلمية التي تحتوي على أوراق بحثية ذات قيمة عِلمية عالية، تُسهم في بناء الإطار النظري وتدعم مُراجعة الأدبيات المرتبطة بموضوع البحث. ويُمكن للباحثين من خلال هذه الزيارات الاطلاع على أعمال باحثين سابقين، مما يساعدهم على تجنب التكرار، واستكشاف الزوايا الجديدة التي يمكن تطويرها في دراساتهم.</a:t>
            </a:r>
          </a:p>
        </p:txBody>
      </p:sp>
    </p:spTree>
    <p:extLst>
      <p:ext uri="{BB962C8B-B14F-4D97-AF65-F5344CB8AC3E}">
        <p14:creationId xmlns:p14="http://schemas.microsoft.com/office/powerpoint/2010/main" val="5425016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30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10000"/>
                            </p:stCondLst>
                            <p:childTnLst>
                              <p:par>
                                <p:cTn id="29" presetID="42" presetClass="entr" presetSubtype="0" fill="hold" grpId="0" nodeType="afterEffect">
                                  <p:stCondLst>
                                    <p:cond delay="30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3" grpId="0"/>
      <p:bldP spid="15" grpId="0"/>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AFBDE7ED-61F8-6432-9549-B1B112945C8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01F9417-025E-C6CE-4973-2BD57D6B7F6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164FB733-BDCC-DBDD-5248-B8E4339A6FB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1" name="TextBox 10">
            <a:extLst>
              <a:ext uri="{FF2B5EF4-FFF2-40B4-BE49-F238E27FC236}">
                <a16:creationId xmlns:a16="http://schemas.microsoft.com/office/drawing/2014/main" id="{74DDB5DA-5D4E-C5D0-496E-F4662E23420F}"/>
              </a:ext>
            </a:extLst>
          </p:cNvPr>
          <p:cNvSpPr txBox="1"/>
          <p:nvPr/>
        </p:nvSpPr>
        <p:spPr>
          <a:xfrm>
            <a:off x="4432396" y="2839842"/>
            <a:ext cx="6805395" cy="2862322"/>
          </a:xfrm>
          <a:prstGeom prst="rect">
            <a:avLst/>
          </a:prstGeom>
          <a:noFill/>
        </p:spPr>
        <p:txBody>
          <a:bodyPr wrap="square" rtlCol="0">
            <a:spAutoFit/>
          </a:bodyPr>
          <a:lstStyle/>
          <a:p>
            <a:pPr marL="342900" indent="-342900" algn="just" rtl="1">
              <a:buFont typeface="+mj-lt"/>
              <a:buAutoNum type="arabicPeriod" startAt="2"/>
            </a:pPr>
            <a:r>
              <a:rPr lang="ar-EG" b="1" dirty="0"/>
              <a:t>استخدام مُحركات البحث الأكاديمية:</a:t>
            </a:r>
            <a:r>
              <a:rPr lang="ar-EG" dirty="0"/>
              <a:t> يُعد من الوسائل الأساسية للحصول على الدراسات السابقة، وتشمل هذه المُحركات كلًا من الأنظمة التقليدية مثل </a:t>
            </a:r>
            <a:r>
              <a:rPr lang="en-US" b="1" dirty="0"/>
              <a:t>Google Scholar</a:t>
            </a:r>
            <a:r>
              <a:rPr lang="en-US" dirty="0"/>
              <a:t>، </a:t>
            </a:r>
            <a:r>
              <a:rPr lang="ar-EG" dirty="0"/>
              <a:t>إضافة إلى </a:t>
            </a:r>
            <a:r>
              <a:rPr lang="ar-EG" b="1" dirty="0"/>
              <a:t>مُحركات بحث أكاديمية مدعومة بالذكاء الاصطناعي</a:t>
            </a:r>
            <a:r>
              <a:rPr lang="ar-EG" dirty="0"/>
              <a:t> (مثل: </a:t>
            </a:r>
            <a:r>
              <a:rPr lang="en-US" b="1" dirty="0" err="1"/>
              <a:t>Scispace</a:t>
            </a:r>
            <a:r>
              <a:rPr lang="ar-EG" b="1" dirty="0"/>
              <a:t>، </a:t>
            </a:r>
            <a:r>
              <a:rPr lang="en-US" b="1" dirty="0"/>
              <a:t>Consensus</a:t>
            </a:r>
            <a:r>
              <a:rPr lang="ar-EG" b="1" dirty="0"/>
              <a:t>، </a:t>
            </a:r>
            <a:r>
              <a:rPr lang="en-US" b="1" dirty="0" err="1"/>
              <a:t>Scholarcy</a:t>
            </a:r>
            <a:r>
              <a:rPr lang="ar-EG" b="1" dirty="0"/>
              <a:t>، </a:t>
            </a:r>
            <a:r>
              <a:rPr lang="en-US" b="1" dirty="0"/>
              <a:t>Elicit</a:t>
            </a:r>
            <a:r>
              <a:rPr lang="ar-EG" b="1" dirty="0"/>
              <a:t>، </a:t>
            </a:r>
            <a:r>
              <a:rPr lang="ar-EG" dirty="0"/>
              <a:t>وغيرهم).</a:t>
            </a:r>
          </a:p>
          <a:p>
            <a:pPr marL="342900" indent="-342900" algn="just" rtl="1">
              <a:buFont typeface="+mj-lt"/>
              <a:buAutoNum type="arabicPeriod" startAt="2"/>
            </a:pPr>
            <a:endParaRPr lang="ar-EG" dirty="0"/>
          </a:p>
          <a:p>
            <a:pPr algn="just" rtl="1"/>
            <a:r>
              <a:rPr lang="ar-EG" dirty="0"/>
              <a:t>وتُسهّل هذه الأدوات على الباحثين الوصول إلى الدراسات العِلمية بشكل ذكي، واستخلاص الفجوات البحثية، وتحديد أكثر الدراسات ارتباطًا بموضوعهم، مما يوفر الوقت والجهد للباحث.</a:t>
            </a:r>
            <a:r>
              <a:rPr lang="en-US" dirty="0"/>
              <a:t> </a:t>
            </a:r>
            <a:r>
              <a:rPr lang="ar-EG" dirty="0"/>
              <a:t>ومع ذلك، ينبغي على الباحث أن يتحقق بدقة من صحة ودقة كل معلومة أو ملخص يتم استخلاصه من هذه الأدوات، وألا يعتمد عليها بشكل كامل دون مُراجعة عِلمية دقيقة، حفاظًا على المصداقية والجودة الأكاديمية للبحث.</a:t>
            </a:r>
          </a:p>
        </p:txBody>
      </p:sp>
      <p:sp>
        <p:nvSpPr>
          <p:cNvPr id="15" name="TextBox 14">
            <a:extLst>
              <a:ext uri="{FF2B5EF4-FFF2-40B4-BE49-F238E27FC236}">
                <a16:creationId xmlns:a16="http://schemas.microsoft.com/office/drawing/2014/main" id="{D57B7179-5F5A-400B-77C8-6C6C20A4475D}"/>
              </a:ext>
            </a:extLst>
          </p:cNvPr>
          <p:cNvSpPr txBox="1"/>
          <p:nvPr/>
        </p:nvSpPr>
        <p:spPr>
          <a:xfrm>
            <a:off x="3957748" y="1944240"/>
            <a:ext cx="7394576"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نحصل على الدراسات السابقة؟</a:t>
            </a:r>
            <a:endParaRPr lang="en-US" sz="2000" dirty="0">
              <a:solidFill>
                <a:srgbClr val="0070C0"/>
              </a:solidFill>
              <a:effectLst>
                <a:outerShdw blurRad="38100" dist="38100" dir="2700000" algn="tl">
                  <a:srgbClr val="000000">
                    <a:alpha val="43137"/>
                  </a:srgbClr>
                </a:outerShdw>
              </a:effectLst>
            </a:endParaRPr>
          </a:p>
        </p:txBody>
      </p:sp>
      <p:pic>
        <p:nvPicPr>
          <p:cNvPr id="3" name="Picture 2" descr="A group of icons with text&#10;&#10;AI-generated content may be incorrect.">
            <a:extLst>
              <a:ext uri="{FF2B5EF4-FFF2-40B4-BE49-F238E27FC236}">
                <a16:creationId xmlns:a16="http://schemas.microsoft.com/office/drawing/2014/main" id="{B42A3B5C-0F1F-F014-7EA2-A3E140CD57BE}"/>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Lst>
          </a:blip>
          <a:stretch>
            <a:fillRect/>
          </a:stretch>
        </p:blipFill>
        <p:spPr>
          <a:xfrm>
            <a:off x="954209" y="2923602"/>
            <a:ext cx="3245772" cy="216384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634083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247BD8E0-C751-3E75-3E6F-69C43945EFD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31F644D-D909-8D9E-7803-5F313D277F3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AF07C358-AC25-1F40-94C3-30E37F1C0825}"/>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1" name="TextBox 10">
            <a:extLst>
              <a:ext uri="{FF2B5EF4-FFF2-40B4-BE49-F238E27FC236}">
                <a16:creationId xmlns:a16="http://schemas.microsoft.com/office/drawing/2014/main" id="{FC1BF9DB-480F-1117-C824-47F4351C707D}"/>
              </a:ext>
            </a:extLst>
          </p:cNvPr>
          <p:cNvSpPr txBox="1"/>
          <p:nvPr/>
        </p:nvSpPr>
        <p:spPr>
          <a:xfrm>
            <a:off x="4271290" y="2951522"/>
            <a:ext cx="6966501" cy="2031325"/>
          </a:xfrm>
          <a:prstGeom prst="rect">
            <a:avLst/>
          </a:prstGeom>
          <a:noFill/>
        </p:spPr>
        <p:txBody>
          <a:bodyPr wrap="square" rtlCol="0">
            <a:spAutoFit/>
          </a:bodyPr>
          <a:lstStyle/>
          <a:p>
            <a:pPr algn="just" rtl="1"/>
            <a:r>
              <a:rPr lang="ar-EG" b="1" dirty="0"/>
              <a:t>3. تصفح قواعد البيانات والمكتبات الرقمية: </a:t>
            </a:r>
            <a:r>
              <a:rPr lang="ar-EG" dirty="0"/>
              <a:t>تُعد قواعد البيانات العِلمية والمكتبات الرقمية من أهم الأدوات التي تُيسّر للباحث الوصول إلى الأبحاث الأكاديمية والرسائل العِلمية المنشورة إلكترونيًا. وتتميز هذه القواعد بشمولها وتحديثها المستمر، مما يجعلها مصدرًا موثوقًا وغنيًا بالمراجع. ومن أبرز هذه القواعد: </a:t>
            </a:r>
            <a:r>
              <a:rPr lang="en-US" b="1" dirty="0"/>
              <a:t>ProQuest</a:t>
            </a:r>
            <a:r>
              <a:rPr lang="ar-EG" b="1" dirty="0"/>
              <a:t>، </a:t>
            </a:r>
            <a:r>
              <a:rPr lang="en-US" b="1" dirty="0"/>
              <a:t>EBSCOhost</a:t>
            </a:r>
            <a:r>
              <a:rPr lang="ar-EG" b="1" dirty="0"/>
              <a:t>، </a:t>
            </a:r>
            <a:r>
              <a:rPr lang="en-US" b="1" dirty="0"/>
              <a:t>JSTOR</a:t>
            </a:r>
            <a:r>
              <a:rPr lang="ar-EG" b="1" dirty="0"/>
              <a:t>، </a:t>
            </a:r>
            <a:r>
              <a:rPr lang="ar-EG" dirty="0"/>
              <a:t>و</a:t>
            </a:r>
            <a:r>
              <a:rPr lang="en-US" b="1" dirty="0"/>
              <a:t>Springer</a:t>
            </a:r>
            <a:r>
              <a:rPr lang="ar-EG" dirty="0"/>
              <a:t>.</a:t>
            </a:r>
          </a:p>
          <a:p>
            <a:pPr algn="just" rtl="1"/>
            <a:endParaRPr lang="ar-EG" dirty="0"/>
          </a:p>
          <a:p>
            <a:pPr algn="just" rtl="1"/>
            <a:r>
              <a:rPr lang="ar-EG" dirty="0"/>
              <a:t>وينبغي على الباحث عند استخدام هذه القواعد التأكد من حداثة المعلومات، واختيار الكلمات المفتاحية المناسبة لضمان دقة النتائج وارتباطها المباشر بموضوع دراسته.</a:t>
            </a:r>
          </a:p>
        </p:txBody>
      </p:sp>
      <p:sp>
        <p:nvSpPr>
          <p:cNvPr id="15" name="TextBox 14">
            <a:extLst>
              <a:ext uri="{FF2B5EF4-FFF2-40B4-BE49-F238E27FC236}">
                <a16:creationId xmlns:a16="http://schemas.microsoft.com/office/drawing/2014/main" id="{AB186C4C-CA47-A345-84FC-7BA0D2EB8188}"/>
              </a:ext>
            </a:extLst>
          </p:cNvPr>
          <p:cNvSpPr txBox="1"/>
          <p:nvPr/>
        </p:nvSpPr>
        <p:spPr>
          <a:xfrm>
            <a:off x="3957748" y="1944240"/>
            <a:ext cx="7394576"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نحصل على الدراسات السابقة؟</a:t>
            </a:r>
            <a:endParaRPr lang="en-US" sz="2000" dirty="0">
              <a:solidFill>
                <a:srgbClr val="0070C0"/>
              </a:solidFill>
              <a:effectLst>
                <a:outerShdw blurRad="38100" dist="38100" dir="2700000" algn="tl">
                  <a:srgbClr val="000000">
                    <a:alpha val="43137"/>
                  </a:srgbClr>
                </a:outerShdw>
              </a:effectLst>
            </a:endParaRPr>
          </a:p>
        </p:txBody>
      </p:sp>
      <p:pic>
        <p:nvPicPr>
          <p:cNvPr id="3" name="Picture 2" descr="A group of icons with text&#10;&#10;AI-generated content may be incorrect.">
            <a:extLst>
              <a:ext uri="{FF2B5EF4-FFF2-40B4-BE49-F238E27FC236}">
                <a16:creationId xmlns:a16="http://schemas.microsoft.com/office/drawing/2014/main" id="{4FB81A71-2D64-19A0-1C4B-54224716E365}"/>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Lst>
          </a:blip>
          <a:stretch>
            <a:fillRect/>
          </a:stretch>
        </p:blipFill>
        <p:spPr>
          <a:xfrm>
            <a:off x="816268" y="2917704"/>
            <a:ext cx="3245772" cy="216384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390434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8872A9DA-2C2E-045A-1A0A-495CC80BB00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3F23EDB-A74C-27EB-83E3-244634F5D5F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12B7C109-C1E8-7D02-E480-05453450E72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1" name="TextBox 10">
            <a:extLst>
              <a:ext uri="{FF2B5EF4-FFF2-40B4-BE49-F238E27FC236}">
                <a16:creationId xmlns:a16="http://schemas.microsoft.com/office/drawing/2014/main" id="{40C2E967-0573-9B42-7B78-45D11AFD2843}"/>
              </a:ext>
            </a:extLst>
          </p:cNvPr>
          <p:cNvSpPr txBox="1"/>
          <p:nvPr/>
        </p:nvSpPr>
        <p:spPr>
          <a:xfrm>
            <a:off x="4125270" y="2504793"/>
            <a:ext cx="7112522" cy="3416320"/>
          </a:xfrm>
          <a:prstGeom prst="rect">
            <a:avLst/>
          </a:prstGeom>
          <a:noFill/>
        </p:spPr>
        <p:txBody>
          <a:bodyPr wrap="square" rtlCol="0">
            <a:spAutoFit/>
          </a:bodyPr>
          <a:lstStyle/>
          <a:p>
            <a:pPr marL="342900" indent="-342900" algn="just" rtl="1">
              <a:buFont typeface="+mj-lt"/>
              <a:buAutoNum type="arabicPeriod" startAt="4"/>
            </a:pPr>
            <a:r>
              <a:rPr lang="ar-EG" b="1" dirty="0"/>
              <a:t>الرجوع إلى الدوريات العِلمية المُحكّمة: </a:t>
            </a:r>
            <a:r>
              <a:rPr lang="ar-EG" dirty="0"/>
              <a:t>تُعد الدوريات العِلمية المُحكّمة من أبرز مصادر الدراسات السابقة وأكثرها موثوقية، حيث تنشر أبحاثًا تمت مراجعتها عِلميًا من قبل مختصين في المجال. وتتميّز هذه المجلات بجودة محتواها ودقته، مما يجعلها مرجعًا مهمًا للباحث في الاطلاع على أحدث ما توصلت إليه الدراسات في تخصصه.</a:t>
            </a:r>
          </a:p>
          <a:p>
            <a:pPr marL="342900" indent="-342900" algn="just" rtl="1">
              <a:buFont typeface="+mj-lt"/>
              <a:buAutoNum type="arabicPeriod" startAt="4"/>
            </a:pPr>
            <a:endParaRPr lang="ar-EG" dirty="0"/>
          </a:p>
          <a:p>
            <a:pPr marL="285750" indent="-285750" algn="just" rtl="1">
              <a:buFont typeface="Arial" panose="020B0604020202020204" pitchFamily="34" charset="0"/>
              <a:buChar char="•"/>
            </a:pPr>
            <a:r>
              <a:rPr lang="ar-EG" dirty="0"/>
              <a:t>وتتنوع هذه الدوريات ما بين دوريات عامة تُعنى بعدة مجالات، وأُخرى مُتخصصة في مجال بعينه، مثل الإعلام الرقمي، أو الاتصال الجماهيري، أو التسويق الرقمي. كما أن بعضها –كما ذكرنا- يصدر عن جامعات أو هيئات عِلمية محلية، في حين تصدر أخرى عن مؤسسات دولية مرموقة.</a:t>
            </a:r>
          </a:p>
          <a:p>
            <a:pPr marL="285750" indent="-285750" algn="just" rtl="1">
              <a:buFont typeface="Arial" panose="020B0604020202020204" pitchFamily="34" charset="0"/>
              <a:buChar char="•"/>
            </a:pPr>
            <a:r>
              <a:rPr lang="ar-EG" dirty="0"/>
              <a:t>وينبغي على الباحث التحقق من موثوقية الدورية، ومن كونها مُحكّمة ومعترف بها أكاديميًا، كما يُفضل التركيز على المقالات المنشورة خلال السنوات الأخيرة لضمان حداثة المرجع وارتباطه بالتطورات الراهنة في مجال الدراسة.</a:t>
            </a:r>
          </a:p>
        </p:txBody>
      </p:sp>
      <p:sp>
        <p:nvSpPr>
          <p:cNvPr id="15" name="TextBox 14">
            <a:extLst>
              <a:ext uri="{FF2B5EF4-FFF2-40B4-BE49-F238E27FC236}">
                <a16:creationId xmlns:a16="http://schemas.microsoft.com/office/drawing/2014/main" id="{526E786A-5AF5-47E0-CEAE-7CC1728244D5}"/>
              </a:ext>
            </a:extLst>
          </p:cNvPr>
          <p:cNvSpPr txBox="1"/>
          <p:nvPr/>
        </p:nvSpPr>
        <p:spPr>
          <a:xfrm>
            <a:off x="3957748" y="1944240"/>
            <a:ext cx="7394576"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نحصل على الدراسات السابقة؟</a:t>
            </a:r>
            <a:endParaRPr lang="en-US" sz="2000" dirty="0">
              <a:solidFill>
                <a:srgbClr val="0070C0"/>
              </a:solidFill>
              <a:effectLst>
                <a:outerShdw blurRad="38100" dist="38100" dir="2700000" algn="tl">
                  <a:srgbClr val="000000">
                    <a:alpha val="43137"/>
                  </a:srgbClr>
                </a:outerShdw>
              </a:effectLst>
            </a:endParaRPr>
          </a:p>
        </p:txBody>
      </p:sp>
      <p:pic>
        <p:nvPicPr>
          <p:cNvPr id="3" name="Picture 2" descr="A group of icons with text&#10;&#10;AI-generated content may be incorrect.">
            <a:extLst>
              <a:ext uri="{FF2B5EF4-FFF2-40B4-BE49-F238E27FC236}">
                <a16:creationId xmlns:a16="http://schemas.microsoft.com/office/drawing/2014/main" id="{2431D04D-A261-CDF3-CE88-7150319AEA69}"/>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Lst>
          </a:blip>
          <a:stretch>
            <a:fillRect/>
          </a:stretch>
        </p:blipFill>
        <p:spPr>
          <a:xfrm>
            <a:off x="816268" y="3074592"/>
            <a:ext cx="3010439" cy="200695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925941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76000"/>
            <a:lum/>
          </a:blip>
          <a:srcRect/>
          <a:stretch>
            <a:fillRect/>
          </a:stretch>
        </a:blipFill>
        <a:effectLst/>
      </p:bgPr>
    </p:bg>
    <p:spTree>
      <p:nvGrpSpPr>
        <p:cNvPr id="1" name="">
          <a:extLst>
            <a:ext uri="{FF2B5EF4-FFF2-40B4-BE49-F238E27FC236}">
              <a16:creationId xmlns:a16="http://schemas.microsoft.com/office/drawing/2014/main" id="{A351F81E-7843-CDB4-240A-FB42A385388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E01CD84-E30B-D258-77DE-64A121D4998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886D464C-9E3B-694C-3C8C-F6BF9E89C25C}"/>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5.</a:t>
            </a:r>
            <a:r>
              <a:rPr lang="ar-EG" sz="2800" b="1" dirty="0">
                <a:solidFill>
                  <a:srgbClr val="0070C0"/>
                </a:solidFill>
                <a:effectLst>
                  <a:outerShdw blurRad="38100" dist="38100" dir="2700000" algn="tl">
                    <a:srgbClr val="000000">
                      <a:alpha val="43137"/>
                    </a:srgbClr>
                  </a:outerShdw>
                </a:effectLst>
              </a:rPr>
              <a:t> </a:t>
            </a:r>
            <a:r>
              <a:rPr lang="ar-EG" sz="2800" b="1" dirty="0">
                <a:solidFill>
                  <a:srgbClr val="2E3957"/>
                </a:solidFill>
                <a:effectLst>
                  <a:outerShdw blurRad="38100" dist="38100" dir="2700000" algn="tl">
                    <a:srgbClr val="000000">
                      <a:alpha val="43137"/>
                    </a:srgbClr>
                  </a:outerShdw>
                </a:effectLst>
                <a:latin typeface="Alexandria"/>
              </a:rPr>
              <a:t>مُراجعة التُراث الأدبي:</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11" name="TextBox 10">
            <a:extLst>
              <a:ext uri="{FF2B5EF4-FFF2-40B4-BE49-F238E27FC236}">
                <a16:creationId xmlns:a16="http://schemas.microsoft.com/office/drawing/2014/main" id="{44A310D7-6675-9A7E-0B26-5D26B137F083}"/>
              </a:ext>
            </a:extLst>
          </p:cNvPr>
          <p:cNvSpPr txBox="1"/>
          <p:nvPr/>
        </p:nvSpPr>
        <p:spPr>
          <a:xfrm>
            <a:off x="4125270" y="2670492"/>
            <a:ext cx="7112522" cy="2862322"/>
          </a:xfrm>
          <a:prstGeom prst="rect">
            <a:avLst/>
          </a:prstGeom>
          <a:noFill/>
        </p:spPr>
        <p:txBody>
          <a:bodyPr wrap="square" rtlCol="0">
            <a:spAutoFit/>
          </a:bodyPr>
          <a:lstStyle/>
          <a:p>
            <a:pPr marL="342900" indent="-342900" algn="just" rtl="1">
              <a:buFont typeface="+mj-lt"/>
              <a:buAutoNum type="arabicPeriod" startAt="5"/>
            </a:pPr>
            <a:r>
              <a:rPr lang="ar-EG" b="1" dirty="0"/>
              <a:t>نتائج المؤتمرات العِلمية المُتخصصة: </a:t>
            </a:r>
            <a:r>
              <a:rPr lang="ar-EG" dirty="0"/>
              <a:t>تُعتبر المؤتمرات العِلمية المُتخصصة مصدرًا مهمًا للحصول على أوراق بحثية حديثة وذات صلة مباشرة بموضوع الدراسة. إذ تُنشر من خلالها أوراق عِلمية مُحكّمة يُعرض فيها أحدث ما توصّل إليه الباحثون من نتائج ومقاربات عِلمية، وغالبًا ما تكون هذه الأوراق انعكاسًا لاتجاهات البحث العِلمي المعاصر في مجال التخصص.</a:t>
            </a:r>
          </a:p>
          <a:p>
            <a:pPr marL="342900" indent="-342900" algn="just" rtl="1">
              <a:buFont typeface="+mj-lt"/>
              <a:buAutoNum type="arabicPeriod" startAt="5"/>
            </a:pPr>
            <a:endParaRPr lang="ar-EG" dirty="0"/>
          </a:p>
          <a:p>
            <a:pPr marL="285750" indent="-285750" algn="just" rtl="1">
              <a:buFont typeface="Arial" panose="020B0604020202020204" pitchFamily="34" charset="0"/>
              <a:buChar char="•"/>
            </a:pPr>
            <a:r>
              <a:rPr lang="ar-EG" dirty="0"/>
              <a:t>وتُصدر بعض المؤتمرات مجلدات تضم الأوراق البحثية المُشارِكة، والتي يُمكن للباحث الرجوع إليها والاستفادة منها في دعم خلفية دراسته النظرية أو مُراجعة الدراسات السابقة.</a:t>
            </a:r>
          </a:p>
          <a:p>
            <a:pPr marL="285750" indent="-285750" algn="just" rtl="1">
              <a:buFont typeface="Arial" panose="020B0604020202020204" pitchFamily="34" charset="0"/>
              <a:buChar char="•"/>
            </a:pPr>
            <a:r>
              <a:rPr lang="ar-EG" dirty="0"/>
              <a:t>ويُنصح بالاطلاع على المؤتمرات التي تُنظمها الجامعات أو الجمعيات العِلمية المرموقة، وأن يتحقق الباحث من مستوى التحكيم فيها ومدى ارتباط موضوعاتها بمحور بحثه، لما لذلك من أثر في تعزيز جودة الإطار النظري للدراسة.</a:t>
            </a:r>
          </a:p>
        </p:txBody>
      </p:sp>
      <p:sp>
        <p:nvSpPr>
          <p:cNvPr id="15" name="TextBox 14">
            <a:extLst>
              <a:ext uri="{FF2B5EF4-FFF2-40B4-BE49-F238E27FC236}">
                <a16:creationId xmlns:a16="http://schemas.microsoft.com/office/drawing/2014/main" id="{C61CA37E-1844-40E0-6B6D-BF30F188A810}"/>
              </a:ext>
            </a:extLst>
          </p:cNvPr>
          <p:cNvSpPr txBox="1"/>
          <p:nvPr/>
        </p:nvSpPr>
        <p:spPr>
          <a:xfrm>
            <a:off x="3957748" y="1944240"/>
            <a:ext cx="7394576" cy="461665"/>
          </a:xfrm>
          <a:prstGeom prst="rect">
            <a:avLst/>
          </a:prstGeom>
          <a:noFill/>
        </p:spPr>
        <p:txBody>
          <a:bodyPr wrap="square" rtlCol="0">
            <a:spAutoFit/>
          </a:bodyPr>
          <a:lstStyle/>
          <a:p>
            <a:pPr algn="just" rtl="1"/>
            <a:r>
              <a:rPr lang="en-US" sz="2400" b="1" dirty="0">
                <a:effectLst>
                  <a:outerShdw blurRad="38100" dist="38100" dir="2700000" algn="tl">
                    <a:srgbClr val="000000">
                      <a:alpha val="43137"/>
                    </a:srgbClr>
                  </a:outerShdw>
                </a:effectLst>
              </a:rPr>
              <a:t>🔍 </a:t>
            </a:r>
            <a:r>
              <a:rPr lang="ar-EG" sz="2400" b="1" dirty="0">
                <a:solidFill>
                  <a:srgbClr val="0070C0"/>
                </a:solidFill>
                <a:effectLst>
                  <a:outerShdw blurRad="38100" dist="38100" dir="2700000" algn="tl">
                    <a:srgbClr val="000000">
                      <a:alpha val="43137"/>
                    </a:srgbClr>
                  </a:outerShdw>
                </a:effectLst>
              </a:rPr>
              <a:t>كيف نحصل على الدراسات السابقة؟</a:t>
            </a:r>
            <a:endParaRPr lang="en-US" sz="2000" dirty="0">
              <a:solidFill>
                <a:srgbClr val="0070C0"/>
              </a:solidFill>
              <a:effectLst>
                <a:outerShdw blurRad="38100" dist="38100" dir="2700000" algn="tl">
                  <a:srgbClr val="000000">
                    <a:alpha val="43137"/>
                  </a:srgbClr>
                </a:outerShdw>
              </a:effectLst>
            </a:endParaRPr>
          </a:p>
        </p:txBody>
      </p:sp>
      <p:pic>
        <p:nvPicPr>
          <p:cNvPr id="3" name="Picture 2" descr="A group of icons with text&#10;&#10;AI-generated content may be incorrect.">
            <a:extLst>
              <a:ext uri="{FF2B5EF4-FFF2-40B4-BE49-F238E27FC236}">
                <a16:creationId xmlns:a16="http://schemas.microsoft.com/office/drawing/2014/main" id="{5BEB1EAB-ED36-A547-26F2-33FCD761A3C8}"/>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Lst>
          </a:blip>
          <a:stretch>
            <a:fillRect/>
          </a:stretch>
        </p:blipFill>
        <p:spPr>
          <a:xfrm>
            <a:off x="816268" y="2917704"/>
            <a:ext cx="3245772" cy="216384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98539256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3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1"/>
                                        </p:tgtEl>
                                        <p:attrNameLst>
                                          <p:attrName>style.visibility</p:attrName>
                                        </p:attrNameLst>
                                      </p:cBhvr>
                                      <p:to>
                                        <p:strVal val="visible"/>
                                      </p:to>
                                    </p:set>
                                    <p:animEffect transition="in" filter="wipe(down)">
                                      <p:cBhvr>
                                        <p:cTn id="13" dur="2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5">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2903741" y="2043857"/>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أهمية دراسة المُشكلة البحثية وأهدافها:</a:t>
            </a:r>
            <a:endParaRPr lang="ar-EG" sz="2000" b="1" dirty="0">
              <a:solidFill>
                <a:srgbClr val="2E3957"/>
              </a:solidFill>
              <a:latin typeface="Alexandria"/>
              <a:cs typeface="+mj-cs"/>
            </a:endParaRP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EAF023DE-B720-43CE-0FF8-D0717111CC63}"/>
              </a:ext>
            </a:extLst>
          </p:cNvPr>
          <p:cNvSpPr txBox="1"/>
          <p:nvPr/>
        </p:nvSpPr>
        <p:spPr>
          <a:xfrm>
            <a:off x="4699000" y="2846824"/>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الخطوة الأولى: صياغة المُشكلة:</a:t>
            </a:r>
          </a:p>
        </p:txBody>
      </p:sp>
      <p:sp>
        <p:nvSpPr>
          <p:cNvPr id="8" name="TextBox 7">
            <a:extLst>
              <a:ext uri="{FF2B5EF4-FFF2-40B4-BE49-F238E27FC236}">
                <a16:creationId xmlns:a16="http://schemas.microsoft.com/office/drawing/2014/main" id="{F9BB41D8-138B-D020-7B9D-B538409063BB}"/>
              </a:ext>
            </a:extLst>
          </p:cNvPr>
          <p:cNvSpPr txBox="1"/>
          <p:nvPr/>
        </p:nvSpPr>
        <p:spPr>
          <a:xfrm>
            <a:off x="4292600" y="3525918"/>
            <a:ext cx="6527799" cy="1631216"/>
          </a:xfrm>
          <a:prstGeom prst="rect">
            <a:avLst/>
          </a:prstGeom>
          <a:noFill/>
        </p:spPr>
        <p:txBody>
          <a:bodyPr wrap="square" rtlCol="0">
            <a:spAutoFit/>
          </a:bodyPr>
          <a:lstStyle/>
          <a:p>
            <a:pPr marL="285750" indent="-285750" algn="just" rtl="1">
              <a:buFont typeface="Arial" panose="020B0604020202020204" pitchFamily="34" charset="0"/>
              <a:buChar char="•"/>
            </a:pPr>
            <a:r>
              <a:rPr lang="ar-SA" sz="2000" b="1" dirty="0">
                <a:solidFill>
                  <a:schemeClr val="accent5">
                    <a:lumMod val="50000"/>
                  </a:schemeClr>
                </a:solidFill>
                <a:latin typeface="Alexandria"/>
              </a:rPr>
              <a:t>عنوان البحث</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مُقدمة ال</a:t>
            </a:r>
            <a:r>
              <a:rPr lang="ar-EG" sz="2000" b="1" dirty="0">
                <a:solidFill>
                  <a:schemeClr val="accent5">
                    <a:lumMod val="50000"/>
                  </a:schemeClr>
                </a:solidFill>
                <a:latin typeface="Alexandria"/>
              </a:rPr>
              <a:t>بحث.</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أهداف البحث</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أهمية البحث</a:t>
            </a:r>
            <a:r>
              <a:rPr lang="ar-EG" sz="2000" b="1" dirty="0">
                <a:solidFill>
                  <a:schemeClr val="accent5">
                    <a:lumMod val="50000"/>
                  </a:schemeClr>
                </a:solidFill>
                <a:latin typeface="Alexandria"/>
              </a:rPr>
              <a:t>.</a:t>
            </a:r>
          </a:p>
          <a:p>
            <a:pPr marL="285750" indent="-285750" algn="just" rtl="1">
              <a:buFont typeface="Arial" panose="020B0604020202020204" pitchFamily="34" charset="0"/>
              <a:buChar char="•"/>
            </a:pPr>
            <a:r>
              <a:rPr lang="ar-SA" sz="2000" b="1" dirty="0">
                <a:solidFill>
                  <a:schemeClr val="accent5">
                    <a:lumMod val="50000"/>
                  </a:schemeClr>
                </a:solidFill>
                <a:latin typeface="Alexandria"/>
              </a:rPr>
              <a:t>مُراجعة ال</a:t>
            </a:r>
            <a:r>
              <a:rPr lang="ar-EG" sz="2000" b="1" dirty="0">
                <a:solidFill>
                  <a:schemeClr val="accent5">
                    <a:lumMod val="50000"/>
                  </a:schemeClr>
                </a:solidFill>
                <a:latin typeface="Alexandria"/>
              </a:rPr>
              <a:t>تُراث ال</a:t>
            </a:r>
            <a:r>
              <a:rPr lang="ar-SA" sz="2000" b="1" dirty="0">
                <a:solidFill>
                  <a:schemeClr val="accent5">
                    <a:lumMod val="50000"/>
                  </a:schemeClr>
                </a:solidFill>
                <a:latin typeface="Alexandria"/>
              </a:rPr>
              <a:t>أدبي</a:t>
            </a:r>
            <a:r>
              <a:rPr lang="ar-EG" sz="2000" b="1" dirty="0">
                <a:solidFill>
                  <a:schemeClr val="accent5">
                    <a:lumMod val="50000"/>
                  </a:schemeClr>
                </a:solidFill>
                <a:latin typeface="Alexandria"/>
              </a:rPr>
              <a:t>.</a:t>
            </a:r>
            <a:endParaRPr lang="en-US" sz="2000" b="1" dirty="0">
              <a:solidFill>
                <a:schemeClr val="accent5">
                  <a:lumMod val="50000"/>
                </a:schemeClr>
              </a:solidFill>
              <a:latin typeface="Alexandria"/>
            </a:endParaRPr>
          </a:p>
        </p:txBody>
      </p:sp>
      <p:sp>
        <p:nvSpPr>
          <p:cNvPr id="9" name="TextBox 8">
            <a:extLst>
              <a:ext uri="{FF2B5EF4-FFF2-40B4-BE49-F238E27FC236}">
                <a16:creationId xmlns:a16="http://schemas.microsoft.com/office/drawing/2014/main" id="{0CFDE8BA-7F88-F042-A9D9-2D102EB2D343}"/>
              </a:ext>
            </a:extLst>
          </p:cNvPr>
          <p:cNvSpPr txBox="1"/>
          <p:nvPr/>
        </p:nvSpPr>
        <p:spPr>
          <a:xfrm>
            <a:off x="4705350" y="5234404"/>
            <a:ext cx="6527799" cy="400110"/>
          </a:xfrm>
          <a:prstGeom prst="rect">
            <a:avLst/>
          </a:prstGeom>
          <a:noFill/>
        </p:spPr>
        <p:txBody>
          <a:bodyPr wrap="square" rtlCol="0">
            <a:spAutoFit/>
          </a:bodyPr>
          <a:lstStyle/>
          <a:p>
            <a:pPr algn="just" rtl="1"/>
            <a:r>
              <a:rPr lang="ar-EG" sz="2000" b="1" dirty="0">
                <a:solidFill>
                  <a:srgbClr val="2E3957"/>
                </a:solidFill>
                <a:latin typeface="Alexandria"/>
              </a:rPr>
              <a:t>3.   المراجع.</a:t>
            </a:r>
          </a:p>
        </p:txBody>
      </p:sp>
      <p:pic>
        <p:nvPicPr>
          <p:cNvPr id="7" name="Question Animation - 1749998043519">
            <a:hlinkClick r:id="" action="ppaction://media"/>
            <a:extLst>
              <a:ext uri="{FF2B5EF4-FFF2-40B4-BE49-F238E27FC236}">
                <a16:creationId xmlns:a16="http://schemas.microsoft.com/office/drawing/2014/main" id="{465AE2A4-4A8E-B576-A425-45A0F7370A38}"/>
              </a:ext>
            </a:extLst>
          </p:cNvPr>
          <p:cNvPicPr>
            <a:picLocks noChangeAspect="1"/>
          </p:cNvPicPr>
          <p:nvPr>
            <a:videoFile r:link="rId3"/>
            <p:extLst>
              <p:ext uri="{DAA4B4D4-6D71-4841-9C94-3DE7FCFB9230}">
                <p14:media xmlns:p14="http://schemas.microsoft.com/office/powerpoint/2010/main" r:embed="rId2"/>
              </p:ext>
            </p:extLst>
          </p:nvPr>
        </p:nvPicPr>
        <p:blipFill>
          <a:blip r:embed="rId6"/>
          <a:stretch>
            <a:fillRect/>
          </a:stretch>
        </p:blipFill>
        <p:spPr>
          <a:xfrm>
            <a:off x="2334679" y="3166178"/>
            <a:ext cx="1957921" cy="2068226"/>
          </a:xfrm>
          <a:prstGeom prst="round2SameRect">
            <a:avLst>
              <a:gd name="adj1" fmla="val 6955"/>
              <a:gd name="adj2" fmla="val 0"/>
            </a:avLst>
          </a:prstGeom>
          <a:ln>
            <a:noFill/>
          </a:ln>
          <a:effectLst>
            <a:reflection blurRad="6350" stA="52000" endPos="35000" dist="25400" dir="5400000" sy="-100000" algn="bl" rotWithShape="0"/>
          </a:effectLst>
          <a:scene3d>
            <a:camera prst="orthographicFront"/>
            <a:lightRig rig="threePt" dir="t"/>
          </a:scene3d>
          <a:sp3d>
            <a:bevelT w="190500" prst="hardEdge"/>
            <a:contourClr>
              <a:srgbClr val="C0C0C0"/>
            </a:contourClr>
          </a:sp3d>
        </p:spPr>
      </p:pic>
    </p:spTree>
    <p:extLst>
      <p:ext uri="{BB962C8B-B14F-4D97-AF65-F5344CB8AC3E}">
        <p14:creationId xmlns:p14="http://schemas.microsoft.com/office/powerpoint/2010/main" val="399488539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3500"/>
                            </p:stCondLst>
                            <p:childTnLst>
                              <p:par>
                                <p:cTn id="23" presetID="42" presetClass="entr" presetSubtype="0" fill="hold" grpId="0" nodeType="afterEffect">
                                  <p:stCondLst>
                                    <p:cond delay="25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4750"/>
                            </p:stCondLst>
                            <p:childTnLst>
                              <p:par>
                                <p:cTn id="29" presetID="42" presetClass="entr" presetSubtype="0" fill="hold" grpId="0" nodeType="afterEffect">
                                  <p:stCondLst>
                                    <p:cond delay="25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45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
                                        <p:tgtEl>
                                          <p:spTgt spid="7"/>
                                        </p:tgtEl>
                                      </p:cBhvr>
                                    </p:animEffect>
                                    <p:anim calcmode="lin" valueType="num">
                                      <p:cBhvr>
                                        <p:cTn id="37" dur="10" fill="hold"/>
                                        <p:tgtEl>
                                          <p:spTgt spid="7"/>
                                        </p:tgtEl>
                                        <p:attrNameLst>
                                          <p:attrName>ppt_x</p:attrName>
                                        </p:attrNameLst>
                                      </p:cBhvr>
                                      <p:tavLst>
                                        <p:tav tm="0">
                                          <p:val>
                                            <p:strVal val="#ppt_x"/>
                                          </p:val>
                                        </p:tav>
                                        <p:tav tm="100000">
                                          <p:val>
                                            <p:strVal val="#ppt_x"/>
                                          </p:val>
                                        </p:tav>
                                      </p:tavLst>
                                    </p:anim>
                                    <p:anim calcmode="lin" valueType="num">
                                      <p:cBhvr>
                                        <p:cTn id="38" dur="10" fill="hold"/>
                                        <p:tgtEl>
                                          <p:spTgt spid="7"/>
                                        </p:tgtEl>
                                        <p:attrNameLst>
                                          <p:attrName>ppt_y</p:attrName>
                                        </p:attrNameLst>
                                      </p:cBhvr>
                                      <p:tavLst>
                                        <p:tav tm="0">
                                          <p:val>
                                            <p:strVal val="#ppt_y+.1"/>
                                          </p:val>
                                        </p:tav>
                                        <p:tav tm="100000">
                                          <p:val>
                                            <p:strVal val="#ppt_y"/>
                                          </p:val>
                                        </p:tav>
                                      </p:tavLst>
                                    </p:anim>
                                  </p:childTnLst>
                                </p:cTn>
                              </p:par>
                              <p:par>
                                <p:cTn id="39" presetID="1" presetClass="mediacall" presetSubtype="0" fill="hold" nodeType="withEffect">
                                  <p:stCondLst>
                                    <p:cond delay="4500"/>
                                  </p:stCondLst>
                                  <p:childTnLst>
                                    <p:cmd type="call" cmd="playFrom(0.0)">
                                      <p:cBhvr>
                                        <p:cTn id="40" dur="484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41" repeatCount="indefinite" fill="remove" display="0">
                  <p:stCondLst>
                    <p:cond delay="indefinite"/>
                  </p:stCondLst>
                </p:cTn>
                <p:tgtEl>
                  <p:spTgt spid="7"/>
                </p:tgtEl>
              </p:cMediaNode>
            </p:video>
          </p:childTnLst>
        </p:cTn>
      </p:par>
    </p:tnLst>
    <p:bldLst>
      <p:bldP spid="4" grpId="0"/>
      <p:bldP spid="6" grpId="0"/>
      <p:bldP spid="3" grpId="0"/>
      <p:bldP spid="8"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6.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AA32275-CB85-9DF7-B988-EAE6F8600355}"/>
              </a:ext>
            </a:extLst>
          </p:cNvPr>
          <p:cNvSpPr txBox="1"/>
          <p:nvPr/>
        </p:nvSpPr>
        <p:spPr>
          <a:xfrm>
            <a:off x="842589" y="2281869"/>
            <a:ext cx="10520735" cy="738664"/>
          </a:xfrm>
          <a:prstGeom prst="rect">
            <a:avLst/>
          </a:prstGeom>
          <a:noFill/>
        </p:spPr>
        <p:txBody>
          <a:bodyPr wrap="square" rtlCol="0">
            <a:spAutoFit/>
          </a:bodyPr>
          <a:lstStyle/>
          <a:p>
            <a:pPr marL="285750" lvl="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lvl="0"/>
            <a:endParaRPr lang="en-US" sz="12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763183"/>
            <a:ext cx="10446972" cy="2308324"/>
          </a:xfrm>
          <a:prstGeom prst="rect">
            <a:avLst/>
          </a:prstGeom>
          <a:noFill/>
        </p:spPr>
        <p:txBody>
          <a:bodyPr wrap="square" rtlCol="0">
            <a:spAutoFit/>
          </a:bodyPr>
          <a:lstStyle/>
          <a:p>
            <a:pPr marL="285750" lvl="1" indent="-285750" algn="just">
              <a:lnSpc>
                <a:spcPct val="150000"/>
              </a:lnSpc>
              <a:buFont typeface="Arial" panose="020B0604020202020204" pitchFamily="34" charset="0"/>
              <a:buChar char="•"/>
            </a:pPr>
            <a:r>
              <a:rPr lang="en-US" dirty="0"/>
              <a:t>Berg, B.&amp; Lune, H. (2014). </a:t>
            </a:r>
            <a:r>
              <a:rPr lang="en-US" i="1" dirty="0"/>
              <a:t>Qualitative Research Methods for the Social Sciences. </a:t>
            </a:r>
            <a:r>
              <a:rPr lang="en-US" dirty="0"/>
              <a:t>Pearson Education.</a:t>
            </a:r>
            <a:endParaRPr lang="ar-EG" dirty="0"/>
          </a:p>
          <a:p>
            <a:pPr marL="285750" lvl="1" indent="-285750" algn="just">
              <a:lnSpc>
                <a:spcPct val="150000"/>
              </a:lnSpc>
              <a:buFont typeface="Arial" panose="020B0604020202020204" pitchFamily="34" charset="0"/>
              <a:buChar char="•"/>
            </a:pPr>
            <a:endParaRPr lang="en-US" dirty="0"/>
          </a:p>
          <a:p>
            <a:pPr marL="285750" indent="-285750" algn="just">
              <a:buFont typeface="Arial" panose="020B0604020202020204" pitchFamily="34" charset="0"/>
              <a:buChar char="•"/>
            </a:pPr>
            <a:r>
              <a:rPr lang="en-US" dirty="0"/>
              <a:t>Croucher, S. M., &amp; Cronn-Mills, D. (2015). </a:t>
            </a:r>
            <a:r>
              <a:rPr lang="en-US" i="1" dirty="0"/>
              <a:t>Understanding Communication Research Methods: A Theoretical and Practical Approach</a:t>
            </a:r>
            <a:r>
              <a:rPr lang="en-US" dirty="0"/>
              <a:t>. Routledge</a:t>
            </a:r>
            <a:r>
              <a:rPr lang="ar-EG" dirty="0"/>
              <a:t>.</a:t>
            </a:r>
            <a:endParaRPr lang="en-US" dirty="0"/>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Habib, M., Maryam, H., &amp; Pathik, B. B. (2014). </a:t>
            </a:r>
            <a:r>
              <a:rPr lang="en-US" i="1" dirty="0"/>
              <a:t>Research Methodology-Contemporary Practices: Guidelines for Academic Researchers.</a:t>
            </a:r>
            <a:r>
              <a:rPr lang="en-US" dirty="0"/>
              <a:t> Cambridge Scholars Publishing.</a:t>
            </a:r>
          </a:p>
        </p:txBody>
      </p:sp>
    </p:spTree>
    <p:extLst>
      <p:ext uri="{BB962C8B-B14F-4D97-AF65-F5344CB8AC3E}">
        <p14:creationId xmlns:p14="http://schemas.microsoft.com/office/powerpoint/2010/main" val="301189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nodePh="1">
                                  <p:stCondLst>
                                    <p:cond delay="1000"/>
                                  </p:stCondLst>
                                  <p:endCondLst>
                                    <p:cond evt="begin" delay="0">
                                      <p:tn val="17"/>
                                    </p:cond>
                                  </p:end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الثالثة</a:t>
            </a:r>
            <a:endParaRPr lang="en-US" sz="24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320DD76F-FCDB-54C5-7863-1AE144905255}"/>
              </a:ext>
            </a:extLst>
          </p:cNvPr>
          <p:cNvSpPr txBox="1"/>
          <p:nvPr/>
        </p:nvSpPr>
        <p:spPr>
          <a:xfrm>
            <a:off x="912354" y="195226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808A7C5E-E033-1362-C886-6430C001231F}"/>
              </a:ext>
            </a:extLst>
          </p:cNvPr>
          <p:cNvSpPr txBox="1"/>
          <p:nvPr/>
        </p:nvSpPr>
        <p:spPr>
          <a:xfrm>
            <a:off x="912354" y="2413926"/>
            <a:ext cx="10296334" cy="4247317"/>
          </a:xfrm>
          <a:prstGeom prst="rect">
            <a:avLst/>
          </a:prstGeom>
          <a:noFill/>
        </p:spPr>
        <p:txBody>
          <a:bodyPr wrap="square" rtlCol="0">
            <a:spAutoFit/>
          </a:bodyPr>
          <a:lstStyle/>
          <a:p>
            <a:pPr marL="285750" indent="-285750" algn="r" rtl="1">
              <a:buFont typeface="Arial" panose="020B0604020202020204" pitchFamily="34" charset="0"/>
              <a:buChar char="•"/>
            </a:pPr>
            <a:r>
              <a:rPr lang="ar-SA" dirty="0"/>
              <a:t>الحاج، ك. (2020). مناهج البحث الإعلامي. الجامعة الافتراضية السورية.</a:t>
            </a:r>
            <a:endParaRPr lang="en-US" dirty="0"/>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الكامل، ف. (2001). بحوث الإعلام والرأي العام. دار النشر للجامعات. ط 1. القاهرة.</a:t>
            </a:r>
            <a:endParaRPr lang="en-US"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SA" dirty="0"/>
              <a:t>المحمودي، م. س. ع</a:t>
            </a:r>
            <a:r>
              <a:rPr lang="en-US" dirty="0"/>
              <a:t>.(2019). </a:t>
            </a:r>
            <a:r>
              <a:rPr lang="ar-EG" dirty="0"/>
              <a:t> </a:t>
            </a:r>
            <a:r>
              <a:rPr lang="ar-SA" i="1" dirty="0"/>
              <a:t>مناهج البحث العِلمي</a:t>
            </a:r>
            <a:r>
              <a:rPr lang="ar-SA" dirty="0"/>
              <a:t>. ط</a:t>
            </a:r>
            <a:r>
              <a:rPr lang="ar-EG" dirty="0"/>
              <a:t> </a:t>
            </a:r>
            <a:r>
              <a:rPr lang="ar-SA" dirty="0"/>
              <a:t>3. دار الكتب</a:t>
            </a:r>
            <a:r>
              <a:rPr lang="en-US" dirty="0"/>
              <a:t>.</a:t>
            </a:r>
            <a:endParaRPr lang="ar-EG" dirty="0"/>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المشهداني، س. (2020). </a:t>
            </a:r>
            <a:r>
              <a:rPr lang="ar-EG" i="1" dirty="0"/>
              <a:t>مناهج البحث الإعلامي</a:t>
            </a:r>
            <a:r>
              <a:rPr lang="ar-EG" dirty="0"/>
              <a:t>. ط 2. دار الكتاب الجامعي. الإمارات.</a:t>
            </a:r>
          </a:p>
          <a:p>
            <a:pPr marL="285750" indent="-285750" algn="r" rtl="1">
              <a:buFont typeface="Arial" panose="020B0604020202020204" pitchFamily="34" charset="0"/>
              <a:buChar char="•"/>
            </a:pPr>
            <a:endParaRPr lang="ar-EG" dirty="0"/>
          </a:p>
          <a:p>
            <a:pPr marL="285750" indent="-285750" algn="just" rtl="1">
              <a:buFont typeface="Arial" panose="020B0604020202020204" pitchFamily="34" charset="0"/>
              <a:buChar char="•"/>
            </a:pPr>
            <a:r>
              <a:rPr lang="ar-SA" dirty="0"/>
              <a:t>عبد الحميد، </a:t>
            </a:r>
            <a:r>
              <a:rPr lang="ar-EG" dirty="0"/>
              <a:t>م. </a:t>
            </a:r>
            <a:r>
              <a:rPr lang="en-US" dirty="0"/>
              <a:t>.(2000)</a:t>
            </a:r>
            <a:r>
              <a:rPr lang="ar-EG" dirty="0"/>
              <a:t> </a:t>
            </a:r>
            <a:r>
              <a:rPr lang="en-US" dirty="0"/>
              <a:t> </a:t>
            </a:r>
            <a:r>
              <a:rPr lang="ar-SA" i="1" dirty="0"/>
              <a:t>البحث العِلمي في الدراسات الإعلامية</a:t>
            </a:r>
            <a:r>
              <a:rPr lang="ar-EG" dirty="0"/>
              <a:t>. ط 1، </a:t>
            </a:r>
            <a:r>
              <a:rPr lang="ar-SA" dirty="0"/>
              <a:t>عالم الكتب</a:t>
            </a:r>
            <a:r>
              <a:rPr lang="en-US" dirty="0"/>
              <a:t>.</a:t>
            </a:r>
            <a:endParaRPr lang="ar-EG"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عبد المقصود، م. (2025). </a:t>
            </a:r>
            <a:r>
              <a:rPr lang="ar-EG" i="1" dirty="0"/>
              <a:t>اتجاهات الطلاب والإعلاميين المصريين نحو تطبيقات </a:t>
            </a:r>
            <a:r>
              <a:rPr lang="ar-EG" i="1"/>
              <a:t>الذكاء الاصطناعي في </a:t>
            </a:r>
            <a:r>
              <a:rPr lang="ar-EG" i="1" dirty="0"/>
              <a:t>الإعلام. </a:t>
            </a:r>
            <a:r>
              <a:rPr lang="ar-EG" dirty="0"/>
              <a:t>ع. 32. المجلة العلمية لبحوث الإذاعة والتلفزيون، كلية الإعلام، جامعة القاهرة، 1-40. </a:t>
            </a:r>
          </a:p>
          <a:p>
            <a:pPr algn="just" rtl="1"/>
            <a:r>
              <a:rPr lang="ar-EG" dirty="0"/>
              <a:t>     من: </a:t>
            </a:r>
            <a:r>
              <a:rPr lang="en-US" dirty="0"/>
              <a:t>https://ejsrt.journals.ekb.eg/article_428454.html</a:t>
            </a:r>
            <a:endParaRPr lang="ar-EG"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endParaRPr lang="ar-EG" dirty="0"/>
          </a:p>
        </p:txBody>
      </p:sp>
      <p:sp>
        <p:nvSpPr>
          <p:cNvPr id="2" name="TextBox 1">
            <a:extLst>
              <a:ext uri="{FF2B5EF4-FFF2-40B4-BE49-F238E27FC236}">
                <a16:creationId xmlns:a16="http://schemas.microsoft.com/office/drawing/2014/main" id="{4AC798F7-444C-DB1E-D1AA-069E7E6A31D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6.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12253686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100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9324</TotalTime>
  <Words>4760</Words>
  <Application>Microsoft Office PowerPoint</Application>
  <PresentationFormat>Widescreen</PresentationFormat>
  <Paragraphs>400</Paragraphs>
  <Slides>50</Slides>
  <Notes>16</Notes>
  <HiddenSlides>0</HiddenSlides>
  <MMClips>2</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50</vt:i4>
      </vt:variant>
    </vt:vector>
  </HeadingPairs>
  <TitlesOfParts>
    <vt:vector size="59" baseType="lpstr">
      <vt:lpstr>Alexandria</vt:lpstr>
      <vt:lpstr>Arial</vt:lpstr>
      <vt:lpstr>Calibri</vt:lpstr>
      <vt:lpstr>Calibri Light</vt:lpstr>
      <vt:lpstr>Courier New</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197</cp:revision>
  <dcterms:created xsi:type="dcterms:W3CDTF">2023-04-29T09:08:00Z</dcterms:created>
  <dcterms:modified xsi:type="dcterms:W3CDTF">2025-07-25T11:34:57Z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