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480" r:id="rId2"/>
    <p:sldId id="303" r:id="rId3"/>
    <p:sldId id="313" r:id="rId4"/>
    <p:sldId id="276" r:id="rId5"/>
    <p:sldId id="256" r:id="rId6"/>
    <p:sldId id="481" r:id="rId7"/>
    <p:sldId id="482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526" r:id="rId24"/>
    <p:sldId id="499" r:id="rId25"/>
    <p:sldId id="498" r:id="rId26"/>
    <p:sldId id="500" r:id="rId27"/>
    <p:sldId id="501" r:id="rId28"/>
    <p:sldId id="504" r:id="rId29"/>
    <p:sldId id="505" r:id="rId30"/>
    <p:sldId id="506" r:id="rId31"/>
    <p:sldId id="510" r:id="rId32"/>
    <p:sldId id="511" r:id="rId33"/>
    <p:sldId id="512" r:id="rId34"/>
    <p:sldId id="513" r:id="rId35"/>
    <p:sldId id="514" r:id="rId36"/>
    <p:sldId id="515" r:id="rId37"/>
    <p:sldId id="516" r:id="rId38"/>
    <p:sldId id="502" r:id="rId39"/>
    <p:sldId id="518" r:id="rId40"/>
    <p:sldId id="519" r:id="rId41"/>
    <p:sldId id="520" r:id="rId42"/>
    <p:sldId id="521" r:id="rId43"/>
    <p:sldId id="522" r:id="rId44"/>
    <p:sldId id="523" r:id="rId45"/>
    <p:sldId id="524" r:id="rId46"/>
    <p:sldId id="525" r:id="rId47"/>
    <p:sldId id="527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25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526"/>
            <p14:sldId id="499"/>
            <p14:sldId id="498"/>
            <p14:sldId id="500"/>
            <p14:sldId id="501"/>
            <p14:sldId id="504"/>
            <p14:sldId id="505"/>
            <p14:sldId id="506"/>
            <p14:sldId id="510"/>
            <p14:sldId id="511"/>
            <p14:sldId id="512"/>
            <p14:sldId id="513"/>
            <p14:sldId id="514"/>
            <p14:sldId id="515"/>
            <p14:sldId id="516"/>
            <p14:sldId id="502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60" autoAdjust="0"/>
  </p:normalViewPr>
  <p:slideViewPr>
    <p:cSldViewPr snapToGrid="0">
      <p:cViewPr varScale="1">
        <p:scale>
          <a:sx n="105" d="100"/>
          <a:sy n="105" d="100"/>
        </p:scale>
        <p:origin x="8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5/23/23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12.png"/><Relationship Id="rId7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4.png"/><Relationship Id="rId7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Sara Ahmed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6219" y="-5400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19698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Accounting for</a:t>
            </a:r>
          </a:p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Managers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6" y="5864366"/>
            <a:ext cx="3805320" cy="70788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1- Chapter 1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341</a:t>
            </a:r>
          </a:p>
          <a:p>
            <a:endParaRPr lang="en-US" sz="20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66821" y="3714589"/>
            <a:ext cx="6806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1: Introduction to Managerial 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64437" y="550156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94372" y="2201045"/>
            <a:ext cx="84173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Identify the managers’ three primary responsibilities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Distinguish between Managerial Accounting and Financial Accounting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Describe the roles and skills required of management accountants within the organization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Discuss the business trends and regulations affecting management accounting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71912"/>
            <a:ext cx="7188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What is Managerial </a:t>
            </a:r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Accounting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8" y="2019690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Management accounting also is known as managerial accounting and can be defined as a process of providing financial information and resources to the managers in decision making.</a:t>
            </a:r>
          </a:p>
          <a:p>
            <a:pPr algn="just"/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Wingdings" pitchFamily="2" charset="2"/>
              <a:buChar char="q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Managerial accounting, also called management accounting, is a method of accounting that creates statements, reports, and documents that help management in making better decisions related to their business' performance.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79583" y="460173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45277" y="1760412"/>
            <a:ext cx="84173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Managerial accounting is the process of “identification, measurement, analysis, and interpretation of accounting information” that helps business leaders make sound financial decisions and efficiently manage their daily operations.</a:t>
            </a:r>
          </a:p>
          <a:p>
            <a:pPr marL="342900" indent="-342900" algn="just">
              <a:buFont typeface="Wingdings" pitchFamily="2" charset="2"/>
              <a:buChar char="q"/>
            </a:pP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en-US" sz="2400" b="0" i="0" dirty="0">
                <a:solidFill>
                  <a:srgbClr val="111111"/>
                </a:solidFill>
                <a:effectLst/>
                <a:latin typeface="SourceSansPro"/>
              </a:rPr>
              <a:t>Managerial accounting differs from financial accounting because the intended purpose of managerial accounting is to assist users internal to the company in making well-informed business decisions.</a:t>
            </a:r>
          </a:p>
          <a:p>
            <a:pPr algn="l"/>
            <a:br>
              <a:rPr lang="en-US" sz="2400" b="0" i="0" dirty="0">
                <a:solidFill>
                  <a:srgbClr val="111111"/>
                </a:solidFill>
                <a:effectLst/>
                <a:latin typeface="SourceSansPro"/>
              </a:rPr>
            </a:br>
            <a:endParaRPr lang="en-US" sz="2400" b="0" i="0" dirty="0">
              <a:solidFill>
                <a:srgbClr val="111111"/>
              </a:solidFill>
              <a:effectLst/>
              <a:latin typeface="SourceSansPro"/>
            </a:endParaRPr>
          </a:p>
          <a:p>
            <a:pPr marL="342900" indent="-342900" algn="just">
              <a:buFont typeface="Wingdings" pitchFamily="2" charset="2"/>
              <a:buChar char="q"/>
            </a:pP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Managerial A</a:t>
            </a:r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ccounting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: </a:t>
            </a:r>
            <a:r>
              <a:rPr lang="en-US" sz="2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Takeaways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87340" y="1914213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Managerial accounting involves the presentation of financial information for internal purposes to be used by management in making key business decisions.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Techniques used by managerial accountants are not dictated by accounting standards, unlike financial accounting.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The presentation of managerial accounting data can be modified to meet the specific needs of its end-user.</a:t>
            </a:r>
          </a:p>
          <a:p>
            <a:pPr algn="just"/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0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45277" y="1760412"/>
            <a:ext cx="841732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Managerial accounting encompasses many facets of accounting, including product costing, budgeting, forecasting, and various financial analysis.</a:t>
            </a:r>
          </a:p>
          <a:p>
            <a:pPr algn="just"/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This differs from financial accounting, which produces and disseminates official financial statements for public consumption that conform to prevailing accounting standards.</a:t>
            </a:r>
          </a:p>
          <a:p>
            <a:pPr algn="just"/>
            <a:b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</a:b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Wingdings" pitchFamily="2" charset="2"/>
              <a:buChar char="q"/>
            </a:pP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767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83785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Managers’ Three Primary Responsibilities of </a:t>
            </a:r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Decision Making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39602" y="608578"/>
            <a:ext cx="2649477" cy="1166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29E84E2-08A4-B0AF-23BC-1848F4098166}"/>
              </a:ext>
            </a:extLst>
          </p:cNvPr>
          <p:cNvSpPr txBox="1">
            <a:spLocks noChangeArrowheads="1"/>
          </p:cNvSpPr>
          <p:nvPr/>
        </p:nvSpPr>
        <p:spPr>
          <a:xfrm>
            <a:off x="1423125" y="1697544"/>
            <a:ext cx="9345750" cy="412163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  <a:effectLst>
            <a:outerShdw dist="107763" dir="2700000" algn="ctr" rotWithShape="0">
              <a:schemeClr val="tx1"/>
            </a:outerShdw>
          </a:effectLst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60000"/>
              </a:spcBef>
              <a:buFont typeface="Times" pitchFamily="34" charset="0"/>
              <a:buNone/>
              <a:defRPr/>
            </a:pPr>
            <a:r>
              <a:rPr lang="en-US"/>
              <a:t>   </a:t>
            </a:r>
            <a:endParaRPr lang="en-US" dirty="0"/>
          </a:p>
        </p:txBody>
      </p:sp>
      <p:sp>
        <p:nvSpPr>
          <p:cNvPr id="7" name="Oval 5">
            <a:extLst>
              <a:ext uri="{FF2B5EF4-FFF2-40B4-BE49-F238E27FC236}">
                <a16:creationId xmlns:a16="http://schemas.microsoft.com/office/drawing/2014/main" id="{C3E6335C-87DF-2B18-BABF-D39FA4633F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2186" y="1867014"/>
            <a:ext cx="2377428" cy="1031673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2800" b="1"/>
              <a:t>Planning</a:t>
            </a:r>
          </a:p>
        </p:txBody>
      </p:sp>
      <p:sp>
        <p:nvSpPr>
          <p:cNvPr id="8" name="Oval 6">
            <a:extLst>
              <a:ext uri="{FF2B5EF4-FFF2-40B4-BE49-F238E27FC236}">
                <a16:creationId xmlns:a16="http://schemas.microsoft.com/office/drawing/2014/main" id="{D0C6E92A-1D95-F425-64AB-194C19C1D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0826" y="3017615"/>
            <a:ext cx="2705349" cy="1213732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2800" b="1" dirty="0"/>
              <a:t>Controlling</a:t>
            </a:r>
          </a:p>
        </p:txBody>
      </p:sp>
      <p:sp>
        <p:nvSpPr>
          <p:cNvPr id="9" name="Oval 7">
            <a:extLst>
              <a:ext uri="{FF2B5EF4-FFF2-40B4-BE49-F238E27FC236}">
                <a16:creationId xmlns:a16="http://schemas.microsoft.com/office/drawing/2014/main" id="{F0E660B2-86C0-9835-E4E7-70B278080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3826" y="2176882"/>
            <a:ext cx="2705349" cy="1153045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en-US" altLang="en-US" sz="2800" b="1" dirty="0"/>
          </a:p>
          <a:p>
            <a:pPr algn="ctr"/>
            <a:r>
              <a:rPr lang="en-US" altLang="en-US" sz="2800" b="1" dirty="0"/>
              <a:t>Directing</a:t>
            </a:r>
          </a:p>
          <a:p>
            <a:pPr algn="ctr"/>
            <a:endParaRPr lang="en-US" altLang="en-US" sz="2800" b="1" dirty="0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747B9699-EF02-A244-E932-C0301CDAAC8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071" y="3025359"/>
            <a:ext cx="2746338" cy="274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05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nimBg="1" autoUpdateAnimBg="0"/>
      <p:bldP spid="9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83785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  <a:r>
              <a:rPr lang="en-US" altLang="en-US" sz="4400" b="1" dirty="0">
                <a:solidFill>
                  <a:schemeClr val="bg1"/>
                </a:solidFill>
                <a:cs typeface="Tajawal Medium" panose="00000600000000000000" pitchFamily="2" charset="-78"/>
              </a:rPr>
              <a:t>Planning</a:t>
            </a:r>
            <a:endParaRPr lang="en-US" altLang="en-US" sz="36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39602" y="608578"/>
            <a:ext cx="2649477" cy="1166001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02771E87-299A-FC20-A183-76BA10D5C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4349" y="1878304"/>
            <a:ext cx="2396651" cy="1093496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2400">
                <a:solidFill>
                  <a:srgbClr val="FFFFFF"/>
                </a:solidFill>
              </a:rPr>
              <a:t>Establish Goals.</a:t>
            </a:r>
          </a:p>
        </p:txBody>
      </p:sp>
      <p:grpSp>
        <p:nvGrpSpPr>
          <p:cNvPr id="14" name="Group 4">
            <a:extLst>
              <a:ext uri="{FF2B5EF4-FFF2-40B4-BE49-F238E27FC236}">
                <a16:creationId xmlns:a16="http://schemas.microsoft.com/office/drawing/2014/main" id="{673A1067-DF3F-61A8-1E19-72B8EE1F7B45}"/>
              </a:ext>
            </a:extLst>
          </p:cNvPr>
          <p:cNvGrpSpPr>
            <a:grpSpLocks/>
          </p:cNvGrpSpPr>
          <p:nvPr/>
        </p:nvGrpSpPr>
        <p:grpSpPr bwMode="auto">
          <a:xfrm>
            <a:off x="3373433" y="2383102"/>
            <a:ext cx="3865567" cy="2265098"/>
            <a:chOff x="1200" y="1528"/>
            <a:chExt cx="2400" cy="1400"/>
          </a:xfrm>
        </p:grpSpPr>
        <p:sp>
          <p:nvSpPr>
            <p:cNvPr id="15" name="Rectangle 5">
              <a:extLst>
                <a:ext uri="{FF2B5EF4-FFF2-40B4-BE49-F238E27FC236}">
                  <a16:creationId xmlns:a16="http://schemas.microsoft.com/office/drawing/2014/main" id="{0B7B5B6E-9904-BB9B-4BED-20E25056C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" y="2160"/>
              <a:ext cx="2400" cy="76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bg2"/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en-US" altLang="en-US" sz="2400">
                  <a:solidFill>
                    <a:srgbClr val="FFFFFF"/>
                  </a:solidFill>
                </a:rPr>
                <a:t>Specify How Goals </a:t>
              </a:r>
            </a:p>
            <a:p>
              <a:pPr algn="ctr"/>
              <a:r>
                <a:rPr lang="en-US" altLang="en-US" sz="2400">
                  <a:solidFill>
                    <a:srgbClr val="FFFFFF"/>
                  </a:solidFill>
                </a:rPr>
                <a:t>Will Be Achieved.</a:t>
              </a:r>
            </a:p>
          </p:txBody>
        </p:sp>
        <p:cxnSp>
          <p:nvCxnSpPr>
            <p:cNvPr id="16" name="AutoShape 6">
              <a:extLst>
                <a:ext uri="{FF2B5EF4-FFF2-40B4-BE49-F238E27FC236}">
                  <a16:creationId xmlns:a16="http://schemas.microsoft.com/office/drawing/2014/main" id="{D0AC4290-E140-AAB5-C937-11038F4F1EE1}"/>
                </a:ext>
              </a:extLst>
            </p:cNvPr>
            <p:cNvCxnSpPr>
              <a:cxnSpLocks noChangeShapeType="1"/>
              <a:stCxn id="13" idx="3"/>
              <a:endCxn id="15" idx="0"/>
            </p:cNvCxnSpPr>
            <p:nvPr/>
          </p:nvCxnSpPr>
          <p:spPr bwMode="auto">
            <a:xfrm>
              <a:off x="1680" y="1528"/>
              <a:ext cx="720" cy="632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7" name="Group 7">
            <a:extLst>
              <a:ext uri="{FF2B5EF4-FFF2-40B4-BE49-F238E27FC236}">
                <a16:creationId xmlns:a16="http://schemas.microsoft.com/office/drawing/2014/main" id="{A5309B46-111E-FFC0-A1F5-258827BC7AA6}"/>
              </a:ext>
            </a:extLst>
          </p:cNvPr>
          <p:cNvGrpSpPr>
            <a:grpSpLocks/>
          </p:cNvGrpSpPr>
          <p:nvPr/>
        </p:nvGrpSpPr>
        <p:grpSpPr bwMode="auto">
          <a:xfrm>
            <a:off x="6576056" y="3981395"/>
            <a:ext cx="3710944" cy="2343205"/>
            <a:chOff x="3216" y="2537"/>
            <a:chExt cx="2304" cy="1447"/>
          </a:xfrm>
        </p:grpSpPr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id="{A3C5FC81-7AF5-84AB-D321-F18F3BD7A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3216"/>
              <a:ext cx="2304" cy="76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bg2"/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en-US" altLang="en-US" sz="2400">
                  <a:solidFill>
                    <a:srgbClr val="FFFFFF"/>
                  </a:solidFill>
                </a:rPr>
                <a:t>Develop Budgets.</a:t>
              </a:r>
            </a:p>
          </p:txBody>
        </p:sp>
        <p:cxnSp>
          <p:nvCxnSpPr>
            <p:cNvPr id="19" name="AutoShape 9">
              <a:extLst>
                <a:ext uri="{FF2B5EF4-FFF2-40B4-BE49-F238E27FC236}">
                  <a16:creationId xmlns:a16="http://schemas.microsoft.com/office/drawing/2014/main" id="{D664C996-1874-2EB0-59FC-12E64CFCDF72}"/>
                </a:ext>
              </a:extLst>
            </p:cNvPr>
            <p:cNvCxnSpPr>
              <a:cxnSpLocks noChangeShapeType="1"/>
              <a:stCxn id="15" idx="3"/>
              <a:endCxn id="18" idx="0"/>
            </p:cNvCxnSpPr>
            <p:nvPr/>
          </p:nvCxnSpPr>
          <p:spPr bwMode="auto">
            <a:xfrm>
              <a:off x="3600" y="2537"/>
              <a:ext cx="768" cy="679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0" name="Picture 3">
            <a:extLst>
              <a:ext uri="{FF2B5EF4-FFF2-40B4-BE49-F238E27FC236}">
                <a16:creationId xmlns:a16="http://schemas.microsoft.com/office/drawing/2014/main" id="{1A57E07F-CC88-E3F0-625A-689AC83C8A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934" y="1939465"/>
            <a:ext cx="1562137" cy="234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454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8378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Controlling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39602" y="608578"/>
            <a:ext cx="2649477" cy="1166001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5051ABCC-4693-FB78-1135-89FDA7E237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8750" y="1600200"/>
            <a:ext cx="678180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600" b="1" dirty="0">
                <a:latin typeface="Arial" charset="0"/>
              </a:rPr>
              <a:t>The control function gathers feedback to </a:t>
            </a:r>
          </a:p>
          <a:p>
            <a:pPr algn="ctr">
              <a:defRPr/>
            </a:pPr>
            <a:r>
              <a:rPr lang="en-US" sz="2600" b="1" dirty="0">
                <a:latin typeface="Arial" charset="0"/>
              </a:rPr>
              <a:t>ensure that plans are being followed. 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7A01831C-711A-6796-ADAA-0A0911048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7700" y="2895600"/>
            <a:ext cx="8343900" cy="137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600" b="1" dirty="0">
                <a:latin typeface="Arial" charset="0"/>
              </a:rPr>
              <a:t>Feedback in the form of performance reports</a:t>
            </a:r>
            <a:br>
              <a:rPr lang="en-US" sz="2600" b="1" dirty="0">
                <a:latin typeface="Arial" charset="0"/>
              </a:rPr>
            </a:br>
            <a:r>
              <a:rPr lang="en-US" sz="2600" b="1" dirty="0">
                <a:latin typeface="Arial" charset="0"/>
              </a:rPr>
              <a:t>that compare actual results with the budget</a:t>
            </a:r>
            <a:br>
              <a:rPr lang="en-US" sz="2600" b="1" dirty="0">
                <a:latin typeface="Arial" charset="0"/>
              </a:rPr>
            </a:br>
            <a:r>
              <a:rPr lang="en-US" sz="2600" b="1" dirty="0">
                <a:latin typeface="Arial" charset="0"/>
              </a:rPr>
              <a:t>are an essential part of the control function.</a:t>
            </a:r>
          </a:p>
        </p:txBody>
      </p:sp>
      <p:pic>
        <p:nvPicPr>
          <p:cNvPr id="14" name="Picture 5" descr="ONTARGET">
            <a:extLst>
              <a:ext uri="{FF2B5EF4-FFF2-40B4-BE49-F238E27FC236}">
                <a16:creationId xmlns:a16="http://schemas.microsoft.com/office/drawing/2014/main" id="{8810DD2D-A886-20C9-3331-E00D37A7B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495800"/>
            <a:ext cx="2471738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98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8378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Decision Making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39602" y="608578"/>
            <a:ext cx="2649477" cy="1166001"/>
          </a:xfrm>
          <a:prstGeom prst="rect">
            <a:avLst/>
          </a:prstGeom>
        </p:spPr>
      </p:pic>
      <p:pic>
        <p:nvPicPr>
          <p:cNvPr id="12" name="Picture 2" descr="C:\Documents and Settings\Cindy\Local Settings\Temporary Internet Files\Content.IE5\VREHAY6M\MC900231572[1].wmf">
            <a:extLst>
              <a:ext uri="{FF2B5EF4-FFF2-40B4-BE49-F238E27FC236}">
                <a16:creationId xmlns:a16="http://schemas.microsoft.com/office/drawing/2014/main" id="{A2F04A70-EDBE-0970-3999-EE9ED939AA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551" y="2173288"/>
            <a:ext cx="2098675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2054">
            <a:extLst>
              <a:ext uri="{FF2B5EF4-FFF2-40B4-BE49-F238E27FC236}">
                <a16:creationId xmlns:a16="http://schemas.microsoft.com/office/drawing/2014/main" id="{ADB6B4B9-C4CD-1205-DE8E-ABB3C79E7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676400"/>
            <a:ext cx="5029200" cy="1524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800" b="1" dirty="0">
                <a:latin typeface="Arial" charset="0"/>
              </a:rPr>
              <a:t>Decision making involves </a:t>
            </a:r>
          </a:p>
          <a:p>
            <a:pPr algn="ctr">
              <a:defRPr/>
            </a:pPr>
            <a:r>
              <a:rPr lang="en-US" sz="2800" b="1" dirty="0">
                <a:latin typeface="Arial" charset="0"/>
              </a:rPr>
              <a:t>making a selection among </a:t>
            </a:r>
          </a:p>
          <a:p>
            <a:pPr algn="ctr">
              <a:defRPr/>
            </a:pPr>
            <a:r>
              <a:rPr lang="en-US" sz="2800" b="1" dirty="0">
                <a:latin typeface="Arial" charset="0"/>
              </a:rPr>
              <a:t>competing alternatives.</a:t>
            </a:r>
          </a:p>
        </p:txBody>
      </p:sp>
      <p:sp>
        <p:nvSpPr>
          <p:cNvPr id="14" name="Oval 7">
            <a:extLst>
              <a:ext uri="{FF2B5EF4-FFF2-40B4-BE49-F238E27FC236}">
                <a16:creationId xmlns:a16="http://schemas.microsoft.com/office/drawing/2014/main" id="{82B55A6E-0858-782B-907D-8C1AA85E91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3429000"/>
            <a:ext cx="2895600" cy="16002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 sz="2800" b="1" dirty="0">
              <a:latin typeface="Arial" charset="0"/>
            </a:endParaRPr>
          </a:p>
          <a:p>
            <a:pPr algn="ctr">
              <a:defRPr/>
            </a:pPr>
            <a:r>
              <a:rPr lang="en-US" sz="2800" b="1" dirty="0">
                <a:latin typeface="Arial" charset="0"/>
              </a:rPr>
              <a:t>What should </a:t>
            </a:r>
          </a:p>
          <a:p>
            <a:pPr algn="ctr">
              <a:defRPr/>
            </a:pPr>
            <a:r>
              <a:rPr lang="en-US" sz="2800" b="1" dirty="0">
                <a:latin typeface="Arial" charset="0"/>
              </a:rPr>
              <a:t>we be selling?</a:t>
            </a:r>
          </a:p>
          <a:p>
            <a:pPr algn="ctr">
              <a:defRPr/>
            </a:pPr>
            <a:endParaRPr lang="en-US" sz="2800" b="1" dirty="0">
              <a:latin typeface="Arial" charset="0"/>
            </a:endParaRPr>
          </a:p>
        </p:txBody>
      </p:sp>
      <p:sp>
        <p:nvSpPr>
          <p:cNvPr id="15" name="Oval 7">
            <a:extLst>
              <a:ext uri="{FF2B5EF4-FFF2-40B4-BE49-F238E27FC236}">
                <a16:creationId xmlns:a16="http://schemas.microsoft.com/office/drawing/2014/main" id="{F8984B2F-EBA8-CE93-6276-6CF8DAFFC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191000"/>
            <a:ext cx="2895600" cy="16002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 sz="2800" b="1" dirty="0">
              <a:latin typeface="Arial" charset="0"/>
            </a:endParaRPr>
          </a:p>
          <a:p>
            <a:pPr algn="ctr">
              <a:defRPr/>
            </a:pPr>
            <a:r>
              <a:rPr lang="en-US" sz="2800" b="1" dirty="0">
                <a:latin typeface="Arial" charset="0"/>
              </a:rPr>
              <a:t>Who should </a:t>
            </a:r>
          </a:p>
          <a:p>
            <a:pPr algn="ctr">
              <a:defRPr/>
            </a:pPr>
            <a:r>
              <a:rPr lang="en-US" sz="2800" b="1" dirty="0">
                <a:latin typeface="Arial" charset="0"/>
              </a:rPr>
              <a:t>we be serving?</a:t>
            </a:r>
          </a:p>
          <a:p>
            <a:pPr algn="ctr">
              <a:defRPr/>
            </a:pPr>
            <a:endParaRPr lang="en-US" sz="2800" b="1" dirty="0">
              <a:latin typeface="Arial" charset="0"/>
            </a:endParaRPr>
          </a:p>
        </p:txBody>
      </p:sp>
      <p:sp>
        <p:nvSpPr>
          <p:cNvPr id="16" name="Oval 7">
            <a:extLst>
              <a:ext uri="{FF2B5EF4-FFF2-40B4-BE49-F238E27FC236}">
                <a16:creationId xmlns:a16="http://schemas.microsoft.com/office/drawing/2014/main" id="{E991F131-597D-38AF-8764-1910F078C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5029200"/>
            <a:ext cx="2895600" cy="16002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 sz="2800" b="1" dirty="0">
              <a:latin typeface="Arial" charset="0"/>
            </a:endParaRPr>
          </a:p>
          <a:p>
            <a:pPr algn="ctr">
              <a:defRPr/>
            </a:pPr>
            <a:r>
              <a:rPr lang="en-US" sz="2800" b="1" dirty="0">
                <a:latin typeface="Arial" charset="0"/>
              </a:rPr>
              <a:t>How should </a:t>
            </a:r>
          </a:p>
          <a:p>
            <a:pPr algn="ctr">
              <a:defRPr/>
            </a:pPr>
            <a:r>
              <a:rPr lang="en-US" sz="2800" b="1" dirty="0">
                <a:latin typeface="Arial" charset="0"/>
              </a:rPr>
              <a:t>we execute?</a:t>
            </a:r>
          </a:p>
          <a:p>
            <a:pPr algn="ctr">
              <a:defRPr/>
            </a:pPr>
            <a:endParaRPr lang="en-US" sz="2800" b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98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  <p:bldP spid="14" grpId="0" animBg="1" autoUpdateAnimBg="0"/>
      <p:bldP spid="15" grpId="0" animBg="1" autoUpdateAnimBg="0"/>
      <p:bldP spid="16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45277" y="1760412"/>
            <a:ext cx="8417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B327DE-1ACF-DFD6-A110-FFEFD5885A36}"/>
              </a:ext>
            </a:extLst>
          </p:cNvPr>
          <p:cNvSpPr txBox="1">
            <a:spLocks/>
          </p:cNvSpPr>
          <p:nvPr/>
        </p:nvSpPr>
        <p:spPr>
          <a:xfrm>
            <a:off x="838200" y="142806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400" dirty="0"/>
              <a:t>Managerial Accounting Activities:</a:t>
            </a:r>
            <a:br>
              <a:rPr lang="en-US" sz="5400" dirty="0"/>
            </a:br>
            <a:r>
              <a:rPr lang="en-US" sz="5400" dirty="0"/>
              <a:t>Marketing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8212463-37E5-32E2-4129-1736CAF293C6}"/>
              </a:ext>
            </a:extLst>
          </p:cNvPr>
          <p:cNvSpPr/>
          <p:nvPr/>
        </p:nvSpPr>
        <p:spPr>
          <a:xfrm>
            <a:off x="3322913" y="4444550"/>
            <a:ext cx="5638800" cy="954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How many salespeople should we plan to hire to serve a new territory?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832F10-D758-6E91-FEA6-8657C48BF520}"/>
              </a:ext>
            </a:extLst>
          </p:cNvPr>
          <p:cNvSpPr/>
          <p:nvPr/>
        </p:nvSpPr>
        <p:spPr>
          <a:xfrm>
            <a:off x="2057400" y="3465514"/>
            <a:ext cx="5638800" cy="954087"/>
          </a:xfrm>
          <a:prstGeom prst="rect">
            <a:avLst/>
          </a:prstGeom>
          <a:solidFill>
            <a:schemeClr val="accent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How much should we budget for TV, print, and internet advertising?</a:t>
            </a:r>
          </a:p>
        </p:txBody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A3F40DF4-C4D4-94CF-5FAC-4BE9934FF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4287" y="2145165"/>
            <a:ext cx="2209800" cy="12954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/>
              <a:t>Planning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23B861-E903-AFAD-A4C6-EEE2742A22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5211" y="3043451"/>
            <a:ext cx="2829651" cy="2121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611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45277" y="1760412"/>
            <a:ext cx="8417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BC8AB9-FEC6-9D1F-1D91-12D5DDC59D3D}"/>
              </a:ext>
            </a:extLst>
          </p:cNvPr>
          <p:cNvSpPr txBox="1">
            <a:spLocks/>
          </p:cNvSpPr>
          <p:nvPr/>
        </p:nvSpPr>
        <p:spPr>
          <a:xfrm>
            <a:off x="762002" y="142385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400" dirty="0"/>
              <a:t>Managerial Accounting Activities:</a:t>
            </a:r>
            <a:br>
              <a:rPr lang="en-US" sz="5400" dirty="0"/>
            </a:br>
            <a:r>
              <a:rPr lang="en-US" sz="5400" dirty="0"/>
              <a:t>Marketing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E2C8A5-9BB5-CF5F-60CB-281D48EA1CF4}"/>
              </a:ext>
            </a:extLst>
          </p:cNvPr>
          <p:cNvSpPr/>
          <p:nvPr/>
        </p:nvSpPr>
        <p:spPr>
          <a:xfrm>
            <a:off x="1847873" y="4362203"/>
            <a:ext cx="5638800" cy="1384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Are we accumulating too much inventory during the holiday shopping season?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BE9993-C838-FF5A-EE49-C0DD3A6EA611}"/>
              </a:ext>
            </a:extLst>
          </p:cNvPr>
          <p:cNvSpPr/>
          <p:nvPr/>
        </p:nvSpPr>
        <p:spPr>
          <a:xfrm>
            <a:off x="3624265" y="3381220"/>
            <a:ext cx="5638800" cy="9540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Is the budgeted price cut increasing unit sales as expected?</a:t>
            </a:r>
          </a:p>
        </p:txBody>
      </p:sp>
      <p:sp>
        <p:nvSpPr>
          <p:cNvPr id="5" name="Oval 7">
            <a:extLst>
              <a:ext uri="{FF2B5EF4-FFF2-40B4-BE49-F238E27FC236}">
                <a16:creationId xmlns:a16="http://schemas.microsoft.com/office/drawing/2014/main" id="{5E70A898-17B3-5453-3A06-00E30FE08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4314" y="2393317"/>
            <a:ext cx="2514600" cy="14478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en-US" altLang="en-US" sz="2800" b="1" dirty="0"/>
          </a:p>
          <a:p>
            <a:pPr algn="ctr"/>
            <a:r>
              <a:rPr lang="en-US" altLang="en-US" sz="3200" b="1" dirty="0"/>
              <a:t>Controlling</a:t>
            </a:r>
          </a:p>
          <a:p>
            <a:pPr algn="ctr"/>
            <a:endParaRPr lang="en-US" altLang="en-US" sz="2800" b="1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5944E579-A98D-D208-7817-F5C3294BDA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086" y="3015894"/>
            <a:ext cx="2849563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7301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2FEC70-621A-2DB4-13F4-6C95F242E68E}"/>
              </a:ext>
            </a:extLst>
          </p:cNvPr>
          <p:cNvSpPr txBox="1">
            <a:spLocks/>
          </p:cNvSpPr>
          <p:nvPr/>
        </p:nvSpPr>
        <p:spPr>
          <a:xfrm>
            <a:off x="578341" y="142806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400" dirty="0"/>
              <a:t>Managerial Accounting Activities:</a:t>
            </a:r>
            <a:br>
              <a:rPr lang="en-US" sz="5400" dirty="0"/>
            </a:br>
            <a:r>
              <a:rPr lang="en-US" sz="5400" dirty="0"/>
              <a:t>Marketing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0913CA-8D2C-1B62-8DB2-812657F0A592}"/>
              </a:ext>
            </a:extLst>
          </p:cNvPr>
          <p:cNvSpPr/>
          <p:nvPr/>
        </p:nvSpPr>
        <p:spPr>
          <a:xfrm>
            <a:off x="1665188" y="4131280"/>
            <a:ext cx="5638800" cy="9540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Should we sell directly to customers or use a distributor?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DEF64A-88BE-0B88-A95E-31D7F5B2091D}"/>
              </a:ext>
            </a:extLst>
          </p:cNvPr>
          <p:cNvSpPr/>
          <p:nvPr/>
        </p:nvSpPr>
        <p:spPr>
          <a:xfrm>
            <a:off x="3597766" y="3104659"/>
            <a:ext cx="56388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Should we sell our services as one bundle or sell them separately?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8D7471E-3BC7-16E0-3C0C-4ADB01D0F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4043" y="2345751"/>
            <a:ext cx="2514600" cy="15240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 dirty="0"/>
              <a:t>Decision </a:t>
            </a:r>
          </a:p>
          <a:p>
            <a:pPr algn="ctr"/>
            <a:r>
              <a:rPr lang="en-US" altLang="en-US" sz="3200" b="1" dirty="0"/>
              <a:t>Making</a:t>
            </a: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78D34595-C151-CE63-32CA-39E9F3F5F7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011" y="2903105"/>
            <a:ext cx="2849563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3461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8274E8-C286-406D-28B5-B53EE92FF0EA}"/>
              </a:ext>
            </a:extLst>
          </p:cNvPr>
          <p:cNvSpPr txBox="1">
            <a:spLocks/>
          </p:cNvSpPr>
          <p:nvPr/>
        </p:nvSpPr>
        <p:spPr>
          <a:xfrm>
            <a:off x="458826" y="139989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400" dirty="0"/>
              <a:t>Managerial Accounting Activities:</a:t>
            </a:r>
            <a:br>
              <a:rPr lang="en-US" sz="5400" dirty="0"/>
            </a:br>
            <a:r>
              <a:rPr lang="en-US" sz="5400" dirty="0"/>
              <a:t>Supply Chain Management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4315E0A-F0F5-1BD1-D7B9-9FDDBFC9CCA2}"/>
              </a:ext>
            </a:extLst>
          </p:cNvPr>
          <p:cNvSpPr/>
          <p:nvPr/>
        </p:nvSpPr>
        <p:spPr>
          <a:xfrm>
            <a:off x="1948479" y="4465568"/>
            <a:ext cx="5638800" cy="954087"/>
          </a:xfrm>
          <a:prstGeom prst="rect">
            <a:avLst/>
          </a:prstGeom>
          <a:solidFill>
            <a:schemeClr val="accent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How much should we budget for next period’s utility expense?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3C6ED0-0260-A5B1-44F4-F31A43B3EC49}"/>
              </a:ext>
            </a:extLst>
          </p:cNvPr>
          <p:cNvSpPr/>
          <p:nvPr/>
        </p:nvSpPr>
        <p:spPr>
          <a:xfrm>
            <a:off x="3276601" y="3399122"/>
            <a:ext cx="5638800" cy="954087"/>
          </a:xfrm>
          <a:prstGeom prst="rect">
            <a:avLst/>
          </a:prstGeom>
          <a:solidFill>
            <a:schemeClr val="accent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How many units should we plan to produce next period?</a:t>
            </a:r>
          </a:p>
        </p:txBody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31E5D4D3-F8F2-277A-8FF8-854C28F158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4287" y="2725462"/>
            <a:ext cx="2209800" cy="12954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 dirty="0"/>
              <a:t>Planning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605785A7-24F8-A0E6-3FFA-97A690067E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231" y="3036822"/>
            <a:ext cx="2849563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878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B487D5-47C7-A8B9-E762-A37F6DA83B5A}"/>
              </a:ext>
            </a:extLst>
          </p:cNvPr>
          <p:cNvSpPr txBox="1">
            <a:spLocks/>
          </p:cNvSpPr>
          <p:nvPr/>
        </p:nvSpPr>
        <p:spPr>
          <a:xfrm>
            <a:off x="495338" y="13993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400" dirty="0"/>
              <a:t>Managerial Accounting Activities:</a:t>
            </a:r>
            <a:br>
              <a:rPr lang="en-US" sz="5400" dirty="0"/>
            </a:br>
            <a:r>
              <a:rPr lang="en-US" sz="5400" dirty="0"/>
              <a:t>Supply Chain Management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8C285DF-AB64-7268-6898-58B687A9D852}"/>
              </a:ext>
            </a:extLst>
          </p:cNvPr>
          <p:cNvSpPr/>
          <p:nvPr/>
        </p:nvSpPr>
        <p:spPr>
          <a:xfrm>
            <a:off x="1919904" y="4265970"/>
            <a:ext cx="5638800" cy="1384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Are we achieving our goal of reducing the number of defective units produced?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25B37C-69F7-1D09-6A66-1C3F88884DAF}"/>
              </a:ext>
            </a:extLst>
          </p:cNvPr>
          <p:cNvSpPr/>
          <p:nvPr/>
        </p:nvSpPr>
        <p:spPr>
          <a:xfrm>
            <a:off x="3943350" y="2959131"/>
            <a:ext cx="5638800" cy="1384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Did we spend more or less than expected for the units we actually produced?</a:t>
            </a:r>
          </a:p>
        </p:txBody>
      </p:sp>
      <p:sp>
        <p:nvSpPr>
          <p:cNvPr id="5" name="Oval 7">
            <a:extLst>
              <a:ext uri="{FF2B5EF4-FFF2-40B4-BE49-F238E27FC236}">
                <a16:creationId xmlns:a16="http://schemas.microsoft.com/office/drawing/2014/main" id="{B8E24B87-342B-B5AD-896C-BCC4FC46C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5188" y="2660078"/>
            <a:ext cx="2514600" cy="14478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en-US" altLang="en-US" sz="2800" b="1" dirty="0"/>
          </a:p>
          <a:p>
            <a:pPr algn="ctr"/>
            <a:r>
              <a:rPr lang="en-US" altLang="en-US" sz="3200" b="1" dirty="0"/>
              <a:t>Controlling</a:t>
            </a:r>
          </a:p>
          <a:p>
            <a:pPr algn="ctr"/>
            <a:endParaRPr lang="en-US" altLang="en-US" sz="2800" b="1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FD33F241-CDEC-D7DE-0AE5-1642AF8176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846" y="2838971"/>
            <a:ext cx="2572250" cy="1928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344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222D0C-5443-D7E9-80C8-D9C2B27C26BD}"/>
              </a:ext>
            </a:extLst>
          </p:cNvPr>
          <p:cNvSpPr txBox="1">
            <a:spLocks/>
          </p:cNvSpPr>
          <p:nvPr/>
        </p:nvSpPr>
        <p:spPr>
          <a:xfrm>
            <a:off x="347369" y="14111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400" dirty="0"/>
              <a:t>Managerial Accounting Activities:</a:t>
            </a:r>
            <a:br>
              <a:rPr lang="en-US" sz="5400" dirty="0"/>
            </a:br>
            <a:r>
              <a:rPr lang="en-US" sz="5400" dirty="0"/>
              <a:t>Supply Chain Management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EA4501-CD8E-D8D6-6169-8D49A1D329FB}"/>
              </a:ext>
            </a:extLst>
          </p:cNvPr>
          <p:cNvSpPr/>
          <p:nvPr/>
        </p:nvSpPr>
        <p:spPr>
          <a:xfrm>
            <a:off x="1570036" y="4214877"/>
            <a:ext cx="5638800" cy="1384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Should we redesign our manufacturing process to lower inventory levels?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9E4671-13DC-3B01-B36E-E175EB9E54BF}"/>
              </a:ext>
            </a:extLst>
          </p:cNvPr>
          <p:cNvSpPr/>
          <p:nvPr/>
        </p:nvSpPr>
        <p:spPr>
          <a:xfrm>
            <a:off x="3986213" y="2915578"/>
            <a:ext cx="5638800" cy="1384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Should we transfer production of a component part to an overseas supplier?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D53FDB2-7E1B-A8B6-3644-F05DE72282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5188" y="2636153"/>
            <a:ext cx="2514600" cy="15240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 dirty="0"/>
              <a:t>Decision </a:t>
            </a:r>
          </a:p>
          <a:p>
            <a:pPr algn="ctr"/>
            <a:r>
              <a:rPr lang="en-US" altLang="en-US" sz="3200" b="1" dirty="0"/>
              <a:t>Making</a:t>
            </a: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BE51EA47-86D2-173A-2A29-7D72DA6DF7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9263" y="2743960"/>
            <a:ext cx="2662737" cy="1996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7840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F42046-07E2-03F1-171C-3B9BE255E1FC}"/>
              </a:ext>
            </a:extLst>
          </p:cNvPr>
          <p:cNvSpPr txBox="1">
            <a:spLocks/>
          </p:cNvSpPr>
          <p:nvPr/>
        </p:nvSpPr>
        <p:spPr>
          <a:xfrm>
            <a:off x="596137" y="137543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4400" dirty="0"/>
              <a:t>Managerial Accounting Activities:</a:t>
            </a:r>
            <a:br>
              <a:rPr lang="en-US" sz="4400" dirty="0"/>
            </a:br>
            <a:r>
              <a:rPr lang="en-US" sz="4400" dirty="0"/>
              <a:t>Human Resource Management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B005567-F42B-7ACB-5E9B-C3CF84D69D0B}"/>
              </a:ext>
            </a:extLst>
          </p:cNvPr>
          <p:cNvSpPr/>
          <p:nvPr/>
        </p:nvSpPr>
        <p:spPr>
          <a:xfrm>
            <a:off x="3220950" y="3825561"/>
            <a:ext cx="5638800" cy="1384300"/>
          </a:xfrm>
          <a:prstGeom prst="rect">
            <a:avLst/>
          </a:prstGeom>
          <a:solidFill>
            <a:schemeClr val="accent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How much should we plan to spend on employee recruitment advertising?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C7549E-7777-41D2-247F-C20672AF7C8D}"/>
              </a:ext>
            </a:extLst>
          </p:cNvPr>
          <p:cNvSpPr/>
          <p:nvPr/>
        </p:nvSpPr>
        <p:spPr>
          <a:xfrm>
            <a:off x="3558382" y="2768355"/>
            <a:ext cx="5638800" cy="954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How much should we plan to spend for occupational safety training?</a:t>
            </a:r>
          </a:p>
        </p:txBody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8DF4E8CD-915C-6B01-6C51-01BFEDDE5F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1278" y="2701002"/>
            <a:ext cx="2209800" cy="12954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/>
              <a:t>Planning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CFBB251B-E485-753A-C5F7-13058E78CD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2437" y="2701002"/>
            <a:ext cx="2849563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775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604BCC-0965-8439-12B9-13CAE3DC5CA2}"/>
              </a:ext>
            </a:extLst>
          </p:cNvPr>
          <p:cNvSpPr txBox="1">
            <a:spLocks/>
          </p:cNvSpPr>
          <p:nvPr/>
        </p:nvSpPr>
        <p:spPr>
          <a:xfrm>
            <a:off x="666750" y="135070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4400" dirty="0"/>
              <a:t>Managerial Accounting Activities:</a:t>
            </a:r>
            <a:br>
              <a:rPr lang="en-US" sz="4400" dirty="0"/>
            </a:br>
            <a:r>
              <a:rPr lang="en-US" sz="4400" dirty="0"/>
              <a:t>Human Resource Management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D69E07C-D9EC-E4D5-1098-E8B78C3CC396}"/>
              </a:ext>
            </a:extLst>
          </p:cNvPr>
          <p:cNvSpPr/>
          <p:nvPr/>
        </p:nvSpPr>
        <p:spPr>
          <a:xfrm>
            <a:off x="2873962" y="3825796"/>
            <a:ext cx="5638800" cy="1385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Are we meeting our goal of completing timely performance appraisals?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0CE098-7DD7-008E-9D73-84C3DAD8ED3F}"/>
              </a:ext>
            </a:extLst>
          </p:cNvPr>
          <p:cNvSpPr/>
          <p:nvPr/>
        </p:nvSpPr>
        <p:spPr>
          <a:xfrm>
            <a:off x="3558382" y="2822396"/>
            <a:ext cx="5638800" cy="9540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Is our employee retention rate exceeding our goals?</a:t>
            </a:r>
          </a:p>
        </p:txBody>
      </p:sp>
      <p:sp>
        <p:nvSpPr>
          <p:cNvPr id="5" name="Oval 7">
            <a:extLst>
              <a:ext uri="{FF2B5EF4-FFF2-40B4-BE49-F238E27FC236}">
                <a16:creationId xmlns:a16="http://schemas.microsoft.com/office/drawing/2014/main" id="{C3A2861D-3DCE-4902-C9C4-A2144E7641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9075" y="2657082"/>
            <a:ext cx="2514600" cy="14478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en-US" altLang="en-US" sz="2800" b="1" dirty="0"/>
          </a:p>
          <a:p>
            <a:pPr algn="ctr"/>
            <a:r>
              <a:rPr lang="en-US" altLang="en-US" sz="3200" b="1" dirty="0"/>
              <a:t>Controlling</a:t>
            </a:r>
          </a:p>
          <a:p>
            <a:pPr algn="ctr"/>
            <a:endParaRPr lang="en-US" altLang="en-US" sz="2800" b="1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AD837DA0-126D-4409-A43F-6BF993ED6A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666" y="2741777"/>
            <a:ext cx="2418076" cy="181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5632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F64AB9B-FF03-43C9-F2DD-1F4895D69BBB}"/>
              </a:ext>
            </a:extLst>
          </p:cNvPr>
          <p:cNvSpPr txBox="1">
            <a:spLocks/>
          </p:cNvSpPr>
          <p:nvPr/>
        </p:nvSpPr>
        <p:spPr>
          <a:xfrm>
            <a:off x="433656" y="128519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4400" dirty="0"/>
              <a:t>Managerial Accounting Activities:</a:t>
            </a:r>
            <a:br>
              <a:rPr lang="en-US" sz="4400" dirty="0"/>
            </a:br>
            <a:r>
              <a:rPr lang="en-US" sz="4400" dirty="0"/>
              <a:t>Human Resource Management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5D17A6-1EA8-A7BC-03D3-210E43A01784}"/>
              </a:ext>
            </a:extLst>
          </p:cNvPr>
          <p:cNvSpPr/>
          <p:nvPr/>
        </p:nvSpPr>
        <p:spPr>
          <a:xfrm>
            <a:off x="2872056" y="3979778"/>
            <a:ext cx="5638800" cy="9540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Should we hire temporary workers or full-time employees?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7EC5AA-BC61-3363-0F31-AE20FDD9BE4F}"/>
              </a:ext>
            </a:extLst>
          </p:cNvPr>
          <p:cNvSpPr/>
          <p:nvPr/>
        </p:nvSpPr>
        <p:spPr>
          <a:xfrm>
            <a:off x="4015349" y="2734695"/>
            <a:ext cx="56388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Should we hire an on-site medical staff to lower our healthcare costs?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5637C08-83E7-780A-E944-CDD41A871E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0749" y="2455778"/>
            <a:ext cx="2514600" cy="15240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/>
              <a:t>Decision </a:t>
            </a:r>
          </a:p>
          <a:p>
            <a:pPr algn="ctr"/>
            <a:r>
              <a:rPr lang="en-US" altLang="en-US" sz="3200" b="1"/>
              <a:t>Making</a:t>
            </a: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301E7768-EF31-4193-50EA-D2E86AD3E5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831" y="3688802"/>
            <a:ext cx="2849563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937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E5516D4-B662-D554-6B13-05F62F1B6B5E}"/>
              </a:ext>
            </a:extLst>
          </p:cNvPr>
          <p:cNvSpPr txBox="1">
            <a:spLocks/>
          </p:cNvSpPr>
          <p:nvPr/>
        </p:nvSpPr>
        <p:spPr>
          <a:xfrm>
            <a:off x="596137" y="139726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4400" dirty="0"/>
              <a:t>Managerial Accounting Activities:</a:t>
            </a:r>
            <a:br>
              <a:rPr lang="en-US" sz="4400" dirty="0"/>
            </a:br>
            <a:r>
              <a:rPr lang="en-US" sz="4400" dirty="0"/>
              <a:t>Human Resource Management Majors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3F9703-CC91-6835-85B7-0F4B6C883C61}"/>
              </a:ext>
            </a:extLst>
          </p:cNvPr>
          <p:cNvSpPr/>
          <p:nvPr/>
        </p:nvSpPr>
        <p:spPr>
          <a:xfrm>
            <a:off x="2659027" y="4155312"/>
            <a:ext cx="5638800" cy="9540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Should we hire temporary workers or full-time employees?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181CEB-F51A-F4D1-0484-4D37CCE805FB}"/>
              </a:ext>
            </a:extLst>
          </p:cNvPr>
          <p:cNvSpPr/>
          <p:nvPr/>
        </p:nvSpPr>
        <p:spPr>
          <a:xfrm>
            <a:off x="3743325" y="2939676"/>
            <a:ext cx="56388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/>
              <a:t>Should we hire an on-site medical staff to lower our healthcare costs?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B400C8C-8B1F-6A90-B6BA-C353520AF6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4043" y="2581725"/>
            <a:ext cx="2514600" cy="15240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 dirty="0"/>
              <a:t>Decision </a:t>
            </a:r>
          </a:p>
          <a:p>
            <a:pPr algn="ctr"/>
            <a:r>
              <a:rPr lang="en-US" altLang="en-US" sz="3200" b="1" dirty="0"/>
              <a:t>Making</a:t>
            </a: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C204F347-36B2-9F0A-796B-59E4D3C4AE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010" y="3934552"/>
            <a:ext cx="2849563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012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grpSp>
        <p:nvGrpSpPr>
          <p:cNvPr id="2" name="Group 2">
            <a:extLst>
              <a:ext uri="{FF2B5EF4-FFF2-40B4-BE49-F238E27FC236}">
                <a16:creationId xmlns:a16="http://schemas.microsoft.com/office/drawing/2014/main" id="{F20EE46A-4B83-1A0C-1342-B15D26C2D841}"/>
              </a:ext>
            </a:extLst>
          </p:cNvPr>
          <p:cNvGrpSpPr>
            <a:grpSpLocks/>
          </p:cNvGrpSpPr>
          <p:nvPr/>
        </p:nvGrpSpPr>
        <p:grpSpPr bwMode="auto">
          <a:xfrm>
            <a:off x="3199537" y="2204739"/>
            <a:ext cx="4678196" cy="3198152"/>
            <a:chOff x="204" y="1020"/>
            <a:chExt cx="2568" cy="2952"/>
          </a:xfrm>
        </p:grpSpPr>
        <p:sp>
          <p:nvSpPr>
            <p:cNvPr id="3" name="Rectangle 3">
              <a:extLst>
                <a:ext uri="{FF2B5EF4-FFF2-40B4-BE49-F238E27FC236}">
                  <a16:creationId xmlns:a16="http://schemas.microsoft.com/office/drawing/2014/main" id="{75161EEF-1EAE-076D-C7F5-CBB26E3639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" y="1020"/>
              <a:ext cx="2568" cy="2952"/>
            </a:xfrm>
            <a:prstGeom prst="rect">
              <a:avLst/>
            </a:prstGeom>
            <a:solidFill>
              <a:srgbClr val="A2C1FE"/>
            </a:solidFill>
            <a:ln w="38100" cmpd="dbl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pitchFamily="34" charset="0"/>
              </a:endParaRPr>
            </a:p>
          </p:txBody>
        </p:sp>
        <p:sp>
          <p:nvSpPr>
            <p:cNvPr id="4" name="Rectangle 4">
              <a:extLst>
                <a:ext uri="{FF2B5EF4-FFF2-40B4-BE49-F238E27FC236}">
                  <a16:creationId xmlns:a16="http://schemas.microsoft.com/office/drawing/2014/main" id="{F6F83079-CEC1-D647-5C2D-9DDA2007E3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" y="1114"/>
              <a:ext cx="2497" cy="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800" dirty="0">
                  <a:solidFill>
                    <a:srgbClr val="C00000"/>
                  </a:solidFill>
                  <a:cs typeface="Calibri" panose="020F0502020204030204" pitchFamily="34" charset="0"/>
                </a:rPr>
                <a:t>Managerial</a:t>
              </a:r>
              <a:r>
                <a:rPr lang="en-US" altLang="en-US" sz="2800" dirty="0">
                  <a:cs typeface="Calibri" panose="020F0502020204030204" pitchFamily="34" charset="0"/>
                </a:rPr>
                <a:t> accounting</a:t>
              </a:r>
              <a:br>
                <a:rPr lang="en-US" altLang="en-US" sz="2800" dirty="0">
                  <a:cs typeface="Calibri" panose="020F0502020204030204" pitchFamily="34" charset="0"/>
                </a:rPr>
              </a:br>
              <a:r>
                <a:rPr lang="en-US" altLang="en-US" sz="2800" dirty="0">
                  <a:cs typeface="Calibri" panose="020F0502020204030204" pitchFamily="34" charset="0"/>
                </a:rPr>
                <a:t>provides financial and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800" dirty="0">
                  <a:cs typeface="Calibri" panose="020F0502020204030204" pitchFamily="34" charset="0"/>
                </a:rPr>
                <a:t>nonfinancial information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800" dirty="0">
                  <a:cs typeface="Calibri" panose="020F0502020204030204" pitchFamily="34" charset="0"/>
                </a:rPr>
                <a:t>for managers of an</a:t>
              </a:r>
              <a:br>
                <a:rPr lang="en-US" altLang="en-US" sz="2800" dirty="0">
                  <a:cs typeface="Calibri" panose="020F0502020204030204" pitchFamily="34" charset="0"/>
                </a:rPr>
              </a:br>
              <a:r>
                <a:rPr lang="en-US" altLang="en-US" sz="2800" dirty="0">
                  <a:cs typeface="Calibri" panose="020F0502020204030204" pitchFamily="34" charset="0"/>
                </a:rPr>
                <a:t>organization and other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800" dirty="0">
                  <a:cs typeface="Calibri" panose="020F0502020204030204" pitchFamily="34" charset="0"/>
                </a:rPr>
                <a:t>decision makers</a:t>
              </a:r>
              <a:r>
                <a:rPr lang="en-US" altLang="en-US" sz="2800" dirty="0">
                  <a:latin typeface="Arial" pitchFamily="34" charset="0"/>
                </a:rPr>
                <a:t>.</a:t>
              </a:r>
            </a:p>
          </p:txBody>
        </p:sp>
      </p:grpSp>
      <p:sp>
        <p:nvSpPr>
          <p:cNvPr id="5" name="Rectangle 10">
            <a:extLst>
              <a:ext uri="{FF2B5EF4-FFF2-40B4-BE49-F238E27FC236}">
                <a16:creationId xmlns:a16="http://schemas.microsoft.com/office/drawing/2014/main" id="{8B71CECB-696C-CB6F-CB21-DEB7C7738DBC}"/>
              </a:ext>
            </a:extLst>
          </p:cNvPr>
          <p:cNvSpPr txBox="1">
            <a:spLocks noChangeArrowheads="1"/>
          </p:cNvSpPr>
          <p:nvPr/>
        </p:nvSpPr>
        <p:spPr>
          <a:xfrm>
            <a:off x="1665188" y="1311278"/>
            <a:ext cx="77724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/>
              <a:t>Managerial Accounting Basics</a:t>
            </a:r>
          </a:p>
        </p:txBody>
      </p:sp>
    </p:spTree>
    <p:extLst>
      <p:ext uri="{BB962C8B-B14F-4D97-AF65-F5344CB8AC3E}">
        <p14:creationId xmlns:p14="http://schemas.microsoft.com/office/powerpoint/2010/main" val="37293683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BB3FBED9-EF7B-7043-B351-FD1B2B874E34}"/>
              </a:ext>
            </a:extLst>
          </p:cNvPr>
          <p:cNvSpPr txBox="1">
            <a:spLocks/>
          </p:cNvSpPr>
          <p:nvPr/>
        </p:nvSpPr>
        <p:spPr>
          <a:xfrm>
            <a:off x="1665188" y="2580592"/>
            <a:ext cx="7772400" cy="45323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latin typeface="STIX Two Text" panose="02020603050405020304" pitchFamily="18" charset="0"/>
              </a:rPr>
              <a:t>Assigning costs to cost objects</a:t>
            </a:r>
          </a:p>
          <a:p>
            <a:pPr algn="l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latin typeface="STIX Two Text" panose="02020603050405020304" pitchFamily="18" charset="0"/>
              </a:rPr>
              <a:t>Accounting for costs in manufacturing companies</a:t>
            </a:r>
          </a:p>
          <a:p>
            <a:pPr algn="l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latin typeface="STIX Two Text" panose="02020603050405020304" pitchFamily="18" charset="0"/>
              </a:rPr>
              <a:t>Preparing financial statements</a:t>
            </a:r>
          </a:p>
          <a:p>
            <a:pPr algn="l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latin typeface="STIX Two Text" panose="02020603050405020304" pitchFamily="18" charset="0"/>
              </a:rPr>
              <a:t>Predicting cost behavior in response to changes in activity</a:t>
            </a:r>
          </a:p>
          <a:p>
            <a:pPr algn="l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latin typeface="STIX Two Text" panose="02020603050405020304" pitchFamily="18" charset="0"/>
              </a:rPr>
              <a:t>Making decisions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942E6BE-C6D4-8F4C-BAEC-8F8F015B1D31}"/>
              </a:ext>
            </a:extLst>
          </p:cNvPr>
          <p:cNvSpPr txBox="1">
            <a:spLocks/>
          </p:cNvSpPr>
          <p:nvPr/>
        </p:nvSpPr>
        <p:spPr>
          <a:xfrm>
            <a:off x="1207988" y="1285192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dirty="0">
                <a:cs typeface="Arial" charset="0"/>
              </a:rPr>
              <a:t>Calculation of unit cost: Purposes of Cost Classification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72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39602" y="608578"/>
            <a:ext cx="2649477" cy="1166001"/>
          </a:xfrm>
          <a:prstGeom prst="rect">
            <a:avLst/>
          </a:prstGeom>
        </p:spPr>
      </p:pic>
      <p:sp>
        <p:nvSpPr>
          <p:cNvPr id="4" name="Rectangle 11">
            <a:extLst>
              <a:ext uri="{FF2B5EF4-FFF2-40B4-BE49-F238E27FC236}">
                <a16:creationId xmlns:a16="http://schemas.microsoft.com/office/drawing/2014/main" id="{74CA36E0-2B35-BED0-471C-7A4A37439B82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1774579"/>
            <a:ext cx="8229600" cy="762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/>
              <a:t>Purpose of Managerial Accounting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EF9EDB-BDC1-0881-CCA8-2B751284FEE6}"/>
              </a:ext>
            </a:extLst>
          </p:cNvPr>
          <p:cNvSpPr txBox="1"/>
          <p:nvPr/>
        </p:nvSpPr>
        <p:spPr>
          <a:xfrm>
            <a:off x="1981200" y="4479194"/>
            <a:ext cx="28829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Planning</a:t>
            </a:r>
            <a:endParaRPr 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Develop new products?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Expand into new markets?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Build a new factory?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0CC6E3-2B5F-FB65-ABB4-5F0B053C109A}"/>
              </a:ext>
            </a:extLst>
          </p:cNvPr>
          <p:cNvSpPr txBox="1"/>
          <p:nvPr/>
        </p:nvSpPr>
        <p:spPr>
          <a:xfrm>
            <a:off x="6822728" y="4577853"/>
            <a:ext cx="28829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Are costs too high?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Are services profitable?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Are customers satisfied?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0DD80F-EAF1-394C-3803-7362D43AB1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71438" y="2539898"/>
            <a:ext cx="5865865" cy="188584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A91D6AE-9412-23D5-EE55-271FFD672C0E}"/>
              </a:ext>
            </a:extLst>
          </p:cNvPr>
          <p:cNvSpPr txBox="1"/>
          <p:nvPr/>
        </p:nvSpPr>
        <p:spPr>
          <a:xfrm>
            <a:off x="1779854" y="262330"/>
            <a:ext cx="83785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Managers’ Three Primary Responsibilities of </a:t>
            </a:r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Decision Making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67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Needs of Management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D4C39FB1-1F51-72AB-FCEC-DA2D1E4F7E13}"/>
              </a:ext>
            </a:extLst>
          </p:cNvPr>
          <p:cNvSpPr txBox="1">
            <a:spLocks/>
          </p:cNvSpPr>
          <p:nvPr/>
        </p:nvSpPr>
        <p:spPr>
          <a:xfrm>
            <a:off x="1847781" y="1933683"/>
            <a:ext cx="7772400" cy="4532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en-US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Financial accounting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is concerned with reporting financial information to external parties, such as stockholders, creditors, and regulators.</a:t>
            </a:r>
          </a:p>
          <a:p>
            <a:pPr marL="0" indent="0" algn="just">
              <a:buNone/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defRPr/>
            </a:pPr>
            <a:r>
              <a:rPr lang="en-US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Managerial accounting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is concerned with providing information to managers within an organization so that they can formulate plans, control operations, and make decisions.</a:t>
            </a:r>
          </a:p>
        </p:txBody>
      </p:sp>
    </p:spTree>
    <p:extLst>
      <p:ext uri="{BB962C8B-B14F-4D97-AF65-F5344CB8AC3E}">
        <p14:creationId xmlns:p14="http://schemas.microsoft.com/office/powerpoint/2010/main" val="241810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026">
            <a:extLst>
              <a:ext uri="{FF2B5EF4-FFF2-40B4-BE49-F238E27FC236}">
                <a16:creationId xmlns:a16="http://schemas.microsoft.com/office/drawing/2014/main" id="{E8D7BAB0-58ED-0BC0-A076-AB7BAAAAC0B0}"/>
              </a:ext>
            </a:extLst>
          </p:cNvPr>
          <p:cNvSpPr txBox="1">
            <a:spLocks noChangeArrowheads="1"/>
          </p:cNvSpPr>
          <p:nvPr/>
        </p:nvSpPr>
        <p:spPr>
          <a:xfrm>
            <a:off x="1223032" y="541864"/>
            <a:ext cx="9065936" cy="821962"/>
          </a:xfrm>
          <a:prstGeom prst="rect">
            <a:avLst/>
          </a:prstGeom>
          <a:noFill/>
        </p:spPr>
        <p:txBody>
          <a:bodyPr vert="horz" lIns="90488" tIns="44450" rIns="90488" bIns="4445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altLang="en-US" sz="3600" b="1" dirty="0">
                <a:latin typeface="+mn-lt"/>
                <a:ea typeface="+mn-ea"/>
                <a:cs typeface="Tajawal Medium" panose="00000600000000000000" pitchFamily="2" charset="-78"/>
              </a:rPr>
              <a:t>Financial and Managerial Accounting: </a:t>
            </a:r>
          </a:p>
          <a:p>
            <a:pPr>
              <a:lnSpc>
                <a:spcPct val="80000"/>
              </a:lnSpc>
            </a:pPr>
            <a:r>
              <a:rPr lang="en-US" altLang="en-US" sz="3600" b="1" dirty="0">
                <a:latin typeface="+mn-lt"/>
                <a:ea typeface="+mn-ea"/>
                <a:cs typeface="Tajawal Medium" panose="00000600000000000000" pitchFamily="2" charset="-78"/>
              </a:rPr>
              <a:t> Key Differences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501CF821-4438-C01E-BFB6-9510E96021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4360424"/>
              </p:ext>
            </p:extLst>
          </p:nvPr>
        </p:nvGraphicFramePr>
        <p:xfrm>
          <a:off x="1223032" y="1285192"/>
          <a:ext cx="9261809" cy="45500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7" imgW="4864100" imgH="3086100" progId="Excel.Sheet.8">
                  <p:embed/>
                </p:oleObj>
              </mc:Choice>
              <mc:Fallback>
                <p:oleObj name="Worksheet" r:id="rId7" imgW="4864100" imgH="3086100" progId="Excel.Sheet.8">
                  <p:embed/>
                  <p:pic>
                    <p:nvPicPr>
                      <p:cNvPr id="4099" name="Object 2">
                        <a:extLst>
                          <a:ext uri="{FF2B5EF4-FFF2-40B4-BE49-F238E27FC236}">
                            <a16:creationId xmlns:a16="http://schemas.microsoft.com/office/drawing/2014/main" id="{A1AE6883-6C29-3BF7-D2B5-E76DCD0C831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3391"/>
                      <a:stretch>
                        <a:fillRect/>
                      </a:stretch>
                    </p:blipFill>
                    <p:spPr bwMode="auto">
                      <a:xfrm>
                        <a:off x="1223032" y="1285192"/>
                        <a:ext cx="9261809" cy="4550043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2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50827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FA2B2FE7-0400-8A7F-8958-494F1908F026}"/>
              </a:ext>
            </a:extLst>
          </p:cNvPr>
          <p:cNvSpPr txBox="1">
            <a:spLocks noChangeArrowheads="1"/>
          </p:cNvSpPr>
          <p:nvPr/>
        </p:nvSpPr>
        <p:spPr>
          <a:xfrm>
            <a:off x="1693545" y="136322"/>
            <a:ext cx="8229600" cy="10366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300" b="1" dirty="0">
                <a:latin typeface="+mn-lt"/>
                <a:ea typeface="+mn-ea"/>
                <a:cs typeface="Tajawal Medium" panose="00000600000000000000" pitchFamily="2" charset="-78"/>
              </a:rPr>
              <a:t>Nature of Managerial Accounting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D9F2B0-7C80-44D9-D076-1DC52DC70A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416" y="1285192"/>
            <a:ext cx="9737829" cy="439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6385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Career Paths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FC0621E-0CAB-21F0-F568-C5473C2F2D9A}"/>
              </a:ext>
            </a:extLst>
          </p:cNvPr>
          <p:cNvSpPr/>
          <p:nvPr/>
        </p:nvSpPr>
        <p:spPr>
          <a:xfrm>
            <a:off x="1406906" y="1727685"/>
            <a:ext cx="9345749" cy="4096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457200" indent="-457200">
              <a:defRPr/>
            </a:pPr>
            <a:r>
              <a:rPr lang="en-US" sz="2800" dirty="0">
                <a:solidFill>
                  <a:schemeClr val="tx1"/>
                </a:solidFill>
              </a:rPr>
              <a:t>Managerial accounting information is used in many careers:</a:t>
            </a:r>
          </a:p>
          <a:p>
            <a:pPr marL="457200" indent="-457200"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</a:rPr>
              <a:t>Marketing staff need sales and cost data to decide which products to promote.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</a:rPr>
              <a:t>Management needs sales force details to evaluate performance.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</a:rPr>
              <a:t>Entrepreneurs use costs, budgets, and financial statements.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</a:rPr>
              <a:t>Nonbusiness majors use accounting information as their careers advance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68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Management Accountants’ Roles and Skills</a:t>
            </a:r>
          </a:p>
          <a:p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3DAC9965-FB41-D540-DC39-BA9C443921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8638" y="3021346"/>
            <a:ext cx="2514600" cy="14478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en-US" altLang="en-US" sz="2800" b="1"/>
          </a:p>
          <a:p>
            <a:pPr algn="ctr"/>
            <a:r>
              <a:rPr lang="en-US" altLang="en-US" sz="3200" b="1"/>
              <a:t>Controlling</a:t>
            </a:r>
          </a:p>
          <a:p>
            <a:pPr algn="ctr"/>
            <a:endParaRPr lang="en-US" altLang="en-US" sz="2800" b="1"/>
          </a:p>
        </p:txBody>
      </p:sp>
      <p:sp>
        <p:nvSpPr>
          <p:cNvPr id="7" name="Oval 7">
            <a:extLst>
              <a:ext uri="{FF2B5EF4-FFF2-40B4-BE49-F238E27FC236}">
                <a16:creationId xmlns:a16="http://schemas.microsoft.com/office/drawing/2014/main" id="{E11F6A70-4D0B-E948-7722-B3393C81FC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8638" y="1344946"/>
            <a:ext cx="2514600" cy="14478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en-US" altLang="en-US" sz="2800" b="1"/>
          </a:p>
          <a:p>
            <a:pPr algn="ctr"/>
            <a:r>
              <a:rPr lang="en-US" altLang="en-US" sz="3200" b="1"/>
              <a:t>Planning</a:t>
            </a:r>
          </a:p>
          <a:p>
            <a:pPr algn="ctr"/>
            <a:endParaRPr lang="en-US" altLang="en-US" sz="2800" b="1"/>
          </a:p>
        </p:txBody>
      </p:sp>
      <p:sp>
        <p:nvSpPr>
          <p:cNvPr id="9" name="Oval 7">
            <a:extLst>
              <a:ext uri="{FF2B5EF4-FFF2-40B4-BE49-F238E27FC236}">
                <a16:creationId xmlns:a16="http://schemas.microsoft.com/office/drawing/2014/main" id="{BA1B1C5C-879C-0BD8-2787-F46C751584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3876" y="4697746"/>
            <a:ext cx="2514600" cy="1447800"/>
          </a:xfrm>
          <a:prstGeom prst="ellipse">
            <a:avLst/>
          </a:prstGeom>
          <a:solidFill>
            <a:srgbClr val="FFFFCC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en-US" altLang="en-US" sz="2800" b="1"/>
          </a:p>
          <a:p>
            <a:pPr algn="ctr"/>
            <a:r>
              <a:rPr lang="en-US" altLang="en-US" sz="3200" b="1"/>
              <a:t>Decision</a:t>
            </a:r>
          </a:p>
          <a:p>
            <a:pPr algn="ctr"/>
            <a:r>
              <a:rPr lang="en-US" altLang="en-US" sz="3200" b="1"/>
              <a:t>Making</a:t>
            </a:r>
          </a:p>
          <a:p>
            <a:pPr algn="ctr"/>
            <a:endParaRPr lang="en-US" altLang="en-US" sz="2800" b="1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4A26AD-8F93-658D-7282-86EFB5B14673}"/>
              </a:ext>
            </a:extLst>
          </p:cNvPr>
          <p:cNvSpPr txBox="1"/>
          <p:nvPr/>
        </p:nvSpPr>
        <p:spPr>
          <a:xfrm>
            <a:off x="2033238" y="1725946"/>
            <a:ext cx="4724400" cy="40322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/>
            </a:outerShdw>
          </a:effectLst>
        </p:spPr>
        <p:txBody>
          <a:bodyPr>
            <a:spAutoFit/>
          </a:bodyPr>
          <a:lstStyle/>
          <a:p>
            <a:pPr algn="ctr">
              <a:buFont typeface="Times" pitchFamily="34" charset="0"/>
              <a:buNone/>
              <a:defRPr/>
            </a:pPr>
            <a:r>
              <a:rPr lang="en-US" sz="3200" b="1" i="1" dirty="0">
                <a:latin typeface="Arial" charset="0"/>
                <a:cs typeface="Arial" charset="0"/>
              </a:rPr>
              <a:t> </a:t>
            </a:r>
            <a:r>
              <a:rPr lang="en-US" sz="3200" b="1" i="1" dirty="0">
                <a:solidFill>
                  <a:schemeClr val="accent6">
                    <a:lumMod val="50000"/>
                  </a:schemeClr>
                </a:solidFill>
                <a:latin typeface="Arial" charset="0"/>
                <a:cs typeface="Arial" charset="0"/>
              </a:rPr>
              <a:t>The primary purpose of this course is to teach measurement skills that managers use to support planning, controlling, and decision-making activities</a:t>
            </a:r>
            <a:r>
              <a:rPr lang="en-US" sz="3200" b="1" i="1" dirty="0">
                <a:solidFill>
                  <a:schemeClr val="accent6">
                    <a:lumMod val="50000"/>
                  </a:schemeClr>
                </a:solidFill>
                <a:latin typeface="Arial" charset="0"/>
                <a:cs typeface="Arial" charset="0"/>
                <a:sym typeface="Wingdings" pitchFamily="2" charset="2"/>
              </a:rPr>
              <a:t>.</a:t>
            </a:r>
            <a:endParaRPr lang="en-US" sz="3200" b="1" i="1" dirty="0">
              <a:solidFill>
                <a:schemeClr val="accent6">
                  <a:lumMod val="5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8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 autoUpdateAnimBg="0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660A5129-D136-8B06-CD46-66DFCAD8ECDF}"/>
              </a:ext>
            </a:extLst>
          </p:cNvPr>
          <p:cNvGrpSpPr>
            <a:grpSpLocks/>
          </p:cNvGrpSpPr>
          <p:nvPr/>
        </p:nvGrpSpPr>
        <p:grpSpPr bwMode="auto">
          <a:xfrm>
            <a:off x="4097475" y="1502338"/>
            <a:ext cx="6248400" cy="5095875"/>
            <a:chOff x="457200" y="1600200"/>
            <a:chExt cx="7772400" cy="5095875"/>
          </a:xfrm>
        </p:grpSpPr>
        <p:cxnSp>
          <p:nvCxnSpPr>
            <p:cNvPr id="16" name="AutoShape 1031">
              <a:extLst>
                <a:ext uri="{FF2B5EF4-FFF2-40B4-BE49-F238E27FC236}">
                  <a16:creationId xmlns:a16="http://schemas.microsoft.com/office/drawing/2014/main" id="{7F471F1A-BC0E-D1D0-EBB0-592CD2BE67C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915329" y="2438400"/>
              <a:ext cx="760258" cy="609600"/>
            </a:xfrm>
            <a:prstGeom prst="bentConnector3">
              <a:avLst>
                <a:gd name="adj1" fmla="val 1186"/>
              </a:avLst>
            </a:prstGeom>
            <a:noFill/>
            <a:ln w="76200">
              <a:solidFill>
                <a:schemeClr val="accent5">
                  <a:lumMod val="50000"/>
                </a:schemeClr>
              </a:solidFill>
              <a:miter lim="800000"/>
              <a:headEnd/>
              <a:tailEnd type="triangle" w="med" len="med"/>
            </a:ln>
            <a:effectLst>
              <a:outerShdw dist="35921" dir="2700000" algn="ctr" rotWithShape="0">
                <a:srgbClr val="808080"/>
              </a:outerShdw>
            </a:effectLst>
          </p:spPr>
        </p:cxnSp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id="{1F04F182-E8B7-F9E5-C175-3D9524804E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200" y="1600200"/>
              <a:ext cx="7488044" cy="82867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25400">
              <a:solidFill>
                <a:schemeClr val="tx2"/>
              </a:solidFill>
              <a:miter lim="800000"/>
              <a:headEnd/>
              <a:tailEnd/>
            </a:ln>
            <a:effectLst>
              <a:outerShdw dist="50800" dir="2700000" algn="ctr" rotWithShape="0">
                <a:schemeClr val="tx1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400" dirty="0"/>
                <a:t>What net income should my company report to its stockholders?</a:t>
              </a:r>
              <a:endParaRPr lang="en-US" sz="2400" b="1" dirty="0">
                <a:latin typeface="Arial" charset="0"/>
              </a:endParaRPr>
            </a:p>
          </p:txBody>
        </p:sp>
        <p:sp>
          <p:nvSpPr>
            <p:cNvPr id="20" name="Rectangle 11">
              <a:extLst>
                <a:ext uri="{FF2B5EF4-FFF2-40B4-BE49-F238E27FC236}">
                  <a16:creationId xmlns:a16="http://schemas.microsoft.com/office/drawing/2014/main" id="{8EF01242-2D2B-C6CD-8941-6349769AE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5588" y="2590800"/>
              <a:ext cx="6554012" cy="82867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2"/>
              </a:solidFill>
              <a:miter lim="800000"/>
              <a:headEnd/>
              <a:tailEnd/>
            </a:ln>
            <a:effectLst>
              <a:outerShdw dist="50800" dir="2700000" algn="ctr" rotWithShape="0">
                <a:schemeClr val="tx1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400" dirty="0"/>
                <a:t>Measure and report historical data that complies with applicable rules.</a:t>
              </a:r>
              <a:endParaRPr lang="en-US" sz="2400" b="1" dirty="0">
                <a:latin typeface="Arial" charset="0"/>
              </a:endParaRPr>
            </a:p>
          </p:txBody>
        </p:sp>
        <p:cxnSp>
          <p:nvCxnSpPr>
            <p:cNvPr id="21" name="AutoShape 1031">
              <a:extLst>
                <a:ext uri="{FF2B5EF4-FFF2-40B4-BE49-F238E27FC236}">
                  <a16:creationId xmlns:a16="http://schemas.microsoft.com/office/drawing/2014/main" id="{797AE931-456B-F496-24D8-122F85CC0EA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915329" y="4094163"/>
              <a:ext cx="760258" cy="609600"/>
            </a:xfrm>
            <a:prstGeom prst="bentConnector3">
              <a:avLst>
                <a:gd name="adj1" fmla="val 1186"/>
              </a:avLst>
            </a:prstGeom>
            <a:noFill/>
            <a:ln w="76200">
              <a:solidFill>
                <a:schemeClr val="accent5">
                  <a:lumMod val="50000"/>
                </a:schemeClr>
              </a:solidFill>
              <a:miter lim="800000"/>
              <a:headEnd/>
              <a:tailEnd type="triangle" w="med" len="med"/>
            </a:ln>
            <a:effectLst>
              <a:outerShdw dist="35921" dir="2700000" algn="ctr" rotWithShape="0">
                <a:srgbClr val="808080"/>
              </a:outerShdw>
            </a:effectLst>
          </p:spPr>
        </p:cxnSp>
        <p:sp>
          <p:nvSpPr>
            <p:cNvPr id="22" name="Rectangle 11">
              <a:extLst>
                <a:ext uri="{FF2B5EF4-FFF2-40B4-BE49-F238E27FC236}">
                  <a16:creationId xmlns:a16="http://schemas.microsoft.com/office/drawing/2014/main" id="{296A839B-DA91-61A2-0311-2403CD4C2A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200" y="3636963"/>
              <a:ext cx="7488044" cy="458787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 w="25400">
              <a:solidFill>
                <a:schemeClr val="tx2"/>
              </a:solidFill>
              <a:miter lim="800000"/>
              <a:headEnd/>
              <a:tailEnd/>
            </a:ln>
            <a:effectLst>
              <a:outerShdw dist="50800" dir="2700000" algn="ctr" rotWithShape="0">
                <a:schemeClr val="tx1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400" dirty="0"/>
                <a:t>How will my company serve its customers?</a:t>
              </a:r>
              <a:endParaRPr lang="en-US" sz="2400" b="1" dirty="0">
                <a:latin typeface="Arial" charset="0"/>
              </a:endParaRPr>
            </a:p>
          </p:txBody>
        </p:sp>
        <p:sp>
          <p:nvSpPr>
            <p:cNvPr id="24" name="Rectangle 11">
              <a:extLst>
                <a:ext uri="{FF2B5EF4-FFF2-40B4-BE49-F238E27FC236}">
                  <a16:creationId xmlns:a16="http://schemas.microsoft.com/office/drawing/2014/main" id="{871BC2ED-26E2-AF50-BC82-15CDD52A46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5588" y="4246563"/>
              <a:ext cx="6554012" cy="82708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2"/>
              </a:solidFill>
              <a:miter lim="800000"/>
              <a:headEnd/>
              <a:tailEnd/>
            </a:ln>
            <a:effectLst>
              <a:outerShdw dist="50800" dir="2700000" algn="ctr" rotWithShape="0">
                <a:schemeClr val="tx1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400" dirty="0"/>
                <a:t>Measure and analyze mostly non-financial, process-oriented data.</a:t>
              </a:r>
              <a:endParaRPr lang="en-US" sz="2400" b="1" dirty="0">
                <a:latin typeface="Arial" charset="0"/>
              </a:endParaRPr>
            </a:p>
          </p:txBody>
        </p:sp>
        <p:cxnSp>
          <p:nvCxnSpPr>
            <p:cNvPr id="26" name="AutoShape 1031">
              <a:extLst>
                <a:ext uri="{FF2B5EF4-FFF2-40B4-BE49-F238E27FC236}">
                  <a16:creationId xmlns:a16="http://schemas.microsoft.com/office/drawing/2014/main" id="{D7F3D97E-EE9B-A8F6-94AB-B5D25332956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915329" y="5715000"/>
              <a:ext cx="760258" cy="609600"/>
            </a:xfrm>
            <a:prstGeom prst="bentConnector3">
              <a:avLst>
                <a:gd name="adj1" fmla="val 1186"/>
              </a:avLst>
            </a:prstGeom>
            <a:noFill/>
            <a:ln w="76200">
              <a:solidFill>
                <a:schemeClr val="accent5">
                  <a:lumMod val="50000"/>
                </a:schemeClr>
              </a:solidFill>
              <a:miter lim="800000"/>
              <a:headEnd/>
              <a:tailEnd type="triangle" w="med" len="med"/>
            </a:ln>
            <a:effectLst>
              <a:outerShdw dist="35921" dir="2700000" algn="ctr" rotWithShape="0">
                <a:srgbClr val="808080"/>
              </a:outerShdw>
            </a:effectLst>
          </p:spPr>
        </p:cxnSp>
        <p:sp>
          <p:nvSpPr>
            <p:cNvPr id="28" name="Rectangle 11">
              <a:extLst>
                <a:ext uri="{FF2B5EF4-FFF2-40B4-BE49-F238E27FC236}">
                  <a16:creationId xmlns:a16="http://schemas.microsoft.com/office/drawing/2014/main" id="{E3F5F8FA-D9D5-9495-8653-65A25F913B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200" y="5257800"/>
              <a:ext cx="7488044" cy="458788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25400">
              <a:solidFill>
                <a:schemeClr val="tx2"/>
              </a:solidFill>
              <a:miter lim="800000"/>
              <a:headEnd/>
              <a:tailEnd/>
            </a:ln>
            <a:effectLst>
              <a:outerShdw dist="50800" dir="2700000" algn="ctr" rotWithShape="0">
                <a:schemeClr val="tx1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400" dirty="0"/>
                <a:t>Will my company need to borrow money?</a:t>
              </a:r>
              <a:endParaRPr lang="en-US" sz="2400" b="1" dirty="0">
                <a:latin typeface="Arial" charset="0"/>
              </a:endParaRPr>
            </a:p>
          </p:txBody>
        </p:sp>
        <p:sp>
          <p:nvSpPr>
            <p:cNvPr id="30" name="Rectangle 11">
              <a:extLst>
                <a:ext uri="{FF2B5EF4-FFF2-40B4-BE49-F238E27FC236}">
                  <a16:creationId xmlns:a16="http://schemas.microsoft.com/office/drawing/2014/main" id="{FF2CAA06-EF92-92F2-AED5-B981DEEF5C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5588" y="5867400"/>
              <a:ext cx="6554012" cy="82867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2"/>
              </a:solidFill>
              <a:miter lim="800000"/>
              <a:headEnd/>
              <a:tailEnd/>
            </a:ln>
            <a:effectLst>
              <a:outerShdw dist="50800" dir="2700000" algn="ctr" rotWithShape="0">
                <a:schemeClr val="tx1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400" dirty="0"/>
                <a:t>Measure and analyze estimated future cash flows.</a:t>
              </a:r>
              <a:endParaRPr lang="en-US" sz="2400" b="1" dirty="0">
                <a:latin typeface="Arial" charset="0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708F05E-3EF5-1CF8-506C-1A06CFD6CAC5}"/>
              </a:ext>
            </a:extLst>
          </p:cNvPr>
          <p:cNvSpPr txBox="1"/>
          <p:nvPr/>
        </p:nvSpPr>
        <p:spPr>
          <a:xfrm>
            <a:off x="1354275" y="1416613"/>
            <a:ext cx="2667000" cy="30464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>
                <a:solidFill>
                  <a:schemeClr val="accent2">
                    <a:lumMod val="75000"/>
                  </a:schemeClr>
                </a:solidFill>
              </a:rPr>
              <a:t>Measurement skills help managers answer important questions.</a:t>
            </a:r>
          </a:p>
        </p:txBody>
      </p:sp>
    </p:spTree>
    <p:extLst>
      <p:ext uri="{BB962C8B-B14F-4D97-AF65-F5344CB8AC3E}">
        <p14:creationId xmlns:p14="http://schemas.microsoft.com/office/powerpoint/2010/main" val="358414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Professional Ethics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  <p:sp>
        <p:nvSpPr>
          <p:cNvPr id="4" name="Oval 2">
            <a:extLst>
              <a:ext uri="{FF2B5EF4-FFF2-40B4-BE49-F238E27FC236}">
                <a16:creationId xmlns:a16="http://schemas.microsoft.com/office/drawing/2014/main" id="{20E61FBC-0FDD-1728-E28A-C2D0142F0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0" y="4176713"/>
            <a:ext cx="2870200" cy="11938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2"/>
            </a:solidFill>
            <a:round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/>
              <a:t>Competence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8794A66-013A-6851-5C47-B21723F947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4156075"/>
            <a:ext cx="2813050" cy="12128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</a:rPr>
              <a:t>Follow applicable</a:t>
            </a:r>
            <a:br>
              <a:rPr lang="en-US" sz="2400" b="1" dirty="0">
                <a:latin typeface="Arial" charset="0"/>
              </a:rPr>
            </a:br>
            <a:r>
              <a:rPr lang="en-US" sz="2400" b="1" dirty="0">
                <a:latin typeface="Arial" charset="0"/>
              </a:rPr>
              <a:t>laws, regulations,</a:t>
            </a:r>
            <a:br>
              <a:rPr lang="en-US" sz="2400" b="1" dirty="0">
                <a:latin typeface="Arial" charset="0"/>
              </a:rPr>
            </a:br>
            <a:r>
              <a:rPr lang="en-US" sz="2400" b="1" dirty="0">
                <a:latin typeface="Arial" charset="0"/>
              </a:rPr>
              <a:t>and standards. 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E57C8A1-C0FA-51E9-1554-DE24F67BA9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1" y="4167189"/>
            <a:ext cx="2098675" cy="12096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</a:rPr>
              <a:t>Maintain professional competence. 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4A9D0849-6956-1C41-31E5-C2D836CE7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876926"/>
            <a:ext cx="5562600" cy="8286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  <a:cs typeface="Times New Roman" pitchFamily="18" charset="0"/>
              </a:rPr>
              <a:t>Provide accurate, clear, concise, and timely decision support information.</a:t>
            </a:r>
            <a:r>
              <a:rPr lang="en-US" sz="2400" b="1" dirty="0">
                <a:latin typeface="Arial" charset="0"/>
              </a:rPr>
              <a:t> </a:t>
            </a:r>
          </a:p>
        </p:txBody>
      </p:sp>
      <p:cxnSp>
        <p:nvCxnSpPr>
          <p:cNvPr id="12" name="AutoShape 8">
            <a:extLst>
              <a:ext uri="{FF2B5EF4-FFF2-40B4-BE49-F238E27FC236}">
                <a16:creationId xmlns:a16="http://schemas.microsoft.com/office/drawing/2014/main" id="{45651187-203A-6717-2381-280647308FA6}"/>
              </a:ext>
            </a:extLst>
          </p:cNvPr>
          <p:cNvCxnSpPr>
            <a:cxnSpLocks noChangeShapeType="1"/>
            <a:stCxn id="9" idx="3"/>
            <a:endCxn id="4" idx="2"/>
          </p:cNvCxnSpPr>
          <p:nvPr/>
        </p:nvCxnSpPr>
        <p:spPr bwMode="auto">
          <a:xfrm>
            <a:off x="3787776" y="4772025"/>
            <a:ext cx="517525" cy="1588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Rectangle 11">
            <a:extLst>
              <a:ext uri="{FF2B5EF4-FFF2-40B4-BE49-F238E27FC236}">
                <a16:creationId xmlns:a16="http://schemas.microsoft.com/office/drawing/2014/main" id="{C026043E-B28E-215F-7EE3-FD7F5341C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905126"/>
            <a:ext cx="7086600" cy="8286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  <a:cs typeface="Times New Roman" pitchFamily="18" charset="0"/>
              </a:rPr>
              <a:t>Recognize and communicate professional limitations that preclude responsible judgment.</a:t>
            </a:r>
            <a:endParaRPr lang="en-US" sz="2400" b="1" dirty="0">
              <a:latin typeface="Arial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CECF829-7231-4BCB-47B3-4D1A93FB8249}"/>
              </a:ext>
            </a:extLst>
          </p:cNvPr>
          <p:cNvSpPr/>
          <p:nvPr/>
        </p:nvSpPr>
        <p:spPr>
          <a:xfrm>
            <a:off x="1676400" y="1362075"/>
            <a:ext cx="8832850" cy="13843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buFont typeface="Times" pitchFamily="34" charset="0"/>
              <a:buNone/>
              <a:defRPr/>
            </a:pPr>
            <a:r>
              <a:rPr lang="en-US" sz="2800" dirty="0">
                <a:latin typeface="Arial" charset="0"/>
                <a:cs typeface="Arial" charset="0"/>
              </a:rPr>
              <a:t>The Institute of Management Accountant’s (IMA) Statement of Ethical Professional Practice provides guidelines for </a:t>
            </a:r>
            <a:r>
              <a:rPr lang="en-US" sz="2800" dirty="0">
                <a:latin typeface="Arial" charset="0"/>
                <a:cs typeface="Arial" charset="0"/>
                <a:sym typeface="Wingdings" pitchFamily="2" charset="2"/>
              </a:rPr>
              <a:t>ethical behavior.</a:t>
            </a:r>
            <a:endParaRPr lang="en-US" dirty="0">
              <a:latin typeface="Arial" charset="0"/>
            </a:endParaRPr>
          </a:p>
        </p:txBody>
      </p:sp>
      <p:cxnSp>
        <p:nvCxnSpPr>
          <p:cNvPr id="15" name="AutoShape 9">
            <a:extLst>
              <a:ext uri="{FF2B5EF4-FFF2-40B4-BE49-F238E27FC236}">
                <a16:creationId xmlns:a16="http://schemas.microsoft.com/office/drawing/2014/main" id="{85C0F21D-51AA-87AE-26E1-32E60FBCC77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30875" y="3733801"/>
            <a:ext cx="0" cy="668337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AutoShape 8">
            <a:extLst>
              <a:ext uri="{FF2B5EF4-FFF2-40B4-BE49-F238E27FC236}">
                <a16:creationId xmlns:a16="http://schemas.microsoft.com/office/drawing/2014/main" id="{B9DC7166-8D49-3F88-7554-4151FA87892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730875" y="5332413"/>
            <a:ext cx="0" cy="544513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AutoShape 7">
            <a:extLst>
              <a:ext uri="{FF2B5EF4-FFF2-40B4-BE49-F238E27FC236}">
                <a16:creationId xmlns:a16="http://schemas.microsoft.com/office/drawing/2014/main" id="{6181BBFE-8F8A-20E3-EE6C-E7C15541B98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080500" y="4762500"/>
            <a:ext cx="615700" cy="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54781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1" grpId="0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Professional Ethics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  <p:sp>
        <p:nvSpPr>
          <p:cNvPr id="4" name="Oval 2">
            <a:extLst>
              <a:ext uri="{FF2B5EF4-FFF2-40B4-BE49-F238E27FC236}">
                <a16:creationId xmlns:a16="http://schemas.microsoft.com/office/drawing/2014/main" id="{EC912C8F-50CE-00E8-AAFC-25A54B0B1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425" y="3533775"/>
            <a:ext cx="3327400" cy="11938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  <a:round/>
            <a:headEnd/>
            <a:tailEnd/>
          </a:ln>
          <a:effectLst>
            <a:outerShdw dist="107763" dir="2700000" sx="96001" sy="96001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/>
              <a:t>Confidentiality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91C0134-0109-0D29-C36A-2FD2EA520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1630364"/>
            <a:ext cx="4337050" cy="120967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Do not disclose confidential information unless legally obligated to do so. 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940615CF-40A4-C2BF-6C67-2523B320B1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5297489"/>
            <a:ext cx="4337050" cy="120967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Ensure that subordinates do not disclose confidential information. 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D4930176-A576-8232-ABF6-CC0F791AA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3154364"/>
            <a:ext cx="3429000" cy="193992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Do not use confidential information for unethical or illegal</a:t>
            </a: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advantage. </a:t>
            </a:r>
          </a:p>
        </p:txBody>
      </p:sp>
      <p:cxnSp>
        <p:nvCxnSpPr>
          <p:cNvPr id="12" name="AutoShape 7">
            <a:extLst>
              <a:ext uri="{FF2B5EF4-FFF2-40B4-BE49-F238E27FC236}">
                <a16:creationId xmlns:a16="http://schemas.microsoft.com/office/drawing/2014/main" id="{15B065E1-2D42-E478-BF38-E494BB67FF66}"/>
              </a:ext>
            </a:extLst>
          </p:cNvPr>
          <p:cNvCxnSpPr>
            <a:cxnSpLocks noChangeShapeType="1"/>
            <a:stCxn id="11" idx="3"/>
            <a:endCxn id="4" idx="2"/>
          </p:cNvCxnSpPr>
          <p:nvPr/>
        </p:nvCxnSpPr>
        <p:spPr bwMode="auto">
          <a:xfrm>
            <a:off x="5181601" y="4124325"/>
            <a:ext cx="885825" cy="635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AutoShape 8">
            <a:extLst>
              <a:ext uri="{FF2B5EF4-FFF2-40B4-BE49-F238E27FC236}">
                <a16:creationId xmlns:a16="http://schemas.microsoft.com/office/drawing/2014/main" id="{50885723-13D1-D1BB-8FEF-B3227A93C4B4}"/>
              </a:ext>
            </a:extLst>
          </p:cNvPr>
          <p:cNvCxnSpPr>
            <a:cxnSpLocks noChangeShapeType="1"/>
            <a:stCxn id="9" idx="0"/>
            <a:endCxn id="4" idx="4"/>
          </p:cNvCxnSpPr>
          <p:nvPr/>
        </p:nvCxnSpPr>
        <p:spPr bwMode="auto">
          <a:xfrm flipV="1">
            <a:off x="7731125" y="4740276"/>
            <a:ext cx="0" cy="544513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AutoShape 9">
            <a:extLst>
              <a:ext uri="{FF2B5EF4-FFF2-40B4-BE49-F238E27FC236}">
                <a16:creationId xmlns:a16="http://schemas.microsoft.com/office/drawing/2014/main" id="{53A24AA6-FD64-FE91-3CF2-9A47F1A12647}"/>
              </a:ext>
            </a:extLst>
          </p:cNvPr>
          <p:cNvCxnSpPr>
            <a:cxnSpLocks noChangeShapeType="1"/>
            <a:stCxn id="7" idx="2"/>
            <a:endCxn id="4" idx="0"/>
          </p:cNvCxnSpPr>
          <p:nvPr/>
        </p:nvCxnSpPr>
        <p:spPr bwMode="auto">
          <a:xfrm>
            <a:off x="7731125" y="2852739"/>
            <a:ext cx="0" cy="668337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Rectangle 10">
            <a:extLst>
              <a:ext uri="{FF2B5EF4-FFF2-40B4-BE49-F238E27FC236}">
                <a16:creationId xmlns:a16="http://schemas.microsoft.com/office/drawing/2014/main" id="{B322084C-3560-B0B6-1348-36F4275AEA5D}"/>
              </a:ext>
            </a:extLst>
          </p:cNvPr>
          <p:cNvSpPr txBox="1">
            <a:spLocks noChangeArrowheads="1"/>
          </p:cNvSpPr>
          <p:nvPr/>
        </p:nvSpPr>
        <p:spPr>
          <a:xfrm>
            <a:off x="1779854" y="54573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altLang="en-US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IMA Guidelines for Ethical Behavior</a:t>
            </a:r>
          </a:p>
        </p:txBody>
      </p:sp>
    </p:spTree>
    <p:extLst>
      <p:ext uri="{BB962C8B-B14F-4D97-AF65-F5344CB8AC3E}">
        <p14:creationId xmlns:p14="http://schemas.microsoft.com/office/powerpoint/2010/main" val="226450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7" grpId="0" animBg="1"/>
      <p:bldP spid="9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Professional Ethics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  <p:sp>
        <p:nvSpPr>
          <p:cNvPr id="4" name="Rectangle 1026">
            <a:extLst>
              <a:ext uri="{FF2B5EF4-FFF2-40B4-BE49-F238E27FC236}">
                <a16:creationId xmlns:a16="http://schemas.microsoft.com/office/drawing/2014/main" id="{25DA16FF-68EB-85D8-4988-C77BF3F488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1364" y="1600201"/>
            <a:ext cx="3984625" cy="12096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  <a:cs typeface="Times New Roman" pitchFamily="18" charset="0"/>
              </a:rPr>
              <a:t>Mitigate conflicts of interest and advise others of potential conflicts</a:t>
            </a:r>
            <a:r>
              <a:rPr lang="en-US" sz="2400" b="1" dirty="0">
                <a:latin typeface="Arial" charset="0"/>
              </a:rPr>
              <a:t>. </a:t>
            </a:r>
          </a:p>
        </p:txBody>
      </p:sp>
      <p:sp>
        <p:nvSpPr>
          <p:cNvPr id="7" name="Rectangle 1027">
            <a:extLst>
              <a:ext uri="{FF2B5EF4-FFF2-40B4-BE49-F238E27FC236}">
                <a16:creationId xmlns:a16="http://schemas.microsoft.com/office/drawing/2014/main" id="{34E946F3-4A3E-7368-B606-0BA155F0C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5150" y="4994276"/>
            <a:ext cx="4337050" cy="12096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  <a:cs typeface="Times New Roman" pitchFamily="18" charset="0"/>
              </a:rPr>
              <a:t>Abstain from activities that might discredit the profession</a:t>
            </a:r>
            <a:r>
              <a:rPr lang="en-US" sz="2400" b="1" dirty="0">
                <a:latin typeface="Arial" charset="0"/>
              </a:rPr>
              <a:t>.</a:t>
            </a:r>
          </a:p>
        </p:txBody>
      </p:sp>
      <p:sp>
        <p:nvSpPr>
          <p:cNvPr id="9" name="Rectangle 1028">
            <a:extLst>
              <a:ext uri="{FF2B5EF4-FFF2-40B4-BE49-F238E27FC236}">
                <a16:creationId xmlns:a16="http://schemas.microsoft.com/office/drawing/2014/main" id="{B59C172F-56A7-390F-5C86-233D9AAF3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1" y="2967039"/>
            <a:ext cx="2767013" cy="19399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  <a:cs typeface="Times New Roman" pitchFamily="18" charset="0"/>
              </a:rPr>
              <a:t>Refrain from conduct that would prejudice carrying out duties ethically</a:t>
            </a:r>
            <a:r>
              <a:rPr lang="en-US" sz="2400" b="1" dirty="0">
                <a:latin typeface="Arial" charset="0"/>
              </a:rPr>
              <a:t>.</a:t>
            </a:r>
          </a:p>
        </p:txBody>
      </p:sp>
      <p:sp>
        <p:nvSpPr>
          <p:cNvPr id="11" name="Oval 1029">
            <a:extLst>
              <a:ext uri="{FF2B5EF4-FFF2-40B4-BE49-F238E27FC236}">
                <a16:creationId xmlns:a16="http://schemas.microsoft.com/office/drawing/2014/main" id="{1501A59E-74F7-F869-930B-5473F03BC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9975" y="3314700"/>
            <a:ext cx="3327400" cy="11938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  <a:round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600" b="1"/>
              <a:t>Integrity</a:t>
            </a:r>
          </a:p>
        </p:txBody>
      </p:sp>
      <p:cxnSp>
        <p:nvCxnSpPr>
          <p:cNvPr id="12" name="AutoShape 1031">
            <a:extLst>
              <a:ext uri="{FF2B5EF4-FFF2-40B4-BE49-F238E27FC236}">
                <a16:creationId xmlns:a16="http://schemas.microsoft.com/office/drawing/2014/main" id="{947B8638-60DF-4A0C-F76D-B44DEABF7823}"/>
              </a:ext>
            </a:extLst>
          </p:cNvPr>
          <p:cNvCxnSpPr>
            <a:cxnSpLocks noChangeShapeType="1"/>
            <a:stCxn id="4" idx="2"/>
            <a:endCxn id="11" idx="0"/>
          </p:cNvCxnSpPr>
          <p:nvPr/>
        </p:nvCxnSpPr>
        <p:spPr bwMode="auto">
          <a:xfrm>
            <a:off x="7813675" y="2822576"/>
            <a:ext cx="0" cy="47942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AutoShape 1032">
            <a:extLst>
              <a:ext uri="{FF2B5EF4-FFF2-40B4-BE49-F238E27FC236}">
                <a16:creationId xmlns:a16="http://schemas.microsoft.com/office/drawing/2014/main" id="{E09E1077-13BC-CA39-AE2F-EED5D400B1BB}"/>
              </a:ext>
            </a:extLst>
          </p:cNvPr>
          <p:cNvCxnSpPr>
            <a:cxnSpLocks noChangeShapeType="1"/>
            <a:stCxn id="7" idx="0"/>
            <a:endCxn id="11" idx="4"/>
          </p:cNvCxnSpPr>
          <p:nvPr/>
        </p:nvCxnSpPr>
        <p:spPr bwMode="auto">
          <a:xfrm flipV="1">
            <a:off x="7813675" y="4521201"/>
            <a:ext cx="0" cy="46037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AutoShape 1033">
            <a:extLst>
              <a:ext uri="{FF2B5EF4-FFF2-40B4-BE49-F238E27FC236}">
                <a16:creationId xmlns:a16="http://schemas.microsoft.com/office/drawing/2014/main" id="{D36DD6AD-F6DE-D001-C74D-06645981FF90}"/>
              </a:ext>
            </a:extLst>
          </p:cNvPr>
          <p:cNvCxnSpPr>
            <a:cxnSpLocks noChangeShapeType="1"/>
            <a:stCxn id="11" idx="2"/>
            <a:endCxn id="9" idx="3"/>
          </p:cNvCxnSpPr>
          <p:nvPr/>
        </p:nvCxnSpPr>
        <p:spPr bwMode="auto">
          <a:xfrm flipH="1">
            <a:off x="5141913" y="3911600"/>
            <a:ext cx="995362" cy="2540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Rectangle 1034">
            <a:extLst>
              <a:ext uri="{FF2B5EF4-FFF2-40B4-BE49-F238E27FC236}">
                <a16:creationId xmlns:a16="http://schemas.microsoft.com/office/drawing/2014/main" id="{81D4ED90-4482-2E37-A0EB-5DA7A2039120}"/>
              </a:ext>
            </a:extLst>
          </p:cNvPr>
          <p:cNvSpPr txBox="1">
            <a:spLocks noChangeArrowheads="1"/>
          </p:cNvSpPr>
          <p:nvPr/>
        </p:nvSpPr>
        <p:spPr>
          <a:xfrm>
            <a:off x="1779854" y="450064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altLang="en-US" sz="4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IMA Guidelines for Ethical Behavior</a:t>
            </a:r>
          </a:p>
        </p:txBody>
      </p:sp>
    </p:spTree>
    <p:extLst>
      <p:ext uri="{BB962C8B-B14F-4D97-AF65-F5344CB8AC3E}">
        <p14:creationId xmlns:p14="http://schemas.microsoft.com/office/powerpoint/2010/main" val="3551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7" grpId="0" animBg="1" autoUpdateAnimBg="0"/>
      <p:bldP spid="9" grpId="0" animBg="1" autoUpdateAnimBg="0"/>
      <p:bldP spid="11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Professional Ethics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7080B482-9C0D-686E-CCCE-A42141E79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626" y="1558925"/>
            <a:ext cx="3984625" cy="8445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88900" dir="2700000" sx="99000" sy="99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</a:rPr>
              <a:t>Communicate information fairly and objectively.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CB7E8164-C4E3-0636-0356-7EC27E62A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689476"/>
            <a:ext cx="4114800" cy="19399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88900" dir="2700000" sx="99000" sy="99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</a:rPr>
              <a:t>Disclose all relevant information that could influence a user’s understanding of reports</a:t>
            </a:r>
            <a:br>
              <a:rPr lang="en-US" sz="2400" b="1" dirty="0">
                <a:latin typeface="Arial" charset="0"/>
              </a:rPr>
            </a:br>
            <a:r>
              <a:rPr lang="en-US" sz="2400" b="1" dirty="0">
                <a:latin typeface="Arial" charset="0"/>
              </a:rPr>
              <a:t> and recommendations.</a:t>
            </a:r>
          </a:p>
        </p:txBody>
      </p:sp>
      <p:cxnSp>
        <p:nvCxnSpPr>
          <p:cNvPr id="9" name="AutoShape 5">
            <a:extLst>
              <a:ext uri="{FF2B5EF4-FFF2-40B4-BE49-F238E27FC236}">
                <a16:creationId xmlns:a16="http://schemas.microsoft.com/office/drawing/2014/main" id="{BC3C0609-A61B-79DF-6F9E-35FE5DA49F1B}"/>
              </a:ext>
            </a:extLst>
          </p:cNvPr>
          <p:cNvCxnSpPr>
            <a:cxnSpLocks noChangeShapeType="1"/>
            <a:stCxn id="7" idx="0"/>
            <a:endCxn id="12" idx="4"/>
          </p:cNvCxnSpPr>
          <p:nvPr/>
        </p:nvCxnSpPr>
        <p:spPr bwMode="auto">
          <a:xfrm flipV="1">
            <a:off x="4191000" y="4165601"/>
            <a:ext cx="7938" cy="51117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AutoShape 6">
            <a:extLst>
              <a:ext uri="{FF2B5EF4-FFF2-40B4-BE49-F238E27FC236}">
                <a16:creationId xmlns:a16="http://schemas.microsoft.com/office/drawing/2014/main" id="{49BCE004-939A-ADDF-0134-BCAC1552A8E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198938" y="2463800"/>
            <a:ext cx="0" cy="554038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Oval 7">
            <a:extLst>
              <a:ext uri="{FF2B5EF4-FFF2-40B4-BE49-F238E27FC236}">
                <a16:creationId xmlns:a16="http://schemas.microsoft.com/office/drawing/2014/main" id="{406DF6DA-DA13-EEF0-FF21-E3CBBB2393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5238" y="2959100"/>
            <a:ext cx="3327400" cy="11938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2"/>
            </a:solidFill>
            <a:round/>
            <a:headEnd/>
            <a:tailEnd/>
          </a:ln>
          <a:effectLst>
            <a:outerShdw dist="88900" dir="2700000" sx="99001" sy="99001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3200" b="1"/>
              <a:t>Credibility</a:t>
            </a:r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FA6B38B9-BCE3-7573-54BF-91B7C03A051C}"/>
              </a:ext>
            </a:extLst>
          </p:cNvPr>
          <p:cNvSpPr txBox="1">
            <a:spLocks noChangeArrowheads="1"/>
          </p:cNvSpPr>
          <p:nvPr/>
        </p:nvSpPr>
        <p:spPr>
          <a:xfrm>
            <a:off x="1832953" y="484797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altLang="en-US" sz="4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IMA Guidelines for Ethical Behavior</a:t>
            </a: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34707941-8150-715A-18B0-F8FA1157AA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2768600"/>
            <a:ext cx="4114800" cy="1574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2"/>
            </a:solidFill>
            <a:miter lim="800000"/>
            <a:headEnd/>
            <a:tailEnd/>
          </a:ln>
          <a:effectLst>
            <a:outerShdw dist="88900" dir="2700000" sx="99000" sy="99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latin typeface="Arial" charset="0"/>
                <a:cs typeface="Times New Roman" pitchFamily="18" charset="0"/>
              </a:rPr>
              <a:t>Disclose delays or deficiencies in information timeliness, processing, or internal controls.</a:t>
            </a:r>
            <a:endParaRPr lang="en-US" sz="2400" b="1" dirty="0">
              <a:latin typeface="Arial" charset="0"/>
            </a:endParaRPr>
          </a:p>
        </p:txBody>
      </p:sp>
      <p:cxnSp>
        <p:nvCxnSpPr>
          <p:cNvPr id="15" name="AutoShape 10">
            <a:extLst>
              <a:ext uri="{FF2B5EF4-FFF2-40B4-BE49-F238E27FC236}">
                <a16:creationId xmlns:a16="http://schemas.microsoft.com/office/drawing/2014/main" id="{5BC0F6A7-3EFF-3943-4A89-37FB55357830}"/>
              </a:ext>
            </a:extLst>
          </p:cNvPr>
          <p:cNvCxnSpPr>
            <a:cxnSpLocks noChangeShapeType="1"/>
            <a:stCxn id="12" idx="6"/>
            <a:endCxn id="14" idx="1"/>
          </p:cNvCxnSpPr>
          <p:nvPr/>
        </p:nvCxnSpPr>
        <p:spPr bwMode="auto">
          <a:xfrm>
            <a:off x="5875338" y="3556000"/>
            <a:ext cx="512762" cy="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89371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12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2E8B51C1-33F1-32CB-F163-1D3B64DBD19D}"/>
              </a:ext>
            </a:extLst>
          </p:cNvPr>
          <p:cNvSpPr txBox="1">
            <a:spLocks noChangeArrowheads="1"/>
          </p:cNvSpPr>
          <p:nvPr/>
        </p:nvSpPr>
        <p:spPr>
          <a:xfrm>
            <a:off x="1287194" y="464363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altLang="en-US" sz="3600" dirty="0"/>
              <a:t>IMA Guidelines for Resolution of an Ethical Conflict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F917BF6-74A3-6D5F-B35E-CE77D06F8BEB}"/>
              </a:ext>
            </a:extLst>
          </p:cNvPr>
          <p:cNvSpPr txBox="1">
            <a:spLocks noChangeArrowheads="1"/>
          </p:cNvSpPr>
          <p:nvPr/>
        </p:nvSpPr>
        <p:spPr>
          <a:xfrm>
            <a:off x="970524" y="1285192"/>
            <a:ext cx="10515600" cy="44082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  <a:effectLst>
            <a:outerShdw dist="63500" dir="2700000" algn="tl" rotWithShape="0">
              <a:prstClr val="black"/>
            </a:outerShdw>
          </a:effectLst>
        </p:spPr>
        <p:txBody>
          <a:bodyPr vert="horz" lIns="90488" tIns="44450" rIns="90488" bIns="4445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5000"/>
              </a:lnSpc>
              <a:spcBef>
                <a:spcPct val="65000"/>
              </a:spcBef>
              <a:buFont typeface="Wingdings 3" pitchFamily="18" charset="2"/>
              <a:buNone/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cs typeface="Arial" charset="0"/>
            </a:endParaRPr>
          </a:p>
          <a:p>
            <a:pPr>
              <a:lnSpc>
                <a:spcPct val="85000"/>
              </a:lnSpc>
              <a:spcBef>
                <a:spcPct val="65000"/>
              </a:spcBef>
              <a:buFont typeface="Wingdings 3" pitchFamily="18" charset="2"/>
              <a:buNone/>
              <a:defRPr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Follow employer’s established policies.</a:t>
            </a:r>
          </a:p>
          <a:p>
            <a:pPr>
              <a:lnSpc>
                <a:spcPct val="85000"/>
              </a:lnSpc>
              <a:spcBef>
                <a:spcPct val="65000"/>
              </a:spcBef>
              <a:buFont typeface="Wingdings 3" pitchFamily="18" charset="2"/>
              <a:buNone/>
              <a:defRPr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If this does not work, consider the following: </a:t>
            </a:r>
          </a:p>
          <a:p>
            <a:pPr lvl="1">
              <a:lnSpc>
                <a:spcPct val="85000"/>
              </a:lnSpc>
              <a:spcBef>
                <a:spcPct val="65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Discuss the conflict with immediate supervisor or next highest uninvolved managerial level.</a:t>
            </a:r>
          </a:p>
          <a:p>
            <a:pPr lvl="1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If immediate supervisor is the CEO, consider the board of directors or the audit committee.</a:t>
            </a:r>
          </a:p>
          <a:p>
            <a:pPr lvl="1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Contact with levels above the immediate supervisor should only be initiated with the supervisor’s knowledge, assuming the supervisor is not involved.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3EBD9C72-8F2B-4B71-414F-08DE734D7A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88" y="1932053"/>
            <a:ext cx="1771650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87335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173EAA28-B8D1-5978-45D7-8A22125A54B1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448173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altLang="en-US" sz="3600" dirty="0"/>
              <a:t>IMA Guidelines for Resolution of an Ethical Conflict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BB5896-543D-A0A6-7621-89796019F85D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285192"/>
            <a:ext cx="10515600" cy="43513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  <a:effectLst>
            <a:outerShdw dist="63500" dir="2700000" algn="tl" rotWithShape="0">
              <a:prstClr val="black"/>
            </a:outerShdw>
          </a:effectLst>
        </p:spPr>
        <p:txBody>
          <a:bodyPr vert="horz" lIns="90488" tIns="44450" rIns="90488" bIns="4445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5000"/>
              </a:lnSpc>
              <a:spcBef>
                <a:spcPct val="65000"/>
              </a:spcBef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cs typeface="Arial" charset="0"/>
            </a:endParaRPr>
          </a:p>
          <a:p>
            <a:pPr>
              <a:lnSpc>
                <a:spcPct val="85000"/>
              </a:lnSpc>
              <a:spcBef>
                <a:spcPct val="65000"/>
              </a:spcBef>
              <a:defRPr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If following employer’s established policies for conflict resolution do not work, consider these additional practices: </a:t>
            </a:r>
          </a:p>
          <a:p>
            <a:pPr lvl="1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Except where legally prescribed, maintain confidentiality.</a:t>
            </a:r>
          </a:p>
          <a:p>
            <a:pPr lvl="1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Clarify issues in a confidential discussion with an objective advisor.</a:t>
            </a:r>
          </a:p>
          <a:p>
            <a:pPr lvl="1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Consult an attorney as to legal obligations.</a:t>
            </a:r>
          </a:p>
          <a:p>
            <a:pPr>
              <a:lnSpc>
                <a:spcPct val="85000"/>
              </a:lnSpc>
              <a:spcBef>
                <a:spcPct val="65000"/>
              </a:spcBef>
              <a:buFont typeface="Wingdings 3" pitchFamily="18" charset="2"/>
              <a:buNone/>
              <a:defRPr/>
            </a:pPr>
            <a:endParaRPr lang="en-US" b="1" dirty="0">
              <a:cs typeface="Arial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CE48D20-2B73-9CB6-7BDC-36EA10C781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5029200"/>
            <a:ext cx="1771650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53402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9854" y="262330"/>
            <a:ext cx="7799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Why have Ethical Standards</a:t>
            </a:r>
            <a:endParaRPr lang="en-US" sz="2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955" y="499747"/>
            <a:ext cx="2649477" cy="1166001"/>
          </a:xfrm>
          <a:prstGeom prst="rect">
            <a:avLst/>
          </a:prstGeom>
        </p:spPr>
      </p:pic>
      <p:grpSp>
        <p:nvGrpSpPr>
          <p:cNvPr id="8" name="Group 2">
            <a:extLst>
              <a:ext uri="{FF2B5EF4-FFF2-40B4-BE49-F238E27FC236}">
                <a16:creationId xmlns:a16="http://schemas.microsoft.com/office/drawing/2014/main" id="{E370E2A4-6D80-A0E7-4118-A1D2CB0ED915}"/>
              </a:ext>
            </a:extLst>
          </p:cNvPr>
          <p:cNvGrpSpPr>
            <a:grpSpLocks/>
          </p:cNvGrpSpPr>
          <p:nvPr/>
        </p:nvGrpSpPr>
        <p:grpSpPr bwMode="auto">
          <a:xfrm>
            <a:off x="2667000" y="4038600"/>
            <a:ext cx="6858000" cy="2514600"/>
            <a:chOff x="720" y="2544"/>
            <a:chExt cx="4320" cy="1584"/>
          </a:xfrm>
        </p:grpSpPr>
        <p:sp>
          <p:nvSpPr>
            <p:cNvPr id="16" name="AutoShape 3">
              <a:extLst>
                <a:ext uri="{FF2B5EF4-FFF2-40B4-BE49-F238E27FC236}">
                  <a16:creationId xmlns:a16="http://schemas.microsoft.com/office/drawing/2014/main" id="{2C77238B-E9B1-654D-CB0D-8D4FA60B90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0" y="2544"/>
              <a:ext cx="480" cy="720"/>
            </a:xfrm>
            <a:prstGeom prst="downArrow">
              <a:avLst>
                <a:gd name="adj1" fmla="val 50000"/>
                <a:gd name="adj2" fmla="val 375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7" name="AutoShape 4">
              <a:extLst>
                <a:ext uri="{FF2B5EF4-FFF2-40B4-BE49-F238E27FC236}">
                  <a16:creationId xmlns:a16="http://schemas.microsoft.com/office/drawing/2014/main" id="{1D3ED097-898B-A3CB-23A9-FF258D0156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0" y="3264"/>
              <a:ext cx="4320" cy="864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400" dirty="0">
                  <a:latin typeface="Arial" charset="0"/>
                </a:rPr>
                <a:t>Abandoning ethical standards in business would </a:t>
              </a:r>
              <a:br>
                <a:rPr lang="en-US" sz="2400" dirty="0">
                  <a:latin typeface="Arial" charset="0"/>
                </a:rPr>
              </a:br>
              <a:r>
                <a:rPr lang="en-US" sz="2400" dirty="0">
                  <a:latin typeface="Arial" charset="0"/>
                </a:rPr>
                <a:t>lead to a lower quality of life with less</a:t>
              </a:r>
              <a:br>
                <a:rPr lang="en-US" sz="2400" dirty="0">
                  <a:latin typeface="Arial" charset="0"/>
                </a:rPr>
              </a:br>
              <a:r>
                <a:rPr lang="en-US" sz="2400" dirty="0">
                  <a:latin typeface="Arial" charset="0"/>
                </a:rPr>
                <a:t>desirable goods and services at higher prices.</a:t>
              </a:r>
            </a:p>
          </p:txBody>
        </p:sp>
      </p:grpSp>
      <p:grpSp>
        <p:nvGrpSpPr>
          <p:cNvPr id="19" name="Group 6">
            <a:extLst>
              <a:ext uri="{FF2B5EF4-FFF2-40B4-BE49-F238E27FC236}">
                <a16:creationId xmlns:a16="http://schemas.microsoft.com/office/drawing/2014/main" id="{194E8327-BAA0-17DB-59D3-5F80EB0FF485}"/>
              </a:ext>
            </a:extLst>
          </p:cNvPr>
          <p:cNvGrpSpPr>
            <a:grpSpLocks/>
          </p:cNvGrpSpPr>
          <p:nvPr/>
        </p:nvGrpSpPr>
        <p:grpSpPr bwMode="auto">
          <a:xfrm>
            <a:off x="2667000" y="1981200"/>
            <a:ext cx="6858000" cy="2514600"/>
            <a:chOff x="720" y="1248"/>
            <a:chExt cx="4320" cy="1584"/>
          </a:xfrm>
        </p:grpSpPr>
        <p:sp>
          <p:nvSpPr>
            <p:cNvPr id="20" name="AutoShape 7">
              <a:extLst>
                <a:ext uri="{FF2B5EF4-FFF2-40B4-BE49-F238E27FC236}">
                  <a16:creationId xmlns:a16="http://schemas.microsoft.com/office/drawing/2014/main" id="{62D2BBC2-1CE0-0E91-6453-4DE39DB439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0" y="1248"/>
              <a:ext cx="480" cy="720"/>
            </a:xfrm>
            <a:prstGeom prst="downArrow">
              <a:avLst>
                <a:gd name="adj1" fmla="val 50000"/>
                <a:gd name="adj2" fmla="val 375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1" name="AutoShape 8">
              <a:extLst>
                <a:ext uri="{FF2B5EF4-FFF2-40B4-BE49-F238E27FC236}">
                  <a16:creationId xmlns:a16="http://schemas.microsoft.com/office/drawing/2014/main" id="{4F2CC83B-1883-C5B3-4311-FD1A551F72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0" y="1968"/>
              <a:ext cx="4320" cy="864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en-US" altLang="en-US" sz="2400"/>
                <a:t>Without ethical standards in business, the</a:t>
              </a:r>
              <a:br>
                <a:rPr lang="en-US" altLang="en-US" sz="2400"/>
              </a:br>
              <a:r>
                <a:rPr lang="en-US" altLang="en-US" sz="2400"/>
                <a:t>economy, and all of us who depend on it for</a:t>
              </a:r>
              <a:br>
                <a:rPr lang="en-US" altLang="en-US" sz="2400"/>
              </a:br>
              <a:r>
                <a:rPr lang="en-US" altLang="en-US" sz="2400"/>
                <a:t>jobs, goods, and services, would suffer.</a:t>
              </a:r>
            </a:p>
          </p:txBody>
        </p:sp>
      </p:grpSp>
      <p:sp>
        <p:nvSpPr>
          <p:cNvPr id="22" name="Rectangle 9">
            <a:extLst>
              <a:ext uri="{FF2B5EF4-FFF2-40B4-BE49-F238E27FC236}">
                <a16:creationId xmlns:a16="http://schemas.microsoft.com/office/drawing/2014/main" id="{9EB56A3C-9634-81DE-B5E7-CA20FD002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2400" y="1524000"/>
            <a:ext cx="6819900" cy="914400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0800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2400" dirty="0"/>
              <a:t>Ethical standards in business are essential for a</a:t>
            </a:r>
            <a:br>
              <a:rPr lang="en-US" altLang="en-US" sz="2400" dirty="0"/>
            </a:br>
            <a:r>
              <a:rPr lang="en-US" altLang="en-US" sz="2400" dirty="0"/>
              <a:t>smooth functioning economy.</a:t>
            </a:r>
          </a:p>
        </p:txBody>
      </p:sp>
    </p:spTree>
    <p:extLst>
      <p:ext uri="{BB962C8B-B14F-4D97-AF65-F5344CB8AC3E}">
        <p14:creationId xmlns:p14="http://schemas.microsoft.com/office/powerpoint/2010/main" val="353490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C0BB95-AFF8-1EAF-27D5-F4714C27FC0F}"/>
              </a:ext>
            </a:extLst>
          </p:cNvPr>
          <p:cNvSpPr txBox="1"/>
          <p:nvPr/>
        </p:nvSpPr>
        <p:spPr>
          <a:xfrm>
            <a:off x="1463040" y="1658112"/>
            <a:ext cx="880262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Management accounting can be viewed as __________.</a:t>
            </a:r>
            <a:endParaRPr lang="en-U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A. Marketing-oriented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B. </a:t>
            </a:r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Management-oriented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Accounting-oriented Management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D. Manager-oriented Accounting</a:t>
            </a:r>
          </a:p>
        </p:txBody>
      </p:sp>
    </p:spTree>
    <p:extLst>
      <p:ext uri="{BB962C8B-B14F-4D97-AF65-F5344CB8AC3E}">
        <p14:creationId xmlns:p14="http://schemas.microsoft.com/office/powerpoint/2010/main" val="28700276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FA279A-A300-9E47-D7EA-1FF04ED2B128}"/>
              </a:ext>
            </a:extLst>
          </p:cNvPr>
          <p:cNvSpPr txBox="1"/>
          <p:nvPr/>
        </p:nvSpPr>
        <p:spPr>
          <a:xfrm>
            <a:off x="1428750" y="1760412"/>
            <a:ext cx="83439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________ is the language of Business which used to communicate financial information.</a:t>
            </a:r>
            <a:endParaRPr lang="en-U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</a:t>
            </a:r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.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B. Marketing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Profit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D. Pricing</a:t>
            </a:r>
          </a:p>
        </p:txBody>
      </p:sp>
    </p:spTree>
    <p:extLst>
      <p:ext uri="{BB962C8B-B14F-4D97-AF65-F5344CB8AC3E}">
        <p14:creationId xmlns:p14="http://schemas.microsoft.com/office/powerpoint/2010/main" val="42836614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FB5D7F5-6C2E-540C-0DF4-42BE4A7C71B3}"/>
              </a:ext>
            </a:extLst>
          </p:cNvPr>
          <p:cNvSpPr txBox="1"/>
          <p:nvPr/>
        </p:nvSpPr>
        <p:spPr>
          <a:xfrm>
            <a:off x="1500188" y="1760412"/>
            <a:ext cx="827246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_______ the sub-field of accounting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A. Management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B. Cost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Financial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D. All of the above</a:t>
            </a:r>
          </a:p>
        </p:txBody>
      </p:sp>
    </p:spTree>
    <p:extLst>
      <p:ext uri="{BB962C8B-B14F-4D97-AF65-F5344CB8AC3E}">
        <p14:creationId xmlns:p14="http://schemas.microsoft.com/office/powerpoint/2010/main" val="25471423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22714B-3DD2-CA23-2D2E-4083A4041927}"/>
              </a:ext>
            </a:extLst>
          </p:cNvPr>
          <p:cNvSpPr txBox="1"/>
          <p:nvPr/>
        </p:nvSpPr>
        <p:spPr>
          <a:xfrm>
            <a:off x="1625212" y="1704664"/>
            <a:ext cx="727494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 main objective of management accounting is _________</a:t>
            </a:r>
            <a:endParaRPr lang="en-U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A. To maintain the accounting records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B. To know the amount due from customers and suppliers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</a:t>
            </a:r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To ascertain </a:t>
            </a:r>
            <a:r>
              <a:rPr lang="en-US" sz="2400" b="0" i="0" dirty="0" err="1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analyse</a:t>
            </a:r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 and interpret the results of business operations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D. To record all the business transactions</a:t>
            </a:r>
          </a:p>
        </p:txBody>
      </p:sp>
    </p:spTree>
    <p:extLst>
      <p:ext uri="{BB962C8B-B14F-4D97-AF65-F5344CB8AC3E}">
        <p14:creationId xmlns:p14="http://schemas.microsoft.com/office/powerpoint/2010/main" val="8524842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0957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2390E2-444A-562B-D787-BBD9BE25B73E}"/>
              </a:ext>
            </a:extLst>
          </p:cNvPr>
          <p:cNvSpPr txBox="1"/>
          <p:nvPr/>
        </p:nvSpPr>
        <p:spPr>
          <a:xfrm>
            <a:off x="1428749" y="1657350"/>
            <a:ext cx="8494395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____________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is the study of managerial aspects of financial accounting</a:t>
            </a:r>
            <a:endParaRPr lang="en-U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A. Cost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B. Financial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</a:t>
            </a:r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Management accounting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D. Business accounting</a:t>
            </a:r>
          </a:p>
        </p:txBody>
      </p:sp>
    </p:spTree>
    <p:extLst>
      <p:ext uri="{BB962C8B-B14F-4D97-AF65-F5344CB8AC3E}">
        <p14:creationId xmlns:p14="http://schemas.microsoft.com/office/powerpoint/2010/main" val="313837644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7FE45D-EE3D-5823-10BA-95D1A117334F}"/>
              </a:ext>
            </a:extLst>
          </p:cNvPr>
          <p:cNvSpPr txBox="1"/>
          <p:nvPr/>
        </p:nvSpPr>
        <p:spPr>
          <a:xfrm>
            <a:off x="1514475" y="1760412"/>
            <a:ext cx="825817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 purpose of management accounting is to help ______ make decisions</a:t>
            </a:r>
            <a:endParaRPr lang="en-U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</a:t>
            </a:r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. managers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B. investors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marketers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D. banks</a:t>
            </a:r>
          </a:p>
        </p:txBody>
      </p:sp>
    </p:spTree>
    <p:extLst>
      <p:ext uri="{BB962C8B-B14F-4D97-AF65-F5344CB8AC3E}">
        <p14:creationId xmlns:p14="http://schemas.microsoft.com/office/powerpoint/2010/main" val="31380924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A9B1AF-9FA9-5EF7-2318-8F2D3AEB8ACA}"/>
              </a:ext>
            </a:extLst>
          </p:cNvPr>
          <p:cNvSpPr txBox="1"/>
          <p:nvPr/>
        </p:nvSpPr>
        <p:spPr>
          <a:xfrm>
            <a:off x="1665188" y="1760412"/>
            <a:ext cx="810746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Managerial accounting information is generally prepared for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_______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</a:t>
            </a:r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. managers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B. stakeholders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government agencies</a:t>
            </a:r>
          </a:p>
          <a:p>
            <a:pPr algn="l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D. competitors</a:t>
            </a:r>
          </a:p>
        </p:txBody>
      </p:sp>
    </p:spTree>
    <p:extLst>
      <p:ext uri="{BB962C8B-B14F-4D97-AF65-F5344CB8AC3E}">
        <p14:creationId xmlns:p14="http://schemas.microsoft.com/office/powerpoint/2010/main" val="170814738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D7AF31-3D9D-D73D-F885-2B3803D7B5E0}"/>
              </a:ext>
            </a:extLst>
          </p:cNvPr>
          <p:cNvSpPr txBox="1"/>
          <p:nvPr/>
        </p:nvSpPr>
        <p:spPr>
          <a:xfrm>
            <a:off x="1471613" y="1760412"/>
            <a:ext cx="830103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 primary task of management accounting is, therefore, to redesign the entire accounting system so that it may serve the ___________ needs of the firm.</a:t>
            </a:r>
            <a:endParaRPr lang="en-U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just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A. Marketing</a:t>
            </a:r>
          </a:p>
          <a:p>
            <a:pPr algn="just"/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B. Operational</a:t>
            </a:r>
          </a:p>
          <a:p>
            <a:pPr algn="just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Human resource</a:t>
            </a:r>
          </a:p>
          <a:p>
            <a:pPr algn="just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D. Production</a:t>
            </a:r>
          </a:p>
        </p:txBody>
      </p:sp>
    </p:spTree>
    <p:extLst>
      <p:ext uri="{BB962C8B-B14F-4D97-AF65-F5344CB8AC3E}">
        <p14:creationId xmlns:p14="http://schemas.microsoft.com/office/powerpoint/2010/main" val="18238302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35B7C2-F63E-7A77-F7D9-CD1DEEACE8BB}"/>
              </a:ext>
            </a:extLst>
          </p:cNvPr>
          <p:cNvSpPr txBox="1"/>
          <p:nvPr/>
        </p:nvSpPr>
        <p:spPr>
          <a:xfrm>
            <a:off x="1636937" y="1760412"/>
            <a:ext cx="828620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Management accounting provides information to management so that planning organizing directing and controlling of business operations can be done in an orderly manner.</a:t>
            </a:r>
            <a:endParaRPr lang="en-U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just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A.  controlling planning and directing</a:t>
            </a:r>
          </a:p>
          <a:p>
            <a:pPr algn="just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B. Planning controlling directing</a:t>
            </a:r>
          </a:p>
          <a:p>
            <a:pPr algn="just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C. </a:t>
            </a:r>
            <a:r>
              <a:rPr lang="en-US" sz="2400" b="0" i="0" dirty="0">
                <a:solidFill>
                  <a:srgbClr val="202124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Planning  directing controlling</a:t>
            </a:r>
          </a:p>
          <a:p>
            <a:pPr algn="just"/>
            <a:r>
              <a:rPr lang="en-U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D.  planning directing controlling</a:t>
            </a:r>
          </a:p>
        </p:txBody>
      </p:sp>
    </p:spTree>
    <p:extLst>
      <p:ext uri="{BB962C8B-B14F-4D97-AF65-F5344CB8AC3E}">
        <p14:creationId xmlns:p14="http://schemas.microsoft.com/office/powerpoint/2010/main" val="5470410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471CFA-7030-C468-3CA2-90438EAE5995}"/>
              </a:ext>
            </a:extLst>
          </p:cNvPr>
          <p:cNvSpPr txBox="1"/>
          <p:nvPr/>
        </p:nvSpPr>
        <p:spPr>
          <a:xfrm>
            <a:off x="1629785" y="1760412"/>
            <a:ext cx="6510528" cy="34983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EG" sz="2400" b="1" dirty="0">
                <a:solidFill>
                  <a:srgbClr val="202124"/>
                </a:solidFill>
                <a:latin typeface="Arial" panose="020B0604020202020204" pitchFamily="34" charset="0"/>
              </a:rPr>
              <a:t>Management accounting assists the management in_______</a:t>
            </a:r>
          </a:p>
          <a:p>
            <a:pPr>
              <a:spcAft>
                <a:spcPts val="1560"/>
              </a:spcAft>
            </a:pPr>
            <a:r>
              <a:rPr lang="en-EG" sz="2400" b="1" dirty="0">
                <a:solidFill>
                  <a:srgbClr val="202124"/>
                </a:solidFill>
                <a:latin typeface="Arial" panose="020B0604020202020204" pitchFamily="34" charset="0"/>
              </a:rPr>
              <a:t> </a:t>
            </a:r>
          </a:p>
          <a:p>
            <a:pPr>
              <a:spcAft>
                <a:spcPts val="1560"/>
              </a:spcAft>
            </a:pPr>
            <a:r>
              <a:rPr lang="en-EG" sz="2400" dirty="0">
                <a:solidFill>
                  <a:srgbClr val="202124"/>
                </a:solidFill>
                <a:latin typeface="Arial" panose="020B0604020202020204" pitchFamily="34" charset="0"/>
              </a:rPr>
              <a:t>A</a:t>
            </a:r>
            <a:r>
              <a:rPr lang="en-EG" sz="2400" b="1" dirty="0">
                <a:solidFill>
                  <a:srgbClr val="202124"/>
                </a:solidFill>
                <a:latin typeface="Arial" panose="020B0604020202020204" pitchFamily="34" charset="0"/>
              </a:rPr>
              <a:t>. </a:t>
            </a:r>
            <a:r>
              <a:rPr lang="en-EG" sz="2400" dirty="0">
                <a:solidFill>
                  <a:srgbClr val="202124"/>
                </a:solidFill>
                <a:latin typeface="Arial" panose="020B0604020202020204" pitchFamily="34" charset="0"/>
              </a:rPr>
              <a:t>Planning</a:t>
            </a:r>
          </a:p>
          <a:p>
            <a:pPr>
              <a:spcAft>
                <a:spcPts val="1560"/>
              </a:spcAft>
            </a:pPr>
            <a:r>
              <a:rPr lang="en-EG" sz="2400" dirty="0">
                <a:solidFill>
                  <a:srgbClr val="202124"/>
                </a:solidFill>
                <a:latin typeface="Arial" panose="020B0604020202020204" pitchFamily="34" charset="0"/>
              </a:rPr>
              <a:t>B. Directing</a:t>
            </a:r>
          </a:p>
          <a:p>
            <a:pPr>
              <a:spcAft>
                <a:spcPts val="1560"/>
              </a:spcAft>
            </a:pPr>
            <a:r>
              <a:rPr lang="en-EG" sz="2400" dirty="0">
                <a:solidFill>
                  <a:srgbClr val="202124"/>
                </a:solidFill>
                <a:latin typeface="Arial" panose="020B0604020202020204" pitchFamily="34" charset="0"/>
              </a:rPr>
              <a:t>C. Controling</a:t>
            </a:r>
          </a:p>
          <a:p>
            <a:pPr>
              <a:spcAft>
                <a:spcPts val="1560"/>
              </a:spcAft>
            </a:pPr>
            <a:r>
              <a:rPr lang="en-EG" sz="2400" dirty="0">
                <a:solidFill>
                  <a:srgbClr val="202124"/>
                </a:solidFill>
                <a:highlight>
                  <a:srgbClr val="FFFF00"/>
                </a:highlight>
                <a:latin typeface="Arial" panose="020B0604020202020204" pitchFamily="34" charset="0"/>
              </a:rPr>
              <a:t>D. All of the above</a:t>
            </a:r>
          </a:p>
        </p:txBody>
      </p:sp>
    </p:spTree>
    <p:extLst>
      <p:ext uri="{BB962C8B-B14F-4D97-AF65-F5344CB8AC3E}">
        <p14:creationId xmlns:p14="http://schemas.microsoft.com/office/powerpoint/2010/main" val="37413722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1777</Words>
  <Application>Microsoft Macintosh PowerPoint</Application>
  <PresentationFormat>Widescreen</PresentationFormat>
  <Paragraphs>287</Paragraphs>
  <Slides>48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1" baseType="lpstr">
      <vt:lpstr>Arial</vt:lpstr>
      <vt:lpstr>Calibri</vt:lpstr>
      <vt:lpstr>Calibri Light</vt:lpstr>
      <vt:lpstr>Courier New</vt:lpstr>
      <vt:lpstr>SourceSansPro</vt:lpstr>
      <vt:lpstr>STIX Two Text</vt:lpstr>
      <vt:lpstr>Tajawal ExtraBold</vt:lpstr>
      <vt:lpstr>Tajawal Medium</vt:lpstr>
      <vt:lpstr>Times</vt:lpstr>
      <vt:lpstr>Wingdings</vt:lpstr>
      <vt:lpstr>Wingdings 3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Sarah Abdullah</cp:lastModifiedBy>
  <cp:revision>19</cp:revision>
  <dcterms:created xsi:type="dcterms:W3CDTF">2023-04-29T09:08:23Z</dcterms:created>
  <dcterms:modified xsi:type="dcterms:W3CDTF">2023-05-23T07:56:15Z</dcterms:modified>
</cp:coreProperties>
</file>