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4"/>
  </p:sldMasterIdLst>
  <p:notesMasterIdLst>
    <p:notesMasterId r:id="rId60"/>
  </p:notesMasterIdLst>
  <p:sldIdLst>
    <p:sldId id="628" r:id="rId5"/>
    <p:sldId id="629" r:id="rId6"/>
    <p:sldId id="257" r:id="rId7"/>
    <p:sldId id="619" r:id="rId8"/>
    <p:sldId id="256" r:id="rId9"/>
    <p:sldId id="515" r:id="rId10"/>
    <p:sldId id="482" r:id="rId11"/>
    <p:sldId id="527" r:id="rId12"/>
    <p:sldId id="571" r:id="rId13"/>
    <p:sldId id="516" r:id="rId14"/>
    <p:sldId id="483" r:id="rId15"/>
    <p:sldId id="484" r:id="rId16"/>
    <p:sldId id="534" r:id="rId17"/>
    <p:sldId id="485" r:id="rId18"/>
    <p:sldId id="528" r:id="rId19"/>
    <p:sldId id="486" r:id="rId20"/>
    <p:sldId id="529" r:id="rId21"/>
    <p:sldId id="530" r:id="rId22"/>
    <p:sldId id="531" r:id="rId23"/>
    <p:sldId id="548" r:id="rId24"/>
    <p:sldId id="495" r:id="rId25"/>
    <p:sldId id="537" r:id="rId26"/>
    <p:sldId id="565" r:id="rId27"/>
    <p:sldId id="566" r:id="rId28"/>
    <p:sldId id="494" r:id="rId29"/>
    <p:sldId id="539" r:id="rId30"/>
    <p:sldId id="542" r:id="rId31"/>
    <p:sldId id="543" r:id="rId32"/>
    <p:sldId id="544" r:id="rId33"/>
    <p:sldId id="545" r:id="rId34"/>
    <p:sldId id="546" r:id="rId35"/>
    <p:sldId id="541" r:id="rId36"/>
    <p:sldId id="540" r:id="rId37"/>
    <p:sldId id="496" r:id="rId38"/>
    <p:sldId id="549" r:id="rId39"/>
    <p:sldId id="550" r:id="rId40"/>
    <p:sldId id="551" r:id="rId41"/>
    <p:sldId id="552" r:id="rId42"/>
    <p:sldId id="553" r:id="rId43"/>
    <p:sldId id="554" r:id="rId44"/>
    <p:sldId id="555" r:id="rId45"/>
    <p:sldId id="556" r:id="rId46"/>
    <p:sldId id="557" r:id="rId47"/>
    <p:sldId id="558" r:id="rId48"/>
    <p:sldId id="559" r:id="rId49"/>
    <p:sldId id="560" r:id="rId50"/>
    <p:sldId id="561" r:id="rId51"/>
    <p:sldId id="562" r:id="rId52"/>
    <p:sldId id="563" r:id="rId53"/>
    <p:sldId id="564" r:id="rId54"/>
    <p:sldId id="567" r:id="rId55"/>
    <p:sldId id="630" r:id="rId56"/>
    <p:sldId id="633" r:id="rId57"/>
    <p:sldId id="632" r:id="rId58"/>
    <p:sldId id="631"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256"/>
            <p14:sldId id="515"/>
            <p14:sldId id="482"/>
            <p14:sldId id="527"/>
            <p14:sldId id="571"/>
            <p14:sldId id="516"/>
            <p14:sldId id="483"/>
            <p14:sldId id="484"/>
            <p14:sldId id="534"/>
            <p14:sldId id="485"/>
            <p14:sldId id="528"/>
            <p14:sldId id="486"/>
            <p14:sldId id="529"/>
            <p14:sldId id="530"/>
            <p14:sldId id="531"/>
            <p14:sldId id="548"/>
            <p14:sldId id="495"/>
            <p14:sldId id="537"/>
            <p14:sldId id="565"/>
            <p14:sldId id="566"/>
            <p14:sldId id="494"/>
            <p14:sldId id="539"/>
            <p14:sldId id="542"/>
            <p14:sldId id="543"/>
            <p14:sldId id="544"/>
            <p14:sldId id="545"/>
            <p14:sldId id="546"/>
            <p14:sldId id="541"/>
            <p14:sldId id="540"/>
            <p14:sldId id="496"/>
            <p14:sldId id="549"/>
            <p14:sldId id="550"/>
            <p14:sldId id="551"/>
            <p14:sldId id="552"/>
            <p14:sldId id="553"/>
            <p14:sldId id="554"/>
            <p14:sldId id="555"/>
            <p14:sldId id="556"/>
            <p14:sldId id="557"/>
            <p14:sldId id="558"/>
            <p14:sldId id="559"/>
            <p14:sldId id="560"/>
            <p14:sldId id="561"/>
            <p14:sldId id="562"/>
            <p14:sldId id="563"/>
            <p14:sldId id="564"/>
            <p14:sldId id="567"/>
            <p14:sldId id="630"/>
            <p14:sldId id="633"/>
            <p14:sldId id="632"/>
            <p14:sldId id="63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669BBC"/>
    <a:srgbClr val="8E5A6D"/>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8FC6D6-F67E-2749-6150-5743A08069C2}" v="13" dt="2024-10-04T17:17:33.9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9" d="100"/>
          <a:sy n="109" d="100"/>
        </p:scale>
        <p:origin x="78" y="15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aEldmrat" userId="S::alaa.eldmrat@midocean.edu.km::41f82c21-10d9-4bab-bbdf-7796ee2d50fa" providerId="AD" clId="Web-{B18FC6D6-F67E-2749-6150-5743A08069C2}"/>
    <pc:docChg chg="modSld">
      <pc:chgData name="AlaaEldmrat" userId="S::alaa.eldmrat@midocean.edu.km::41f82c21-10d9-4bab-bbdf-7796ee2d50fa" providerId="AD" clId="Web-{B18FC6D6-F67E-2749-6150-5743A08069C2}" dt="2024-10-04T17:17:33.919" v="6" actId="20577"/>
      <pc:docMkLst>
        <pc:docMk/>
      </pc:docMkLst>
      <pc:sldChg chg="modSp">
        <pc:chgData name="AlaaEldmrat" userId="S::alaa.eldmrat@midocean.edu.km::41f82c21-10d9-4bab-bbdf-7796ee2d50fa" providerId="AD" clId="Web-{B18FC6D6-F67E-2749-6150-5743A08069C2}" dt="2024-10-04T17:12:09.515" v="0" actId="1076"/>
        <pc:sldMkLst>
          <pc:docMk/>
          <pc:sldMk cId="1986311726" sldId="531"/>
        </pc:sldMkLst>
        <pc:spChg chg="mod">
          <ac:chgData name="AlaaEldmrat" userId="S::alaa.eldmrat@midocean.edu.km::41f82c21-10d9-4bab-bbdf-7796ee2d50fa" providerId="AD" clId="Web-{B18FC6D6-F67E-2749-6150-5743A08069C2}" dt="2024-10-04T17:12:09.515" v="0" actId="1076"/>
          <ac:spMkLst>
            <pc:docMk/>
            <pc:sldMk cId="1986311726" sldId="531"/>
            <ac:spMk id="38" creationId="{D21EF9FC-F363-4D04-8D70-B84B5D145B65}"/>
          </ac:spMkLst>
        </pc:spChg>
      </pc:sldChg>
      <pc:sldChg chg="modSp">
        <pc:chgData name="AlaaEldmrat" userId="S::alaa.eldmrat@midocean.edu.km::41f82c21-10d9-4bab-bbdf-7796ee2d50fa" providerId="AD" clId="Web-{B18FC6D6-F67E-2749-6150-5743A08069C2}" dt="2024-10-04T17:17:33.919" v="6" actId="20577"/>
        <pc:sldMkLst>
          <pc:docMk/>
          <pc:sldMk cId="1591253715" sldId="566"/>
        </pc:sldMkLst>
        <pc:spChg chg="mod">
          <ac:chgData name="AlaaEldmrat" userId="S::alaa.eldmrat@midocean.edu.km::41f82c21-10d9-4bab-bbdf-7796ee2d50fa" providerId="AD" clId="Web-{B18FC6D6-F67E-2749-6150-5743A08069C2}" dt="2024-10-04T17:17:33.919" v="6" actId="20577"/>
          <ac:spMkLst>
            <pc:docMk/>
            <pc:sldMk cId="1591253715" sldId="566"/>
            <ac:spMk id="2"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C7E57C-59D8-4454-B091-A69F7704AA6D}" type="doc">
      <dgm:prSet loTypeId="urn:microsoft.com/office/officeart/2005/8/layout/radial5" loCatId="cycle" qsTypeId="urn:microsoft.com/office/officeart/2005/8/quickstyle/simple1" qsCatId="simple" csTypeId="urn:microsoft.com/office/officeart/2005/8/colors/accent1_2" csCatId="accent1" phldr="1"/>
      <dgm:spPr/>
      <dgm:t>
        <a:bodyPr/>
        <a:lstStyle/>
        <a:p>
          <a:pPr rtl="1"/>
          <a:endParaRPr lang="ar-SA"/>
        </a:p>
      </dgm:t>
    </dgm:pt>
    <dgm:pt modelId="{11C5E6FC-8527-43EE-8512-FE9EA766AB9F}">
      <dgm:prSet phldrT="[نص]" custT="1"/>
      <dgm:spPr/>
      <dgm:t>
        <a:bodyPr/>
        <a:lstStyle/>
        <a:p>
          <a:pPr rtl="1">
            <a:lnSpc>
              <a:spcPct val="150000"/>
            </a:lnSpc>
          </a:pPr>
          <a:r>
            <a:rPr lang="ar-JO" sz="1400" b="0" dirty="0">
              <a:latin typeface="Alexandria" pitchFamily="2" charset="-78"/>
              <a:cs typeface="Alexandria" pitchFamily="2" charset="-78"/>
            </a:rPr>
            <a:t>صفات الباحث العلمي</a:t>
          </a:r>
          <a:endParaRPr lang="ar-SA" sz="1400" b="0" dirty="0">
            <a:latin typeface="Alexandria" pitchFamily="2" charset="-78"/>
            <a:cs typeface="Alexandria" pitchFamily="2" charset="-78"/>
          </a:endParaRPr>
        </a:p>
      </dgm:t>
    </dgm:pt>
    <dgm:pt modelId="{19277906-7154-4695-8FE5-E91A33C8877F}" type="parTrans" cxnId="{431931F0-2B7E-4728-8BF3-5AB375BA6D79}">
      <dgm:prSet/>
      <dgm:spPr/>
      <dgm:t>
        <a:bodyPr/>
        <a:lstStyle/>
        <a:p>
          <a:pPr rtl="1">
            <a:lnSpc>
              <a:spcPct val="150000"/>
            </a:lnSpc>
          </a:pPr>
          <a:endParaRPr lang="ar-SA" sz="1400" b="0">
            <a:latin typeface="Alexandria" pitchFamily="2" charset="-78"/>
            <a:cs typeface="Alexandria" pitchFamily="2" charset="-78"/>
          </a:endParaRPr>
        </a:p>
      </dgm:t>
    </dgm:pt>
    <dgm:pt modelId="{AD389E29-60AF-4E4F-8D96-AF833C5B8D82}" type="sibTrans" cxnId="{431931F0-2B7E-4728-8BF3-5AB375BA6D79}">
      <dgm:prSet/>
      <dgm:spPr/>
      <dgm:t>
        <a:bodyPr/>
        <a:lstStyle/>
        <a:p>
          <a:pPr rtl="1">
            <a:lnSpc>
              <a:spcPct val="150000"/>
            </a:lnSpc>
          </a:pPr>
          <a:endParaRPr lang="ar-SA" sz="1400" b="0">
            <a:latin typeface="Alexandria" pitchFamily="2" charset="-78"/>
            <a:cs typeface="Alexandria" pitchFamily="2" charset="-78"/>
          </a:endParaRPr>
        </a:p>
      </dgm:t>
    </dgm:pt>
    <dgm:pt modelId="{7621F662-E623-4683-8484-B22126353346}">
      <dgm:prSet phldrT="[نص]" custT="1"/>
      <dgm:spPr/>
      <dgm:t>
        <a:bodyPr/>
        <a:lstStyle/>
        <a:p>
          <a:pPr rtl="1">
            <a:lnSpc>
              <a:spcPct val="150000"/>
            </a:lnSpc>
          </a:pPr>
          <a:r>
            <a:rPr lang="ar-JO" sz="1400" b="0" dirty="0">
              <a:latin typeface="Alexandria" pitchFamily="2" charset="-78"/>
              <a:cs typeface="Alexandria" pitchFamily="2" charset="-78"/>
            </a:rPr>
            <a:t>التقدير</a:t>
          </a:r>
          <a:endParaRPr lang="ar-SA" sz="1400" b="0" dirty="0">
            <a:latin typeface="Alexandria" pitchFamily="2" charset="-78"/>
            <a:cs typeface="Alexandria" pitchFamily="2" charset="-78"/>
          </a:endParaRPr>
        </a:p>
      </dgm:t>
    </dgm:pt>
    <dgm:pt modelId="{54876F30-4C9B-4D9F-90AA-C73EA4023FFB}" type="parTrans" cxnId="{C6FCE45B-101D-47E7-ADF8-6FCBA4467C15}">
      <dgm:prSet custT="1"/>
      <dgm:spPr/>
      <dgm:t>
        <a:bodyPr/>
        <a:lstStyle/>
        <a:p>
          <a:pPr rtl="1">
            <a:lnSpc>
              <a:spcPct val="150000"/>
            </a:lnSpc>
          </a:pPr>
          <a:endParaRPr lang="ar-SA" sz="1400" b="0">
            <a:latin typeface="Alexandria" pitchFamily="2" charset="-78"/>
            <a:cs typeface="Alexandria" pitchFamily="2" charset="-78"/>
          </a:endParaRPr>
        </a:p>
      </dgm:t>
    </dgm:pt>
    <dgm:pt modelId="{B8F42F17-3054-4DB2-A646-7A4EB4F806C8}" type="sibTrans" cxnId="{C6FCE45B-101D-47E7-ADF8-6FCBA4467C15}">
      <dgm:prSet/>
      <dgm:spPr/>
      <dgm:t>
        <a:bodyPr/>
        <a:lstStyle/>
        <a:p>
          <a:pPr rtl="1">
            <a:lnSpc>
              <a:spcPct val="150000"/>
            </a:lnSpc>
          </a:pPr>
          <a:endParaRPr lang="ar-SA" sz="1400" b="0">
            <a:latin typeface="Alexandria" pitchFamily="2" charset="-78"/>
            <a:cs typeface="Alexandria" pitchFamily="2" charset="-78"/>
          </a:endParaRPr>
        </a:p>
      </dgm:t>
    </dgm:pt>
    <dgm:pt modelId="{4F32848F-EBB4-4307-A75A-FD560E066DCE}">
      <dgm:prSet phldrT="[نص]" custT="1"/>
      <dgm:spPr/>
      <dgm:t>
        <a:bodyPr/>
        <a:lstStyle/>
        <a:p>
          <a:pPr rtl="1">
            <a:lnSpc>
              <a:spcPct val="150000"/>
            </a:lnSpc>
          </a:pPr>
          <a:r>
            <a:rPr lang="ar-JO" sz="1400" b="0" dirty="0">
              <a:latin typeface="Alexandria" pitchFamily="2" charset="-78"/>
              <a:cs typeface="Alexandria" pitchFamily="2" charset="-78"/>
            </a:rPr>
            <a:t>التواضع</a:t>
          </a:r>
          <a:endParaRPr lang="ar-SA" sz="1400" b="0" dirty="0">
            <a:latin typeface="Alexandria" pitchFamily="2" charset="-78"/>
            <a:cs typeface="Alexandria" pitchFamily="2" charset="-78"/>
          </a:endParaRPr>
        </a:p>
      </dgm:t>
    </dgm:pt>
    <dgm:pt modelId="{13C4FEC5-BCD9-44C5-AFDC-1659075331FE}" type="parTrans" cxnId="{46C6A5A2-85A9-4580-B187-0AE7F332CBA2}">
      <dgm:prSet custT="1"/>
      <dgm:spPr/>
      <dgm:t>
        <a:bodyPr/>
        <a:lstStyle/>
        <a:p>
          <a:pPr rtl="1">
            <a:lnSpc>
              <a:spcPct val="150000"/>
            </a:lnSpc>
          </a:pPr>
          <a:endParaRPr lang="ar-SA" sz="1400" b="0">
            <a:latin typeface="Alexandria" pitchFamily="2" charset="-78"/>
            <a:cs typeface="Alexandria" pitchFamily="2" charset="-78"/>
          </a:endParaRPr>
        </a:p>
      </dgm:t>
    </dgm:pt>
    <dgm:pt modelId="{F40E5D98-1318-4B74-8A9D-F2E6D636F03D}" type="sibTrans" cxnId="{46C6A5A2-85A9-4580-B187-0AE7F332CBA2}">
      <dgm:prSet/>
      <dgm:spPr/>
      <dgm:t>
        <a:bodyPr/>
        <a:lstStyle/>
        <a:p>
          <a:pPr rtl="1">
            <a:lnSpc>
              <a:spcPct val="150000"/>
            </a:lnSpc>
          </a:pPr>
          <a:endParaRPr lang="ar-SA" sz="1400" b="0">
            <a:latin typeface="Alexandria" pitchFamily="2" charset="-78"/>
            <a:cs typeface="Alexandria" pitchFamily="2" charset="-78"/>
          </a:endParaRPr>
        </a:p>
      </dgm:t>
    </dgm:pt>
    <dgm:pt modelId="{9873880A-E536-41DB-846C-6EAA624D5D94}">
      <dgm:prSet phldrT="[نص]" custT="1"/>
      <dgm:spPr/>
      <dgm:t>
        <a:bodyPr/>
        <a:lstStyle/>
        <a:p>
          <a:pPr rtl="1">
            <a:lnSpc>
              <a:spcPct val="150000"/>
            </a:lnSpc>
          </a:pPr>
          <a:r>
            <a:rPr lang="ar-JO" sz="1400" b="0" dirty="0">
              <a:latin typeface="Alexandria" pitchFamily="2" charset="-78"/>
              <a:cs typeface="Alexandria" pitchFamily="2" charset="-78"/>
            </a:rPr>
            <a:t>الحرية</a:t>
          </a:r>
          <a:endParaRPr lang="ar-SA" sz="1400" b="0" dirty="0">
            <a:latin typeface="Alexandria" pitchFamily="2" charset="-78"/>
            <a:cs typeface="Alexandria" pitchFamily="2" charset="-78"/>
          </a:endParaRPr>
        </a:p>
      </dgm:t>
    </dgm:pt>
    <dgm:pt modelId="{69E9670F-CF25-4355-A0B8-C740CCC23ABB}" type="parTrans" cxnId="{4069682E-0BF7-4C7B-99F2-593C94FC7A5F}">
      <dgm:prSet custT="1"/>
      <dgm:spPr/>
      <dgm:t>
        <a:bodyPr/>
        <a:lstStyle/>
        <a:p>
          <a:pPr rtl="1">
            <a:lnSpc>
              <a:spcPct val="150000"/>
            </a:lnSpc>
          </a:pPr>
          <a:endParaRPr lang="ar-SA" sz="1400" b="0">
            <a:latin typeface="Alexandria" pitchFamily="2" charset="-78"/>
            <a:cs typeface="Alexandria" pitchFamily="2" charset="-78"/>
          </a:endParaRPr>
        </a:p>
      </dgm:t>
    </dgm:pt>
    <dgm:pt modelId="{16896146-5897-475A-9C62-A930CA68F661}" type="sibTrans" cxnId="{4069682E-0BF7-4C7B-99F2-593C94FC7A5F}">
      <dgm:prSet/>
      <dgm:spPr/>
      <dgm:t>
        <a:bodyPr/>
        <a:lstStyle/>
        <a:p>
          <a:pPr rtl="1">
            <a:lnSpc>
              <a:spcPct val="150000"/>
            </a:lnSpc>
          </a:pPr>
          <a:endParaRPr lang="ar-SA" sz="1400" b="0">
            <a:latin typeface="Alexandria" pitchFamily="2" charset="-78"/>
            <a:cs typeface="Alexandria" pitchFamily="2" charset="-78"/>
          </a:endParaRPr>
        </a:p>
      </dgm:t>
    </dgm:pt>
    <dgm:pt modelId="{A44C1BC6-D5F3-458C-8AEE-4356AA4A7786}">
      <dgm:prSet phldrT="[نص]" custT="1"/>
      <dgm:spPr/>
      <dgm:t>
        <a:bodyPr/>
        <a:lstStyle/>
        <a:p>
          <a:pPr rtl="1">
            <a:lnSpc>
              <a:spcPct val="150000"/>
            </a:lnSpc>
          </a:pPr>
          <a:r>
            <a:rPr lang="ar-JO" sz="1400" b="0" dirty="0">
              <a:latin typeface="Alexandria" pitchFamily="2" charset="-78"/>
              <a:cs typeface="Alexandria" pitchFamily="2" charset="-78"/>
            </a:rPr>
            <a:t>النقد الهادف</a:t>
          </a:r>
          <a:endParaRPr lang="ar-SA" sz="1400" b="0" dirty="0">
            <a:latin typeface="Alexandria" pitchFamily="2" charset="-78"/>
            <a:cs typeface="Alexandria" pitchFamily="2" charset="-78"/>
          </a:endParaRPr>
        </a:p>
      </dgm:t>
    </dgm:pt>
    <dgm:pt modelId="{957279AE-120E-447D-A384-9C5797809B9A}" type="parTrans" cxnId="{D4B72109-57EB-470B-9D4A-86B12F20B0C6}">
      <dgm:prSet custT="1"/>
      <dgm:spPr/>
      <dgm:t>
        <a:bodyPr/>
        <a:lstStyle/>
        <a:p>
          <a:pPr rtl="1">
            <a:lnSpc>
              <a:spcPct val="150000"/>
            </a:lnSpc>
          </a:pPr>
          <a:endParaRPr lang="ar-SA" sz="1400" b="0">
            <a:latin typeface="Alexandria" pitchFamily="2" charset="-78"/>
            <a:cs typeface="Alexandria" pitchFamily="2" charset="-78"/>
          </a:endParaRPr>
        </a:p>
      </dgm:t>
    </dgm:pt>
    <dgm:pt modelId="{8099E6CD-30F8-4985-A840-98E2B1DBA7FA}" type="sibTrans" cxnId="{D4B72109-57EB-470B-9D4A-86B12F20B0C6}">
      <dgm:prSet/>
      <dgm:spPr/>
      <dgm:t>
        <a:bodyPr/>
        <a:lstStyle/>
        <a:p>
          <a:pPr rtl="1">
            <a:lnSpc>
              <a:spcPct val="150000"/>
            </a:lnSpc>
          </a:pPr>
          <a:endParaRPr lang="ar-SA" sz="1400" b="0">
            <a:latin typeface="Alexandria" pitchFamily="2" charset="-78"/>
            <a:cs typeface="Alexandria" pitchFamily="2" charset="-78"/>
          </a:endParaRPr>
        </a:p>
      </dgm:t>
    </dgm:pt>
    <dgm:pt modelId="{2524AE10-4BC5-4456-BA23-EE96E747F57B}">
      <dgm:prSet phldrT="[نص]" custT="1"/>
      <dgm:spPr/>
      <dgm:t>
        <a:bodyPr/>
        <a:lstStyle/>
        <a:p>
          <a:pPr rtl="1">
            <a:lnSpc>
              <a:spcPct val="150000"/>
            </a:lnSpc>
          </a:pPr>
          <a:r>
            <a:rPr lang="ar-JO" sz="1400" b="0" dirty="0">
              <a:latin typeface="Alexandria" pitchFamily="2" charset="-78"/>
              <a:cs typeface="Alexandria" pitchFamily="2" charset="-78"/>
            </a:rPr>
            <a:t>الانفتاح</a:t>
          </a:r>
          <a:r>
            <a:rPr lang="ar-EG" sz="1400" b="0" dirty="0">
              <a:latin typeface="Alexandria" pitchFamily="2" charset="-78"/>
              <a:cs typeface="Alexandria" pitchFamily="2" charset="-78"/>
            </a:rPr>
            <a:t>ي</a:t>
          </a:r>
          <a:r>
            <a:rPr lang="ar-JO" sz="1400" b="0" dirty="0">
              <a:latin typeface="Alexandria" pitchFamily="2" charset="-78"/>
              <a:cs typeface="Alexandria" pitchFamily="2" charset="-78"/>
            </a:rPr>
            <a:t>ة</a:t>
          </a:r>
          <a:endParaRPr lang="ar-SA" sz="1400" b="0" dirty="0">
            <a:latin typeface="Alexandria" pitchFamily="2" charset="-78"/>
            <a:cs typeface="Alexandria" pitchFamily="2" charset="-78"/>
          </a:endParaRPr>
        </a:p>
      </dgm:t>
    </dgm:pt>
    <dgm:pt modelId="{B870A770-9A26-44DB-BF60-F112B26DBFAD}" type="parTrans" cxnId="{A35693A3-9EA2-4021-8340-E3B652535AB2}">
      <dgm:prSet custT="1"/>
      <dgm:spPr/>
      <dgm:t>
        <a:bodyPr/>
        <a:lstStyle/>
        <a:p>
          <a:pPr rtl="1">
            <a:lnSpc>
              <a:spcPct val="150000"/>
            </a:lnSpc>
          </a:pPr>
          <a:endParaRPr lang="ar-SA" sz="1400" b="0">
            <a:latin typeface="Alexandria" pitchFamily="2" charset="-78"/>
            <a:cs typeface="Alexandria" pitchFamily="2" charset="-78"/>
          </a:endParaRPr>
        </a:p>
      </dgm:t>
    </dgm:pt>
    <dgm:pt modelId="{8ECC18E8-3914-4235-AC3D-CFB2957F22E1}" type="sibTrans" cxnId="{A35693A3-9EA2-4021-8340-E3B652535AB2}">
      <dgm:prSet/>
      <dgm:spPr/>
      <dgm:t>
        <a:bodyPr/>
        <a:lstStyle/>
        <a:p>
          <a:pPr rtl="1">
            <a:lnSpc>
              <a:spcPct val="150000"/>
            </a:lnSpc>
          </a:pPr>
          <a:endParaRPr lang="ar-SA" sz="1400" b="0">
            <a:latin typeface="Alexandria" pitchFamily="2" charset="-78"/>
            <a:cs typeface="Alexandria" pitchFamily="2" charset="-78"/>
          </a:endParaRPr>
        </a:p>
      </dgm:t>
    </dgm:pt>
    <dgm:pt modelId="{DEA08892-5ADD-40B4-A9EF-DD18BF491179}">
      <dgm:prSet phldrT="[نص]" custT="1"/>
      <dgm:spPr/>
      <dgm:t>
        <a:bodyPr/>
        <a:lstStyle/>
        <a:p>
          <a:pPr rtl="1">
            <a:lnSpc>
              <a:spcPct val="150000"/>
            </a:lnSpc>
          </a:pPr>
          <a:r>
            <a:rPr lang="ar-JO" sz="1400" b="0" dirty="0">
              <a:latin typeface="Alexandria" pitchFamily="2" charset="-78"/>
              <a:cs typeface="Alexandria" pitchFamily="2" charset="-78"/>
            </a:rPr>
            <a:t>المسؤولية</a:t>
          </a:r>
          <a:endParaRPr lang="ar-SA" sz="1400" b="0" dirty="0">
            <a:latin typeface="Alexandria" pitchFamily="2" charset="-78"/>
            <a:cs typeface="Alexandria" pitchFamily="2" charset="-78"/>
          </a:endParaRPr>
        </a:p>
      </dgm:t>
    </dgm:pt>
    <dgm:pt modelId="{5E150816-9C08-4C5A-B6C3-AD5691AFB539}" type="parTrans" cxnId="{B37B62C6-494B-45F0-A135-768917D6A4D8}">
      <dgm:prSet custT="1"/>
      <dgm:spPr/>
      <dgm:t>
        <a:bodyPr/>
        <a:lstStyle/>
        <a:p>
          <a:pPr rtl="1">
            <a:lnSpc>
              <a:spcPct val="150000"/>
            </a:lnSpc>
          </a:pPr>
          <a:endParaRPr lang="ar-SA" sz="1400" b="0">
            <a:latin typeface="Alexandria" pitchFamily="2" charset="-78"/>
            <a:cs typeface="Alexandria" pitchFamily="2" charset="-78"/>
          </a:endParaRPr>
        </a:p>
      </dgm:t>
    </dgm:pt>
    <dgm:pt modelId="{0DC3208D-A842-41A6-9D8D-C85AF3DB2C8B}" type="sibTrans" cxnId="{B37B62C6-494B-45F0-A135-768917D6A4D8}">
      <dgm:prSet/>
      <dgm:spPr/>
      <dgm:t>
        <a:bodyPr/>
        <a:lstStyle/>
        <a:p>
          <a:pPr rtl="1">
            <a:lnSpc>
              <a:spcPct val="150000"/>
            </a:lnSpc>
          </a:pPr>
          <a:endParaRPr lang="ar-SA" sz="1400" b="0">
            <a:latin typeface="Alexandria" pitchFamily="2" charset="-78"/>
            <a:cs typeface="Alexandria" pitchFamily="2" charset="-78"/>
          </a:endParaRPr>
        </a:p>
      </dgm:t>
    </dgm:pt>
    <dgm:pt modelId="{94F9B92E-FEAE-4E9E-96DF-9A3C9CA37B36}">
      <dgm:prSet phldrT="[نص]" custT="1"/>
      <dgm:spPr/>
      <dgm:t>
        <a:bodyPr/>
        <a:lstStyle/>
        <a:p>
          <a:pPr rtl="1">
            <a:lnSpc>
              <a:spcPct val="150000"/>
            </a:lnSpc>
          </a:pPr>
          <a:r>
            <a:rPr lang="ar-JO" sz="1400" b="0" dirty="0">
              <a:latin typeface="Alexandria" pitchFamily="2" charset="-78"/>
              <a:cs typeface="Alexandria" pitchFamily="2" charset="-78"/>
            </a:rPr>
            <a:t>الدقة</a:t>
          </a:r>
          <a:endParaRPr lang="ar-SA" sz="1400" b="0" dirty="0">
            <a:latin typeface="Alexandria" pitchFamily="2" charset="-78"/>
            <a:cs typeface="Alexandria" pitchFamily="2" charset="-78"/>
          </a:endParaRPr>
        </a:p>
      </dgm:t>
    </dgm:pt>
    <dgm:pt modelId="{618A7259-6E63-45E2-8B3C-98C61758D91F}" type="parTrans" cxnId="{FEF698E7-548C-46DF-860C-AFFDC4722128}">
      <dgm:prSet custT="1"/>
      <dgm:spPr/>
      <dgm:t>
        <a:bodyPr/>
        <a:lstStyle/>
        <a:p>
          <a:pPr rtl="1">
            <a:lnSpc>
              <a:spcPct val="150000"/>
            </a:lnSpc>
          </a:pPr>
          <a:endParaRPr lang="ar-SA" sz="1400" b="0">
            <a:latin typeface="Alexandria" pitchFamily="2" charset="-78"/>
            <a:cs typeface="Alexandria" pitchFamily="2" charset="-78"/>
          </a:endParaRPr>
        </a:p>
      </dgm:t>
    </dgm:pt>
    <dgm:pt modelId="{7334801D-C71A-454E-9A6D-C7C5F5885061}" type="sibTrans" cxnId="{FEF698E7-548C-46DF-860C-AFFDC4722128}">
      <dgm:prSet/>
      <dgm:spPr/>
      <dgm:t>
        <a:bodyPr/>
        <a:lstStyle/>
        <a:p>
          <a:pPr rtl="1">
            <a:lnSpc>
              <a:spcPct val="150000"/>
            </a:lnSpc>
          </a:pPr>
          <a:endParaRPr lang="ar-SA" sz="1400" b="0">
            <a:latin typeface="Alexandria" pitchFamily="2" charset="-78"/>
            <a:cs typeface="Alexandria" pitchFamily="2" charset="-78"/>
          </a:endParaRPr>
        </a:p>
      </dgm:t>
    </dgm:pt>
    <dgm:pt modelId="{B17AA69A-C5DC-465B-81D2-344E18DC6093}">
      <dgm:prSet phldrT="[نص]" custT="1"/>
      <dgm:spPr/>
      <dgm:t>
        <a:bodyPr/>
        <a:lstStyle/>
        <a:p>
          <a:pPr rtl="1">
            <a:lnSpc>
              <a:spcPct val="150000"/>
            </a:lnSpc>
          </a:pPr>
          <a:r>
            <a:rPr lang="ar-JO" sz="1400" b="0" dirty="0">
              <a:latin typeface="Alexandria" pitchFamily="2" charset="-78"/>
              <a:cs typeface="Alexandria" pitchFamily="2" charset="-78"/>
            </a:rPr>
            <a:t>المشروعية</a:t>
          </a:r>
          <a:endParaRPr lang="ar-SA" sz="1400" b="0" dirty="0">
            <a:latin typeface="Alexandria" pitchFamily="2" charset="-78"/>
            <a:cs typeface="Alexandria" pitchFamily="2" charset="-78"/>
          </a:endParaRPr>
        </a:p>
      </dgm:t>
    </dgm:pt>
    <dgm:pt modelId="{2418ECAF-AABC-4B4D-BFD8-BE746D26D342}" type="parTrans" cxnId="{2FEB0F4E-505A-44EE-AAD5-8C3F665BC1EF}">
      <dgm:prSet custT="1"/>
      <dgm:spPr/>
      <dgm:t>
        <a:bodyPr/>
        <a:lstStyle/>
        <a:p>
          <a:pPr rtl="1">
            <a:lnSpc>
              <a:spcPct val="150000"/>
            </a:lnSpc>
          </a:pPr>
          <a:endParaRPr lang="ar-SA" sz="1400" b="0">
            <a:latin typeface="Alexandria" pitchFamily="2" charset="-78"/>
            <a:cs typeface="Alexandria" pitchFamily="2" charset="-78"/>
          </a:endParaRPr>
        </a:p>
      </dgm:t>
    </dgm:pt>
    <dgm:pt modelId="{E9076359-AC65-45BD-BBED-48501B67CBB1}" type="sibTrans" cxnId="{2FEB0F4E-505A-44EE-AAD5-8C3F665BC1EF}">
      <dgm:prSet/>
      <dgm:spPr/>
      <dgm:t>
        <a:bodyPr/>
        <a:lstStyle/>
        <a:p>
          <a:pPr rtl="1">
            <a:lnSpc>
              <a:spcPct val="150000"/>
            </a:lnSpc>
          </a:pPr>
          <a:endParaRPr lang="ar-SA" sz="1400" b="0">
            <a:latin typeface="Alexandria" pitchFamily="2" charset="-78"/>
            <a:cs typeface="Alexandria" pitchFamily="2" charset="-78"/>
          </a:endParaRPr>
        </a:p>
      </dgm:t>
    </dgm:pt>
    <dgm:pt modelId="{7D882574-841C-41F3-888A-3CD9D8465DEF}">
      <dgm:prSet phldrT="[نص]" custT="1"/>
      <dgm:spPr/>
      <dgm:t>
        <a:bodyPr/>
        <a:lstStyle/>
        <a:p>
          <a:pPr rtl="1">
            <a:lnSpc>
              <a:spcPct val="150000"/>
            </a:lnSpc>
          </a:pPr>
          <a:r>
            <a:rPr lang="ar-JO" sz="1400" b="0" dirty="0">
              <a:latin typeface="Alexandria" pitchFamily="2" charset="-78"/>
              <a:cs typeface="Alexandria" pitchFamily="2" charset="-78"/>
            </a:rPr>
            <a:t>الانصاف</a:t>
          </a:r>
          <a:endParaRPr lang="ar-SA" sz="1400" b="0" dirty="0">
            <a:latin typeface="Alexandria" pitchFamily="2" charset="-78"/>
            <a:cs typeface="Alexandria" pitchFamily="2" charset="-78"/>
          </a:endParaRPr>
        </a:p>
      </dgm:t>
    </dgm:pt>
    <dgm:pt modelId="{9D1B2C02-0D3C-401A-BB5D-9FB13B547FAB}" type="parTrans" cxnId="{E56FFA78-60CB-4EDC-A45E-E0AA7B4725D4}">
      <dgm:prSet custT="1"/>
      <dgm:spPr/>
      <dgm:t>
        <a:bodyPr/>
        <a:lstStyle/>
        <a:p>
          <a:pPr rtl="1">
            <a:lnSpc>
              <a:spcPct val="150000"/>
            </a:lnSpc>
          </a:pPr>
          <a:endParaRPr lang="ar-SA" sz="1400" b="0">
            <a:latin typeface="Alexandria" pitchFamily="2" charset="-78"/>
            <a:cs typeface="Alexandria" pitchFamily="2" charset="-78"/>
          </a:endParaRPr>
        </a:p>
      </dgm:t>
    </dgm:pt>
    <dgm:pt modelId="{CA210D80-64AE-4D6A-938C-9FF03D6298A1}" type="sibTrans" cxnId="{E56FFA78-60CB-4EDC-A45E-E0AA7B4725D4}">
      <dgm:prSet/>
      <dgm:spPr/>
      <dgm:t>
        <a:bodyPr/>
        <a:lstStyle/>
        <a:p>
          <a:pPr rtl="1">
            <a:lnSpc>
              <a:spcPct val="150000"/>
            </a:lnSpc>
          </a:pPr>
          <a:endParaRPr lang="ar-SA" sz="1400" b="0">
            <a:latin typeface="Alexandria" pitchFamily="2" charset="-78"/>
            <a:cs typeface="Alexandria" pitchFamily="2" charset="-78"/>
          </a:endParaRPr>
        </a:p>
      </dgm:t>
    </dgm:pt>
    <dgm:pt modelId="{80152AD9-7CC5-4CF7-901D-037C3E30ADE8}">
      <dgm:prSet phldrT="[نص]" custT="1"/>
      <dgm:spPr/>
      <dgm:t>
        <a:bodyPr/>
        <a:lstStyle/>
        <a:p>
          <a:pPr rtl="1">
            <a:lnSpc>
              <a:spcPct val="150000"/>
            </a:lnSpc>
          </a:pPr>
          <a:r>
            <a:rPr lang="ar-JO" sz="1400" b="0" dirty="0">
              <a:latin typeface="Alexandria" pitchFamily="2" charset="-78"/>
              <a:cs typeface="Alexandria" pitchFamily="2" charset="-78"/>
            </a:rPr>
            <a:t>السلامة </a:t>
          </a:r>
          <a:endParaRPr lang="ar-SA" sz="1400" b="0" dirty="0">
            <a:latin typeface="Alexandria" pitchFamily="2" charset="-78"/>
            <a:cs typeface="Alexandria" pitchFamily="2" charset="-78"/>
          </a:endParaRPr>
        </a:p>
      </dgm:t>
    </dgm:pt>
    <dgm:pt modelId="{BC7119B6-7F8A-4B59-8DF5-2ED21B9F30FA}" type="parTrans" cxnId="{169D9E11-ECED-41C7-B8D1-ECBE2501AA4F}">
      <dgm:prSet custT="1"/>
      <dgm:spPr/>
      <dgm:t>
        <a:bodyPr/>
        <a:lstStyle/>
        <a:p>
          <a:pPr rtl="1">
            <a:lnSpc>
              <a:spcPct val="150000"/>
            </a:lnSpc>
          </a:pPr>
          <a:endParaRPr lang="ar-SA" sz="1400" b="0">
            <a:latin typeface="Alexandria" pitchFamily="2" charset="-78"/>
            <a:cs typeface="Alexandria" pitchFamily="2" charset="-78"/>
          </a:endParaRPr>
        </a:p>
      </dgm:t>
    </dgm:pt>
    <dgm:pt modelId="{793C8BDB-5E59-4C70-9535-12A3EA5ACCD2}" type="sibTrans" cxnId="{169D9E11-ECED-41C7-B8D1-ECBE2501AA4F}">
      <dgm:prSet/>
      <dgm:spPr/>
      <dgm:t>
        <a:bodyPr/>
        <a:lstStyle/>
        <a:p>
          <a:pPr rtl="1">
            <a:lnSpc>
              <a:spcPct val="150000"/>
            </a:lnSpc>
          </a:pPr>
          <a:endParaRPr lang="ar-SA" sz="1400" b="0">
            <a:latin typeface="Alexandria" pitchFamily="2" charset="-78"/>
            <a:cs typeface="Alexandria" pitchFamily="2" charset="-78"/>
          </a:endParaRPr>
        </a:p>
      </dgm:t>
    </dgm:pt>
    <dgm:pt modelId="{DB493EC3-C595-4A81-91B8-83D58AA471EA}">
      <dgm:prSet phldrT="[نص]" custT="1"/>
      <dgm:spPr/>
      <dgm:t>
        <a:bodyPr/>
        <a:lstStyle/>
        <a:p>
          <a:pPr rtl="1">
            <a:lnSpc>
              <a:spcPct val="150000"/>
            </a:lnSpc>
          </a:pPr>
          <a:r>
            <a:rPr lang="ar-JO" sz="1400" b="0" dirty="0">
              <a:latin typeface="Alexandria" pitchFamily="2" charset="-78"/>
              <a:cs typeface="Alexandria" pitchFamily="2" charset="-78"/>
            </a:rPr>
            <a:t>سرية المعلومات</a:t>
          </a:r>
          <a:endParaRPr lang="ar-SA" sz="1400" b="0" dirty="0">
            <a:latin typeface="Alexandria" pitchFamily="2" charset="-78"/>
            <a:cs typeface="Alexandria" pitchFamily="2" charset="-78"/>
          </a:endParaRPr>
        </a:p>
      </dgm:t>
    </dgm:pt>
    <dgm:pt modelId="{4903421C-9519-4D7E-BA3D-F2BA815D5723}" type="parTrans" cxnId="{9EE9B631-7B21-49A0-9539-9DCE49CDB9A4}">
      <dgm:prSet custT="1"/>
      <dgm:spPr/>
      <dgm:t>
        <a:bodyPr/>
        <a:lstStyle/>
        <a:p>
          <a:pPr rtl="1">
            <a:lnSpc>
              <a:spcPct val="150000"/>
            </a:lnSpc>
          </a:pPr>
          <a:endParaRPr lang="ar-SA" sz="1400" b="0">
            <a:latin typeface="Alexandria" pitchFamily="2" charset="-78"/>
            <a:cs typeface="Alexandria" pitchFamily="2" charset="-78"/>
          </a:endParaRPr>
        </a:p>
      </dgm:t>
    </dgm:pt>
    <dgm:pt modelId="{94E1F878-3130-41B6-9A71-14C2E34E0323}" type="sibTrans" cxnId="{9EE9B631-7B21-49A0-9539-9DCE49CDB9A4}">
      <dgm:prSet/>
      <dgm:spPr/>
      <dgm:t>
        <a:bodyPr/>
        <a:lstStyle/>
        <a:p>
          <a:pPr rtl="1">
            <a:lnSpc>
              <a:spcPct val="150000"/>
            </a:lnSpc>
          </a:pPr>
          <a:endParaRPr lang="ar-SA" sz="1400" b="0">
            <a:latin typeface="Alexandria" pitchFamily="2" charset="-78"/>
            <a:cs typeface="Alexandria" pitchFamily="2" charset="-78"/>
          </a:endParaRPr>
        </a:p>
      </dgm:t>
    </dgm:pt>
    <dgm:pt modelId="{2E092276-71DD-4A76-8E9A-071BD9D7C98F}">
      <dgm:prSet phldrT="[نص]" custT="1"/>
      <dgm:spPr/>
      <dgm:t>
        <a:bodyPr/>
        <a:lstStyle/>
        <a:p>
          <a:pPr rtl="1">
            <a:lnSpc>
              <a:spcPct val="150000"/>
            </a:lnSpc>
          </a:pPr>
          <a:r>
            <a:rPr lang="ar-JO" sz="1400" b="0" dirty="0">
              <a:latin typeface="Alexandria" pitchFamily="2" charset="-78"/>
              <a:cs typeface="Alexandria" pitchFamily="2" charset="-78"/>
            </a:rPr>
            <a:t>البعد عن الأمل المزيف</a:t>
          </a:r>
          <a:endParaRPr lang="ar-SA" sz="1400" b="0" dirty="0">
            <a:latin typeface="Alexandria" pitchFamily="2" charset="-78"/>
            <a:cs typeface="Alexandria" pitchFamily="2" charset="-78"/>
          </a:endParaRPr>
        </a:p>
      </dgm:t>
    </dgm:pt>
    <dgm:pt modelId="{35FDAB24-9A3D-4E87-BC2F-97F01DBCC9BE}" type="parTrans" cxnId="{FD6F9C57-992F-4D00-8027-EC090A77A6BD}">
      <dgm:prSet custT="1"/>
      <dgm:spPr/>
      <dgm:t>
        <a:bodyPr/>
        <a:lstStyle/>
        <a:p>
          <a:pPr rtl="1">
            <a:lnSpc>
              <a:spcPct val="150000"/>
            </a:lnSpc>
          </a:pPr>
          <a:endParaRPr lang="ar-SA" sz="1400" b="0">
            <a:latin typeface="Alexandria" pitchFamily="2" charset="-78"/>
            <a:cs typeface="Alexandria" pitchFamily="2" charset="-78"/>
          </a:endParaRPr>
        </a:p>
      </dgm:t>
    </dgm:pt>
    <dgm:pt modelId="{1AE2CE5D-8BAF-4182-BB89-7D50C600C41A}" type="sibTrans" cxnId="{FD6F9C57-992F-4D00-8027-EC090A77A6BD}">
      <dgm:prSet/>
      <dgm:spPr/>
      <dgm:t>
        <a:bodyPr/>
        <a:lstStyle/>
        <a:p>
          <a:pPr rtl="1">
            <a:lnSpc>
              <a:spcPct val="150000"/>
            </a:lnSpc>
          </a:pPr>
          <a:endParaRPr lang="ar-SA" sz="1400" b="0">
            <a:latin typeface="Alexandria" pitchFamily="2" charset="-78"/>
            <a:cs typeface="Alexandria" pitchFamily="2" charset="-78"/>
          </a:endParaRPr>
        </a:p>
      </dgm:t>
    </dgm:pt>
    <dgm:pt modelId="{03B0EFBE-E2C3-4B70-8B5F-4228788B3F3A}">
      <dgm:prSet phldrT="[نص]" custT="1"/>
      <dgm:spPr/>
      <dgm:t>
        <a:bodyPr/>
        <a:lstStyle/>
        <a:p>
          <a:pPr rtl="1">
            <a:lnSpc>
              <a:spcPct val="150000"/>
            </a:lnSpc>
          </a:pPr>
          <a:r>
            <a:rPr lang="ar-JO" sz="1400" b="0" dirty="0">
              <a:latin typeface="Alexandria" pitchFamily="2" charset="-78"/>
              <a:cs typeface="Alexandria" pitchFamily="2" charset="-78"/>
            </a:rPr>
            <a:t>عدم استغلال المواقف</a:t>
          </a:r>
          <a:endParaRPr lang="ar-SA" sz="1400" b="0" dirty="0">
            <a:latin typeface="Alexandria" pitchFamily="2" charset="-78"/>
            <a:cs typeface="Alexandria" pitchFamily="2" charset="-78"/>
          </a:endParaRPr>
        </a:p>
      </dgm:t>
    </dgm:pt>
    <dgm:pt modelId="{F009FFFD-2CD9-4627-BEF4-E20BB3ED4530}" type="parTrans" cxnId="{2A549E63-EE5E-48E8-AB56-B2FA59B10157}">
      <dgm:prSet custT="1"/>
      <dgm:spPr/>
      <dgm:t>
        <a:bodyPr/>
        <a:lstStyle/>
        <a:p>
          <a:pPr rtl="1">
            <a:lnSpc>
              <a:spcPct val="150000"/>
            </a:lnSpc>
          </a:pPr>
          <a:endParaRPr lang="ar-SA" sz="1400" b="0">
            <a:latin typeface="Alexandria" pitchFamily="2" charset="-78"/>
            <a:cs typeface="Alexandria" pitchFamily="2" charset="-78"/>
          </a:endParaRPr>
        </a:p>
      </dgm:t>
    </dgm:pt>
    <dgm:pt modelId="{74C7A125-4A9B-47B1-96BD-113E5B4DC475}" type="sibTrans" cxnId="{2A549E63-EE5E-48E8-AB56-B2FA59B10157}">
      <dgm:prSet/>
      <dgm:spPr/>
      <dgm:t>
        <a:bodyPr/>
        <a:lstStyle/>
        <a:p>
          <a:pPr rtl="1">
            <a:lnSpc>
              <a:spcPct val="150000"/>
            </a:lnSpc>
          </a:pPr>
          <a:endParaRPr lang="ar-SA" sz="1400" b="0">
            <a:latin typeface="Alexandria" pitchFamily="2" charset="-78"/>
            <a:cs typeface="Alexandria" pitchFamily="2" charset="-78"/>
          </a:endParaRPr>
        </a:p>
      </dgm:t>
    </dgm:pt>
    <dgm:pt modelId="{947A1A77-3AC3-472A-B178-7F95D0F743EF}" type="pres">
      <dgm:prSet presAssocID="{51C7E57C-59D8-4454-B091-A69F7704AA6D}" presName="Name0" presStyleCnt="0">
        <dgm:presLayoutVars>
          <dgm:chMax val="1"/>
          <dgm:dir/>
          <dgm:animLvl val="ctr"/>
          <dgm:resizeHandles val="exact"/>
        </dgm:presLayoutVars>
      </dgm:prSet>
      <dgm:spPr/>
    </dgm:pt>
    <dgm:pt modelId="{3431CFA9-4869-4693-B34F-CD4CF4B53C3F}" type="pres">
      <dgm:prSet presAssocID="{11C5E6FC-8527-43EE-8512-FE9EA766AB9F}" presName="centerShape" presStyleLbl="node0" presStyleIdx="0" presStyleCnt="1" custScaleX="193785" custScaleY="180296"/>
      <dgm:spPr/>
    </dgm:pt>
    <dgm:pt modelId="{C4C22E95-7A9F-4402-A950-379DB05C9294}" type="pres">
      <dgm:prSet presAssocID="{54876F30-4C9B-4D9F-90AA-C73EA4023FFB}" presName="parTrans" presStyleLbl="sibTrans2D1" presStyleIdx="0" presStyleCnt="13"/>
      <dgm:spPr/>
    </dgm:pt>
    <dgm:pt modelId="{44084149-96E1-44A4-88C4-35040B7E4BD2}" type="pres">
      <dgm:prSet presAssocID="{54876F30-4C9B-4D9F-90AA-C73EA4023FFB}" presName="connectorText" presStyleLbl="sibTrans2D1" presStyleIdx="0" presStyleCnt="13"/>
      <dgm:spPr/>
    </dgm:pt>
    <dgm:pt modelId="{F5A4F970-BC78-48FC-B26A-866D11298DF0}" type="pres">
      <dgm:prSet presAssocID="{7621F662-E623-4683-8484-B22126353346}" presName="node" presStyleLbl="node1" presStyleIdx="0" presStyleCnt="13">
        <dgm:presLayoutVars>
          <dgm:bulletEnabled val="1"/>
        </dgm:presLayoutVars>
      </dgm:prSet>
      <dgm:spPr/>
    </dgm:pt>
    <dgm:pt modelId="{5EE51D5D-2689-4DE9-B950-2F80F5710638}" type="pres">
      <dgm:prSet presAssocID="{B870A770-9A26-44DB-BF60-F112B26DBFAD}" presName="parTrans" presStyleLbl="sibTrans2D1" presStyleIdx="1" presStyleCnt="13"/>
      <dgm:spPr/>
    </dgm:pt>
    <dgm:pt modelId="{5C65981A-00E8-4262-BB25-950678C2CB89}" type="pres">
      <dgm:prSet presAssocID="{B870A770-9A26-44DB-BF60-F112B26DBFAD}" presName="connectorText" presStyleLbl="sibTrans2D1" presStyleIdx="1" presStyleCnt="13"/>
      <dgm:spPr/>
    </dgm:pt>
    <dgm:pt modelId="{3EC62AB9-C710-4570-8BEE-4CEE5C8D8FF2}" type="pres">
      <dgm:prSet presAssocID="{2524AE10-4BC5-4456-BA23-EE96E747F57B}" presName="node" presStyleLbl="node1" presStyleIdx="1" presStyleCnt="13" custScaleX="121459">
        <dgm:presLayoutVars>
          <dgm:bulletEnabled val="1"/>
        </dgm:presLayoutVars>
      </dgm:prSet>
      <dgm:spPr/>
    </dgm:pt>
    <dgm:pt modelId="{019940E0-3C7C-4F77-8EE5-4ED77D3FC466}" type="pres">
      <dgm:prSet presAssocID="{5E150816-9C08-4C5A-B6C3-AD5691AFB539}" presName="parTrans" presStyleLbl="sibTrans2D1" presStyleIdx="2" presStyleCnt="13"/>
      <dgm:spPr/>
    </dgm:pt>
    <dgm:pt modelId="{DB9D12BA-6AAB-465C-A843-1803C97B1710}" type="pres">
      <dgm:prSet presAssocID="{5E150816-9C08-4C5A-B6C3-AD5691AFB539}" presName="connectorText" presStyleLbl="sibTrans2D1" presStyleIdx="2" presStyleCnt="13"/>
      <dgm:spPr/>
    </dgm:pt>
    <dgm:pt modelId="{FA6D492A-ACFC-4708-B44D-FB139C663A9A}" type="pres">
      <dgm:prSet presAssocID="{DEA08892-5ADD-40B4-A9EF-DD18BF491179}" presName="node" presStyleLbl="node1" presStyleIdx="2" presStyleCnt="13" custScaleX="124527">
        <dgm:presLayoutVars>
          <dgm:bulletEnabled val="1"/>
        </dgm:presLayoutVars>
      </dgm:prSet>
      <dgm:spPr/>
    </dgm:pt>
    <dgm:pt modelId="{BD827F0F-7AB5-4782-929E-7A0F8E4FB8B1}" type="pres">
      <dgm:prSet presAssocID="{618A7259-6E63-45E2-8B3C-98C61758D91F}" presName="parTrans" presStyleLbl="sibTrans2D1" presStyleIdx="3" presStyleCnt="13"/>
      <dgm:spPr/>
    </dgm:pt>
    <dgm:pt modelId="{6D47FE14-E035-4616-84ED-3BD8F5D5DD48}" type="pres">
      <dgm:prSet presAssocID="{618A7259-6E63-45E2-8B3C-98C61758D91F}" presName="connectorText" presStyleLbl="sibTrans2D1" presStyleIdx="3" presStyleCnt="13"/>
      <dgm:spPr/>
    </dgm:pt>
    <dgm:pt modelId="{39B6E102-ED2F-432A-A9CA-DC8F24CB0E32}" type="pres">
      <dgm:prSet presAssocID="{94F9B92E-FEAE-4E9E-96DF-9A3C9CA37B36}" presName="node" presStyleLbl="node1" presStyleIdx="3" presStyleCnt="13" custScaleX="153196">
        <dgm:presLayoutVars>
          <dgm:bulletEnabled val="1"/>
        </dgm:presLayoutVars>
      </dgm:prSet>
      <dgm:spPr/>
    </dgm:pt>
    <dgm:pt modelId="{C0966FA1-66F4-406F-84DF-44AE5030BF76}" type="pres">
      <dgm:prSet presAssocID="{2418ECAF-AABC-4B4D-BFD8-BE746D26D342}" presName="parTrans" presStyleLbl="sibTrans2D1" presStyleIdx="4" presStyleCnt="13"/>
      <dgm:spPr/>
    </dgm:pt>
    <dgm:pt modelId="{E4CB3F84-015F-4400-B684-67CF35CD8C43}" type="pres">
      <dgm:prSet presAssocID="{2418ECAF-AABC-4B4D-BFD8-BE746D26D342}" presName="connectorText" presStyleLbl="sibTrans2D1" presStyleIdx="4" presStyleCnt="13"/>
      <dgm:spPr/>
    </dgm:pt>
    <dgm:pt modelId="{A475DBDF-5460-4124-B042-C4251E8B8014}" type="pres">
      <dgm:prSet presAssocID="{B17AA69A-C5DC-465B-81D2-344E18DC6093}" presName="node" presStyleLbl="node1" presStyleIdx="4" presStyleCnt="13" custScaleX="149798">
        <dgm:presLayoutVars>
          <dgm:bulletEnabled val="1"/>
        </dgm:presLayoutVars>
      </dgm:prSet>
      <dgm:spPr/>
    </dgm:pt>
    <dgm:pt modelId="{08D86B72-E6E0-46EC-B5FA-3FF7AF424571}" type="pres">
      <dgm:prSet presAssocID="{9D1B2C02-0D3C-401A-BB5D-9FB13B547FAB}" presName="parTrans" presStyleLbl="sibTrans2D1" presStyleIdx="5" presStyleCnt="13"/>
      <dgm:spPr/>
    </dgm:pt>
    <dgm:pt modelId="{AD9455B6-D308-4164-A28F-E2030F9753F1}" type="pres">
      <dgm:prSet presAssocID="{9D1B2C02-0D3C-401A-BB5D-9FB13B547FAB}" presName="connectorText" presStyleLbl="sibTrans2D1" presStyleIdx="5" presStyleCnt="13"/>
      <dgm:spPr/>
    </dgm:pt>
    <dgm:pt modelId="{B898C344-8B5B-4AEC-B09B-B6CE7C0D2C5F}" type="pres">
      <dgm:prSet presAssocID="{7D882574-841C-41F3-888A-3CD9D8465DEF}" presName="node" presStyleLbl="node1" presStyleIdx="5" presStyleCnt="13" custScaleX="148638">
        <dgm:presLayoutVars>
          <dgm:bulletEnabled val="1"/>
        </dgm:presLayoutVars>
      </dgm:prSet>
      <dgm:spPr/>
    </dgm:pt>
    <dgm:pt modelId="{00BF0B0E-75D3-4D9E-88A5-397DB8E5014F}" type="pres">
      <dgm:prSet presAssocID="{13C4FEC5-BCD9-44C5-AFDC-1659075331FE}" presName="parTrans" presStyleLbl="sibTrans2D1" presStyleIdx="6" presStyleCnt="13"/>
      <dgm:spPr/>
    </dgm:pt>
    <dgm:pt modelId="{AD047235-87F4-42D5-B40B-613825FFBA7C}" type="pres">
      <dgm:prSet presAssocID="{13C4FEC5-BCD9-44C5-AFDC-1659075331FE}" presName="connectorText" presStyleLbl="sibTrans2D1" presStyleIdx="6" presStyleCnt="13"/>
      <dgm:spPr/>
    </dgm:pt>
    <dgm:pt modelId="{C8C857D4-70C8-46FF-A6BE-FB0B34339429}" type="pres">
      <dgm:prSet presAssocID="{4F32848F-EBB4-4307-A75A-FD560E066DCE}" presName="node" presStyleLbl="node1" presStyleIdx="6" presStyleCnt="13" custScaleX="146851">
        <dgm:presLayoutVars>
          <dgm:bulletEnabled val="1"/>
        </dgm:presLayoutVars>
      </dgm:prSet>
      <dgm:spPr/>
    </dgm:pt>
    <dgm:pt modelId="{BD1D53D2-4BC6-418E-A256-4E394DB1D86A}" type="pres">
      <dgm:prSet presAssocID="{69E9670F-CF25-4355-A0B8-C740CCC23ABB}" presName="parTrans" presStyleLbl="sibTrans2D1" presStyleIdx="7" presStyleCnt="13"/>
      <dgm:spPr/>
    </dgm:pt>
    <dgm:pt modelId="{767F4972-41EF-4A71-9770-D4C84798E66A}" type="pres">
      <dgm:prSet presAssocID="{69E9670F-CF25-4355-A0B8-C740CCC23ABB}" presName="connectorText" presStyleLbl="sibTrans2D1" presStyleIdx="7" presStyleCnt="13"/>
      <dgm:spPr/>
    </dgm:pt>
    <dgm:pt modelId="{0BA161FC-B762-4C70-B54E-A7B8F13C5D71}" type="pres">
      <dgm:prSet presAssocID="{9873880A-E536-41DB-846C-6EAA624D5D94}" presName="node" presStyleLbl="node1" presStyleIdx="7" presStyleCnt="13">
        <dgm:presLayoutVars>
          <dgm:bulletEnabled val="1"/>
        </dgm:presLayoutVars>
      </dgm:prSet>
      <dgm:spPr/>
    </dgm:pt>
    <dgm:pt modelId="{53BB03C0-58FD-4B70-9863-F439F09F354A}" type="pres">
      <dgm:prSet presAssocID="{957279AE-120E-447D-A384-9C5797809B9A}" presName="parTrans" presStyleLbl="sibTrans2D1" presStyleIdx="8" presStyleCnt="13"/>
      <dgm:spPr/>
    </dgm:pt>
    <dgm:pt modelId="{D439698E-FF70-465F-9A42-3ADEC9074092}" type="pres">
      <dgm:prSet presAssocID="{957279AE-120E-447D-A384-9C5797809B9A}" presName="connectorText" presStyleLbl="sibTrans2D1" presStyleIdx="8" presStyleCnt="13"/>
      <dgm:spPr/>
    </dgm:pt>
    <dgm:pt modelId="{AB4F6CC2-6453-4031-81C3-0C9B334957F7}" type="pres">
      <dgm:prSet presAssocID="{A44C1BC6-D5F3-458C-8AEE-4356AA4A7786}" presName="node" presStyleLbl="node1" presStyleIdx="8" presStyleCnt="13">
        <dgm:presLayoutVars>
          <dgm:bulletEnabled val="1"/>
        </dgm:presLayoutVars>
      </dgm:prSet>
      <dgm:spPr/>
    </dgm:pt>
    <dgm:pt modelId="{1CF0FAD7-7E5C-454B-B5B5-D3FAB065C8C1}" type="pres">
      <dgm:prSet presAssocID="{BC7119B6-7F8A-4B59-8DF5-2ED21B9F30FA}" presName="parTrans" presStyleLbl="sibTrans2D1" presStyleIdx="9" presStyleCnt="13"/>
      <dgm:spPr/>
    </dgm:pt>
    <dgm:pt modelId="{295B5B95-5A77-44BF-AF38-28529F956FED}" type="pres">
      <dgm:prSet presAssocID="{BC7119B6-7F8A-4B59-8DF5-2ED21B9F30FA}" presName="connectorText" presStyleLbl="sibTrans2D1" presStyleIdx="9" presStyleCnt="13"/>
      <dgm:spPr/>
    </dgm:pt>
    <dgm:pt modelId="{4EE336A4-3B1A-4BA2-9DC6-00BAD2554C19}" type="pres">
      <dgm:prSet presAssocID="{80152AD9-7CC5-4CF7-901D-037C3E30ADE8}" presName="node" presStyleLbl="node1" presStyleIdx="9" presStyleCnt="13" custScaleX="125908">
        <dgm:presLayoutVars>
          <dgm:bulletEnabled val="1"/>
        </dgm:presLayoutVars>
      </dgm:prSet>
      <dgm:spPr/>
    </dgm:pt>
    <dgm:pt modelId="{CD19E1C8-BFE6-4029-BB9A-0A406EA014C2}" type="pres">
      <dgm:prSet presAssocID="{4903421C-9519-4D7E-BA3D-F2BA815D5723}" presName="parTrans" presStyleLbl="sibTrans2D1" presStyleIdx="10" presStyleCnt="13"/>
      <dgm:spPr/>
    </dgm:pt>
    <dgm:pt modelId="{6AE42634-A100-45AC-8C24-1C7323DAC54A}" type="pres">
      <dgm:prSet presAssocID="{4903421C-9519-4D7E-BA3D-F2BA815D5723}" presName="connectorText" presStyleLbl="sibTrans2D1" presStyleIdx="10" presStyleCnt="13"/>
      <dgm:spPr/>
    </dgm:pt>
    <dgm:pt modelId="{A70420F8-E25D-4FFF-911E-5B40DEC48F01}" type="pres">
      <dgm:prSet presAssocID="{DB493EC3-C595-4A81-91B8-83D58AA471EA}" presName="node" presStyleLbl="node1" presStyleIdx="10" presStyleCnt="13" custScaleX="155814">
        <dgm:presLayoutVars>
          <dgm:bulletEnabled val="1"/>
        </dgm:presLayoutVars>
      </dgm:prSet>
      <dgm:spPr/>
    </dgm:pt>
    <dgm:pt modelId="{80CD0866-16A3-4DF9-95BE-A3E20A48A9AE}" type="pres">
      <dgm:prSet presAssocID="{35FDAB24-9A3D-4E87-BC2F-97F01DBCC9BE}" presName="parTrans" presStyleLbl="sibTrans2D1" presStyleIdx="11" presStyleCnt="13"/>
      <dgm:spPr/>
    </dgm:pt>
    <dgm:pt modelId="{C35DC0C9-AC1E-4A6C-A710-0337654310B6}" type="pres">
      <dgm:prSet presAssocID="{35FDAB24-9A3D-4E87-BC2F-97F01DBCC9BE}" presName="connectorText" presStyleLbl="sibTrans2D1" presStyleIdx="11" presStyleCnt="13"/>
      <dgm:spPr/>
    </dgm:pt>
    <dgm:pt modelId="{82D28386-C113-43FA-88B2-14B7C81329ED}" type="pres">
      <dgm:prSet presAssocID="{2E092276-71DD-4A76-8E9A-071BD9D7C98F}" presName="node" presStyleLbl="node1" presStyleIdx="11" presStyleCnt="13" custScaleX="118950">
        <dgm:presLayoutVars>
          <dgm:bulletEnabled val="1"/>
        </dgm:presLayoutVars>
      </dgm:prSet>
      <dgm:spPr/>
    </dgm:pt>
    <dgm:pt modelId="{2854A8E6-3B3D-496A-9F70-B42B98742A8C}" type="pres">
      <dgm:prSet presAssocID="{F009FFFD-2CD9-4627-BEF4-E20BB3ED4530}" presName="parTrans" presStyleLbl="sibTrans2D1" presStyleIdx="12" presStyleCnt="13"/>
      <dgm:spPr/>
    </dgm:pt>
    <dgm:pt modelId="{0F249998-19F7-45F8-9179-0F1608A70D87}" type="pres">
      <dgm:prSet presAssocID="{F009FFFD-2CD9-4627-BEF4-E20BB3ED4530}" presName="connectorText" presStyleLbl="sibTrans2D1" presStyleIdx="12" presStyleCnt="13"/>
      <dgm:spPr/>
    </dgm:pt>
    <dgm:pt modelId="{2D356E3C-41E9-4A96-A38A-94E1AF238A1D}" type="pres">
      <dgm:prSet presAssocID="{03B0EFBE-E2C3-4B70-8B5F-4228788B3F3A}" presName="node" presStyleLbl="node1" presStyleIdx="12" presStyleCnt="13" custScaleX="141836" custScaleY="116242">
        <dgm:presLayoutVars>
          <dgm:bulletEnabled val="1"/>
        </dgm:presLayoutVars>
      </dgm:prSet>
      <dgm:spPr/>
    </dgm:pt>
  </dgm:ptLst>
  <dgm:cxnLst>
    <dgm:cxn modelId="{D4B72109-57EB-470B-9D4A-86B12F20B0C6}" srcId="{11C5E6FC-8527-43EE-8512-FE9EA766AB9F}" destId="{A44C1BC6-D5F3-458C-8AEE-4356AA4A7786}" srcOrd="8" destOrd="0" parTransId="{957279AE-120E-447D-A384-9C5797809B9A}" sibTransId="{8099E6CD-30F8-4985-A840-98E2B1DBA7FA}"/>
    <dgm:cxn modelId="{C3E4450E-9B72-4A22-89CD-228A81A18D25}" type="presOf" srcId="{9873880A-E536-41DB-846C-6EAA624D5D94}" destId="{0BA161FC-B762-4C70-B54E-A7B8F13C5D71}" srcOrd="0" destOrd="0" presId="urn:microsoft.com/office/officeart/2005/8/layout/radial5"/>
    <dgm:cxn modelId="{42CAA00E-3A79-4364-83D2-F38383286158}" type="presOf" srcId="{618A7259-6E63-45E2-8B3C-98C61758D91F}" destId="{6D47FE14-E035-4616-84ED-3BD8F5D5DD48}" srcOrd="1" destOrd="0" presId="urn:microsoft.com/office/officeart/2005/8/layout/radial5"/>
    <dgm:cxn modelId="{169D9E11-ECED-41C7-B8D1-ECBE2501AA4F}" srcId="{11C5E6FC-8527-43EE-8512-FE9EA766AB9F}" destId="{80152AD9-7CC5-4CF7-901D-037C3E30ADE8}" srcOrd="9" destOrd="0" parTransId="{BC7119B6-7F8A-4B59-8DF5-2ED21B9F30FA}" sibTransId="{793C8BDB-5E59-4C70-9535-12A3EA5ACCD2}"/>
    <dgm:cxn modelId="{00CE6314-4056-43A4-AB88-915B8A9C29F5}" type="presOf" srcId="{A44C1BC6-D5F3-458C-8AEE-4356AA4A7786}" destId="{AB4F6CC2-6453-4031-81C3-0C9B334957F7}" srcOrd="0" destOrd="0" presId="urn:microsoft.com/office/officeart/2005/8/layout/radial5"/>
    <dgm:cxn modelId="{B3176529-FE94-45A0-ADB8-D517D396E50F}" type="presOf" srcId="{69E9670F-CF25-4355-A0B8-C740CCC23ABB}" destId="{767F4972-41EF-4A71-9770-D4C84798E66A}" srcOrd="1" destOrd="0" presId="urn:microsoft.com/office/officeart/2005/8/layout/radial5"/>
    <dgm:cxn modelId="{76C8152C-2A51-473D-AEC6-DF15390CABD5}" type="presOf" srcId="{94F9B92E-FEAE-4E9E-96DF-9A3C9CA37B36}" destId="{39B6E102-ED2F-432A-A9CA-DC8F24CB0E32}" srcOrd="0" destOrd="0" presId="urn:microsoft.com/office/officeart/2005/8/layout/radial5"/>
    <dgm:cxn modelId="{4069682E-0BF7-4C7B-99F2-593C94FC7A5F}" srcId="{11C5E6FC-8527-43EE-8512-FE9EA766AB9F}" destId="{9873880A-E536-41DB-846C-6EAA624D5D94}" srcOrd="7" destOrd="0" parTransId="{69E9670F-CF25-4355-A0B8-C740CCC23ABB}" sibTransId="{16896146-5897-475A-9C62-A930CA68F661}"/>
    <dgm:cxn modelId="{9EE9B631-7B21-49A0-9539-9DCE49CDB9A4}" srcId="{11C5E6FC-8527-43EE-8512-FE9EA766AB9F}" destId="{DB493EC3-C595-4A81-91B8-83D58AA471EA}" srcOrd="10" destOrd="0" parTransId="{4903421C-9519-4D7E-BA3D-F2BA815D5723}" sibTransId="{94E1F878-3130-41B6-9A71-14C2E34E0323}"/>
    <dgm:cxn modelId="{71335732-316F-40A8-8630-EE91607B1D19}" type="presOf" srcId="{69E9670F-CF25-4355-A0B8-C740CCC23ABB}" destId="{BD1D53D2-4BC6-418E-A256-4E394DB1D86A}" srcOrd="0" destOrd="0" presId="urn:microsoft.com/office/officeart/2005/8/layout/radial5"/>
    <dgm:cxn modelId="{DC39C232-F00F-4DCA-BA99-67220FD1714D}" type="presOf" srcId="{957279AE-120E-447D-A384-9C5797809B9A}" destId="{D439698E-FF70-465F-9A42-3ADEC9074092}" srcOrd="1" destOrd="0" presId="urn:microsoft.com/office/officeart/2005/8/layout/radial5"/>
    <dgm:cxn modelId="{DA7A563B-F461-4CBB-8166-28C7F5B02340}" type="presOf" srcId="{DB493EC3-C595-4A81-91B8-83D58AA471EA}" destId="{A70420F8-E25D-4FFF-911E-5B40DEC48F01}" srcOrd="0" destOrd="0" presId="urn:microsoft.com/office/officeart/2005/8/layout/radial5"/>
    <dgm:cxn modelId="{6BD0FA3D-93B1-490B-B34D-6E6869D6B57B}" type="presOf" srcId="{7D882574-841C-41F3-888A-3CD9D8465DEF}" destId="{B898C344-8B5B-4AEC-B09B-B6CE7C0D2C5F}" srcOrd="0" destOrd="0" presId="urn:microsoft.com/office/officeart/2005/8/layout/radial5"/>
    <dgm:cxn modelId="{C6FCE45B-101D-47E7-ADF8-6FCBA4467C15}" srcId="{11C5E6FC-8527-43EE-8512-FE9EA766AB9F}" destId="{7621F662-E623-4683-8484-B22126353346}" srcOrd="0" destOrd="0" parTransId="{54876F30-4C9B-4D9F-90AA-C73EA4023FFB}" sibTransId="{B8F42F17-3054-4DB2-A646-7A4EB4F806C8}"/>
    <dgm:cxn modelId="{5642E95F-58E0-4893-B018-B983F3EF9080}" type="presOf" srcId="{DEA08892-5ADD-40B4-A9EF-DD18BF491179}" destId="{FA6D492A-ACFC-4708-B44D-FB139C663A9A}" srcOrd="0" destOrd="0" presId="urn:microsoft.com/office/officeart/2005/8/layout/radial5"/>
    <dgm:cxn modelId="{45599561-C4AA-4DF7-950C-28E927649AB6}" type="presOf" srcId="{2524AE10-4BC5-4456-BA23-EE96E747F57B}" destId="{3EC62AB9-C710-4570-8BEE-4CEE5C8D8FF2}" srcOrd="0" destOrd="0" presId="urn:microsoft.com/office/officeart/2005/8/layout/radial5"/>
    <dgm:cxn modelId="{2A549E63-EE5E-48E8-AB56-B2FA59B10157}" srcId="{11C5E6FC-8527-43EE-8512-FE9EA766AB9F}" destId="{03B0EFBE-E2C3-4B70-8B5F-4228788B3F3A}" srcOrd="12" destOrd="0" parTransId="{F009FFFD-2CD9-4627-BEF4-E20BB3ED4530}" sibTransId="{74C7A125-4A9B-47B1-96BD-113E5B4DC475}"/>
    <dgm:cxn modelId="{D224E943-0D5E-47E8-ABCF-BEE32215B9E3}" type="presOf" srcId="{4903421C-9519-4D7E-BA3D-F2BA815D5723}" destId="{CD19E1C8-BFE6-4029-BB9A-0A406EA014C2}" srcOrd="0" destOrd="0" presId="urn:microsoft.com/office/officeart/2005/8/layout/radial5"/>
    <dgm:cxn modelId="{564A6744-976E-491D-8E9D-D3D71D944844}" type="presOf" srcId="{F009FFFD-2CD9-4627-BEF4-E20BB3ED4530}" destId="{2854A8E6-3B3D-496A-9F70-B42B98742A8C}" srcOrd="0" destOrd="0" presId="urn:microsoft.com/office/officeart/2005/8/layout/radial5"/>
    <dgm:cxn modelId="{44B05F65-28D4-41F0-8763-EC625D2A06BF}" type="presOf" srcId="{9D1B2C02-0D3C-401A-BB5D-9FB13B547FAB}" destId="{08D86B72-E6E0-46EC-B5FA-3FF7AF424571}" srcOrd="0" destOrd="0" presId="urn:microsoft.com/office/officeart/2005/8/layout/radial5"/>
    <dgm:cxn modelId="{6C64C168-444C-4F49-8C49-3C0FE015E460}" type="presOf" srcId="{618A7259-6E63-45E2-8B3C-98C61758D91F}" destId="{BD827F0F-7AB5-4782-929E-7A0F8E4FB8B1}" srcOrd="0" destOrd="0" presId="urn:microsoft.com/office/officeart/2005/8/layout/radial5"/>
    <dgm:cxn modelId="{6D86E749-540F-436F-91B7-88A912FCC57A}" type="presOf" srcId="{54876F30-4C9B-4D9F-90AA-C73EA4023FFB}" destId="{44084149-96E1-44A4-88C4-35040B7E4BD2}" srcOrd="1" destOrd="0" presId="urn:microsoft.com/office/officeart/2005/8/layout/radial5"/>
    <dgm:cxn modelId="{CA5C7E4A-FC04-4426-A96B-90032F056B1F}" type="presOf" srcId="{B17AA69A-C5DC-465B-81D2-344E18DC6093}" destId="{A475DBDF-5460-4124-B042-C4251E8B8014}" srcOrd="0" destOrd="0" presId="urn:microsoft.com/office/officeart/2005/8/layout/radial5"/>
    <dgm:cxn modelId="{2FEB0F4E-505A-44EE-AAD5-8C3F665BC1EF}" srcId="{11C5E6FC-8527-43EE-8512-FE9EA766AB9F}" destId="{B17AA69A-C5DC-465B-81D2-344E18DC6093}" srcOrd="4" destOrd="0" parTransId="{2418ECAF-AABC-4B4D-BFD8-BE746D26D342}" sibTransId="{E9076359-AC65-45BD-BBED-48501B67CBB1}"/>
    <dgm:cxn modelId="{93A8CA4E-63B7-44FB-8330-4BBE79898803}" type="presOf" srcId="{9D1B2C02-0D3C-401A-BB5D-9FB13B547FAB}" destId="{AD9455B6-D308-4164-A28F-E2030F9753F1}" srcOrd="1" destOrd="0" presId="urn:microsoft.com/office/officeart/2005/8/layout/radial5"/>
    <dgm:cxn modelId="{1AA00F71-B047-40CD-94B1-1E26E706CAC8}" type="presOf" srcId="{35FDAB24-9A3D-4E87-BC2F-97F01DBCC9BE}" destId="{C35DC0C9-AC1E-4A6C-A710-0337654310B6}" srcOrd="1" destOrd="0" presId="urn:microsoft.com/office/officeart/2005/8/layout/radial5"/>
    <dgm:cxn modelId="{92628A73-E4D8-48AE-ABA8-1B96AE9BDE83}" type="presOf" srcId="{BC7119B6-7F8A-4B59-8DF5-2ED21B9F30FA}" destId="{295B5B95-5A77-44BF-AF38-28529F956FED}" srcOrd="1" destOrd="0" presId="urn:microsoft.com/office/officeart/2005/8/layout/radial5"/>
    <dgm:cxn modelId="{FD6F9C57-992F-4D00-8027-EC090A77A6BD}" srcId="{11C5E6FC-8527-43EE-8512-FE9EA766AB9F}" destId="{2E092276-71DD-4A76-8E9A-071BD9D7C98F}" srcOrd="11" destOrd="0" parTransId="{35FDAB24-9A3D-4E87-BC2F-97F01DBCC9BE}" sibTransId="{1AE2CE5D-8BAF-4182-BB89-7D50C600C41A}"/>
    <dgm:cxn modelId="{E56FFA78-60CB-4EDC-A45E-E0AA7B4725D4}" srcId="{11C5E6FC-8527-43EE-8512-FE9EA766AB9F}" destId="{7D882574-841C-41F3-888A-3CD9D8465DEF}" srcOrd="5" destOrd="0" parTransId="{9D1B2C02-0D3C-401A-BB5D-9FB13B547FAB}" sibTransId="{CA210D80-64AE-4D6A-938C-9FF03D6298A1}"/>
    <dgm:cxn modelId="{278E8859-F933-4F8F-823B-4EB134DE15C7}" type="presOf" srcId="{03B0EFBE-E2C3-4B70-8B5F-4228788B3F3A}" destId="{2D356E3C-41E9-4A96-A38A-94E1AF238A1D}" srcOrd="0" destOrd="0" presId="urn:microsoft.com/office/officeart/2005/8/layout/radial5"/>
    <dgm:cxn modelId="{3FF11D7B-5C06-42EC-B631-BF435D5B9398}" type="presOf" srcId="{5E150816-9C08-4C5A-B6C3-AD5691AFB539}" destId="{019940E0-3C7C-4F77-8EE5-4ED77D3FC466}" srcOrd="0" destOrd="0" presId="urn:microsoft.com/office/officeart/2005/8/layout/radial5"/>
    <dgm:cxn modelId="{2B576787-9AA7-4BD4-AC7E-C2AC783E2CC1}" type="presOf" srcId="{51C7E57C-59D8-4454-B091-A69F7704AA6D}" destId="{947A1A77-3AC3-472A-B178-7F95D0F743EF}" srcOrd="0" destOrd="0" presId="urn:microsoft.com/office/officeart/2005/8/layout/radial5"/>
    <dgm:cxn modelId="{0ED69A90-68F0-4A77-A2A1-EE2B75A5CEF8}" type="presOf" srcId="{13C4FEC5-BCD9-44C5-AFDC-1659075331FE}" destId="{00BF0B0E-75D3-4D9E-88A5-397DB8E5014F}" srcOrd="0" destOrd="0" presId="urn:microsoft.com/office/officeart/2005/8/layout/radial5"/>
    <dgm:cxn modelId="{0D247392-7FE9-4FE3-8651-7B7D0A33616F}" type="presOf" srcId="{4903421C-9519-4D7E-BA3D-F2BA815D5723}" destId="{6AE42634-A100-45AC-8C24-1C7323DAC54A}" srcOrd="1" destOrd="0" presId="urn:microsoft.com/office/officeart/2005/8/layout/radial5"/>
    <dgm:cxn modelId="{E3A48D92-770F-45CB-A3BF-E19618C23842}" type="presOf" srcId="{11C5E6FC-8527-43EE-8512-FE9EA766AB9F}" destId="{3431CFA9-4869-4693-B34F-CD4CF4B53C3F}" srcOrd="0" destOrd="0" presId="urn:microsoft.com/office/officeart/2005/8/layout/radial5"/>
    <dgm:cxn modelId="{925C1898-B0FF-4868-AC81-27C3AEC71564}" type="presOf" srcId="{13C4FEC5-BCD9-44C5-AFDC-1659075331FE}" destId="{AD047235-87F4-42D5-B40B-613825FFBA7C}" srcOrd="1" destOrd="0" presId="urn:microsoft.com/office/officeart/2005/8/layout/radial5"/>
    <dgm:cxn modelId="{D733E59F-7B91-497C-B309-F5FA619CDA91}" type="presOf" srcId="{B870A770-9A26-44DB-BF60-F112B26DBFAD}" destId="{5C65981A-00E8-4262-BB25-950678C2CB89}" srcOrd="1" destOrd="0" presId="urn:microsoft.com/office/officeart/2005/8/layout/radial5"/>
    <dgm:cxn modelId="{46C6A5A2-85A9-4580-B187-0AE7F332CBA2}" srcId="{11C5E6FC-8527-43EE-8512-FE9EA766AB9F}" destId="{4F32848F-EBB4-4307-A75A-FD560E066DCE}" srcOrd="6" destOrd="0" parTransId="{13C4FEC5-BCD9-44C5-AFDC-1659075331FE}" sibTransId="{F40E5D98-1318-4B74-8A9D-F2E6D636F03D}"/>
    <dgm:cxn modelId="{A35693A3-9EA2-4021-8340-E3B652535AB2}" srcId="{11C5E6FC-8527-43EE-8512-FE9EA766AB9F}" destId="{2524AE10-4BC5-4456-BA23-EE96E747F57B}" srcOrd="1" destOrd="0" parTransId="{B870A770-9A26-44DB-BF60-F112B26DBFAD}" sibTransId="{8ECC18E8-3914-4235-AC3D-CFB2957F22E1}"/>
    <dgm:cxn modelId="{B3B268AF-BCAF-4DC1-BF36-A020717A9966}" type="presOf" srcId="{2418ECAF-AABC-4B4D-BFD8-BE746D26D342}" destId="{E4CB3F84-015F-4400-B684-67CF35CD8C43}" srcOrd="1" destOrd="0" presId="urn:microsoft.com/office/officeart/2005/8/layout/radial5"/>
    <dgm:cxn modelId="{8370B7B1-2874-4457-92C8-BE88952ED5E7}" type="presOf" srcId="{35FDAB24-9A3D-4E87-BC2F-97F01DBCC9BE}" destId="{80CD0866-16A3-4DF9-95BE-A3E20A48A9AE}" srcOrd="0" destOrd="0" presId="urn:microsoft.com/office/officeart/2005/8/layout/radial5"/>
    <dgm:cxn modelId="{16F3AEB3-C0DB-4641-B971-BF61D9BB5929}" type="presOf" srcId="{F009FFFD-2CD9-4627-BEF4-E20BB3ED4530}" destId="{0F249998-19F7-45F8-9179-0F1608A70D87}" srcOrd="1" destOrd="0" presId="urn:microsoft.com/office/officeart/2005/8/layout/radial5"/>
    <dgm:cxn modelId="{539A78B5-E624-4617-95A6-9FB7616B6A95}" type="presOf" srcId="{2E092276-71DD-4A76-8E9A-071BD9D7C98F}" destId="{82D28386-C113-43FA-88B2-14B7C81329ED}" srcOrd="0" destOrd="0" presId="urn:microsoft.com/office/officeart/2005/8/layout/radial5"/>
    <dgm:cxn modelId="{7010BFC1-8CA3-4C91-A9FA-AAEF79E66C88}" type="presOf" srcId="{BC7119B6-7F8A-4B59-8DF5-2ED21B9F30FA}" destId="{1CF0FAD7-7E5C-454B-B5B5-D3FAB065C8C1}" srcOrd="0" destOrd="0" presId="urn:microsoft.com/office/officeart/2005/8/layout/radial5"/>
    <dgm:cxn modelId="{B37B62C6-494B-45F0-A135-768917D6A4D8}" srcId="{11C5E6FC-8527-43EE-8512-FE9EA766AB9F}" destId="{DEA08892-5ADD-40B4-A9EF-DD18BF491179}" srcOrd="2" destOrd="0" parTransId="{5E150816-9C08-4C5A-B6C3-AD5691AFB539}" sibTransId="{0DC3208D-A842-41A6-9D8D-C85AF3DB2C8B}"/>
    <dgm:cxn modelId="{7C7646CA-F732-43D6-A6E0-D7E96C49A779}" type="presOf" srcId="{2418ECAF-AABC-4B4D-BFD8-BE746D26D342}" destId="{C0966FA1-66F4-406F-84DF-44AE5030BF76}" srcOrd="0" destOrd="0" presId="urn:microsoft.com/office/officeart/2005/8/layout/radial5"/>
    <dgm:cxn modelId="{F19B7CCE-F7C9-4EBA-9E07-134950E7D26D}" type="presOf" srcId="{B870A770-9A26-44DB-BF60-F112B26DBFAD}" destId="{5EE51D5D-2689-4DE9-B950-2F80F5710638}" srcOrd="0" destOrd="0" presId="urn:microsoft.com/office/officeart/2005/8/layout/radial5"/>
    <dgm:cxn modelId="{6F37D2CE-1CF9-4F61-9425-CD9518A0375A}" type="presOf" srcId="{54876F30-4C9B-4D9F-90AA-C73EA4023FFB}" destId="{C4C22E95-7A9F-4402-A950-379DB05C9294}" srcOrd="0" destOrd="0" presId="urn:microsoft.com/office/officeart/2005/8/layout/radial5"/>
    <dgm:cxn modelId="{134DA0DF-FC20-4A6A-92D2-BFAA0FAD4312}" type="presOf" srcId="{4F32848F-EBB4-4307-A75A-FD560E066DCE}" destId="{C8C857D4-70C8-46FF-A6BE-FB0B34339429}" srcOrd="0" destOrd="0" presId="urn:microsoft.com/office/officeart/2005/8/layout/radial5"/>
    <dgm:cxn modelId="{EECC72E5-50BE-4265-8327-DC297889B873}" type="presOf" srcId="{5E150816-9C08-4C5A-B6C3-AD5691AFB539}" destId="{DB9D12BA-6AAB-465C-A843-1803C97B1710}" srcOrd="1" destOrd="0" presId="urn:microsoft.com/office/officeart/2005/8/layout/radial5"/>
    <dgm:cxn modelId="{5D3659E6-23EE-4291-9BE4-E25950699FB5}" type="presOf" srcId="{7621F662-E623-4683-8484-B22126353346}" destId="{F5A4F970-BC78-48FC-B26A-866D11298DF0}" srcOrd="0" destOrd="0" presId="urn:microsoft.com/office/officeart/2005/8/layout/radial5"/>
    <dgm:cxn modelId="{FEF698E7-548C-46DF-860C-AFFDC4722128}" srcId="{11C5E6FC-8527-43EE-8512-FE9EA766AB9F}" destId="{94F9B92E-FEAE-4E9E-96DF-9A3C9CA37B36}" srcOrd="3" destOrd="0" parTransId="{618A7259-6E63-45E2-8B3C-98C61758D91F}" sibTransId="{7334801D-C71A-454E-9A6D-C7C5F5885061}"/>
    <dgm:cxn modelId="{431931F0-2B7E-4728-8BF3-5AB375BA6D79}" srcId="{51C7E57C-59D8-4454-B091-A69F7704AA6D}" destId="{11C5E6FC-8527-43EE-8512-FE9EA766AB9F}" srcOrd="0" destOrd="0" parTransId="{19277906-7154-4695-8FE5-E91A33C8877F}" sibTransId="{AD389E29-60AF-4E4F-8D96-AF833C5B8D82}"/>
    <dgm:cxn modelId="{15EF98F7-DA6D-40E8-8892-C92070D9BEE0}" type="presOf" srcId="{80152AD9-7CC5-4CF7-901D-037C3E30ADE8}" destId="{4EE336A4-3B1A-4BA2-9DC6-00BAD2554C19}" srcOrd="0" destOrd="0" presId="urn:microsoft.com/office/officeart/2005/8/layout/radial5"/>
    <dgm:cxn modelId="{48CAA3F9-BA2A-411F-B156-560665E8074B}" type="presOf" srcId="{957279AE-120E-447D-A384-9C5797809B9A}" destId="{53BB03C0-58FD-4B70-9863-F439F09F354A}" srcOrd="0" destOrd="0" presId="urn:microsoft.com/office/officeart/2005/8/layout/radial5"/>
    <dgm:cxn modelId="{F4BF70D8-88F4-4912-9927-1064BECD00B7}" type="presParOf" srcId="{947A1A77-3AC3-472A-B178-7F95D0F743EF}" destId="{3431CFA9-4869-4693-B34F-CD4CF4B53C3F}" srcOrd="0" destOrd="0" presId="urn:microsoft.com/office/officeart/2005/8/layout/radial5"/>
    <dgm:cxn modelId="{6BB82B7B-F1E7-4C77-94DA-A4CF0C0FD6F0}" type="presParOf" srcId="{947A1A77-3AC3-472A-B178-7F95D0F743EF}" destId="{C4C22E95-7A9F-4402-A950-379DB05C9294}" srcOrd="1" destOrd="0" presId="urn:microsoft.com/office/officeart/2005/8/layout/radial5"/>
    <dgm:cxn modelId="{DC82FE68-4AAF-49CF-9140-C2ECC4B2B51B}" type="presParOf" srcId="{C4C22E95-7A9F-4402-A950-379DB05C9294}" destId="{44084149-96E1-44A4-88C4-35040B7E4BD2}" srcOrd="0" destOrd="0" presId="urn:microsoft.com/office/officeart/2005/8/layout/radial5"/>
    <dgm:cxn modelId="{BD46DB06-6A30-4273-A181-1E722C3EF9C6}" type="presParOf" srcId="{947A1A77-3AC3-472A-B178-7F95D0F743EF}" destId="{F5A4F970-BC78-48FC-B26A-866D11298DF0}" srcOrd="2" destOrd="0" presId="urn:microsoft.com/office/officeart/2005/8/layout/radial5"/>
    <dgm:cxn modelId="{A96BE971-205F-40D6-8FCB-46EA4DD5A63D}" type="presParOf" srcId="{947A1A77-3AC3-472A-B178-7F95D0F743EF}" destId="{5EE51D5D-2689-4DE9-B950-2F80F5710638}" srcOrd="3" destOrd="0" presId="urn:microsoft.com/office/officeart/2005/8/layout/radial5"/>
    <dgm:cxn modelId="{C017E1E1-2D35-492D-83F1-5BDB2B90F31D}" type="presParOf" srcId="{5EE51D5D-2689-4DE9-B950-2F80F5710638}" destId="{5C65981A-00E8-4262-BB25-950678C2CB89}" srcOrd="0" destOrd="0" presId="urn:microsoft.com/office/officeart/2005/8/layout/radial5"/>
    <dgm:cxn modelId="{54421666-C356-40A3-BCE4-8AA4F6929861}" type="presParOf" srcId="{947A1A77-3AC3-472A-B178-7F95D0F743EF}" destId="{3EC62AB9-C710-4570-8BEE-4CEE5C8D8FF2}" srcOrd="4" destOrd="0" presId="urn:microsoft.com/office/officeart/2005/8/layout/radial5"/>
    <dgm:cxn modelId="{2F8B8730-6983-4584-9EEC-C6C3DE2D6212}" type="presParOf" srcId="{947A1A77-3AC3-472A-B178-7F95D0F743EF}" destId="{019940E0-3C7C-4F77-8EE5-4ED77D3FC466}" srcOrd="5" destOrd="0" presId="urn:microsoft.com/office/officeart/2005/8/layout/radial5"/>
    <dgm:cxn modelId="{F78881AA-6E41-4135-88FE-42EC7240CBD4}" type="presParOf" srcId="{019940E0-3C7C-4F77-8EE5-4ED77D3FC466}" destId="{DB9D12BA-6AAB-465C-A843-1803C97B1710}" srcOrd="0" destOrd="0" presId="urn:microsoft.com/office/officeart/2005/8/layout/radial5"/>
    <dgm:cxn modelId="{4E939EFA-CE21-4426-ADA1-0DEFD11F1937}" type="presParOf" srcId="{947A1A77-3AC3-472A-B178-7F95D0F743EF}" destId="{FA6D492A-ACFC-4708-B44D-FB139C663A9A}" srcOrd="6" destOrd="0" presId="urn:microsoft.com/office/officeart/2005/8/layout/radial5"/>
    <dgm:cxn modelId="{E9851D02-0448-4380-83E9-EA33310D609D}" type="presParOf" srcId="{947A1A77-3AC3-472A-B178-7F95D0F743EF}" destId="{BD827F0F-7AB5-4782-929E-7A0F8E4FB8B1}" srcOrd="7" destOrd="0" presId="urn:microsoft.com/office/officeart/2005/8/layout/radial5"/>
    <dgm:cxn modelId="{B5EFE10E-815B-4DB9-9280-4DEF05EDA885}" type="presParOf" srcId="{BD827F0F-7AB5-4782-929E-7A0F8E4FB8B1}" destId="{6D47FE14-E035-4616-84ED-3BD8F5D5DD48}" srcOrd="0" destOrd="0" presId="urn:microsoft.com/office/officeart/2005/8/layout/radial5"/>
    <dgm:cxn modelId="{4D32EA62-EFDC-4143-8A97-8D0F52E2E131}" type="presParOf" srcId="{947A1A77-3AC3-472A-B178-7F95D0F743EF}" destId="{39B6E102-ED2F-432A-A9CA-DC8F24CB0E32}" srcOrd="8" destOrd="0" presId="urn:microsoft.com/office/officeart/2005/8/layout/radial5"/>
    <dgm:cxn modelId="{B8C07533-13E0-495C-A3E2-53D2E4925945}" type="presParOf" srcId="{947A1A77-3AC3-472A-B178-7F95D0F743EF}" destId="{C0966FA1-66F4-406F-84DF-44AE5030BF76}" srcOrd="9" destOrd="0" presId="urn:microsoft.com/office/officeart/2005/8/layout/radial5"/>
    <dgm:cxn modelId="{26582CBD-D354-454E-ADCC-B3B1DAF07385}" type="presParOf" srcId="{C0966FA1-66F4-406F-84DF-44AE5030BF76}" destId="{E4CB3F84-015F-4400-B684-67CF35CD8C43}" srcOrd="0" destOrd="0" presId="urn:microsoft.com/office/officeart/2005/8/layout/radial5"/>
    <dgm:cxn modelId="{3ED67740-DF2F-4A29-8B9F-9C50A3179B28}" type="presParOf" srcId="{947A1A77-3AC3-472A-B178-7F95D0F743EF}" destId="{A475DBDF-5460-4124-B042-C4251E8B8014}" srcOrd="10" destOrd="0" presId="urn:microsoft.com/office/officeart/2005/8/layout/radial5"/>
    <dgm:cxn modelId="{27036237-6448-407C-BDF6-A01B90166891}" type="presParOf" srcId="{947A1A77-3AC3-472A-B178-7F95D0F743EF}" destId="{08D86B72-E6E0-46EC-B5FA-3FF7AF424571}" srcOrd="11" destOrd="0" presId="urn:microsoft.com/office/officeart/2005/8/layout/radial5"/>
    <dgm:cxn modelId="{5003A9C1-40F0-42D6-89FB-02AF30F894D2}" type="presParOf" srcId="{08D86B72-E6E0-46EC-B5FA-3FF7AF424571}" destId="{AD9455B6-D308-4164-A28F-E2030F9753F1}" srcOrd="0" destOrd="0" presId="urn:microsoft.com/office/officeart/2005/8/layout/radial5"/>
    <dgm:cxn modelId="{965EEB22-A83C-4986-8D1F-00DB300D902D}" type="presParOf" srcId="{947A1A77-3AC3-472A-B178-7F95D0F743EF}" destId="{B898C344-8B5B-4AEC-B09B-B6CE7C0D2C5F}" srcOrd="12" destOrd="0" presId="urn:microsoft.com/office/officeart/2005/8/layout/radial5"/>
    <dgm:cxn modelId="{736980D3-A494-4D27-957D-4605B5D3F389}" type="presParOf" srcId="{947A1A77-3AC3-472A-B178-7F95D0F743EF}" destId="{00BF0B0E-75D3-4D9E-88A5-397DB8E5014F}" srcOrd="13" destOrd="0" presId="urn:microsoft.com/office/officeart/2005/8/layout/radial5"/>
    <dgm:cxn modelId="{67D046D1-453B-42E9-B8C2-0D7486B9B0D8}" type="presParOf" srcId="{00BF0B0E-75D3-4D9E-88A5-397DB8E5014F}" destId="{AD047235-87F4-42D5-B40B-613825FFBA7C}" srcOrd="0" destOrd="0" presId="urn:microsoft.com/office/officeart/2005/8/layout/radial5"/>
    <dgm:cxn modelId="{96FA018D-4F2A-4985-86DC-FD998A32DDF3}" type="presParOf" srcId="{947A1A77-3AC3-472A-B178-7F95D0F743EF}" destId="{C8C857D4-70C8-46FF-A6BE-FB0B34339429}" srcOrd="14" destOrd="0" presId="urn:microsoft.com/office/officeart/2005/8/layout/radial5"/>
    <dgm:cxn modelId="{557EC806-1160-4B80-8A9D-C1592D281B07}" type="presParOf" srcId="{947A1A77-3AC3-472A-B178-7F95D0F743EF}" destId="{BD1D53D2-4BC6-418E-A256-4E394DB1D86A}" srcOrd="15" destOrd="0" presId="urn:microsoft.com/office/officeart/2005/8/layout/radial5"/>
    <dgm:cxn modelId="{83396746-4605-47A7-9A3F-F00E497D9576}" type="presParOf" srcId="{BD1D53D2-4BC6-418E-A256-4E394DB1D86A}" destId="{767F4972-41EF-4A71-9770-D4C84798E66A}" srcOrd="0" destOrd="0" presId="urn:microsoft.com/office/officeart/2005/8/layout/radial5"/>
    <dgm:cxn modelId="{D19C5484-24DB-477D-80FD-B51E6FC1E815}" type="presParOf" srcId="{947A1A77-3AC3-472A-B178-7F95D0F743EF}" destId="{0BA161FC-B762-4C70-B54E-A7B8F13C5D71}" srcOrd="16" destOrd="0" presId="urn:microsoft.com/office/officeart/2005/8/layout/radial5"/>
    <dgm:cxn modelId="{138EE8A8-0476-4580-BB11-47797E56F6C8}" type="presParOf" srcId="{947A1A77-3AC3-472A-B178-7F95D0F743EF}" destId="{53BB03C0-58FD-4B70-9863-F439F09F354A}" srcOrd="17" destOrd="0" presId="urn:microsoft.com/office/officeart/2005/8/layout/radial5"/>
    <dgm:cxn modelId="{02355E55-850A-408F-834C-404D7F9F533F}" type="presParOf" srcId="{53BB03C0-58FD-4B70-9863-F439F09F354A}" destId="{D439698E-FF70-465F-9A42-3ADEC9074092}" srcOrd="0" destOrd="0" presId="urn:microsoft.com/office/officeart/2005/8/layout/radial5"/>
    <dgm:cxn modelId="{C80DC6F5-DCC8-48FC-AF51-0A57F410C290}" type="presParOf" srcId="{947A1A77-3AC3-472A-B178-7F95D0F743EF}" destId="{AB4F6CC2-6453-4031-81C3-0C9B334957F7}" srcOrd="18" destOrd="0" presId="urn:microsoft.com/office/officeart/2005/8/layout/radial5"/>
    <dgm:cxn modelId="{246EE242-1DEB-4E5F-A25F-FD29871AC721}" type="presParOf" srcId="{947A1A77-3AC3-472A-B178-7F95D0F743EF}" destId="{1CF0FAD7-7E5C-454B-B5B5-D3FAB065C8C1}" srcOrd="19" destOrd="0" presId="urn:microsoft.com/office/officeart/2005/8/layout/radial5"/>
    <dgm:cxn modelId="{95CEAE54-0BA0-4920-ADE5-0C41D0C9B4C3}" type="presParOf" srcId="{1CF0FAD7-7E5C-454B-B5B5-D3FAB065C8C1}" destId="{295B5B95-5A77-44BF-AF38-28529F956FED}" srcOrd="0" destOrd="0" presId="urn:microsoft.com/office/officeart/2005/8/layout/radial5"/>
    <dgm:cxn modelId="{DFA7023F-A2BE-4034-BEF7-995BE391ECFA}" type="presParOf" srcId="{947A1A77-3AC3-472A-B178-7F95D0F743EF}" destId="{4EE336A4-3B1A-4BA2-9DC6-00BAD2554C19}" srcOrd="20" destOrd="0" presId="urn:microsoft.com/office/officeart/2005/8/layout/radial5"/>
    <dgm:cxn modelId="{4126C4C9-5C02-4E6D-8B55-B3A6599EF206}" type="presParOf" srcId="{947A1A77-3AC3-472A-B178-7F95D0F743EF}" destId="{CD19E1C8-BFE6-4029-BB9A-0A406EA014C2}" srcOrd="21" destOrd="0" presId="urn:microsoft.com/office/officeart/2005/8/layout/radial5"/>
    <dgm:cxn modelId="{123E5D9A-6408-4C09-8DFD-B58C831691F2}" type="presParOf" srcId="{CD19E1C8-BFE6-4029-BB9A-0A406EA014C2}" destId="{6AE42634-A100-45AC-8C24-1C7323DAC54A}" srcOrd="0" destOrd="0" presId="urn:microsoft.com/office/officeart/2005/8/layout/radial5"/>
    <dgm:cxn modelId="{E4CBFF9D-0759-44A1-8945-3461FD01F741}" type="presParOf" srcId="{947A1A77-3AC3-472A-B178-7F95D0F743EF}" destId="{A70420F8-E25D-4FFF-911E-5B40DEC48F01}" srcOrd="22" destOrd="0" presId="urn:microsoft.com/office/officeart/2005/8/layout/radial5"/>
    <dgm:cxn modelId="{CA048D73-DEFF-4503-BBDA-AE150C9BB5D4}" type="presParOf" srcId="{947A1A77-3AC3-472A-B178-7F95D0F743EF}" destId="{80CD0866-16A3-4DF9-95BE-A3E20A48A9AE}" srcOrd="23" destOrd="0" presId="urn:microsoft.com/office/officeart/2005/8/layout/radial5"/>
    <dgm:cxn modelId="{880DFABF-03D7-4B14-BE7A-0A60864166C3}" type="presParOf" srcId="{80CD0866-16A3-4DF9-95BE-A3E20A48A9AE}" destId="{C35DC0C9-AC1E-4A6C-A710-0337654310B6}" srcOrd="0" destOrd="0" presId="urn:microsoft.com/office/officeart/2005/8/layout/radial5"/>
    <dgm:cxn modelId="{B98DBCDA-5B52-4F22-B9BF-AED1562B9889}" type="presParOf" srcId="{947A1A77-3AC3-472A-B178-7F95D0F743EF}" destId="{82D28386-C113-43FA-88B2-14B7C81329ED}" srcOrd="24" destOrd="0" presId="urn:microsoft.com/office/officeart/2005/8/layout/radial5"/>
    <dgm:cxn modelId="{0428109E-943A-4CD5-8A95-037E36CCE668}" type="presParOf" srcId="{947A1A77-3AC3-472A-B178-7F95D0F743EF}" destId="{2854A8E6-3B3D-496A-9F70-B42B98742A8C}" srcOrd="25" destOrd="0" presId="urn:microsoft.com/office/officeart/2005/8/layout/radial5"/>
    <dgm:cxn modelId="{FC68E563-0DFE-4BF1-83AA-ADECB2B41B3A}" type="presParOf" srcId="{2854A8E6-3B3D-496A-9F70-B42B98742A8C}" destId="{0F249998-19F7-45F8-9179-0F1608A70D87}" srcOrd="0" destOrd="0" presId="urn:microsoft.com/office/officeart/2005/8/layout/radial5"/>
    <dgm:cxn modelId="{F2A7871D-FE3A-435B-8C7A-75A37EDE9A3B}" type="presParOf" srcId="{947A1A77-3AC3-472A-B178-7F95D0F743EF}" destId="{2D356E3C-41E9-4A96-A38A-94E1AF238A1D}" srcOrd="2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F6F51A-E2EC-4C69-A683-0A37724C0A6A}"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pPr rtl="1"/>
          <a:endParaRPr lang="ar-SA"/>
        </a:p>
      </dgm:t>
    </dgm:pt>
    <dgm:pt modelId="{4EC96654-185D-40CD-9985-3FBDAA76B729}">
      <dgm:prSet phldrT="[نص]" custT="1"/>
      <dgm:spPr/>
      <dgm:t>
        <a:bodyPr/>
        <a:lstStyle/>
        <a:p>
          <a:pPr rtl="1">
            <a:lnSpc>
              <a:spcPct val="150000"/>
            </a:lnSpc>
          </a:pPr>
          <a:r>
            <a:rPr lang="ar-JO" sz="3200" dirty="0">
              <a:latin typeface="Alexandria" pitchFamily="2" charset="-78"/>
              <a:cs typeface="Alexandria" pitchFamily="2" charset="-78"/>
            </a:rPr>
            <a:t>ركائز العمل الأخلاقي</a:t>
          </a:r>
          <a:endParaRPr lang="ar-SA" sz="3200" dirty="0">
            <a:latin typeface="Alexandria" pitchFamily="2" charset="-78"/>
            <a:cs typeface="Alexandria" pitchFamily="2" charset="-78"/>
          </a:endParaRPr>
        </a:p>
      </dgm:t>
    </dgm:pt>
    <dgm:pt modelId="{C9C08E16-D21D-4712-86D9-5090BAA5B332}" type="parTrans" cxnId="{C4F90B27-2043-4C28-9324-AA286F07AB3B}">
      <dgm:prSet/>
      <dgm:spPr/>
      <dgm:t>
        <a:bodyPr/>
        <a:lstStyle/>
        <a:p>
          <a:pPr rtl="1">
            <a:lnSpc>
              <a:spcPct val="150000"/>
            </a:lnSpc>
          </a:pPr>
          <a:endParaRPr lang="ar-SA" sz="1200">
            <a:latin typeface="Alexandria" pitchFamily="2" charset="-78"/>
            <a:cs typeface="Alexandria" pitchFamily="2" charset="-78"/>
          </a:endParaRPr>
        </a:p>
      </dgm:t>
    </dgm:pt>
    <dgm:pt modelId="{D7806214-E152-43D2-9893-CC9FC85B05A5}" type="sibTrans" cxnId="{C4F90B27-2043-4C28-9324-AA286F07AB3B}">
      <dgm:prSet/>
      <dgm:spPr/>
      <dgm:t>
        <a:bodyPr/>
        <a:lstStyle/>
        <a:p>
          <a:pPr rtl="1">
            <a:lnSpc>
              <a:spcPct val="150000"/>
            </a:lnSpc>
          </a:pPr>
          <a:endParaRPr lang="ar-SA" sz="1200">
            <a:latin typeface="Alexandria" pitchFamily="2" charset="-78"/>
            <a:cs typeface="Alexandria" pitchFamily="2" charset="-78"/>
          </a:endParaRPr>
        </a:p>
      </dgm:t>
    </dgm:pt>
    <dgm:pt modelId="{2EEE9D13-B87B-49A2-80F9-BA99F60C5747}">
      <dgm:prSet phldrT="[نص]" custT="1"/>
      <dgm:spPr/>
      <dgm:t>
        <a:bodyPr/>
        <a:lstStyle/>
        <a:p>
          <a:pPr rtl="1">
            <a:lnSpc>
              <a:spcPct val="150000"/>
            </a:lnSpc>
          </a:pPr>
          <a:r>
            <a:rPr lang="ar-SA" sz="3200" dirty="0">
              <a:latin typeface="Alexandria" pitchFamily="2" charset="-78"/>
              <a:cs typeface="Alexandria" pitchFamily="2" charset="-78"/>
            </a:rPr>
            <a:t>العمل الإيجابي </a:t>
          </a:r>
        </a:p>
      </dgm:t>
    </dgm:pt>
    <dgm:pt modelId="{D34F1849-A1F5-44C9-AFDC-C95DE8E640FE}" type="parTrans" cxnId="{4351133A-8C1C-431A-B08C-E6401D672B9A}">
      <dgm:prSet/>
      <dgm:spPr/>
      <dgm:t>
        <a:bodyPr/>
        <a:lstStyle/>
        <a:p>
          <a:pPr rtl="1">
            <a:lnSpc>
              <a:spcPct val="150000"/>
            </a:lnSpc>
          </a:pPr>
          <a:endParaRPr lang="ar-SA" sz="1200">
            <a:latin typeface="Alexandria" pitchFamily="2" charset="-78"/>
            <a:cs typeface="Alexandria" pitchFamily="2" charset="-78"/>
          </a:endParaRPr>
        </a:p>
      </dgm:t>
    </dgm:pt>
    <dgm:pt modelId="{04129CCA-ABDB-4F5A-A872-6D8A1B95B1B2}" type="sibTrans" cxnId="{4351133A-8C1C-431A-B08C-E6401D672B9A}">
      <dgm:prSet/>
      <dgm:spPr/>
      <dgm:t>
        <a:bodyPr/>
        <a:lstStyle/>
        <a:p>
          <a:pPr rtl="1">
            <a:lnSpc>
              <a:spcPct val="150000"/>
            </a:lnSpc>
          </a:pPr>
          <a:endParaRPr lang="ar-SA" sz="1200">
            <a:latin typeface="Alexandria" pitchFamily="2" charset="-78"/>
            <a:cs typeface="Alexandria" pitchFamily="2" charset="-78"/>
          </a:endParaRPr>
        </a:p>
      </dgm:t>
    </dgm:pt>
    <dgm:pt modelId="{C8586002-0403-4034-87BE-E20243359145}">
      <dgm:prSet custT="1"/>
      <dgm:spPr/>
      <dgm:t>
        <a:bodyPr/>
        <a:lstStyle/>
        <a:p>
          <a:pPr rtl="1">
            <a:lnSpc>
              <a:spcPct val="150000"/>
            </a:lnSpc>
          </a:pPr>
          <a:r>
            <a:rPr lang="ar-SA" sz="3600" dirty="0">
              <a:latin typeface="Alexandria" pitchFamily="2" charset="-78"/>
              <a:cs typeface="Alexandria" pitchFamily="2" charset="-78"/>
            </a:rPr>
            <a:t>تجنب الضرر </a:t>
          </a:r>
          <a:endParaRPr lang="en-US" sz="3600" dirty="0">
            <a:latin typeface="Alexandria" pitchFamily="2" charset="-78"/>
            <a:cs typeface="Alexandria" pitchFamily="2" charset="-78"/>
          </a:endParaRPr>
        </a:p>
      </dgm:t>
    </dgm:pt>
    <dgm:pt modelId="{F329C0F9-B3B9-4A06-919F-877650646865}" type="parTrans" cxnId="{31143F33-1228-47C9-8517-C50D129862BE}">
      <dgm:prSet/>
      <dgm:spPr/>
      <dgm:t>
        <a:bodyPr/>
        <a:lstStyle/>
        <a:p>
          <a:pPr rtl="1">
            <a:lnSpc>
              <a:spcPct val="150000"/>
            </a:lnSpc>
          </a:pPr>
          <a:endParaRPr lang="ar-SA" sz="1200">
            <a:latin typeface="Alexandria" pitchFamily="2" charset="-78"/>
            <a:cs typeface="Alexandria" pitchFamily="2" charset="-78"/>
          </a:endParaRPr>
        </a:p>
      </dgm:t>
    </dgm:pt>
    <dgm:pt modelId="{8E0A79E1-EF9F-4348-BBF2-B76687DED1A5}" type="sibTrans" cxnId="{31143F33-1228-47C9-8517-C50D129862BE}">
      <dgm:prSet/>
      <dgm:spPr/>
      <dgm:t>
        <a:bodyPr/>
        <a:lstStyle/>
        <a:p>
          <a:pPr rtl="1">
            <a:lnSpc>
              <a:spcPct val="150000"/>
            </a:lnSpc>
          </a:pPr>
          <a:endParaRPr lang="ar-SA" sz="1200">
            <a:latin typeface="Alexandria" pitchFamily="2" charset="-78"/>
            <a:cs typeface="Alexandria" pitchFamily="2" charset="-78"/>
          </a:endParaRPr>
        </a:p>
      </dgm:t>
    </dgm:pt>
    <dgm:pt modelId="{DB561CB0-B716-490C-B8A0-62C38CCA8F48}" type="pres">
      <dgm:prSet presAssocID="{1EF6F51A-E2EC-4C69-A683-0A37724C0A6A}" presName="cycle" presStyleCnt="0">
        <dgm:presLayoutVars>
          <dgm:chMax val="1"/>
          <dgm:dir/>
          <dgm:animLvl val="ctr"/>
          <dgm:resizeHandles val="exact"/>
        </dgm:presLayoutVars>
      </dgm:prSet>
      <dgm:spPr/>
    </dgm:pt>
    <dgm:pt modelId="{5ED764AF-4682-455B-9937-05F86D0290DA}" type="pres">
      <dgm:prSet presAssocID="{4EC96654-185D-40CD-9985-3FBDAA76B729}" presName="centerShape" presStyleLbl="node0" presStyleIdx="0" presStyleCnt="1"/>
      <dgm:spPr/>
    </dgm:pt>
    <dgm:pt modelId="{2AF9E1F8-F4E1-404E-935F-7A6FF91750BA}" type="pres">
      <dgm:prSet presAssocID="{D34F1849-A1F5-44C9-AFDC-C95DE8E640FE}" presName="parTrans" presStyleLbl="bgSibTrans2D1" presStyleIdx="0" presStyleCnt="2"/>
      <dgm:spPr/>
    </dgm:pt>
    <dgm:pt modelId="{A7710BAE-AD66-4AB6-B9E8-19A39F444EE0}" type="pres">
      <dgm:prSet presAssocID="{2EEE9D13-B87B-49A2-80F9-BA99F60C5747}" presName="node" presStyleLbl="node1" presStyleIdx="0" presStyleCnt="2" custScaleX="99743" custScaleY="56958">
        <dgm:presLayoutVars>
          <dgm:bulletEnabled val="1"/>
        </dgm:presLayoutVars>
      </dgm:prSet>
      <dgm:spPr/>
    </dgm:pt>
    <dgm:pt modelId="{C82DE55E-0665-41E8-841B-C3E180FE9E03}" type="pres">
      <dgm:prSet presAssocID="{F329C0F9-B3B9-4A06-919F-877650646865}" presName="parTrans" presStyleLbl="bgSibTrans2D1" presStyleIdx="1" presStyleCnt="2"/>
      <dgm:spPr/>
    </dgm:pt>
    <dgm:pt modelId="{19FD82FB-D767-41EF-B224-E777B83D545D}" type="pres">
      <dgm:prSet presAssocID="{C8586002-0403-4034-87BE-E20243359145}" presName="node" presStyleLbl="node1" presStyleIdx="1" presStyleCnt="2" custScaleX="99743" custScaleY="56958">
        <dgm:presLayoutVars>
          <dgm:bulletEnabled val="1"/>
        </dgm:presLayoutVars>
      </dgm:prSet>
      <dgm:spPr/>
    </dgm:pt>
  </dgm:ptLst>
  <dgm:cxnLst>
    <dgm:cxn modelId="{8E807C17-1A9F-44E2-AD89-A296CE4452B6}" type="presOf" srcId="{4EC96654-185D-40CD-9985-3FBDAA76B729}" destId="{5ED764AF-4682-455B-9937-05F86D0290DA}" srcOrd="0" destOrd="0" presId="urn:microsoft.com/office/officeart/2005/8/layout/radial4"/>
    <dgm:cxn modelId="{7C325D22-5CC5-42BF-944F-E02F373AE13C}" type="presOf" srcId="{D34F1849-A1F5-44C9-AFDC-C95DE8E640FE}" destId="{2AF9E1F8-F4E1-404E-935F-7A6FF91750BA}" srcOrd="0" destOrd="0" presId="urn:microsoft.com/office/officeart/2005/8/layout/radial4"/>
    <dgm:cxn modelId="{C4F90B27-2043-4C28-9324-AA286F07AB3B}" srcId="{1EF6F51A-E2EC-4C69-A683-0A37724C0A6A}" destId="{4EC96654-185D-40CD-9985-3FBDAA76B729}" srcOrd="0" destOrd="0" parTransId="{C9C08E16-D21D-4712-86D9-5090BAA5B332}" sibTransId="{D7806214-E152-43D2-9893-CC9FC85B05A5}"/>
    <dgm:cxn modelId="{31143F33-1228-47C9-8517-C50D129862BE}" srcId="{4EC96654-185D-40CD-9985-3FBDAA76B729}" destId="{C8586002-0403-4034-87BE-E20243359145}" srcOrd="1" destOrd="0" parTransId="{F329C0F9-B3B9-4A06-919F-877650646865}" sibTransId="{8E0A79E1-EF9F-4348-BBF2-B76687DED1A5}"/>
    <dgm:cxn modelId="{4E055A35-F0BE-4243-8F1C-1E478A434C30}" type="presOf" srcId="{1EF6F51A-E2EC-4C69-A683-0A37724C0A6A}" destId="{DB561CB0-B716-490C-B8A0-62C38CCA8F48}" srcOrd="0" destOrd="0" presId="urn:microsoft.com/office/officeart/2005/8/layout/radial4"/>
    <dgm:cxn modelId="{4351133A-8C1C-431A-B08C-E6401D672B9A}" srcId="{4EC96654-185D-40CD-9985-3FBDAA76B729}" destId="{2EEE9D13-B87B-49A2-80F9-BA99F60C5747}" srcOrd="0" destOrd="0" parTransId="{D34F1849-A1F5-44C9-AFDC-C95DE8E640FE}" sibTransId="{04129CCA-ABDB-4F5A-A872-6D8A1B95B1B2}"/>
    <dgm:cxn modelId="{CAA9094E-2A27-4C1C-85FE-06FD80849A2C}" type="presOf" srcId="{2EEE9D13-B87B-49A2-80F9-BA99F60C5747}" destId="{A7710BAE-AD66-4AB6-B9E8-19A39F444EE0}" srcOrd="0" destOrd="0" presId="urn:microsoft.com/office/officeart/2005/8/layout/radial4"/>
    <dgm:cxn modelId="{78088498-C37B-4C13-A22D-C0B8B1EA09E1}" type="presOf" srcId="{F329C0F9-B3B9-4A06-919F-877650646865}" destId="{C82DE55E-0665-41E8-841B-C3E180FE9E03}" srcOrd="0" destOrd="0" presId="urn:microsoft.com/office/officeart/2005/8/layout/radial4"/>
    <dgm:cxn modelId="{FA5114BB-D5E5-4678-92AE-1C9F8834B350}" type="presOf" srcId="{C8586002-0403-4034-87BE-E20243359145}" destId="{19FD82FB-D767-41EF-B224-E777B83D545D}" srcOrd="0" destOrd="0" presId="urn:microsoft.com/office/officeart/2005/8/layout/radial4"/>
    <dgm:cxn modelId="{13604639-4EF3-45EB-87CE-960A4225584D}" type="presParOf" srcId="{DB561CB0-B716-490C-B8A0-62C38CCA8F48}" destId="{5ED764AF-4682-455B-9937-05F86D0290DA}" srcOrd="0" destOrd="0" presId="urn:microsoft.com/office/officeart/2005/8/layout/radial4"/>
    <dgm:cxn modelId="{35000634-2D5A-4510-9B7B-1021009FA4FB}" type="presParOf" srcId="{DB561CB0-B716-490C-B8A0-62C38CCA8F48}" destId="{2AF9E1F8-F4E1-404E-935F-7A6FF91750BA}" srcOrd="1" destOrd="0" presId="urn:microsoft.com/office/officeart/2005/8/layout/radial4"/>
    <dgm:cxn modelId="{8CAC672B-F89F-4C80-B0B7-72864B5087C4}" type="presParOf" srcId="{DB561CB0-B716-490C-B8A0-62C38CCA8F48}" destId="{A7710BAE-AD66-4AB6-B9E8-19A39F444EE0}" srcOrd="2" destOrd="0" presId="urn:microsoft.com/office/officeart/2005/8/layout/radial4"/>
    <dgm:cxn modelId="{C2C56E9F-8F4E-4014-9A94-68670B988C08}" type="presParOf" srcId="{DB561CB0-B716-490C-B8A0-62C38CCA8F48}" destId="{C82DE55E-0665-41E8-841B-C3E180FE9E03}" srcOrd="3" destOrd="0" presId="urn:microsoft.com/office/officeart/2005/8/layout/radial4"/>
    <dgm:cxn modelId="{83B05733-3BF5-452A-807E-8EBDED06024C}" type="presParOf" srcId="{DB561CB0-B716-490C-B8A0-62C38CCA8F48}" destId="{19FD82FB-D767-41EF-B224-E777B83D545D}"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0C4B62-ABD2-45C8-A30E-459CE2B1A58C}"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pPr rtl="1"/>
          <a:endParaRPr lang="ar-SA"/>
        </a:p>
      </dgm:t>
    </dgm:pt>
    <dgm:pt modelId="{AAC630ED-F181-47AE-966C-EF5D39691E16}">
      <dgm:prSet phldrT="[نص]" custT="1"/>
      <dgm:spPr/>
      <dgm:t>
        <a:bodyPr/>
        <a:lstStyle/>
        <a:p>
          <a:pPr rtl="1">
            <a:lnSpc>
              <a:spcPct val="150000"/>
            </a:lnSpc>
          </a:pPr>
          <a:r>
            <a:rPr lang="ar-JO" sz="1600" b="0" dirty="0">
              <a:latin typeface="Alexandria" pitchFamily="2" charset="-78"/>
              <a:cs typeface="Alexandria" pitchFamily="2" charset="-78"/>
            </a:rPr>
            <a:t>أولا: </a:t>
          </a:r>
          <a:r>
            <a:rPr lang="ar-SA" sz="1600" b="0" dirty="0">
              <a:latin typeface="Alexandria" pitchFamily="2" charset="-78"/>
              <a:cs typeface="Alexandria" pitchFamily="2" charset="-78"/>
            </a:rPr>
            <a:t>السرقة العلمية </a:t>
          </a:r>
        </a:p>
      </dgm:t>
    </dgm:pt>
    <dgm:pt modelId="{CF808854-79B3-45F5-921C-5E676EE42FAE}" type="parTrans" cxnId="{D0764348-C5D5-4990-94DF-AE75606CA2EE}">
      <dgm:prSet/>
      <dgm:spPr/>
      <dgm:t>
        <a:bodyPr/>
        <a:lstStyle/>
        <a:p>
          <a:pPr rtl="1"/>
          <a:endParaRPr lang="ar-SA" sz="1600" b="0">
            <a:latin typeface="Alexandria" pitchFamily="2" charset="-78"/>
            <a:cs typeface="Alexandria" pitchFamily="2" charset="-78"/>
          </a:endParaRPr>
        </a:p>
      </dgm:t>
    </dgm:pt>
    <dgm:pt modelId="{2261C2F8-A664-4F6D-983C-57A602DD6195}" type="sibTrans" cxnId="{D0764348-C5D5-4990-94DF-AE75606CA2EE}">
      <dgm:prSet/>
      <dgm:spPr/>
      <dgm:t>
        <a:bodyPr/>
        <a:lstStyle/>
        <a:p>
          <a:pPr rtl="1"/>
          <a:endParaRPr lang="ar-SA" sz="1600" b="0">
            <a:latin typeface="Alexandria" pitchFamily="2" charset="-78"/>
            <a:cs typeface="Alexandria" pitchFamily="2" charset="-78"/>
          </a:endParaRPr>
        </a:p>
      </dgm:t>
    </dgm:pt>
    <dgm:pt modelId="{6215E22C-D470-42A1-B647-84F20B9BC533}">
      <dgm:prSet custT="1"/>
      <dgm:spPr/>
      <dgm:t>
        <a:bodyPr/>
        <a:lstStyle/>
        <a:p>
          <a:pPr rtl="1"/>
          <a:r>
            <a:rPr lang="ar-JO" sz="1600" b="0">
              <a:latin typeface="Alexandria" pitchFamily="2" charset="-78"/>
              <a:cs typeface="Alexandria" pitchFamily="2" charset="-78"/>
            </a:rPr>
            <a:t>ثانيا: الكذب</a:t>
          </a:r>
          <a:endParaRPr lang="ar-JO" sz="1600" b="0" dirty="0">
            <a:latin typeface="Alexandria" pitchFamily="2" charset="-78"/>
            <a:cs typeface="Alexandria" pitchFamily="2" charset="-78"/>
          </a:endParaRPr>
        </a:p>
      </dgm:t>
    </dgm:pt>
    <dgm:pt modelId="{EA6850E7-F1E1-4BB8-BB4E-5C8D42976972}" type="parTrans" cxnId="{9B106101-AD03-4D1A-9E3E-DCF6A02DE8EC}">
      <dgm:prSet/>
      <dgm:spPr/>
      <dgm:t>
        <a:bodyPr/>
        <a:lstStyle/>
        <a:p>
          <a:pPr rtl="1"/>
          <a:endParaRPr lang="ar-SA" sz="1600" b="0">
            <a:latin typeface="Alexandria" pitchFamily="2" charset="-78"/>
            <a:cs typeface="Alexandria" pitchFamily="2" charset="-78"/>
          </a:endParaRPr>
        </a:p>
      </dgm:t>
    </dgm:pt>
    <dgm:pt modelId="{8B2CD80E-2B1D-4F21-8811-2F34AEA5259C}" type="sibTrans" cxnId="{9B106101-AD03-4D1A-9E3E-DCF6A02DE8EC}">
      <dgm:prSet/>
      <dgm:spPr/>
      <dgm:t>
        <a:bodyPr/>
        <a:lstStyle/>
        <a:p>
          <a:pPr rtl="1"/>
          <a:endParaRPr lang="ar-SA" sz="1600" b="0">
            <a:latin typeface="Alexandria" pitchFamily="2" charset="-78"/>
            <a:cs typeface="Alexandria" pitchFamily="2" charset="-78"/>
          </a:endParaRPr>
        </a:p>
      </dgm:t>
    </dgm:pt>
    <dgm:pt modelId="{5B8E97E2-6ADE-42A6-8A6F-6118667F380B}">
      <dgm:prSet custT="1"/>
      <dgm:spPr/>
      <dgm:t>
        <a:bodyPr/>
        <a:lstStyle/>
        <a:p>
          <a:pPr rtl="1"/>
          <a:r>
            <a:rPr lang="ar-JO" sz="1600" b="0" dirty="0">
              <a:latin typeface="Alexandria" pitchFamily="2" charset="-78"/>
              <a:cs typeface="Alexandria" pitchFamily="2" charset="-78"/>
            </a:rPr>
            <a:t>ثالثا: الحقد والحسد</a:t>
          </a:r>
        </a:p>
      </dgm:t>
    </dgm:pt>
    <dgm:pt modelId="{50D45906-463C-4297-AED4-5687777B83D9}" type="parTrans" cxnId="{4D006DE7-AB9E-45C8-BD8E-7098D70E34F7}">
      <dgm:prSet/>
      <dgm:spPr/>
      <dgm:t>
        <a:bodyPr/>
        <a:lstStyle/>
        <a:p>
          <a:pPr rtl="1"/>
          <a:endParaRPr lang="ar-SA" sz="1600" b="0">
            <a:latin typeface="Alexandria" pitchFamily="2" charset="-78"/>
            <a:cs typeface="Alexandria" pitchFamily="2" charset="-78"/>
          </a:endParaRPr>
        </a:p>
      </dgm:t>
    </dgm:pt>
    <dgm:pt modelId="{10FBE4B4-2D49-4DD3-AED5-ECFA5B7BC627}" type="sibTrans" cxnId="{4D006DE7-AB9E-45C8-BD8E-7098D70E34F7}">
      <dgm:prSet/>
      <dgm:spPr/>
      <dgm:t>
        <a:bodyPr/>
        <a:lstStyle/>
        <a:p>
          <a:pPr rtl="1"/>
          <a:endParaRPr lang="ar-SA" sz="1600" b="0">
            <a:latin typeface="Alexandria" pitchFamily="2" charset="-78"/>
            <a:cs typeface="Alexandria" pitchFamily="2" charset="-78"/>
          </a:endParaRPr>
        </a:p>
      </dgm:t>
    </dgm:pt>
    <dgm:pt modelId="{E7AF2715-3E91-459A-9ECF-DA119A289588}">
      <dgm:prSet custT="1"/>
      <dgm:spPr/>
      <dgm:t>
        <a:bodyPr/>
        <a:lstStyle/>
        <a:p>
          <a:pPr rtl="1"/>
          <a:r>
            <a:rPr lang="ar-JO" sz="1600" b="0" dirty="0">
              <a:latin typeface="Alexandria" pitchFamily="2" charset="-78"/>
              <a:cs typeface="Alexandria" pitchFamily="2" charset="-78"/>
            </a:rPr>
            <a:t>رابعا: العجلة</a:t>
          </a:r>
          <a:endParaRPr lang="en-US" sz="1600" b="0" dirty="0">
            <a:latin typeface="Alexandria" pitchFamily="2" charset="-78"/>
            <a:cs typeface="Alexandria" pitchFamily="2" charset="-78"/>
          </a:endParaRPr>
        </a:p>
      </dgm:t>
    </dgm:pt>
    <dgm:pt modelId="{307FCD08-579D-4C94-88B4-70B90685A797}" type="parTrans" cxnId="{23B66D98-1975-4CC7-8859-5E2FD1FDA870}">
      <dgm:prSet/>
      <dgm:spPr/>
      <dgm:t>
        <a:bodyPr/>
        <a:lstStyle/>
        <a:p>
          <a:pPr rtl="1"/>
          <a:endParaRPr lang="ar-SA" sz="1600" b="0">
            <a:latin typeface="Alexandria" pitchFamily="2" charset="-78"/>
            <a:cs typeface="Alexandria" pitchFamily="2" charset="-78"/>
          </a:endParaRPr>
        </a:p>
      </dgm:t>
    </dgm:pt>
    <dgm:pt modelId="{13A4D69E-D6A9-4129-9785-67DFF452E324}" type="sibTrans" cxnId="{23B66D98-1975-4CC7-8859-5E2FD1FDA870}">
      <dgm:prSet/>
      <dgm:spPr/>
      <dgm:t>
        <a:bodyPr/>
        <a:lstStyle/>
        <a:p>
          <a:pPr rtl="1"/>
          <a:endParaRPr lang="ar-SA" sz="1600" b="0">
            <a:latin typeface="Alexandria" pitchFamily="2" charset="-78"/>
            <a:cs typeface="Alexandria" pitchFamily="2" charset="-78"/>
          </a:endParaRPr>
        </a:p>
      </dgm:t>
    </dgm:pt>
    <dgm:pt modelId="{CF1CAAA7-C0FC-44B4-8444-05CAEEA3C3C8}">
      <dgm:prSet custT="1"/>
      <dgm:spPr/>
      <dgm:t>
        <a:bodyPr/>
        <a:lstStyle/>
        <a:p>
          <a:pPr rtl="1">
            <a:lnSpc>
              <a:spcPct val="150000"/>
            </a:lnSpc>
          </a:pPr>
          <a:r>
            <a:rPr lang="ar-JO" sz="1600" b="0" dirty="0">
              <a:latin typeface="Alexandria" pitchFamily="2" charset="-78"/>
              <a:cs typeface="Alexandria" pitchFamily="2" charset="-78"/>
            </a:rPr>
            <a:t>خامسا: عدم الأمانة</a:t>
          </a:r>
          <a:endParaRPr lang="en-US" sz="1600" b="0" dirty="0">
            <a:latin typeface="Alexandria" pitchFamily="2" charset="-78"/>
            <a:cs typeface="Alexandria" pitchFamily="2" charset="-78"/>
          </a:endParaRPr>
        </a:p>
      </dgm:t>
    </dgm:pt>
    <dgm:pt modelId="{A2182E93-B65F-4CDA-904F-31244D5BAE30}" type="parTrans" cxnId="{74A1E011-15F8-46E1-B8DF-48541F5B4448}">
      <dgm:prSet/>
      <dgm:spPr/>
      <dgm:t>
        <a:bodyPr/>
        <a:lstStyle/>
        <a:p>
          <a:pPr rtl="1"/>
          <a:endParaRPr lang="ar-SA" sz="1600" b="0">
            <a:latin typeface="Alexandria" pitchFamily="2" charset="-78"/>
            <a:cs typeface="Alexandria" pitchFamily="2" charset="-78"/>
          </a:endParaRPr>
        </a:p>
      </dgm:t>
    </dgm:pt>
    <dgm:pt modelId="{743D3A14-2131-4D28-BC87-69D9B277DF1A}" type="sibTrans" cxnId="{74A1E011-15F8-46E1-B8DF-48541F5B4448}">
      <dgm:prSet/>
      <dgm:spPr/>
      <dgm:t>
        <a:bodyPr/>
        <a:lstStyle/>
        <a:p>
          <a:pPr rtl="1"/>
          <a:endParaRPr lang="ar-SA" sz="1600" b="0">
            <a:latin typeface="Alexandria" pitchFamily="2" charset="-78"/>
            <a:cs typeface="Alexandria" pitchFamily="2" charset="-78"/>
          </a:endParaRPr>
        </a:p>
      </dgm:t>
    </dgm:pt>
    <dgm:pt modelId="{949BD7C4-1215-4A99-B506-3190085C086A}" type="pres">
      <dgm:prSet presAssocID="{7B0C4B62-ABD2-45C8-A30E-459CE2B1A58C}" presName="Name0" presStyleCnt="0">
        <dgm:presLayoutVars>
          <dgm:chMax val="7"/>
          <dgm:chPref val="7"/>
          <dgm:dir/>
          <dgm:animLvl val="lvl"/>
        </dgm:presLayoutVars>
      </dgm:prSet>
      <dgm:spPr/>
    </dgm:pt>
    <dgm:pt modelId="{0E22E4FC-0766-44A5-88EF-2F462BCF1459}" type="pres">
      <dgm:prSet presAssocID="{AAC630ED-F181-47AE-966C-EF5D39691E16}" presName="Accent1" presStyleCnt="0"/>
      <dgm:spPr/>
    </dgm:pt>
    <dgm:pt modelId="{3F731A8C-0225-4A67-AFB6-A69FE0C6779C}" type="pres">
      <dgm:prSet presAssocID="{AAC630ED-F181-47AE-966C-EF5D39691E16}" presName="Accent" presStyleLbl="node1" presStyleIdx="0" presStyleCnt="5" custScaleX="113169" custScaleY="113642" custLinFactNeighborX="-2034" custLinFactNeighborY="-1353"/>
      <dgm:spPr>
        <a:solidFill>
          <a:srgbClr val="00B0F0"/>
        </a:solidFill>
      </dgm:spPr>
    </dgm:pt>
    <dgm:pt modelId="{60F4F859-4F7F-4916-A1E6-7413135663F7}" type="pres">
      <dgm:prSet presAssocID="{AAC630ED-F181-47AE-966C-EF5D39691E16}" presName="Parent1" presStyleLbl="revTx" presStyleIdx="0" presStyleCnt="5" custLinFactNeighborX="-1465" custLinFactNeighborY="-23448">
        <dgm:presLayoutVars>
          <dgm:chMax val="1"/>
          <dgm:chPref val="1"/>
          <dgm:bulletEnabled val="1"/>
        </dgm:presLayoutVars>
      </dgm:prSet>
      <dgm:spPr/>
    </dgm:pt>
    <dgm:pt modelId="{62A68EE5-C05A-4E97-BD49-0DBF452D5D15}" type="pres">
      <dgm:prSet presAssocID="{6215E22C-D470-42A1-B647-84F20B9BC533}" presName="Accent2" presStyleCnt="0"/>
      <dgm:spPr/>
    </dgm:pt>
    <dgm:pt modelId="{EF90017F-BC43-45D4-8F22-89DD5B79B5E4}" type="pres">
      <dgm:prSet presAssocID="{6215E22C-D470-42A1-B647-84F20B9BC533}" presName="Accent" presStyleLbl="node1" presStyleIdx="1" presStyleCnt="5" custLinFactNeighborX="-17166" custLinFactNeighborY="3269"/>
      <dgm:spPr>
        <a:solidFill>
          <a:srgbClr val="00B0F0"/>
        </a:solidFill>
      </dgm:spPr>
    </dgm:pt>
    <dgm:pt modelId="{E2C0C4CE-6A43-4752-96F6-4583CB35B9EA}" type="pres">
      <dgm:prSet presAssocID="{6215E22C-D470-42A1-B647-84F20B9BC533}" presName="Parent2" presStyleLbl="revTx" presStyleIdx="1" presStyleCnt="5">
        <dgm:presLayoutVars>
          <dgm:chMax val="1"/>
          <dgm:chPref val="1"/>
          <dgm:bulletEnabled val="1"/>
        </dgm:presLayoutVars>
      </dgm:prSet>
      <dgm:spPr/>
    </dgm:pt>
    <dgm:pt modelId="{6CAE9587-ACA5-4FF8-B7E6-3F324B79793F}" type="pres">
      <dgm:prSet presAssocID="{5B8E97E2-6ADE-42A6-8A6F-6118667F380B}" presName="Accent3" presStyleCnt="0"/>
      <dgm:spPr/>
    </dgm:pt>
    <dgm:pt modelId="{56ED719F-0166-4276-9700-173B2DC1875A}" type="pres">
      <dgm:prSet presAssocID="{5B8E97E2-6ADE-42A6-8A6F-6118667F380B}" presName="Accent" presStyleLbl="node1" presStyleIdx="2" presStyleCnt="5" custLinFactNeighborX="4087" custLinFactNeighborY="8163"/>
      <dgm:spPr>
        <a:solidFill>
          <a:srgbClr val="00B0F0"/>
        </a:solidFill>
      </dgm:spPr>
    </dgm:pt>
    <dgm:pt modelId="{80BFF1B1-7470-4A91-8D5D-82A9D6A17669}" type="pres">
      <dgm:prSet presAssocID="{5B8E97E2-6ADE-42A6-8A6F-6118667F380B}" presName="Parent3" presStyleLbl="revTx" presStyleIdx="2" presStyleCnt="5" custScaleX="238183" custLinFactNeighborX="-42480" custLinFactNeighborY="8796">
        <dgm:presLayoutVars>
          <dgm:chMax val="1"/>
          <dgm:chPref val="1"/>
          <dgm:bulletEnabled val="1"/>
        </dgm:presLayoutVars>
      </dgm:prSet>
      <dgm:spPr/>
    </dgm:pt>
    <dgm:pt modelId="{745D940D-6414-4808-A03E-FC41ADAE4411}" type="pres">
      <dgm:prSet presAssocID="{E7AF2715-3E91-459A-9ECF-DA119A289588}" presName="Accent4" presStyleCnt="0"/>
      <dgm:spPr/>
    </dgm:pt>
    <dgm:pt modelId="{E9858C80-AF21-4C89-B162-78EC3D36B948}" type="pres">
      <dgm:prSet presAssocID="{E7AF2715-3E91-459A-9ECF-DA119A289588}" presName="Accent" presStyleLbl="node1" presStyleIdx="3" presStyleCnt="5" custLinFactNeighborX="-4905" custLinFactNeighborY="8804"/>
      <dgm:spPr>
        <a:solidFill>
          <a:srgbClr val="00B0F0"/>
        </a:solidFill>
      </dgm:spPr>
    </dgm:pt>
    <dgm:pt modelId="{46900DB3-28D0-449A-9057-000C2AFC1A60}" type="pres">
      <dgm:prSet presAssocID="{E7AF2715-3E91-459A-9ECF-DA119A289588}" presName="Parent4" presStyleLbl="revTx" presStyleIdx="3" presStyleCnt="5" custScaleX="190068" custLinFactNeighborX="16113" custLinFactNeighborY="20517">
        <dgm:presLayoutVars>
          <dgm:chMax val="1"/>
          <dgm:chPref val="1"/>
          <dgm:bulletEnabled val="1"/>
        </dgm:presLayoutVars>
      </dgm:prSet>
      <dgm:spPr/>
    </dgm:pt>
    <dgm:pt modelId="{CD6A11B5-49E7-4A51-80C0-80309C424CEA}" type="pres">
      <dgm:prSet presAssocID="{CF1CAAA7-C0FC-44B4-8444-05CAEEA3C3C8}" presName="Accent5" presStyleCnt="0"/>
      <dgm:spPr/>
    </dgm:pt>
    <dgm:pt modelId="{52BA01B4-B306-4AEA-97F7-24A1FFC4687E}" type="pres">
      <dgm:prSet presAssocID="{CF1CAAA7-C0FC-44B4-8444-05CAEEA3C3C8}" presName="Accent" presStyleLbl="node1" presStyleIdx="4" presStyleCnt="5" custLinFactNeighborX="9515" custLinFactNeighborY="11411"/>
      <dgm:spPr>
        <a:solidFill>
          <a:srgbClr val="00B0F0"/>
        </a:solidFill>
      </dgm:spPr>
    </dgm:pt>
    <dgm:pt modelId="{C0C2D245-3AE7-49D4-81FE-9F38B3AA1E5F}" type="pres">
      <dgm:prSet presAssocID="{CF1CAAA7-C0FC-44B4-8444-05CAEEA3C3C8}" presName="Parent5" presStyleLbl="revTx" presStyleIdx="4" presStyleCnt="5" custScaleY="189307" custLinFactNeighborX="14649" custLinFactNeighborY="30920">
        <dgm:presLayoutVars>
          <dgm:chMax val="1"/>
          <dgm:chPref val="1"/>
          <dgm:bulletEnabled val="1"/>
        </dgm:presLayoutVars>
      </dgm:prSet>
      <dgm:spPr/>
    </dgm:pt>
  </dgm:ptLst>
  <dgm:cxnLst>
    <dgm:cxn modelId="{9B106101-AD03-4D1A-9E3E-DCF6A02DE8EC}" srcId="{7B0C4B62-ABD2-45C8-A30E-459CE2B1A58C}" destId="{6215E22C-D470-42A1-B647-84F20B9BC533}" srcOrd="1" destOrd="0" parTransId="{EA6850E7-F1E1-4BB8-BB4E-5C8D42976972}" sibTransId="{8B2CD80E-2B1D-4F21-8811-2F34AEA5259C}"/>
    <dgm:cxn modelId="{74A1E011-15F8-46E1-B8DF-48541F5B4448}" srcId="{7B0C4B62-ABD2-45C8-A30E-459CE2B1A58C}" destId="{CF1CAAA7-C0FC-44B4-8444-05CAEEA3C3C8}" srcOrd="4" destOrd="0" parTransId="{A2182E93-B65F-4CDA-904F-31244D5BAE30}" sibTransId="{743D3A14-2131-4D28-BC87-69D9B277DF1A}"/>
    <dgm:cxn modelId="{8BDBBD16-2976-43E0-B397-0E10A1F6AE16}" type="presOf" srcId="{AAC630ED-F181-47AE-966C-EF5D39691E16}" destId="{60F4F859-4F7F-4916-A1E6-7413135663F7}" srcOrd="0" destOrd="0" presId="urn:microsoft.com/office/officeart/2009/layout/CircleArrowProcess"/>
    <dgm:cxn modelId="{D0764348-C5D5-4990-94DF-AE75606CA2EE}" srcId="{7B0C4B62-ABD2-45C8-A30E-459CE2B1A58C}" destId="{AAC630ED-F181-47AE-966C-EF5D39691E16}" srcOrd="0" destOrd="0" parTransId="{CF808854-79B3-45F5-921C-5E676EE42FAE}" sibTransId="{2261C2F8-A664-4F6D-983C-57A602DD6195}"/>
    <dgm:cxn modelId="{A37DAB76-FF2A-4779-989E-ADCC7EE68AD4}" type="presOf" srcId="{6215E22C-D470-42A1-B647-84F20B9BC533}" destId="{E2C0C4CE-6A43-4752-96F6-4583CB35B9EA}" srcOrd="0" destOrd="0" presId="urn:microsoft.com/office/officeart/2009/layout/CircleArrowProcess"/>
    <dgm:cxn modelId="{76CF838B-D217-41AA-B43E-EA4ED2AB1277}" type="presOf" srcId="{E7AF2715-3E91-459A-9ECF-DA119A289588}" destId="{46900DB3-28D0-449A-9057-000C2AFC1A60}" srcOrd="0" destOrd="0" presId="urn:microsoft.com/office/officeart/2009/layout/CircleArrowProcess"/>
    <dgm:cxn modelId="{23B66D98-1975-4CC7-8859-5E2FD1FDA870}" srcId="{7B0C4B62-ABD2-45C8-A30E-459CE2B1A58C}" destId="{E7AF2715-3E91-459A-9ECF-DA119A289588}" srcOrd="3" destOrd="0" parTransId="{307FCD08-579D-4C94-88B4-70B90685A797}" sibTransId="{13A4D69E-D6A9-4129-9785-67DFF452E324}"/>
    <dgm:cxn modelId="{163EC3A7-6D31-4458-9871-3719D687027A}" type="presOf" srcId="{CF1CAAA7-C0FC-44B4-8444-05CAEEA3C3C8}" destId="{C0C2D245-3AE7-49D4-81FE-9F38B3AA1E5F}" srcOrd="0" destOrd="0" presId="urn:microsoft.com/office/officeart/2009/layout/CircleArrowProcess"/>
    <dgm:cxn modelId="{CCC46BCC-5673-4224-A636-28DD81825216}" type="presOf" srcId="{7B0C4B62-ABD2-45C8-A30E-459CE2B1A58C}" destId="{949BD7C4-1215-4A99-B506-3190085C086A}" srcOrd="0" destOrd="0" presId="urn:microsoft.com/office/officeart/2009/layout/CircleArrowProcess"/>
    <dgm:cxn modelId="{5404DAE5-7F58-48F9-BD01-0856EEF3C8A3}" type="presOf" srcId="{5B8E97E2-6ADE-42A6-8A6F-6118667F380B}" destId="{80BFF1B1-7470-4A91-8D5D-82A9D6A17669}" srcOrd="0" destOrd="0" presId="urn:microsoft.com/office/officeart/2009/layout/CircleArrowProcess"/>
    <dgm:cxn modelId="{4D006DE7-AB9E-45C8-BD8E-7098D70E34F7}" srcId="{7B0C4B62-ABD2-45C8-A30E-459CE2B1A58C}" destId="{5B8E97E2-6ADE-42A6-8A6F-6118667F380B}" srcOrd="2" destOrd="0" parTransId="{50D45906-463C-4297-AED4-5687777B83D9}" sibTransId="{10FBE4B4-2D49-4DD3-AED5-ECFA5B7BC627}"/>
    <dgm:cxn modelId="{3A5EBAE5-BBB0-43C4-9C74-4166F5D00460}" type="presParOf" srcId="{949BD7C4-1215-4A99-B506-3190085C086A}" destId="{0E22E4FC-0766-44A5-88EF-2F462BCF1459}" srcOrd="0" destOrd="0" presId="urn:microsoft.com/office/officeart/2009/layout/CircleArrowProcess"/>
    <dgm:cxn modelId="{E51A9E03-B208-4D4A-A7B6-02364F03380D}" type="presParOf" srcId="{0E22E4FC-0766-44A5-88EF-2F462BCF1459}" destId="{3F731A8C-0225-4A67-AFB6-A69FE0C6779C}" srcOrd="0" destOrd="0" presId="urn:microsoft.com/office/officeart/2009/layout/CircleArrowProcess"/>
    <dgm:cxn modelId="{41DE1F1F-2352-44AF-AFC6-8CC43B2F9864}" type="presParOf" srcId="{949BD7C4-1215-4A99-B506-3190085C086A}" destId="{60F4F859-4F7F-4916-A1E6-7413135663F7}" srcOrd="1" destOrd="0" presId="urn:microsoft.com/office/officeart/2009/layout/CircleArrowProcess"/>
    <dgm:cxn modelId="{2F844281-F0BE-4CB0-91AB-1BD353EF1415}" type="presParOf" srcId="{949BD7C4-1215-4A99-B506-3190085C086A}" destId="{62A68EE5-C05A-4E97-BD49-0DBF452D5D15}" srcOrd="2" destOrd="0" presId="urn:microsoft.com/office/officeart/2009/layout/CircleArrowProcess"/>
    <dgm:cxn modelId="{00AC9512-12DC-47E8-B41D-4075849F8A48}" type="presParOf" srcId="{62A68EE5-C05A-4E97-BD49-0DBF452D5D15}" destId="{EF90017F-BC43-45D4-8F22-89DD5B79B5E4}" srcOrd="0" destOrd="0" presId="urn:microsoft.com/office/officeart/2009/layout/CircleArrowProcess"/>
    <dgm:cxn modelId="{BEFA03B3-55F3-4F98-B327-2CAAF6EF504B}" type="presParOf" srcId="{949BD7C4-1215-4A99-B506-3190085C086A}" destId="{E2C0C4CE-6A43-4752-96F6-4583CB35B9EA}" srcOrd="3" destOrd="0" presId="urn:microsoft.com/office/officeart/2009/layout/CircleArrowProcess"/>
    <dgm:cxn modelId="{53178563-4F87-4837-A771-EF2D9878CB1D}" type="presParOf" srcId="{949BD7C4-1215-4A99-B506-3190085C086A}" destId="{6CAE9587-ACA5-4FF8-B7E6-3F324B79793F}" srcOrd="4" destOrd="0" presId="urn:microsoft.com/office/officeart/2009/layout/CircleArrowProcess"/>
    <dgm:cxn modelId="{182D16B2-F100-48BE-BB30-90D563205D3C}" type="presParOf" srcId="{6CAE9587-ACA5-4FF8-B7E6-3F324B79793F}" destId="{56ED719F-0166-4276-9700-173B2DC1875A}" srcOrd="0" destOrd="0" presId="urn:microsoft.com/office/officeart/2009/layout/CircleArrowProcess"/>
    <dgm:cxn modelId="{1D1DDA89-755A-4D08-867E-1DE75769BCFA}" type="presParOf" srcId="{949BD7C4-1215-4A99-B506-3190085C086A}" destId="{80BFF1B1-7470-4A91-8D5D-82A9D6A17669}" srcOrd="5" destOrd="0" presId="urn:microsoft.com/office/officeart/2009/layout/CircleArrowProcess"/>
    <dgm:cxn modelId="{2CDB1E47-7737-453F-9093-8263DCA9CB17}" type="presParOf" srcId="{949BD7C4-1215-4A99-B506-3190085C086A}" destId="{745D940D-6414-4808-A03E-FC41ADAE4411}" srcOrd="6" destOrd="0" presId="urn:microsoft.com/office/officeart/2009/layout/CircleArrowProcess"/>
    <dgm:cxn modelId="{0A47AE06-0C4C-491B-AC13-98B0CA5E8EFE}" type="presParOf" srcId="{745D940D-6414-4808-A03E-FC41ADAE4411}" destId="{E9858C80-AF21-4C89-B162-78EC3D36B948}" srcOrd="0" destOrd="0" presId="urn:microsoft.com/office/officeart/2009/layout/CircleArrowProcess"/>
    <dgm:cxn modelId="{B9B80A50-A14A-4397-93C8-A515E89608EE}" type="presParOf" srcId="{949BD7C4-1215-4A99-B506-3190085C086A}" destId="{46900DB3-28D0-449A-9057-000C2AFC1A60}" srcOrd="7" destOrd="0" presId="urn:microsoft.com/office/officeart/2009/layout/CircleArrowProcess"/>
    <dgm:cxn modelId="{D5048E36-E313-4299-9BEF-B8A0C5B44450}" type="presParOf" srcId="{949BD7C4-1215-4A99-B506-3190085C086A}" destId="{CD6A11B5-49E7-4A51-80C0-80309C424CEA}" srcOrd="8" destOrd="0" presId="urn:microsoft.com/office/officeart/2009/layout/CircleArrowProcess"/>
    <dgm:cxn modelId="{86D621CB-F092-48CD-A836-8B1B9399322E}" type="presParOf" srcId="{CD6A11B5-49E7-4A51-80C0-80309C424CEA}" destId="{52BA01B4-B306-4AEA-97F7-24A1FFC4687E}" srcOrd="0" destOrd="0" presId="urn:microsoft.com/office/officeart/2009/layout/CircleArrowProcess"/>
    <dgm:cxn modelId="{F2F1B2A8-F4CB-4395-B36E-7D0366857117}" type="presParOf" srcId="{949BD7C4-1215-4A99-B506-3190085C086A}" destId="{C0C2D245-3AE7-49D4-81FE-9F38B3AA1E5F}" srcOrd="9"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A1D7FCE-7E61-40D6-AF91-F125369AF753}" type="doc">
      <dgm:prSet loTypeId="urn:microsoft.com/office/officeart/2005/8/layout/hProcess9" loCatId="process" qsTypeId="urn:microsoft.com/office/officeart/2005/8/quickstyle/simple1" qsCatId="simple" csTypeId="urn:microsoft.com/office/officeart/2005/8/colors/accent1_2" csCatId="accent1" phldr="1"/>
      <dgm:spPr/>
    </dgm:pt>
    <dgm:pt modelId="{4F7F0476-6551-4B50-95D5-8BDAE0081240}">
      <dgm:prSet phldrT="[نص]" custT="1"/>
      <dgm:spPr>
        <a:solidFill>
          <a:srgbClr val="00B0F0"/>
        </a:solidFill>
      </dgm:spPr>
      <dgm:t>
        <a:bodyPr/>
        <a:lstStyle/>
        <a:p>
          <a:pPr rtl="1">
            <a:lnSpc>
              <a:spcPct val="150000"/>
            </a:lnSpc>
          </a:pPr>
          <a:r>
            <a:rPr lang="ar-SA" sz="1200" b="1" dirty="0">
              <a:solidFill>
                <a:schemeClr val="bg1"/>
              </a:solidFill>
              <a:latin typeface="Alexandria" pitchFamily="2" charset="-78"/>
              <a:cs typeface="Alexandria" pitchFamily="2" charset="-78"/>
            </a:rPr>
            <a:t>غياب الوازع الديني والأخلاقي</a:t>
          </a:r>
        </a:p>
      </dgm:t>
    </dgm:pt>
    <dgm:pt modelId="{4E4CA0AD-751E-4EED-B4A8-99A1AA27A2F3}" type="parTrans" cxnId="{63CA358A-DE1B-468B-A23C-F7D7300E203F}">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0602B1A0-6352-41F8-A744-B7A8599164C4}" type="sibTrans" cxnId="{63CA358A-DE1B-468B-A23C-F7D7300E203F}">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DF2D7D14-A2C1-4D04-B255-BFA8A0EE703C}">
      <dgm:prSet custT="1"/>
      <dgm:spPr>
        <a:solidFill>
          <a:srgbClr val="00B0F0"/>
        </a:solidFill>
      </dgm:spPr>
      <dgm:t>
        <a:bodyPr/>
        <a:lstStyle/>
        <a:p>
          <a:pPr rtl="1">
            <a:lnSpc>
              <a:spcPct val="150000"/>
            </a:lnSpc>
          </a:pPr>
          <a:r>
            <a:rPr lang="ar-SA" sz="1200" b="1" dirty="0">
              <a:solidFill>
                <a:schemeClr val="bg1"/>
              </a:solidFill>
              <a:latin typeface="Alexandria" pitchFamily="2" charset="-78"/>
              <a:cs typeface="Alexandria" pitchFamily="2" charset="-78"/>
            </a:rPr>
            <a:t>نفاذ الوقت وصعوبة البحث</a:t>
          </a:r>
          <a:endParaRPr lang="ar-JO" sz="1200" b="1" dirty="0">
            <a:solidFill>
              <a:schemeClr val="bg1"/>
            </a:solidFill>
            <a:latin typeface="Alexandria" pitchFamily="2" charset="-78"/>
            <a:cs typeface="Alexandria" pitchFamily="2" charset="-78"/>
          </a:endParaRPr>
        </a:p>
      </dgm:t>
    </dgm:pt>
    <dgm:pt modelId="{09E6A3D9-F530-40D2-B9DF-F2E686F61D31}" type="parTrans" cxnId="{1818C68B-A6EC-4D98-BBE8-29926A9B2886}">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0864C865-F8E3-40D8-A596-E55699A0B721}" type="sibTrans" cxnId="{1818C68B-A6EC-4D98-BBE8-29926A9B2886}">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E7B16098-576B-47A5-9E90-7A9831383216}">
      <dgm:prSet custT="1"/>
      <dgm:spPr>
        <a:solidFill>
          <a:srgbClr val="00B0F0"/>
        </a:solidFill>
      </dgm:spPr>
      <dgm:t>
        <a:bodyPr/>
        <a:lstStyle/>
        <a:p>
          <a:pPr rtl="1">
            <a:lnSpc>
              <a:spcPct val="150000"/>
            </a:lnSpc>
          </a:pPr>
          <a:r>
            <a:rPr lang="ar-SA" sz="1200" b="1" dirty="0">
              <a:solidFill>
                <a:schemeClr val="bg1"/>
              </a:solidFill>
              <a:latin typeface="Alexandria" pitchFamily="2" charset="-78"/>
              <a:cs typeface="Alexandria" pitchFamily="2" charset="-78"/>
            </a:rPr>
            <a:t>عدم معرفة الباحث بالأساليب الصحيحة للبحث العلمي</a:t>
          </a:r>
          <a:endParaRPr lang="ar-JO" sz="1200" b="1" dirty="0">
            <a:solidFill>
              <a:schemeClr val="bg1"/>
            </a:solidFill>
            <a:latin typeface="Alexandria" pitchFamily="2" charset="-78"/>
            <a:cs typeface="Alexandria" pitchFamily="2" charset="-78"/>
          </a:endParaRPr>
        </a:p>
      </dgm:t>
    </dgm:pt>
    <dgm:pt modelId="{23CFBE08-7436-4BA5-B5AC-35DD4DBCC876}" type="parTrans" cxnId="{8C3064A8-4788-4927-B536-45D48618E22F}">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35FB3B50-B289-49DC-B519-DB1BCEECC87C}" type="sibTrans" cxnId="{8C3064A8-4788-4927-B536-45D48618E22F}">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4600F543-5973-4702-BCB5-717E157A2A29}">
      <dgm:prSet custT="1"/>
      <dgm:spPr>
        <a:solidFill>
          <a:srgbClr val="00B0F0"/>
        </a:solidFill>
      </dgm:spPr>
      <dgm:t>
        <a:bodyPr/>
        <a:lstStyle/>
        <a:p>
          <a:pPr rtl="1">
            <a:lnSpc>
              <a:spcPct val="150000"/>
            </a:lnSpc>
          </a:pPr>
          <a:r>
            <a:rPr lang="ar-SA" sz="1200" b="1" dirty="0">
              <a:solidFill>
                <a:schemeClr val="bg1"/>
              </a:solidFill>
              <a:latin typeface="Alexandria" pitchFamily="2" charset="-78"/>
              <a:cs typeface="Alexandria" pitchFamily="2" charset="-78"/>
            </a:rPr>
            <a:t>السعي نحو الحصول على الترقيات والدرجات العلمية</a:t>
          </a:r>
          <a:endParaRPr lang="ar-JO" sz="1200" b="1" dirty="0">
            <a:solidFill>
              <a:schemeClr val="bg1"/>
            </a:solidFill>
            <a:latin typeface="Alexandria" pitchFamily="2" charset="-78"/>
            <a:cs typeface="Alexandria" pitchFamily="2" charset="-78"/>
          </a:endParaRPr>
        </a:p>
      </dgm:t>
    </dgm:pt>
    <dgm:pt modelId="{C26366E7-C1A0-4C54-A0C4-8F370C05A2B8}" type="parTrans" cxnId="{FE48EE96-184B-4361-B68F-E74B16CB6E24}">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7C7CB0C2-BA67-4C1F-B860-C13BAAC6462F}" type="sibTrans" cxnId="{FE48EE96-184B-4361-B68F-E74B16CB6E24}">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A8B89437-16ED-4067-B8ED-6DF5A725FD51}">
      <dgm:prSet custT="1"/>
      <dgm:spPr>
        <a:solidFill>
          <a:srgbClr val="00B0F0"/>
        </a:solidFill>
      </dgm:spPr>
      <dgm:t>
        <a:bodyPr/>
        <a:lstStyle/>
        <a:p>
          <a:pPr rtl="1">
            <a:lnSpc>
              <a:spcPct val="150000"/>
            </a:lnSpc>
          </a:pPr>
          <a:r>
            <a:rPr lang="ar-SA" sz="1200" b="1" dirty="0">
              <a:solidFill>
                <a:schemeClr val="bg1"/>
              </a:solidFill>
              <a:latin typeface="Alexandria" pitchFamily="2" charset="-78"/>
              <a:cs typeface="Alexandria" pitchFamily="2" charset="-78"/>
            </a:rPr>
            <a:t>غياب ثقافة العقاب وبروز ثقافة التسامح</a:t>
          </a:r>
          <a:endParaRPr lang="ar-JO" sz="1200" b="1" dirty="0">
            <a:solidFill>
              <a:schemeClr val="bg1"/>
            </a:solidFill>
            <a:latin typeface="Alexandria" pitchFamily="2" charset="-78"/>
            <a:cs typeface="Alexandria" pitchFamily="2" charset="-78"/>
          </a:endParaRPr>
        </a:p>
      </dgm:t>
    </dgm:pt>
    <dgm:pt modelId="{7E4F5602-C392-4B2E-B705-A522021ADAC9}" type="parTrans" cxnId="{18C81FD1-C8A4-45BD-A508-7712444B96C2}">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D57E2F8E-C011-45C8-92CC-3D43EBFE34CB}" type="sibTrans" cxnId="{18C81FD1-C8A4-45BD-A508-7712444B96C2}">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9BBF6F35-49B1-44DE-94A7-A0A9B582D918}">
      <dgm:prSet custT="1"/>
      <dgm:spPr>
        <a:solidFill>
          <a:srgbClr val="00B0F0"/>
        </a:solidFill>
      </dgm:spPr>
      <dgm:t>
        <a:bodyPr/>
        <a:lstStyle/>
        <a:p>
          <a:pPr rtl="1">
            <a:lnSpc>
              <a:spcPct val="150000"/>
            </a:lnSpc>
          </a:pPr>
          <a:r>
            <a:rPr lang="ar-SA" sz="1200" b="1" dirty="0">
              <a:solidFill>
                <a:schemeClr val="bg1"/>
              </a:solidFill>
              <a:latin typeface="Alexandria" pitchFamily="2" charset="-78"/>
              <a:cs typeface="Alexandria" pitchFamily="2" charset="-78"/>
            </a:rPr>
            <a:t>العجز والتكاسل العلمي</a:t>
          </a:r>
          <a:endParaRPr lang="ar-JO" sz="1200" b="1" dirty="0">
            <a:solidFill>
              <a:schemeClr val="bg1"/>
            </a:solidFill>
            <a:latin typeface="Alexandria" pitchFamily="2" charset="-78"/>
            <a:cs typeface="Alexandria" pitchFamily="2" charset="-78"/>
          </a:endParaRPr>
        </a:p>
      </dgm:t>
    </dgm:pt>
    <dgm:pt modelId="{0EAEA303-6C00-42EB-A23A-432A7AEA1B8F}" type="parTrans" cxnId="{95844554-2CFA-4336-8B04-FFE3A914257A}">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98578757-079F-4550-B9D0-DB49E73B5541}" type="sibTrans" cxnId="{95844554-2CFA-4336-8B04-FFE3A914257A}">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BE2F2AEF-15B2-48BF-9CC9-06DC18C91505}">
      <dgm:prSet custT="1"/>
      <dgm:spPr>
        <a:solidFill>
          <a:srgbClr val="00B0F0"/>
        </a:solidFill>
      </dgm:spPr>
      <dgm:t>
        <a:bodyPr/>
        <a:lstStyle/>
        <a:p>
          <a:pPr rtl="1">
            <a:lnSpc>
              <a:spcPct val="150000"/>
            </a:lnSpc>
          </a:pPr>
          <a:r>
            <a:rPr lang="ar-SA" sz="1200" b="1" dirty="0">
              <a:solidFill>
                <a:schemeClr val="bg1"/>
              </a:solidFill>
              <a:latin typeface="Alexandria" pitchFamily="2" charset="-78"/>
              <a:cs typeface="Alexandria" pitchFamily="2" charset="-78"/>
            </a:rPr>
            <a:t>الإحساس بالأمان وعدم كشفه</a:t>
          </a:r>
        </a:p>
      </dgm:t>
    </dgm:pt>
    <dgm:pt modelId="{B581BB2B-2D92-452A-83FB-BCD24F5C1E88}" type="parTrans" cxnId="{8777E828-7EF1-4B16-A803-7EACBE955E6F}">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2BD0718A-E8EB-48B7-B2AC-E9059C16850B}" type="sibTrans" cxnId="{8777E828-7EF1-4B16-A803-7EACBE955E6F}">
      <dgm:prSet/>
      <dgm:spPr/>
      <dgm:t>
        <a:bodyPr/>
        <a:lstStyle/>
        <a:p>
          <a:pPr rtl="1">
            <a:lnSpc>
              <a:spcPct val="150000"/>
            </a:lnSpc>
          </a:pPr>
          <a:endParaRPr lang="ar-SA" sz="1200">
            <a:solidFill>
              <a:schemeClr val="bg1"/>
            </a:solidFill>
            <a:latin typeface="Alexandria" pitchFamily="2" charset="-78"/>
            <a:cs typeface="Alexandria" pitchFamily="2" charset="-78"/>
          </a:endParaRPr>
        </a:p>
      </dgm:t>
    </dgm:pt>
    <dgm:pt modelId="{CE349906-F190-43E1-90BF-97561459E617}" type="pres">
      <dgm:prSet presAssocID="{8A1D7FCE-7E61-40D6-AF91-F125369AF753}" presName="CompostProcess" presStyleCnt="0">
        <dgm:presLayoutVars>
          <dgm:dir/>
          <dgm:resizeHandles val="exact"/>
        </dgm:presLayoutVars>
      </dgm:prSet>
      <dgm:spPr/>
    </dgm:pt>
    <dgm:pt modelId="{EF962BFF-4F2F-4E9E-85F1-A188C93C2F68}" type="pres">
      <dgm:prSet presAssocID="{8A1D7FCE-7E61-40D6-AF91-F125369AF753}" presName="arrow" presStyleLbl="bgShp" presStyleIdx="0" presStyleCnt="1" custScaleX="117647" custLinFactNeighborX="5938"/>
      <dgm:spPr>
        <a:solidFill>
          <a:schemeClr val="bg1">
            <a:lumMod val="95000"/>
          </a:schemeClr>
        </a:solidFill>
        <a:ln w="57150">
          <a:solidFill>
            <a:srgbClr val="00B0F0"/>
          </a:solidFill>
          <a:extLst>
            <a:ext uri="{C807C97D-BFC1-408E-A445-0C87EB9F89A2}">
              <ask:lineSketchStyleProps xmlns:ask="http://schemas.microsoft.com/office/drawing/2018/sketchyshapes">
                <ask:type>
                  <ask:lineSketchCurved/>
                </ask:type>
              </ask:lineSketchStyleProps>
            </a:ext>
          </a:extLst>
        </a:ln>
      </dgm:spPr>
    </dgm:pt>
    <dgm:pt modelId="{A3F08DF1-E8E2-4A6C-98AF-9250A6872941}" type="pres">
      <dgm:prSet presAssocID="{8A1D7FCE-7E61-40D6-AF91-F125369AF753}" presName="linearProcess" presStyleCnt="0"/>
      <dgm:spPr/>
    </dgm:pt>
    <dgm:pt modelId="{E03584D4-3BD1-4621-91E6-F94799EECAD6}" type="pres">
      <dgm:prSet presAssocID="{4F7F0476-6551-4B50-95D5-8BDAE0081240}" presName="textNode" presStyleLbl="node1" presStyleIdx="0" presStyleCnt="7">
        <dgm:presLayoutVars>
          <dgm:bulletEnabled val="1"/>
        </dgm:presLayoutVars>
      </dgm:prSet>
      <dgm:spPr/>
    </dgm:pt>
    <dgm:pt modelId="{09FA1EF0-9E82-42FF-BF07-36D118968BD3}" type="pres">
      <dgm:prSet presAssocID="{0602B1A0-6352-41F8-A744-B7A8599164C4}" presName="sibTrans" presStyleCnt="0"/>
      <dgm:spPr/>
    </dgm:pt>
    <dgm:pt modelId="{8AD97FF1-702A-4EDA-9648-4B0DB980A8C8}" type="pres">
      <dgm:prSet presAssocID="{DF2D7D14-A2C1-4D04-B255-BFA8A0EE703C}" presName="textNode" presStyleLbl="node1" presStyleIdx="1" presStyleCnt="7">
        <dgm:presLayoutVars>
          <dgm:bulletEnabled val="1"/>
        </dgm:presLayoutVars>
      </dgm:prSet>
      <dgm:spPr/>
    </dgm:pt>
    <dgm:pt modelId="{F9247D6F-3011-4388-A2CF-44A0137A7BC2}" type="pres">
      <dgm:prSet presAssocID="{0864C865-F8E3-40D8-A596-E55699A0B721}" presName="sibTrans" presStyleCnt="0"/>
      <dgm:spPr/>
    </dgm:pt>
    <dgm:pt modelId="{7E37CC7B-AE62-4D20-9F2D-69AA952F509F}" type="pres">
      <dgm:prSet presAssocID="{E7B16098-576B-47A5-9E90-7A9831383216}" presName="textNode" presStyleLbl="node1" presStyleIdx="2" presStyleCnt="7">
        <dgm:presLayoutVars>
          <dgm:bulletEnabled val="1"/>
        </dgm:presLayoutVars>
      </dgm:prSet>
      <dgm:spPr/>
    </dgm:pt>
    <dgm:pt modelId="{79D664FE-C7AF-4256-BC91-C497A9E6CCF1}" type="pres">
      <dgm:prSet presAssocID="{35FB3B50-B289-49DC-B519-DB1BCEECC87C}" presName="sibTrans" presStyleCnt="0"/>
      <dgm:spPr/>
    </dgm:pt>
    <dgm:pt modelId="{8E74BE7E-E82B-42F1-9C61-58B6736F2064}" type="pres">
      <dgm:prSet presAssocID="{4600F543-5973-4702-BCB5-717E157A2A29}" presName="textNode" presStyleLbl="node1" presStyleIdx="3" presStyleCnt="7">
        <dgm:presLayoutVars>
          <dgm:bulletEnabled val="1"/>
        </dgm:presLayoutVars>
      </dgm:prSet>
      <dgm:spPr/>
    </dgm:pt>
    <dgm:pt modelId="{B29E6997-C680-4B16-A186-9EE580FBDBE7}" type="pres">
      <dgm:prSet presAssocID="{7C7CB0C2-BA67-4C1F-B860-C13BAAC6462F}" presName="sibTrans" presStyleCnt="0"/>
      <dgm:spPr/>
    </dgm:pt>
    <dgm:pt modelId="{DF6CA084-73D4-4166-BC15-97813A21A838}" type="pres">
      <dgm:prSet presAssocID="{A8B89437-16ED-4067-B8ED-6DF5A725FD51}" presName="textNode" presStyleLbl="node1" presStyleIdx="4" presStyleCnt="7">
        <dgm:presLayoutVars>
          <dgm:bulletEnabled val="1"/>
        </dgm:presLayoutVars>
      </dgm:prSet>
      <dgm:spPr/>
    </dgm:pt>
    <dgm:pt modelId="{18BD33AE-D319-42F5-A0E3-0DA56C4F2A4B}" type="pres">
      <dgm:prSet presAssocID="{D57E2F8E-C011-45C8-92CC-3D43EBFE34CB}" presName="sibTrans" presStyleCnt="0"/>
      <dgm:spPr/>
    </dgm:pt>
    <dgm:pt modelId="{8E4F29CB-0EF8-4E36-8538-294DC49651AF}" type="pres">
      <dgm:prSet presAssocID="{9BBF6F35-49B1-44DE-94A7-A0A9B582D918}" presName="textNode" presStyleLbl="node1" presStyleIdx="5" presStyleCnt="7">
        <dgm:presLayoutVars>
          <dgm:bulletEnabled val="1"/>
        </dgm:presLayoutVars>
      </dgm:prSet>
      <dgm:spPr/>
    </dgm:pt>
    <dgm:pt modelId="{83CA2EB6-93ED-49C6-8092-00F105DB55E3}" type="pres">
      <dgm:prSet presAssocID="{98578757-079F-4550-B9D0-DB49E73B5541}" presName="sibTrans" presStyleCnt="0"/>
      <dgm:spPr/>
    </dgm:pt>
    <dgm:pt modelId="{CEE7CD4C-F8A0-48C5-BA72-08ABDBB2FFE8}" type="pres">
      <dgm:prSet presAssocID="{BE2F2AEF-15B2-48BF-9CC9-06DC18C91505}" presName="textNode" presStyleLbl="node1" presStyleIdx="6" presStyleCnt="7">
        <dgm:presLayoutVars>
          <dgm:bulletEnabled val="1"/>
        </dgm:presLayoutVars>
      </dgm:prSet>
      <dgm:spPr/>
    </dgm:pt>
  </dgm:ptLst>
  <dgm:cxnLst>
    <dgm:cxn modelId="{F7403F19-AB18-49DB-BB3D-FB3A39EEE6FC}" type="presOf" srcId="{8A1D7FCE-7E61-40D6-AF91-F125369AF753}" destId="{CE349906-F190-43E1-90BF-97561459E617}" srcOrd="0" destOrd="0" presId="urn:microsoft.com/office/officeart/2005/8/layout/hProcess9"/>
    <dgm:cxn modelId="{8777E828-7EF1-4B16-A803-7EACBE955E6F}" srcId="{8A1D7FCE-7E61-40D6-AF91-F125369AF753}" destId="{BE2F2AEF-15B2-48BF-9CC9-06DC18C91505}" srcOrd="6" destOrd="0" parTransId="{B581BB2B-2D92-452A-83FB-BCD24F5C1E88}" sibTransId="{2BD0718A-E8EB-48B7-B2AC-E9059C16850B}"/>
    <dgm:cxn modelId="{A0C87C5B-668D-48CF-9E9C-B374313ADBB8}" type="presOf" srcId="{4600F543-5973-4702-BCB5-717E157A2A29}" destId="{8E74BE7E-E82B-42F1-9C61-58B6736F2064}" srcOrd="0" destOrd="0" presId="urn:microsoft.com/office/officeart/2005/8/layout/hProcess9"/>
    <dgm:cxn modelId="{AFFB0273-261E-46B3-BB40-52ED05A052CF}" type="presOf" srcId="{E7B16098-576B-47A5-9E90-7A9831383216}" destId="{7E37CC7B-AE62-4D20-9F2D-69AA952F509F}" srcOrd="0" destOrd="0" presId="urn:microsoft.com/office/officeart/2005/8/layout/hProcess9"/>
    <dgm:cxn modelId="{95844554-2CFA-4336-8B04-FFE3A914257A}" srcId="{8A1D7FCE-7E61-40D6-AF91-F125369AF753}" destId="{9BBF6F35-49B1-44DE-94A7-A0A9B582D918}" srcOrd="5" destOrd="0" parTransId="{0EAEA303-6C00-42EB-A23A-432A7AEA1B8F}" sibTransId="{98578757-079F-4550-B9D0-DB49E73B5541}"/>
    <dgm:cxn modelId="{8FE75A82-9FBC-4B9E-AE6D-F7465F2F7A65}" type="presOf" srcId="{A8B89437-16ED-4067-B8ED-6DF5A725FD51}" destId="{DF6CA084-73D4-4166-BC15-97813A21A838}" srcOrd="0" destOrd="0" presId="urn:microsoft.com/office/officeart/2005/8/layout/hProcess9"/>
    <dgm:cxn modelId="{63CA358A-DE1B-468B-A23C-F7D7300E203F}" srcId="{8A1D7FCE-7E61-40D6-AF91-F125369AF753}" destId="{4F7F0476-6551-4B50-95D5-8BDAE0081240}" srcOrd="0" destOrd="0" parTransId="{4E4CA0AD-751E-4EED-B4A8-99A1AA27A2F3}" sibTransId="{0602B1A0-6352-41F8-A744-B7A8599164C4}"/>
    <dgm:cxn modelId="{1818C68B-A6EC-4D98-BBE8-29926A9B2886}" srcId="{8A1D7FCE-7E61-40D6-AF91-F125369AF753}" destId="{DF2D7D14-A2C1-4D04-B255-BFA8A0EE703C}" srcOrd="1" destOrd="0" parTransId="{09E6A3D9-F530-40D2-B9DF-F2E686F61D31}" sibTransId="{0864C865-F8E3-40D8-A596-E55699A0B721}"/>
    <dgm:cxn modelId="{EE0C7591-8B2C-448D-A6F4-758BC87C9F01}" type="presOf" srcId="{4F7F0476-6551-4B50-95D5-8BDAE0081240}" destId="{E03584D4-3BD1-4621-91E6-F94799EECAD6}" srcOrd="0" destOrd="0" presId="urn:microsoft.com/office/officeart/2005/8/layout/hProcess9"/>
    <dgm:cxn modelId="{FE48EE96-184B-4361-B68F-E74B16CB6E24}" srcId="{8A1D7FCE-7E61-40D6-AF91-F125369AF753}" destId="{4600F543-5973-4702-BCB5-717E157A2A29}" srcOrd="3" destOrd="0" parTransId="{C26366E7-C1A0-4C54-A0C4-8F370C05A2B8}" sibTransId="{7C7CB0C2-BA67-4C1F-B860-C13BAAC6462F}"/>
    <dgm:cxn modelId="{8C3064A8-4788-4927-B536-45D48618E22F}" srcId="{8A1D7FCE-7E61-40D6-AF91-F125369AF753}" destId="{E7B16098-576B-47A5-9E90-7A9831383216}" srcOrd="2" destOrd="0" parTransId="{23CFBE08-7436-4BA5-B5AC-35DD4DBCC876}" sibTransId="{35FB3B50-B289-49DC-B519-DB1BCEECC87C}"/>
    <dgm:cxn modelId="{FAF7A7AE-2749-4751-BDAA-D439DAB41B36}" type="presOf" srcId="{DF2D7D14-A2C1-4D04-B255-BFA8A0EE703C}" destId="{8AD97FF1-702A-4EDA-9648-4B0DB980A8C8}" srcOrd="0" destOrd="0" presId="urn:microsoft.com/office/officeart/2005/8/layout/hProcess9"/>
    <dgm:cxn modelId="{18C81FD1-C8A4-45BD-A508-7712444B96C2}" srcId="{8A1D7FCE-7E61-40D6-AF91-F125369AF753}" destId="{A8B89437-16ED-4067-B8ED-6DF5A725FD51}" srcOrd="4" destOrd="0" parTransId="{7E4F5602-C392-4B2E-B705-A522021ADAC9}" sibTransId="{D57E2F8E-C011-45C8-92CC-3D43EBFE34CB}"/>
    <dgm:cxn modelId="{4290BFE6-974E-452F-AE2D-9C814DA4219E}" type="presOf" srcId="{9BBF6F35-49B1-44DE-94A7-A0A9B582D918}" destId="{8E4F29CB-0EF8-4E36-8538-294DC49651AF}" srcOrd="0" destOrd="0" presId="urn:microsoft.com/office/officeart/2005/8/layout/hProcess9"/>
    <dgm:cxn modelId="{BADCC6EE-B459-4AB7-92B0-4A14B6098544}" type="presOf" srcId="{BE2F2AEF-15B2-48BF-9CC9-06DC18C91505}" destId="{CEE7CD4C-F8A0-48C5-BA72-08ABDBB2FFE8}" srcOrd="0" destOrd="0" presId="urn:microsoft.com/office/officeart/2005/8/layout/hProcess9"/>
    <dgm:cxn modelId="{9E5FBE36-3AFA-4EC8-8EF9-D3DD6E20E032}" type="presParOf" srcId="{CE349906-F190-43E1-90BF-97561459E617}" destId="{EF962BFF-4F2F-4E9E-85F1-A188C93C2F68}" srcOrd="0" destOrd="0" presId="urn:microsoft.com/office/officeart/2005/8/layout/hProcess9"/>
    <dgm:cxn modelId="{AB518341-C24F-449C-ABE1-331A7381E720}" type="presParOf" srcId="{CE349906-F190-43E1-90BF-97561459E617}" destId="{A3F08DF1-E8E2-4A6C-98AF-9250A6872941}" srcOrd="1" destOrd="0" presId="urn:microsoft.com/office/officeart/2005/8/layout/hProcess9"/>
    <dgm:cxn modelId="{D124451C-0AD8-4707-BA79-A8B9C928D878}" type="presParOf" srcId="{A3F08DF1-E8E2-4A6C-98AF-9250A6872941}" destId="{E03584D4-3BD1-4621-91E6-F94799EECAD6}" srcOrd="0" destOrd="0" presId="urn:microsoft.com/office/officeart/2005/8/layout/hProcess9"/>
    <dgm:cxn modelId="{9A504529-87FF-45EF-9276-0E422BCDDAAF}" type="presParOf" srcId="{A3F08DF1-E8E2-4A6C-98AF-9250A6872941}" destId="{09FA1EF0-9E82-42FF-BF07-36D118968BD3}" srcOrd="1" destOrd="0" presId="urn:microsoft.com/office/officeart/2005/8/layout/hProcess9"/>
    <dgm:cxn modelId="{A020D889-FC8B-41A4-BB42-6FE106B8818A}" type="presParOf" srcId="{A3F08DF1-E8E2-4A6C-98AF-9250A6872941}" destId="{8AD97FF1-702A-4EDA-9648-4B0DB980A8C8}" srcOrd="2" destOrd="0" presId="urn:microsoft.com/office/officeart/2005/8/layout/hProcess9"/>
    <dgm:cxn modelId="{4D509AC2-5282-4FDE-838B-BA3FA667DD86}" type="presParOf" srcId="{A3F08DF1-E8E2-4A6C-98AF-9250A6872941}" destId="{F9247D6F-3011-4388-A2CF-44A0137A7BC2}" srcOrd="3" destOrd="0" presId="urn:microsoft.com/office/officeart/2005/8/layout/hProcess9"/>
    <dgm:cxn modelId="{F0BB0803-299C-4B5D-B040-417D644DB904}" type="presParOf" srcId="{A3F08DF1-E8E2-4A6C-98AF-9250A6872941}" destId="{7E37CC7B-AE62-4D20-9F2D-69AA952F509F}" srcOrd="4" destOrd="0" presId="urn:microsoft.com/office/officeart/2005/8/layout/hProcess9"/>
    <dgm:cxn modelId="{3705B0DD-F551-44E9-9BDF-B821BDF07003}" type="presParOf" srcId="{A3F08DF1-E8E2-4A6C-98AF-9250A6872941}" destId="{79D664FE-C7AF-4256-BC91-C497A9E6CCF1}" srcOrd="5" destOrd="0" presId="urn:microsoft.com/office/officeart/2005/8/layout/hProcess9"/>
    <dgm:cxn modelId="{CCE4DD83-C8A5-47FB-B07D-78FA8018C1CE}" type="presParOf" srcId="{A3F08DF1-E8E2-4A6C-98AF-9250A6872941}" destId="{8E74BE7E-E82B-42F1-9C61-58B6736F2064}" srcOrd="6" destOrd="0" presId="urn:microsoft.com/office/officeart/2005/8/layout/hProcess9"/>
    <dgm:cxn modelId="{154D3364-3BF8-4D90-AD77-BBC66E017C7E}" type="presParOf" srcId="{A3F08DF1-E8E2-4A6C-98AF-9250A6872941}" destId="{B29E6997-C680-4B16-A186-9EE580FBDBE7}" srcOrd="7" destOrd="0" presId="urn:microsoft.com/office/officeart/2005/8/layout/hProcess9"/>
    <dgm:cxn modelId="{0DE2C32A-FEDB-4B27-A878-2DB0284107DB}" type="presParOf" srcId="{A3F08DF1-E8E2-4A6C-98AF-9250A6872941}" destId="{DF6CA084-73D4-4166-BC15-97813A21A838}" srcOrd="8" destOrd="0" presId="urn:microsoft.com/office/officeart/2005/8/layout/hProcess9"/>
    <dgm:cxn modelId="{29315D9E-BBCF-4EF8-B90B-A0C8F448F419}" type="presParOf" srcId="{A3F08DF1-E8E2-4A6C-98AF-9250A6872941}" destId="{18BD33AE-D319-42F5-A0E3-0DA56C4F2A4B}" srcOrd="9" destOrd="0" presId="urn:microsoft.com/office/officeart/2005/8/layout/hProcess9"/>
    <dgm:cxn modelId="{019A488F-CD26-4CC9-AF1D-93AD50409A97}" type="presParOf" srcId="{A3F08DF1-E8E2-4A6C-98AF-9250A6872941}" destId="{8E4F29CB-0EF8-4E36-8538-294DC49651AF}" srcOrd="10" destOrd="0" presId="urn:microsoft.com/office/officeart/2005/8/layout/hProcess9"/>
    <dgm:cxn modelId="{0E2B23E8-7473-4164-B613-F7BF627A850D}" type="presParOf" srcId="{A3F08DF1-E8E2-4A6C-98AF-9250A6872941}" destId="{83CA2EB6-93ED-49C6-8092-00F105DB55E3}" srcOrd="11" destOrd="0" presId="urn:microsoft.com/office/officeart/2005/8/layout/hProcess9"/>
    <dgm:cxn modelId="{5C3EFC6D-9004-40BC-9793-A6C2C7693AEC}" type="presParOf" srcId="{A3F08DF1-E8E2-4A6C-98AF-9250A6872941}" destId="{CEE7CD4C-F8A0-48C5-BA72-08ABDBB2FFE8}"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1CFA9-4869-4693-B34F-CD4CF4B53C3F}">
      <dsp:nvSpPr>
        <dsp:cNvPr id="0" name=""/>
        <dsp:cNvSpPr/>
      </dsp:nvSpPr>
      <dsp:spPr>
        <a:xfrm>
          <a:off x="7226790" y="2495350"/>
          <a:ext cx="1616418" cy="150390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صفات الباحث العلمي</a:t>
          </a:r>
          <a:endParaRPr lang="ar-SA" sz="1400" b="0" kern="1200" dirty="0">
            <a:latin typeface="Alexandria" pitchFamily="2" charset="-78"/>
            <a:cs typeface="Alexandria" pitchFamily="2" charset="-78"/>
          </a:endParaRPr>
        </a:p>
      </dsp:txBody>
      <dsp:txXfrm>
        <a:off x="7463509" y="2715591"/>
        <a:ext cx="1142980" cy="1063420"/>
      </dsp:txXfrm>
    </dsp:sp>
    <dsp:sp modelId="{C4C22E95-7A9F-4402-A950-379DB05C9294}">
      <dsp:nvSpPr>
        <dsp:cNvPr id="0" name=""/>
        <dsp:cNvSpPr/>
      </dsp:nvSpPr>
      <dsp:spPr>
        <a:xfrm rot="16200000">
          <a:off x="7645548" y="1498920"/>
          <a:ext cx="778901"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a:off x="7730647" y="1697484"/>
        <a:ext cx="608704" cy="340394"/>
      </dsp:txXfrm>
    </dsp:sp>
    <dsp:sp modelId="{F5A4F970-BC78-48FC-B26A-866D11298DF0}">
      <dsp:nvSpPr>
        <dsp:cNvPr id="0" name=""/>
        <dsp:cNvSpPr/>
      </dsp:nvSpPr>
      <dsp:spPr>
        <a:xfrm>
          <a:off x="7534419" y="24564"/>
          <a:ext cx="1001160"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التقدير</a:t>
          </a:r>
          <a:endParaRPr lang="ar-SA" sz="1400" b="0" kern="1200" dirty="0">
            <a:latin typeface="Alexandria" pitchFamily="2" charset="-78"/>
            <a:cs typeface="Alexandria" pitchFamily="2" charset="-78"/>
          </a:endParaRPr>
        </a:p>
      </dsp:txBody>
      <dsp:txXfrm>
        <a:off x="7681035" y="171180"/>
        <a:ext cx="707928" cy="707928"/>
      </dsp:txXfrm>
    </dsp:sp>
    <dsp:sp modelId="{5EE51D5D-2689-4DE9-B950-2F80F5710638}">
      <dsp:nvSpPr>
        <dsp:cNvPr id="0" name=""/>
        <dsp:cNvSpPr/>
      </dsp:nvSpPr>
      <dsp:spPr>
        <a:xfrm rot="17861538">
          <a:off x="8332591" y="1669500"/>
          <a:ext cx="763249"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a:off x="8378142" y="1858316"/>
        <a:ext cx="593052" cy="340394"/>
      </dsp:txXfrm>
    </dsp:sp>
    <dsp:sp modelId="{3EC62AB9-C710-4570-8BEE-4CEE5C8D8FF2}">
      <dsp:nvSpPr>
        <dsp:cNvPr id="0" name=""/>
        <dsp:cNvSpPr/>
      </dsp:nvSpPr>
      <dsp:spPr>
        <a:xfrm>
          <a:off x="8692049" y="336370"/>
          <a:ext cx="1216000"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الانفتاح</a:t>
          </a:r>
          <a:r>
            <a:rPr lang="ar-EG" sz="1400" b="0" kern="1200" dirty="0">
              <a:latin typeface="Alexandria" pitchFamily="2" charset="-78"/>
              <a:cs typeface="Alexandria" pitchFamily="2" charset="-78"/>
            </a:rPr>
            <a:t>ي</a:t>
          </a:r>
          <a:r>
            <a:rPr lang="ar-JO" sz="1400" b="0" kern="1200" dirty="0">
              <a:latin typeface="Alexandria" pitchFamily="2" charset="-78"/>
              <a:cs typeface="Alexandria" pitchFamily="2" charset="-78"/>
            </a:rPr>
            <a:t>ة</a:t>
          </a:r>
          <a:endParaRPr lang="ar-SA" sz="1400" b="0" kern="1200" dirty="0">
            <a:latin typeface="Alexandria" pitchFamily="2" charset="-78"/>
            <a:cs typeface="Alexandria" pitchFamily="2" charset="-78"/>
          </a:endParaRPr>
        </a:p>
      </dsp:txBody>
      <dsp:txXfrm>
        <a:off x="8870128" y="482986"/>
        <a:ext cx="859842" cy="707928"/>
      </dsp:txXfrm>
    </dsp:sp>
    <dsp:sp modelId="{019940E0-3C7C-4F77-8EE5-4ED77D3FC466}">
      <dsp:nvSpPr>
        <dsp:cNvPr id="0" name=""/>
        <dsp:cNvSpPr/>
      </dsp:nvSpPr>
      <dsp:spPr>
        <a:xfrm rot="19523077">
          <a:off x="8866397" y="2141173"/>
          <a:ext cx="720299"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a:off x="8881461" y="2302979"/>
        <a:ext cx="550102" cy="340394"/>
      </dsp:txXfrm>
    </dsp:sp>
    <dsp:sp modelId="{FA6D492A-ACFC-4708-B44D-FB139C663A9A}">
      <dsp:nvSpPr>
        <dsp:cNvPr id="0" name=""/>
        <dsp:cNvSpPr/>
      </dsp:nvSpPr>
      <dsp:spPr>
        <a:xfrm>
          <a:off x="9651933" y="1200359"/>
          <a:ext cx="1246715"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المسؤولية</a:t>
          </a:r>
          <a:endParaRPr lang="ar-SA" sz="1400" b="0" kern="1200" dirty="0">
            <a:latin typeface="Alexandria" pitchFamily="2" charset="-78"/>
            <a:cs typeface="Alexandria" pitchFamily="2" charset="-78"/>
          </a:endParaRPr>
        </a:p>
      </dsp:txBody>
      <dsp:txXfrm>
        <a:off x="9834510" y="1346975"/>
        <a:ext cx="881561" cy="707928"/>
      </dsp:txXfrm>
    </dsp:sp>
    <dsp:sp modelId="{BD827F0F-7AB5-4782-929E-7A0F8E4FB8B1}">
      <dsp:nvSpPr>
        <dsp:cNvPr id="0" name=""/>
        <dsp:cNvSpPr/>
      </dsp:nvSpPr>
      <dsp:spPr>
        <a:xfrm rot="21184615">
          <a:off x="9086511" y="2798786"/>
          <a:ext cx="612353"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a:off x="9087131" y="2922509"/>
        <a:ext cx="442156" cy="340394"/>
      </dsp:txXfrm>
    </dsp:sp>
    <dsp:sp modelId="{39B6E102-ED2F-432A-A9CA-DC8F24CB0E32}">
      <dsp:nvSpPr>
        <dsp:cNvPr id="0" name=""/>
        <dsp:cNvSpPr/>
      </dsp:nvSpPr>
      <dsp:spPr>
        <a:xfrm>
          <a:off x="9970440" y="2418601"/>
          <a:ext cx="1533738"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الدقة</a:t>
          </a:r>
          <a:endParaRPr lang="ar-SA" sz="1400" b="0" kern="1200" dirty="0">
            <a:latin typeface="Alexandria" pitchFamily="2" charset="-78"/>
            <a:cs typeface="Alexandria" pitchFamily="2" charset="-78"/>
          </a:endParaRPr>
        </a:p>
      </dsp:txBody>
      <dsp:txXfrm>
        <a:off x="10195051" y="2565217"/>
        <a:ext cx="1084516" cy="707928"/>
      </dsp:txXfrm>
    </dsp:sp>
    <dsp:sp modelId="{C0966FA1-66F4-406F-84DF-44AE5030BF76}">
      <dsp:nvSpPr>
        <dsp:cNvPr id="0" name=""/>
        <dsp:cNvSpPr/>
      </dsp:nvSpPr>
      <dsp:spPr>
        <a:xfrm rot="1246154">
          <a:off x="9014201" y="3458057"/>
          <a:ext cx="648941"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a:off x="9019731" y="3541346"/>
        <a:ext cx="478744" cy="340394"/>
      </dsp:txXfrm>
    </dsp:sp>
    <dsp:sp modelId="{A475DBDF-5460-4124-B042-C4251E8B8014}">
      <dsp:nvSpPr>
        <dsp:cNvPr id="0" name=""/>
        <dsp:cNvSpPr/>
      </dsp:nvSpPr>
      <dsp:spPr>
        <a:xfrm>
          <a:off x="9830401" y="3712011"/>
          <a:ext cx="1499719"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المشروعية</a:t>
          </a:r>
          <a:endParaRPr lang="ar-SA" sz="1400" b="0" kern="1200" dirty="0">
            <a:latin typeface="Alexandria" pitchFamily="2" charset="-78"/>
            <a:cs typeface="Alexandria" pitchFamily="2" charset="-78"/>
          </a:endParaRPr>
        </a:p>
      </dsp:txBody>
      <dsp:txXfrm>
        <a:off x="10050030" y="3858627"/>
        <a:ext cx="1060461" cy="707928"/>
      </dsp:txXfrm>
    </dsp:sp>
    <dsp:sp modelId="{08D86B72-E6E0-46EC-B5FA-3FF7AF424571}">
      <dsp:nvSpPr>
        <dsp:cNvPr id="0" name=""/>
        <dsp:cNvSpPr/>
      </dsp:nvSpPr>
      <dsp:spPr>
        <a:xfrm rot="2907692">
          <a:off x="8626756" y="4042137"/>
          <a:ext cx="727417"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a:off x="8655424" y="4091905"/>
        <a:ext cx="557220" cy="340394"/>
      </dsp:txXfrm>
    </dsp:sp>
    <dsp:sp modelId="{B898C344-8B5B-4AEC-B09B-B6CE7C0D2C5F}">
      <dsp:nvSpPr>
        <dsp:cNvPr id="0" name=""/>
        <dsp:cNvSpPr/>
      </dsp:nvSpPr>
      <dsp:spPr>
        <a:xfrm>
          <a:off x="9096070" y="4784285"/>
          <a:ext cx="1488105"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الانصاف</a:t>
          </a:r>
          <a:endParaRPr lang="ar-SA" sz="1400" b="0" kern="1200" dirty="0">
            <a:latin typeface="Alexandria" pitchFamily="2" charset="-78"/>
            <a:cs typeface="Alexandria" pitchFamily="2" charset="-78"/>
          </a:endParaRPr>
        </a:p>
      </dsp:txBody>
      <dsp:txXfrm>
        <a:off x="9313998" y="4930901"/>
        <a:ext cx="1052249" cy="707928"/>
      </dsp:txXfrm>
    </dsp:sp>
    <dsp:sp modelId="{00BF0B0E-75D3-4D9E-88A5-397DB8E5014F}">
      <dsp:nvSpPr>
        <dsp:cNvPr id="0" name=""/>
        <dsp:cNvSpPr/>
      </dsp:nvSpPr>
      <dsp:spPr>
        <a:xfrm rot="4569231">
          <a:off x="7998381" y="4383546"/>
          <a:ext cx="773188"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a:off x="8063114" y="4414385"/>
        <a:ext cx="602991" cy="340394"/>
      </dsp:txXfrm>
    </dsp:sp>
    <dsp:sp modelId="{C8C857D4-70C8-46FF-A6BE-FB0B34339429}">
      <dsp:nvSpPr>
        <dsp:cNvPr id="0" name=""/>
        <dsp:cNvSpPr/>
      </dsp:nvSpPr>
      <dsp:spPr>
        <a:xfrm>
          <a:off x="7951347" y="5389777"/>
          <a:ext cx="1470214"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التواضع</a:t>
          </a:r>
          <a:endParaRPr lang="ar-SA" sz="1400" b="0" kern="1200" dirty="0">
            <a:latin typeface="Alexandria" pitchFamily="2" charset="-78"/>
            <a:cs typeface="Alexandria" pitchFamily="2" charset="-78"/>
          </a:endParaRPr>
        </a:p>
      </dsp:txBody>
      <dsp:txXfrm>
        <a:off x="8166655" y="5536393"/>
        <a:ext cx="1039598" cy="707928"/>
      </dsp:txXfrm>
    </dsp:sp>
    <dsp:sp modelId="{BD1D53D2-4BC6-418E-A256-4E394DB1D86A}">
      <dsp:nvSpPr>
        <dsp:cNvPr id="0" name=""/>
        <dsp:cNvSpPr/>
      </dsp:nvSpPr>
      <dsp:spPr>
        <a:xfrm rot="6230769">
          <a:off x="7295430" y="4387252"/>
          <a:ext cx="777359"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rot="10800000">
        <a:off x="7400894" y="4418091"/>
        <a:ext cx="607162" cy="340394"/>
      </dsp:txXfrm>
    </dsp:sp>
    <dsp:sp modelId="{0BA161FC-B762-4C70-B54E-A7B8F13C5D71}">
      <dsp:nvSpPr>
        <dsp:cNvPr id="0" name=""/>
        <dsp:cNvSpPr/>
      </dsp:nvSpPr>
      <dsp:spPr>
        <a:xfrm>
          <a:off x="6882964" y="5389777"/>
          <a:ext cx="1001160"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الحرية</a:t>
          </a:r>
          <a:endParaRPr lang="ar-SA" sz="1400" b="0" kern="1200" dirty="0">
            <a:latin typeface="Alexandria" pitchFamily="2" charset="-78"/>
            <a:cs typeface="Alexandria" pitchFamily="2" charset="-78"/>
          </a:endParaRPr>
        </a:p>
      </dsp:txBody>
      <dsp:txXfrm>
        <a:off x="7029580" y="5536393"/>
        <a:ext cx="707928" cy="707928"/>
      </dsp:txXfrm>
    </dsp:sp>
    <dsp:sp modelId="{53BB03C0-58FD-4B70-9863-F439F09F354A}">
      <dsp:nvSpPr>
        <dsp:cNvPr id="0" name=""/>
        <dsp:cNvSpPr/>
      </dsp:nvSpPr>
      <dsp:spPr>
        <a:xfrm rot="7892308">
          <a:off x="6672481" y="4068960"/>
          <a:ext cx="766578"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rot="10800000">
        <a:off x="6814010" y="4118728"/>
        <a:ext cx="596381" cy="340394"/>
      </dsp:txXfrm>
    </dsp:sp>
    <dsp:sp modelId="{AB4F6CC2-6453-4031-81C3-0C9B334957F7}">
      <dsp:nvSpPr>
        <dsp:cNvPr id="0" name=""/>
        <dsp:cNvSpPr/>
      </dsp:nvSpPr>
      <dsp:spPr>
        <a:xfrm>
          <a:off x="5729294" y="4784285"/>
          <a:ext cx="1001160"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النقد الهادف</a:t>
          </a:r>
          <a:endParaRPr lang="ar-SA" sz="1400" b="0" kern="1200" dirty="0">
            <a:latin typeface="Alexandria" pitchFamily="2" charset="-78"/>
            <a:cs typeface="Alexandria" pitchFamily="2" charset="-78"/>
          </a:endParaRPr>
        </a:p>
      </dsp:txBody>
      <dsp:txXfrm>
        <a:off x="5875910" y="4930901"/>
        <a:ext cx="707928" cy="707928"/>
      </dsp:txXfrm>
    </dsp:sp>
    <dsp:sp modelId="{1CF0FAD7-7E5C-454B-B5B5-D3FAB065C8C1}">
      <dsp:nvSpPr>
        <dsp:cNvPr id="0" name=""/>
        <dsp:cNvSpPr/>
      </dsp:nvSpPr>
      <dsp:spPr>
        <a:xfrm rot="9553846">
          <a:off x="6342897" y="3473367"/>
          <a:ext cx="696122"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rot="10800000">
        <a:off x="6507564" y="3556656"/>
        <a:ext cx="525925" cy="340394"/>
      </dsp:txXfrm>
    </dsp:sp>
    <dsp:sp modelId="{4EE336A4-3B1A-4BA2-9DC6-00BAD2554C19}">
      <dsp:nvSpPr>
        <dsp:cNvPr id="0" name=""/>
        <dsp:cNvSpPr/>
      </dsp:nvSpPr>
      <dsp:spPr>
        <a:xfrm>
          <a:off x="4859467" y="3712011"/>
          <a:ext cx="1260541"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السلامة </a:t>
          </a:r>
          <a:endParaRPr lang="ar-SA" sz="1400" b="0" kern="1200" dirty="0">
            <a:latin typeface="Alexandria" pitchFamily="2" charset="-78"/>
            <a:cs typeface="Alexandria" pitchFamily="2" charset="-78"/>
          </a:endParaRPr>
        </a:p>
      </dsp:txBody>
      <dsp:txXfrm>
        <a:off x="5044069" y="3858627"/>
        <a:ext cx="891337" cy="707928"/>
      </dsp:txXfrm>
    </dsp:sp>
    <dsp:sp modelId="{CD19E1C8-BFE6-4029-BB9A-0A406EA014C2}">
      <dsp:nvSpPr>
        <dsp:cNvPr id="0" name=""/>
        <dsp:cNvSpPr/>
      </dsp:nvSpPr>
      <dsp:spPr>
        <a:xfrm rot="11215385">
          <a:off x="6380490" y="2799519"/>
          <a:ext cx="605710"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rot="10800000">
        <a:off x="6550067" y="2923242"/>
        <a:ext cx="435513" cy="340394"/>
      </dsp:txXfrm>
    </dsp:sp>
    <dsp:sp modelId="{A70420F8-E25D-4FFF-911E-5B40DEC48F01}">
      <dsp:nvSpPr>
        <dsp:cNvPr id="0" name=""/>
        <dsp:cNvSpPr/>
      </dsp:nvSpPr>
      <dsp:spPr>
        <a:xfrm>
          <a:off x="4552715" y="2418601"/>
          <a:ext cx="1559948"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سرية المعلومات</a:t>
          </a:r>
          <a:endParaRPr lang="ar-SA" sz="1400" b="0" kern="1200" dirty="0">
            <a:latin typeface="Alexandria" pitchFamily="2" charset="-78"/>
            <a:cs typeface="Alexandria" pitchFamily="2" charset="-78"/>
          </a:endParaRPr>
        </a:p>
      </dsp:txBody>
      <dsp:txXfrm>
        <a:off x="4781164" y="2565217"/>
        <a:ext cx="1103050" cy="707928"/>
      </dsp:txXfrm>
    </dsp:sp>
    <dsp:sp modelId="{80CD0866-16A3-4DF9-95BE-A3E20A48A9AE}">
      <dsp:nvSpPr>
        <dsp:cNvPr id="0" name=""/>
        <dsp:cNvSpPr/>
      </dsp:nvSpPr>
      <dsp:spPr>
        <a:xfrm rot="12876923">
          <a:off x="6473191" y="2136979"/>
          <a:ext cx="728367"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rot="10800000">
        <a:off x="6628324" y="2298785"/>
        <a:ext cx="558170" cy="340394"/>
      </dsp:txXfrm>
    </dsp:sp>
    <dsp:sp modelId="{82D28386-C113-43FA-88B2-14B7C81329ED}">
      <dsp:nvSpPr>
        <dsp:cNvPr id="0" name=""/>
        <dsp:cNvSpPr/>
      </dsp:nvSpPr>
      <dsp:spPr>
        <a:xfrm>
          <a:off x="5199267" y="1200359"/>
          <a:ext cx="1190880" cy="10011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البعد عن الأمل المزيف</a:t>
          </a:r>
          <a:endParaRPr lang="ar-SA" sz="1400" b="0" kern="1200" dirty="0">
            <a:latin typeface="Alexandria" pitchFamily="2" charset="-78"/>
            <a:cs typeface="Alexandria" pitchFamily="2" charset="-78"/>
          </a:endParaRPr>
        </a:p>
      </dsp:txBody>
      <dsp:txXfrm>
        <a:off x="5373667" y="1346975"/>
        <a:ext cx="842080" cy="707928"/>
      </dsp:txXfrm>
    </dsp:sp>
    <dsp:sp modelId="{2854A8E6-3B3D-496A-9F70-B42B98742A8C}">
      <dsp:nvSpPr>
        <dsp:cNvPr id="0" name=""/>
        <dsp:cNvSpPr/>
      </dsp:nvSpPr>
      <dsp:spPr>
        <a:xfrm rot="14538462">
          <a:off x="7015705" y="1705884"/>
          <a:ext cx="718346" cy="56732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ar-SA" sz="1400" b="0" kern="1200">
            <a:latin typeface="Alexandria" pitchFamily="2" charset="-78"/>
            <a:cs typeface="Alexandria" pitchFamily="2" charset="-78"/>
          </a:endParaRPr>
        </a:p>
      </dsp:txBody>
      <dsp:txXfrm rot="10800000">
        <a:off x="7140351" y="1894700"/>
        <a:ext cx="548149" cy="340394"/>
      </dsp:txXfrm>
    </dsp:sp>
    <dsp:sp modelId="{2D356E3C-41E9-4A96-A38A-94E1AF238A1D}">
      <dsp:nvSpPr>
        <dsp:cNvPr id="0" name=""/>
        <dsp:cNvSpPr/>
      </dsp:nvSpPr>
      <dsp:spPr>
        <a:xfrm>
          <a:off x="6059946" y="255066"/>
          <a:ext cx="1420006" cy="11637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JO" sz="1400" b="0" kern="1200" dirty="0">
              <a:latin typeface="Alexandria" pitchFamily="2" charset="-78"/>
              <a:cs typeface="Alexandria" pitchFamily="2" charset="-78"/>
            </a:rPr>
            <a:t>عدم استغلال المواقف</a:t>
          </a:r>
          <a:endParaRPr lang="ar-SA" sz="1400" b="0" kern="1200" dirty="0">
            <a:latin typeface="Alexandria" pitchFamily="2" charset="-78"/>
            <a:cs typeface="Alexandria" pitchFamily="2" charset="-78"/>
          </a:endParaRPr>
        </a:p>
      </dsp:txBody>
      <dsp:txXfrm>
        <a:off x="6267901" y="425496"/>
        <a:ext cx="1004096" cy="8229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D764AF-4682-455B-9937-05F86D0290DA}">
      <dsp:nvSpPr>
        <dsp:cNvPr id="0" name=""/>
        <dsp:cNvSpPr/>
      </dsp:nvSpPr>
      <dsp:spPr>
        <a:xfrm>
          <a:off x="3350789" y="1922876"/>
          <a:ext cx="3090682" cy="30906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150000"/>
            </a:lnSpc>
            <a:spcBef>
              <a:spcPct val="0"/>
            </a:spcBef>
            <a:spcAft>
              <a:spcPct val="35000"/>
            </a:spcAft>
            <a:buNone/>
          </a:pPr>
          <a:r>
            <a:rPr lang="ar-JO" sz="3200" kern="1200" dirty="0">
              <a:latin typeface="Alexandria" pitchFamily="2" charset="-78"/>
              <a:cs typeface="Alexandria" pitchFamily="2" charset="-78"/>
            </a:rPr>
            <a:t>ركائز العمل الأخلاقي</a:t>
          </a:r>
          <a:endParaRPr lang="ar-SA" sz="3200" kern="1200" dirty="0">
            <a:latin typeface="Alexandria" pitchFamily="2" charset="-78"/>
            <a:cs typeface="Alexandria" pitchFamily="2" charset="-78"/>
          </a:endParaRPr>
        </a:p>
      </dsp:txBody>
      <dsp:txXfrm>
        <a:off x="3803409" y="2375496"/>
        <a:ext cx="2185442" cy="2185442"/>
      </dsp:txXfrm>
    </dsp:sp>
    <dsp:sp modelId="{2AF9E1F8-F4E1-404E-935F-7A6FF91750BA}">
      <dsp:nvSpPr>
        <dsp:cNvPr id="0" name=""/>
        <dsp:cNvSpPr/>
      </dsp:nvSpPr>
      <dsp:spPr>
        <a:xfrm rot="12900000">
          <a:off x="1252285" y="1346064"/>
          <a:ext cx="2484170" cy="880844"/>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7710BAE-AD66-4AB6-B9E8-19A39F444EE0}">
      <dsp:nvSpPr>
        <dsp:cNvPr id="0" name=""/>
        <dsp:cNvSpPr/>
      </dsp:nvSpPr>
      <dsp:spPr>
        <a:xfrm>
          <a:off x="12613" y="405107"/>
          <a:ext cx="2928602" cy="13378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rtl="1">
            <a:lnSpc>
              <a:spcPct val="150000"/>
            </a:lnSpc>
            <a:spcBef>
              <a:spcPct val="0"/>
            </a:spcBef>
            <a:spcAft>
              <a:spcPct val="35000"/>
            </a:spcAft>
            <a:buNone/>
          </a:pPr>
          <a:r>
            <a:rPr lang="ar-SA" sz="3200" kern="1200" dirty="0">
              <a:latin typeface="Alexandria" pitchFamily="2" charset="-78"/>
              <a:cs typeface="Alexandria" pitchFamily="2" charset="-78"/>
            </a:rPr>
            <a:t>العمل الإيجابي </a:t>
          </a:r>
        </a:p>
      </dsp:txBody>
      <dsp:txXfrm>
        <a:off x="51799" y="444293"/>
        <a:ext cx="2850230" cy="1259525"/>
      </dsp:txXfrm>
    </dsp:sp>
    <dsp:sp modelId="{C82DE55E-0665-41E8-841B-C3E180FE9E03}">
      <dsp:nvSpPr>
        <dsp:cNvPr id="0" name=""/>
        <dsp:cNvSpPr/>
      </dsp:nvSpPr>
      <dsp:spPr>
        <a:xfrm rot="19500000">
          <a:off x="6055806" y="1346064"/>
          <a:ext cx="2484170" cy="880844"/>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9FD82FB-D767-41EF-B224-E777B83D545D}">
      <dsp:nvSpPr>
        <dsp:cNvPr id="0" name=""/>
        <dsp:cNvSpPr/>
      </dsp:nvSpPr>
      <dsp:spPr>
        <a:xfrm>
          <a:off x="6851046" y="405107"/>
          <a:ext cx="2928602" cy="13378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rtl="1">
            <a:lnSpc>
              <a:spcPct val="150000"/>
            </a:lnSpc>
            <a:spcBef>
              <a:spcPct val="0"/>
            </a:spcBef>
            <a:spcAft>
              <a:spcPct val="35000"/>
            </a:spcAft>
            <a:buNone/>
          </a:pPr>
          <a:r>
            <a:rPr lang="ar-SA" sz="3600" kern="1200" dirty="0">
              <a:latin typeface="Alexandria" pitchFamily="2" charset="-78"/>
              <a:cs typeface="Alexandria" pitchFamily="2" charset="-78"/>
            </a:rPr>
            <a:t>تجنب الضرر </a:t>
          </a:r>
          <a:endParaRPr lang="en-US" sz="3600" kern="1200" dirty="0">
            <a:latin typeface="Alexandria" pitchFamily="2" charset="-78"/>
            <a:cs typeface="Alexandria" pitchFamily="2" charset="-78"/>
          </a:endParaRPr>
        </a:p>
      </dsp:txBody>
      <dsp:txXfrm>
        <a:off x="6890232" y="444293"/>
        <a:ext cx="2850230" cy="12595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731A8C-0225-4A67-AFB6-A69FE0C6779C}">
      <dsp:nvSpPr>
        <dsp:cNvPr id="0" name=""/>
        <dsp:cNvSpPr/>
      </dsp:nvSpPr>
      <dsp:spPr>
        <a:xfrm>
          <a:off x="3214847" y="-84582"/>
          <a:ext cx="2009376" cy="2017876"/>
        </a:xfrm>
        <a:prstGeom prst="circularArrow">
          <a:avLst>
            <a:gd name="adj1" fmla="val 10980"/>
            <a:gd name="adj2" fmla="val 1142322"/>
            <a:gd name="adj3" fmla="val 4500000"/>
            <a:gd name="adj4" fmla="val 10800000"/>
            <a:gd name="adj5" fmla="val 125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F4F859-4F7F-4916-A1E6-7413135663F7}">
      <dsp:nvSpPr>
        <dsp:cNvPr id="0" name=""/>
        <dsp:cNvSpPr/>
      </dsp:nvSpPr>
      <dsp:spPr>
        <a:xfrm>
          <a:off x="3745371" y="587525"/>
          <a:ext cx="990859" cy="49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JO" sz="1600" b="0" kern="1200" dirty="0">
              <a:latin typeface="Alexandria" pitchFamily="2" charset="-78"/>
              <a:cs typeface="Alexandria" pitchFamily="2" charset="-78"/>
            </a:rPr>
            <a:t>أولا: </a:t>
          </a:r>
          <a:r>
            <a:rPr lang="ar-SA" sz="1600" b="0" kern="1200" dirty="0">
              <a:latin typeface="Alexandria" pitchFamily="2" charset="-78"/>
              <a:cs typeface="Alexandria" pitchFamily="2" charset="-78"/>
            </a:rPr>
            <a:t>السرقة العلمية </a:t>
          </a:r>
        </a:p>
      </dsp:txBody>
      <dsp:txXfrm>
        <a:off x="3745371" y="587525"/>
        <a:ext cx="990859" cy="495208"/>
      </dsp:txXfrm>
    </dsp:sp>
    <dsp:sp modelId="{EF90017F-BC43-45D4-8F22-89DD5B79B5E4}">
      <dsp:nvSpPr>
        <dsp:cNvPr id="0" name=""/>
        <dsp:cNvSpPr/>
      </dsp:nvSpPr>
      <dsp:spPr>
        <a:xfrm>
          <a:off x="2569817" y="1138825"/>
          <a:ext cx="1775554" cy="1775643"/>
        </a:xfrm>
        <a:prstGeom prst="leftCircularArrow">
          <a:avLst>
            <a:gd name="adj1" fmla="val 10980"/>
            <a:gd name="adj2" fmla="val 1142322"/>
            <a:gd name="adj3" fmla="val 6300000"/>
            <a:gd name="adj4" fmla="val 18900000"/>
            <a:gd name="adj5" fmla="val 125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C0C4CE-6A43-4752-96F6-4583CB35B9EA}">
      <dsp:nvSpPr>
        <dsp:cNvPr id="0" name=""/>
        <dsp:cNvSpPr/>
      </dsp:nvSpPr>
      <dsp:spPr>
        <a:xfrm>
          <a:off x="3264624" y="1726155"/>
          <a:ext cx="990859" cy="49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JO" sz="1600" b="0" kern="1200">
              <a:latin typeface="Alexandria" pitchFamily="2" charset="-78"/>
              <a:cs typeface="Alexandria" pitchFamily="2" charset="-78"/>
            </a:rPr>
            <a:t>ثانيا: الكذب</a:t>
          </a:r>
          <a:endParaRPr lang="ar-JO" sz="1600" b="0" kern="1200" dirty="0">
            <a:latin typeface="Alexandria" pitchFamily="2" charset="-78"/>
            <a:cs typeface="Alexandria" pitchFamily="2" charset="-78"/>
          </a:endParaRPr>
        </a:p>
      </dsp:txBody>
      <dsp:txXfrm>
        <a:off x="3264624" y="1726155"/>
        <a:ext cx="990859" cy="495208"/>
      </dsp:txXfrm>
    </dsp:sp>
    <dsp:sp modelId="{56ED719F-0166-4276-9700-173B2DC1875A}">
      <dsp:nvSpPr>
        <dsp:cNvPr id="0" name=""/>
        <dsp:cNvSpPr/>
      </dsp:nvSpPr>
      <dsp:spPr>
        <a:xfrm>
          <a:off x="3440440" y="2250531"/>
          <a:ext cx="1775554" cy="1775643"/>
        </a:xfrm>
        <a:prstGeom prst="circularArrow">
          <a:avLst>
            <a:gd name="adj1" fmla="val 10980"/>
            <a:gd name="adj2" fmla="val 1142322"/>
            <a:gd name="adj3" fmla="val 4500000"/>
            <a:gd name="adj4" fmla="val 13500000"/>
            <a:gd name="adj5" fmla="val 125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BFF1B1-7470-4A91-8D5D-82A9D6A17669}">
      <dsp:nvSpPr>
        <dsp:cNvPr id="0" name=""/>
        <dsp:cNvSpPr/>
      </dsp:nvSpPr>
      <dsp:spPr>
        <a:xfrm>
          <a:off x="2654370" y="2791654"/>
          <a:ext cx="2360059" cy="49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JO" sz="1600" b="0" kern="1200" dirty="0">
              <a:latin typeface="Alexandria" pitchFamily="2" charset="-78"/>
              <a:cs typeface="Alexandria" pitchFamily="2" charset="-78"/>
            </a:rPr>
            <a:t>ثالثا: الحقد والحسد</a:t>
          </a:r>
        </a:p>
      </dsp:txBody>
      <dsp:txXfrm>
        <a:off x="2654370" y="2791654"/>
        <a:ext cx="2360059" cy="495208"/>
      </dsp:txXfrm>
    </dsp:sp>
    <dsp:sp modelId="{E9858C80-AF21-4C89-B162-78EC3D36B948}">
      <dsp:nvSpPr>
        <dsp:cNvPr id="0" name=""/>
        <dsp:cNvSpPr/>
      </dsp:nvSpPr>
      <dsp:spPr>
        <a:xfrm>
          <a:off x="2787517" y="3283854"/>
          <a:ext cx="1775554" cy="1775643"/>
        </a:xfrm>
        <a:prstGeom prst="leftCircularArrow">
          <a:avLst>
            <a:gd name="adj1" fmla="val 10980"/>
            <a:gd name="adj2" fmla="val 1142322"/>
            <a:gd name="adj3" fmla="val 6300000"/>
            <a:gd name="adj4" fmla="val 18900000"/>
            <a:gd name="adj5" fmla="val 125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900DB3-28D0-449A-9057-000C2AFC1A60}">
      <dsp:nvSpPr>
        <dsp:cNvPr id="0" name=""/>
        <dsp:cNvSpPr/>
      </dsp:nvSpPr>
      <dsp:spPr>
        <a:xfrm>
          <a:off x="2978057" y="3872211"/>
          <a:ext cx="1883307" cy="495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JO" sz="1600" b="0" kern="1200" dirty="0">
              <a:latin typeface="Alexandria" pitchFamily="2" charset="-78"/>
              <a:cs typeface="Alexandria" pitchFamily="2" charset="-78"/>
            </a:rPr>
            <a:t>رابعا: العجلة</a:t>
          </a:r>
          <a:endParaRPr lang="en-US" sz="1600" b="0" kern="1200" dirty="0">
            <a:latin typeface="Alexandria" pitchFamily="2" charset="-78"/>
            <a:cs typeface="Alexandria" pitchFamily="2" charset="-78"/>
          </a:endParaRPr>
        </a:p>
      </dsp:txBody>
      <dsp:txXfrm>
        <a:off x="2978057" y="3872211"/>
        <a:ext cx="1883307" cy="495208"/>
      </dsp:txXfrm>
    </dsp:sp>
    <dsp:sp modelId="{52BA01B4-B306-4AEA-97F7-24A1FFC4687E}">
      <dsp:nvSpPr>
        <dsp:cNvPr id="0" name=""/>
        <dsp:cNvSpPr/>
      </dsp:nvSpPr>
      <dsp:spPr>
        <a:xfrm>
          <a:off x="3639248" y="4439986"/>
          <a:ext cx="1525424" cy="1526319"/>
        </a:xfrm>
        <a:prstGeom prst="blockArc">
          <a:avLst>
            <a:gd name="adj1" fmla="val 13500000"/>
            <a:gd name="adj2" fmla="val 10800000"/>
            <a:gd name="adj3" fmla="val 1274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C2D245-3AE7-49D4-81FE-9F38B3AA1E5F}">
      <dsp:nvSpPr>
        <dsp:cNvPr id="0" name=""/>
        <dsp:cNvSpPr/>
      </dsp:nvSpPr>
      <dsp:spPr>
        <a:xfrm>
          <a:off x="3905038" y="4725114"/>
          <a:ext cx="990859" cy="937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JO" sz="1600" b="0" kern="1200" dirty="0">
              <a:latin typeface="Alexandria" pitchFamily="2" charset="-78"/>
              <a:cs typeface="Alexandria" pitchFamily="2" charset="-78"/>
            </a:rPr>
            <a:t>خامسا: عدم الأمانة</a:t>
          </a:r>
          <a:endParaRPr lang="en-US" sz="1600" b="0" kern="1200" dirty="0">
            <a:latin typeface="Alexandria" pitchFamily="2" charset="-78"/>
            <a:cs typeface="Alexandria" pitchFamily="2" charset="-78"/>
          </a:endParaRPr>
        </a:p>
      </dsp:txBody>
      <dsp:txXfrm>
        <a:off x="3905038" y="4725114"/>
        <a:ext cx="990859" cy="9374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962BFF-4F2F-4E9E-85F1-A188C93C2F68}">
      <dsp:nvSpPr>
        <dsp:cNvPr id="0" name=""/>
        <dsp:cNvSpPr/>
      </dsp:nvSpPr>
      <dsp:spPr>
        <a:xfrm>
          <a:off x="5" y="0"/>
          <a:ext cx="10696032" cy="4274672"/>
        </a:xfrm>
        <a:prstGeom prst="rightArrow">
          <a:avLst/>
        </a:prstGeom>
        <a:solidFill>
          <a:schemeClr val="bg1">
            <a:lumMod val="95000"/>
          </a:schemeClr>
        </a:solidFill>
        <a:ln w="57150">
          <a:solidFill>
            <a:srgbClr val="00B0F0"/>
          </a:solidFill>
          <a:extLst>
            <a:ext uri="{C807C97D-BFC1-408E-A445-0C87EB9F89A2}">
              <ask:lineSketchStyleProps xmlns:ask="http://schemas.microsoft.com/office/drawing/2018/sketchyshapes">
                <ask:type>
                  <ask:lineSketchCurved/>
                </ask:type>
              </ask:lineSketchStyleProps>
            </a:ext>
          </a:extLst>
        </a:ln>
        <a:effectLst/>
      </dsp:spPr>
      <dsp:style>
        <a:lnRef idx="0">
          <a:scrgbClr r="0" g="0" b="0"/>
        </a:lnRef>
        <a:fillRef idx="1">
          <a:scrgbClr r="0" g="0" b="0"/>
        </a:fillRef>
        <a:effectRef idx="0">
          <a:scrgbClr r="0" g="0" b="0"/>
        </a:effectRef>
        <a:fontRef idx="minor"/>
      </dsp:style>
    </dsp:sp>
    <dsp:sp modelId="{E03584D4-3BD1-4621-91E6-F94799EECAD6}">
      <dsp:nvSpPr>
        <dsp:cNvPr id="0" name=""/>
        <dsp:cNvSpPr/>
      </dsp:nvSpPr>
      <dsp:spPr>
        <a:xfrm>
          <a:off x="2089" y="1282401"/>
          <a:ext cx="1336482" cy="170986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b="1" kern="1200" dirty="0">
              <a:solidFill>
                <a:schemeClr val="bg1"/>
              </a:solidFill>
              <a:latin typeface="Alexandria" pitchFamily="2" charset="-78"/>
              <a:cs typeface="Alexandria" pitchFamily="2" charset="-78"/>
            </a:rPr>
            <a:t>غياب الوازع الديني والأخلاقي</a:t>
          </a:r>
        </a:p>
      </dsp:txBody>
      <dsp:txXfrm>
        <a:off x="67331" y="1347643"/>
        <a:ext cx="1205998" cy="1579384"/>
      </dsp:txXfrm>
    </dsp:sp>
    <dsp:sp modelId="{8AD97FF1-702A-4EDA-9648-4B0DB980A8C8}">
      <dsp:nvSpPr>
        <dsp:cNvPr id="0" name=""/>
        <dsp:cNvSpPr/>
      </dsp:nvSpPr>
      <dsp:spPr>
        <a:xfrm>
          <a:off x="1561318" y="1282401"/>
          <a:ext cx="1336482" cy="170986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b="1" kern="1200" dirty="0">
              <a:solidFill>
                <a:schemeClr val="bg1"/>
              </a:solidFill>
              <a:latin typeface="Alexandria" pitchFamily="2" charset="-78"/>
              <a:cs typeface="Alexandria" pitchFamily="2" charset="-78"/>
            </a:rPr>
            <a:t>نفاذ الوقت وصعوبة البحث</a:t>
          </a:r>
          <a:endParaRPr lang="ar-JO" sz="1200" b="1" kern="1200" dirty="0">
            <a:solidFill>
              <a:schemeClr val="bg1"/>
            </a:solidFill>
            <a:latin typeface="Alexandria" pitchFamily="2" charset="-78"/>
            <a:cs typeface="Alexandria" pitchFamily="2" charset="-78"/>
          </a:endParaRPr>
        </a:p>
      </dsp:txBody>
      <dsp:txXfrm>
        <a:off x="1626560" y="1347643"/>
        <a:ext cx="1205998" cy="1579384"/>
      </dsp:txXfrm>
    </dsp:sp>
    <dsp:sp modelId="{7E37CC7B-AE62-4D20-9F2D-69AA952F509F}">
      <dsp:nvSpPr>
        <dsp:cNvPr id="0" name=""/>
        <dsp:cNvSpPr/>
      </dsp:nvSpPr>
      <dsp:spPr>
        <a:xfrm>
          <a:off x="3120548" y="1282401"/>
          <a:ext cx="1336482" cy="170986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b="1" kern="1200" dirty="0">
              <a:solidFill>
                <a:schemeClr val="bg1"/>
              </a:solidFill>
              <a:latin typeface="Alexandria" pitchFamily="2" charset="-78"/>
              <a:cs typeface="Alexandria" pitchFamily="2" charset="-78"/>
            </a:rPr>
            <a:t>عدم معرفة الباحث بالأساليب الصحيحة للبحث العلمي</a:t>
          </a:r>
          <a:endParaRPr lang="ar-JO" sz="1200" b="1" kern="1200" dirty="0">
            <a:solidFill>
              <a:schemeClr val="bg1"/>
            </a:solidFill>
            <a:latin typeface="Alexandria" pitchFamily="2" charset="-78"/>
            <a:cs typeface="Alexandria" pitchFamily="2" charset="-78"/>
          </a:endParaRPr>
        </a:p>
      </dsp:txBody>
      <dsp:txXfrm>
        <a:off x="3185790" y="1347643"/>
        <a:ext cx="1205998" cy="1579384"/>
      </dsp:txXfrm>
    </dsp:sp>
    <dsp:sp modelId="{8E74BE7E-E82B-42F1-9C61-58B6736F2064}">
      <dsp:nvSpPr>
        <dsp:cNvPr id="0" name=""/>
        <dsp:cNvSpPr/>
      </dsp:nvSpPr>
      <dsp:spPr>
        <a:xfrm>
          <a:off x="4679777" y="1282401"/>
          <a:ext cx="1336482" cy="170986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b="1" kern="1200" dirty="0">
              <a:solidFill>
                <a:schemeClr val="bg1"/>
              </a:solidFill>
              <a:latin typeface="Alexandria" pitchFamily="2" charset="-78"/>
              <a:cs typeface="Alexandria" pitchFamily="2" charset="-78"/>
            </a:rPr>
            <a:t>السعي نحو الحصول على الترقيات والدرجات العلمية</a:t>
          </a:r>
          <a:endParaRPr lang="ar-JO" sz="1200" b="1" kern="1200" dirty="0">
            <a:solidFill>
              <a:schemeClr val="bg1"/>
            </a:solidFill>
            <a:latin typeface="Alexandria" pitchFamily="2" charset="-78"/>
            <a:cs typeface="Alexandria" pitchFamily="2" charset="-78"/>
          </a:endParaRPr>
        </a:p>
      </dsp:txBody>
      <dsp:txXfrm>
        <a:off x="4745019" y="1347643"/>
        <a:ext cx="1205998" cy="1579384"/>
      </dsp:txXfrm>
    </dsp:sp>
    <dsp:sp modelId="{DF6CA084-73D4-4166-BC15-97813A21A838}">
      <dsp:nvSpPr>
        <dsp:cNvPr id="0" name=""/>
        <dsp:cNvSpPr/>
      </dsp:nvSpPr>
      <dsp:spPr>
        <a:xfrm>
          <a:off x="6239007" y="1282401"/>
          <a:ext cx="1336482" cy="170986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b="1" kern="1200" dirty="0">
              <a:solidFill>
                <a:schemeClr val="bg1"/>
              </a:solidFill>
              <a:latin typeface="Alexandria" pitchFamily="2" charset="-78"/>
              <a:cs typeface="Alexandria" pitchFamily="2" charset="-78"/>
            </a:rPr>
            <a:t>غياب ثقافة العقاب وبروز ثقافة التسامح</a:t>
          </a:r>
          <a:endParaRPr lang="ar-JO" sz="1200" b="1" kern="1200" dirty="0">
            <a:solidFill>
              <a:schemeClr val="bg1"/>
            </a:solidFill>
            <a:latin typeface="Alexandria" pitchFamily="2" charset="-78"/>
            <a:cs typeface="Alexandria" pitchFamily="2" charset="-78"/>
          </a:endParaRPr>
        </a:p>
      </dsp:txBody>
      <dsp:txXfrm>
        <a:off x="6304249" y="1347643"/>
        <a:ext cx="1205998" cy="1579384"/>
      </dsp:txXfrm>
    </dsp:sp>
    <dsp:sp modelId="{8E4F29CB-0EF8-4E36-8538-294DC49651AF}">
      <dsp:nvSpPr>
        <dsp:cNvPr id="0" name=""/>
        <dsp:cNvSpPr/>
      </dsp:nvSpPr>
      <dsp:spPr>
        <a:xfrm>
          <a:off x="7798236" y="1282401"/>
          <a:ext cx="1336482" cy="170986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b="1" kern="1200" dirty="0">
              <a:solidFill>
                <a:schemeClr val="bg1"/>
              </a:solidFill>
              <a:latin typeface="Alexandria" pitchFamily="2" charset="-78"/>
              <a:cs typeface="Alexandria" pitchFamily="2" charset="-78"/>
            </a:rPr>
            <a:t>العجز والتكاسل العلمي</a:t>
          </a:r>
          <a:endParaRPr lang="ar-JO" sz="1200" b="1" kern="1200" dirty="0">
            <a:solidFill>
              <a:schemeClr val="bg1"/>
            </a:solidFill>
            <a:latin typeface="Alexandria" pitchFamily="2" charset="-78"/>
            <a:cs typeface="Alexandria" pitchFamily="2" charset="-78"/>
          </a:endParaRPr>
        </a:p>
      </dsp:txBody>
      <dsp:txXfrm>
        <a:off x="7863478" y="1347643"/>
        <a:ext cx="1205998" cy="1579384"/>
      </dsp:txXfrm>
    </dsp:sp>
    <dsp:sp modelId="{CEE7CD4C-F8A0-48C5-BA72-08ABDBB2FFE8}">
      <dsp:nvSpPr>
        <dsp:cNvPr id="0" name=""/>
        <dsp:cNvSpPr/>
      </dsp:nvSpPr>
      <dsp:spPr>
        <a:xfrm>
          <a:off x="9357466" y="1282401"/>
          <a:ext cx="1336482" cy="170986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b="1" kern="1200" dirty="0">
              <a:solidFill>
                <a:schemeClr val="bg1"/>
              </a:solidFill>
              <a:latin typeface="Alexandria" pitchFamily="2" charset="-78"/>
              <a:cs typeface="Alexandria" pitchFamily="2" charset="-78"/>
            </a:rPr>
            <a:t>الإحساس بالأمان وعدم كشفه</a:t>
          </a:r>
        </a:p>
      </dsp:txBody>
      <dsp:txXfrm>
        <a:off x="9422708" y="1347643"/>
        <a:ext cx="1205998" cy="1579384"/>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10/4/2024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12</a:t>
            </a:fld>
            <a:endParaRPr lang="en-US"/>
          </a:p>
        </p:txBody>
      </p:sp>
    </p:spTree>
    <p:extLst>
      <p:ext uri="{BB962C8B-B14F-4D97-AF65-F5344CB8AC3E}">
        <p14:creationId xmlns:p14="http://schemas.microsoft.com/office/powerpoint/2010/main" val="971078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8BB250-E466-4CB7-BEAA-33A8BA048D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4679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30</a:t>
            </a:fld>
            <a:endParaRPr lang="en-US"/>
          </a:p>
        </p:txBody>
      </p:sp>
    </p:spTree>
    <p:extLst>
      <p:ext uri="{BB962C8B-B14F-4D97-AF65-F5344CB8AC3E}">
        <p14:creationId xmlns:p14="http://schemas.microsoft.com/office/powerpoint/2010/main" val="37728945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31</a:t>
            </a:fld>
            <a:endParaRPr lang="en-US"/>
          </a:p>
        </p:txBody>
      </p:sp>
    </p:spTree>
    <p:extLst>
      <p:ext uri="{BB962C8B-B14F-4D97-AF65-F5344CB8AC3E}">
        <p14:creationId xmlns:p14="http://schemas.microsoft.com/office/powerpoint/2010/main" val="80725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99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89760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76607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29708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10/4/2024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8204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10/4/2024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02321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10/4/2024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224904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80919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88441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37628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7307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669463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60266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08024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438034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64394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1753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9030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1877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625833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3017694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8573342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3367020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4093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29_Title Slide"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8954194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85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3470480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8325926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524898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10/4/2024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735351106"/>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 id="2147483745" r:id="rId17"/>
    <p:sldLayoutId id="2147483746" r:id="rId18"/>
    <p:sldLayoutId id="2147483747" r:id="rId19"/>
    <p:sldLayoutId id="2147483748" r:id="rId20"/>
    <p:sldLayoutId id="2147483749" r:id="rId21"/>
    <p:sldLayoutId id="2147483750" r:id="rId22"/>
    <p:sldLayoutId id="2147483751" r:id="rId23"/>
    <p:sldLayoutId id="2147483680" r:id="rId24"/>
    <p:sldLayoutId id="2147483724" r:id="rId25"/>
    <p:sldLayoutId id="2147483723" r:id="rId26"/>
    <p:sldLayoutId id="2147483725" r:id="rId27"/>
    <p:sldLayoutId id="2147483726" r:id="rId28"/>
    <p:sldLayoutId id="2147483727" r:id="rId2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9.png"/><Relationship Id="rId4" Type="http://schemas.openxmlformats.org/officeDocument/2006/relationships/notesSlide" Target="../notesSlides/notesSlide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9.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5332740" y="2745321"/>
            <a:ext cx="6653849" cy="2707536"/>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المحاضرة </a:t>
            </a:r>
            <a:r>
              <a:rPr lang="ar-EG" sz="2400" b="1" dirty="0">
                <a:solidFill>
                  <a:srgbClr val="00B0F0"/>
                </a:solidFill>
                <a:latin typeface="Alexandria" pitchFamily="2" charset="-78"/>
                <a:cs typeface="Alexandria" pitchFamily="2" charset="-78"/>
              </a:rPr>
              <a:t>الثانية</a:t>
            </a:r>
            <a:endParaRPr lang="ar-JO" sz="2400" b="1" dirty="0">
              <a:solidFill>
                <a:srgbClr val="00B0F0"/>
              </a:solidFill>
              <a:latin typeface="Alexandria" pitchFamily="2" charset="-78"/>
              <a:cs typeface="Alexandria" pitchFamily="2" charset="-78"/>
            </a:endParaRPr>
          </a:p>
          <a:p>
            <a:pPr algn="ctr" rtl="1">
              <a:lnSpc>
                <a:spcPct val="250000"/>
              </a:lnSpc>
            </a:pPr>
            <a:r>
              <a:rPr lang="ar-JO" sz="2400" b="1" dirty="0">
                <a:latin typeface="Alexandria" pitchFamily="2" charset="-78"/>
                <a:cs typeface="Alexandria" pitchFamily="2" charset="-78"/>
              </a:rPr>
              <a:t>أساليب البحث</a:t>
            </a:r>
          </a:p>
          <a:p>
            <a:pPr algn="ctr" rtl="1">
              <a:lnSpc>
                <a:spcPct val="250000"/>
              </a:lnSpc>
            </a:pPr>
            <a:r>
              <a:rPr lang="ar-JO" sz="2400" b="1" dirty="0">
                <a:latin typeface="Alexandria" pitchFamily="2" charset="-78"/>
                <a:cs typeface="Alexandria" pitchFamily="2" charset="-78"/>
              </a:rPr>
              <a:t>أخلاقيات البحث العلمي</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027603" y="1085658"/>
            <a:ext cx="4513709" cy="4524275"/>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الأخلاق ونشأتها ومصادرها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الفرق بين الأخلاق والأخلاقيات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أخلاقيات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أهمية أخلاقيات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مصادر الأخلاقيات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صفات الباحث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شروط نجاح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الخصائص المهنية للباحث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مؤهلات الباحث العلمي</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2997390" y="1634239"/>
            <a:ext cx="4838700" cy="3467039"/>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أهمية القيم الأخلاقية للبحوث العلمية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المبادئ الأخلاقية للبحث العلمي وضوابطها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اعتبارات السلوكيات الأخلاقية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علاقة القيم الأخلاقية بالبحث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الصفات المرفوضة بالباحث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توصيات للباحث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الخاتمة</a:t>
            </a: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619970" y="1895535"/>
            <a:ext cx="11123509" cy="3066930"/>
          </a:xfrm>
          <a:prstGeom prst="rect">
            <a:avLst/>
          </a:prstGeom>
          <a:noFill/>
        </p:spPr>
        <p:txBody>
          <a:bodyPr wrap="square" rtlCol="1">
            <a:spAutoFit/>
          </a:bodyPr>
          <a:lstStyle/>
          <a:p>
            <a:pPr algn="just" rtl="1">
              <a:lnSpc>
                <a:spcPct val="250000"/>
              </a:lnSpc>
            </a:pPr>
            <a:r>
              <a:rPr lang="ar-SA" sz="1600" dirty="0">
                <a:latin typeface="Alexandria" pitchFamily="2" charset="-78"/>
                <a:cs typeface="Alexandria" pitchFamily="2" charset="-78"/>
              </a:rPr>
              <a:t>يعد البحث العلمي عملاً سامياً وأخلاقياً يهدف إلى تطوير المجتمع وتحقيق الرفاهية لأبنائه، ولا مكان للمصالح والأهواء الشخصية فيه والبعيدة عن الأخلاق، فالبحث عن المعرفة لم يعد عملاً عشوائياً يقوم به الأفراد بحسب تصوراتهم واجتهاداتهم الشخصية وإنما أصبح خاضعاً لخصائص ولقواعد علمية ومعايير تحكمه وأسس موضوعية منها ما يتعلق بالبحث، ومنها ما يتعلق بالباحث ، فليس كل عمل بحثي يعد بحثاً علمياً وليس كل تقرير يعد تقريراً موضوعياً وليس كل كاتب يعد باحثاً، فالبحث العلمي يتطلب القيام بخطوات منهجية تنتهي بالنتائج دون تحيز أو محاباة على حساب الموضوعية.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94B228A-7EE7-7D2E-8ADA-03912AF950F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FAEA860-0BF1-0FA8-400A-1F2BB146066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30300" y="2101297"/>
            <a:ext cx="10604808" cy="3733586"/>
          </a:xfrm>
          <a:prstGeom prst="rect">
            <a:avLst/>
          </a:prstGeom>
          <a:noFill/>
        </p:spPr>
        <p:txBody>
          <a:bodyPr wrap="square" rtlCol="1">
            <a:spAutoFit/>
          </a:bodyPr>
          <a:lstStyle/>
          <a:p>
            <a:pPr algn="just" rtl="1">
              <a:lnSpc>
                <a:spcPct val="150000"/>
              </a:lnSpc>
            </a:pPr>
            <a:r>
              <a:rPr lang="ar-SA" sz="2000" dirty="0">
                <a:latin typeface="Alexandria" pitchFamily="2" charset="-78"/>
                <a:cs typeface="Alexandria" pitchFamily="2" charset="-78"/>
              </a:rPr>
              <a:t>إن العلاقة بين الأخلاق والبحث العلمي علاقة قديمة ووثيقة، فكما أن الإنسان بطبعه يبحث عن الحقيقة فهو بفطرته كائن أخلاقي، ولكن ومع تسارع الكشوفات العلمية وانشغال الإنسان بالبحث العلمي وتطوير نفسه في هذا المجال دون أن يهتم بتطوير أخلاقه، ظهرت بعض الانتهاكات في البحوث العلمية، لذا ظهرت الحاجة إلى وجود بحث علمي موثوق ولابد من وجود مصداقية واثبات لنتائج الدراسات والبحوث ويحدث ذلك من خلال أخلاقيات البحث العلمي التي يجب اتباعها حتى تصل الينا نتائج دراسات حقيقية تساهم في حل المشكلات والظواهر التي يحتاجها الإنسان في حياته اليومية والمستقبلية لذلك لابد من وجود أخلاقيات في البحث العلمي.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A214357-1850-6FA1-F93E-424C7BABD31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C1EBC5A-6336-755A-3D03-34E204367B7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51089" y="2102492"/>
            <a:ext cx="10655608" cy="3695114"/>
          </a:xfrm>
          <a:prstGeom prst="rect">
            <a:avLst/>
          </a:prstGeom>
          <a:noFill/>
        </p:spPr>
        <p:txBody>
          <a:bodyPr wrap="square" rtlCol="1">
            <a:spAutoFit/>
          </a:bodyPr>
          <a:lstStyle/>
          <a:p>
            <a:pPr algn="just" rtl="1">
              <a:lnSpc>
                <a:spcPct val="200000"/>
              </a:lnSpc>
            </a:pPr>
            <a:r>
              <a:rPr lang="ar-SA" sz="2000" dirty="0">
                <a:latin typeface="Alexandria" pitchFamily="2" charset="-78"/>
                <a:cs typeface="Alexandria" pitchFamily="2" charset="-78"/>
              </a:rPr>
              <a:t>الأخلاق لغة: خُلُق ويعني الطَّبع والسجيّة والعادة والمروءة والفطرة، ويقال للذي ألف شيئاً، صار له خلق، أي: أصبح عنده عادة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just" rtl="1">
              <a:lnSpc>
                <a:spcPct val="200000"/>
              </a:lnSpc>
            </a:pPr>
            <a:r>
              <a:rPr lang="ar-SA" sz="2000" dirty="0">
                <a:latin typeface="Alexandria" pitchFamily="2" charset="-78"/>
                <a:cs typeface="Alexandria" pitchFamily="2" charset="-78"/>
              </a:rPr>
              <a:t>الأخلاق </a:t>
            </a:r>
            <a:r>
              <a:rPr lang="ar-JO" sz="2000" dirty="0">
                <a:latin typeface="Alexandria" pitchFamily="2" charset="-78"/>
                <a:cs typeface="Alexandria" pitchFamily="2" charset="-78"/>
              </a:rPr>
              <a:t>اصطلاحا</a:t>
            </a:r>
            <a:r>
              <a:rPr lang="ar-SA" sz="2000" dirty="0">
                <a:latin typeface="Alexandria" pitchFamily="2" charset="-78"/>
                <a:cs typeface="Alexandria" pitchFamily="2" charset="-78"/>
              </a:rPr>
              <a:t>: أنها مجموعة القيم والمعايير التي يعتمد عليها أفراد المجتمع للتميز بين ما</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هو جيد وما هو سيئ ، بين ما هو صواب وما هو خطأ وتركز على مفهوم الصواب والخطأ في السلوك، وتقدم دليلاً على الأنشطة الأخلاقية وغير الأخلاقية، وعلى ما هو مقبول أو غير مقبول اجتماعياً </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A585AE01-6DA9-3E90-1B2A-9B6F6FE4454F}"/>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الأخلاق</a:t>
            </a:r>
          </a:p>
        </p:txBody>
      </p:sp>
    </p:spTree>
    <p:extLst>
      <p:ext uri="{BB962C8B-B14F-4D97-AF65-F5344CB8AC3E}">
        <p14:creationId xmlns:p14="http://schemas.microsoft.com/office/powerpoint/2010/main" val="2226143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DF07FCE-14B0-44C1-C4C8-9EDD8AD85AAA}"/>
              </a:ext>
            </a:extLst>
          </p:cNvPr>
          <p:cNvSpPr/>
          <p:nvPr/>
        </p:nvSpPr>
        <p:spPr>
          <a:xfrm>
            <a:off x="456892" y="1407255"/>
            <a:ext cx="4128422" cy="498888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D3C0293-37CD-5309-C5B5-711D6437C813}"/>
              </a:ext>
            </a:extLst>
          </p:cNvPr>
          <p:cNvSpPr/>
          <p:nvPr/>
        </p:nvSpPr>
        <p:spPr>
          <a:xfrm>
            <a:off x="901053" y="1676697"/>
            <a:ext cx="11155680" cy="442882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3095D28-45D6-50C6-62F5-DF37AD1C26D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نشأة الأخلاق</a:t>
            </a:r>
          </a:p>
        </p:txBody>
      </p:sp>
      <p:sp>
        <p:nvSpPr>
          <p:cNvPr id="2" name="مربع نص 1"/>
          <p:cNvSpPr txBox="1"/>
          <p:nvPr/>
        </p:nvSpPr>
        <p:spPr>
          <a:xfrm>
            <a:off x="767635" y="1676697"/>
            <a:ext cx="11155680" cy="4337791"/>
          </a:xfrm>
          <a:prstGeom prst="rect">
            <a:avLst/>
          </a:prstGeom>
          <a:noFill/>
        </p:spPr>
        <p:txBody>
          <a:bodyPr wrap="square" rtlCol="1">
            <a:spAutoFit/>
          </a:bodyPr>
          <a:lstStyle/>
          <a:p>
            <a:pPr algn="r" rtl="1">
              <a:lnSpc>
                <a:spcPct val="200000"/>
              </a:lnSpc>
            </a:pPr>
            <a:r>
              <a:rPr lang="ar-SA" sz="1400" b="1" dirty="0">
                <a:latin typeface="Alexandria" pitchFamily="2" charset="-78"/>
                <a:cs typeface="Alexandria" pitchFamily="2" charset="-78"/>
              </a:rPr>
              <a:t>الفترة الأولى </a:t>
            </a:r>
            <a:r>
              <a:rPr lang="ar-SA" sz="1400" dirty="0">
                <a:latin typeface="Alexandria" pitchFamily="2" charset="-78"/>
                <a:cs typeface="Alexandria" pitchFamily="2" charset="-78"/>
              </a:rPr>
              <a:t>: وكان يمثلها فيثاغورس وديمقراطيس، وكان أهم مبادئ هذه المس</a:t>
            </a:r>
            <a:r>
              <a:rPr lang="ar-JO" sz="1400" dirty="0" err="1">
                <a:latin typeface="Alexandria" pitchFamily="2" charset="-78"/>
                <a:cs typeface="Alexandria" pitchFamily="2" charset="-78"/>
              </a:rPr>
              <a:t>ؤو</a:t>
            </a:r>
            <a:r>
              <a:rPr lang="ar-SA" sz="1400" dirty="0">
                <a:latin typeface="Alexandria" pitchFamily="2" charset="-78"/>
                <a:cs typeface="Alexandria" pitchFamily="2" charset="-78"/>
              </a:rPr>
              <a:t>لية والاحترام</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pPr>
            <a:r>
              <a:rPr lang="ar-SA" sz="1400" b="1" dirty="0">
                <a:latin typeface="Alexandria" pitchFamily="2" charset="-78"/>
                <a:cs typeface="Alexandria" pitchFamily="2" charset="-78"/>
              </a:rPr>
              <a:t>الفترة الثانية </a:t>
            </a:r>
            <a:r>
              <a:rPr lang="ar-SA" sz="1400" dirty="0">
                <a:latin typeface="Alexandria" pitchFamily="2" charset="-78"/>
                <a:cs typeface="Alexandria" pitchFamily="2" charset="-78"/>
              </a:rPr>
              <a:t>: كان يمثلها سقراط، افلاطون، وارسطو، </a:t>
            </a:r>
            <a:r>
              <a:rPr lang="ar-JO" sz="1400" dirty="0">
                <a:latin typeface="Alexandria" pitchFamily="2" charset="-78"/>
                <a:cs typeface="Alexandria" pitchFamily="2" charset="-78"/>
              </a:rPr>
              <a:t>إذ</a:t>
            </a:r>
            <a:r>
              <a:rPr lang="ar-SA" sz="1400" dirty="0">
                <a:latin typeface="Alexandria" pitchFamily="2" charset="-78"/>
                <a:cs typeface="Alexandria" pitchFamily="2" charset="-78"/>
              </a:rPr>
              <a:t> يعتبر سقراط من أوائل مؤسسي </a:t>
            </a:r>
            <a:r>
              <a:rPr lang="ar-JO" sz="1400" dirty="0">
                <a:latin typeface="Alexandria" pitchFamily="2" charset="-78"/>
                <a:cs typeface="Alexandria" pitchFamily="2" charset="-78"/>
              </a:rPr>
              <a:t>ا</a:t>
            </a:r>
            <a:r>
              <a:rPr lang="ar-SA" sz="1400" dirty="0">
                <a:latin typeface="Alexandria" pitchFamily="2" charset="-78"/>
                <a:cs typeface="Alexandria" pitchFamily="2" charset="-78"/>
              </a:rPr>
              <a:t>لأخلاق الفعلية وقال أن غاية الأخلاق السعادة، وكان اهتمامه متجهاً نحو الإنسان ومنحصراً في دائرة الأخلاق. أما أفلاطون فقد أكد على الإنسان أن يترفع عن أمور الدنيا ويكون هناك في داخله رقيب ذاتي على أعماله وتصرفاته. أما ارسطو كان </a:t>
            </a:r>
            <a:r>
              <a:rPr lang="ar-JO" sz="1400" dirty="0">
                <a:latin typeface="Alexandria" pitchFamily="2" charset="-78"/>
                <a:cs typeface="Alexandria" pitchFamily="2" charset="-78"/>
              </a:rPr>
              <a:t>ا</a:t>
            </a:r>
            <a:r>
              <a:rPr lang="ar-SA" sz="1400" dirty="0" err="1">
                <a:latin typeface="Alexandria" pitchFamily="2" charset="-78"/>
                <a:cs typeface="Alexandria" pitchFamily="2" charset="-78"/>
              </a:rPr>
              <a:t>هتمامه</a:t>
            </a:r>
            <a:r>
              <a:rPr lang="ar-SA" sz="1400" dirty="0">
                <a:latin typeface="Alexandria" pitchFamily="2" charset="-78"/>
                <a:cs typeface="Alexandria" pitchFamily="2" charset="-78"/>
              </a:rPr>
              <a:t> بأن الأخلاق تتحقق في أفعال الإنسان حيث يتم التمييز ما بين ما ينبغي فعله ، وما هو الذي يتجنب فعله ويعتبر نشاط أنساني يتميز به الإنسان لأن يمتلك العقل. </a:t>
            </a:r>
            <a:endParaRPr lang="en-US" sz="1400" dirty="0">
              <a:latin typeface="Alexandria" pitchFamily="2" charset="-78"/>
              <a:cs typeface="Alexandria" pitchFamily="2" charset="-78"/>
            </a:endParaRPr>
          </a:p>
          <a:p>
            <a:pPr algn="r" rtl="1">
              <a:lnSpc>
                <a:spcPct val="200000"/>
              </a:lnSpc>
            </a:pPr>
            <a:r>
              <a:rPr lang="ar-SA" sz="1400" b="1" dirty="0">
                <a:latin typeface="Alexandria" pitchFamily="2" charset="-78"/>
                <a:cs typeface="Alexandria" pitchFamily="2" charset="-78"/>
              </a:rPr>
              <a:t>الفترة الثالثة: </a:t>
            </a:r>
            <a:r>
              <a:rPr lang="ar-SA" sz="1400" dirty="0">
                <a:latin typeface="Alexandria" pitchFamily="2" charset="-78"/>
                <a:cs typeface="Alexandria" pitchFamily="2" charset="-78"/>
              </a:rPr>
              <a:t>وهي مستمرة في حياة المجتمع في الفكر المعاصر واتسمت بالتعقيد والتشابك ومنها الماركسية وهي التي تصورت الأخلاق على أنها وعي مستقل عن الدين. </a:t>
            </a:r>
            <a:endParaRPr lang="ar-JO" sz="1400" dirty="0">
              <a:latin typeface="Alexandria" pitchFamily="2" charset="-78"/>
              <a:cs typeface="Alexandria" pitchFamily="2" charset="-78"/>
            </a:endParaRPr>
          </a:p>
          <a:p>
            <a:pPr algn="r" rtl="1">
              <a:lnSpc>
                <a:spcPct val="200000"/>
              </a:lnSpc>
            </a:pPr>
            <a:r>
              <a:rPr lang="ar-SA" sz="1400" b="1" dirty="0">
                <a:latin typeface="Alexandria" pitchFamily="2" charset="-78"/>
                <a:cs typeface="Alexandria" pitchFamily="2" charset="-78"/>
              </a:rPr>
              <a:t>الفترة الرابعة: </a:t>
            </a:r>
            <a:r>
              <a:rPr lang="ar-SA" sz="1400" dirty="0">
                <a:latin typeface="Alexandria" pitchFamily="2" charset="-78"/>
                <a:cs typeface="Alexandria" pitchFamily="2" charset="-78"/>
              </a:rPr>
              <a:t>الشريعة الإسلامية أكدت على أهمية أخلاق الإنسان وكيفية التعامل مع الناس بكل محبة وخير.</a:t>
            </a:r>
            <a:endParaRPr lang="en-US" sz="1400" dirty="0">
              <a:latin typeface="Alexandria" pitchFamily="2" charset="-78"/>
              <a:cs typeface="Alexandria" pitchFamily="2" charset="-78"/>
            </a:endParaRPr>
          </a:p>
          <a:p>
            <a:pPr algn="r" rtl="1">
              <a:lnSpc>
                <a:spcPct val="200000"/>
              </a:lnSpc>
            </a:pPr>
            <a:r>
              <a:rPr lang="ar-SA" sz="1400" dirty="0">
                <a:latin typeface="Alexandria" pitchFamily="2" charset="-78"/>
                <a:cs typeface="Alexandria" pitchFamily="2" charset="-78"/>
              </a:rPr>
              <a:t> الأخلاق في الإسلام عبارة عن المبادئ والقواعد المنظمة للسلوك الإنساني، والتي يحددها الوحي لتنظيم حياة الإنسان على نحو يحقق الغاية من وجوده في هذا العالم على الوجه الأكمل والأتم</a:t>
            </a:r>
            <a:r>
              <a:rPr lang="ar-JO" sz="1400" dirty="0">
                <a:latin typeface="Alexandria" pitchFamily="2" charset="-78"/>
                <a:cs typeface="Alexandria" pitchFamily="2" charset="-78"/>
              </a:rPr>
              <a:t>، و</a:t>
            </a:r>
            <a:r>
              <a:rPr lang="ar-SA" sz="1400" dirty="0">
                <a:latin typeface="Alexandria" pitchFamily="2" charset="-78"/>
                <a:cs typeface="Alexandria" pitchFamily="2" charset="-78"/>
              </a:rPr>
              <a:t>الهدف من كل الرسالات هدف أخلاقي، والدين نفسه هو حسن الخلق .</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A067F16-3D64-B7B8-70A8-4E0396AAF04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7483928-C8D2-32AB-8328-6EDA539E161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0EE9D0C-F69F-89E6-C65B-35070667EAD8}"/>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الأخلاق</a:t>
            </a:r>
          </a:p>
        </p:txBody>
      </p:sp>
      <p:sp>
        <p:nvSpPr>
          <p:cNvPr id="2" name="مربع نص 1"/>
          <p:cNvSpPr txBox="1"/>
          <p:nvPr/>
        </p:nvSpPr>
        <p:spPr>
          <a:xfrm>
            <a:off x="1096633" y="2118693"/>
            <a:ext cx="10960100" cy="3374706"/>
          </a:xfrm>
          <a:prstGeom prst="rect">
            <a:avLst/>
          </a:prstGeom>
          <a:noFill/>
        </p:spPr>
        <p:txBody>
          <a:bodyPr wrap="square" rtlCol="1">
            <a:spAutoFit/>
          </a:bodyPr>
          <a:lstStyle/>
          <a:p>
            <a:pPr marL="342900" lvl="0" indent="-342900" algn="r" rtl="1">
              <a:lnSpc>
                <a:spcPct val="150000"/>
              </a:lnSpc>
              <a:buFont typeface="Wingdings" panose="05000000000000000000" pitchFamily="2" charset="2"/>
              <a:buChar char="v"/>
            </a:pPr>
            <a:r>
              <a:rPr lang="ar-SA" sz="1600" b="1" dirty="0">
                <a:latin typeface="Alexandria" pitchFamily="2" charset="-78"/>
                <a:cs typeface="Alexandria" pitchFamily="2" charset="-78"/>
              </a:rPr>
              <a:t>الأسرة : </a:t>
            </a:r>
            <a:r>
              <a:rPr lang="ar-SA" sz="1600" dirty="0">
                <a:latin typeface="Alexandria" pitchFamily="2" charset="-78"/>
                <a:cs typeface="Alexandria" pitchFamily="2" charset="-78"/>
              </a:rPr>
              <a:t>ويقصد بها من يعيش مع الشخص من الأهل والأقارب والمحيطين فيه سواء الأب أو الأم أو الأخوة والأعمام والأخوال والأقارب وهي أكثر و أول مصدر يأخذ منها الإنسان القيم والمفاهيم والاعتقادات التي قد تؤثر على سلوكيات وانطباع الإنسان لمدى طويلة في حياته. </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sz="1600" b="1" dirty="0">
                <a:latin typeface="Alexandria" pitchFamily="2" charset="-78"/>
                <a:cs typeface="Alexandria" pitchFamily="2" charset="-78"/>
              </a:rPr>
              <a:t>الزملاء</a:t>
            </a:r>
            <a:r>
              <a:rPr lang="ar-SA" sz="1600" dirty="0">
                <a:latin typeface="Alexandria" pitchFamily="2" charset="-78"/>
                <a:cs typeface="Alexandria" pitchFamily="2" charset="-78"/>
              </a:rPr>
              <a:t> : وهم الذين يتعايش معهم بفعل التواجد ويكون السبب الدراسة أو العمل أو السكن ويكون التفاعل معهم بسبب الظروف الاعتيادية وهنا يتم تعديل أو ترسيخ الأخلاق التي قد أكتسبها من أسرته. </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sz="1600" b="1" dirty="0">
                <a:latin typeface="Alexandria" pitchFamily="2" charset="-78"/>
                <a:cs typeface="Alexandria" pitchFamily="2" charset="-78"/>
              </a:rPr>
              <a:t>الأقران والأصدقاء </a:t>
            </a:r>
            <a:r>
              <a:rPr lang="ar-SA" sz="1600" dirty="0">
                <a:latin typeface="Alexandria" pitchFamily="2" charset="-78"/>
                <a:cs typeface="Alexandria" pitchFamily="2" charset="-78"/>
              </a:rPr>
              <a:t>: وهم الذين يعايشهم كأبناء الحي الواحد أو الذين يختارهم حباً وتجانس في الأفكار أو السلوك وهم الذين لهم تأثير كبير على سلوكيات وأخلاق الإنسان. </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sz="1600" b="1" dirty="0">
                <a:latin typeface="Alexandria" pitchFamily="2" charset="-78"/>
                <a:cs typeface="Alexandria" pitchFamily="2" charset="-78"/>
              </a:rPr>
              <a:t>المعلمون والمربون والرؤساء</a:t>
            </a:r>
            <a:r>
              <a:rPr lang="ar-SA" sz="1600" dirty="0">
                <a:latin typeface="Alexandria" pitchFamily="2" charset="-78"/>
                <a:cs typeface="Alexandria" pitchFamily="2" charset="-78"/>
              </a:rPr>
              <a:t>: وهم الذين يتم فرضهم في حياة الإنسان ضمن منظومة اجتماعية التي يوجد فيها ويكون أكثر ارتباط بعمل وتعامل مستمر معهم وعندما يكون قدوة له ويرغب بالتعلم منهم والتأثر في سلوكهم</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45622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A172757-E73F-9A19-72EF-B63749545A1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7E69428-B8A7-437E-27E0-4B3AF27E186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2FE0BF0-F40A-F9AB-0109-7AF15C81AE39}"/>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الأخلاق</a:t>
            </a:r>
          </a:p>
        </p:txBody>
      </p:sp>
      <p:sp>
        <p:nvSpPr>
          <p:cNvPr id="2" name="مربع نص 1"/>
          <p:cNvSpPr txBox="1"/>
          <p:nvPr/>
        </p:nvSpPr>
        <p:spPr>
          <a:xfrm>
            <a:off x="1103329" y="2265773"/>
            <a:ext cx="10751127" cy="3368551"/>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للأخلاق أهمية بالغة وذات خطورة لما لها من تأثير كبير في حياة الأفراد والجماعات والأمم فهي أحيانا مشكلة العصر عندما تكون عكس ذلك ، إن هدف الأخلاق تحقيق السعادة في الحياة الفردية والجماعية. ذلك أن الحياة الأخلاقية هي الحياة الخيرة البعيدة عن الشرور بجميع أنواعها وصورها، فإذا انتشرت الأخلاق الحسنة انتشر الخير والأمن والأمان الفردي والجماعي، فتنتشر الثقة المتبادلة والألفة والمحبة بين الناس وإذا غابت انتشرت الشرور وزادت العداوة والبغضاء وتناصر الناس من أجل المناصب والمادة والشهوات، فلا بد من القيم الأخلاقية الضابطة لهذه النوازع وإلا كثرت الشرور التي هي سبب التعاسة والشقاء في حياة الأفراد والجماعات ولهذا قال أحد الأخلاقيين الفرنسيين : (إن الحياة من غير قيم وإن كانت حلوة على الشفاه فإنها مرة على القلوب والنفوس)</a:t>
            </a:r>
            <a:r>
              <a:rPr lang="ar-JO" dirty="0">
                <a:latin typeface="Alexandria" pitchFamily="2" charset="-78"/>
                <a:cs typeface="Alexandria" pitchFamily="2" charset="-78"/>
              </a:rPr>
              <a:t>.</a:t>
            </a:r>
            <a:endParaRPr lang="ar-JO" sz="3200" dirty="0">
              <a:latin typeface="Simplified Arabic" panose="02020603050405020304" pitchFamily="18" charset="-78"/>
            </a:endParaRPr>
          </a:p>
        </p:txBody>
      </p:sp>
    </p:spTree>
    <p:extLst>
      <p:ext uri="{BB962C8B-B14F-4D97-AF65-F5344CB8AC3E}">
        <p14:creationId xmlns:p14="http://schemas.microsoft.com/office/powerpoint/2010/main" val="1018154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1E76176-083C-D2FD-12A0-171589F7BC4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6D18795E-CBAA-BDC4-3E01-9180A13B359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A9F780B-F2FE-9BFD-257F-BBFCC6247898}"/>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الفرق بين الأخلاق والأخلاقيات</a:t>
            </a:r>
          </a:p>
        </p:txBody>
      </p:sp>
      <p:sp>
        <p:nvSpPr>
          <p:cNvPr id="2" name="مربع نص 1"/>
          <p:cNvSpPr txBox="1"/>
          <p:nvPr/>
        </p:nvSpPr>
        <p:spPr>
          <a:xfrm>
            <a:off x="1041400" y="2102492"/>
            <a:ext cx="10693708" cy="3695114"/>
          </a:xfrm>
          <a:prstGeom prst="rect">
            <a:avLst/>
          </a:prstGeom>
          <a:noFill/>
        </p:spPr>
        <p:txBody>
          <a:bodyPr wrap="square" rtlCol="1">
            <a:spAutoFit/>
          </a:bodyPr>
          <a:lstStyle/>
          <a:p>
            <a:pPr algn="r" rtl="1">
              <a:lnSpc>
                <a:spcPct val="200000"/>
              </a:lnSpc>
            </a:pPr>
            <a:r>
              <a:rPr lang="ar-SA" sz="2000" dirty="0">
                <a:latin typeface="Alexandria" pitchFamily="2" charset="-78"/>
                <a:cs typeface="Alexandria" pitchFamily="2" charset="-78"/>
              </a:rPr>
              <a:t>هناك فرق بين الأخلاق والأخلاقيات من حيث أن الأخلاق صفة تشمل جميع الناس وتكون سمة أو صفة مشتركة بينهم ويتم العمل فيها في مراحل مبكرة من حياة الإنسان وتبدأ منذ الخليقة وتكون مصدرها بشكل أكبر من الدين أو الفطرة. </a:t>
            </a:r>
            <a:endParaRPr lang="ar-JO" sz="2000" dirty="0">
              <a:latin typeface="Alexandria" pitchFamily="2" charset="-78"/>
              <a:cs typeface="Alexandria" pitchFamily="2" charset="-78"/>
            </a:endParaRPr>
          </a:p>
          <a:p>
            <a:pPr algn="r" rtl="1">
              <a:lnSpc>
                <a:spcPct val="200000"/>
              </a:lnSpc>
            </a:pPr>
            <a:r>
              <a:rPr lang="ar-SA" sz="2000" dirty="0">
                <a:latin typeface="Alexandria" pitchFamily="2" charset="-78"/>
                <a:cs typeface="Alexandria" pitchFamily="2" charset="-78"/>
              </a:rPr>
              <a:t>أما الأخلاقيات صفة تخص المجتمع معين أو فئة معينة وتبدأ العمل فيها في مراحل متقدمة نتيجة </a:t>
            </a:r>
            <a:r>
              <a:rPr lang="ar-JO" sz="2000" dirty="0">
                <a:latin typeface="Alexandria" pitchFamily="2" charset="-78"/>
                <a:cs typeface="Alexandria" pitchFamily="2" charset="-78"/>
              </a:rPr>
              <a:t>ا</a:t>
            </a:r>
            <a:r>
              <a:rPr lang="ar-SA" sz="2000" dirty="0">
                <a:latin typeface="Alexandria" pitchFamily="2" charset="-78"/>
                <a:cs typeface="Alexandria" pitchFamily="2" charset="-78"/>
              </a:rPr>
              <a:t>كتسابها أو تعلمها أو دراستها عند الانضمام لمجتمع آخر وعادة يكون مصدرها القوانين والأنظمة بجانب المصدر الأساســي وهـو الـدين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418302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B4DFF3C3-7D63-66AD-E634-872D7B4940C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B6338C5F-730B-BC9A-E363-DD4B599500C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687D06C-5F4E-593D-FA20-0F49BA41AE25}"/>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أخلاقيات البحث العلمي</a:t>
            </a:r>
          </a:p>
        </p:txBody>
      </p:sp>
      <p:sp>
        <p:nvSpPr>
          <p:cNvPr id="2" name="مربع نص 1"/>
          <p:cNvSpPr txBox="1"/>
          <p:nvPr/>
        </p:nvSpPr>
        <p:spPr>
          <a:xfrm>
            <a:off x="901053" y="2544921"/>
            <a:ext cx="10680192" cy="2810256"/>
          </a:xfrm>
          <a:prstGeom prst="rect">
            <a:avLst/>
          </a:prstGeom>
          <a:noFill/>
        </p:spPr>
        <p:txBody>
          <a:bodyPr wrap="square" rtlCol="1">
            <a:spAutoFit/>
          </a:bodyPr>
          <a:lstStyle/>
          <a:p>
            <a:pPr indent="457200" algn="r" rtl="1">
              <a:lnSpc>
                <a:spcPct val="150000"/>
              </a:lnSpc>
            </a:pPr>
            <a:r>
              <a:rPr lang="ar-JO" sz="2000" dirty="0">
                <a:latin typeface="Alexandria" pitchFamily="2" charset="-78"/>
                <a:cs typeface="Alexandria" pitchFamily="2" charset="-78"/>
              </a:rPr>
              <a:t>أخلاقيات البحث العلمي:  مجموعة من المبادئ العامة والمبادئ التوجیھیة التي تشكل وتوجه الطريقة التي تصمم بها أي أبحاث تشمل الكائنات الحیة وطريقة إجرائها وإدارتها واستخدامھا ونشرھا، وترتبط بأهداف العلم وطرائق البحث فيه والقضايا والظواهر التي يدرسها. </a:t>
            </a:r>
            <a:endParaRPr lang="ar-EG" sz="2000" dirty="0">
              <a:latin typeface="Alexandria" pitchFamily="2" charset="-78"/>
              <a:cs typeface="Alexandria" pitchFamily="2" charset="-78"/>
            </a:endParaRPr>
          </a:p>
          <a:p>
            <a:pPr indent="457200" algn="r" rtl="1">
              <a:lnSpc>
                <a:spcPct val="150000"/>
              </a:lnSpc>
            </a:pPr>
            <a:endParaRPr lang="ar-EG" sz="2000" dirty="0">
              <a:latin typeface="Alexandria" pitchFamily="2" charset="-78"/>
              <a:cs typeface="Alexandria" pitchFamily="2" charset="-78"/>
            </a:endParaRPr>
          </a:p>
          <a:p>
            <a:pPr indent="457200" algn="r" rtl="1">
              <a:lnSpc>
                <a:spcPct val="150000"/>
              </a:lnSpc>
            </a:pPr>
            <a:r>
              <a:rPr lang="ar-SA" sz="2000" dirty="0">
                <a:latin typeface="Alexandria" pitchFamily="2" charset="-78"/>
                <a:cs typeface="Alexandria" pitchFamily="2" charset="-78"/>
              </a:rPr>
              <a:t>وتعرف بأنها: تطبيق أساسيات المبادئ الأخلاقية في العمل البحثي. وتشمل مجالات الاختبارات على الإنسان والحيوان،</a:t>
            </a:r>
            <a:r>
              <a:rPr lang="ar-JO" sz="2000" dirty="0">
                <a:latin typeface="Alexandria" pitchFamily="2" charset="-78"/>
                <a:cs typeface="Alexandria" pitchFamily="2" charset="-78"/>
              </a:rPr>
              <a:t> والنباتات.</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0847719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68D765A-4EBB-5F55-52BF-2C6D693CFD2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D2E082E-E38D-8FFB-FC91-FF9482BF264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23E6CC8-6D66-5FCA-F8D2-9E2378B4E37B}"/>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أخلاقيات البحث العلمي</a:t>
            </a:r>
          </a:p>
        </p:txBody>
      </p:sp>
      <p:sp>
        <p:nvSpPr>
          <p:cNvPr id="2" name="مربع نص 1"/>
          <p:cNvSpPr txBox="1"/>
          <p:nvPr/>
        </p:nvSpPr>
        <p:spPr>
          <a:xfrm>
            <a:off x="698808" y="2083256"/>
            <a:ext cx="11049308" cy="3733586"/>
          </a:xfrm>
          <a:prstGeom prst="rect">
            <a:avLst/>
          </a:prstGeom>
          <a:noFill/>
        </p:spPr>
        <p:txBody>
          <a:bodyPr wrap="square" rtlCol="1">
            <a:spAutoFit/>
          </a:bodyPr>
          <a:lstStyle/>
          <a:p>
            <a:pPr algn="r">
              <a:lnSpc>
                <a:spcPct val="150000"/>
              </a:lnSpc>
            </a:pPr>
            <a:r>
              <a:rPr lang="ar-JO" sz="2000" b="1" dirty="0">
                <a:solidFill>
                  <a:srgbClr val="00B0F0"/>
                </a:solidFill>
                <a:latin typeface="Alexandria" pitchFamily="2" charset="-78"/>
                <a:cs typeface="Alexandria" pitchFamily="2" charset="-78"/>
              </a:rPr>
              <a:t>أخلاقيات البحث مهمة لعدد من الأسباب، وهي:</a:t>
            </a:r>
            <a:endParaRPr lang="ar-JO" sz="2000" dirty="0">
              <a:solidFill>
                <a:srgbClr val="00B0F0"/>
              </a:solidFill>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أنها تعزز أهداف البحث العلمي مثل زيادة المعرفة.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تدعم القيم المطلوبة للعمل التعاوني، مثل الاحترام المتبادل، وهذا أمر ضروري لأن البحث العلمي يعتمد على التعاون بين الباحثين.</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أنها تعني أن من الممكن مساءلة الباحثين عن تصرفاتهم أثناء عملية البحث.</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تعطي للبحث موثوقية كبيرة لدى القراء، حين يتأكد القراء من أن الباحث قد التزم بأخلاقيات البحث العلمي في جميع مراحل الدراسة.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أنها تدعم القيم الاجتماعية والأخلاقية الهامة، مثل مبدأ عدم الإضرار بالآخرين.</a:t>
            </a:r>
          </a:p>
        </p:txBody>
      </p:sp>
    </p:spTree>
    <p:extLst>
      <p:ext uri="{BB962C8B-B14F-4D97-AF65-F5344CB8AC3E}">
        <p14:creationId xmlns:p14="http://schemas.microsoft.com/office/powerpoint/2010/main" val="39483996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oup of white circles with yellow lines&#10;&#10;Description automatically generated">
            <a:extLst>
              <a:ext uri="{FF2B5EF4-FFF2-40B4-BE49-F238E27FC236}">
                <a16:creationId xmlns:a16="http://schemas.microsoft.com/office/drawing/2014/main" id="{D7F2EBA2-EFC3-A137-0576-071DA4E696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9797" y="682368"/>
            <a:ext cx="5850300" cy="5235941"/>
          </a:xfrm>
          <a:prstGeom prst="rect">
            <a:avLst/>
          </a:prstGeom>
        </p:spPr>
      </p:pic>
      <p:sp>
        <p:nvSpPr>
          <p:cNvPr id="66" name="Oval 65">
            <a:extLst>
              <a:ext uri="{FF2B5EF4-FFF2-40B4-BE49-F238E27FC236}">
                <a16:creationId xmlns:a16="http://schemas.microsoft.com/office/drawing/2014/main" id="{B327ECD0-E1B0-4737-8A11-DA4355BE380C}"/>
              </a:ext>
            </a:extLst>
          </p:cNvPr>
          <p:cNvSpPr/>
          <p:nvPr/>
        </p:nvSpPr>
        <p:spPr>
          <a:xfrm>
            <a:off x="4945959" y="1025474"/>
            <a:ext cx="506366" cy="5063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a:t>
            </a:r>
          </a:p>
        </p:txBody>
      </p:sp>
      <p:sp>
        <p:nvSpPr>
          <p:cNvPr id="67" name="TextBox 66">
            <a:extLst>
              <a:ext uri="{FF2B5EF4-FFF2-40B4-BE49-F238E27FC236}">
                <a16:creationId xmlns:a16="http://schemas.microsoft.com/office/drawing/2014/main" id="{43E9AA7E-9A40-4378-BA1F-D2DC2684ED35}"/>
              </a:ext>
            </a:extLst>
          </p:cNvPr>
          <p:cNvSpPr txBox="1"/>
          <p:nvPr/>
        </p:nvSpPr>
        <p:spPr>
          <a:xfrm>
            <a:off x="6898368" y="2259136"/>
            <a:ext cx="1608929" cy="646331"/>
          </a:xfrm>
          <a:prstGeom prst="rect">
            <a:avLst/>
          </a:prstGeom>
          <a:noFill/>
        </p:spPr>
        <p:txBody>
          <a:bodyPr wrap="square" rtlCol="0">
            <a:spAutoFit/>
          </a:bodyPr>
          <a:lstStyle/>
          <a:p>
            <a:pPr lvl="0" algn="just" rtl="1">
              <a:defRPr/>
            </a:pPr>
            <a:r>
              <a:rPr lang="ar-JO" b="1" noProof="0" dirty="0">
                <a:latin typeface="Alexandria" pitchFamily="2" charset="-78"/>
                <a:cs typeface="Alexandria" pitchFamily="2" charset="-78"/>
              </a:rPr>
              <a:t>المصدر الديني</a:t>
            </a:r>
            <a:endParaRPr kumimoji="0" lang="en-GB" b="1" i="0" u="none" strike="noStrike" kern="1200" cap="none" spc="0" normalizeH="0" baseline="0" noProof="0" dirty="0">
              <a:ln>
                <a:noFill/>
              </a:ln>
              <a:effectLst/>
              <a:uLnTx/>
              <a:uFillTx/>
              <a:latin typeface="Alexandria" pitchFamily="2" charset="-78"/>
              <a:ea typeface="Noto Sans" panose="020B0502040504020204" pitchFamily="34"/>
              <a:cs typeface="Alexandria" pitchFamily="2" charset="-78"/>
            </a:endParaRPr>
          </a:p>
        </p:txBody>
      </p:sp>
      <p:sp>
        <p:nvSpPr>
          <p:cNvPr id="68" name="Oval 67">
            <a:extLst>
              <a:ext uri="{FF2B5EF4-FFF2-40B4-BE49-F238E27FC236}">
                <a16:creationId xmlns:a16="http://schemas.microsoft.com/office/drawing/2014/main" id="{A445E318-5EBB-456A-AB1D-82C950818623}"/>
              </a:ext>
            </a:extLst>
          </p:cNvPr>
          <p:cNvSpPr/>
          <p:nvPr/>
        </p:nvSpPr>
        <p:spPr>
          <a:xfrm>
            <a:off x="6057793" y="2178830"/>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a:t>
            </a:r>
          </a:p>
        </p:txBody>
      </p:sp>
      <p:sp>
        <p:nvSpPr>
          <p:cNvPr id="73" name="Oval 72">
            <a:extLst>
              <a:ext uri="{FF2B5EF4-FFF2-40B4-BE49-F238E27FC236}">
                <a16:creationId xmlns:a16="http://schemas.microsoft.com/office/drawing/2014/main" id="{6C67BB8D-4F08-4687-95FD-F1D81ABCF35D}"/>
              </a:ext>
            </a:extLst>
          </p:cNvPr>
          <p:cNvSpPr/>
          <p:nvPr/>
        </p:nvSpPr>
        <p:spPr>
          <a:xfrm>
            <a:off x="6243528" y="3754384"/>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a:t>
            </a:r>
          </a:p>
        </p:txBody>
      </p:sp>
      <p:sp>
        <p:nvSpPr>
          <p:cNvPr id="10" name="TextBox 9">
            <a:extLst>
              <a:ext uri="{FF2B5EF4-FFF2-40B4-BE49-F238E27FC236}">
                <a16:creationId xmlns:a16="http://schemas.microsoft.com/office/drawing/2014/main" id="{DB0A9C50-B290-4C30-A65A-9D7AB111D154}"/>
              </a:ext>
            </a:extLst>
          </p:cNvPr>
          <p:cNvSpPr txBox="1"/>
          <p:nvPr/>
        </p:nvSpPr>
        <p:spPr>
          <a:xfrm>
            <a:off x="2927069" y="2718286"/>
            <a:ext cx="2046679" cy="963597"/>
          </a:xfrm>
          <a:prstGeom prst="rect">
            <a:avLst/>
          </a:prstGeom>
          <a:noFill/>
        </p:spPr>
        <p:txBody>
          <a:bodyPr wrap="square" rtlCol="0">
            <a:spAutoFit/>
          </a:bodyPr>
          <a:lstStyle/>
          <a:p>
            <a:pPr algn="ctr" rtl="1">
              <a:lnSpc>
                <a:spcPct val="150000"/>
              </a:lnSpc>
            </a:pPr>
            <a:r>
              <a:rPr lang="ar-SA" sz="2000" b="1" dirty="0">
                <a:latin typeface="Alexandria" pitchFamily="2" charset="-78"/>
                <a:cs typeface="Alexandria" pitchFamily="2" charset="-78"/>
              </a:rPr>
              <a:t>مصادر الأخلاقيات</a:t>
            </a:r>
            <a:endParaRPr lang="en-US" sz="2000" b="1" dirty="0">
              <a:latin typeface="Alexandria" pitchFamily="2" charset="-78"/>
              <a:cs typeface="Alexandria" pitchFamily="2" charset="-78"/>
            </a:endParaRPr>
          </a:p>
        </p:txBody>
      </p:sp>
      <p:sp>
        <p:nvSpPr>
          <p:cNvPr id="75" name="TextBox 74">
            <a:extLst>
              <a:ext uri="{FF2B5EF4-FFF2-40B4-BE49-F238E27FC236}">
                <a16:creationId xmlns:a16="http://schemas.microsoft.com/office/drawing/2014/main" id="{F4AF6505-A775-4864-B23C-39B7D60FE049}"/>
              </a:ext>
            </a:extLst>
          </p:cNvPr>
          <p:cNvSpPr txBox="1"/>
          <p:nvPr/>
        </p:nvSpPr>
        <p:spPr>
          <a:xfrm>
            <a:off x="5354230" y="865568"/>
            <a:ext cx="1988964" cy="646331"/>
          </a:xfrm>
          <a:prstGeom prst="rect">
            <a:avLst/>
          </a:prstGeom>
          <a:noFill/>
        </p:spPr>
        <p:txBody>
          <a:bodyPr wrap="square" rtlCol="0">
            <a:spAutoFit/>
          </a:bodyPr>
          <a:lstStyle/>
          <a:p>
            <a:pPr lvl="0" algn="just" rtl="1">
              <a:defRPr/>
            </a:pPr>
            <a:r>
              <a:rPr lang="ar-SA" b="1" dirty="0">
                <a:latin typeface="Alexandria" pitchFamily="2" charset="-78"/>
                <a:cs typeface="Alexandria" pitchFamily="2" charset="-78"/>
              </a:rPr>
              <a:t>المصدر السياسي</a:t>
            </a:r>
            <a:endParaRPr kumimoji="0" lang="en-GB" i="0" u="none" strike="noStrike" kern="1200" cap="none" spc="0" normalizeH="0" baseline="0" noProof="0" dirty="0">
              <a:ln>
                <a:noFill/>
              </a:ln>
              <a:effectLst/>
              <a:uLnTx/>
              <a:uFillTx/>
              <a:latin typeface="Alexandria" pitchFamily="2" charset="-78"/>
              <a:ea typeface="Noto Sans" panose="020B0502040504020204" pitchFamily="34"/>
              <a:cs typeface="Alexandria" pitchFamily="2" charset="-78"/>
            </a:endParaRPr>
          </a:p>
        </p:txBody>
      </p:sp>
      <p:sp>
        <p:nvSpPr>
          <p:cNvPr id="76" name="TextBox 75">
            <a:extLst>
              <a:ext uri="{FF2B5EF4-FFF2-40B4-BE49-F238E27FC236}">
                <a16:creationId xmlns:a16="http://schemas.microsoft.com/office/drawing/2014/main" id="{A98F7418-2E84-4D83-AB5C-A6C8FD62F902}"/>
              </a:ext>
            </a:extLst>
          </p:cNvPr>
          <p:cNvSpPr txBox="1"/>
          <p:nvPr/>
        </p:nvSpPr>
        <p:spPr>
          <a:xfrm>
            <a:off x="6997700" y="3747754"/>
            <a:ext cx="1608929" cy="646331"/>
          </a:xfrm>
          <a:prstGeom prst="rect">
            <a:avLst/>
          </a:prstGeom>
          <a:noFill/>
        </p:spPr>
        <p:txBody>
          <a:bodyPr wrap="square" rtlCol="0">
            <a:spAutoFit/>
          </a:bodyPr>
          <a:lstStyle/>
          <a:p>
            <a:pPr lvl="0" algn="just" rtl="1">
              <a:defRPr/>
            </a:pPr>
            <a:r>
              <a:rPr lang="ar-JO" b="1" noProof="0" dirty="0">
                <a:latin typeface="Alexandria" pitchFamily="2" charset="-78"/>
                <a:cs typeface="Alexandria" pitchFamily="2" charset="-78"/>
              </a:rPr>
              <a:t>المصدر الاجتماعي</a:t>
            </a:r>
            <a:endParaRPr kumimoji="0" lang="en-GB" b="1" i="0" u="none" strike="noStrike" kern="1200" cap="none" spc="0" normalizeH="0" baseline="0" noProof="0" dirty="0">
              <a:ln>
                <a:noFill/>
              </a:ln>
              <a:effectLst/>
              <a:uLnTx/>
              <a:uFillTx/>
              <a:latin typeface="Alexandria" pitchFamily="2" charset="-78"/>
              <a:ea typeface="Noto Sans" panose="020B0502040504020204" pitchFamily="34"/>
              <a:cs typeface="Alexandria" pitchFamily="2" charset="-78"/>
            </a:endParaRPr>
          </a:p>
        </p:txBody>
      </p:sp>
      <p:sp>
        <p:nvSpPr>
          <p:cNvPr id="77" name="Oval 76">
            <a:extLst>
              <a:ext uri="{FF2B5EF4-FFF2-40B4-BE49-F238E27FC236}">
                <a16:creationId xmlns:a16="http://schemas.microsoft.com/office/drawing/2014/main" id="{30944E66-AC4C-4425-AB68-2D7ACD83CD9A}"/>
              </a:ext>
            </a:extLst>
          </p:cNvPr>
          <p:cNvSpPr/>
          <p:nvPr/>
        </p:nvSpPr>
        <p:spPr>
          <a:xfrm>
            <a:off x="5025116" y="4868330"/>
            <a:ext cx="506366" cy="50636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t>4</a:t>
            </a:r>
            <a:endParaRPr lang="en-US" b="1" dirty="0"/>
          </a:p>
        </p:txBody>
      </p:sp>
      <p:sp>
        <p:nvSpPr>
          <p:cNvPr id="78" name="TextBox 77">
            <a:extLst>
              <a:ext uri="{FF2B5EF4-FFF2-40B4-BE49-F238E27FC236}">
                <a16:creationId xmlns:a16="http://schemas.microsoft.com/office/drawing/2014/main" id="{91FE69F6-9293-4343-B952-0660EA60F5D7}"/>
              </a:ext>
            </a:extLst>
          </p:cNvPr>
          <p:cNvSpPr txBox="1"/>
          <p:nvPr/>
        </p:nvSpPr>
        <p:spPr>
          <a:xfrm>
            <a:off x="5304253" y="5109162"/>
            <a:ext cx="2088919" cy="646331"/>
          </a:xfrm>
          <a:prstGeom prst="rect">
            <a:avLst/>
          </a:prstGeom>
          <a:noFill/>
        </p:spPr>
        <p:txBody>
          <a:bodyPr wrap="square" rtlCol="0">
            <a:spAutoFit/>
          </a:bodyPr>
          <a:lstStyle/>
          <a:p>
            <a:pPr lvl="0" algn="just" rtl="1">
              <a:defRPr/>
            </a:pPr>
            <a:r>
              <a:rPr lang="ar-SA" b="1" dirty="0">
                <a:latin typeface="Alexandria" pitchFamily="2" charset="-78"/>
                <a:cs typeface="Alexandria" pitchFamily="2" charset="-78"/>
              </a:rPr>
              <a:t>المصدر الاقتصادي</a:t>
            </a:r>
            <a:endParaRPr kumimoji="0" lang="en-GB" i="0" u="none" strike="noStrike" kern="1200" cap="none" spc="0" normalizeH="0" baseline="0" noProof="0" dirty="0">
              <a:ln>
                <a:noFill/>
              </a:ln>
              <a:effectLst/>
              <a:uLnTx/>
              <a:uFillTx/>
              <a:latin typeface="Alexandria" pitchFamily="2" charset="-78"/>
              <a:ea typeface="Noto Sans" panose="020B0502040504020204" pitchFamily="34"/>
              <a:cs typeface="Alexandria" pitchFamily="2" charset="-78"/>
            </a:endParaRPr>
          </a:p>
        </p:txBody>
      </p:sp>
    </p:spTree>
    <p:extLst>
      <p:ext uri="{BB962C8B-B14F-4D97-AF65-F5344CB8AC3E}">
        <p14:creationId xmlns:p14="http://schemas.microsoft.com/office/powerpoint/2010/main" val="1644049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21FFBF-5C30-916B-9979-6C0B3ED3A21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DD639B8-396D-A2A1-DC4A-F9BAFD341A46}"/>
              </a:ext>
            </a:extLst>
          </p:cNvPr>
          <p:cNvSpPr/>
          <p:nvPr/>
        </p:nvSpPr>
        <p:spPr>
          <a:xfrm>
            <a:off x="901053" y="1720276"/>
            <a:ext cx="11155680" cy="44519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3FC7019-75AF-7962-106E-15809518B428}"/>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الأخلاقيات</a:t>
            </a:r>
          </a:p>
        </p:txBody>
      </p:sp>
      <p:sp>
        <p:nvSpPr>
          <p:cNvPr id="2" name="مربع نص 1"/>
          <p:cNvSpPr txBox="1"/>
          <p:nvPr/>
        </p:nvSpPr>
        <p:spPr>
          <a:xfrm>
            <a:off x="901053" y="1662788"/>
            <a:ext cx="11155680" cy="4451924"/>
          </a:xfrm>
          <a:prstGeom prst="rect">
            <a:avLst/>
          </a:prstGeom>
          <a:noFill/>
        </p:spPr>
        <p:txBody>
          <a:bodyPr wrap="square" rtlCol="1">
            <a:spAutoFit/>
          </a:bodyPr>
          <a:lstStyle/>
          <a:p>
            <a:pPr lvl="0" algn="r" rtl="1">
              <a:lnSpc>
                <a:spcPct val="200000"/>
              </a:lnSpc>
            </a:pPr>
            <a:r>
              <a:rPr lang="ar-SA" sz="1600" b="1" dirty="0">
                <a:latin typeface="Alexandria" pitchFamily="2" charset="-78"/>
                <a:cs typeface="Alexandria" pitchFamily="2" charset="-78"/>
              </a:rPr>
              <a:t>المصدر السياسي: </a:t>
            </a:r>
            <a:r>
              <a:rPr lang="ar-SA" sz="1600" dirty="0">
                <a:latin typeface="Alexandria" pitchFamily="2" charset="-78"/>
                <a:cs typeface="Alexandria" pitchFamily="2" charset="-78"/>
              </a:rPr>
              <a:t>هي نمط السياسي المتبع في المجتمع وكيفية تطبيقه في المجتمع لما لديه تأثير على المجتمع ومدى تطبيق الأخلاقيات التي تنص عليه القوانين والأنظمة أي اذا كان النظام الذي طبق في المجتمع يقوم على الحوار والمناقشة والمشاركة واحترام الرأي الأخر فهو يؤثر إيجابياً في أخلاقيات الأفراد عكس المجتمع الدكتاتوري الذي يخلق مجتمع بعيد عن الأخلاقيات الإيجابية في المجتمع </a:t>
            </a:r>
            <a:endParaRPr lang="en-US" sz="1600" dirty="0">
              <a:latin typeface="Alexandria" pitchFamily="2" charset="-78"/>
              <a:cs typeface="Alexandria" pitchFamily="2" charset="-78"/>
            </a:endParaRPr>
          </a:p>
          <a:p>
            <a:pPr lvl="0" algn="r" rtl="1">
              <a:lnSpc>
                <a:spcPct val="200000"/>
              </a:lnSpc>
            </a:pPr>
            <a:r>
              <a:rPr lang="ar-SA" sz="1600" b="1" dirty="0">
                <a:latin typeface="Alexandria" pitchFamily="2" charset="-78"/>
                <a:cs typeface="Alexandria" pitchFamily="2" charset="-78"/>
              </a:rPr>
              <a:t>المصدر الديني</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ويعد من أهم مصادر أخلاقيات ال</a:t>
            </a:r>
            <a:r>
              <a:rPr lang="ar-JO" sz="1600" dirty="0">
                <a:latin typeface="Alexandria" pitchFamily="2" charset="-78"/>
                <a:cs typeface="Alexandria" pitchFamily="2" charset="-78"/>
              </a:rPr>
              <a:t>بحث</a:t>
            </a:r>
            <a:r>
              <a:rPr lang="ar-SA" sz="1600" dirty="0">
                <a:latin typeface="Alexandria" pitchFamily="2" charset="-78"/>
                <a:cs typeface="Alexandria" pitchFamily="2" charset="-78"/>
              </a:rPr>
              <a:t> وتشمل هذا المصدر على المبادئ والتنظيمات التي تحقق السعادة للمجتمع بجانب الرقابة الذاتية النابعة من مخافة الله والتي تؤدي إلى تنظيم حياتهم في كل مكان وزمان وفي جميع المجالات كما أن هناك تشريعات وقوانين وأنظمة معمول بها نابعة من العقيدة والديانات ، ويقصد بالتشريعات دستور الدولة والقوانين كافه المنبثقة عنه، واللوائح والتعليمات المختلفة مثل تقديم المصلحة العامة على المصلحة الخاصة عدم إفشاء أسرار العمل، والابتعاد عن المحسوبية البشري</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726050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1231DC02-8A89-FDF1-8E5E-7838319683B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20CDF8AE-373D-6235-7AB3-0F52542CCD9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81561" y="2005638"/>
            <a:ext cx="10480547" cy="3888821"/>
          </a:xfrm>
          <a:prstGeom prst="rect">
            <a:avLst/>
          </a:prstGeom>
          <a:noFill/>
        </p:spPr>
        <p:txBody>
          <a:bodyPr wrap="square" rtlCol="1">
            <a:spAutoFit/>
          </a:bodyPr>
          <a:lstStyle/>
          <a:p>
            <a:pPr lvl="0" algn="just" rtl="1">
              <a:lnSpc>
                <a:spcPct val="200000"/>
              </a:lnSpc>
            </a:pPr>
            <a:r>
              <a:rPr lang="ar-SA" b="1" dirty="0">
                <a:latin typeface="Alexandria" pitchFamily="2" charset="-78"/>
                <a:cs typeface="Alexandria" pitchFamily="2" charset="-78"/>
              </a:rPr>
              <a:t>المصدر الاجتماعي: </a:t>
            </a:r>
            <a:r>
              <a:rPr lang="ar-SA" dirty="0">
                <a:latin typeface="Alexandria" pitchFamily="2" charset="-78"/>
                <a:cs typeface="Alexandria" pitchFamily="2" charset="-78"/>
              </a:rPr>
              <a:t>وهي الثقافة الخاصة في كل مجتمع والتي تقوم بتحديد القيم والمعتقدات والعلاقات ونمط العيش التي يتعامل بها الأفراد وتنتقل إلى مجتمع آخر أو بين أفراد المجتمع الواحد والتي تكون إيجابية تؤثر على المجتمع بشكل </a:t>
            </a:r>
            <a:r>
              <a:rPr lang="ar-JO" dirty="0">
                <a:latin typeface="Alexandria" pitchFamily="2" charset="-78"/>
                <a:cs typeface="Alexandria" pitchFamily="2" charset="-78"/>
              </a:rPr>
              <a:t>ا</a:t>
            </a:r>
            <a:r>
              <a:rPr lang="ar-SA" dirty="0">
                <a:latin typeface="Alexandria" pitchFamily="2" charset="-78"/>
                <a:cs typeface="Alexandria" pitchFamily="2" charset="-78"/>
              </a:rPr>
              <a:t>يجابي أو أنها تؤثر بشكل سلبي على الأفراد والمجتمع. </a:t>
            </a:r>
            <a:endParaRPr lang="ar-EG" dirty="0">
              <a:latin typeface="Alexandria" pitchFamily="2" charset="-78"/>
              <a:cs typeface="Alexandria" pitchFamily="2" charset="-78"/>
            </a:endParaRPr>
          </a:p>
          <a:p>
            <a:pPr lvl="0" algn="just" rtl="1">
              <a:lnSpc>
                <a:spcPct val="200000"/>
              </a:lnSpc>
            </a:pPr>
            <a:endParaRPr lang="en-US" dirty="0">
              <a:latin typeface="Alexandria" pitchFamily="2" charset="-78"/>
              <a:cs typeface="Alexandria" pitchFamily="2" charset="-78"/>
            </a:endParaRPr>
          </a:p>
          <a:p>
            <a:pPr lvl="0" algn="just" rtl="1">
              <a:lnSpc>
                <a:spcPct val="200000"/>
              </a:lnSpc>
            </a:pPr>
            <a:r>
              <a:rPr lang="ar-SA" b="1" dirty="0">
                <a:latin typeface="Alexandria" pitchFamily="2" charset="-78"/>
                <a:cs typeface="Alexandria" pitchFamily="2" charset="-78"/>
              </a:rPr>
              <a:t>المصدر الاقتصادي </a:t>
            </a:r>
            <a:r>
              <a:rPr lang="ar-SA" dirty="0">
                <a:latin typeface="Alexandria" pitchFamily="2" charset="-78"/>
                <a:cs typeface="Alexandria" pitchFamily="2" charset="-78"/>
              </a:rPr>
              <a:t>: وهي الظروف الاقتصادية السائدة في المجتمع التي لها تأثير كبير على سلوكيات وأخلاق الفرد في المجتمع أي أن الظروف الاقتصادية كلما كانت صعبة اثرت بشكل كبير على المعايير الأخلاقية في سلوكيات الافراد</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420AB7ED-CDFA-96C7-C637-704371CB56D8}"/>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الأخلاقيات</a:t>
            </a:r>
          </a:p>
        </p:txBody>
      </p:sp>
    </p:spTree>
    <p:extLst>
      <p:ext uri="{BB962C8B-B14F-4D97-AF65-F5344CB8AC3E}">
        <p14:creationId xmlns:p14="http://schemas.microsoft.com/office/powerpoint/2010/main" val="1691733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A4676C9-55CD-1F86-F42A-6F42C466834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8C9266F-3A1B-E112-9F59-F554CA244606}"/>
              </a:ext>
            </a:extLst>
          </p:cNvPr>
          <p:cNvSpPr/>
          <p:nvPr/>
        </p:nvSpPr>
        <p:spPr>
          <a:xfrm>
            <a:off x="698500" y="1885612"/>
            <a:ext cx="11358233"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7DA999A-67E3-1A7D-C0F9-611488702110}"/>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صفات الباحث العلمي</a:t>
            </a:r>
          </a:p>
        </p:txBody>
      </p:sp>
      <p:sp>
        <p:nvSpPr>
          <p:cNvPr id="2" name="مربع نص 1"/>
          <p:cNvSpPr txBox="1"/>
          <p:nvPr/>
        </p:nvSpPr>
        <p:spPr>
          <a:xfrm>
            <a:off x="507693" y="1837126"/>
            <a:ext cx="11439028" cy="4200445"/>
          </a:xfrm>
          <a:prstGeom prst="rect">
            <a:avLst/>
          </a:prstGeom>
          <a:noFill/>
        </p:spPr>
        <p:txBody>
          <a:bodyPr wrap="square" rtlCol="1">
            <a:spAutoFit/>
          </a:bodyPr>
          <a:lstStyle/>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أن يكون الباحث محب للعلم ولدية حب الاستطلاع واكتشاف ما هو جديد في العلم والأيمان بالعلم في حل المشكلات التي تواجه الإنسان بجميع المجالات والعلوم المختلفة.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أن يكون لدى الباحث عمق في كل ما يقرأ ولا يتوقف إلى ما توصل اليه غيره من نتائج بل عليه دراستها وتطويرها.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الصبر والمثابرة والإصرار والصمود في تحقيق الأهداف المراد تحقيقها.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أن يكون لدى الباحث الدقة الكبيرة في جمع المعلومات والملاحظات وعدم التسرع في اعطاء النتيجة حتى يتأكد الباحث من نتائج بحثه.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على الباحث استغلال قدراته الفكرية والأبداع الخيالي في تحقيق الغايات المنشودة لتحقيق نتائج حقيقه.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الأمانة العلمية الكاملة في أثبات أراء الأخرين بكل صدق مع احترام وجهات نظر الأخرين في نتائجهم وعدم التعصب لنتائج بحثه على حساب نتائج الأخرين.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905337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ربع نص 1"/>
          <p:cNvSpPr txBox="1"/>
          <p:nvPr/>
        </p:nvSpPr>
        <p:spPr>
          <a:xfrm>
            <a:off x="1263989" y="1551512"/>
            <a:ext cx="9407235" cy="400110"/>
          </a:xfrm>
          <a:prstGeom prst="rect">
            <a:avLst/>
          </a:prstGeom>
          <a:noFill/>
        </p:spPr>
        <p:txBody>
          <a:bodyPr wrap="square" rtlCol="1">
            <a:spAutoFit/>
          </a:bodyPr>
          <a:lstStyle/>
          <a:p>
            <a:pPr algn="ctr" rtl="1"/>
            <a:r>
              <a:rPr lang="ar-SA" sz="2000" dirty="0"/>
              <a:t> </a:t>
            </a:r>
            <a:endParaRPr lang="en-US" sz="2000" dirty="0"/>
          </a:p>
        </p:txBody>
      </p:sp>
      <p:graphicFrame>
        <p:nvGraphicFramePr>
          <p:cNvPr id="3" name="رسم تخطيطي 2"/>
          <p:cNvGraphicFramePr/>
          <p:nvPr>
            <p:extLst>
              <p:ext uri="{D42A27DB-BD31-4B8C-83A1-F6EECF244321}">
                <p14:modId xmlns:p14="http://schemas.microsoft.com/office/powerpoint/2010/main" val="3325488980"/>
              </p:ext>
            </p:extLst>
          </p:nvPr>
        </p:nvGraphicFramePr>
        <p:xfrm>
          <a:off x="-2300747" y="221248"/>
          <a:ext cx="16056894" cy="64155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2257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C623271A-7191-4072-95FA-90A1C2E44B40}"/>
              </a:ext>
            </a:extLst>
          </p:cNvPr>
          <p:cNvGrpSpPr/>
          <p:nvPr/>
        </p:nvGrpSpPr>
        <p:grpSpPr>
          <a:xfrm>
            <a:off x="4520329" y="1989928"/>
            <a:ext cx="930508" cy="748174"/>
            <a:chOff x="4506161" y="2240759"/>
            <a:chExt cx="2838596" cy="2282374"/>
          </a:xfrm>
        </p:grpSpPr>
        <p:sp>
          <p:nvSpPr>
            <p:cNvPr id="42" name="Rectangle: Rounded Corners 41">
              <a:extLst>
                <a:ext uri="{FF2B5EF4-FFF2-40B4-BE49-F238E27FC236}">
                  <a16:creationId xmlns:a16="http://schemas.microsoft.com/office/drawing/2014/main" id="{98F66F4C-CC4E-4F68-9B7E-BDA86BD23792}"/>
                </a:ext>
              </a:extLst>
            </p:cNvPr>
            <p:cNvSpPr/>
            <p:nvPr/>
          </p:nvSpPr>
          <p:spPr>
            <a:xfrm>
              <a:off x="5444382" y="2240759"/>
              <a:ext cx="962153" cy="710337"/>
            </a:xfrm>
            <a:prstGeom prst="roundRect">
              <a:avLst>
                <a:gd name="adj" fmla="val 14204"/>
              </a:avLst>
            </a:prstGeom>
            <a:no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3" name="Rectangle: Rounded Corners 42">
              <a:extLst>
                <a:ext uri="{FF2B5EF4-FFF2-40B4-BE49-F238E27FC236}">
                  <a16:creationId xmlns:a16="http://schemas.microsoft.com/office/drawing/2014/main" id="{D18B306D-AA5E-4BCF-8758-6E7784902436}"/>
                </a:ext>
              </a:extLst>
            </p:cNvPr>
            <p:cNvSpPr/>
            <p:nvPr/>
          </p:nvSpPr>
          <p:spPr>
            <a:xfrm>
              <a:off x="4506161" y="2595927"/>
              <a:ext cx="2838596" cy="1927206"/>
            </a:xfrm>
            <a:prstGeom prst="roundRect">
              <a:avLst>
                <a:gd name="adj" fmla="val 142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49" name="Group 48">
            <a:extLst>
              <a:ext uri="{FF2B5EF4-FFF2-40B4-BE49-F238E27FC236}">
                <a16:creationId xmlns:a16="http://schemas.microsoft.com/office/drawing/2014/main" id="{F93B9AF4-0866-4597-8174-B86D514FF150}"/>
              </a:ext>
            </a:extLst>
          </p:cNvPr>
          <p:cNvGrpSpPr/>
          <p:nvPr/>
        </p:nvGrpSpPr>
        <p:grpSpPr>
          <a:xfrm flipH="1">
            <a:off x="7350230" y="3750732"/>
            <a:ext cx="4841769" cy="3107268"/>
            <a:chOff x="1111250" y="1946275"/>
            <a:chExt cx="3822700" cy="4510087"/>
          </a:xfrm>
        </p:grpSpPr>
        <p:sp>
          <p:nvSpPr>
            <p:cNvPr id="50" name="Freeform 5">
              <a:extLst>
                <a:ext uri="{FF2B5EF4-FFF2-40B4-BE49-F238E27FC236}">
                  <a16:creationId xmlns:a16="http://schemas.microsoft.com/office/drawing/2014/main" id="{A4728687-6628-4F2A-BA5E-FFBEBCC96D19}"/>
                </a:ext>
              </a:extLst>
            </p:cNvPr>
            <p:cNvSpPr>
              <a:spLocks/>
            </p:cNvSpPr>
            <p:nvPr/>
          </p:nvSpPr>
          <p:spPr bwMode="auto">
            <a:xfrm>
              <a:off x="1111250" y="2432050"/>
              <a:ext cx="3822700" cy="4024312"/>
            </a:xfrm>
            <a:custGeom>
              <a:avLst/>
              <a:gdLst>
                <a:gd name="T0" fmla="*/ 2255 w 2408"/>
                <a:gd name="T1" fmla="*/ 286 h 2535"/>
                <a:gd name="T2" fmla="*/ 2132 w 2408"/>
                <a:gd name="T3" fmla="*/ 384 h 2535"/>
                <a:gd name="T4" fmla="*/ 1920 w 2408"/>
                <a:gd name="T5" fmla="*/ 550 h 2535"/>
                <a:gd name="T6" fmla="*/ 1806 w 2408"/>
                <a:gd name="T7" fmla="*/ 823 h 2535"/>
                <a:gd name="T8" fmla="*/ 1471 w 2408"/>
                <a:gd name="T9" fmla="*/ 1196 h 2535"/>
                <a:gd name="T10" fmla="*/ 1020 w 2408"/>
                <a:gd name="T11" fmla="*/ 2535 h 2535"/>
                <a:gd name="T12" fmla="*/ 0 w 2408"/>
                <a:gd name="T13" fmla="*/ 2535 h 2535"/>
                <a:gd name="T14" fmla="*/ 0 w 2408"/>
                <a:gd name="T15" fmla="*/ 636 h 2535"/>
                <a:gd name="T16" fmla="*/ 0 w 2408"/>
                <a:gd name="T17" fmla="*/ 262 h 2535"/>
                <a:gd name="T18" fmla="*/ 2408 w 2408"/>
                <a:gd name="T19" fmla="*/ 0 h 2535"/>
                <a:gd name="T20" fmla="*/ 2255 w 2408"/>
                <a:gd name="T21" fmla="*/ 286 h 2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8" h="2535">
                  <a:moveTo>
                    <a:pt x="2255" y="286"/>
                  </a:moveTo>
                  <a:lnTo>
                    <a:pt x="2132" y="384"/>
                  </a:lnTo>
                  <a:lnTo>
                    <a:pt x="1920" y="550"/>
                  </a:lnTo>
                  <a:lnTo>
                    <a:pt x="1806" y="823"/>
                  </a:lnTo>
                  <a:lnTo>
                    <a:pt x="1471" y="1196"/>
                  </a:lnTo>
                  <a:lnTo>
                    <a:pt x="1020" y="2535"/>
                  </a:lnTo>
                  <a:lnTo>
                    <a:pt x="0" y="2535"/>
                  </a:lnTo>
                  <a:lnTo>
                    <a:pt x="0" y="636"/>
                  </a:lnTo>
                  <a:lnTo>
                    <a:pt x="0" y="262"/>
                  </a:lnTo>
                  <a:lnTo>
                    <a:pt x="2408" y="0"/>
                  </a:lnTo>
                  <a:lnTo>
                    <a:pt x="2255" y="286"/>
                  </a:lnTo>
                  <a:close/>
                </a:path>
              </a:pathLst>
            </a:cu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1" name="Freeform 6">
              <a:extLst>
                <a:ext uri="{FF2B5EF4-FFF2-40B4-BE49-F238E27FC236}">
                  <a16:creationId xmlns:a16="http://schemas.microsoft.com/office/drawing/2014/main" id="{BABA7824-EAE2-4FBC-A1FE-99CB4FA7DCE3}"/>
                </a:ext>
              </a:extLst>
            </p:cNvPr>
            <p:cNvSpPr>
              <a:spLocks/>
            </p:cNvSpPr>
            <p:nvPr/>
          </p:nvSpPr>
          <p:spPr bwMode="auto">
            <a:xfrm>
              <a:off x="1111250" y="1946275"/>
              <a:ext cx="3822700" cy="1114425"/>
            </a:xfrm>
            <a:custGeom>
              <a:avLst/>
              <a:gdLst>
                <a:gd name="T0" fmla="*/ 2408 w 2408"/>
                <a:gd name="T1" fmla="*/ 306 h 702"/>
                <a:gd name="T2" fmla="*/ 1711 w 2408"/>
                <a:gd name="T3" fmla="*/ 453 h 702"/>
                <a:gd name="T4" fmla="*/ 1444 w 2408"/>
                <a:gd name="T5" fmla="*/ 453 h 702"/>
                <a:gd name="T6" fmla="*/ 796 w 2408"/>
                <a:gd name="T7" fmla="*/ 553 h 702"/>
                <a:gd name="T8" fmla="*/ 493 w 2408"/>
                <a:gd name="T9" fmla="*/ 568 h 702"/>
                <a:gd name="T10" fmla="*/ 0 w 2408"/>
                <a:gd name="T11" fmla="*/ 702 h 702"/>
                <a:gd name="T12" fmla="*/ 0 w 2408"/>
                <a:gd name="T13" fmla="*/ 0 h 702"/>
                <a:gd name="T14" fmla="*/ 2352 w 2408"/>
                <a:gd name="T15" fmla="*/ 225 h 702"/>
                <a:gd name="T16" fmla="*/ 2408 w 2408"/>
                <a:gd name="T17" fmla="*/ 306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8" h="702">
                  <a:moveTo>
                    <a:pt x="2408" y="306"/>
                  </a:moveTo>
                  <a:lnTo>
                    <a:pt x="1711" y="453"/>
                  </a:lnTo>
                  <a:lnTo>
                    <a:pt x="1444" y="453"/>
                  </a:lnTo>
                  <a:lnTo>
                    <a:pt x="796" y="553"/>
                  </a:lnTo>
                  <a:lnTo>
                    <a:pt x="493" y="568"/>
                  </a:lnTo>
                  <a:lnTo>
                    <a:pt x="0" y="702"/>
                  </a:lnTo>
                  <a:lnTo>
                    <a:pt x="0" y="0"/>
                  </a:lnTo>
                  <a:lnTo>
                    <a:pt x="2352" y="225"/>
                  </a:lnTo>
                  <a:lnTo>
                    <a:pt x="2408" y="30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2" name="Freeform 7">
              <a:extLst>
                <a:ext uri="{FF2B5EF4-FFF2-40B4-BE49-F238E27FC236}">
                  <a16:creationId xmlns:a16="http://schemas.microsoft.com/office/drawing/2014/main" id="{0307926F-3D1B-4171-97C0-6B913C4AF1DD}"/>
                </a:ext>
              </a:extLst>
            </p:cNvPr>
            <p:cNvSpPr>
              <a:spLocks/>
            </p:cNvSpPr>
            <p:nvPr/>
          </p:nvSpPr>
          <p:spPr bwMode="auto">
            <a:xfrm>
              <a:off x="1643063" y="2824163"/>
              <a:ext cx="731838" cy="3184525"/>
            </a:xfrm>
            <a:custGeom>
              <a:avLst/>
              <a:gdLst>
                <a:gd name="T0" fmla="*/ 0 w 461"/>
                <a:gd name="T1" fmla="*/ 2006 h 2006"/>
                <a:gd name="T2" fmla="*/ 158 w 461"/>
                <a:gd name="T3" fmla="*/ 15 h 2006"/>
                <a:gd name="T4" fmla="*/ 461 w 461"/>
                <a:gd name="T5" fmla="*/ 0 h 2006"/>
                <a:gd name="T6" fmla="*/ 0 w 461"/>
                <a:gd name="T7" fmla="*/ 2006 h 2006"/>
              </a:gdLst>
              <a:ahLst/>
              <a:cxnLst>
                <a:cxn ang="0">
                  <a:pos x="T0" y="T1"/>
                </a:cxn>
                <a:cxn ang="0">
                  <a:pos x="T2" y="T3"/>
                </a:cxn>
                <a:cxn ang="0">
                  <a:pos x="T4" y="T5"/>
                </a:cxn>
                <a:cxn ang="0">
                  <a:pos x="T6" y="T7"/>
                </a:cxn>
              </a:cxnLst>
              <a:rect l="0" t="0" r="r" b="b"/>
              <a:pathLst>
                <a:path w="461" h="2006">
                  <a:moveTo>
                    <a:pt x="0" y="2006"/>
                  </a:moveTo>
                  <a:lnTo>
                    <a:pt x="158" y="15"/>
                  </a:lnTo>
                  <a:lnTo>
                    <a:pt x="461" y="0"/>
                  </a:lnTo>
                  <a:lnTo>
                    <a:pt x="0" y="2006"/>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3" name="Freeform 8">
              <a:extLst>
                <a:ext uri="{FF2B5EF4-FFF2-40B4-BE49-F238E27FC236}">
                  <a16:creationId xmlns:a16="http://schemas.microsoft.com/office/drawing/2014/main" id="{0C69B671-BCBC-4F9C-AA22-490F3D043E8D}"/>
                </a:ext>
              </a:extLst>
            </p:cNvPr>
            <p:cNvSpPr>
              <a:spLocks/>
            </p:cNvSpPr>
            <p:nvPr/>
          </p:nvSpPr>
          <p:spPr bwMode="auto">
            <a:xfrm>
              <a:off x="2963863" y="2665413"/>
              <a:ext cx="863600" cy="2046287"/>
            </a:xfrm>
            <a:custGeom>
              <a:avLst/>
              <a:gdLst>
                <a:gd name="T0" fmla="*/ 0 w 544"/>
                <a:gd name="T1" fmla="*/ 1289 h 1289"/>
                <a:gd name="T2" fmla="*/ 277 w 544"/>
                <a:gd name="T3" fmla="*/ 0 h 1289"/>
                <a:gd name="T4" fmla="*/ 544 w 544"/>
                <a:gd name="T5" fmla="*/ 0 h 1289"/>
                <a:gd name="T6" fmla="*/ 0 w 544"/>
                <a:gd name="T7" fmla="*/ 1289 h 1289"/>
              </a:gdLst>
              <a:ahLst/>
              <a:cxnLst>
                <a:cxn ang="0">
                  <a:pos x="T0" y="T1"/>
                </a:cxn>
                <a:cxn ang="0">
                  <a:pos x="T2" y="T3"/>
                </a:cxn>
                <a:cxn ang="0">
                  <a:pos x="T4" y="T5"/>
                </a:cxn>
                <a:cxn ang="0">
                  <a:pos x="T6" y="T7"/>
                </a:cxn>
              </a:cxnLst>
              <a:rect l="0" t="0" r="r" b="b"/>
              <a:pathLst>
                <a:path w="544" h="1289">
                  <a:moveTo>
                    <a:pt x="0" y="1289"/>
                  </a:moveTo>
                  <a:lnTo>
                    <a:pt x="277" y="0"/>
                  </a:lnTo>
                  <a:lnTo>
                    <a:pt x="544" y="0"/>
                  </a:lnTo>
                  <a:lnTo>
                    <a:pt x="0" y="1289"/>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sp>
        <p:nvSpPr>
          <p:cNvPr id="26" name="TextBox 25">
            <a:extLst>
              <a:ext uri="{FF2B5EF4-FFF2-40B4-BE49-F238E27FC236}">
                <a16:creationId xmlns:a16="http://schemas.microsoft.com/office/drawing/2014/main" id="{FAFC57C1-2422-430F-9641-A0492381AB94}"/>
              </a:ext>
            </a:extLst>
          </p:cNvPr>
          <p:cNvSpPr txBox="1"/>
          <p:nvPr/>
        </p:nvSpPr>
        <p:spPr>
          <a:xfrm>
            <a:off x="774050" y="1272872"/>
            <a:ext cx="2588265" cy="369332"/>
          </a:xfrm>
          <a:prstGeom prst="rect">
            <a:avLst/>
          </a:prstGeom>
          <a:noFill/>
        </p:spPr>
        <p:txBody>
          <a:bodyPr wrap="square" rtlCol="0">
            <a:spAutoFit/>
          </a:bodyPr>
          <a:lstStyle/>
          <a:p>
            <a:pPr lvl="0" algn="r">
              <a:defRPr/>
            </a:pPr>
            <a:r>
              <a:rPr lang="ar-SA" dirty="0">
                <a:latin typeface="Alexandria" pitchFamily="2" charset="-78"/>
                <a:cs typeface="Alexandria" pitchFamily="2" charset="-78"/>
              </a:rPr>
              <a:t>حب ال</a:t>
            </a:r>
            <a:r>
              <a:rPr lang="ar-JO" dirty="0">
                <a:latin typeface="Alexandria" pitchFamily="2" charset="-78"/>
                <a:cs typeface="Alexandria" pitchFamily="2" charset="-78"/>
              </a:rPr>
              <a:t>ا</a:t>
            </a:r>
            <a:r>
              <a:rPr lang="ar-SA" dirty="0" err="1">
                <a:latin typeface="Alexandria" pitchFamily="2" charset="-78"/>
                <a:cs typeface="Alexandria" pitchFamily="2" charset="-78"/>
              </a:rPr>
              <a:t>ستطلاع</a:t>
            </a:r>
            <a:endParaRPr kumimoji="0" lang="en-GB"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27" name="TextBox 26">
            <a:extLst>
              <a:ext uri="{FF2B5EF4-FFF2-40B4-BE49-F238E27FC236}">
                <a16:creationId xmlns:a16="http://schemas.microsoft.com/office/drawing/2014/main" id="{48ACEB28-9D09-49AD-8F61-206F020D8134}"/>
              </a:ext>
            </a:extLst>
          </p:cNvPr>
          <p:cNvSpPr txBox="1"/>
          <p:nvPr/>
        </p:nvSpPr>
        <p:spPr>
          <a:xfrm>
            <a:off x="197380" y="2437165"/>
            <a:ext cx="3164935" cy="646331"/>
          </a:xfrm>
          <a:prstGeom prst="rect">
            <a:avLst/>
          </a:prstGeom>
          <a:noFill/>
        </p:spPr>
        <p:txBody>
          <a:bodyPr wrap="square" rtlCol="0">
            <a:spAutoFit/>
          </a:bodyPr>
          <a:lstStyle/>
          <a:p>
            <a:pPr lvl="0" algn="r" rtl="1"/>
            <a:r>
              <a:rPr lang="ar-SA" dirty="0">
                <a:latin typeface="Alexandria" pitchFamily="2" charset="-78"/>
                <a:cs typeface="Alexandria" pitchFamily="2" charset="-78"/>
              </a:rPr>
              <a:t>جمع البيانات بكل مصداقية وعدم الإكثار من الاقتباس. </a:t>
            </a:r>
            <a:endParaRPr lang="en-US" dirty="0">
              <a:latin typeface="Alexandria" pitchFamily="2" charset="-78"/>
              <a:cs typeface="Alexandria" pitchFamily="2" charset="-78"/>
            </a:endParaRPr>
          </a:p>
        </p:txBody>
      </p:sp>
      <p:sp>
        <p:nvSpPr>
          <p:cNvPr id="29" name="Oval 28">
            <a:extLst>
              <a:ext uri="{FF2B5EF4-FFF2-40B4-BE49-F238E27FC236}">
                <a16:creationId xmlns:a16="http://schemas.microsoft.com/office/drawing/2014/main" id="{A055F80E-D8B6-4FF1-918B-6B925A28C601}"/>
              </a:ext>
            </a:extLst>
          </p:cNvPr>
          <p:cNvSpPr/>
          <p:nvPr/>
        </p:nvSpPr>
        <p:spPr>
          <a:xfrm>
            <a:off x="3461360" y="1238826"/>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30" name="Oval 29">
            <a:extLst>
              <a:ext uri="{FF2B5EF4-FFF2-40B4-BE49-F238E27FC236}">
                <a16:creationId xmlns:a16="http://schemas.microsoft.com/office/drawing/2014/main" id="{F63D5998-7724-49BB-8858-F2C2D99C9CE1}"/>
              </a:ext>
            </a:extLst>
          </p:cNvPr>
          <p:cNvSpPr/>
          <p:nvPr/>
        </p:nvSpPr>
        <p:spPr>
          <a:xfrm>
            <a:off x="3461360" y="2494779"/>
            <a:ext cx="506366" cy="5063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31" name="Oval 30">
            <a:extLst>
              <a:ext uri="{FF2B5EF4-FFF2-40B4-BE49-F238E27FC236}">
                <a16:creationId xmlns:a16="http://schemas.microsoft.com/office/drawing/2014/main" id="{310C92C6-14DB-4BAE-9A8E-C125E736A2EE}"/>
              </a:ext>
            </a:extLst>
          </p:cNvPr>
          <p:cNvSpPr/>
          <p:nvPr/>
        </p:nvSpPr>
        <p:spPr>
          <a:xfrm>
            <a:off x="11343615" y="1219311"/>
            <a:ext cx="506366" cy="5063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33" name="Oval 32">
            <a:extLst>
              <a:ext uri="{FF2B5EF4-FFF2-40B4-BE49-F238E27FC236}">
                <a16:creationId xmlns:a16="http://schemas.microsoft.com/office/drawing/2014/main" id="{5BE857F5-C025-4745-AD2B-31B1C9D79E3A}"/>
              </a:ext>
            </a:extLst>
          </p:cNvPr>
          <p:cNvSpPr/>
          <p:nvPr/>
        </p:nvSpPr>
        <p:spPr>
          <a:xfrm>
            <a:off x="11343615" y="1883292"/>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4</a:t>
            </a:r>
          </a:p>
        </p:txBody>
      </p:sp>
      <p:sp>
        <p:nvSpPr>
          <p:cNvPr id="34" name="TextBox 33">
            <a:extLst>
              <a:ext uri="{FF2B5EF4-FFF2-40B4-BE49-F238E27FC236}">
                <a16:creationId xmlns:a16="http://schemas.microsoft.com/office/drawing/2014/main" id="{B1FC35F5-AC25-4142-959E-0076B74DBA52}"/>
              </a:ext>
            </a:extLst>
          </p:cNvPr>
          <p:cNvSpPr txBox="1"/>
          <p:nvPr/>
        </p:nvSpPr>
        <p:spPr>
          <a:xfrm>
            <a:off x="7015313" y="1242014"/>
            <a:ext cx="4269167" cy="460960"/>
          </a:xfrm>
          <a:prstGeom prst="rect">
            <a:avLst/>
          </a:prstGeom>
          <a:noFill/>
        </p:spPr>
        <p:txBody>
          <a:bodyPr wrap="square" rtlCol="0">
            <a:spAutoFit/>
          </a:bodyPr>
          <a:lstStyle/>
          <a:p>
            <a:pPr algn="r">
              <a:lnSpc>
                <a:spcPct val="150000"/>
              </a:lnSpc>
              <a:defRPr/>
            </a:pPr>
            <a:r>
              <a:rPr lang="ar-SA" dirty="0">
                <a:latin typeface="Alexandria" pitchFamily="2" charset="-78"/>
                <a:cs typeface="Alexandria" pitchFamily="2" charset="-78"/>
              </a:rPr>
              <a:t>التحلي بالصبر والثبات وتحمل المصاعب. </a:t>
            </a:r>
            <a:endParaRPr lang="en-US" dirty="0">
              <a:latin typeface="Alexandria" pitchFamily="2" charset="-78"/>
              <a:cs typeface="Alexandria" pitchFamily="2" charset="-78"/>
            </a:endParaRPr>
          </a:p>
        </p:txBody>
      </p:sp>
      <p:sp>
        <p:nvSpPr>
          <p:cNvPr id="35" name="TextBox 34">
            <a:extLst>
              <a:ext uri="{FF2B5EF4-FFF2-40B4-BE49-F238E27FC236}">
                <a16:creationId xmlns:a16="http://schemas.microsoft.com/office/drawing/2014/main" id="{589110A5-092F-4AFE-9608-9B8B35E270BE}"/>
              </a:ext>
            </a:extLst>
          </p:cNvPr>
          <p:cNvSpPr txBox="1"/>
          <p:nvPr/>
        </p:nvSpPr>
        <p:spPr>
          <a:xfrm>
            <a:off x="8109119" y="1905995"/>
            <a:ext cx="3175361" cy="460960"/>
          </a:xfrm>
          <a:prstGeom prst="rect">
            <a:avLst/>
          </a:prstGeom>
          <a:noFill/>
        </p:spPr>
        <p:txBody>
          <a:bodyPr wrap="square" rtlCol="0">
            <a:spAutoFit/>
          </a:bodyPr>
          <a:lstStyle/>
          <a:p>
            <a:pPr lvl="0" algn="r" rtl="1">
              <a:lnSpc>
                <a:spcPct val="150000"/>
              </a:lnSpc>
            </a:pPr>
            <a:r>
              <a:rPr lang="ar-SA" dirty="0">
                <a:latin typeface="Alexandria" pitchFamily="2" charset="-78"/>
                <a:cs typeface="Alexandria" pitchFamily="2" charset="-78"/>
              </a:rPr>
              <a:t>الموضوعية والتجرد العلمي</a:t>
            </a:r>
            <a:endParaRPr lang="en-US" dirty="0">
              <a:latin typeface="Alexandria" pitchFamily="2" charset="-78"/>
              <a:cs typeface="Alexandria" pitchFamily="2" charset="-78"/>
            </a:endParaRPr>
          </a:p>
        </p:txBody>
      </p:sp>
      <p:grpSp>
        <p:nvGrpSpPr>
          <p:cNvPr id="28" name="Group 27">
            <a:extLst>
              <a:ext uri="{FF2B5EF4-FFF2-40B4-BE49-F238E27FC236}">
                <a16:creationId xmlns:a16="http://schemas.microsoft.com/office/drawing/2014/main" id="{E638292C-6939-45CB-9F19-0E9ADFF1E283}"/>
              </a:ext>
            </a:extLst>
          </p:cNvPr>
          <p:cNvGrpSpPr/>
          <p:nvPr/>
        </p:nvGrpSpPr>
        <p:grpSpPr>
          <a:xfrm>
            <a:off x="2" y="3750732"/>
            <a:ext cx="4841769" cy="3107268"/>
            <a:chOff x="1111250" y="1946275"/>
            <a:chExt cx="3822700" cy="4510087"/>
          </a:xfrm>
        </p:grpSpPr>
        <p:sp>
          <p:nvSpPr>
            <p:cNvPr id="32" name="Freeform 5">
              <a:extLst>
                <a:ext uri="{FF2B5EF4-FFF2-40B4-BE49-F238E27FC236}">
                  <a16:creationId xmlns:a16="http://schemas.microsoft.com/office/drawing/2014/main" id="{90962C4B-C7BF-4612-A688-016ECC23D77F}"/>
                </a:ext>
              </a:extLst>
            </p:cNvPr>
            <p:cNvSpPr>
              <a:spLocks/>
            </p:cNvSpPr>
            <p:nvPr/>
          </p:nvSpPr>
          <p:spPr bwMode="auto">
            <a:xfrm>
              <a:off x="1111250" y="2432050"/>
              <a:ext cx="3822700" cy="4024312"/>
            </a:xfrm>
            <a:custGeom>
              <a:avLst/>
              <a:gdLst>
                <a:gd name="T0" fmla="*/ 2255 w 2408"/>
                <a:gd name="T1" fmla="*/ 286 h 2535"/>
                <a:gd name="T2" fmla="*/ 2132 w 2408"/>
                <a:gd name="T3" fmla="*/ 384 h 2535"/>
                <a:gd name="T4" fmla="*/ 1920 w 2408"/>
                <a:gd name="T5" fmla="*/ 550 h 2535"/>
                <a:gd name="T6" fmla="*/ 1806 w 2408"/>
                <a:gd name="T7" fmla="*/ 823 h 2535"/>
                <a:gd name="T8" fmla="*/ 1471 w 2408"/>
                <a:gd name="T9" fmla="*/ 1196 h 2535"/>
                <a:gd name="T10" fmla="*/ 1020 w 2408"/>
                <a:gd name="T11" fmla="*/ 2535 h 2535"/>
                <a:gd name="T12" fmla="*/ 0 w 2408"/>
                <a:gd name="T13" fmla="*/ 2535 h 2535"/>
                <a:gd name="T14" fmla="*/ 0 w 2408"/>
                <a:gd name="T15" fmla="*/ 636 h 2535"/>
                <a:gd name="T16" fmla="*/ 0 w 2408"/>
                <a:gd name="T17" fmla="*/ 262 h 2535"/>
                <a:gd name="T18" fmla="*/ 2408 w 2408"/>
                <a:gd name="T19" fmla="*/ 0 h 2535"/>
                <a:gd name="T20" fmla="*/ 2255 w 2408"/>
                <a:gd name="T21" fmla="*/ 286 h 2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8" h="2535">
                  <a:moveTo>
                    <a:pt x="2255" y="286"/>
                  </a:moveTo>
                  <a:lnTo>
                    <a:pt x="2132" y="384"/>
                  </a:lnTo>
                  <a:lnTo>
                    <a:pt x="1920" y="550"/>
                  </a:lnTo>
                  <a:lnTo>
                    <a:pt x="1806" y="823"/>
                  </a:lnTo>
                  <a:lnTo>
                    <a:pt x="1471" y="1196"/>
                  </a:lnTo>
                  <a:lnTo>
                    <a:pt x="1020" y="2535"/>
                  </a:lnTo>
                  <a:lnTo>
                    <a:pt x="0" y="2535"/>
                  </a:lnTo>
                  <a:lnTo>
                    <a:pt x="0" y="636"/>
                  </a:lnTo>
                  <a:lnTo>
                    <a:pt x="0" y="262"/>
                  </a:lnTo>
                  <a:lnTo>
                    <a:pt x="2408" y="0"/>
                  </a:lnTo>
                  <a:lnTo>
                    <a:pt x="2255" y="286"/>
                  </a:lnTo>
                  <a:close/>
                </a:path>
              </a:pathLst>
            </a:cu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6" name="Freeform 6">
              <a:extLst>
                <a:ext uri="{FF2B5EF4-FFF2-40B4-BE49-F238E27FC236}">
                  <a16:creationId xmlns:a16="http://schemas.microsoft.com/office/drawing/2014/main" id="{F8045B8C-6935-4EE1-BDF7-F8C71DAD7CAA}"/>
                </a:ext>
              </a:extLst>
            </p:cNvPr>
            <p:cNvSpPr>
              <a:spLocks/>
            </p:cNvSpPr>
            <p:nvPr/>
          </p:nvSpPr>
          <p:spPr bwMode="auto">
            <a:xfrm>
              <a:off x="1111250" y="1946275"/>
              <a:ext cx="3822700" cy="1114425"/>
            </a:xfrm>
            <a:custGeom>
              <a:avLst/>
              <a:gdLst>
                <a:gd name="T0" fmla="*/ 2408 w 2408"/>
                <a:gd name="T1" fmla="*/ 306 h 702"/>
                <a:gd name="T2" fmla="*/ 1711 w 2408"/>
                <a:gd name="T3" fmla="*/ 453 h 702"/>
                <a:gd name="T4" fmla="*/ 1444 w 2408"/>
                <a:gd name="T5" fmla="*/ 453 h 702"/>
                <a:gd name="T6" fmla="*/ 796 w 2408"/>
                <a:gd name="T7" fmla="*/ 553 h 702"/>
                <a:gd name="T8" fmla="*/ 493 w 2408"/>
                <a:gd name="T9" fmla="*/ 568 h 702"/>
                <a:gd name="T10" fmla="*/ 0 w 2408"/>
                <a:gd name="T11" fmla="*/ 702 h 702"/>
                <a:gd name="T12" fmla="*/ 0 w 2408"/>
                <a:gd name="T13" fmla="*/ 0 h 702"/>
                <a:gd name="T14" fmla="*/ 2352 w 2408"/>
                <a:gd name="T15" fmla="*/ 225 h 702"/>
                <a:gd name="T16" fmla="*/ 2408 w 2408"/>
                <a:gd name="T17" fmla="*/ 306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8" h="702">
                  <a:moveTo>
                    <a:pt x="2408" y="306"/>
                  </a:moveTo>
                  <a:lnTo>
                    <a:pt x="1711" y="453"/>
                  </a:lnTo>
                  <a:lnTo>
                    <a:pt x="1444" y="453"/>
                  </a:lnTo>
                  <a:lnTo>
                    <a:pt x="796" y="553"/>
                  </a:lnTo>
                  <a:lnTo>
                    <a:pt x="493" y="568"/>
                  </a:lnTo>
                  <a:lnTo>
                    <a:pt x="0" y="702"/>
                  </a:lnTo>
                  <a:lnTo>
                    <a:pt x="0" y="0"/>
                  </a:lnTo>
                  <a:lnTo>
                    <a:pt x="2352" y="225"/>
                  </a:lnTo>
                  <a:lnTo>
                    <a:pt x="2408" y="30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7" name="Freeform 7">
              <a:extLst>
                <a:ext uri="{FF2B5EF4-FFF2-40B4-BE49-F238E27FC236}">
                  <a16:creationId xmlns:a16="http://schemas.microsoft.com/office/drawing/2014/main" id="{C05F5402-62E9-4908-AF13-22F7675D1F30}"/>
                </a:ext>
              </a:extLst>
            </p:cNvPr>
            <p:cNvSpPr>
              <a:spLocks/>
            </p:cNvSpPr>
            <p:nvPr/>
          </p:nvSpPr>
          <p:spPr bwMode="auto">
            <a:xfrm>
              <a:off x="1643063" y="2824163"/>
              <a:ext cx="731838" cy="3184525"/>
            </a:xfrm>
            <a:custGeom>
              <a:avLst/>
              <a:gdLst>
                <a:gd name="T0" fmla="*/ 0 w 461"/>
                <a:gd name="T1" fmla="*/ 2006 h 2006"/>
                <a:gd name="T2" fmla="*/ 158 w 461"/>
                <a:gd name="T3" fmla="*/ 15 h 2006"/>
                <a:gd name="T4" fmla="*/ 461 w 461"/>
                <a:gd name="T5" fmla="*/ 0 h 2006"/>
                <a:gd name="T6" fmla="*/ 0 w 461"/>
                <a:gd name="T7" fmla="*/ 2006 h 2006"/>
              </a:gdLst>
              <a:ahLst/>
              <a:cxnLst>
                <a:cxn ang="0">
                  <a:pos x="T0" y="T1"/>
                </a:cxn>
                <a:cxn ang="0">
                  <a:pos x="T2" y="T3"/>
                </a:cxn>
                <a:cxn ang="0">
                  <a:pos x="T4" y="T5"/>
                </a:cxn>
                <a:cxn ang="0">
                  <a:pos x="T6" y="T7"/>
                </a:cxn>
              </a:cxnLst>
              <a:rect l="0" t="0" r="r" b="b"/>
              <a:pathLst>
                <a:path w="461" h="2006">
                  <a:moveTo>
                    <a:pt x="0" y="2006"/>
                  </a:moveTo>
                  <a:lnTo>
                    <a:pt x="158" y="15"/>
                  </a:lnTo>
                  <a:lnTo>
                    <a:pt x="461" y="0"/>
                  </a:lnTo>
                  <a:lnTo>
                    <a:pt x="0" y="2006"/>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8" name="Freeform 8">
              <a:extLst>
                <a:ext uri="{FF2B5EF4-FFF2-40B4-BE49-F238E27FC236}">
                  <a16:creationId xmlns:a16="http://schemas.microsoft.com/office/drawing/2014/main" id="{FA8CEBC9-41D2-481C-803F-9917335AA3E4}"/>
                </a:ext>
              </a:extLst>
            </p:cNvPr>
            <p:cNvSpPr>
              <a:spLocks/>
            </p:cNvSpPr>
            <p:nvPr/>
          </p:nvSpPr>
          <p:spPr bwMode="auto">
            <a:xfrm>
              <a:off x="2963863" y="2665413"/>
              <a:ext cx="863600" cy="2046287"/>
            </a:xfrm>
            <a:custGeom>
              <a:avLst/>
              <a:gdLst>
                <a:gd name="T0" fmla="*/ 0 w 544"/>
                <a:gd name="T1" fmla="*/ 1289 h 1289"/>
                <a:gd name="T2" fmla="*/ 277 w 544"/>
                <a:gd name="T3" fmla="*/ 0 h 1289"/>
                <a:gd name="T4" fmla="*/ 544 w 544"/>
                <a:gd name="T5" fmla="*/ 0 h 1289"/>
                <a:gd name="T6" fmla="*/ 0 w 544"/>
                <a:gd name="T7" fmla="*/ 1289 h 1289"/>
              </a:gdLst>
              <a:ahLst/>
              <a:cxnLst>
                <a:cxn ang="0">
                  <a:pos x="T0" y="T1"/>
                </a:cxn>
                <a:cxn ang="0">
                  <a:pos x="T2" y="T3"/>
                </a:cxn>
                <a:cxn ang="0">
                  <a:pos x="T4" y="T5"/>
                </a:cxn>
                <a:cxn ang="0">
                  <a:pos x="T6" y="T7"/>
                </a:cxn>
              </a:cxnLst>
              <a:rect l="0" t="0" r="r" b="b"/>
              <a:pathLst>
                <a:path w="544" h="1289">
                  <a:moveTo>
                    <a:pt x="0" y="1289"/>
                  </a:moveTo>
                  <a:lnTo>
                    <a:pt x="277" y="0"/>
                  </a:lnTo>
                  <a:lnTo>
                    <a:pt x="544" y="0"/>
                  </a:lnTo>
                  <a:lnTo>
                    <a:pt x="0" y="1289"/>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sp>
        <p:nvSpPr>
          <p:cNvPr id="40" name="Freeform: Shape 39">
            <a:extLst>
              <a:ext uri="{FF2B5EF4-FFF2-40B4-BE49-F238E27FC236}">
                <a16:creationId xmlns:a16="http://schemas.microsoft.com/office/drawing/2014/main" id="{EA500979-7EC5-4F71-9F59-7E7FD1A4C4E7}"/>
              </a:ext>
            </a:extLst>
          </p:cNvPr>
          <p:cNvSpPr/>
          <p:nvPr/>
        </p:nvSpPr>
        <p:spPr>
          <a:xfrm rot="10800000">
            <a:off x="4114799" y="3658227"/>
            <a:ext cx="3840945" cy="131180"/>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 name="Rectangle: Rounded Corners 1">
            <a:extLst>
              <a:ext uri="{FF2B5EF4-FFF2-40B4-BE49-F238E27FC236}">
                <a16:creationId xmlns:a16="http://schemas.microsoft.com/office/drawing/2014/main" id="{2BFDA43C-59AB-444B-950D-5C66AEA2471E}"/>
              </a:ext>
            </a:extLst>
          </p:cNvPr>
          <p:cNvSpPr/>
          <p:nvPr/>
        </p:nvSpPr>
        <p:spPr>
          <a:xfrm>
            <a:off x="3959755" y="3514751"/>
            <a:ext cx="169333" cy="558800"/>
          </a:xfrm>
          <a:prstGeom prst="roundRect">
            <a:avLst>
              <a:gd name="adj" fmla="val 35417"/>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9" name="Rectangle: Rounded Corners 38">
            <a:extLst>
              <a:ext uri="{FF2B5EF4-FFF2-40B4-BE49-F238E27FC236}">
                <a16:creationId xmlns:a16="http://schemas.microsoft.com/office/drawing/2014/main" id="{48C09036-90AC-4E21-AD63-56D8DB004746}"/>
              </a:ext>
            </a:extLst>
          </p:cNvPr>
          <p:cNvSpPr/>
          <p:nvPr/>
        </p:nvSpPr>
        <p:spPr>
          <a:xfrm>
            <a:off x="7917075" y="3514751"/>
            <a:ext cx="169333" cy="558800"/>
          </a:xfrm>
          <a:prstGeom prst="roundRect">
            <a:avLst>
              <a:gd name="adj" fmla="val 35417"/>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5" name="Group 4">
            <a:extLst>
              <a:ext uri="{FF2B5EF4-FFF2-40B4-BE49-F238E27FC236}">
                <a16:creationId xmlns:a16="http://schemas.microsoft.com/office/drawing/2014/main" id="{49000D9B-A576-4BEE-9918-13C07B4AA75E}"/>
              </a:ext>
            </a:extLst>
          </p:cNvPr>
          <p:cNvGrpSpPr/>
          <p:nvPr/>
        </p:nvGrpSpPr>
        <p:grpSpPr>
          <a:xfrm>
            <a:off x="4861303" y="895141"/>
            <a:ext cx="2241910" cy="2865134"/>
            <a:chOff x="4521578" y="640110"/>
            <a:chExt cx="2241910" cy="2865134"/>
          </a:xfrm>
          <a:solidFill>
            <a:schemeClr val="tx1"/>
          </a:solidFill>
        </p:grpSpPr>
        <p:sp>
          <p:nvSpPr>
            <p:cNvPr id="62" name="Oval 9">
              <a:extLst>
                <a:ext uri="{FF2B5EF4-FFF2-40B4-BE49-F238E27FC236}">
                  <a16:creationId xmlns:a16="http://schemas.microsoft.com/office/drawing/2014/main" id="{59FE3737-DA59-42B0-85E7-64C7E2500C01}"/>
                </a:ext>
              </a:extLst>
            </p:cNvPr>
            <p:cNvSpPr>
              <a:spLocks noChangeArrowheads="1"/>
            </p:cNvSpPr>
            <p:nvPr/>
          </p:nvSpPr>
          <p:spPr bwMode="auto">
            <a:xfrm>
              <a:off x="5456921" y="640110"/>
              <a:ext cx="521189" cy="51988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Oval 10">
              <a:extLst>
                <a:ext uri="{FF2B5EF4-FFF2-40B4-BE49-F238E27FC236}">
                  <a16:creationId xmlns:a16="http://schemas.microsoft.com/office/drawing/2014/main" id="{8953D367-0E50-4442-A64B-3A5D048BA550}"/>
                </a:ext>
              </a:extLst>
            </p:cNvPr>
            <p:cNvSpPr>
              <a:spLocks noChangeArrowheads="1"/>
            </p:cNvSpPr>
            <p:nvPr/>
          </p:nvSpPr>
          <p:spPr bwMode="auto">
            <a:xfrm>
              <a:off x="5443963" y="1203801"/>
              <a:ext cx="465039" cy="46316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1">
              <a:extLst>
                <a:ext uri="{FF2B5EF4-FFF2-40B4-BE49-F238E27FC236}">
                  <a16:creationId xmlns:a16="http://schemas.microsoft.com/office/drawing/2014/main" id="{17340192-3EFD-4B45-898E-4D9682BC676F}"/>
                </a:ext>
              </a:extLst>
            </p:cNvPr>
            <p:cNvSpPr>
              <a:spLocks/>
            </p:cNvSpPr>
            <p:nvPr/>
          </p:nvSpPr>
          <p:spPr bwMode="auto">
            <a:xfrm>
              <a:off x="5443963" y="1276328"/>
              <a:ext cx="465039" cy="1096506"/>
            </a:xfrm>
            <a:custGeom>
              <a:avLst/>
              <a:gdLst>
                <a:gd name="T0" fmla="*/ 473 w 730"/>
                <a:gd name="T1" fmla="*/ 1730 h 1730"/>
                <a:gd name="T2" fmla="*/ 257 w 730"/>
                <a:gd name="T3" fmla="*/ 1730 h 1730"/>
                <a:gd name="T4" fmla="*/ 0 w 730"/>
                <a:gd name="T5" fmla="*/ 1473 h 1730"/>
                <a:gd name="T6" fmla="*/ 0 w 730"/>
                <a:gd name="T7" fmla="*/ 257 h 1730"/>
                <a:gd name="T8" fmla="*/ 257 w 730"/>
                <a:gd name="T9" fmla="*/ 0 h 1730"/>
                <a:gd name="T10" fmla="*/ 473 w 730"/>
                <a:gd name="T11" fmla="*/ 0 h 1730"/>
                <a:gd name="T12" fmla="*/ 730 w 730"/>
                <a:gd name="T13" fmla="*/ 257 h 1730"/>
                <a:gd name="T14" fmla="*/ 730 w 730"/>
                <a:gd name="T15" fmla="*/ 1473 h 1730"/>
                <a:gd name="T16" fmla="*/ 473 w 730"/>
                <a:gd name="T17" fmla="*/ 1730 h 1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0" h="1730">
                  <a:moveTo>
                    <a:pt x="473" y="1730"/>
                  </a:moveTo>
                  <a:cubicBezTo>
                    <a:pt x="257" y="1730"/>
                    <a:pt x="257" y="1730"/>
                    <a:pt x="257" y="1730"/>
                  </a:cubicBezTo>
                  <a:cubicBezTo>
                    <a:pt x="116" y="1730"/>
                    <a:pt x="0" y="1614"/>
                    <a:pt x="0" y="1473"/>
                  </a:cubicBezTo>
                  <a:cubicBezTo>
                    <a:pt x="0" y="257"/>
                    <a:pt x="0" y="257"/>
                    <a:pt x="0" y="257"/>
                  </a:cubicBezTo>
                  <a:cubicBezTo>
                    <a:pt x="0" y="116"/>
                    <a:pt x="116" y="0"/>
                    <a:pt x="257" y="0"/>
                  </a:cubicBezTo>
                  <a:cubicBezTo>
                    <a:pt x="473" y="0"/>
                    <a:pt x="473" y="0"/>
                    <a:pt x="473" y="0"/>
                  </a:cubicBezTo>
                  <a:cubicBezTo>
                    <a:pt x="615" y="0"/>
                    <a:pt x="730" y="116"/>
                    <a:pt x="730" y="257"/>
                  </a:cubicBezTo>
                  <a:cubicBezTo>
                    <a:pt x="730" y="1473"/>
                    <a:pt x="730" y="1473"/>
                    <a:pt x="730" y="1473"/>
                  </a:cubicBezTo>
                  <a:cubicBezTo>
                    <a:pt x="730" y="1614"/>
                    <a:pt x="615" y="1730"/>
                    <a:pt x="473" y="17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6" name="Freeform 13">
              <a:extLst>
                <a:ext uri="{FF2B5EF4-FFF2-40B4-BE49-F238E27FC236}">
                  <a16:creationId xmlns:a16="http://schemas.microsoft.com/office/drawing/2014/main" id="{26854ECF-34BB-40F8-BA3D-EB340DAEDE36}"/>
                </a:ext>
              </a:extLst>
            </p:cNvPr>
            <p:cNvSpPr>
              <a:spLocks/>
            </p:cNvSpPr>
            <p:nvPr/>
          </p:nvSpPr>
          <p:spPr bwMode="auto">
            <a:xfrm rot="21097900">
              <a:off x="5689644" y="2067695"/>
              <a:ext cx="404569" cy="683611"/>
            </a:xfrm>
            <a:custGeom>
              <a:avLst/>
              <a:gdLst>
                <a:gd name="T0" fmla="*/ 475 w 637"/>
                <a:gd name="T1" fmla="*/ 1047 h 1079"/>
                <a:gd name="T2" fmla="*/ 475 w 637"/>
                <a:gd name="T3" fmla="*/ 1047 h 1079"/>
                <a:gd name="T4" fmla="*/ 228 w 637"/>
                <a:gd name="T5" fmla="*/ 917 h 1079"/>
                <a:gd name="T6" fmla="*/ 32 w 637"/>
                <a:gd name="T7" fmla="*/ 278 h 1079"/>
                <a:gd name="T8" fmla="*/ 162 w 637"/>
                <a:gd name="T9" fmla="*/ 32 h 1079"/>
                <a:gd name="T10" fmla="*/ 162 w 637"/>
                <a:gd name="T11" fmla="*/ 32 h 1079"/>
                <a:gd name="T12" fmla="*/ 408 w 637"/>
                <a:gd name="T13" fmla="*/ 162 h 1079"/>
                <a:gd name="T14" fmla="*/ 605 w 637"/>
                <a:gd name="T15" fmla="*/ 801 h 1079"/>
                <a:gd name="T16" fmla="*/ 475 w 637"/>
                <a:gd name="T17" fmla="*/ 1047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7" h="1079">
                  <a:moveTo>
                    <a:pt x="475" y="1047"/>
                  </a:moveTo>
                  <a:cubicBezTo>
                    <a:pt x="475" y="1047"/>
                    <a:pt x="475" y="1047"/>
                    <a:pt x="475" y="1047"/>
                  </a:cubicBezTo>
                  <a:cubicBezTo>
                    <a:pt x="371" y="1079"/>
                    <a:pt x="260" y="1020"/>
                    <a:pt x="228" y="917"/>
                  </a:cubicBezTo>
                  <a:cubicBezTo>
                    <a:pt x="32" y="278"/>
                    <a:pt x="32" y="278"/>
                    <a:pt x="32" y="278"/>
                  </a:cubicBezTo>
                  <a:cubicBezTo>
                    <a:pt x="0" y="174"/>
                    <a:pt x="58" y="64"/>
                    <a:pt x="162" y="32"/>
                  </a:cubicBezTo>
                  <a:cubicBezTo>
                    <a:pt x="162" y="32"/>
                    <a:pt x="162" y="32"/>
                    <a:pt x="162" y="32"/>
                  </a:cubicBezTo>
                  <a:cubicBezTo>
                    <a:pt x="265" y="0"/>
                    <a:pt x="376" y="58"/>
                    <a:pt x="408" y="162"/>
                  </a:cubicBezTo>
                  <a:cubicBezTo>
                    <a:pt x="605" y="801"/>
                    <a:pt x="605" y="801"/>
                    <a:pt x="605" y="801"/>
                  </a:cubicBezTo>
                  <a:cubicBezTo>
                    <a:pt x="637" y="904"/>
                    <a:pt x="578" y="1015"/>
                    <a:pt x="475" y="10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7" name="Freeform 14">
              <a:extLst>
                <a:ext uri="{FF2B5EF4-FFF2-40B4-BE49-F238E27FC236}">
                  <a16:creationId xmlns:a16="http://schemas.microsoft.com/office/drawing/2014/main" id="{43D123BA-DBC0-47B9-AD05-935D158987BB}"/>
                </a:ext>
              </a:extLst>
            </p:cNvPr>
            <p:cNvSpPr>
              <a:spLocks/>
            </p:cNvSpPr>
            <p:nvPr/>
          </p:nvSpPr>
          <p:spPr bwMode="auto">
            <a:xfrm>
              <a:off x="5841333" y="2507815"/>
              <a:ext cx="273553" cy="997411"/>
            </a:xfrm>
            <a:custGeom>
              <a:avLst/>
              <a:gdLst>
                <a:gd name="T0" fmla="*/ 191 w 430"/>
                <a:gd name="T1" fmla="*/ 1571 h 1574"/>
                <a:gd name="T2" fmla="*/ 191 w 430"/>
                <a:gd name="T3" fmla="*/ 1571 h 1574"/>
                <a:gd name="T4" fmla="*/ 3 w 430"/>
                <a:gd name="T5" fmla="*/ 1371 h 1574"/>
                <a:gd name="T6" fmla="*/ 38 w 430"/>
                <a:gd name="T7" fmla="*/ 191 h 1574"/>
                <a:gd name="T8" fmla="*/ 238 w 430"/>
                <a:gd name="T9" fmla="*/ 3 h 1574"/>
                <a:gd name="T10" fmla="*/ 238 w 430"/>
                <a:gd name="T11" fmla="*/ 3 h 1574"/>
                <a:gd name="T12" fmla="*/ 427 w 430"/>
                <a:gd name="T13" fmla="*/ 203 h 1574"/>
                <a:gd name="T14" fmla="*/ 391 w 430"/>
                <a:gd name="T15" fmla="*/ 1383 h 1574"/>
                <a:gd name="T16" fmla="*/ 191 w 430"/>
                <a:gd name="T17" fmla="*/ 1571 h 1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0" h="1574">
                  <a:moveTo>
                    <a:pt x="191" y="1571"/>
                  </a:moveTo>
                  <a:cubicBezTo>
                    <a:pt x="191" y="1571"/>
                    <a:pt x="191" y="1571"/>
                    <a:pt x="191" y="1571"/>
                  </a:cubicBezTo>
                  <a:cubicBezTo>
                    <a:pt x="85" y="1568"/>
                    <a:pt x="0" y="1478"/>
                    <a:pt x="3" y="1371"/>
                  </a:cubicBezTo>
                  <a:cubicBezTo>
                    <a:pt x="38" y="191"/>
                    <a:pt x="38" y="191"/>
                    <a:pt x="38" y="191"/>
                  </a:cubicBezTo>
                  <a:cubicBezTo>
                    <a:pt x="42" y="85"/>
                    <a:pt x="132" y="0"/>
                    <a:pt x="238" y="3"/>
                  </a:cubicBezTo>
                  <a:cubicBezTo>
                    <a:pt x="238" y="3"/>
                    <a:pt x="238" y="3"/>
                    <a:pt x="238" y="3"/>
                  </a:cubicBezTo>
                  <a:cubicBezTo>
                    <a:pt x="345" y="6"/>
                    <a:pt x="430" y="96"/>
                    <a:pt x="427" y="203"/>
                  </a:cubicBezTo>
                  <a:cubicBezTo>
                    <a:pt x="391" y="1383"/>
                    <a:pt x="391" y="1383"/>
                    <a:pt x="391" y="1383"/>
                  </a:cubicBezTo>
                  <a:cubicBezTo>
                    <a:pt x="388" y="1489"/>
                    <a:pt x="298" y="1574"/>
                    <a:pt x="191" y="15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68" name="Freeform 15">
              <a:extLst>
                <a:ext uri="{FF2B5EF4-FFF2-40B4-BE49-F238E27FC236}">
                  <a16:creationId xmlns:a16="http://schemas.microsoft.com/office/drawing/2014/main" id="{5B525FF5-61CD-4098-A1DA-BF2C2D63FEC5}"/>
                </a:ext>
              </a:extLst>
            </p:cNvPr>
            <p:cNvSpPr>
              <a:spLocks/>
            </p:cNvSpPr>
            <p:nvPr/>
          </p:nvSpPr>
          <p:spPr bwMode="auto">
            <a:xfrm>
              <a:off x="5456921" y="2082012"/>
              <a:ext cx="250517" cy="717361"/>
            </a:xfrm>
            <a:custGeom>
              <a:avLst/>
              <a:gdLst>
                <a:gd name="T0" fmla="*/ 197 w 394"/>
                <a:gd name="T1" fmla="*/ 1132 h 1132"/>
                <a:gd name="T2" fmla="*/ 197 w 394"/>
                <a:gd name="T3" fmla="*/ 1132 h 1132"/>
                <a:gd name="T4" fmla="*/ 0 w 394"/>
                <a:gd name="T5" fmla="*/ 935 h 1132"/>
                <a:gd name="T6" fmla="*/ 0 w 394"/>
                <a:gd name="T7" fmla="*/ 197 h 1132"/>
                <a:gd name="T8" fmla="*/ 197 w 394"/>
                <a:gd name="T9" fmla="*/ 0 h 1132"/>
                <a:gd name="T10" fmla="*/ 197 w 394"/>
                <a:gd name="T11" fmla="*/ 0 h 1132"/>
                <a:gd name="T12" fmla="*/ 394 w 394"/>
                <a:gd name="T13" fmla="*/ 197 h 1132"/>
                <a:gd name="T14" fmla="*/ 394 w 394"/>
                <a:gd name="T15" fmla="*/ 935 h 1132"/>
                <a:gd name="T16" fmla="*/ 197 w 394"/>
                <a:gd name="T17" fmla="*/ 1132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132">
                  <a:moveTo>
                    <a:pt x="197" y="1132"/>
                  </a:moveTo>
                  <a:cubicBezTo>
                    <a:pt x="197" y="1132"/>
                    <a:pt x="197" y="1132"/>
                    <a:pt x="197" y="1132"/>
                  </a:cubicBezTo>
                  <a:cubicBezTo>
                    <a:pt x="88" y="1132"/>
                    <a:pt x="0" y="1044"/>
                    <a:pt x="0" y="935"/>
                  </a:cubicBezTo>
                  <a:cubicBezTo>
                    <a:pt x="0" y="197"/>
                    <a:pt x="0" y="197"/>
                    <a:pt x="0" y="197"/>
                  </a:cubicBezTo>
                  <a:cubicBezTo>
                    <a:pt x="0" y="89"/>
                    <a:pt x="88" y="0"/>
                    <a:pt x="197" y="0"/>
                  </a:cubicBezTo>
                  <a:cubicBezTo>
                    <a:pt x="197" y="0"/>
                    <a:pt x="197" y="0"/>
                    <a:pt x="197" y="0"/>
                  </a:cubicBezTo>
                  <a:cubicBezTo>
                    <a:pt x="305" y="0"/>
                    <a:pt x="394" y="89"/>
                    <a:pt x="394" y="197"/>
                  </a:cubicBezTo>
                  <a:cubicBezTo>
                    <a:pt x="394" y="935"/>
                    <a:pt x="394" y="935"/>
                    <a:pt x="394" y="935"/>
                  </a:cubicBezTo>
                  <a:cubicBezTo>
                    <a:pt x="394" y="1044"/>
                    <a:pt x="305" y="1132"/>
                    <a:pt x="197" y="1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9" name="Freeform 16">
              <a:extLst>
                <a:ext uri="{FF2B5EF4-FFF2-40B4-BE49-F238E27FC236}">
                  <a16:creationId xmlns:a16="http://schemas.microsoft.com/office/drawing/2014/main" id="{F12EFAD9-9C46-46FD-A2E2-8B2FD56C982B}"/>
                </a:ext>
              </a:extLst>
            </p:cNvPr>
            <p:cNvSpPr>
              <a:spLocks/>
            </p:cNvSpPr>
            <p:nvPr/>
          </p:nvSpPr>
          <p:spPr bwMode="auto">
            <a:xfrm>
              <a:off x="5262555" y="2558098"/>
              <a:ext cx="453521" cy="947146"/>
            </a:xfrm>
            <a:custGeom>
              <a:avLst/>
              <a:gdLst>
                <a:gd name="T0" fmla="*/ 170 w 715"/>
                <a:gd name="T1" fmla="*/ 1467 h 1494"/>
                <a:gd name="T2" fmla="*/ 161 w 715"/>
                <a:gd name="T3" fmla="*/ 1465 h 1494"/>
                <a:gd name="T4" fmla="*/ 27 w 715"/>
                <a:gd name="T5" fmla="*/ 1233 h 1494"/>
                <a:gd name="T6" fmla="*/ 313 w 715"/>
                <a:gd name="T7" fmla="*/ 161 h 1494"/>
                <a:gd name="T8" fmla="*/ 544 w 715"/>
                <a:gd name="T9" fmla="*/ 27 h 1494"/>
                <a:gd name="T10" fmla="*/ 554 w 715"/>
                <a:gd name="T11" fmla="*/ 30 h 1494"/>
                <a:gd name="T12" fmla="*/ 688 w 715"/>
                <a:gd name="T13" fmla="*/ 262 h 1494"/>
                <a:gd name="T14" fmla="*/ 402 w 715"/>
                <a:gd name="T15" fmla="*/ 1333 h 1494"/>
                <a:gd name="T16" fmla="*/ 170 w 715"/>
                <a:gd name="T17" fmla="*/ 1467 h 1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5" h="1494">
                  <a:moveTo>
                    <a:pt x="170" y="1467"/>
                  </a:moveTo>
                  <a:cubicBezTo>
                    <a:pt x="161" y="1465"/>
                    <a:pt x="161" y="1465"/>
                    <a:pt x="161" y="1465"/>
                  </a:cubicBezTo>
                  <a:cubicBezTo>
                    <a:pt x="60" y="1438"/>
                    <a:pt x="0" y="1334"/>
                    <a:pt x="27" y="1233"/>
                  </a:cubicBezTo>
                  <a:cubicBezTo>
                    <a:pt x="313" y="161"/>
                    <a:pt x="313" y="161"/>
                    <a:pt x="313" y="161"/>
                  </a:cubicBezTo>
                  <a:cubicBezTo>
                    <a:pt x="340" y="61"/>
                    <a:pt x="444" y="0"/>
                    <a:pt x="544" y="27"/>
                  </a:cubicBezTo>
                  <a:cubicBezTo>
                    <a:pt x="554" y="30"/>
                    <a:pt x="554" y="30"/>
                    <a:pt x="554" y="30"/>
                  </a:cubicBezTo>
                  <a:cubicBezTo>
                    <a:pt x="655" y="57"/>
                    <a:pt x="715" y="161"/>
                    <a:pt x="688" y="262"/>
                  </a:cubicBezTo>
                  <a:cubicBezTo>
                    <a:pt x="402" y="1333"/>
                    <a:pt x="402" y="1333"/>
                    <a:pt x="402" y="1333"/>
                  </a:cubicBezTo>
                  <a:cubicBezTo>
                    <a:pt x="375" y="1434"/>
                    <a:pt x="271" y="1494"/>
                    <a:pt x="170" y="14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 name="Rectangle: Rounded Corners 3">
              <a:extLst>
                <a:ext uri="{FF2B5EF4-FFF2-40B4-BE49-F238E27FC236}">
                  <a16:creationId xmlns:a16="http://schemas.microsoft.com/office/drawing/2014/main" id="{9C6D8E97-8947-4852-8FB5-D763FA86AAF0}"/>
                </a:ext>
              </a:extLst>
            </p:cNvPr>
            <p:cNvSpPr/>
            <p:nvPr/>
          </p:nvSpPr>
          <p:spPr>
            <a:xfrm rot="20566409">
              <a:off x="4521578" y="1374790"/>
              <a:ext cx="1202953" cy="20850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9" name="Rectangle: Rounded Corners 78">
              <a:extLst>
                <a:ext uri="{FF2B5EF4-FFF2-40B4-BE49-F238E27FC236}">
                  <a16:creationId xmlns:a16="http://schemas.microsoft.com/office/drawing/2014/main" id="{7F593566-E831-4BBF-93D7-AF9DCFF2F294}"/>
                </a:ext>
              </a:extLst>
            </p:cNvPr>
            <p:cNvSpPr/>
            <p:nvPr/>
          </p:nvSpPr>
          <p:spPr>
            <a:xfrm rot="1683263">
              <a:off x="5560535" y="1442068"/>
              <a:ext cx="1202953" cy="20850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80" name="Freeform: Shape 79">
            <a:extLst>
              <a:ext uri="{FF2B5EF4-FFF2-40B4-BE49-F238E27FC236}">
                <a16:creationId xmlns:a16="http://schemas.microsoft.com/office/drawing/2014/main" id="{453B11D3-4585-4E9A-8A2E-E59FEE605FBD}"/>
              </a:ext>
            </a:extLst>
          </p:cNvPr>
          <p:cNvSpPr/>
          <p:nvPr/>
        </p:nvSpPr>
        <p:spPr>
          <a:xfrm rot="10800000">
            <a:off x="3947053" y="3727872"/>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1" name="Freeform: Shape 80">
            <a:extLst>
              <a:ext uri="{FF2B5EF4-FFF2-40B4-BE49-F238E27FC236}">
                <a16:creationId xmlns:a16="http://schemas.microsoft.com/office/drawing/2014/main" id="{BC2CDF31-2DE8-4B13-826E-1799BB5D5D4F}"/>
              </a:ext>
            </a:extLst>
          </p:cNvPr>
          <p:cNvSpPr/>
          <p:nvPr/>
        </p:nvSpPr>
        <p:spPr>
          <a:xfrm rot="10800000">
            <a:off x="3947053" y="3834234"/>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2" name="Freeform: Shape 81">
            <a:extLst>
              <a:ext uri="{FF2B5EF4-FFF2-40B4-BE49-F238E27FC236}">
                <a16:creationId xmlns:a16="http://schemas.microsoft.com/office/drawing/2014/main" id="{07B75AA0-52D2-4208-BF12-69E3DF7B1C88}"/>
              </a:ext>
            </a:extLst>
          </p:cNvPr>
          <p:cNvSpPr/>
          <p:nvPr/>
        </p:nvSpPr>
        <p:spPr>
          <a:xfrm rot="10800000">
            <a:off x="7909453" y="3727872"/>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3" name="Freeform: Shape 82">
            <a:extLst>
              <a:ext uri="{FF2B5EF4-FFF2-40B4-BE49-F238E27FC236}">
                <a16:creationId xmlns:a16="http://schemas.microsoft.com/office/drawing/2014/main" id="{BC6C1245-4541-4388-BA01-94B95FCC445F}"/>
              </a:ext>
            </a:extLst>
          </p:cNvPr>
          <p:cNvSpPr/>
          <p:nvPr/>
        </p:nvSpPr>
        <p:spPr>
          <a:xfrm rot="10800000">
            <a:off x="7909453" y="3834234"/>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 name="Flowchart: Decision 5">
            <a:extLst>
              <a:ext uri="{FF2B5EF4-FFF2-40B4-BE49-F238E27FC236}">
                <a16:creationId xmlns:a16="http://schemas.microsoft.com/office/drawing/2014/main" id="{25915CB5-C834-4966-8C89-589EE34FA520}"/>
              </a:ext>
            </a:extLst>
          </p:cNvPr>
          <p:cNvSpPr/>
          <p:nvPr/>
        </p:nvSpPr>
        <p:spPr>
          <a:xfrm rot="5400000">
            <a:off x="5975581" y="1496174"/>
            <a:ext cx="164049" cy="117658"/>
          </a:xfrm>
          <a:prstGeom prst="flowChartDecisi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5" name="Flowchart: Decision 44">
            <a:extLst>
              <a:ext uri="{FF2B5EF4-FFF2-40B4-BE49-F238E27FC236}">
                <a16:creationId xmlns:a16="http://schemas.microsoft.com/office/drawing/2014/main" id="{835BE09B-0F6D-4F32-AEBA-0F9A6FAD2612}"/>
              </a:ext>
            </a:extLst>
          </p:cNvPr>
          <p:cNvSpPr/>
          <p:nvPr/>
        </p:nvSpPr>
        <p:spPr>
          <a:xfrm rot="5400000">
            <a:off x="5712715" y="1902379"/>
            <a:ext cx="677550" cy="139425"/>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387"/>
              <a:gd name="connsiteX1" fmla="*/ 5000 w 10000"/>
              <a:gd name="connsiteY1" fmla="*/ 0 h 11387"/>
              <a:gd name="connsiteX2" fmla="*/ 10000 w 10000"/>
              <a:gd name="connsiteY2" fmla="*/ 5000 h 11387"/>
              <a:gd name="connsiteX3" fmla="*/ 7699 w 10000"/>
              <a:gd name="connsiteY3" fmla="*/ 11387 h 11387"/>
              <a:gd name="connsiteX4" fmla="*/ 0 w 10000"/>
              <a:gd name="connsiteY4" fmla="*/ 5000 h 11387"/>
              <a:gd name="connsiteX0" fmla="*/ 0 w 10000"/>
              <a:gd name="connsiteY0" fmla="*/ 4538 h 10925"/>
              <a:gd name="connsiteX1" fmla="*/ 7785 w 10000"/>
              <a:gd name="connsiteY1" fmla="*/ 0 h 10925"/>
              <a:gd name="connsiteX2" fmla="*/ 10000 w 10000"/>
              <a:gd name="connsiteY2" fmla="*/ 4538 h 10925"/>
              <a:gd name="connsiteX3" fmla="*/ 7699 w 10000"/>
              <a:gd name="connsiteY3" fmla="*/ 10925 h 10925"/>
              <a:gd name="connsiteX4" fmla="*/ 0 w 10000"/>
              <a:gd name="connsiteY4" fmla="*/ 4538 h 10925"/>
              <a:gd name="connsiteX0" fmla="*/ 0 w 10000"/>
              <a:gd name="connsiteY0" fmla="*/ 5463 h 11850"/>
              <a:gd name="connsiteX1" fmla="*/ 7742 w 10000"/>
              <a:gd name="connsiteY1" fmla="*/ 0 h 11850"/>
              <a:gd name="connsiteX2" fmla="*/ 10000 w 10000"/>
              <a:gd name="connsiteY2" fmla="*/ 5463 h 11850"/>
              <a:gd name="connsiteX3" fmla="*/ 7699 w 10000"/>
              <a:gd name="connsiteY3" fmla="*/ 11850 h 11850"/>
              <a:gd name="connsiteX4" fmla="*/ 0 w 10000"/>
              <a:gd name="connsiteY4" fmla="*/ 5463 h 11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1850">
                <a:moveTo>
                  <a:pt x="0" y="5463"/>
                </a:moveTo>
                <a:lnTo>
                  <a:pt x="7742" y="0"/>
                </a:lnTo>
                <a:lnTo>
                  <a:pt x="10000" y="5463"/>
                </a:lnTo>
                <a:lnTo>
                  <a:pt x="7699" y="11850"/>
                </a:lnTo>
                <a:lnTo>
                  <a:pt x="0" y="54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مربع نص 2"/>
          <p:cNvSpPr txBox="1"/>
          <p:nvPr/>
        </p:nvSpPr>
        <p:spPr>
          <a:xfrm>
            <a:off x="6588506" y="2569975"/>
            <a:ext cx="4695974" cy="460960"/>
          </a:xfrm>
          <a:prstGeom prst="rect">
            <a:avLst/>
          </a:prstGeom>
          <a:noFill/>
        </p:spPr>
        <p:txBody>
          <a:bodyPr wrap="square" rtlCol="1">
            <a:spAutoFit/>
          </a:bodyPr>
          <a:lstStyle/>
          <a:p>
            <a:pPr lvl="0" algn="r" rtl="1">
              <a:lnSpc>
                <a:spcPct val="150000"/>
              </a:lnSpc>
            </a:pPr>
            <a:r>
              <a:rPr lang="ar-SA" dirty="0">
                <a:latin typeface="Alexandria" pitchFamily="2" charset="-78"/>
                <a:cs typeface="Alexandria" pitchFamily="2" charset="-78"/>
              </a:rPr>
              <a:t>عدم التقليل من شأن وقدر الباحثين الآخرين. </a:t>
            </a:r>
            <a:endParaRPr lang="en-US" dirty="0">
              <a:latin typeface="Alexandria" pitchFamily="2" charset="-78"/>
              <a:cs typeface="Alexandria" pitchFamily="2" charset="-78"/>
            </a:endParaRPr>
          </a:p>
        </p:txBody>
      </p:sp>
      <p:sp>
        <p:nvSpPr>
          <p:cNvPr id="57" name="Oval 32">
            <a:extLst>
              <a:ext uri="{FF2B5EF4-FFF2-40B4-BE49-F238E27FC236}">
                <a16:creationId xmlns:a16="http://schemas.microsoft.com/office/drawing/2014/main" id="{5BE857F5-C025-4745-AD2B-31B1C9D79E3A}"/>
              </a:ext>
            </a:extLst>
          </p:cNvPr>
          <p:cNvSpPr/>
          <p:nvPr/>
        </p:nvSpPr>
        <p:spPr>
          <a:xfrm>
            <a:off x="11343615" y="2547272"/>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5</a:t>
            </a:r>
          </a:p>
        </p:txBody>
      </p:sp>
      <p:sp>
        <p:nvSpPr>
          <p:cNvPr id="7" name="مربع نص 6"/>
          <p:cNvSpPr txBox="1"/>
          <p:nvPr/>
        </p:nvSpPr>
        <p:spPr>
          <a:xfrm>
            <a:off x="3362315" y="4997409"/>
            <a:ext cx="5026961" cy="523220"/>
          </a:xfrm>
          <a:prstGeom prst="rect">
            <a:avLst/>
          </a:prstGeom>
          <a:noFill/>
        </p:spPr>
        <p:txBody>
          <a:bodyPr wrap="square" rtlCol="1">
            <a:spAutoFit/>
          </a:bodyPr>
          <a:lstStyle/>
          <a:p>
            <a:pPr algn="ctr" rtl="1"/>
            <a:r>
              <a:rPr lang="ar-SA" sz="2800" b="1" dirty="0">
                <a:solidFill>
                  <a:schemeClr val="accent1"/>
                </a:solidFill>
                <a:latin typeface="Alexandria" pitchFamily="2" charset="-78"/>
                <a:cs typeface="Alexandria" pitchFamily="2" charset="-78"/>
              </a:rPr>
              <a:t>شروط نجاح البحث العلمي</a:t>
            </a:r>
            <a:endParaRPr lang="ar-JO" sz="2800" b="1" dirty="0">
              <a:solidFill>
                <a:schemeClr val="accent1"/>
              </a:solidFill>
              <a:latin typeface="Alexandria" pitchFamily="2" charset="-78"/>
              <a:cs typeface="Alexandria" pitchFamily="2" charset="-78"/>
            </a:endParaRPr>
          </a:p>
        </p:txBody>
      </p:sp>
      <p:pic>
        <p:nvPicPr>
          <p:cNvPr id="8" name="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80308" y="4830345"/>
            <a:ext cx="609600" cy="609600"/>
          </a:xfrm>
          <a:prstGeom prst="rect">
            <a:avLst/>
          </a:prstGeom>
        </p:spPr>
      </p:pic>
    </p:spTree>
    <p:extLst>
      <p:ext uri="{BB962C8B-B14F-4D97-AF65-F5344CB8AC3E}">
        <p14:creationId xmlns:p14="http://schemas.microsoft.com/office/powerpoint/2010/main" val="3716690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195"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E20D09A7-83DA-47D7-8835-65AA6E22E227}"/>
              </a:ext>
            </a:extLst>
          </p:cNvPr>
          <p:cNvSpPr/>
          <p:nvPr/>
        </p:nvSpPr>
        <p:spPr>
          <a:xfrm>
            <a:off x="963271" y="1120489"/>
            <a:ext cx="1483031" cy="85954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20922" y="1129408"/>
            <a:ext cx="9332403" cy="859540"/>
            <a:chOff x="2189480" y="2153920"/>
            <a:chExt cx="7796073" cy="1137920"/>
          </a:xfrm>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282F39"/>
                </a:solidFill>
                <a:effectLst/>
                <a:uLnTx/>
                <a:uFillTx/>
                <a:latin typeface="Alexandria" pitchFamily="2" charset="-78"/>
                <a:cs typeface="Alexandria" pitchFamily="2" charset="-78"/>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2206145" cy="1137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lexandria" pitchFamily="2" charset="-78"/>
                <a:cs typeface="Alexandria" pitchFamily="2" charset="-78"/>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3271" y="2084527"/>
            <a:ext cx="1483032"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0922" y="2072815"/>
            <a:ext cx="9385275" cy="859540"/>
            <a:chOff x="2189480" y="2153920"/>
            <a:chExt cx="7840241" cy="1137920"/>
          </a:xfrm>
          <a:solidFill>
            <a:schemeClr val="accent2"/>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282F39"/>
                </a:solidFill>
                <a:effectLst/>
                <a:uLnTx/>
                <a:uFillTx/>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2250313"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lexandria" pitchFamily="2" charset="-78"/>
                <a:cs typeface="Alexandria" pitchFamily="2" charset="-78"/>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963270" y="3002879"/>
            <a:ext cx="1483031" cy="85954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143358" y="2991167"/>
            <a:ext cx="9362839" cy="859540"/>
            <a:chOff x="2189480" y="2153920"/>
            <a:chExt cx="7797695" cy="1137920"/>
          </a:xfrm>
          <a:solidFill>
            <a:schemeClr val="accent4"/>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282F39"/>
                </a:solidFill>
                <a:effectLst/>
                <a:uLnTx/>
                <a:uFillTx/>
                <a:latin typeface="Alexandria" pitchFamily="2" charset="-78"/>
                <a:cs typeface="Alexandria" pitchFamily="2" charset="-78"/>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7" y="2153920"/>
              <a:ext cx="2207768"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943883" y="3921889"/>
            <a:ext cx="1483031" cy="85954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120921" y="3933462"/>
            <a:ext cx="9385278" cy="859540"/>
            <a:chOff x="2189480" y="2153920"/>
            <a:chExt cx="7213599" cy="1137920"/>
          </a:xfrm>
          <a:solidFill>
            <a:schemeClr val="accent5"/>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282F39"/>
                </a:solidFill>
                <a:effectLst/>
                <a:uLnTx/>
                <a:uFillTx/>
                <a:latin typeface="Alexandria" pitchFamily="2" charset="-78"/>
                <a:cs typeface="Alexandria" pitchFamily="2" charset="-78"/>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sp>
        <p:nvSpPr>
          <p:cNvPr id="22" name="Arrow: Pentagon 21">
            <a:extLst>
              <a:ext uri="{FF2B5EF4-FFF2-40B4-BE49-F238E27FC236}">
                <a16:creationId xmlns:a16="http://schemas.microsoft.com/office/drawing/2014/main" id="{7A635083-451F-40BF-9734-33850F7342D3}"/>
              </a:ext>
            </a:extLst>
          </p:cNvPr>
          <p:cNvSpPr/>
          <p:nvPr/>
        </p:nvSpPr>
        <p:spPr>
          <a:xfrm>
            <a:off x="945691" y="4875949"/>
            <a:ext cx="1483031" cy="85954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nvGrpSpPr>
          <p:cNvPr id="23" name="Group 22">
            <a:extLst>
              <a:ext uri="{FF2B5EF4-FFF2-40B4-BE49-F238E27FC236}">
                <a16:creationId xmlns:a16="http://schemas.microsoft.com/office/drawing/2014/main" id="{2CC8895A-9474-4AF5-956A-D6B3CEFA3279}"/>
              </a:ext>
            </a:extLst>
          </p:cNvPr>
          <p:cNvGrpSpPr/>
          <p:nvPr/>
        </p:nvGrpSpPr>
        <p:grpSpPr>
          <a:xfrm>
            <a:off x="2143357" y="4885269"/>
            <a:ext cx="9362842" cy="859540"/>
            <a:chOff x="2189480" y="2153920"/>
            <a:chExt cx="7709971" cy="1137920"/>
          </a:xfrm>
          <a:solidFill>
            <a:schemeClr val="accent6"/>
          </a:solidFill>
        </p:grpSpPr>
        <p:sp>
          <p:nvSpPr>
            <p:cNvPr id="24" name="Arrow: Chevron 23">
              <a:extLst>
                <a:ext uri="{FF2B5EF4-FFF2-40B4-BE49-F238E27FC236}">
                  <a16:creationId xmlns:a16="http://schemas.microsoft.com/office/drawing/2014/main" id="{FA5ECFFC-D03C-4BA5-970C-397D9248009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282F39"/>
                </a:solidFill>
                <a:effectLst/>
                <a:uLnTx/>
                <a:uFillTx/>
                <a:latin typeface="Alexandria" pitchFamily="2" charset="-78"/>
                <a:cs typeface="Alexandria" pitchFamily="2" charset="-78"/>
              </a:endParaRPr>
            </a:p>
          </p:txBody>
        </p:sp>
        <p:sp>
          <p:nvSpPr>
            <p:cNvPr id="25" name="Rectangle 24">
              <a:extLst>
                <a:ext uri="{FF2B5EF4-FFF2-40B4-BE49-F238E27FC236}">
                  <a16:creationId xmlns:a16="http://schemas.microsoft.com/office/drawing/2014/main" id="{90B1D260-A41C-4E95-A755-8E359C341F2F}"/>
                </a:ext>
              </a:extLst>
            </p:cNvPr>
            <p:cNvSpPr/>
            <p:nvPr/>
          </p:nvSpPr>
          <p:spPr>
            <a:xfrm>
              <a:off x="7779407" y="2153920"/>
              <a:ext cx="2120044"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1029064" y="1259285"/>
            <a:ext cx="1010653" cy="50417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ru-RU" sz="2000" b="1" i="0" u="none" strike="noStrike" kern="1200" cap="none" spc="0" normalizeH="0" baseline="0" noProof="0" dirty="0">
                <a:ln>
                  <a:noFill/>
                </a:ln>
                <a:solidFill>
                  <a:srgbClr val="FFFFFF"/>
                </a:solidFill>
                <a:effectLst/>
                <a:uLnTx/>
                <a:uFillTx/>
                <a:latin typeface="Open Sans" panose="020B0606030504020204" pitchFamily="34" charset="0"/>
                <a:cs typeface="Alexandria" pitchFamily="2" charset="-78"/>
              </a:rPr>
              <a:t>01</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1029064" y="2194428"/>
            <a:ext cx="1010653" cy="50417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ru-RU" sz="2000" b="1" i="0" u="none" strike="noStrike" kern="1200" cap="none" spc="0" normalizeH="0" baseline="0" noProof="0" dirty="0">
                <a:ln>
                  <a:noFill/>
                </a:ln>
                <a:solidFill>
                  <a:srgbClr val="FFFFFF"/>
                </a:solidFill>
                <a:effectLst/>
                <a:uLnTx/>
                <a:uFillTx/>
                <a:latin typeface="Open Sans" panose="020B0606030504020204" pitchFamily="34" charset="0"/>
                <a:cs typeface="Alexandria" pitchFamily="2" charset="-78"/>
              </a:rPr>
              <a:t>0</a:t>
            </a:r>
            <a:r>
              <a:rPr kumimoji="0" lang="en-US" sz="2000" b="1" i="0" u="none" strike="noStrike" kern="1200" cap="none" spc="0" normalizeH="0" baseline="0" noProof="0" dirty="0">
                <a:ln>
                  <a:noFill/>
                </a:ln>
                <a:solidFill>
                  <a:srgbClr val="FFFFFF"/>
                </a:solidFill>
                <a:effectLst/>
                <a:uLnTx/>
                <a:uFillTx/>
                <a:latin typeface="Alexandria" pitchFamily="2" charset="-78"/>
                <a:cs typeface="Alexandria" pitchFamily="2" charset="-78"/>
              </a:rPr>
              <a:t>2</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1029064" y="3129571"/>
            <a:ext cx="1010653" cy="50417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ru-RU" sz="2000" b="1" i="0" u="none" strike="noStrike" kern="1200" cap="none" spc="0" normalizeH="0" baseline="0" noProof="0" dirty="0">
                <a:ln>
                  <a:noFill/>
                </a:ln>
                <a:solidFill>
                  <a:srgbClr val="FFFFFF"/>
                </a:solidFill>
                <a:effectLst/>
                <a:uLnTx/>
                <a:uFillTx/>
                <a:latin typeface="Open Sans" panose="020B0606030504020204" pitchFamily="34" charset="0"/>
                <a:cs typeface="Alexandria" pitchFamily="2" charset="-78"/>
              </a:rPr>
              <a:t>0</a:t>
            </a:r>
            <a:r>
              <a:rPr kumimoji="0" lang="en-US" sz="2000" b="1" i="0" u="none" strike="noStrike" kern="1200" cap="none" spc="0" normalizeH="0" baseline="0" noProof="0" dirty="0">
                <a:ln>
                  <a:noFill/>
                </a:ln>
                <a:solidFill>
                  <a:srgbClr val="FFFFFF"/>
                </a:solidFill>
                <a:effectLst/>
                <a:uLnTx/>
                <a:uFillTx/>
                <a:latin typeface="Alexandria" pitchFamily="2" charset="-78"/>
                <a:cs typeface="Alexandria" pitchFamily="2" charset="-78"/>
              </a:rPr>
              <a:t>3</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1029064" y="4064714"/>
            <a:ext cx="1010653" cy="50417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ru-RU" sz="2000" b="1" i="0" u="none" strike="noStrike" kern="1200" cap="none" spc="0" normalizeH="0" baseline="0" noProof="0" dirty="0">
                <a:ln>
                  <a:noFill/>
                </a:ln>
                <a:solidFill>
                  <a:srgbClr val="FFFFFF"/>
                </a:solidFill>
                <a:effectLst/>
                <a:uLnTx/>
                <a:uFillTx/>
                <a:latin typeface="Open Sans" panose="020B0606030504020204" pitchFamily="34" charset="0"/>
                <a:cs typeface="Alexandria" pitchFamily="2" charset="-78"/>
              </a:rPr>
              <a:t>0</a:t>
            </a:r>
            <a:r>
              <a:rPr kumimoji="0" lang="en-US" sz="2000" b="1" i="0" u="none" strike="noStrike" kern="1200" cap="none" spc="0" normalizeH="0" baseline="0" noProof="0" dirty="0">
                <a:ln>
                  <a:noFill/>
                </a:ln>
                <a:solidFill>
                  <a:srgbClr val="FFFFFF"/>
                </a:solidFill>
                <a:effectLst/>
                <a:uLnTx/>
                <a:uFillTx/>
                <a:latin typeface="Alexandria" pitchFamily="2" charset="-78"/>
                <a:cs typeface="Alexandria" pitchFamily="2" charset="-78"/>
              </a:rPr>
              <a:t>4</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1" name="TextBox 30">
            <a:extLst>
              <a:ext uri="{FF2B5EF4-FFF2-40B4-BE49-F238E27FC236}">
                <a16:creationId xmlns:a16="http://schemas.microsoft.com/office/drawing/2014/main" id="{1B1F7E83-9D5F-403A-AEC1-1DBFB6EEEFA9}"/>
              </a:ext>
            </a:extLst>
          </p:cNvPr>
          <p:cNvSpPr txBox="1"/>
          <p:nvPr/>
        </p:nvSpPr>
        <p:spPr>
          <a:xfrm>
            <a:off x="1029064" y="4999857"/>
            <a:ext cx="1010653" cy="50417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ru-RU" sz="2000" b="1" i="0" u="none" strike="noStrike" kern="1200" cap="none" spc="0" normalizeH="0" baseline="0" noProof="0" dirty="0">
                <a:ln>
                  <a:noFill/>
                </a:ln>
                <a:solidFill>
                  <a:srgbClr val="FFFFFF"/>
                </a:solidFill>
                <a:effectLst/>
                <a:uLnTx/>
                <a:uFillTx/>
                <a:latin typeface="Open Sans" panose="020B0606030504020204" pitchFamily="34" charset="0"/>
                <a:cs typeface="Alexandria" pitchFamily="2" charset="-78"/>
              </a:rPr>
              <a:t>0</a:t>
            </a:r>
            <a:r>
              <a:rPr kumimoji="0" lang="en-US" sz="2000" b="1" i="0" u="none" strike="noStrike" kern="1200" cap="none" spc="0" normalizeH="0" baseline="0" noProof="0" dirty="0">
                <a:ln>
                  <a:noFill/>
                </a:ln>
                <a:solidFill>
                  <a:srgbClr val="FFFFFF"/>
                </a:solidFill>
                <a:effectLst/>
                <a:uLnTx/>
                <a:uFillTx/>
                <a:latin typeface="Alexandria" pitchFamily="2" charset="-78"/>
                <a:cs typeface="Alexandria" pitchFamily="2" charset="-78"/>
              </a:rPr>
              <a:t>5</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2" name="TextBox 31">
            <a:extLst>
              <a:ext uri="{FF2B5EF4-FFF2-40B4-BE49-F238E27FC236}">
                <a16:creationId xmlns:a16="http://schemas.microsoft.com/office/drawing/2014/main" id="{6622EE78-8826-4D13-896F-3CE387814C90}"/>
              </a:ext>
            </a:extLst>
          </p:cNvPr>
          <p:cNvSpPr txBox="1"/>
          <p:nvPr/>
        </p:nvSpPr>
        <p:spPr>
          <a:xfrm>
            <a:off x="3269130" y="1317230"/>
            <a:ext cx="8143952" cy="420051"/>
          </a:xfrm>
          <a:prstGeom prst="rect">
            <a:avLst/>
          </a:prstGeom>
          <a:noFill/>
        </p:spPr>
        <p:txBody>
          <a:bodyPr wrap="square" rtlCol="0">
            <a:spAutoFit/>
          </a:bodyPr>
          <a:lstStyle/>
          <a:p>
            <a:pPr lvl="0" algn="just" rtl="1">
              <a:lnSpc>
                <a:spcPct val="150000"/>
              </a:lnSpc>
              <a:defRPr/>
            </a:pPr>
            <a:r>
              <a:rPr lang="ar-SA" sz="1600" dirty="0">
                <a:solidFill>
                  <a:schemeClr val="bg1"/>
                </a:solidFill>
                <a:latin typeface="Alexandria" pitchFamily="2" charset="-78"/>
                <a:cs typeface="Alexandria" pitchFamily="2" charset="-78"/>
              </a:rPr>
              <a:t>قدرة الباحث على الصبر والتحمل عند البحث عن مصادر المعلومات المطلوبة والمناسبة</a:t>
            </a:r>
            <a:endParaRPr kumimoji="0" lang="en-GB" sz="1600" b="0" i="0" u="none" strike="noStrike" kern="1200" cap="none" spc="0" normalizeH="0" baseline="0" noProof="0" dirty="0">
              <a:ln>
                <a:noFill/>
              </a:ln>
              <a:solidFill>
                <a:schemeClr val="bg1"/>
              </a:solidFill>
              <a:effectLst/>
              <a:uLnTx/>
              <a:uFillTx/>
              <a:latin typeface="Alexandria" pitchFamily="2" charset="-78"/>
              <a:ea typeface="Noto Sans" panose="020B0502040504020204" pitchFamily="34"/>
              <a:cs typeface="Alexandria" pitchFamily="2" charset="-78"/>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879595" y="2048667"/>
            <a:ext cx="8314282" cy="789383"/>
          </a:xfrm>
          <a:prstGeom prst="rect">
            <a:avLst/>
          </a:prstGeom>
          <a:noFill/>
        </p:spPr>
        <p:txBody>
          <a:bodyPr wrap="square" rtlCol="0">
            <a:spAutoFit/>
          </a:bodyPr>
          <a:lstStyle/>
          <a:p>
            <a:pPr lvl="0" algn="just" rtl="1">
              <a:lnSpc>
                <a:spcPct val="150000"/>
              </a:lnSpc>
              <a:defRPr/>
            </a:pPr>
            <a:r>
              <a:rPr lang="ar-SA" sz="1600" dirty="0">
                <a:solidFill>
                  <a:schemeClr val="bg1"/>
                </a:solidFill>
                <a:latin typeface="Alexandria" pitchFamily="2" charset="-78"/>
                <a:cs typeface="Alexandria" pitchFamily="2" charset="-78"/>
              </a:rPr>
              <a:t>التركيز وقوة الملاحظة عند جمع المعلومات وتحليلها وتفسيرها وتجنب الاجتهادات الخاطئة في شرح مدلولات المعلومات التي يستخدمها ومعانيها</a:t>
            </a:r>
            <a:r>
              <a:rPr lang="ar-SA" sz="1600" dirty="0">
                <a:latin typeface="Alexandria" pitchFamily="2" charset="-78"/>
                <a:cs typeface="Alexandria" pitchFamily="2" charset="-78"/>
              </a:rPr>
              <a:t>. </a:t>
            </a:r>
            <a:endParaRPr kumimoji="0" lang="en-GB" sz="1600" b="0"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3072052" y="3013678"/>
            <a:ext cx="8314281" cy="789383"/>
          </a:xfrm>
          <a:prstGeom prst="rect">
            <a:avLst/>
          </a:prstGeom>
          <a:noFill/>
        </p:spPr>
        <p:txBody>
          <a:bodyPr wrap="square" rtlCol="0">
            <a:spAutoFit/>
          </a:bodyPr>
          <a:lstStyle/>
          <a:p>
            <a:pPr lvl="0" algn="just" rtl="1">
              <a:lnSpc>
                <a:spcPct val="150000"/>
              </a:lnSpc>
              <a:defRPr/>
            </a:pPr>
            <a:r>
              <a:rPr lang="ar-SA" sz="1600" dirty="0">
                <a:solidFill>
                  <a:srgbClr val="2D3956"/>
                </a:solidFill>
                <a:latin typeface="Alexandria" pitchFamily="2" charset="-78"/>
                <a:cs typeface="Alexandria" pitchFamily="2" charset="-78"/>
              </a:rPr>
              <a:t>تجرد الباحث علمياً وأن يكون موضوعياً في كتابته وبحثه بحيث لا يسمح الباحث لعاطفته بالسيطرة على أفكاره أو على تفسيراته وتبريراته. </a:t>
            </a:r>
            <a:endParaRPr kumimoji="0" lang="en-GB" sz="1600" b="0" i="0" u="none" strike="noStrike" kern="1200" cap="none" spc="0" normalizeH="0" baseline="0" noProof="0" dirty="0">
              <a:ln>
                <a:noFill/>
              </a:ln>
              <a:solidFill>
                <a:srgbClr val="2D3956"/>
              </a:solidFill>
              <a:effectLst/>
              <a:uLnTx/>
              <a:uFillTx/>
              <a:latin typeface="Alexandria" pitchFamily="2" charset="-78"/>
              <a:ea typeface="Noto Sans" panose="020B0502040504020204" pitchFamily="34"/>
              <a:cs typeface="Alexandria" pitchFamily="2" charset="-78"/>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874972" y="3959483"/>
            <a:ext cx="8555730" cy="789383"/>
          </a:xfrm>
          <a:prstGeom prst="rect">
            <a:avLst/>
          </a:prstGeom>
          <a:noFill/>
        </p:spPr>
        <p:txBody>
          <a:bodyPr wrap="square" rtlCol="0">
            <a:spAutoFit/>
          </a:bodyPr>
          <a:lstStyle/>
          <a:p>
            <a:pPr lvl="0" algn="r" rtl="1">
              <a:lnSpc>
                <a:spcPct val="150000"/>
              </a:lnSpc>
            </a:pPr>
            <a:r>
              <a:rPr lang="ar-SA" sz="1600" dirty="0">
                <a:solidFill>
                  <a:srgbClr val="2D3956"/>
                </a:solidFill>
                <a:latin typeface="Alexandria" pitchFamily="2" charset="-78"/>
                <a:cs typeface="Alexandria" pitchFamily="2" charset="-78"/>
              </a:rPr>
              <a:t>الأمانة العلمية : فليس له الحق في تحريف أي معلومة أو تغييرها أو السماح لنفسه بالتعدي على أفكار الآخرين ونسبتها إلى نفسه، وأن يحترم حقوق الملكية الفكرية. </a:t>
            </a:r>
            <a:endParaRPr lang="en-US" sz="1600" dirty="0">
              <a:solidFill>
                <a:srgbClr val="2D3956"/>
              </a:solidFill>
              <a:latin typeface="Alexandria" pitchFamily="2" charset="-78"/>
              <a:cs typeface="Alexandria" pitchFamily="2" charset="-78"/>
            </a:endParaRPr>
          </a:p>
        </p:txBody>
      </p:sp>
      <p:sp>
        <p:nvSpPr>
          <p:cNvPr id="44" name="TextBox 43">
            <a:extLst>
              <a:ext uri="{FF2B5EF4-FFF2-40B4-BE49-F238E27FC236}">
                <a16:creationId xmlns:a16="http://schemas.microsoft.com/office/drawing/2014/main" id="{9F3B5A5C-D55A-43EE-80B7-2C870122EFC4}"/>
              </a:ext>
            </a:extLst>
          </p:cNvPr>
          <p:cNvSpPr txBox="1"/>
          <p:nvPr/>
        </p:nvSpPr>
        <p:spPr>
          <a:xfrm>
            <a:off x="2842720" y="4939209"/>
            <a:ext cx="8587982" cy="789383"/>
          </a:xfrm>
          <a:prstGeom prst="rect">
            <a:avLst/>
          </a:prstGeom>
          <a:noFill/>
        </p:spPr>
        <p:txBody>
          <a:bodyPr wrap="square" rtlCol="0">
            <a:spAutoFit/>
          </a:bodyPr>
          <a:lstStyle/>
          <a:p>
            <a:pPr lvl="0" algn="r" rtl="1">
              <a:lnSpc>
                <a:spcPct val="150000"/>
              </a:lnSpc>
            </a:pPr>
            <a:r>
              <a:rPr lang="ar-SA" sz="1600" dirty="0">
                <a:solidFill>
                  <a:schemeClr val="bg1"/>
                </a:solidFill>
                <a:latin typeface="Alexandria" pitchFamily="2" charset="-78"/>
                <a:cs typeface="Alexandria" pitchFamily="2" charset="-78"/>
              </a:rPr>
              <a:t>التأكد من أن المعلومات التي يعتمد عليها الباحث في دراسته معلومات دقيقة وأن يسعى في البحث إلى التحقق من دقة تلك المعلومات. </a:t>
            </a:r>
            <a:endParaRPr lang="en-US" sz="1600" dirty="0">
              <a:solidFill>
                <a:schemeClr val="bg1"/>
              </a:solidFill>
              <a:latin typeface="Alexandria" pitchFamily="2" charset="-78"/>
              <a:cs typeface="Alexandria" pitchFamily="2" charset="-78"/>
            </a:endParaRPr>
          </a:p>
        </p:txBody>
      </p:sp>
      <p:sp>
        <p:nvSpPr>
          <p:cNvPr id="35" name="Arrow: Pentagon 21">
            <a:extLst>
              <a:ext uri="{FF2B5EF4-FFF2-40B4-BE49-F238E27FC236}">
                <a16:creationId xmlns:a16="http://schemas.microsoft.com/office/drawing/2014/main" id="{7A635083-451F-40BF-9734-33850F7342D3}"/>
              </a:ext>
            </a:extLst>
          </p:cNvPr>
          <p:cNvSpPr/>
          <p:nvPr/>
        </p:nvSpPr>
        <p:spPr>
          <a:xfrm>
            <a:off x="930447" y="5809106"/>
            <a:ext cx="1483031"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nvGrpSpPr>
          <p:cNvPr id="40" name="Group 22">
            <a:extLst>
              <a:ext uri="{FF2B5EF4-FFF2-40B4-BE49-F238E27FC236}">
                <a16:creationId xmlns:a16="http://schemas.microsoft.com/office/drawing/2014/main" id="{2CC8895A-9474-4AF5-956A-D6B3CEFA3279}"/>
              </a:ext>
            </a:extLst>
          </p:cNvPr>
          <p:cNvGrpSpPr/>
          <p:nvPr/>
        </p:nvGrpSpPr>
        <p:grpSpPr>
          <a:xfrm>
            <a:off x="2120921" y="5818426"/>
            <a:ext cx="9385278" cy="859540"/>
            <a:chOff x="2189480" y="2153920"/>
            <a:chExt cx="7665274" cy="1137920"/>
          </a:xfrm>
          <a:solidFill>
            <a:schemeClr val="accent2"/>
          </a:solidFill>
        </p:grpSpPr>
        <p:sp>
          <p:nvSpPr>
            <p:cNvPr id="41" name="Arrow: Chevron 23">
              <a:extLst>
                <a:ext uri="{FF2B5EF4-FFF2-40B4-BE49-F238E27FC236}">
                  <a16:creationId xmlns:a16="http://schemas.microsoft.com/office/drawing/2014/main" id="{FA5ECFFC-D03C-4BA5-970C-397D9248009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282F39"/>
                </a:solidFill>
                <a:effectLst/>
                <a:uLnTx/>
                <a:uFillTx/>
                <a:latin typeface="Alexandria" pitchFamily="2" charset="-78"/>
                <a:cs typeface="Alexandria" pitchFamily="2" charset="-78"/>
              </a:endParaRPr>
            </a:p>
          </p:txBody>
        </p:sp>
        <p:sp>
          <p:nvSpPr>
            <p:cNvPr id="42" name="Rectangle 24">
              <a:extLst>
                <a:ext uri="{FF2B5EF4-FFF2-40B4-BE49-F238E27FC236}">
                  <a16:creationId xmlns:a16="http://schemas.microsoft.com/office/drawing/2014/main" id="{90B1D260-A41C-4E95-A755-8E359C341F2F}"/>
                </a:ext>
              </a:extLst>
            </p:cNvPr>
            <p:cNvSpPr/>
            <p:nvPr/>
          </p:nvSpPr>
          <p:spPr>
            <a:xfrm>
              <a:off x="7779408" y="2153920"/>
              <a:ext cx="2075346"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lexandria" pitchFamily="2" charset="-78"/>
                <a:cs typeface="Alexandria" pitchFamily="2" charset="-78"/>
              </a:endParaRPr>
            </a:p>
          </p:txBody>
        </p:sp>
      </p:grpSp>
      <p:sp>
        <p:nvSpPr>
          <p:cNvPr id="45" name="TextBox 30">
            <a:extLst>
              <a:ext uri="{FF2B5EF4-FFF2-40B4-BE49-F238E27FC236}">
                <a16:creationId xmlns:a16="http://schemas.microsoft.com/office/drawing/2014/main" id="{1B1F7E83-9D5F-403A-AEC1-1DBFB6EEEFA9}"/>
              </a:ext>
            </a:extLst>
          </p:cNvPr>
          <p:cNvSpPr txBox="1"/>
          <p:nvPr/>
        </p:nvSpPr>
        <p:spPr>
          <a:xfrm>
            <a:off x="1029064" y="5935001"/>
            <a:ext cx="1010653" cy="50417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ru-RU" sz="2000" b="1" i="0" u="none" strike="noStrike" kern="1200" cap="none" spc="0" normalizeH="0" baseline="0" noProof="0" dirty="0">
                <a:ln>
                  <a:noFill/>
                </a:ln>
                <a:solidFill>
                  <a:srgbClr val="FFFFFF"/>
                </a:solidFill>
                <a:effectLst/>
                <a:uLnTx/>
                <a:uFillTx/>
                <a:latin typeface="Open Sans" panose="020B0606030504020204" pitchFamily="34" charset="0"/>
                <a:cs typeface="Alexandria" pitchFamily="2" charset="-78"/>
              </a:rPr>
              <a:t>0</a:t>
            </a:r>
            <a:r>
              <a:rPr kumimoji="0" lang="en-US" sz="2000" b="1" i="0" u="none" strike="noStrike" kern="1200" cap="none" spc="0" normalizeH="0" baseline="0" noProof="0" dirty="0">
                <a:ln>
                  <a:noFill/>
                </a:ln>
                <a:solidFill>
                  <a:srgbClr val="FFFFFF"/>
                </a:solidFill>
                <a:effectLst/>
                <a:uLnTx/>
                <a:uFillTx/>
                <a:latin typeface="Alexandria" pitchFamily="2" charset="-78"/>
                <a:cs typeface="Alexandria" pitchFamily="2" charset="-78"/>
              </a:rPr>
              <a:t>6</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6" name="مستطيل 5"/>
          <p:cNvSpPr/>
          <p:nvPr/>
        </p:nvSpPr>
        <p:spPr>
          <a:xfrm>
            <a:off x="2120921" y="5786047"/>
            <a:ext cx="9309781" cy="789383"/>
          </a:xfrm>
          <a:prstGeom prst="rect">
            <a:avLst/>
          </a:prstGeom>
        </p:spPr>
        <p:txBody>
          <a:bodyPr wrap="square">
            <a:spAutoFit/>
          </a:bodyPr>
          <a:lstStyle/>
          <a:p>
            <a:pPr algn="r" rtl="1">
              <a:lnSpc>
                <a:spcPct val="150000"/>
              </a:lnSpc>
            </a:pPr>
            <a:r>
              <a:rPr lang="ar-SA" sz="1600" dirty="0">
                <a:solidFill>
                  <a:srgbClr val="2D3956"/>
                </a:solidFill>
                <a:latin typeface="Alexandria" pitchFamily="2" charset="-78"/>
                <a:ea typeface="Times New Roman" panose="02020603050405020304" pitchFamily="18" charset="0"/>
                <a:cs typeface="Alexandria" pitchFamily="2" charset="-78"/>
              </a:rPr>
              <a:t>التواضع تواضع الباحث العلمي وعدم ترفعه على الباحثين الآخرين الذين سبقوه في مجال بحثه وموضوعه الذي يتناوله </a:t>
            </a:r>
            <a:r>
              <a:rPr lang="ar-JO" sz="1600" dirty="0">
                <a:solidFill>
                  <a:srgbClr val="2D3956"/>
                </a:solidFill>
                <a:latin typeface="Alexandria" pitchFamily="2" charset="-78"/>
                <a:ea typeface="Times New Roman" panose="02020603050405020304" pitchFamily="18" charset="0"/>
                <a:cs typeface="Alexandria" pitchFamily="2" charset="-78"/>
              </a:rPr>
              <a:t>و</a:t>
            </a:r>
            <a:r>
              <a:rPr lang="ar-SA" sz="1600" dirty="0">
                <a:solidFill>
                  <a:srgbClr val="2D3956"/>
                </a:solidFill>
                <a:latin typeface="Alexandria" pitchFamily="2" charset="-78"/>
                <a:cs typeface="Alexandria" pitchFamily="2" charset="-78"/>
              </a:rPr>
              <a:t>الثقة بالنفس : بمعنى أن يثق الباحث في قدراته في البحث والتحليل والنقد</a:t>
            </a:r>
            <a:r>
              <a:rPr lang="ar-JO" sz="1600" dirty="0">
                <a:solidFill>
                  <a:srgbClr val="2D3956"/>
                </a:solidFill>
                <a:latin typeface="Alexandria" pitchFamily="2" charset="-78"/>
                <a:cs typeface="Alexandria" pitchFamily="2" charset="-78"/>
              </a:rPr>
              <a:t>.</a:t>
            </a:r>
          </a:p>
        </p:txBody>
      </p:sp>
      <p:sp>
        <p:nvSpPr>
          <p:cNvPr id="5" name="TextBox 4">
            <a:extLst>
              <a:ext uri="{FF2B5EF4-FFF2-40B4-BE49-F238E27FC236}">
                <a16:creationId xmlns:a16="http://schemas.microsoft.com/office/drawing/2014/main" id="{5B66C616-A479-DF74-D5FE-7CD072A3F0B3}"/>
              </a:ext>
            </a:extLst>
          </p:cNvPr>
          <p:cNvSpPr txBox="1"/>
          <p:nvPr/>
        </p:nvSpPr>
        <p:spPr>
          <a:xfrm>
            <a:off x="3825368" y="360418"/>
            <a:ext cx="4541264"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الخصائص المهنية للباحث العلمي </a:t>
            </a:r>
          </a:p>
        </p:txBody>
      </p:sp>
    </p:spTree>
    <p:extLst>
      <p:ext uri="{BB962C8B-B14F-4D97-AF65-F5344CB8AC3E}">
        <p14:creationId xmlns:p14="http://schemas.microsoft.com/office/powerpoint/2010/main" val="19863117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4157836-DB83-41E4-956D-A15CCCBA447F}"/>
              </a:ext>
            </a:extLst>
          </p:cNvPr>
          <p:cNvGrpSpPr/>
          <p:nvPr/>
        </p:nvGrpSpPr>
        <p:grpSpPr>
          <a:xfrm>
            <a:off x="460911" y="4189953"/>
            <a:ext cx="4105074" cy="1498990"/>
            <a:chOff x="4137226" y="4377856"/>
            <a:chExt cx="3565005" cy="1301781"/>
          </a:xfrm>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994321" y="3408552"/>
            <a:ext cx="3038262" cy="1109437"/>
            <a:chOff x="4137226" y="4377856"/>
            <a:chExt cx="3565005" cy="1301781"/>
          </a:xfrm>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1316049" y="2737839"/>
            <a:ext cx="2394806" cy="874475"/>
            <a:chOff x="4137226" y="4377856"/>
            <a:chExt cx="3565005" cy="1301781"/>
          </a:xfrm>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1582126" y="2181281"/>
            <a:ext cx="1862651" cy="680156"/>
            <a:chOff x="4137226" y="4377856"/>
            <a:chExt cx="3565005" cy="1301781"/>
          </a:xfrm>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4" name="Group 33">
            <a:extLst>
              <a:ext uri="{FF2B5EF4-FFF2-40B4-BE49-F238E27FC236}">
                <a16:creationId xmlns:a16="http://schemas.microsoft.com/office/drawing/2014/main" id="{379326D4-64CD-4799-9DBA-FE779A0305EF}"/>
              </a:ext>
            </a:extLst>
          </p:cNvPr>
          <p:cNvGrpSpPr/>
          <p:nvPr/>
        </p:nvGrpSpPr>
        <p:grpSpPr>
          <a:xfrm>
            <a:off x="1974126" y="1801730"/>
            <a:ext cx="1078651" cy="393875"/>
            <a:chOff x="4137226" y="4377856"/>
            <a:chExt cx="3565005" cy="1301781"/>
          </a:xfrm>
        </p:grpSpPr>
        <p:sp>
          <p:nvSpPr>
            <p:cNvPr id="35" name="Flowchart: Decision 34">
              <a:extLst>
                <a:ext uri="{FF2B5EF4-FFF2-40B4-BE49-F238E27FC236}">
                  <a16:creationId xmlns:a16="http://schemas.microsoft.com/office/drawing/2014/main" id="{68F3E827-F77A-4474-81C6-016216AB5E33}"/>
                </a:ext>
              </a:extLst>
            </p:cNvPr>
            <p:cNvSpPr/>
            <p:nvPr/>
          </p:nvSpPr>
          <p:spPr>
            <a:xfrm>
              <a:off x="4137226" y="4377856"/>
              <a:ext cx="3565002" cy="587495"/>
            </a:xfrm>
            <a:prstGeom prst="flowChartDecision">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8" name="Parallelogram 37">
              <a:extLst>
                <a:ext uri="{FF2B5EF4-FFF2-40B4-BE49-F238E27FC236}">
                  <a16:creationId xmlns:a16="http://schemas.microsoft.com/office/drawing/2014/main" id="{56ABD8CA-7CE2-40F8-9B0D-1A2FF9B3754C}"/>
                </a:ext>
              </a:extLst>
            </p:cNvPr>
            <p:cNvSpPr/>
            <p:nvPr/>
          </p:nvSpPr>
          <p:spPr>
            <a:xfrm rot="5400000">
              <a:off x="4524461" y="4284371"/>
              <a:ext cx="1008031" cy="1782501"/>
            </a:xfrm>
            <a:prstGeom prst="parallelogram">
              <a:avLst>
                <a:gd name="adj" fmla="val 29132"/>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9" name="Parallelogram 38">
              <a:extLst>
                <a:ext uri="{FF2B5EF4-FFF2-40B4-BE49-F238E27FC236}">
                  <a16:creationId xmlns:a16="http://schemas.microsoft.com/office/drawing/2014/main" id="{B575B6FD-0C22-4C2B-88BB-C245BF1B1830}"/>
                </a:ext>
              </a:extLst>
            </p:cNvPr>
            <p:cNvSpPr/>
            <p:nvPr/>
          </p:nvSpPr>
          <p:spPr>
            <a:xfrm rot="5400000" flipV="1">
              <a:off x="6306965" y="4284371"/>
              <a:ext cx="1008032" cy="1782500"/>
            </a:xfrm>
            <a:prstGeom prst="parallelogram">
              <a:avLst>
                <a:gd name="adj" fmla="val 291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6559008" y="1658053"/>
            <a:ext cx="4566217" cy="400110"/>
          </a:xfrm>
          <a:prstGeom prst="rect">
            <a:avLst/>
          </a:prstGeom>
          <a:noFill/>
        </p:spPr>
        <p:txBody>
          <a:bodyPr wrap="square" rtlCol="0">
            <a:spAutoFit/>
          </a:bodyPr>
          <a:lstStyle/>
          <a:p>
            <a:pPr algn="r" rtl="1"/>
            <a:r>
              <a:rPr lang="ar-SA" sz="2000" dirty="0">
                <a:latin typeface="Alexandria" pitchFamily="2" charset="-78"/>
                <a:cs typeface="Alexandria" pitchFamily="2" charset="-78"/>
              </a:rPr>
              <a:t>التخصص العلمي والتعمق فيه</a:t>
            </a:r>
            <a:endParaRPr lang="en-US" sz="2000" dirty="0">
              <a:latin typeface="Alexandria" pitchFamily="2" charset="-78"/>
              <a:cs typeface="Alexandria" pitchFamily="2" charset="-78"/>
            </a:endParaRPr>
          </a:p>
        </p:txBody>
      </p:sp>
      <p:sp>
        <p:nvSpPr>
          <p:cNvPr id="41" name="Oval 40">
            <a:extLst>
              <a:ext uri="{FF2B5EF4-FFF2-40B4-BE49-F238E27FC236}">
                <a16:creationId xmlns:a16="http://schemas.microsoft.com/office/drawing/2014/main" id="{7A83825E-1EE2-4E27-B7C1-4EF0FD2D4D4A}"/>
              </a:ext>
            </a:extLst>
          </p:cNvPr>
          <p:cNvSpPr/>
          <p:nvPr/>
        </p:nvSpPr>
        <p:spPr>
          <a:xfrm>
            <a:off x="11278191" y="1537730"/>
            <a:ext cx="506366" cy="506366"/>
          </a:xfrm>
          <a:prstGeom prst="ellipse">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Alexandria" pitchFamily="2" charset="-78"/>
                <a:cs typeface="Alexandria" pitchFamily="2" charset="-78"/>
              </a:rPr>
              <a:t>1</a:t>
            </a:r>
          </a:p>
        </p:txBody>
      </p:sp>
      <p:sp>
        <p:nvSpPr>
          <p:cNvPr id="42" name="Oval 41">
            <a:extLst>
              <a:ext uri="{FF2B5EF4-FFF2-40B4-BE49-F238E27FC236}">
                <a16:creationId xmlns:a16="http://schemas.microsoft.com/office/drawing/2014/main" id="{1DC9CB7D-F47F-41EA-B7FF-319D97A7F478}"/>
              </a:ext>
            </a:extLst>
          </p:cNvPr>
          <p:cNvSpPr/>
          <p:nvPr/>
        </p:nvSpPr>
        <p:spPr>
          <a:xfrm>
            <a:off x="11278191" y="2404552"/>
            <a:ext cx="506366" cy="506366"/>
          </a:xfrm>
          <a:prstGeom prst="ellipse">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Alexandria" pitchFamily="2" charset="-78"/>
                <a:cs typeface="Alexandria" pitchFamily="2" charset="-78"/>
              </a:rPr>
              <a:t>2</a:t>
            </a:r>
          </a:p>
        </p:txBody>
      </p:sp>
      <p:sp>
        <p:nvSpPr>
          <p:cNvPr id="43" name="Oval 42">
            <a:extLst>
              <a:ext uri="{FF2B5EF4-FFF2-40B4-BE49-F238E27FC236}">
                <a16:creationId xmlns:a16="http://schemas.microsoft.com/office/drawing/2014/main" id="{5CBEA206-30A3-4EC0-B498-D8EF0D8F27C0}"/>
              </a:ext>
            </a:extLst>
          </p:cNvPr>
          <p:cNvSpPr/>
          <p:nvPr/>
        </p:nvSpPr>
        <p:spPr>
          <a:xfrm>
            <a:off x="11278191" y="3271374"/>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Alexandria" pitchFamily="2" charset="-78"/>
                <a:cs typeface="Alexandria" pitchFamily="2" charset="-78"/>
              </a:rPr>
              <a:t>3</a:t>
            </a:r>
          </a:p>
        </p:txBody>
      </p:sp>
      <p:sp>
        <p:nvSpPr>
          <p:cNvPr id="44" name="TextBox 43">
            <a:extLst>
              <a:ext uri="{FF2B5EF4-FFF2-40B4-BE49-F238E27FC236}">
                <a16:creationId xmlns:a16="http://schemas.microsoft.com/office/drawing/2014/main" id="{86F59546-50F5-4584-ACAB-55B35DAFCB48}"/>
              </a:ext>
            </a:extLst>
          </p:cNvPr>
          <p:cNvSpPr txBox="1"/>
          <p:nvPr/>
        </p:nvSpPr>
        <p:spPr>
          <a:xfrm>
            <a:off x="6559008" y="2521359"/>
            <a:ext cx="4566217" cy="400110"/>
          </a:xfrm>
          <a:prstGeom prst="rect">
            <a:avLst/>
          </a:prstGeom>
          <a:noFill/>
        </p:spPr>
        <p:txBody>
          <a:bodyPr wrap="square" rtlCol="0">
            <a:spAutoFit/>
          </a:bodyPr>
          <a:lstStyle/>
          <a:p>
            <a:pPr algn="r" rtl="1"/>
            <a:r>
              <a:rPr lang="ar-SA" sz="2000" dirty="0">
                <a:latin typeface="Alexandria" pitchFamily="2" charset="-78"/>
                <a:cs typeface="Alexandria" pitchFamily="2" charset="-78"/>
              </a:rPr>
              <a:t>معرفة مصادر البحث</a:t>
            </a:r>
            <a:endParaRPr lang="en-US" sz="2000" dirty="0">
              <a:latin typeface="Alexandria" pitchFamily="2" charset="-78"/>
              <a:cs typeface="Alexandria" pitchFamily="2" charset="-78"/>
            </a:endParaRPr>
          </a:p>
        </p:txBody>
      </p:sp>
      <p:sp>
        <p:nvSpPr>
          <p:cNvPr id="45" name="TextBox 44">
            <a:extLst>
              <a:ext uri="{FF2B5EF4-FFF2-40B4-BE49-F238E27FC236}">
                <a16:creationId xmlns:a16="http://schemas.microsoft.com/office/drawing/2014/main" id="{B94A5F2C-56AA-40D0-9AE7-3D587E057123}"/>
              </a:ext>
            </a:extLst>
          </p:cNvPr>
          <p:cNvSpPr txBox="1"/>
          <p:nvPr/>
        </p:nvSpPr>
        <p:spPr>
          <a:xfrm>
            <a:off x="6195202" y="3384664"/>
            <a:ext cx="4956795" cy="400110"/>
          </a:xfrm>
          <a:prstGeom prst="rect">
            <a:avLst/>
          </a:prstGeom>
          <a:noFill/>
        </p:spPr>
        <p:txBody>
          <a:bodyPr wrap="square" rtlCol="0">
            <a:spAutoFit/>
          </a:bodyPr>
          <a:lstStyle/>
          <a:p>
            <a:pPr algn="r" rtl="1"/>
            <a:r>
              <a:rPr lang="ar-SA" sz="2000" dirty="0">
                <a:latin typeface="Alexandria" pitchFamily="2" charset="-78"/>
                <a:cs typeface="Alexandria" pitchFamily="2" charset="-78"/>
              </a:rPr>
              <a:t>متابعة كل جديد في مجال التخصص</a:t>
            </a:r>
            <a:endParaRPr lang="en-US" sz="2000" dirty="0">
              <a:latin typeface="Alexandria" pitchFamily="2" charset="-78"/>
              <a:cs typeface="Alexandria" pitchFamily="2" charset="-78"/>
            </a:endParaRPr>
          </a:p>
        </p:txBody>
      </p:sp>
      <p:sp>
        <p:nvSpPr>
          <p:cNvPr id="46" name="Oval 45">
            <a:extLst>
              <a:ext uri="{FF2B5EF4-FFF2-40B4-BE49-F238E27FC236}">
                <a16:creationId xmlns:a16="http://schemas.microsoft.com/office/drawing/2014/main" id="{65935268-297F-46AB-A09D-CDD5F6F2F7A5}"/>
              </a:ext>
            </a:extLst>
          </p:cNvPr>
          <p:cNvSpPr/>
          <p:nvPr/>
        </p:nvSpPr>
        <p:spPr>
          <a:xfrm>
            <a:off x="11278191" y="4138196"/>
            <a:ext cx="506366" cy="506366"/>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a:ln>
                  <a:noFill/>
                </a:ln>
                <a:solidFill>
                  <a:srgbClr val="FFFFFF"/>
                </a:solidFill>
                <a:effectLst/>
                <a:uLnTx/>
                <a:uFillTx/>
                <a:latin typeface="Calibri" panose="020F0502020204030204"/>
                <a:cs typeface="Alexandria" pitchFamily="2" charset="-78"/>
              </a:rPr>
              <a:t>4</a:t>
            </a:r>
            <a:endParaRPr kumimoji="0" lang="en-US" sz="1800" b="1" i="0" u="none" strike="noStrike" kern="1200" cap="none" spc="0" normalizeH="0" baseline="0" noProof="0" dirty="0">
              <a:ln>
                <a:noFill/>
              </a:ln>
              <a:solidFill>
                <a:srgbClr val="FFFFFF"/>
              </a:solidFill>
              <a:effectLst/>
              <a:uLnTx/>
              <a:uFillTx/>
              <a:latin typeface="Alexandria" pitchFamily="2" charset="-78"/>
              <a:cs typeface="Alexandria" pitchFamily="2" charset="-78"/>
            </a:endParaRPr>
          </a:p>
        </p:txBody>
      </p:sp>
      <p:sp>
        <p:nvSpPr>
          <p:cNvPr id="47" name="TextBox 46">
            <a:extLst>
              <a:ext uri="{FF2B5EF4-FFF2-40B4-BE49-F238E27FC236}">
                <a16:creationId xmlns:a16="http://schemas.microsoft.com/office/drawing/2014/main" id="{7EC3E097-A0DB-4CE0-A60B-A7EC9A8A34C0}"/>
              </a:ext>
            </a:extLst>
          </p:cNvPr>
          <p:cNvSpPr txBox="1"/>
          <p:nvPr/>
        </p:nvSpPr>
        <p:spPr>
          <a:xfrm>
            <a:off x="6316996" y="4247970"/>
            <a:ext cx="4826037" cy="400110"/>
          </a:xfrm>
          <a:prstGeom prst="rect">
            <a:avLst/>
          </a:prstGeom>
          <a:noFill/>
        </p:spPr>
        <p:txBody>
          <a:bodyPr wrap="square" rtlCol="0">
            <a:spAutoFit/>
          </a:bodyPr>
          <a:lstStyle/>
          <a:p>
            <a:pPr algn="r" rtl="1"/>
            <a:r>
              <a:rPr lang="ar-SA" sz="2000" dirty="0">
                <a:latin typeface="Alexandria" pitchFamily="2" charset="-78"/>
                <a:cs typeface="Alexandria" pitchFamily="2" charset="-78"/>
              </a:rPr>
              <a:t>الاطلاع على العلوم المكمّلة للتخصص</a:t>
            </a:r>
            <a:endParaRPr lang="en-US" sz="2000" dirty="0">
              <a:latin typeface="Alexandria" pitchFamily="2" charset="-78"/>
              <a:cs typeface="Alexandria" pitchFamily="2" charset="-78"/>
            </a:endParaRPr>
          </a:p>
        </p:txBody>
      </p:sp>
      <p:sp>
        <p:nvSpPr>
          <p:cNvPr id="48" name="Oval 47">
            <a:extLst>
              <a:ext uri="{FF2B5EF4-FFF2-40B4-BE49-F238E27FC236}">
                <a16:creationId xmlns:a16="http://schemas.microsoft.com/office/drawing/2014/main" id="{282F2B23-94CC-4073-BC84-B3F0BF4D1110}"/>
              </a:ext>
            </a:extLst>
          </p:cNvPr>
          <p:cNvSpPr/>
          <p:nvPr/>
        </p:nvSpPr>
        <p:spPr>
          <a:xfrm>
            <a:off x="11278191" y="5005019"/>
            <a:ext cx="506366" cy="506366"/>
          </a:xfrm>
          <a:prstGeom prst="ellipse">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a:ln>
                  <a:noFill/>
                </a:ln>
                <a:solidFill>
                  <a:srgbClr val="FFFFFF"/>
                </a:solidFill>
                <a:effectLst/>
                <a:uLnTx/>
                <a:uFillTx/>
                <a:latin typeface="Calibri" panose="020F0502020204030204"/>
                <a:cs typeface="Alexandria" pitchFamily="2" charset="-78"/>
              </a:rPr>
              <a:t>5</a:t>
            </a:r>
            <a:endParaRPr kumimoji="0" lang="en-US" sz="1800" b="1" i="0" u="none" strike="noStrike" kern="1200" cap="none" spc="0" normalizeH="0" baseline="0" noProof="0" dirty="0">
              <a:ln>
                <a:noFill/>
              </a:ln>
              <a:solidFill>
                <a:srgbClr val="FFFFFF"/>
              </a:solidFill>
              <a:effectLst/>
              <a:uLnTx/>
              <a:uFillTx/>
              <a:latin typeface="Alexandria" pitchFamily="2" charset="-78"/>
              <a:cs typeface="Alexandria" pitchFamily="2" charset="-78"/>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6074196" y="5111275"/>
            <a:ext cx="5086706" cy="400110"/>
          </a:xfrm>
          <a:prstGeom prst="rect">
            <a:avLst/>
          </a:prstGeom>
          <a:noFill/>
        </p:spPr>
        <p:txBody>
          <a:bodyPr wrap="square" rtlCol="0">
            <a:spAutoFit/>
          </a:bodyPr>
          <a:lstStyle/>
          <a:p>
            <a:pPr algn="r" rtl="1"/>
            <a:r>
              <a:rPr lang="ar-SA" sz="2000" dirty="0">
                <a:latin typeface="Alexandria" pitchFamily="2" charset="-78"/>
                <a:cs typeface="Alexandria" pitchFamily="2" charset="-78"/>
              </a:rPr>
              <a:t>الممارسة الدائمة للبحث وعدم التوقف عنه</a:t>
            </a:r>
            <a:endParaRPr lang="en-US" sz="20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33C5731-344D-CCFF-4C78-CA1DDA4EF32D}"/>
              </a:ext>
            </a:extLst>
          </p:cNvPr>
          <p:cNvSpPr txBox="1"/>
          <p:nvPr/>
        </p:nvSpPr>
        <p:spPr>
          <a:xfrm>
            <a:off x="3825368" y="360418"/>
            <a:ext cx="454126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مؤهلات الباحث العلمي</a:t>
            </a:r>
          </a:p>
        </p:txBody>
      </p:sp>
    </p:spTree>
    <p:extLst>
      <p:ext uri="{BB962C8B-B14F-4D97-AF65-F5344CB8AC3E}">
        <p14:creationId xmlns:p14="http://schemas.microsoft.com/office/powerpoint/2010/main" val="30329215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BE59F24-C57C-A3D2-532A-532197DC21D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0C0A9B9-A180-1484-08B1-5EB8B58C7C2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E5AEBDF-41CB-2BBE-0AE6-8F3DC3799B99}"/>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القيم الأخلاقية للبحوث العلمية </a:t>
            </a:r>
          </a:p>
        </p:txBody>
      </p:sp>
      <p:sp>
        <p:nvSpPr>
          <p:cNvPr id="2" name="مربع نص 1"/>
          <p:cNvSpPr txBox="1"/>
          <p:nvPr/>
        </p:nvSpPr>
        <p:spPr>
          <a:xfrm>
            <a:off x="783771" y="1885612"/>
            <a:ext cx="11272962" cy="3888821"/>
          </a:xfrm>
          <a:prstGeom prst="rect">
            <a:avLst/>
          </a:prstGeom>
          <a:noFill/>
        </p:spPr>
        <p:txBody>
          <a:bodyPr wrap="square" rtlCol="1">
            <a:spAutoFit/>
          </a:bodyPr>
          <a:lstStyle/>
          <a:p>
            <a:pPr marL="342900" lvl="0" indent="-342900" algn="r" rtl="1">
              <a:lnSpc>
                <a:spcPct val="200000"/>
              </a:lnSpc>
              <a:buFont typeface="Wingdings" panose="05000000000000000000" pitchFamily="2" charset="2"/>
              <a:buChar char="ü"/>
            </a:pPr>
            <a:r>
              <a:rPr lang="ar-SA" dirty="0">
                <a:latin typeface="Alexandria" pitchFamily="2" charset="-78"/>
                <a:cs typeface="Alexandria" pitchFamily="2" charset="-78"/>
              </a:rPr>
              <a:t>تعريف الباحثين بمنظومة قيم الأخلاق العلمية يساعدهم على اتخاذها إطاراً مرجعياً لهم في مختلف المواقف التي تواجههم الاجتماعية والمهنية والتطورات التكنولوجية وتحديات العصر في المستقبل، دونما تأثر بالقيم السلبية التي تزاحم القيم الإيجابية </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ü"/>
            </a:pPr>
            <a:r>
              <a:rPr lang="ar-SA" dirty="0">
                <a:latin typeface="Alexandria" pitchFamily="2" charset="-78"/>
                <a:cs typeface="Alexandria" pitchFamily="2" charset="-78"/>
              </a:rPr>
              <a:t>إن توافر القيم الأخلاقية العلمية لدى الطلاب يساعدهم على القيام بتقويم ممارسات أعضاء هيئة التدريس سواء داخل القاعات الدراسية أم خارجها </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ü"/>
            </a:pPr>
            <a:r>
              <a:rPr lang="ar-SA" dirty="0">
                <a:latin typeface="Alexandria" pitchFamily="2" charset="-78"/>
                <a:cs typeface="Alexandria" pitchFamily="2" charset="-78"/>
              </a:rPr>
              <a:t>تعتبر القيم العلمية إحدى ركائز التعليم المتميز في المجتمع، والمسؤول عن إنتاج المعرفة النافعة، والوعي بأساليب التعامل معها.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12709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03DC77E-1FD8-157C-ABA2-9286EEE3054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9A9D344-B193-11C5-B735-419BAA6EED8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891DA7E-17A0-F5B5-37A3-BBDAB804F219}"/>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القيم الأخلاقية للبحوث العلمية </a:t>
            </a:r>
          </a:p>
        </p:txBody>
      </p:sp>
      <p:sp>
        <p:nvSpPr>
          <p:cNvPr id="2" name="مربع نص 1"/>
          <p:cNvSpPr txBox="1"/>
          <p:nvPr/>
        </p:nvSpPr>
        <p:spPr>
          <a:xfrm>
            <a:off x="901054" y="1970308"/>
            <a:ext cx="11155680" cy="3959482"/>
          </a:xfrm>
          <a:prstGeom prst="rect">
            <a:avLst/>
          </a:prstGeom>
          <a:noFill/>
        </p:spPr>
        <p:txBody>
          <a:bodyPr wrap="square" rtlCol="1">
            <a:spAutoFit/>
          </a:bodyPr>
          <a:lstStyle/>
          <a:p>
            <a:pPr marL="342900" lvl="0" indent="-342900" algn="just" rtl="1">
              <a:lnSpc>
                <a:spcPct val="200000"/>
              </a:lnSpc>
              <a:buFont typeface="Wingdings" panose="05000000000000000000" pitchFamily="2" charset="2"/>
              <a:buChar char="ü"/>
            </a:pPr>
            <a:r>
              <a:rPr lang="ar-SA" sz="1600" dirty="0">
                <a:latin typeface="Alexandria" pitchFamily="2" charset="-78"/>
                <a:cs typeface="Alexandria" pitchFamily="2" charset="-78"/>
              </a:rPr>
              <a:t>تسهم القيم العلمية في إغناء مهارات الباحثين المتصلة بالعلم، مثل: القدرة على التحليل وتوافر الخلفية النظرية المعينة على تفسير المشكلات المجتمعية والتعامل مع الحقائق العلمية عند دراسة النظريات العلمية وعند ربطها بالبيئة وتفعيل النتائج وتنمي الإحساس بالمشاركة إزاء قضايا العلم ومشكلات البيئة. </a:t>
            </a:r>
            <a:endParaRPr lang="en-US" sz="1600" dirty="0">
              <a:latin typeface="Alexandria" pitchFamily="2" charset="-78"/>
              <a:cs typeface="Alexandria" pitchFamily="2" charset="-78"/>
            </a:endParaRPr>
          </a:p>
          <a:p>
            <a:pPr marL="342900" lvl="0" indent="-342900" algn="just" rtl="1">
              <a:lnSpc>
                <a:spcPct val="200000"/>
              </a:lnSpc>
              <a:buFont typeface="Wingdings" panose="05000000000000000000" pitchFamily="2" charset="2"/>
              <a:buChar char="ü"/>
            </a:pPr>
            <a:r>
              <a:rPr lang="ar-SA" sz="1600" dirty="0">
                <a:latin typeface="Alexandria" pitchFamily="2" charset="-78"/>
                <a:cs typeface="Alexandria" pitchFamily="2" charset="-78"/>
              </a:rPr>
              <a:t>الاهتمام بالقيم العلمية من شأنه أن يسهم في دفع حركة البحث العلمي في تخصصات عدة، الأمر الذي يؤدي إلى تهيئة بيئة علمية تزدهر فيها العلوم ويستشعر الفرد بمكانة العلم والعلماء والثقافة العلمية </a:t>
            </a:r>
            <a:endParaRPr lang="en-US" sz="1600" dirty="0">
              <a:latin typeface="Alexandria" pitchFamily="2" charset="-78"/>
              <a:cs typeface="Alexandria" pitchFamily="2" charset="-78"/>
            </a:endParaRPr>
          </a:p>
          <a:p>
            <a:pPr marL="342900" lvl="0" indent="-342900" algn="just" rtl="1">
              <a:lnSpc>
                <a:spcPct val="200000"/>
              </a:lnSpc>
              <a:buFont typeface="Wingdings" panose="05000000000000000000" pitchFamily="2" charset="2"/>
              <a:buChar char="ü"/>
            </a:pPr>
            <a:r>
              <a:rPr lang="ar-SA" sz="1600" dirty="0">
                <a:latin typeface="Alexandria" pitchFamily="2" charset="-78"/>
                <a:cs typeface="Alexandria" pitchFamily="2" charset="-78"/>
              </a:rPr>
              <a:t>لبعض قيم الأخلاق العلمية دور مهم في دراسة فلسفة العلم في إطار السياق الاجتماعي والثقافي للمجتمع على مختلف المستويات المحلية والعالمية، مثل الشمولية والدقة التجريبية والخصوبة الفكرية والقابلية للتجريب والمرونة العلمية والتعليل العلمي والبحث عن الأسباب والتوافق العلم</a:t>
            </a:r>
            <a:r>
              <a:rPr lang="ar-JO" sz="1600" dirty="0">
                <a:latin typeface="Alexandria" pitchFamily="2" charset="-78"/>
                <a:cs typeface="Alexandria" pitchFamily="2" charset="-78"/>
              </a:rPr>
              <a:t>ي </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2454956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A70F652-F672-8E5B-D2BA-78F852A21A7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016C429-B8DE-4FBD-ED7C-03BF9332E4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9BF2CB2-3563-EC8A-03D0-A16CD629C2D5}"/>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المبادئ الأخلاقية للبحث العلمي</a:t>
            </a:r>
          </a:p>
        </p:txBody>
      </p:sp>
      <p:sp>
        <p:nvSpPr>
          <p:cNvPr id="2" name="مربع نص 1"/>
          <p:cNvSpPr txBox="1"/>
          <p:nvPr/>
        </p:nvSpPr>
        <p:spPr>
          <a:xfrm>
            <a:off x="782629" y="2251094"/>
            <a:ext cx="11155680" cy="3088602"/>
          </a:xfrm>
          <a:prstGeom prst="rect">
            <a:avLst/>
          </a:prstGeom>
          <a:noFill/>
        </p:spPr>
        <p:txBody>
          <a:bodyPr wrap="square" rtlCol="1">
            <a:spAutoFit/>
          </a:bodyPr>
          <a:lstStyle/>
          <a:p>
            <a:pPr marL="342900" lvl="0" indent="-342900" algn="r" rtl="1">
              <a:lnSpc>
                <a:spcPct val="200000"/>
              </a:lnSpc>
              <a:buFont typeface="Wingdings" panose="05000000000000000000" pitchFamily="2" charset="2"/>
              <a:buChar char="q"/>
            </a:pPr>
            <a:r>
              <a:rPr lang="ar-SA" sz="1600" dirty="0">
                <a:latin typeface="Alexandria" pitchFamily="2" charset="-78"/>
                <a:cs typeface="Alexandria" pitchFamily="2" charset="-78"/>
              </a:rPr>
              <a:t>أن ينظر الباحث إلى القضايا الأخلاقية على أنها مشكلة مجتمعية يضع فيها نتائج بحثه دون التحيز لمشاعره وأهواءه. </a:t>
            </a:r>
            <a:endParaRPr lang="en-US" sz="1600"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q"/>
            </a:pPr>
            <a:r>
              <a:rPr lang="ar-SA" sz="1600" dirty="0">
                <a:latin typeface="Alexandria" pitchFamily="2" charset="-78"/>
                <a:cs typeface="Alexandria" pitchFamily="2" charset="-78"/>
              </a:rPr>
              <a:t>يجب أن تتم إجراء البحث بطريقة تحافظ على أمانة وسرية المؤسسات التي يتم الدراسة عليها أو الأشخاص </a:t>
            </a:r>
            <a:r>
              <a:rPr lang="ar-SA" sz="1600" dirty="0" err="1">
                <a:latin typeface="Alexandria" pitchFamily="2" charset="-78"/>
                <a:cs typeface="Alexandria" pitchFamily="2" charset="-78"/>
              </a:rPr>
              <a:t>المبحوثين</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q"/>
            </a:pPr>
            <a:r>
              <a:rPr lang="ar-SA" sz="1600" dirty="0">
                <a:latin typeface="Alexandria" pitchFamily="2" charset="-78"/>
                <a:cs typeface="Alexandria" pitchFamily="2" charset="-78"/>
              </a:rPr>
              <a:t>أن يكون هناك تفكير علمي وجدي في أهمية المشكلة وإيجاد حلول علمية مناسبة. </a:t>
            </a:r>
            <a:endParaRPr lang="en-US" sz="1600"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q"/>
            </a:pPr>
            <a:r>
              <a:rPr lang="ar-JO" sz="1600" dirty="0">
                <a:latin typeface="Alexandria" pitchFamily="2" charset="-78"/>
                <a:cs typeface="Alexandria" pitchFamily="2" charset="-78"/>
              </a:rPr>
              <a:t>ال</a:t>
            </a:r>
            <a:r>
              <a:rPr lang="ar-SA" sz="1600" dirty="0">
                <a:latin typeface="Alexandria" pitchFamily="2" charset="-78"/>
                <a:cs typeface="Alexandria" pitchFamily="2" charset="-78"/>
              </a:rPr>
              <a:t>محاولة قدر الإمكان من إمكانية حماية حقوق المشاركين في البحث. </a:t>
            </a:r>
            <a:endParaRPr lang="en-US" sz="1600"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q"/>
            </a:pPr>
            <a:r>
              <a:rPr lang="ar-SA" sz="1600" dirty="0">
                <a:latin typeface="Alexandria" pitchFamily="2" charset="-78"/>
                <a:cs typeface="Alexandria" pitchFamily="2" charset="-78"/>
              </a:rPr>
              <a:t>العمل بجدية على أن تكون نتائج الدراسات بأسلوب علمي حتى يكون في المستقبل مشروع علمي هادف ويتسم بالمصداقية.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61083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DCD638A0-BFF9-D917-07B7-6716DB89649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56D8FB4-8ED4-C46D-DD1A-B9316963368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8BCCAF5-41F3-058A-F8BE-220D5EE2B405}"/>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الضوابط الأخلاقية في البحث العلمي </a:t>
            </a:r>
          </a:p>
        </p:txBody>
      </p:sp>
      <p:sp>
        <p:nvSpPr>
          <p:cNvPr id="2" name="مربع نص 1"/>
          <p:cNvSpPr txBox="1"/>
          <p:nvPr/>
        </p:nvSpPr>
        <p:spPr>
          <a:xfrm>
            <a:off x="901053" y="2253780"/>
            <a:ext cx="11155680" cy="3079561"/>
          </a:xfrm>
          <a:prstGeom prst="rect">
            <a:avLst/>
          </a:prstGeom>
          <a:noFill/>
        </p:spPr>
        <p:txBody>
          <a:bodyPr wrap="square" lIns="91440" tIns="45720" rIns="91440" bIns="45720" rtlCol="1" anchor="t">
            <a:spAutoFit/>
          </a:bodyPr>
          <a:lstStyle/>
          <a:p>
            <a:pPr marL="457200" indent="-457200" algn="r" rtl="1">
              <a:lnSpc>
                <a:spcPct val="200000"/>
              </a:lnSpc>
              <a:buFont typeface="Arial" panose="020B0604020202020204" pitchFamily="34" charset="0"/>
              <a:buChar char="•"/>
            </a:pPr>
            <a:r>
              <a:rPr lang="ar-SA" sz="2000" dirty="0">
                <a:latin typeface="Alexandria" pitchFamily="2" charset="-78"/>
                <a:cs typeface="Alexandria" pitchFamily="2" charset="-78"/>
              </a:rPr>
              <a:t>اختيار موضوع دقيق نتائجها قابلها للقياس والتحقق. </a:t>
            </a:r>
            <a:endParaRPr lang="en-US" sz="2000" dirty="0">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000" dirty="0">
                <a:latin typeface="Alexandria" pitchFamily="2" charset="-78"/>
                <a:cs typeface="Alexandria"/>
              </a:rPr>
              <a:t> لضمان الدقة والموضوعية في الأبحاث يجب إجراء الابحاث بشكل جماعي حتى تقل  حدة التعصب لرأي معين ويكون أكثر دقة لوجود أكثر من شخص يعمل في البحث. </a:t>
            </a:r>
            <a:endParaRPr lang="en-US" sz="2000" dirty="0">
              <a:latin typeface="Alexandria" pitchFamily="2" charset="-78"/>
              <a:cs typeface="Alexandria"/>
            </a:endParaRPr>
          </a:p>
          <a:p>
            <a:pPr marL="457200" indent="-457200" algn="r" rtl="1">
              <a:lnSpc>
                <a:spcPct val="200000"/>
              </a:lnSpc>
              <a:buFont typeface="Arial" panose="020B0604020202020204" pitchFamily="34" charset="0"/>
              <a:buChar char="•"/>
            </a:pPr>
            <a:r>
              <a:rPr lang="ar-SA" sz="2000" dirty="0">
                <a:latin typeface="Alexandria" pitchFamily="2" charset="-78"/>
                <a:cs typeface="Alexandria" pitchFamily="2" charset="-78"/>
              </a:rPr>
              <a:t>البحوث العلمية المخبرية يمكن السيطرة على المتغيرات بشكل أفضل من البحوث التطبيقية والنظرية. ويكون ذلك باستخدام أدوات قياس تحكم تكنولوجية عالية وأجهزة متطورة.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591253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رسم تخطيطي 3"/>
          <p:cNvGraphicFramePr/>
          <p:nvPr>
            <p:extLst>
              <p:ext uri="{D42A27DB-BD31-4B8C-83A1-F6EECF244321}">
                <p14:modId xmlns:p14="http://schemas.microsoft.com/office/powerpoint/2010/main" val="3148299503"/>
              </p:ext>
            </p:extLst>
          </p:nvPr>
        </p:nvGraphicFramePr>
        <p:xfrm>
          <a:off x="1030214" y="967304"/>
          <a:ext cx="9792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96689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FCFBA74-FD43-8628-8E38-E894F8635C6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EB00ECD-7936-BED6-516A-D6CE40F88E6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C61B689-2804-1BBC-ECC0-03EED4551E11}"/>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اعتبارات السلوك الاخلاقي </a:t>
            </a:r>
          </a:p>
        </p:txBody>
      </p:sp>
      <p:sp>
        <p:nvSpPr>
          <p:cNvPr id="2" name="مربع نص 1"/>
          <p:cNvSpPr txBox="1"/>
          <p:nvPr/>
        </p:nvSpPr>
        <p:spPr>
          <a:xfrm>
            <a:off x="1061865" y="2567613"/>
            <a:ext cx="10834055" cy="2271648"/>
          </a:xfrm>
          <a:prstGeom prst="rect">
            <a:avLst/>
          </a:prstGeom>
          <a:noFill/>
        </p:spPr>
        <p:txBody>
          <a:bodyPr wrap="square" rtlCol="1">
            <a:spAutoFit/>
          </a:bodyPr>
          <a:lstStyle/>
          <a:p>
            <a:pPr algn="just" rtl="1">
              <a:lnSpc>
                <a:spcPct val="250000"/>
              </a:lnSpc>
            </a:pPr>
            <a:r>
              <a:rPr lang="ar-SA" sz="2000" dirty="0">
                <a:latin typeface="Alexandria" pitchFamily="2" charset="-78"/>
                <a:cs typeface="Alexandria" pitchFamily="2" charset="-78"/>
              </a:rPr>
              <a:t>المصداقية</a:t>
            </a:r>
            <a:r>
              <a:rPr lang="en-US" sz="2000" dirty="0">
                <a:latin typeface="Alexandria" pitchFamily="2" charset="-78"/>
                <a:cs typeface="Alexandria" pitchFamily="2" charset="-78"/>
              </a:rPr>
              <a:t> :Truthfulness </a:t>
            </a:r>
            <a:r>
              <a:rPr lang="ar-SA" sz="2000" dirty="0">
                <a:latin typeface="Alexandria" pitchFamily="2" charset="-78"/>
                <a:cs typeface="Alexandria" pitchFamily="2" charset="-78"/>
              </a:rPr>
              <a:t>يجب أن تكون نتائج بحثك منقولة بصدق، وأن تكون أمينا فيما تنقله، وألا تكمل أية معلومات ناقصة أو غير كاملة معتمداً على ما تظنه قد حصل، ولا تحاول إدخال بيانات معتمدا على نتائج النظريات أو الأشخاص الآخرين.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992317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99A3ECD-16A8-44B0-C8D3-1BF9344CA8B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3F89A43-C311-6B85-10F3-CF499B504F9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37BEFDA-F56A-074E-0CB4-5F08C827EC94}"/>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اعتبارات السلوك الاخلاقي </a:t>
            </a:r>
          </a:p>
        </p:txBody>
      </p:sp>
      <p:sp>
        <p:nvSpPr>
          <p:cNvPr id="2" name="مربع نص 1"/>
          <p:cNvSpPr txBox="1"/>
          <p:nvPr/>
        </p:nvSpPr>
        <p:spPr>
          <a:xfrm>
            <a:off x="1026293" y="2212488"/>
            <a:ext cx="10905199" cy="3271921"/>
          </a:xfrm>
          <a:prstGeom prst="rect">
            <a:avLst/>
          </a:prstGeom>
          <a:noFill/>
        </p:spPr>
        <p:txBody>
          <a:bodyPr wrap="square" rtlCol="1">
            <a:spAutoFit/>
          </a:bodyPr>
          <a:lstStyle/>
          <a:p>
            <a:pPr algn="r" rtl="1">
              <a:lnSpc>
                <a:spcPct val="150000"/>
              </a:lnSpc>
            </a:pPr>
            <a:r>
              <a:rPr lang="ar-SA" sz="2000" b="1" dirty="0">
                <a:latin typeface="Alexandria" pitchFamily="2" charset="-78"/>
                <a:cs typeface="Alexandria" pitchFamily="2" charset="-78"/>
              </a:rPr>
              <a:t>الثقة</a:t>
            </a:r>
            <a:r>
              <a:rPr lang="en-US" sz="2000" b="1" dirty="0">
                <a:latin typeface="Alexandria" pitchFamily="2" charset="-78"/>
                <a:cs typeface="Alexandria" pitchFamily="2" charset="-78"/>
              </a:rPr>
              <a:t> </a:t>
            </a:r>
            <a:r>
              <a:rPr lang="en-US" sz="2000" dirty="0">
                <a:latin typeface="Alexandria" pitchFamily="2" charset="-78"/>
                <a:cs typeface="Alexandria" pitchFamily="2" charset="-78"/>
              </a:rPr>
              <a:t>Trust </a:t>
            </a:r>
            <a:r>
              <a:rPr lang="ar-SA" sz="2000" dirty="0">
                <a:latin typeface="Alexandria" pitchFamily="2" charset="-78"/>
                <a:cs typeface="Alexandria" pitchFamily="2" charset="-78"/>
              </a:rPr>
              <a:t>يعتمد البحث العلمي على الثقة المتبادلة بين العلماء بحيث يقوم كل باحث بإجراء بحثه بدقة وعناية لذا فإن على الباحث أن يحاول بناء علاقة ثقة مع الذين يعلم معهم، حتى يحصل على تعاون أكبر منهم ونتائج أكثر أدقة</a:t>
            </a:r>
            <a:r>
              <a:rPr lang="ar-JO" sz="2000" dirty="0">
                <a:latin typeface="Alexandria" pitchFamily="2" charset="-78"/>
                <a:cs typeface="Alexandria" pitchFamily="2" charset="-78"/>
              </a:rPr>
              <a:t>.</a:t>
            </a:r>
          </a:p>
          <a:p>
            <a:pPr algn="r" rtl="1">
              <a:lnSpc>
                <a:spcPct val="150000"/>
              </a:lnSpc>
            </a:pPr>
            <a:endParaRPr lang="ar-JO" sz="2000" dirty="0">
              <a:latin typeface="Alexandria" pitchFamily="2" charset="-78"/>
              <a:cs typeface="Alexandria" pitchFamily="2" charset="-78"/>
            </a:endParaRPr>
          </a:p>
          <a:p>
            <a:pPr algn="r" rtl="1">
              <a:lnSpc>
                <a:spcPct val="150000"/>
              </a:lnSpc>
            </a:pPr>
            <a:r>
              <a:rPr lang="ar-SA" sz="2000" b="1" dirty="0">
                <a:latin typeface="Alexandria" pitchFamily="2" charset="-78"/>
                <a:cs typeface="Alexandria" pitchFamily="2" charset="-78"/>
              </a:rPr>
              <a:t>مراعاة مشاعر الآخرين</a:t>
            </a:r>
            <a:r>
              <a:rPr lang="en-US" sz="2000" b="1" dirty="0">
                <a:latin typeface="Alexandria" pitchFamily="2" charset="-78"/>
                <a:cs typeface="Alexandria" pitchFamily="2" charset="-78"/>
              </a:rPr>
              <a:t> Vulnerability </a:t>
            </a:r>
            <a:r>
              <a:rPr lang="ar-SA" sz="2000" dirty="0">
                <a:latin typeface="Alexandria" pitchFamily="2" charset="-78"/>
                <a:cs typeface="Alexandria" pitchFamily="2" charset="-78"/>
              </a:rPr>
              <a:t>قد يكون بعض المستهدفين أكثر عرضة للشعور بالانهزامية أو الاستسلام بسبب عامل السن أو المرض أو عدم القدرة على الفهم أو التعبير؛ فيجب عليك مراعاة مشاعرهم</a:t>
            </a:r>
            <a:r>
              <a:rPr lang="en-US" sz="2000" dirty="0">
                <a:latin typeface="Alexandria" pitchFamily="2" charset="-78"/>
                <a:cs typeface="Alexandria" pitchFamily="2" charset="-78"/>
              </a:rPr>
              <a:t>.</a:t>
            </a:r>
          </a:p>
        </p:txBody>
      </p:sp>
    </p:spTree>
    <p:extLst>
      <p:ext uri="{BB962C8B-B14F-4D97-AF65-F5344CB8AC3E}">
        <p14:creationId xmlns:p14="http://schemas.microsoft.com/office/powerpoint/2010/main" val="35420847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4376844D-7918-26F7-AD13-670511D4D76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7C5D99FA-8CF4-2B14-13CE-21782ED5708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9D1B1DDA-8FC6-4447-5738-496F85FA5532}"/>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اعتبارات السلوك الاخلاقي </a:t>
            </a:r>
          </a:p>
        </p:txBody>
      </p:sp>
      <p:sp>
        <p:nvSpPr>
          <p:cNvPr id="2" name="مربع نص 1"/>
          <p:cNvSpPr txBox="1"/>
          <p:nvPr/>
        </p:nvSpPr>
        <p:spPr>
          <a:xfrm>
            <a:off x="789821" y="2001725"/>
            <a:ext cx="11155680" cy="3733586"/>
          </a:xfrm>
          <a:prstGeom prst="rect">
            <a:avLst/>
          </a:prstGeom>
          <a:noFill/>
        </p:spPr>
        <p:txBody>
          <a:bodyPr wrap="square" rtlCol="1">
            <a:spAutoFit/>
          </a:bodyPr>
          <a:lstStyle/>
          <a:p>
            <a:pPr algn="r" rtl="1">
              <a:lnSpc>
                <a:spcPct val="150000"/>
              </a:lnSpc>
            </a:pPr>
            <a:r>
              <a:rPr lang="ar-SA" sz="2000" b="1" dirty="0">
                <a:latin typeface="Alexandria" pitchFamily="2" charset="-78"/>
                <a:cs typeface="Alexandria" pitchFamily="2" charset="-78"/>
              </a:rPr>
              <a:t>الخبرة</a:t>
            </a:r>
            <a:r>
              <a:rPr lang="en-US" sz="2000" b="1" dirty="0">
                <a:latin typeface="Alexandria" pitchFamily="2" charset="-78"/>
                <a:cs typeface="Alexandria" pitchFamily="2" charset="-78"/>
              </a:rPr>
              <a:t> </a:t>
            </a:r>
            <a:r>
              <a:rPr lang="en-US" sz="2000" dirty="0">
                <a:latin typeface="Alexandria" pitchFamily="2" charset="-78"/>
                <a:cs typeface="Alexandria" pitchFamily="2" charset="-78"/>
              </a:rPr>
              <a:t>Expertise </a:t>
            </a:r>
            <a:r>
              <a:rPr lang="ar-SA" sz="2000" dirty="0">
                <a:latin typeface="Alexandria" pitchFamily="2" charset="-78"/>
                <a:cs typeface="Alexandria" pitchFamily="2" charset="-78"/>
              </a:rPr>
              <a:t>يجب أن يكون العمل الذي تقوم به في البحث مناسباً لمستوى خبرتك وتدريبك، أولا أعد العمل المبدئي ثم حاول فهم النظرية بدقة قبل أن تطبق المفاهيم أو الإجراءات، وسيكون الشخص الخبير في مجال بحثك خير مساعد لك في اختيار الأشياء التي ينبغي عليك النظر فيها. </a:t>
            </a:r>
            <a:endParaRPr lang="en-US" sz="20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 </a:t>
            </a:r>
            <a:r>
              <a:rPr lang="ar-SA" sz="2000" b="1" dirty="0">
                <a:latin typeface="Alexandria" pitchFamily="2" charset="-78"/>
                <a:cs typeface="Alexandria" pitchFamily="2" charset="-78"/>
              </a:rPr>
              <a:t>السلامة</a:t>
            </a:r>
            <a:r>
              <a:rPr lang="en-US" sz="2000" b="1" dirty="0">
                <a:latin typeface="Alexandria" pitchFamily="2" charset="-78"/>
                <a:cs typeface="Alexandria" pitchFamily="2" charset="-78"/>
              </a:rPr>
              <a:t> Safety </a:t>
            </a:r>
            <a:r>
              <a:rPr lang="ar-SA" sz="2000" dirty="0">
                <a:latin typeface="Alexandria" pitchFamily="2" charset="-78"/>
                <a:cs typeface="Alexandria" pitchFamily="2" charset="-78"/>
              </a:rPr>
              <a:t>لا تعرض نفسك لخطر جسدي أو أخلاقي، وخذ احتياطاتك التحضيرية عند التجارب كلها، ولا تحاول تنفيذ بحثك في بيئات قد تكون خطرة من النواحي الجيولوجية، الجوية، الاجتماعية، أو الكيميائية، كما أن سلامة المستهدفين من البحث مهمة أيضاً، فلا تحرجهم أو تشعرهم بالخجل أو تعرضهم للخطر في موضوع بحثك</a:t>
            </a:r>
            <a:r>
              <a:rPr lang="en-US" sz="2000" dirty="0">
                <a:latin typeface="Alexandria" pitchFamily="2" charset="-78"/>
                <a:cs typeface="Alexandria" pitchFamily="2" charset="-78"/>
              </a:rPr>
              <a:t>.</a:t>
            </a:r>
          </a:p>
        </p:txBody>
      </p:sp>
    </p:spTree>
    <p:extLst>
      <p:ext uri="{BB962C8B-B14F-4D97-AF65-F5344CB8AC3E}">
        <p14:creationId xmlns:p14="http://schemas.microsoft.com/office/powerpoint/2010/main" val="36253974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14D50F9-FAAF-FFE3-F512-4B52D9E25E15}"/>
              </a:ext>
            </a:extLst>
          </p:cNvPr>
          <p:cNvSpPr/>
          <p:nvPr/>
        </p:nvSpPr>
        <p:spPr>
          <a:xfrm>
            <a:off x="456892" y="1093929"/>
            <a:ext cx="4128422" cy="55040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F9E9D2E-F640-A6B5-C0F3-D1D69C3F709F}"/>
              </a:ext>
            </a:extLst>
          </p:cNvPr>
          <p:cNvSpPr/>
          <p:nvPr/>
        </p:nvSpPr>
        <p:spPr>
          <a:xfrm>
            <a:off x="901053" y="1398544"/>
            <a:ext cx="11155680" cy="48861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7EBA142-4334-6083-88F6-62601D1AAD8A}"/>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اعتبارات السلوك الاخلاقي </a:t>
            </a:r>
          </a:p>
        </p:txBody>
      </p:sp>
      <p:sp>
        <p:nvSpPr>
          <p:cNvPr id="2" name="مربع نص 1"/>
          <p:cNvSpPr txBox="1"/>
          <p:nvPr/>
        </p:nvSpPr>
        <p:spPr>
          <a:xfrm>
            <a:off x="901053" y="1533643"/>
            <a:ext cx="11035170" cy="4615944"/>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الموافقة</a:t>
            </a:r>
            <a:r>
              <a:rPr lang="en-US" b="1" dirty="0">
                <a:latin typeface="Alexandria" pitchFamily="2" charset="-78"/>
                <a:cs typeface="Alexandria" pitchFamily="2" charset="-78"/>
              </a:rPr>
              <a:t> C</a:t>
            </a:r>
            <a:r>
              <a:rPr lang="en-US" dirty="0">
                <a:latin typeface="Alexandria" pitchFamily="2" charset="-78"/>
                <a:cs typeface="Alexandria" pitchFamily="2" charset="-78"/>
              </a:rPr>
              <a:t>onsent </a:t>
            </a:r>
            <a:r>
              <a:rPr lang="ar-SA" dirty="0">
                <a:latin typeface="Alexandria" pitchFamily="2" charset="-78"/>
                <a:cs typeface="Alexandria" pitchFamily="2" charset="-78"/>
              </a:rPr>
              <a:t>تأكد دائماً من حصولك على موافقة سابقة من الذين تود العمل معهم خلال فترة البحث، إذ يجب أن يعلم الأفراد المراد دراستهم أنهم تحت الدراسة</a:t>
            </a:r>
            <a:r>
              <a:rPr lang="ar-JO" dirty="0">
                <a:latin typeface="Alexandria" pitchFamily="2" charset="-78"/>
                <a:cs typeface="Alexandria" pitchFamily="2" charset="-78"/>
              </a:rPr>
              <a:t>.</a:t>
            </a:r>
          </a:p>
          <a:p>
            <a:pPr algn="r" rtl="1">
              <a:lnSpc>
                <a:spcPct val="150000"/>
              </a:lnSpc>
            </a:pP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الانسحاب</a:t>
            </a:r>
            <a:r>
              <a:rPr lang="en-US" dirty="0">
                <a:latin typeface="Alexandria" pitchFamily="2" charset="-78"/>
                <a:cs typeface="Alexandria" pitchFamily="2" charset="-78"/>
              </a:rPr>
              <a:t> Withdrawal </a:t>
            </a:r>
            <a:r>
              <a:rPr lang="ar-SA" dirty="0">
                <a:latin typeface="Alexandria" pitchFamily="2" charset="-78"/>
                <a:cs typeface="Alexandria" pitchFamily="2" charset="-78"/>
              </a:rPr>
              <a:t>الأفراد المراد دراستهم أو العاملون في البحث أو طلابه لديهم الحق للانسحاب من الدراسة في أي وقت، ويجب أن نتذكر دائماً أن المشاركين غالبا ما يكونون متطوعين ويجب معاملتهم باحترام وأن الوقت الذي يخصمونه لأجل البحث يمكنهم أن يقضوه في عمل آخر أكثر ربحاً وفائدة لهم، ولهذا السبب يجب أن نتوقع انسحاب بعض المشاركين، وهذا أحيانا يجعل من نتائج البحث ليست ذات معنى.</a:t>
            </a:r>
            <a:endParaRPr lang="ar-JO"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a:t>
            </a:r>
            <a:r>
              <a:rPr lang="ar-SA" b="1" dirty="0">
                <a:latin typeface="Alexandria" pitchFamily="2" charset="-78"/>
                <a:cs typeface="Alexandria" pitchFamily="2" charset="-78"/>
              </a:rPr>
              <a:t>التسجيل الرقمي</a:t>
            </a:r>
            <a:r>
              <a:rPr lang="en-US" b="1" dirty="0">
                <a:latin typeface="Alexandria" pitchFamily="2" charset="-78"/>
                <a:cs typeface="Alexandria" pitchFamily="2" charset="-78"/>
              </a:rPr>
              <a:t> Digital Recording : </a:t>
            </a:r>
            <a:r>
              <a:rPr lang="ar-SA" dirty="0">
                <a:latin typeface="Alexandria" pitchFamily="2" charset="-78"/>
                <a:cs typeface="Alexandria" pitchFamily="2" charset="-78"/>
              </a:rPr>
              <a:t>لا تقم بتسجيل الأصوات أو التقاط صور أو تصوير فيديو دون موافقة المستهدفين من البحث، وأحصل على الموافقة المسبقة قبل بدء أي تسجيل، ولا بد أن تدرك أن طلب الموافقة بعد التصوير غير مقبول.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7196156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B48A996-F6E5-C652-6290-39F188BB5D2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D4FC92E-AAB7-4B5A-F922-5A4C0E0AEA5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C48EC24-FE2D-F107-1648-896722D551A7}"/>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اعتبارات السلوك الاخلاقي </a:t>
            </a:r>
          </a:p>
        </p:txBody>
      </p:sp>
      <p:sp>
        <p:nvSpPr>
          <p:cNvPr id="2" name="مربع نص 1"/>
          <p:cNvSpPr txBox="1"/>
          <p:nvPr/>
        </p:nvSpPr>
        <p:spPr>
          <a:xfrm>
            <a:off x="959109" y="2057575"/>
            <a:ext cx="10999269" cy="3784947"/>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التغذية الراج</a:t>
            </a:r>
            <a:r>
              <a:rPr lang="ar-JO" b="1" dirty="0">
                <a:latin typeface="Alexandria" pitchFamily="2" charset="-78"/>
                <a:cs typeface="Alexandria" pitchFamily="2" charset="-78"/>
              </a:rPr>
              <a:t>ع</a:t>
            </a:r>
            <a:r>
              <a:rPr lang="ar-SA" b="1" dirty="0">
                <a:latin typeface="Alexandria" pitchFamily="2" charset="-78"/>
                <a:cs typeface="Alexandria" pitchFamily="2" charset="-78"/>
              </a:rPr>
              <a:t>ة</a:t>
            </a:r>
            <a:r>
              <a:rPr lang="en-US" b="1" dirty="0">
                <a:latin typeface="Alexandria" pitchFamily="2" charset="-78"/>
                <a:cs typeface="Alexandria" pitchFamily="2" charset="-78"/>
              </a:rPr>
              <a:t> F</a:t>
            </a:r>
            <a:r>
              <a:rPr lang="en-US" dirty="0">
                <a:latin typeface="Alexandria" pitchFamily="2" charset="-78"/>
                <a:cs typeface="Alexandria" pitchFamily="2" charset="-78"/>
              </a:rPr>
              <a:t>eedback </a:t>
            </a:r>
            <a:r>
              <a:rPr lang="ar-SA" dirty="0">
                <a:latin typeface="Alexandria" pitchFamily="2" charset="-78"/>
                <a:cs typeface="Alexandria" pitchFamily="2" charset="-78"/>
              </a:rPr>
              <a:t>إذا كان بمقدورك إعطاء تغذية راجعة للمستهدفين من بحثك فافعل، قد لا يكون بمقدورك تزويد المشاركين بالتقرير كاملاً ، ولكن إعطاؤهم ملخصا أو بعض العبارات والتوصيات قد تكون مهمة لديهم وتفي بالغرض المطلوب، وتأكد دائماً من أخذ الموافقة المسبقة قبل النشر. </a:t>
            </a:r>
            <a:endParaRPr lang="ar-JO"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الأمل المزيف الكاذب</a:t>
            </a:r>
            <a:r>
              <a:rPr lang="en-US" b="1" dirty="0">
                <a:latin typeface="Alexandria" pitchFamily="2" charset="-78"/>
                <a:cs typeface="Alexandria" pitchFamily="2" charset="-78"/>
              </a:rPr>
              <a:t> </a:t>
            </a:r>
            <a:r>
              <a:rPr lang="en-US" dirty="0">
                <a:latin typeface="Alexandria" pitchFamily="2" charset="-78"/>
                <a:cs typeface="Alexandria" pitchFamily="2" charset="-78"/>
              </a:rPr>
              <a:t>False Hope : </a:t>
            </a:r>
            <a:r>
              <a:rPr lang="ar-SA" dirty="0">
                <a:latin typeface="Alexandria" pitchFamily="2" charset="-78"/>
                <a:cs typeface="Alexandria" pitchFamily="2" charset="-78"/>
              </a:rPr>
              <a:t>لا تجعل المستهدفين يعتقدون من خلال أسئلتك بأن الأمور سوف تتغير بسبب بحثك أو مشروعك الذي تجريه، ولا تعط وعوداً خارج نطاق بحثك أو سلطتك أو مركزك أو تأثيرك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استغلال الموقف</a:t>
            </a:r>
            <a:r>
              <a:rPr lang="en-US" b="1" dirty="0">
                <a:latin typeface="Alexandria" pitchFamily="2" charset="-78"/>
                <a:cs typeface="Alexandria" pitchFamily="2" charset="-78"/>
              </a:rPr>
              <a:t> </a:t>
            </a:r>
            <a:r>
              <a:rPr lang="en-US" dirty="0">
                <a:latin typeface="Alexandria" pitchFamily="2" charset="-78"/>
                <a:cs typeface="Alexandria" pitchFamily="2" charset="-78"/>
              </a:rPr>
              <a:t>Exploitation </a:t>
            </a:r>
            <a:r>
              <a:rPr lang="ar-SA" dirty="0">
                <a:latin typeface="Alexandria" pitchFamily="2" charset="-78"/>
                <a:cs typeface="Alexandria" pitchFamily="2" charset="-78"/>
              </a:rPr>
              <a:t>لا تستغل المواقف لصالح بحثك؛ فلا تفسر ما تلاحظه أو ما يقوله الآخرون بشكل غير مباشر حتى تخدم بحثك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9638712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6033DBA-9BF2-35BD-9A79-DF8193FAA6B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695CA5A-1CD4-9C2D-9A6D-A316A76CC0E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322620C-014E-EBD9-8A88-0F7CE84EBF97}"/>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اعتبارات السلوك الاخلاقي </a:t>
            </a:r>
          </a:p>
        </p:txBody>
      </p:sp>
      <p:sp>
        <p:nvSpPr>
          <p:cNvPr id="2" name="مربع نص 1"/>
          <p:cNvSpPr txBox="1"/>
          <p:nvPr/>
        </p:nvSpPr>
        <p:spPr>
          <a:xfrm>
            <a:off x="1074057" y="2473074"/>
            <a:ext cx="10661051" cy="2953950"/>
          </a:xfrm>
          <a:prstGeom prst="rect">
            <a:avLst/>
          </a:prstGeom>
          <a:noFill/>
        </p:spPr>
        <p:txBody>
          <a:bodyPr wrap="square" rtlCol="1">
            <a:spAutoFit/>
          </a:bodyPr>
          <a:lstStyle/>
          <a:p>
            <a:pPr algn="just" rtl="1">
              <a:lnSpc>
                <a:spcPct val="150000"/>
              </a:lnSpc>
            </a:pPr>
            <a:r>
              <a:rPr lang="ar-SA" b="1" dirty="0">
                <a:latin typeface="Alexandria" pitchFamily="2" charset="-78"/>
                <a:cs typeface="Alexandria" pitchFamily="2" charset="-78"/>
              </a:rPr>
              <a:t>سرية المعلومات</a:t>
            </a:r>
            <a:r>
              <a:rPr lang="en-US" b="1" dirty="0">
                <a:latin typeface="Alexandria" pitchFamily="2" charset="-78"/>
                <a:cs typeface="Alexandria" pitchFamily="2" charset="-78"/>
              </a:rPr>
              <a:t> </a:t>
            </a:r>
            <a:r>
              <a:rPr lang="en-US" dirty="0">
                <a:latin typeface="Alexandria" pitchFamily="2" charset="-78"/>
                <a:cs typeface="Alexandria" pitchFamily="2" charset="-78"/>
              </a:rPr>
              <a:t>Anonymity </a:t>
            </a:r>
            <a:r>
              <a:rPr lang="ar-SA" dirty="0">
                <a:latin typeface="Alexandria" pitchFamily="2" charset="-78"/>
                <a:cs typeface="Alexandria" pitchFamily="2" charset="-78"/>
              </a:rPr>
              <a:t>عليك حماية هوية المستهدفين في كل الأوقات فلا تعط أسماء أو تلميحات تؤدي إلى كشف هويتهم الحقيقية، ويمكن تحقيق ذلك من خلال تحويل الأسماء إلى أرقام أو رموز مع التأكد من إتلاف كل ما يتعلق بهوية المستهدفين بعد انتهاء الدراسة. </a:t>
            </a:r>
            <a:endParaRPr lang="ar-JO"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lnSpc>
                <a:spcPct val="150000"/>
              </a:lnSpc>
            </a:pPr>
            <a:r>
              <a:rPr lang="ar-SA" b="1" dirty="0">
                <a:latin typeface="Alexandria" pitchFamily="2" charset="-78"/>
                <a:cs typeface="Alexandria" pitchFamily="2" charset="-78"/>
              </a:rPr>
              <a:t>حقوق الحيوان</a:t>
            </a:r>
            <a:r>
              <a:rPr lang="en-US" b="1" dirty="0">
                <a:latin typeface="Alexandria" pitchFamily="2" charset="-78"/>
                <a:cs typeface="Alexandria" pitchFamily="2" charset="-78"/>
              </a:rPr>
              <a:t> </a:t>
            </a:r>
            <a:r>
              <a:rPr lang="en-US" dirty="0">
                <a:latin typeface="Alexandria" pitchFamily="2" charset="-78"/>
                <a:cs typeface="Alexandria" pitchFamily="2" charset="-78"/>
              </a:rPr>
              <a:t>Animal Rights </a:t>
            </a:r>
            <a:r>
              <a:rPr lang="ar-SA" dirty="0">
                <a:latin typeface="Alexandria" pitchFamily="2" charset="-78"/>
                <a:cs typeface="Alexandria" pitchFamily="2" charset="-78"/>
              </a:rPr>
              <a:t>إذا كانت دراستك متعلقة بالحيوان فإن هناك اعتبارات أخلاقية في هذا الخصوص يجب عليك مراعاتها ؛ إذ يجب عليك معاملة الحيوان ورعايته اللائقة به والإحساس بمدى الألم وعدم الراحة عنده.</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5941863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0426F5A-B747-5978-12F0-DAAD205F52C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8931A4D-CA16-1781-B915-4FDBBD41F8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16B3478-542D-B50B-25B3-08849BE34BAE}"/>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علاقة القيم الأخلاقية بالبحث العلمي</a:t>
            </a:r>
          </a:p>
        </p:txBody>
      </p:sp>
      <p:sp>
        <p:nvSpPr>
          <p:cNvPr id="2" name="مربع نص 1"/>
          <p:cNvSpPr txBox="1"/>
          <p:nvPr/>
        </p:nvSpPr>
        <p:spPr>
          <a:xfrm>
            <a:off x="980298" y="2005447"/>
            <a:ext cx="10997190" cy="3334824"/>
          </a:xfrm>
          <a:prstGeom prst="rect">
            <a:avLst/>
          </a:prstGeom>
          <a:noFill/>
        </p:spPr>
        <p:txBody>
          <a:bodyPr wrap="square" rtlCol="1">
            <a:spAutoFit/>
          </a:bodyPr>
          <a:lstStyle/>
          <a:p>
            <a:pPr algn="ctr" rtl="1">
              <a:lnSpc>
                <a:spcPct val="200000"/>
              </a:lnSpc>
            </a:pPr>
            <a:endParaRPr lang="en-US" b="1" dirty="0">
              <a:latin typeface="Alexandria" pitchFamily="2" charset="-78"/>
              <a:cs typeface="Alexandria" pitchFamily="2" charset="-78"/>
            </a:endParaRPr>
          </a:p>
          <a:p>
            <a:pPr algn="r" rtl="1">
              <a:lnSpc>
                <a:spcPct val="200000"/>
              </a:lnSpc>
            </a:pPr>
            <a:r>
              <a:rPr lang="ar-SA" dirty="0">
                <a:latin typeface="Alexandria" pitchFamily="2" charset="-78"/>
                <a:cs typeface="Alexandria" pitchFamily="2" charset="-78"/>
              </a:rPr>
              <a:t> ولتوضح هذه العلاقة لا بد أن يتصف الباحث العلمي بالخصائص القيمية التالية :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توجيه بحوثه لما يفيد المعرفة والمجتمع والإنسانية كالتزام أخلاقي أساسي بحكم وظيفته البحثية.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الأمانة العلمية في تنفيذ بحوثه ومؤلفاته فلا ينسب لنفسه إلا فكره وعمله ويجب أن يكون مقدار الاستفادة من الآخرين معروفا محدداً.</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في البحوث المشتركة يجب توضيح أدوار المشتركين بدقة والابتعاد عن المجاملة.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740731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D26A773-539C-ACEE-0595-02070393FF0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35AE512-267C-1B80-71E3-5F08BF8FD45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2376013-C66E-3944-EEC0-F1ADCD627BA7}"/>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علاقة القيم الأخلاقية بالبحث العلمي</a:t>
            </a:r>
          </a:p>
        </p:txBody>
      </p:sp>
      <p:sp>
        <p:nvSpPr>
          <p:cNvPr id="2" name="مربع نص 1"/>
          <p:cNvSpPr txBox="1"/>
          <p:nvPr/>
        </p:nvSpPr>
        <p:spPr>
          <a:xfrm>
            <a:off x="901053" y="1885612"/>
            <a:ext cx="11096212" cy="4996817"/>
          </a:xfrm>
          <a:prstGeom prst="rect">
            <a:avLst/>
          </a:prstGeom>
          <a:noFill/>
        </p:spPr>
        <p:txBody>
          <a:bodyPr wrap="square" rtlCol="1">
            <a:spAutoFit/>
          </a:bodyPr>
          <a:lstStyle/>
          <a:p>
            <a:pPr algn="r" rtl="1">
              <a:lnSpc>
                <a:spcPct val="200000"/>
              </a:lnSpc>
            </a:pPr>
            <a:r>
              <a:rPr lang="ar-SA" dirty="0">
                <a:latin typeface="Alexandria" pitchFamily="2" charset="-78"/>
                <a:cs typeface="Alexandria" pitchFamily="2" charset="-78"/>
              </a:rPr>
              <a:t>ولتوضح هذه العلاقة لا بد أن يتصف الباحث العلمي بالخصائص القيمية التالية :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الموضوعية في تلخيص وجهات النظر العلمية للآخرين يجب توخي الدقة دون تحيز وفقاً للهوى وذلك بالموضوعية.</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  عدم بتر النصوص المنقولة بما يخل بقصد صاحبها سواء أكان بقصد أو غير قصد. </a:t>
            </a:r>
            <a:endParaRPr lang="ar-JO"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في الاقتباس يجب أن يكون المصدر محدداً وواضحاً. </a:t>
            </a:r>
            <a:endParaRPr lang="ar-JO"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لا بد أن تذكر المراجع بأمانة تامة وبدقة تمكن من الرجوع إليها ولا يذكر مراجع لم يتم استخدامها إلا باعتبارها قائمة قراءة إضافية. </a:t>
            </a:r>
            <a:endParaRPr lang="en-US" dirty="0">
              <a:latin typeface="Alexandria" pitchFamily="2" charset="-78"/>
              <a:cs typeface="Alexandria" pitchFamily="2" charset="-78"/>
            </a:endParaRPr>
          </a:p>
          <a:p>
            <a:pPr algn="r" rtl="1">
              <a:lnSpc>
                <a:spcPct val="200000"/>
              </a:lnSpc>
            </a:pP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5079276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570AB1F-B987-08CC-EC2C-F9FC14636EF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93AB7102-056A-28A6-67A4-AF326931554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51100378-DC60-A512-2159-053FC7AD3D35}"/>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علاقة القيم الأخلاقية بالبحث العلمي</a:t>
            </a:r>
          </a:p>
        </p:txBody>
      </p:sp>
      <p:sp>
        <p:nvSpPr>
          <p:cNvPr id="2" name="مربع نص 1"/>
          <p:cNvSpPr txBox="1"/>
          <p:nvPr/>
        </p:nvSpPr>
        <p:spPr>
          <a:xfrm>
            <a:off x="999421" y="1852423"/>
            <a:ext cx="10958944" cy="3888821"/>
          </a:xfrm>
          <a:prstGeom prst="rect">
            <a:avLst/>
          </a:prstGeom>
          <a:noFill/>
        </p:spPr>
        <p:txBody>
          <a:bodyPr wrap="square" rtlCol="1">
            <a:spAutoFit/>
          </a:bodyPr>
          <a:lstStyle/>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في جمع البيانات الميدانية يراعى الدقة والصدق والأمانة مع الابتعاد عن الإيحاء للمستقص</a:t>
            </a:r>
            <a:r>
              <a:rPr lang="ar-JO" dirty="0">
                <a:latin typeface="Alexandria" pitchFamily="2" charset="-78"/>
                <a:cs typeface="Alexandria" pitchFamily="2" charset="-78"/>
              </a:rPr>
              <a:t>ي</a:t>
            </a:r>
            <a:r>
              <a:rPr lang="ar-SA" dirty="0">
                <a:latin typeface="Alexandria" pitchFamily="2" charset="-78"/>
                <a:cs typeface="Alexandria" pitchFamily="2" charset="-78"/>
              </a:rPr>
              <a:t> منهم الإجابة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في تحليل البيانات الميدانية لا بد يقوم الباحث بنفسه بالتحليل ولا يسند للغير أكثر من الحسابات والتحليلات الرقمية التي تقوم بها الآلات أما التفسير والتقييم والمقارنة والاستنتاج فتلك كلها مسؤولية الباحث</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المحافظة على السرية خصوصاً فيما يتعلق بأمور شخصية أو مسائل مالية أو سلوكية.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dirty="0">
                <a:latin typeface="Alexandria" pitchFamily="2" charset="-78"/>
                <a:cs typeface="Alexandria" pitchFamily="2" charset="-78"/>
              </a:rPr>
              <a:t>يراعى تحديث البيانات في المؤلفات المقررة على الطلاب حتى لا يتوهم الطلاب حقائق مغلوطة نتيجة لعدم تحديث البيانات أو على الأقل ليكونوا محيطين بالأوضاع الحديثة وهذه مسؤولية أخلاقية جسيمة</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23822814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95884CC-4539-6F45-41A7-464331B739FF}"/>
              </a:ext>
            </a:extLst>
          </p:cNvPr>
          <p:cNvSpPr/>
          <p:nvPr/>
        </p:nvSpPr>
        <p:spPr>
          <a:xfrm>
            <a:off x="6328695" y="3010934"/>
            <a:ext cx="6589485" cy="1175657"/>
          </a:xfrm>
          <a:prstGeom prst="roundRect">
            <a:avLst>
              <a:gd name="adj" fmla="val 50000"/>
            </a:avLst>
          </a:prstGeom>
          <a:solidFill>
            <a:schemeClr val="bg2">
              <a:lumMod val="90000"/>
              <a:alpha val="61960"/>
            </a:scheme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7;p7">
            <a:extLst>
              <a:ext uri="{FF2B5EF4-FFF2-40B4-BE49-F238E27FC236}">
                <a16:creationId xmlns:a16="http://schemas.microsoft.com/office/drawing/2014/main" id="{2A4E73DA-9226-167B-B2BD-4718946139AF}"/>
              </a:ext>
            </a:extLst>
          </p:cNvPr>
          <p:cNvSpPr/>
          <p:nvPr/>
        </p:nvSpPr>
        <p:spPr>
          <a:xfrm>
            <a:off x="6212580" y="2841171"/>
            <a:ext cx="6589485" cy="1175657"/>
          </a:xfrm>
          <a:prstGeom prst="roundRect">
            <a:avLst>
              <a:gd name="adj" fmla="val 5000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4548317" y="3167390"/>
            <a:ext cx="9268690" cy="523220"/>
          </a:xfrm>
          <a:prstGeom prst="rect">
            <a:avLst/>
          </a:prstGeom>
          <a:noFill/>
        </p:spPr>
        <p:txBody>
          <a:bodyPr wrap="square" rtlCol="1">
            <a:spAutoFit/>
          </a:bodyPr>
          <a:lstStyle/>
          <a:p>
            <a:pPr algn="ctr" rtl="1"/>
            <a:r>
              <a:rPr lang="ar-SA" sz="2800" b="1" dirty="0">
                <a:solidFill>
                  <a:srgbClr val="FFFFFF"/>
                </a:solidFill>
                <a:latin typeface="Alexandria" pitchFamily="2" charset="-78"/>
                <a:cs typeface="Alexandria" pitchFamily="2" charset="-78"/>
              </a:rPr>
              <a:t>الصفات المذمومة عند الباحث </a:t>
            </a:r>
            <a:endParaRPr lang="ar-JO" sz="2800" b="1" dirty="0">
              <a:solidFill>
                <a:srgbClr val="FFFFFF"/>
              </a:solidFill>
              <a:latin typeface="Alexandria" pitchFamily="2" charset="-78"/>
              <a:cs typeface="Alexandria" pitchFamily="2" charset="-78"/>
            </a:endParaRPr>
          </a:p>
        </p:txBody>
      </p:sp>
      <p:graphicFrame>
        <p:nvGraphicFramePr>
          <p:cNvPr id="3" name="رسم تخطيطي 2"/>
          <p:cNvGraphicFramePr/>
          <p:nvPr>
            <p:extLst>
              <p:ext uri="{D42A27DB-BD31-4B8C-83A1-F6EECF244321}">
                <p14:modId xmlns:p14="http://schemas.microsoft.com/office/powerpoint/2010/main" val="3325046011"/>
              </p:ext>
            </p:extLst>
          </p:nvPr>
        </p:nvGraphicFramePr>
        <p:xfrm>
          <a:off x="-798286" y="145144"/>
          <a:ext cx="8253748" cy="57315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63519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34A081E-C343-5816-A9F2-CCDCFDE3153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76A7D31-E753-3A16-1F03-4ABA5B96CF4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FC9517C-96E2-D53E-6770-27E579E0002A}"/>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a:t>
            </a:r>
          </a:p>
        </p:txBody>
      </p:sp>
      <p:sp>
        <p:nvSpPr>
          <p:cNvPr id="2" name="مربع نص 1"/>
          <p:cNvSpPr txBox="1"/>
          <p:nvPr/>
        </p:nvSpPr>
        <p:spPr>
          <a:xfrm>
            <a:off x="1059544" y="1899171"/>
            <a:ext cx="10813142" cy="4338945"/>
          </a:xfrm>
          <a:prstGeom prst="rect">
            <a:avLst/>
          </a:prstGeom>
          <a:noFill/>
        </p:spPr>
        <p:txBody>
          <a:bodyPr wrap="square" rtlCol="1">
            <a:spAutoFit/>
          </a:bodyPr>
          <a:lstStyle/>
          <a:p>
            <a:pPr algn="just" rtl="1">
              <a:lnSpc>
                <a:spcPct val="150000"/>
              </a:lnSpc>
            </a:pPr>
            <a:r>
              <a:rPr lang="ar-JO" sz="2400" b="1" dirty="0">
                <a:solidFill>
                  <a:srgbClr val="00B0F0"/>
                </a:solidFill>
                <a:latin typeface="Alexandria" pitchFamily="2" charset="-78"/>
                <a:cs typeface="Alexandria" pitchFamily="2" charset="-78"/>
              </a:rPr>
              <a:t>أولا: </a:t>
            </a:r>
            <a:r>
              <a:rPr lang="ar-SA" sz="2400" b="1" dirty="0">
                <a:solidFill>
                  <a:srgbClr val="00B0F0"/>
                </a:solidFill>
                <a:latin typeface="Alexandria" pitchFamily="2" charset="-78"/>
                <a:cs typeface="Alexandria" pitchFamily="2" charset="-78"/>
              </a:rPr>
              <a:t>السرقة العلمية</a:t>
            </a:r>
            <a:r>
              <a:rPr lang="ar-EG" sz="2400" b="1" dirty="0">
                <a:solidFill>
                  <a:srgbClr val="00B0F0"/>
                </a:solidFill>
                <a:latin typeface="Alexandria" pitchFamily="2" charset="-78"/>
                <a:cs typeface="Alexandria" pitchFamily="2" charset="-78"/>
              </a:rPr>
              <a:t>:</a:t>
            </a:r>
            <a:r>
              <a:rPr lang="ar-SA" sz="2400" b="1" dirty="0">
                <a:solidFill>
                  <a:srgbClr val="00B0F0"/>
                </a:solidFill>
                <a:latin typeface="Alexandria" pitchFamily="2" charset="-78"/>
                <a:cs typeface="Alexandria" pitchFamily="2" charset="-78"/>
              </a:rPr>
              <a:t> </a:t>
            </a:r>
            <a:endParaRPr lang="ar-JO" sz="2400" b="1" dirty="0">
              <a:solidFill>
                <a:srgbClr val="00B0F0"/>
              </a:solidFill>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من المشاكل الأخلاقية المعقدة السرقة العلمية ف</a:t>
            </a:r>
            <a:r>
              <a:rPr lang="ar-JO" sz="2400" dirty="0">
                <a:latin typeface="Alexandria" pitchFamily="2" charset="-78"/>
                <a:cs typeface="Alexandria" pitchFamily="2" charset="-78"/>
              </a:rPr>
              <a:t>ف</a:t>
            </a:r>
            <a:r>
              <a:rPr lang="ar-SA" sz="2400" dirty="0">
                <a:latin typeface="Alexandria" pitchFamily="2" charset="-78"/>
                <a:cs typeface="Alexandria" pitchFamily="2" charset="-78"/>
              </a:rPr>
              <a:t>ي أبسط معانيها </a:t>
            </a:r>
            <a:r>
              <a:rPr lang="ar-JO" sz="2400" dirty="0">
                <a:latin typeface="Alexandria" pitchFamily="2" charset="-78"/>
                <a:cs typeface="Alexandria" pitchFamily="2" charset="-78"/>
              </a:rPr>
              <a:t>تشير ل</a:t>
            </a:r>
            <a:r>
              <a:rPr lang="ar-EG" sz="2400" dirty="0">
                <a:latin typeface="Alexandria" pitchFamily="2" charset="-78"/>
                <a:cs typeface="Alexandria" pitchFamily="2" charset="-78"/>
              </a:rPr>
              <a:t>إ</a:t>
            </a:r>
            <a:r>
              <a:rPr lang="ar-SA" sz="2400" dirty="0">
                <a:latin typeface="Alexandria" pitchFamily="2" charset="-78"/>
                <a:cs typeface="Alexandria" pitchFamily="2" charset="-78"/>
              </a:rPr>
              <a:t>ستخدام غير معترف به لأفكار وأعمال الآخرين بقصد أو من غير قصد. </a:t>
            </a:r>
            <a:endParaRPr lang="ar-JO" sz="2400" dirty="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وتحدث السرقة العلمية بشكل مبسط عندما يقوم الكاتب متعمدا باستخدام كلمات أو أفكار أو معلومات ليست عامة خاصة المتعلقة بشخص آخر دون تعرف أو ذكر هذا الشخص أو مصدر هذه الأفكار أو المعلومات، وقد نسبها إلى نفسه ، سواء تم ذلك ورقياً أو إلكترونياً</a:t>
            </a:r>
            <a:r>
              <a:rPr lang="ar-JO" sz="2400" dirty="0">
                <a:latin typeface="Alexandria" pitchFamily="2" charset="-78"/>
                <a:cs typeface="Alexandria" pitchFamily="2" charset="-78"/>
              </a:rPr>
              <a:t>.</a:t>
            </a: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665645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3E624BA-3A99-D8B2-B105-A475166879CB}"/>
              </a:ext>
            </a:extLst>
          </p:cNvPr>
          <p:cNvSpPr/>
          <p:nvPr/>
        </p:nvSpPr>
        <p:spPr>
          <a:xfrm>
            <a:off x="2801257" y="552969"/>
            <a:ext cx="6589485" cy="1175657"/>
          </a:xfrm>
          <a:prstGeom prst="roundRect">
            <a:avLst>
              <a:gd name="adj" fmla="val 50000"/>
            </a:avLst>
          </a:prstGeom>
          <a:solidFill>
            <a:schemeClr val="bg2">
              <a:lumMod val="90000"/>
              <a:alpha val="61960"/>
            </a:scheme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7;p7">
            <a:extLst>
              <a:ext uri="{FF2B5EF4-FFF2-40B4-BE49-F238E27FC236}">
                <a16:creationId xmlns:a16="http://schemas.microsoft.com/office/drawing/2014/main" id="{EF1C4D93-B9DF-B8BE-74D0-1470AC5535E4}"/>
              </a:ext>
            </a:extLst>
          </p:cNvPr>
          <p:cNvSpPr/>
          <p:nvPr/>
        </p:nvSpPr>
        <p:spPr>
          <a:xfrm>
            <a:off x="2685142" y="383206"/>
            <a:ext cx="6589485" cy="1175657"/>
          </a:xfrm>
          <a:prstGeom prst="roundRect">
            <a:avLst>
              <a:gd name="adj" fmla="val 5000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148776" y="636758"/>
            <a:ext cx="7894448" cy="684803"/>
          </a:xfrm>
          <a:prstGeom prst="rect">
            <a:avLst/>
          </a:prstGeom>
          <a:noFill/>
        </p:spPr>
        <p:txBody>
          <a:bodyPr wrap="square" rtlCol="1">
            <a:spAutoFit/>
          </a:bodyPr>
          <a:lstStyle/>
          <a:p>
            <a:pPr algn="ctr" rtl="1">
              <a:lnSpc>
                <a:spcPct val="150000"/>
              </a:lnSpc>
            </a:pPr>
            <a:r>
              <a:rPr lang="ar-SA" sz="2800" b="1" dirty="0">
                <a:solidFill>
                  <a:schemeClr val="bg1"/>
                </a:solidFill>
                <a:latin typeface="Alexandria" pitchFamily="2" charset="-78"/>
                <a:cs typeface="Alexandria" pitchFamily="2" charset="-78"/>
              </a:rPr>
              <a:t>أسباب اللجوء للسرقة العلمية</a:t>
            </a:r>
            <a:r>
              <a:rPr lang="ar-JO" sz="2800" b="1" dirty="0">
                <a:solidFill>
                  <a:schemeClr val="bg1"/>
                </a:solidFill>
                <a:latin typeface="Alexandria" pitchFamily="2" charset="-78"/>
                <a:cs typeface="Alexandria" pitchFamily="2" charset="-78"/>
              </a:rPr>
              <a:t>     </a:t>
            </a:r>
          </a:p>
        </p:txBody>
      </p:sp>
      <p:graphicFrame>
        <p:nvGraphicFramePr>
          <p:cNvPr id="4" name="رسم تخطيطي 3"/>
          <p:cNvGraphicFramePr/>
          <p:nvPr>
            <p:extLst>
              <p:ext uri="{D42A27DB-BD31-4B8C-83A1-F6EECF244321}">
                <p14:modId xmlns:p14="http://schemas.microsoft.com/office/powerpoint/2010/main" val="1667627873"/>
              </p:ext>
            </p:extLst>
          </p:nvPr>
        </p:nvGraphicFramePr>
        <p:xfrm>
          <a:off x="1030515" y="2030359"/>
          <a:ext cx="10696038" cy="4274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60612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35AC17D-1AE1-9427-F1FB-76BB017E860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F786694-4A3B-2A4D-1039-8FEC36E0360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7A499DB-2674-1D8E-6BCB-05F3E5870475}"/>
              </a:ext>
            </a:extLst>
          </p:cNvPr>
          <p:cNvSpPr txBox="1"/>
          <p:nvPr/>
        </p:nvSpPr>
        <p:spPr>
          <a:xfrm>
            <a:off x="3323772" y="360418"/>
            <a:ext cx="554445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الآثار السلبية المترتبة على السرقة العلمية</a:t>
            </a:r>
          </a:p>
        </p:txBody>
      </p:sp>
      <p:sp>
        <p:nvSpPr>
          <p:cNvPr id="2" name="مربع نص 1"/>
          <p:cNvSpPr txBox="1"/>
          <p:nvPr/>
        </p:nvSpPr>
        <p:spPr>
          <a:xfrm>
            <a:off x="725196" y="2265324"/>
            <a:ext cx="11155680" cy="3369449"/>
          </a:xfrm>
          <a:prstGeom prst="rect">
            <a:avLst/>
          </a:prstGeom>
          <a:noFill/>
        </p:spPr>
        <p:txBody>
          <a:bodyPr wrap="square" rtlCol="1">
            <a:spAutoFit/>
          </a:bodyPr>
          <a:lstStyle/>
          <a:p>
            <a:pPr marL="457200" indent="-457200" algn="r" rtl="1">
              <a:lnSpc>
                <a:spcPct val="150000"/>
              </a:lnSpc>
              <a:buFont typeface="Wingdings" panose="05000000000000000000" pitchFamily="2" charset="2"/>
              <a:buChar char="ü"/>
            </a:pPr>
            <a:r>
              <a:rPr lang="ar-SA" dirty="0">
                <a:latin typeface="Alexandria" pitchFamily="2" charset="-78"/>
                <a:cs typeface="Alexandria" pitchFamily="2" charset="-78"/>
              </a:rPr>
              <a:t>تقضي على ملكة البحث العلمي النزيه وتجعل الباحث لا يبالي من أين أتى بالمعلومة، ولا مصدرها</a:t>
            </a:r>
            <a:r>
              <a:rPr lang="ar-JO" dirty="0">
                <a:latin typeface="Alexandria" pitchFamily="2" charset="-78"/>
                <a:cs typeface="Alexandria" pitchFamily="2" charset="-78"/>
              </a:rPr>
              <a:t>.</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ü"/>
            </a:pPr>
            <a:r>
              <a:rPr lang="ar-SA" dirty="0">
                <a:latin typeface="Alexandria" pitchFamily="2" charset="-78"/>
                <a:cs typeface="Alexandria" pitchFamily="2" charset="-78"/>
              </a:rPr>
              <a:t>تنشئ عقليات هشة علميا، متهرئة فكريا ، ويكون نتاجها أن تكون الأمة فراغا من كل عقلية بحثية</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ü"/>
            </a:pPr>
            <a:r>
              <a:rPr lang="ar-SA" dirty="0">
                <a:latin typeface="Alexandria" pitchFamily="2" charset="-78"/>
                <a:cs typeface="Alexandria" pitchFamily="2" charset="-78"/>
              </a:rPr>
              <a:t>تقتل موهبة الإبداع والتنافس</a:t>
            </a:r>
            <a:r>
              <a:rPr lang="ar-JO" dirty="0">
                <a:latin typeface="Alexandria" pitchFamily="2" charset="-78"/>
                <a:cs typeface="Alexandria" pitchFamily="2" charset="-78"/>
              </a:rPr>
              <a:t>.</a:t>
            </a:r>
            <a:r>
              <a:rPr lang="ar-SA" dirty="0">
                <a:latin typeface="Alexandria" pitchFamily="2" charset="-78"/>
                <a:cs typeface="Alexandria" pitchFamily="2" charset="-78"/>
              </a:rPr>
              <a:t> </a:t>
            </a:r>
            <a:endParaRPr lang="ar-JO"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EG" dirty="0">
                <a:latin typeface="Alexandria" pitchFamily="2" charset="-78"/>
                <a:cs typeface="Alexandria" pitchFamily="2" charset="-78"/>
              </a:rPr>
              <a:t>   </a:t>
            </a:r>
            <a:r>
              <a:rPr lang="ar-SA" dirty="0">
                <a:latin typeface="Alexandria" pitchFamily="2" charset="-78"/>
                <a:cs typeface="Alexandria" pitchFamily="2" charset="-78"/>
              </a:rPr>
              <a:t>إصابة الباحث بالسلبية واليأس والإحباط.</a:t>
            </a:r>
            <a:endParaRPr lang="en-US"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EG" dirty="0">
                <a:latin typeface="Alexandria" pitchFamily="2" charset="-78"/>
                <a:cs typeface="Alexandria" pitchFamily="2" charset="-78"/>
              </a:rPr>
              <a:t>   </a:t>
            </a:r>
            <a:r>
              <a:rPr lang="ar-SA" dirty="0">
                <a:latin typeface="Alexandria" pitchFamily="2" charset="-78"/>
                <a:cs typeface="Alexandria" pitchFamily="2" charset="-78"/>
              </a:rPr>
              <a:t>تؤدي ظاهرة السرقات العلمية إلى حصول الباحثين على درجات علمية لا يستحقونها.</a:t>
            </a:r>
            <a:endParaRPr lang="en-US"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EG" dirty="0">
                <a:latin typeface="Alexandria" pitchFamily="2" charset="-78"/>
                <a:cs typeface="Alexandria" pitchFamily="2" charset="-78"/>
              </a:rPr>
              <a:t>   </a:t>
            </a:r>
            <a:r>
              <a:rPr lang="ar-SA" dirty="0">
                <a:latin typeface="Alexandria" pitchFamily="2" charset="-78"/>
                <a:cs typeface="Alexandria" pitchFamily="2" charset="-78"/>
              </a:rPr>
              <a:t>تدخل المجتمع الأكاديمي بعض من العناصر الفاسدة تفسد أكثر ما تصلح.</a:t>
            </a:r>
            <a:endParaRPr lang="en-US"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EG" dirty="0">
                <a:latin typeface="Alexandria" pitchFamily="2" charset="-78"/>
                <a:cs typeface="Alexandria" pitchFamily="2" charset="-78"/>
              </a:rPr>
              <a:t>   </a:t>
            </a:r>
            <a:r>
              <a:rPr lang="ar-SA" dirty="0">
                <a:latin typeface="Alexandria" pitchFamily="2" charset="-78"/>
                <a:cs typeface="Alexandria" pitchFamily="2" charset="-78"/>
              </a:rPr>
              <a:t>من المحتمل أن يعتلي مثل هؤلاء مناصب إدارية حساسة في الوسط العلمي، مما يجعل</a:t>
            </a:r>
            <a:r>
              <a:rPr lang="ar-EG" dirty="0">
                <a:latin typeface="Alexandria" pitchFamily="2" charset="-78"/>
                <a:cs typeface="Alexandria" pitchFamily="2" charset="-78"/>
              </a:rPr>
              <a:t> </a:t>
            </a:r>
            <a:r>
              <a:rPr lang="ar-SA" dirty="0">
                <a:latin typeface="Alexandria" pitchFamily="2" charset="-78"/>
                <a:cs typeface="Alexandria" pitchFamily="2" charset="-78"/>
              </a:rPr>
              <a:t>البحث العلمي ألعوبة في أيدي مجموعة من اللصوص والانتهازيين.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5871665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E8EC7A9-CD47-B55B-263C-5C0A4786150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48FC72B-9769-AC34-87FD-30E8F3FFDD4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26C9024-B71A-1626-D2B4-DB0DFB1F569A}"/>
              </a:ext>
            </a:extLst>
          </p:cNvPr>
          <p:cNvSpPr txBox="1"/>
          <p:nvPr/>
        </p:nvSpPr>
        <p:spPr>
          <a:xfrm>
            <a:off x="3323772" y="360418"/>
            <a:ext cx="554445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السرقات العلمية</a:t>
            </a:r>
          </a:p>
        </p:txBody>
      </p:sp>
      <p:sp>
        <p:nvSpPr>
          <p:cNvPr id="2" name="مربع نص 1"/>
          <p:cNvSpPr txBox="1"/>
          <p:nvPr/>
        </p:nvSpPr>
        <p:spPr>
          <a:xfrm>
            <a:off x="1061865" y="1885612"/>
            <a:ext cx="10834055" cy="3888821"/>
          </a:xfrm>
          <a:prstGeom prst="rect">
            <a:avLst/>
          </a:prstGeom>
          <a:noFill/>
        </p:spPr>
        <p:txBody>
          <a:bodyPr wrap="square" rtlCol="1">
            <a:spAutoFit/>
          </a:bodyPr>
          <a:lstStyle/>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اقتباس كلي أو جزئي للأفكار أو المعلومات أو نص أو فقرة أو مقطع من مقال أو كتب أو مجالات أو دراسات أو تقارير أو من المواقع الإلكترونية أو إعادة صياغتها دون ذكر مصدرها أو أصحابها الأصليين.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استعمال معطيات خاصة دون تحديد مصدرها وأصحابها الأصليين.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استعمال برهان أو استدلال معين دون ذكر مصدره وأصحابه الأصليين.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نشر نص أو مقال أو مطبوعة أو تقرير أنجز من طرف هيئة أو مؤسسة واعتبارها عملا شخصياً.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استعمال إنتاج فني معين أو إدراج خرائط أو صور أو منحنيات بيانية أو جداول إحصائية أو مخططات في نص أو مقال دون الإشارة إلى مصدرها وأصحابها الأصليين.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7567876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A20EA09-BF84-9DD8-9B54-ADB5C755D05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9E53698-8A6C-D71F-91C7-F631AAEB0E85}"/>
              </a:ext>
            </a:extLst>
          </p:cNvPr>
          <p:cNvSpPr/>
          <p:nvPr/>
        </p:nvSpPr>
        <p:spPr>
          <a:xfrm>
            <a:off x="901053" y="1769500"/>
            <a:ext cx="11155680" cy="44079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D9A4AD5-7121-F1E5-CA3A-8827B2CA17FB}"/>
              </a:ext>
            </a:extLst>
          </p:cNvPr>
          <p:cNvSpPr txBox="1"/>
          <p:nvPr/>
        </p:nvSpPr>
        <p:spPr>
          <a:xfrm>
            <a:off x="3323772" y="360418"/>
            <a:ext cx="554445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السرقات العلمية</a:t>
            </a:r>
          </a:p>
        </p:txBody>
      </p:sp>
      <p:sp>
        <p:nvSpPr>
          <p:cNvPr id="2" name="مربع نص 1"/>
          <p:cNvSpPr txBox="1"/>
          <p:nvPr/>
        </p:nvSpPr>
        <p:spPr>
          <a:xfrm>
            <a:off x="1047351" y="1853353"/>
            <a:ext cx="10834055" cy="4200445"/>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الترجمة إلى إحدى اللغات التي يستعملها الباحث دون ذكر المترجم والمصدر.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إدراج الباحث لاسمه في بحث أو أي عمل آخر دون المشاركة في إعداده.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قيام الباحث الرئيسي بإدراج اسم باحث آخر لم يشارك في إنجاز العمل بإذنه أو دون إذنه بغرض المساعدة على نشر العمل استنادا لسمعته العلمية.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قيام الأستاذ أو الباحث بتكليف الطلبة أو أطراف أخرى بإنجاز أعمال علمية من أجل تثبيتها في مشروع بحث أو إنجاز كتاب علمي أو مطبوعة بيداغوجية أو تقرير علمي</a:t>
            </a:r>
            <a:r>
              <a:rPr lang="ar-JO"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 استعمال أعمال الطلبة ومذكراتهم كمداخلات في ملتقيات علمية أو لنشر مقالات علمية في المجلات والدوريات.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إدراج أسماء الخبراء ومحكمين في اللجان العلمية للملتقيات والمجالات والدوريات من أجل كسب المصداقية دون علم وموافقة وتعهد كتابي من قبل وأصحابها أو دون مشاركتهم الفعلية في أعمالها.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0684114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FA04EB1-59F9-436A-8002-5FCA9FE1D02C}"/>
              </a:ext>
            </a:extLst>
          </p:cNvPr>
          <p:cNvSpPr/>
          <p:nvPr/>
        </p:nvSpPr>
        <p:spPr>
          <a:xfrm>
            <a:off x="456892" y="1316998"/>
            <a:ext cx="4128422" cy="497659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2C98171-5AA1-64B7-E523-41459F2F9ACA}"/>
              </a:ext>
            </a:extLst>
          </p:cNvPr>
          <p:cNvSpPr/>
          <p:nvPr/>
        </p:nvSpPr>
        <p:spPr>
          <a:xfrm>
            <a:off x="653143" y="1596572"/>
            <a:ext cx="11403590" cy="44179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F257FC0-9E9C-D258-5FBB-F531EA2D24D5}"/>
              </a:ext>
            </a:extLst>
          </p:cNvPr>
          <p:cNvSpPr txBox="1"/>
          <p:nvPr/>
        </p:nvSpPr>
        <p:spPr>
          <a:xfrm>
            <a:off x="3323772" y="360418"/>
            <a:ext cx="554445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تجنب السرقة العلمية</a:t>
            </a:r>
          </a:p>
        </p:txBody>
      </p:sp>
      <p:sp>
        <p:nvSpPr>
          <p:cNvPr id="2" name="مربع نص 1"/>
          <p:cNvSpPr txBox="1"/>
          <p:nvPr/>
        </p:nvSpPr>
        <p:spPr>
          <a:xfrm>
            <a:off x="827314" y="1621148"/>
            <a:ext cx="11229419" cy="4451924"/>
          </a:xfrm>
          <a:prstGeom prst="rect">
            <a:avLst/>
          </a:prstGeom>
          <a:noFill/>
        </p:spPr>
        <p:txBody>
          <a:bodyPr wrap="square" rtlCol="1">
            <a:spAutoFit/>
          </a:bodyPr>
          <a:lstStyle/>
          <a:p>
            <a:pPr marL="342900" lvl="0" indent="-342900" algn="just" rtl="1">
              <a:lnSpc>
                <a:spcPct val="200000"/>
              </a:lnSpc>
              <a:buFont typeface="Wingdings" panose="05000000000000000000" pitchFamily="2" charset="2"/>
              <a:buChar char="q"/>
            </a:pPr>
            <a:r>
              <a:rPr lang="ar-SA" sz="1600" dirty="0">
                <a:latin typeface="Alexandria" pitchFamily="2" charset="-78"/>
                <a:cs typeface="Alexandria" pitchFamily="2" charset="-78"/>
              </a:rPr>
              <a:t>قد تكون بعض السرقات الأدبية غير مقصودة، ولكن ليس لدينا طريقة لتخمين نية الباحث لذلك وبصرف النظر عن تضمين الاقتباس المباشر، يجب على الباحث تجنب القص واللصق عن كتابة أي شيء يريد أن يتضمنه في بحثه العلمي.</a:t>
            </a:r>
            <a:endParaRPr lang="en-US" sz="1600" dirty="0">
              <a:latin typeface="Alexandria" pitchFamily="2" charset="-78"/>
              <a:cs typeface="Alexandria" pitchFamily="2" charset="-78"/>
            </a:endParaRPr>
          </a:p>
          <a:p>
            <a:pPr marL="342900" lvl="0" indent="-342900" algn="just" rtl="1">
              <a:lnSpc>
                <a:spcPct val="200000"/>
              </a:lnSpc>
              <a:buFont typeface="Wingdings" panose="05000000000000000000" pitchFamily="2" charset="2"/>
              <a:buChar char="q"/>
            </a:pPr>
            <a:r>
              <a:rPr lang="ar-SA" sz="1600" dirty="0">
                <a:latin typeface="Alexandria" pitchFamily="2" charset="-78"/>
                <a:cs typeface="Alexandria" pitchFamily="2" charset="-78"/>
              </a:rPr>
              <a:t>يجب على الباحث أن لا يحاول الاحتيال على برامج اكتشاف السرقات العلمية لأنهم يكتشفون سوء الممارسة ويتقنون جيداً كافة اللغات سواء كانت عربية أو أجنبية، ويعرفون جيداً كافة الحيل الفنية في الكتابة، ولكن يمكن للباحث إعادة صياغة محتوى المراد نقله ولكن بأسلوبه الشخصي دون الخلل في المعنى الأصلي للمحتوى.</a:t>
            </a:r>
            <a:endParaRPr lang="en-US" sz="1600" dirty="0">
              <a:latin typeface="Alexandria" pitchFamily="2" charset="-78"/>
              <a:cs typeface="Alexandria" pitchFamily="2" charset="-78"/>
            </a:endParaRPr>
          </a:p>
          <a:p>
            <a:pPr marL="342900" lvl="0" indent="-342900" algn="just" rtl="1">
              <a:lnSpc>
                <a:spcPct val="200000"/>
              </a:lnSpc>
              <a:buFont typeface="Wingdings" panose="05000000000000000000" pitchFamily="2" charset="2"/>
              <a:buChar char="q"/>
            </a:pPr>
            <a:r>
              <a:rPr lang="ar-SA" sz="1600" dirty="0">
                <a:latin typeface="Alexandria" pitchFamily="2" charset="-78"/>
                <a:cs typeface="Alexandria" pitchFamily="2" charset="-78"/>
              </a:rPr>
              <a:t>تجنب كافة مواقع وبرامج إعادة الصياغة والتي تتيح للباحث مقالات أو نصوص جاهزة ومخصصة، وبغض النظر عن الادعاءات التي تفيد بعدم وجود خطر الوقوع في السرقة العلمية، إلا أنه هناك بعض البرامج مثل (</a:t>
            </a:r>
            <a:r>
              <a:rPr lang="af-ZA" sz="1600" dirty="0">
                <a:latin typeface="Alexandria" pitchFamily="2" charset="-78"/>
                <a:cs typeface="Alexandria" pitchFamily="2" charset="-78"/>
              </a:rPr>
              <a:t>Turnitin</a:t>
            </a:r>
            <a:r>
              <a:rPr lang="ar-SA" sz="1600" dirty="0">
                <a:latin typeface="Alexandria" pitchFamily="2" charset="-78"/>
                <a:cs typeface="Alexandria" pitchFamily="2" charset="-78"/>
              </a:rPr>
              <a:t>) تستطيع الوصول إلى كافة المواقع، وقد تكون عقوبة استخدام هذه المواقع شديدة جداً على الباحث.</a:t>
            </a:r>
            <a:endParaRPr lang="en-US" sz="1600" dirty="0">
              <a:latin typeface="Alexandria" pitchFamily="2" charset="-78"/>
              <a:cs typeface="Alexandria" pitchFamily="2" charset="-78"/>
            </a:endParaRPr>
          </a:p>
          <a:p>
            <a:pPr algn="ctr" rtl="1">
              <a:lnSpc>
                <a:spcPct val="20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034031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B110E1F-155D-1E3F-96DE-2E60ABD97CA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B5389BE-2D73-A250-9F05-E28CDA6207D9}"/>
              </a:ext>
            </a:extLst>
          </p:cNvPr>
          <p:cNvSpPr/>
          <p:nvPr/>
        </p:nvSpPr>
        <p:spPr>
          <a:xfrm>
            <a:off x="901053" y="1885612"/>
            <a:ext cx="11155680" cy="44079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F560A99-E775-031C-A384-C5816EF2F4A4}"/>
              </a:ext>
            </a:extLst>
          </p:cNvPr>
          <p:cNvSpPr txBox="1"/>
          <p:nvPr/>
        </p:nvSpPr>
        <p:spPr>
          <a:xfrm>
            <a:off x="3323772" y="360418"/>
            <a:ext cx="554445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
        <p:nvSpPr>
          <p:cNvPr id="2" name="مربع نص 1"/>
          <p:cNvSpPr txBox="1"/>
          <p:nvPr/>
        </p:nvSpPr>
        <p:spPr>
          <a:xfrm>
            <a:off x="901053" y="1885612"/>
            <a:ext cx="10915622" cy="4195251"/>
          </a:xfrm>
          <a:prstGeom prst="rect">
            <a:avLst/>
          </a:prstGeom>
          <a:noFill/>
        </p:spPr>
        <p:txBody>
          <a:bodyPr wrap="square" rtlCol="1">
            <a:spAutoFit/>
          </a:bodyPr>
          <a:lstStyle/>
          <a:p>
            <a:pPr algn="r" rtl="1">
              <a:lnSpc>
                <a:spcPct val="150000"/>
              </a:lnSpc>
            </a:pPr>
            <a:r>
              <a:rPr lang="ar-SA" sz="2000" b="1" dirty="0">
                <a:latin typeface="Alexandria" pitchFamily="2" charset="-78"/>
                <a:cs typeface="Alexandria" pitchFamily="2" charset="-78"/>
              </a:rPr>
              <a:t>ثانيا: الكذب :</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وهي صفة قريبة متشابهة لصفة السرقة أي أنها مكملة لبعض أي نسب الأعمال إلية، وتكون الكذب عن الباحث فيما يلي: </a:t>
            </a:r>
            <a:endParaRPr lang="ar-JO" sz="20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 ذكر مراجع ومصادر ليست موجودة أو لم يرجع إليها الباحث. </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 ذكر أقوال ومعلومات عن الباحثين وعلماء وهم لم يذكروها من الأصل أي افتراء على العلماء والباحثين. </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ذكر حقائق ونظريات وهمية حتى يوهم الناس أنه صاحب اكتشاف. </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 ذكر معلومات وحقائق ليست صحيحة وبدون ادلة حت</a:t>
            </a:r>
            <a:r>
              <a:rPr lang="ar-EG" sz="2000" dirty="0">
                <a:latin typeface="Alexandria" pitchFamily="2" charset="-78"/>
                <a:cs typeface="Alexandria" pitchFamily="2" charset="-78"/>
              </a:rPr>
              <a:t>ى</a:t>
            </a:r>
            <a:r>
              <a:rPr lang="ar-SA" sz="2000" dirty="0">
                <a:latin typeface="Alexandria" pitchFamily="2" charset="-78"/>
                <a:cs typeface="Alexandria" pitchFamily="2" charset="-78"/>
              </a:rPr>
              <a:t> ينافس زملاءه واصحابه</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2447402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88990AF-66A4-74EE-4B33-FEB820B27E6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7B00722-C3E6-4EAD-F22B-D00638A53EE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AA23BEE-3E22-6AB8-1CFD-389B0245FE2A}"/>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
        <p:nvSpPr>
          <p:cNvPr id="2" name="مربع نص 1"/>
          <p:cNvSpPr txBox="1"/>
          <p:nvPr/>
        </p:nvSpPr>
        <p:spPr>
          <a:xfrm>
            <a:off x="901053" y="2458027"/>
            <a:ext cx="10834055" cy="2464008"/>
          </a:xfrm>
          <a:prstGeom prst="rect">
            <a:avLst/>
          </a:prstGeom>
          <a:noFill/>
        </p:spPr>
        <p:txBody>
          <a:bodyPr wrap="square" rtlCol="1">
            <a:spAutoFit/>
          </a:bodyPr>
          <a:lstStyle/>
          <a:p>
            <a:pPr algn="r" rtl="1">
              <a:lnSpc>
                <a:spcPct val="200000"/>
              </a:lnSpc>
            </a:pPr>
            <a:r>
              <a:rPr lang="ar-SA" sz="2000" b="1" dirty="0">
                <a:latin typeface="Alexandria" pitchFamily="2" charset="-78"/>
                <a:cs typeface="Alexandria" pitchFamily="2" charset="-78"/>
              </a:rPr>
              <a:t>ثالثا: الحقد والحسد والشماتة:</a:t>
            </a:r>
            <a:endParaRPr lang="en-US" sz="2000" b="1" dirty="0">
              <a:latin typeface="Alexandria" pitchFamily="2" charset="-78"/>
              <a:cs typeface="Alexandria" pitchFamily="2" charset="-78"/>
            </a:endParaRPr>
          </a:p>
          <a:p>
            <a:pPr algn="r" rtl="1">
              <a:lnSpc>
                <a:spcPct val="200000"/>
              </a:lnSpc>
            </a:pPr>
            <a:r>
              <a:rPr lang="ar-SA" sz="2000" dirty="0">
                <a:latin typeface="Alexandria" pitchFamily="2" charset="-78"/>
                <a:cs typeface="Alexandria" pitchFamily="2" charset="-78"/>
              </a:rPr>
              <a:t> يتمنى الباحث زوال النعمة عن الغير نتيجة نجاح فكرة أو نشاط جيد، والحسد يورث الحقد والضغينة في القلب ويتمنى الباحث زوال النعمة التي أنعم الله بها على عالم أو زميل أو صديق أو خلاف ذلك.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4759154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9B24757-23C8-75F5-51EC-315D97C1E9E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B4838E2-50BB-6599-715E-14F3EE02E68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79530" y="1885612"/>
            <a:ext cx="10598726" cy="3733586"/>
          </a:xfrm>
          <a:prstGeom prst="rect">
            <a:avLst/>
          </a:prstGeom>
          <a:noFill/>
        </p:spPr>
        <p:txBody>
          <a:bodyPr wrap="square" rtlCol="1">
            <a:spAutoFit/>
          </a:bodyPr>
          <a:lstStyle/>
          <a:p>
            <a:pPr algn="r" rtl="1">
              <a:lnSpc>
                <a:spcPct val="150000"/>
              </a:lnSpc>
            </a:pPr>
            <a:r>
              <a:rPr lang="ar-SA" sz="2000" b="1" dirty="0">
                <a:latin typeface="Alexandria" pitchFamily="2" charset="-78"/>
                <a:cs typeface="Alexandria" pitchFamily="2" charset="-78"/>
              </a:rPr>
              <a:t>رابعا: العجلة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 وهي فعل الشيء قبل وقته اللائق به.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إن العجلة تؤدي إلى أمور كثيرة تقلل من قيمة البحث من حيث كثرة الوقوع في الخطأ وخلخلة البحث أو عدم اكتماله، و</a:t>
            </a:r>
            <a:r>
              <a:rPr lang="ar-JO" sz="2000" dirty="0">
                <a:latin typeface="Alexandria" pitchFamily="2" charset="-78"/>
                <a:cs typeface="Alexandria" pitchFamily="2" charset="-78"/>
              </a:rPr>
              <a:t>كثرة </a:t>
            </a:r>
            <a:r>
              <a:rPr lang="ar-SA" sz="2000" dirty="0">
                <a:latin typeface="Alexandria" pitchFamily="2" charset="-78"/>
                <a:cs typeface="Alexandria" pitchFamily="2" charset="-78"/>
              </a:rPr>
              <a:t>الأخطاء العلمية.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والعجلة تؤدي إلى التسرع بإعطاء النتائج التي تكون في الغالب نتائج خطأ</a:t>
            </a:r>
            <a:r>
              <a:rPr lang="ar-JO" sz="2000" dirty="0">
                <a:latin typeface="Alexandria" pitchFamily="2" charset="-78"/>
                <a:cs typeface="Alexandria" pitchFamily="2" charset="-78"/>
              </a:rPr>
              <a:t>، قد تعود</a:t>
            </a:r>
            <a:r>
              <a:rPr lang="ar-SA" sz="2000" dirty="0">
                <a:latin typeface="Alexandria" pitchFamily="2" charset="-78"/>
                <a:cs typeface="Alexandria" pitchFamily="2" charset="-78"/>
              </a:rPr>
              <a:t> </a:t>
            </a:r>
            <a:r>
              <a:rPr lang="ar-JO" sz="2000" dirty="0">
                <a:latin typeface="Alexandria" pitchFamily="2" charset="-78"/>
                <a:cs typeface="Alexandria" pitchFamily="2" charset="-78"/>
              </a:rPr>
              <a:t>ل</a:t>
            </a:r>
            <a:r>
              <a:rPr lang="ar-SA" sz="2000" dirty="0">
                <a:latin typeface="Alexandria" pitchFamily="2" charset="-78"/>
                <a:cs typeface="Alexandria" pitchFamily="2" charset="-78"/>
              </a:rPr>
              <a:t>قلة الأدلة الكافية والتي تقل من قيمة البحث أو كثرة الأخطاء نتيجة التسرع في اعطاء النتيجة خاصة في البحوث التجريبية أو التطبيقية، فعلى الباحث أن لا يتسرع وأن يكدح جماح نفسه وأن يقاوم طبعه في اصدار الأحكام والنتائج</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لأنه اذا لم ينتبه إلى ذلك لا يأمن الخطأ.</a:t>
            </a:r>
            <a:endParaRPr lang="en-US" sz="20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D3A02AD-5D1D-B564-A58D-1ADE1B61988D}"/>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Tree>
    <p:extLst>
      <p:ext uri="{BB962C8B-B14F-4D97-AF65-F5344CB8AC3E}">
        <p14:creationId xmlns:p14="http://schemas.microsoft.com/office/powerpoint/2010/main" val="9198466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307A9E1-C26E-7ADE-1288-8B347249714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65D772F-17FD-B989-B871-60B4E590AD3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46AE291-E339-5207-3267-1A95E034C1CC}"/>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
        <p:nvSpPr>
          <p:cNvPr id="2" name="مربع نص 1"/>
          <p:cNvSpPr txBox="1"/>
          <p:nvPr/>
        </p:nvSpPr>
        <p:spPr>
          <a:xfrm>
            <a:off x="944596" y="2020990"/>
            <a:ext cx="11008226" cy="4656916"/>
          </a:xfrm>
          <a:prstGeom prst="rect">
            <a:avLst/>
          </a:prstGeom>
          <a:noFill/>
        </p:spPr>
        <p:txBody>
          <a:bodyPr wrap="square" rtlCol="1">
            <a:spAutoFit/>
          </a:bodyPr>
          <a:lstStyle/>
          <a:p>
            <a:pPr algn="r" rtl="1">
              <a:lnSpc>
                <a:spcPct val="150000"/>
              </a:lnSpc>
            </a:pPr>
            <a:r>
              <a:rPr lang="ar-JO" sz="2000" b="1" dirty="0">
                <a:latin typeface="Alexandria" pitchFamily="2" charset="-78"/>
                <a:cs typeface="Alexandria" pitchFamily="2" charset="-78"/>
              </a:rPr>
              <a:t>خامس</a:t>
            </a:r>
            <a:r>
              <a:rPr lang="ar-SA" sz="2000" b="1" dirty="0">
                <a:latin typeface="Alexandria" pitchFamily="2" charset="-78"/>
                <a:cs typeface="Alexandria" pitchFamily="2" charset="-78"/>
              </a:rPr>
              <a:t>ا: </a:t>
            </a:r>
            <a:r>
              <a:rPr lang="ar-JO" sz="2000" b="1" dirty="0">
                <a:latin typeface="Alexandria" pitchFamily="2" charset="-78"/>
                <a:cs typeface="Alexandria" pitchFamily="2" charset="-78"/>
              </a:rPr>
              <a:t>عدم الأمانة</a:t>
            </a:r>
          </a:p>
          <a:p>
            <a:pPr algn="just" rtl="1">
              <a:lnSpc>
                <a:spcPct val="150000"/>
              </a:lnSpc>
            </a:pPr>
            <a:r>
              <a:rPr lang="ar-SA" sz="2000" dirty="0">
                <a:latin typeface="Alexandria" pitchFamily="2" charset="-78"/>
                <a:cs typeface="Alexandria" pitchFamily="2" charset="-78"/>
              </a:rPr>
              <a:t>ومن بين الممارسات التي تعكس عدم الأمانة في البحث العلمي هي: </a:t>
            </a:r>
            <a:endParaRPr lang="en-US" sz="2000" dirty="0">
              <a:latin typeface="Alexandria" pitchFamily="2" charset="-78"/>
              <a:cs typeface="Alexandria" pitchFamily="2" charset="-78"/>
            </a:endParaRPr>
          </a:p>
          <a:p>
            <a:pPr lvl="0" algn="just" rtl="1">
              <a:lnSpc>
                <a:spcPct val="150000"/>
              </a:lnSpc>
            </a:pPr>
            <a:r>
              <a:rPr lang="ar-JO" sz="2000" b="1" dirty="0">
                <a:solidFill>
                  <a:srgbClr val="00B0F0"/>
                </a:solidFill>
                <a:latin typeface="Alexandria" pitchFamily="2" charset="-78"/>
                <a:cs typeface="Alexandria" pitchFamily="2" charset="-78"/>
              </a:rPr>
              <a:t>1. </a:t>
            </a:r>
            <a:r>
              <a:rPr lang="ar-SA" sz="2000" b="1" dirty="0">
                <a:solidFill>
                  <a:srgbClr val="00B0F0"/>
                </a:solidFill>
                <a:latin typeface="Alexandria" pitchFamily="2" charset="-78"/>
                <a:cs typeface="Alexandria" pitchFamily="2" charset="-78"/>
              </a:rPr>
              <a:t>التحريف: </a:t>
            </a:r>
            <a:r>
              <a:rPr lang="ar-SA" sz="2000" dirty="0">
                <a:latin typeface="Alexandria" pitchFamily="2" charset="-78"/>
                <a:cs typeface="Alexandria" pitchFamily="2" charset="-78"/>
              </a:rPr>
              <a:t>ويحدث عندما لا يضع الباحث تقارير حول المعلومات أو النتائج بموضوعية،  فتظهر من خلاله بعض </a:t>
            </a:r>
            <a:r>
              <a:rPr lang="ar-SA" sz="2000" dirty="0" err="1">
                <a:latin typeface="Alexandria" pitchFamily="2" charset="-78"/>
                <a:cs typeface="Alexandria" pitchFamily="2" charset="-78"/>
              </a:rPr>
              <a:t>السلوكات</a:t>
            </a:r>
            <a:r>
              <a:rPr lang="ar-SA" sz="2000" dirty="0">
                <a:latin typeface="Alexandria" pitchFamily="2" charset="-78"/>
                <a:cs typeface="Alexandria" pitchFamily="2" charset="-78"/>
              </a:rPr>
              <a:t> مثل: تزوير المعلومات قد يقع الباحث في مثل هذه الانحرافات الأخلاقية من أجل أن يحصل على النتائج التي تعبر عن وجهة نظره أو النتائج التي يرغب في الحصول عليها</a:t>
            </a:r>
            <a:r>
              <a:rPr lang="en-US" sz="2000" dirty="0">
                <a:latin typeface="Alexandria" pitchFamily="2" charset="-78"/>
                <a:cs typeface="Alexandria" pitchFamily="2" charset="-78"/>
              </a:rPr>
              <a:t>.</a:t>
            </a:r>
          </a:p>
          <a:p>
            <a:pPr algn="just" rtl="1">
              <a:lnSpc>
                <a:spcPct val="150000"/>
              </a:lnSpc>
            </a:pPr>
            <a:r>
              <a:rPr lang="ar-SA" sz="2000" dirty="0">
                <a:latin typeface="Alexandria" pitchFamily="2" charset="-78"/>
                <a:cs typeface="Alexandria" pitchFamily="2" charset="-78"/>
              </a:rPr>
              <a:t>أو تكون عينة الدراسة بعيدة مكانيا عن الباحث ويصعب الوصول إليها، فيدعي أنه طبق على العينة ووزع الاستبيان أو قام بمقابلتهم، أو يقوم بالعمل الميداني للدراسة على أفراد لا علاقة لهم بعينة الدراسة، ثم يواصل الباحث دراسته وكأن شيئا لم يحدث. </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a:p>
            <a:pPr algn="r" rtl="1">
              <a:lnSpc>
                <a:spcPct val="150000"/>
              </a:lnSpc>
            </a:pPr>
            <a:endParaRPr lang="ar-SA" sz="2000" dirty="0">
              <a:latin typeface="Alexandria" pitchFamily="2" charset="-78"/>
              <a:cs typeface="Alexandria" pitchFamily="2" charset="-78"/>
            </a:endParaRPr>
          </a:p>
        </p:txBody>
      </p:sp>
    </p:spTree>
    <p:extLst>
      <p:ext uri="{BB962C8B-B14F-4D97-AF65-F5344CB8AC3E}">
        <p14:creationId xmlns:p14="http://schemas.microsoft.com/office/powerpoint/2010/main" val="6012714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33A5B7B-D587-C614-4A7A-4E98C78331E3}"/>
              </a:ext>
            </a:extLst>
          </p:cNvPr>
          <p:cNvSpPr/>
          <p:nvPr/>
        </p:nvSpPr>
        <p:spPr>
          <a:xfrm>
            <a:off x="456892" y="1235250"/>
            <a:ext cx="4128422" cy="50583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46B06C8-3AB7-252F-54EF-6FA648BE0EAE}"/>
              </a:ext>
            </a:extLst>
          </p:cNvPr>
          <p:cNvSpPr/>
          <p:nvPr/>
        </p:nvSpPr>
        <p:spPr>
          <a:xfrm>
            <a:off x="901053" y="1524000"/>
            <a:ext cx="11155680" cy="44904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5990430-BEA2-AEBF-7694-240415BD1C7B}"/>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
        <p:nvSpPr>
          <p:cNvPr id="2" name="مربع نص 1"/>
          <p:cNvSpPr txBox="1"/>
          <p:nvPr/>
        </p:nvSpPr>
        <p:spPr>
          <a:xfrm>
            <a:off x="1204687" y="1550843"/>
            <a:ext cx="10685441" cy="4200445"/>
          </a:xfrm>
          <a:prstGeom prst="rect">
            <a:avLst/>
          </a:prstGeom>
          <a:noFill/>
        </p:spPr>
        <p:txBody>
          <a:bodyPr wrap="square" rtlCol="1">
            <a:spAutoFit/>
          </a:bodyPr>
          <a:lstStyle/>
          <a:p>
            <a:pPr algn="r" rtl="1">
              <a:lnSpc>
                <a:spcPct val="150000"/>
              </a:lnSpc>
            </a:pPr>
            <a:r>
              <a:rPr lang="ar-JO" b="1" dirty="0">
                <a:latin typeface="Alexandria" pitchFamily="2" charset="-78"/>
                <a:cs typeface="Alexandria" pitchFamily="2" charset="-78"/>
              </a:rPr>
              <a:t>خامس</a:t>
            </a:r>
            <a:r>
              <a:rPr lang="ar-SA" b="1" dirty="0">
                <a:latin typeface="Alexandria" pitchFamily="2" charset="-78"/>
                <a:cs typeface="Alexandria" pitchFamily="2" charset="-78"/>
              </a:rPr>
              <a:t>ا: </a:t>
            </a:r>
            <a:r>
              <a:rPr lang="ar-JO" b="1" dirty="0">
                <a:latin typeface="Alexandria" pitchFamily="2" charset="-78"/>
                <a:cs typeface="Alexandria" pitchFamily="2" charset="-78"/>
              </a:rPr>
              <a:t>عدم الأمانة</a:t>
            </a:r>
          </a:p>
          <a:p>
            <a:pPr algn="just" rtl="1">
              <a:lnSpc>
                <a:spcPct val="150000"/>
              </a:lnSpc>
            </a:pPr>
            <a:r>
              <a:rPr lang="ar-SA" dirty="0">
                <a:latin typeface="Alexandria" pitchFamily="2" charset="-78"/>
                <a:cs typeface="Alexandria" pitchFamily="2" charset="-78"/>
              </a:rPr>
              <a:t>ومن بين الممارسات التي تعكس عدم الأمانة في البحث العلمي هي: </a:t>
            </a:r>
            <a:endParaRPr lang="en-US" dirty="0">
              <a:latin typeface="Alexandria" pitchFamily="2" charset="-78"/>
              <a:cs typeface="Alexandria" pitchFamily="2" charset="-78"/>
            </a:endParaRPr>
          </a:p>
          <a:p>
            <a:pPr lvl="0" algn="just" rtl="1">
              <a:lnSpc>
                <a:spcPct val="150000"/>
              </a:lnSpc>
            </a:pPr>
            <a:r>
              <a:rPr lang="ar-JO" b="1" dirty="0">
                <a:solidFill>
                  <a:srgbClr val="00B0F0"/>
                </a:solidFill>
                <a:latin typeface="Alexandria" pitchFamily="2" charset="-78"/>
                <a:cs typeface="Alexandria" pitchFamily="2" charset="-78"/>
              </a:rPr>
              <a:t>2. </a:t>
            </a:r>
            <a:r>
              <a:rPr lang="ar-SA" b="1" dirty="0">
                <a:solidFill>
                  <a:srgbClr val="00B0F0"/>
                </a:solidFill>
                <a:latin typeface="Alexandria" pitchFamily="2" charset="-78"/>
                <a:cs typeface="Alexandria" pitchFamily="2" charset="-78"/>
              </a:rPr>
              <a:t>سوء استخدام الأساليب الإحصائية </a:t>
            </a:r>
            <a:r>
              <a:rPr lang="ar-SA" dirty="0">
                <a:latin typeface="Alexandria" pitchFamily="2" charset="-78"/>
                <a:cs typeface="Alexandria" pitchFamily="2" charset="-78"/>
              </a:rPr>
              <a:t>وتظهر من خلال اختيار الباحث فقط للأساليب الإحصائية التي بإمكانها أن تعطي دلالة إحصائية ايجابية لنتائجه، مع العلم أن لجوء الباحث إلى أكثر من أسلوب إحصائي لإثبات الدلالة أو صدق الأداة أو قياس ثباتها مقبول من الناحية المنهجية، ولكن أن نختار أسلوب معين من بين جميع الأساليب الإحصائية الأخرى لا لسبب إلا لأنه يُمكن من إثبات الدلالة الإحصائية، فهذا يعتبر مناف للأمان العلمية. </a:t>
            </a:r>
            <a:endParaRPr lang="en-US" dirty="0">
              <a:latin typeface="Alexandria" pitchFamily="2" charset="-78"/>
              <a:cs typeface="Alexandria" pitchFamily="2" charset="-78"/>
            </a:endParaRPr>
          </a:p>
          <a:p>
            <a:pPr lvl="0" algn="just" rtl="1">
              <a:lnSpc>
                <a:spcPct val="150000"/>
              </a:lnSpc>
            </a:pPr>
            <a:r>
              <a:rPr lang="ar-JO" b="1" dirty="0">
                <a:solidFill>
                  <a:srgbClr val="00B0F0"/>
                </a:solidFill>
                <a:latin typeface="Alexandria" pitchFamily="2" charset="-78"/>
                <a:cs typeface="Alexandria" pitchFamily="2" charset="-78"/>
              </a:rPr>
              <a:t>3. </a:t>
            </a:r>
            <a:r>
              <a:rPr lang="ar-SA" b="1" dirty="0">
                <a:solidFill>
                  <a:srgbClr val="00B0F0"/>
                </a:solidFill>
                <a:latin typeface="Alexandria" pitchFamily="2" charset="-78"/>
                <a:cs typeface="Alexandria" pitchFamily="2" charset="-78"/>
              </a:rPr>
              <a:t>تلفيق النتائج (الاختلاق) </a:t>
            </a:r>
            <a:r>
              <a:rPr lang="ar-SA" dirty="0">
                <a:latin typeface="Alexandria" pitchFamily="2" charset="-78"/>
                <a:cs typeface="Alexandria" pitchFamily="2" charset="-78"/>
              </a:rPr>
              <a:t>: عندما يتوصل الباحث إلى مجموعة من النتائج من خلال بحثه، وتكون هذه الأخيرة لا تخدم وجهة نظره أو لا تروق للجهة الممولة للبحث المؤسسات، رجال الأعمال</a:t>
            </a:r>
            <a:r>
              <a:rPr lang="ar-JO" dirty="0">
                <a:latin typeface="Alexandria" pitchFamily="2" charset="-78"/>
                <a:cs typeface="Alexandria" pitchFamily="2" charset="-78"/>
              </a:rPr>
              <a:t>،</a:t>
            </a:r>
            <a:r>
              <a:rPr lang="ar-SA" dirty="0">
                <a:latin typeface="Alexandria" pitchFamily="2" charset="-78"/>
                <a:cs typeface="Alexandria" pitchFamily="2" charset="-78"/>
              </a:rPr>
              <a:t> الحكومات (</a:t>
            </a:r>
            <a:r>
              <a:rPr lang="ar-JO" dirty="0">
                <a:latin typeface="Alexandria" pitchFamily="2" charset="-78"/>
                <a:cs typeface="Alexandria" pitchFamily="2" charset="-78"/>
              </a:rPr>
              <a:t>الخ</a:t>
            </a:r>
            <a:r>
              <a:rPr lang="ar-SA" dirty="0">
                <a:latin typeface="Alexandria" pitchFamily="2" charset="-78"/>
                <a:cs typeface="Alexandria" pitchFamily="2" charset="-78"/>
              </a:rPr>
              <a:t>)، فيقوم باختلاق نتائج أخرى تحقق له النقاط السالفة الذكر.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137016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7801515-209D-091D-79DD-2610DAFE5732}"/>
              </a:ext>
            </a:extLst>
          </p:cNvPr>
          <p:cNvSpPr/>
          <p:nvPr/>
        </p:nvSpPr>
        <p:spPr>
          <a:xfrm>
            <a:off x="456892" y="1235250"/>
            <a:ext cx="4128422" cy="50583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EBE9765-7B26-CBF3-2537-AED832D01526}"/>
              </a:ext>
            </a:extLst>
          </p:cNvPr>
          <p:cNvSpPr/>
          <p:nvPr/>
        </p:nvSpPr>
        <p:spPr>
          <a:xfrm>
            <a:off x="901053" y="1524000"/>
            <a:ext cx="11155680" cy="44904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8B86FAB-7BBD-0D5B-F1CF-BE86749A83CF}"/>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
        <p:nvSpPr>
          <p:cNvPr id="2" name="مربع نص 1"/>
          <p:cNvSpPr txBox="1"/>
          <p:nvPr/>
        </p:nvSpPr>
        <p:spPr>
          <a:xfrm>
            <a:off x="1059543" y="1665348"/>
            <a:ext cx="10997190" cy="4615944"/>
          </a:xfrm>
          <a:prstGeom prst="rect">
            <a:avLst/>
          </a:prstGeom>
          <a:noFill/>
        </p:spPr>
        <p:txBody>
          <a:bodyPr wrap="square" rtlCol="1">
            <a:spAutoFit/>
          </a:bodyPr>
          <a:lstStyle/>
          <a:p>
            <a:pPr algn="r" rtl="1">
              <a:lnSpc>
                <a:spcPct val="150000"/>
              </a:lnSpc>
            </a:pPr>
            <a:r>
              <a:rPr lang="ar-JO" b="1" dirty="0">
                <a:latin typeface="Alexandria" pitchFamily="2" charset="-78"/>
                <a:cs typeface="Alexandria" pitchFamily="2" charset="-78"/>
              </a:rPr>
              <a:t>خامس</a:t>
            </a:r>
            <a:r>
              <a:rPr lang="ar-SA" b="1" dirty="0">
                <a:latin typeface="Alexandria" pitchFamily="2" charset="-78"/>
                <a:cs typeface="Alexandria" pitchFamily="2" charset="-78"/>
              </a:rPr>
              <a:t>ا: </a:t>
            </a:r>
            <a:r>
              <a:rPr lang="ar-JO" b="1" dirty="0">
                <a:latin typeface="Alexandria" pitchFamily="2" charset="-78"/>
                <a:cs typeface="Alexandria" pitchFamily="2" charset="-78"/>
              </a:rPr>
              <a:t>عدم الأمانة</a:t>
            </a:r>
          </a:p>
          <a:p>
            <a:pPr algn="just" rtl="1">
              <a:lnSpc>
                <a:spcPct val="150000"/>
              </a:lnSpc>
            </a:pPr>
            <a:r>
              <a:rPr lang="ar-SA" dirty="0">
                <a:latin typeface="Alexandria" pitchFamily="2" charset="-78"/>
                <a:cs typeface="Alexandria" pitchFamily="2" charset="-78"/>
              </a:rPr>
              <a:t>ومن بين الممارسات التي تعكس عدم الأمانة في البحث العلمي هي: </a:t>
            </a:r>
            <a:endParaRPr lang="en-US" dirty="0">
              <a:latin typeface="Alexandria" pitchFamily="2" charset="-78"/>
              <a:cs typeface="Alexandria" pitchFamily="2" charset="-78"/>
            </a:endParaRPr>
          </a:p>
          <a:p>
            <a:pPr lvl="0" algn="just" rtl="1">
              <a:lnSpc>
                <a:spcPct val="150000"/>
              </a:lnSpc>
            </a:pPr>
            <a:r>
              <a:rPr lang="ar-JO" b="1" dirty="0">
                <a:solidFill>
                  <a:srgbClr val="00B0F0"/>
                </a:solidFill>
                <a:latin typeface="Alexandria" pitchFamily="2" charset="-78"/>
                <a:cs typeface="Alexandria" pitchFamily="2" charset="-78"/>
              </a:rPr>
              <a:t>4. </a:t>
            </a:r>
            <a:r>
              <a:rPr lang="ar-SA" b="1" dirty="0">
                <a:solidFill>
                  <a:srgbClr val="00B0F0"/>
                </a:solidFill>
                <a:latin typeface="Alexandria" pitchFamily="2" charset="-78"/>
                <a:cs typeface="Alexandria" pitchFamily="2" charset="-78"/>
              </a:rPr>
              <a:t>التحيز (التظليل): </a:t>
            </a:r>
            <a:r>
              <a:rPr lang="ar-SA" dirty="0">
                <a:latin typeface="Alexandria" pitchFamily="2" charset="-78"/>
                <a:cs typeface="Alexandria" pitchFamily="2" charset="-78"/>
              </a:rPr>
              <a:t>وهو أن ينحاز الباحث ببحثه نحو اتجاه معين، لأجل تحقيق هدف معين، ومن أكثر الأمثلة حول الانحياز في البحوث وهو علم قياس أبعاد الجمجمة وقد أجريت فيه دراسات عملية خلال الفرن 19، وآنذاك اعتقد علماء هذا العلم بأن حجم رأس الإنسان وشكله يحددان حيثيات الشخصية والذكاء، واعتقدوا أن الإنسان الأقرب شبها إلى القرود أو أصحاب الجماجم الصغيرة يكونون في مرحلة دنيا من التفكير العقلي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فهذا التحيز نتج من افتراضات عرقية بحتة، وبالتالي تفضيل عرق بشري على آخر، وهذا بهدف تظليل الرأي العام وإقناعهم بالتفضيلات العرقية بناء</a:t>
            </a:r>
            <a:r>
              <a:rPr lang="ar-JO" dirty="0">
                <a:latin typeface="Alexandria" pitchFamily="2" charset="-78"/>
                <a:cs typeface="Alexandria" pitchFamily="2" charset="-78"/>
              </a:rPr>
              <a:t>ً</a:t>
            </a:r>
            <a:r>
              <a:rPr lang="ar-SA" dirty="0">
                <a:latin typeface="Alexandria" pitchFamily="2" charset="-78"/>
                <a:cs typeface="Alexandria" pitchFamily="2" charset="-78"/>
              </a:rPr>
              <a:t> على شواهد علمية قامت على التحيز في دراستها. </a:t>
            </a:r>
            <a:endParaRPr lang="ar-JO"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ونفس المثال ما وقع في الانتخابات الرئاسية من خلال التحيز في القيام بالدراسات الاستطلاعية ومحاولة التعرف على نتائج الانتخابات قبل إجرائها</a:t>
            </a:r>
            <a:r>
              <a:rPr lang="en-US" dirty="0">
                <a:latin typeface="Alexandria" pitchFamily="2" charset="-78"/>
                <a:cs typeface="Alexandria" pitchFamily="2" charset="-78"/>
              </a:rPr>
              <a:t>.</a:t>
            </a:r>
          </a:p>
          <a:p>
            <a:pPr algn="just" rtl="1">
              <a:lnSpc>
                <a:spcPct val="150000"/>
              </a:lnSpc>
            </a:pP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25040317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2A0170D-E0FE-8BE3-544C-D450628B42C8}"/>
              </a:ext>
            </a:extLst>
          </p:cNvPr>
          <p:cNvSpPr/>
          <p:nvPr/>
        </p:nvSpPr>
        <p:spPr>
          <a:xfrm>
            <a:off x="456892" y="1235250"/>
            <a:ext cx="4128422" cy="50583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0A756B7-746F-9042-6864-365AA3E5AD18}"/>
              </a:ext>
            </a:extLst>
          </p:cNvPr>
          <p:cNvSpPr/>
          <p:nvPr/>
        </p:nvSpPr>
        <p:spPr>
          <a:xfrm>
            <a:off x="901053" y="1524000"/>
            <a:ext cx="11155680" cy="44904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411BAC0-3029-8E55-9BBC-4315708CA377}"/>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
        <p:nvSpPr>
          <p:cNvPr id="2" name="مربع نص 1"/>
          <p:cNvSpPr txBox="1"/>
          <p:nvPr/>
        </p:nvSpPr>
        <p:spPr>
          <a:xfrm>
            <a:off x="1179530" y="1677646"/>
            <a:ext cx="10598726" cy="4615944"/>
          </a:xfrm>
          <a:prstGeom prst="rect">
            <a:avLst/>
          </a:prstGeom>
          <a:noFill/>
        </p:spPr>
        <p:txBody>
          <a:bodyPr wrap="square" rtlCol="1">
            <a:spAutoFit/>
          </a:bodyPr>
          <a:lstStyle/>
          <a:p>
            <a:pPr algn="r" rtl="1">
              <a:lnSpc>
                <a:spcPct val="150000"/>
              </a:lnSpc>
            </a:pPr>
            <a:r>
              <a:rPr lang="ar-JO" b="1" dirty="0">
                <a:latin typeface="Alexandria" pitchFamily="2" charset="-78"/>
                <a:cs typeface="Alexandria" pitchFamily="2" charset="-78"/>
              </a:rPr>
              <a:t>خامس</a:t>
            </a:r>
            <a:r>
              <a:rPr lang="ar-SA" b="1" dirty="0">
                <a:latin typeface="Alexandria" pitchFamily="2" charset="-78"/>
                <a:cs typeface="Alexandria" pitchFamily="2" charset="-78"/>
              </a:rPr>
              <a:t>ا: </a:t>
            </a:r>
            <a:r>
              <a:rPr lang="ar-JO" b="1" dirty="0">
                <a:latin typeface="Alexandria" pitchFamily="2" charset="-78"/>
                <a:cs typeface="Alexandria" pitchFamily="2" charset="-78"/>
              </a:rPr>
              <a:t>عدم الأمانة</a:t>
            </a:r>
          </a:p>
          <a:p>
            <a:pPr algn="just" rtl="1">
              <a:lnSpc>
                <a:spcPct val="150000"/>
              </a:lnSpc>
            </a:pPr>
            <a:r>
              <a:rPr lang="ar-SA" dirty="0">
                <a:latin typeface="Alexandria" pitchFamily="2" charset="-78"/>
                <a:cs typeface="Alexandria" pitchFamily="2" charset="-78"/>
              </a:rPr>
              <a:t>ومن بين الممارسات التي تعكس عدم الأمانة في البحث العلمي هي: </a:t>
            </a:r>
            <a:endParaRPr lang="en-US" dirty="0">
              <a:latin typeface="Alexandria" pitchFamily="2" charset="-78"/>
              <a:cs typeface="Alexandria" pitchFamily="2" charset="-78"/>
            </a:endParaRPr>
          </a:p>
          <a:p>
            <a:pPr lvl="0" algn="just" rtl="1">
              <a:lnSpc>
                <a:spcPct val="150000"/>
              </a:lnSpc>
            </a:pPr>
            <a:r>
              <a:rPr lang="ar-JO" b="1" dirty="0">
                <a:solidFill>
                  <a:srgbClr val="00B0F0"/>
                </a:solidFill>
                <a:latin typeface="Alexandria" pitchFamily="2" charset="-78"/>
                <a:cs typeface="Alexandria" pitchFamily="2" charset="-78"/>
              </a:rPr>
              <a:t>5</a:t>
            </a:r>
            <a:r>
              <a:rPr lang="ar-JO" dirty="0">
                <a:solidFill>
                  <a:srgbClr val="00B0F0"/>
                </a:solidFill>
                <a:latin typeface="Alexandria" pitchFamily="2" charset="-78"/>
                <a:cs typeface="Alexandria" pitchFamily="2" charset="-78"/>
              </a:rPr>
              <a:t>. ا</a:t>
            </a:r>
            <a:r>
              <a:rPr lang="ar-SA" b="1" dirty="0">
                <a:solidFill>
                  <a:srgbClr val="00B0F0"/>
                </a:solidFill>
                <a:latin typeface="Alexandria" pitchFamily="2" charset="-78"/>
                <a:cs typeface="Alexandria" pitchFamily="2" charset="-78"/>
              </a:rPr>
              <a:t>لانتحال وعدم التقدير </a:t>
            </a:r>
            <a:r>
              <a:rPr lang="ar-SA" dirty="0">
                <a:latin typeface="Alexandria" pitchFamily="2" charset="-78"/>
                <a:cs typeface="Alexandria" pitchFamily="2" charset="-78"/>
              </a:rPr>
              <a:t>لمن يستحق من الأمانة في البحوث العلمية أن يقدر الباحث من ساعدوه في انجاز البحث في كل مرحلة من مراحله (جمع المع</a:t>
            </a:r>
            <a:r>
              <a:rPr lang="ar-JO" dirty="0">
                <a:latin typeface="Alexandria" pitchFamily="2" charset="-78"/>
                <a:cs typeface="Alexandria" pitchFamily="2" charset="-78"/>
              </a:rPr>
              <a:t>ل</a:t>
            </a:r>
            <a:r>
              <a:rPr lang="ar-SA" dirty="0">
                <a:latin typeface="Alexandria" pitchFamily="2" charset="-78"/>
                <a:cs typeface="Alexandria" pitchFamily="2" charset="-78"/>
              </a:rPr>
              <a:t>ومات المعالجة الإحصائية، تحليل النتائج ...)، وأقل ما يمكن هو التنويه بهم في صفحة الشكر والتقدير</a:t>
            </a:r>
            <a:r>
              <a:rPr lang="en-US" dirty="0">
                <a:latin typeface="Alexandria" pitchFamily="2" charset="-78"/>
                <a:cs typeface="Alexandria" pitchFamily="2" charset="-78"/>
              </a:rPr>
              <a:t>.</a:t>
            </a:r>
            <a:endParaRPr lang="ar-JO" dirty="0">
              <a:latin typeface="Alexandria" pitchFamily="2" charset="-78"/>
              <a:cs typeface="Alexandria" pitchFamily="2" charset="-78"/>
            </a:endParaRPr>
          </a:p>
          <a:p>
            <a:pPr algn="just" rtl="1">
              <a:lnSpc>
                <a:spcPct val="150000"/>
              </a:lnSpc>
            </a:pPr>
            <a:r>
              <a:rPr lang="ar-JO" b="1" dirty="0">
                <a:solidFill>
                  <a:srgbClr val="00B0F0"/>
                </a:solidFill>
                <a:latin typeface="Alexandria" pitchFamily="2" charset="-78"/>
                <a:cs typeface="Alexandria" pitchFamily="2" charset="-78"/>
              </a:rPr>
              <a:t>6. </a:t>
            </a:r>
            <a:r>
              <a:rPr lang="ar-SA" b="1" dirty="0">
                <a:solidFill>
                  <a:srgbClr val="00B0F0"/>
                </a:solidFill>
                <a:latin typeface="Alexandria" pitchFamily="2" charset="-78"/>
                <a:cs typeface="Alexandria" pitchFamily="2" charset="-78"/>
              </a:rPr>
              <a:t>الحرية في المشاركة: </a:t>
            </a:r>
            <a:r>
              <a:rPr lang="ar-SA" dirty="0">
                <a:latin typeface="Alexandria" pitchFamily="2" charset="-78"/>
                <a:cs typeface="Alexandria" pitchFamily="2" charset="-78"/>
              </a:rPr>
              <a:t>إن مشاركة أفراد العينة يكون </a:t>
            </a:r>
            <a:r>
              <a:rPr lang="ar-SA" dirty="0" err="1">
                <a:latin typeface="Alexandria" pitchFamily="2" charset="-78"/>
                <a:cs typeface="Alexandria" pitchFamily="2" charset="-78"/>
              </a:rPr>
              <a:t>مطواعية</a:t>
            </a:r>
            <a:r>
              <a:rPr lang="ar-SA" dirty="0">
                <a:latin typeface="Alexandria" pitchFamily="2" charset="-78"/>
                <a:cs typeface="Alexandria" pitchFamily="2" charset="-78"/>
              </a:rPr>
              <a:t> دون أي ضغوط وهي مشكلة قد يتعرض لها الباحث ويجب عليه حلها من خلال المقارنة بين نتائج البحث المرجوة والتجاوزات الأخلاقية لهذا البحث فلا يمكن بأي حال من الأحوال إجبار الأفراد على المشاركة سواء عن طريق التهديد أو العقوبة أو سحب بعض الحقوق أو عن طريق حوافز غير عادية يضعف أمامها الأفراد، لذلك لا بد أن يكون عن طواعية بحيث يشعر الأفراد بأنهم جزء من البحث</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just" rtl="1">
              <a:lnSpc>
                <a:spcPct val="150000"/>
              </a:lnSpc>
            </a:pP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34520648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E4B5BA4-3027-C533-D51B-E8C19BE593A4}"/>
              </a:ext>
            </a:extLst>
          </p:cNvPr>
          <p:cNvSpPr/>
          <p:nvPr/>
        </p:nvSpPr>
        <p:spPr>
          <a:xfrm>
            <a:off x="456892" y="1235250"/>
            <a:ext cx="4128422" cy="50583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8795CDA-425A-9D23-74D9-706B053EE8F9}"/>
              </a:ext>
            </a:extLst>
          </p:cNvPr>
          <p:cNvSpPr/>
          <p:nvPr/>
        </p:nvSpPr>
        <p:spPr>
          <a:xfrm>
            <a:off x="901053" y="1524000"/>
            <a:ext cx="11155680" cy="44904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1833C07-2311-84E0-783F-F72A30A723C3}"/>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
        <p:nvSpPr>
          <p:cNvPr id="2" name="مربع نص 1"/>
          <p:cNvSpPr txBox="1"/>
          <p:nvPr/>
        </p:nvSpPr>
        <p:spPr>
          <a:xfrm>
            <a:off x="901053" y="1654517"/>
            <a:ext cx="11000660" cy="3784947"/>
          </a:xfrm>
          <a:prstGeom prst="rect">
            <a:avLst/>
          </a:prstGeom>
          <a:noFill/>
        </p:spPr>
        <p:txBody>
          <a:bodyPr wrap="square" rtlCol="1">
            <a:spAutoFit/>
          </a:bodyPr>
          <a:lstStyle/>
          <a:p>
            <a:pPr algn="r" rtl="1">
              <a:lnSpc>
                <a:spcPct val="150000"/>
              </a:lnSpc>
            </a:pPr>
            <a:r>
              <a:rPr lang="ar-JO" b="1" dirty="0">
                <a:latin typeface="Alexandria" pitchFamily="2" charset="-78"/>
                <a:cs typeface="Alexandria" pitchFamily="2" charset="-78"/>
              </a:rPr>
              <a:t>خامس</a:t>
            </a:r>
            <a:r>
              <a:rPr lang="ar-SA" b="1" dirty="0">
                <a:latin typeface="Alexandria" pitchFamily="2" charset="-78"/>
                <a:cs typeface="Alexandria" pitchFamily="2" charset="-78"/>
              </a:rPr>
              <a:t>ا: </a:t>
            </a:r>
            <a:r>
              <a:rPr lang="ar-JO" b="1" dirty="0">
                <a:latin typeface="Alexandria" pitchFamily="2" charset="-78"/>
                <a:cs typeface="Alexandria" pitchFamily="2" charset="-78"/>
              </a:rPr>
              <a:t>عدم الأمانة</a:t>
            </a:r>
          </a:p>
          <a:p>
            <a:pPr algn="just" rtl="1">
              <a:lnSpc>
                <a:spcPct val="150000"/>
              </a:lnSpc>
            </a:pPr>
            <a:r>
              <a:rPr lang="ar-SA" dirty="0">
                <a:latin typeface="Alexandria" pitchFamily="2" charset="-78"/>
                <a:cs typeface="Alexandria" pitchFamily="2" charset="-78"/>
              </a:rPr>
              <a:t>ومن بين الممارسات التي تعكس عدم الأمانة في البحث العلمي هي: </a:t>
            </a:r>
            <a:endParaRPr lang="en-US" dirty="0">
              <a:latin typeface="Alexandria" pitchFamily="2" charset="-78"/>
              <a:cs typeface="Alexandria" pitchFamily="2" charset="-78"/>
            </a:endParaRPr>
          </a:p>
          <a:p>
            <a:pPr lvl="0" algn="r" rtl="1">
              <a:lnSpc>
                <a:spcPct val="150000"/>
              </a:lnSpc>
            </a:pPr>
            <a:r>
              <a:rPr lang="ar-JO" b="1" dirty="0">
                <a:solidFill>
                  <a:srgbClr val="00B0F0"/>
                </a:solidFill>
                <a:latin typeface="Alexandria" pitchFamily="2" charset="-78"/>
                <a:cs typeface="Alexandria" pitchFamily="2" charset="-78"/>
              </a:rPr>
              <a:t>7. </a:t>
            </a:r>
            <a:r>
              <a:rPr lang="ar-SA" b="1" dirty="0">
                <a:solidFill>
                  <a:srgbClr val="00B0F0"/>
                </a:solidFill>
                <a:latin typeface="Alexandria" pitchFamily="2" charset="-78"/>
                <a:cs typeface="Alexandria" pitchFamily="2" charset="-78"/>
              </a:rPr>
              <a:t>حق تقرير الذات</a:t>
            </a:r>
            <a:r>
              <a:rPr lang="ar-EG" b="1" dirty="0">
                <a:solidFill>
                  <a:srgbClr val="00B0F0"/>
                </a:solidFill>
                <a:latin typeface="Alexandria" pitchFamily="2" charset="-78"/>
                <a:cs typeface="Alexandria" pitchFamily="2" charset="-78"/>
              </a:rPr>
              <a:t>:</a:t>
            </a:r>
            <a:r>
              <a:rPr lang="ar-SA" b="1" dirty="0">
                <a:latin typeface="Alexandria" pitchFamily="2" charset="-78"/>
                <a:cs typeface="Alexandria" pitchFamily="2" charset="-78"/>
              </a:rPr>
              <a:t> </a:t>
            </a:r>
            <a:r>
              <a:rPr lang="ar-SA" dirty="0">
                <a:latin typeface="Alexandria" pitchFamily="2" charset="-78"/>
                <a:cs typeface="Alexandria" pitchFamily="2" charset="-78"/>
              </a:rPr>
              <a:t>أي أنه من حق الشخص المشارك أن يتخذ قراره بنفسه بدون تكمل الباحث وإحداث تغيرات في سلوكه، وإن حدث ذلك فهو انتهاك لمبدأ الحق في تقرير الذات. </a:t>
            </a:r>
            <a:endParaRPr lang="en-US" dirty="0">
              <a:latin typeface="Alexandria" pitchFamily="2" charset="-78"/>
              <a:cs typeface="Alexandria" pitchFamily="2" charset="-78"/>
            </a:endParaRPr>
          </a:p>
          <a:p>
            <a:pPr lvl="0" algn="r" rtl="1">
              <a:lnSpc>
                <a:spcPct val="150000"/>
              </a:lnSpc>
            </a:pPr>
            <a:r>
              <a:rPr lang="ar-SA" b="1" dirty="0">
                <a:solidFill>
                  <a:srgbClr val="00B0F0"/>
                </a:solidFill>
                <a:latin typeface="Alexandria" pitchFamily="2" charset="-78"/>
                <a:cs typeface="Alexandria" pitchFamily="2" charset="-78"/>
              </a:rPr>
              <a:t> </a:t>
            </a:r>
            <a:r>
              <a:rPr lang="ar-JO" b="1" dirty="0">
                <a:solidFill>
                  <a:srgbClr val="00B0F0"/>
                </a:solidFill>
                <a:latin typeface="Alexandria" pitchFamily="2" charset="-78"/>
                <a:cs typeface="Alexandria" pitchFamily="2" charset="-78"/>
              </a:rPr>
              <a:t>8. </a:t>
            </a:r>
            <a:r>
              <a:rPr lang="ar-SA" b="1" dirty="0">
                <a:solidFill>
                  <a:srgbClr val="00B0F0"/>
                </a:solidFill>
                <a:latin typeface="Alexandria" pitchFamily="2" charset="-78"/>
                <a:cs typeface="Alexandria" pitchFamily="2" charset="-78"/>
              </a:rPr>
              <a:t>الضرر الجسدي والنفسي </a:t>
            </a:r>
            <a:r>
              <a:rPr lang="ar-SA" dirty="0">
                <a:latin typeface="Alexandria" pitchFamily="2" charset="-78"/>
                <a:cs typeface="Alexandria" pitchFamily="2" charset="-78"/>
              </a:rPr>
              <a:t>وتعنى به الضرر الذي يمكن أن يتعرض له المشارك مع سبق الإصرار، مثل وضع المشارك في مواقف محرجة ومطلقة قد تسبب له</a:t>
            </a:r>
            <a:r>
              <a:rPr lang="ar-JO" dirty="0">
                <a:latin typeface="Alexandria" pitchFamily="2" charset="-78"/>
                <a:cs typeface="Alexandria" pitchFamily="2" charset="-78"/>
              </a:rPr>
              <a:t> فقدان</a:t>
            </a:r>
            <a:r>
              <a:rPr lang="ar-SA" dirty="0">
                <a:latin typeface="Alexandria" pitchFamily="2" charset="-78"/>
                <a:cs typeface="Alexandria" pitchFamily="2" charset="-78"/>
              </a:rPr>
              <a:t> العمل وفقدان الاحترام لذاته. أما الأضرار التي ليست للباحث علاقة بها فهي لا تدخل ضمن المقصود. </a:t>
            </a:r>
            <a:r>
              <a:rPr lang="ar-JO" dirty="0">
                <a:latin typeface="Alexandria" pitchFamily="2" charset="-78"/>
                <a:cs typeface="Alexandria" pitchFamily="2" charset="-78"/>
              </a:rPr>
              <a:t>و</a:t>
            </a:r>
            <a:r>
              <a:rPr lang="ar-SA" dirty="0">
                <a:latin typeface="Alexandria" pitchFamily="2" charset="-78"/>
                <a:cs typeface="Alexandria" pitchFamily="2" charset="-78"/>
              </a:rPr>
              <a:t>على الباحث أن ينظر إن كان الضرر الذي سي</a:t>
            </a:r>
            <a:r>
              <a:rPr lang="ar-JO" dirty="0">
                <a:latin typeface="Alexandria" pitchFamily="2" charset="-78"/>
                <a:cs typeface="Alexandria" pitchFamily="2" charset="-78"/>
              </a:rPr>
              <a:t>تسبب به</a:t>
            </a:r>
            <a:r>
              <a:rPr lang="ar-SA" dirty="0">
                <a:latin typeface="Alexandria" pitchFamily="2" charset="-78"/>
                <a:cs typeface="Alexandria" pitchFamily="2" charset="-78"/>
              </a:rPr>
              <a:t> للمشارك أكبر من النتائج المتوقعة فعليه أن يتوقف فورا حتى يتعامل مع هذا الضرر، وإن كان الضرر بسيطا فلا بأس بشرط أن يزيل ذلك الضرر فور الانتهاء من البحث.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678019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85D67F4-790F-D288-47C5-ECC1BE237AF4}"/>
              </a:ext>
            </a:extLst>
          </p:cNvPr>
          <p:cNvSpPr/>
          <p:nvPr/>
        </p:nvSpPr>
        <p:spPr>
          <a:xfrm>
            <a:off x="456892" y="1235250"/>
            <a:ext cx="4128422" cy="50583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78D5002-D0F1-E7D0-9CAE-DEFD5DC64B59}"/>
              </a:ext>
            </a:extLst>
          </p:cNvPr>
          <p:cNvSpPr/>
          <p:nvPr/>
        </p:nvSpPr>
        <p:spPr>
          <a:xfrm>
            <a:off x="901053" y="1524000"/>
            <a:ext cx="11155680" cy="44904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0EA8EC5-A170-F593-C419-2B74304A1A41}"/>
              </a:ext>
            </a:extLst>
          </p:cNvPr>
          <p:cNvSpPr txBox="1"/>
          <p:nvPr/>
        </p:nvSpPr>
        <p:spPr>
          <a:xfrm>
            <a:off x="3526971"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الصفات المذمومة عند الباحث العلمي</a:t>
            </a:r>
          </a:p>
        </p:txBody>
      </p:sp>
      <p:sp>
        <p:nvSpPr>
          <p:cNvPr id="2" name="مربع نص 1"/>
          <p:cNvSpPr txBox="1"/>
          <p:nvPr/>
        </p:nvSpPr>
        <p:spPr>
          <a:xfrm>
            <a:off x="1136382" y="1869983"/>
            <a:ext cx="10598726" cy="3733586"/>
          </a:xfrm>
          <a:prstGeom prst="rect">
            <a:avLst/>
          </a:prstGeom>
          <a:noFill/>
        </p:spPr>
        <p:txBody>
          <a:bodyPr wrap="square" rtlCol="1">
            <a:spAutoFit/>
          </a:bodyPr>
          <a:lstStyle/>
          <a:p>
            <a:pPr algn="r" rtl="1">
              <a:lnSpc>
                <a:spcPct val="150000"/>
              </a:lnSpc>
            </a:pPr>
            <a:r>
              <a:rPr lang="ar-JO" sz="2000" b="1" dirty="0">
                <a:latin typeface="Alexandria" pitchFamily="2" charset="-78"/>
                <a:cs typeface="Alexandria" pitchFamily="2" charset="-78"/>
              </a:rPr>
              <a:t>خامس</a:t>
            </a:r>
            <a:r>
              <a:rPr lang="ar-SA" sz="2000" b="1" dirty="0">
                <a:latin typeface="Alexandria" pitchFamily="2" charset="-78"/>
                <a:cs typeface="Alexandria" pitchFamily="2" charset="-78"/>
              </a:rPr>
              <a:t>ا: </a:t>
            </a:r>
            <a:r>
              <a:rPr lang="ar-JO" sz="2000" b="1" dirty="0">
                <a:latin typeface="Alexandria" pitchFamily="2" charset="-78"/>
                <a:cs typeface="Alexandria" pitchFamily="2" charset="-78"/>
              </a:rPr>
              <a:t>عدم الأمانة</a:t>
            </a:r>
          </a:p>
          <a:p>
            <a:pPr algn="just" rtl="1">
              <a:lnSpc>
                <a:spcPct val="150000"/>
              </a:lnSpc>
            </a:pPr>
            <a:r>
              <a:rPr lang="ar-SA" sz="2000" dirty="0">
                <a:latin typeface="Alexandria" pitchFamily="2" charset="-78"/>
                <a:cs typeface="Alexandria" pitchFamily="2" charset="-78"/>
              </a:rPr>
              <a:t>ومن بين الممارسات التي تعكس عدم الأمانة في البحث العلمي هي: </a:t>
            </a:r>
            <a:endParaRPr lang="en-US" sz="2000" dirty="0">
              <a:latin typeface="Alexandria" pitchFamily="2" charset="-78"/>
              <a:cs typeface="Alexandria" pitchFamily="2" charset="-78"/>
            </a:endParaRPr>
          </a:p>
          <a:p>
            <a:pPr lvl="0" algn="just" rtl="1">
              <a:lnSpc>
                <a:spcPct val="150000"/>
              </a:lnSpc>
            </a:pPr>
            <a:r>
              <a:rPr lang="ar-JO" sz="2000" dirty="0">
                <a:solidFill>
                  <a:srgbClr val="00B0F0"/>
                </a:solidFill>
                <a:latin typeface="Alexandria" pitchFamily="2" charset="-78"/>
                <a:cs typeface="Alexandria" pitchFamily="2" charset="-78"/>
              </a:rPr>
              <a:t> 9. </a:t>
            </a:r>
            <a:r>
              <a:rPr lang="ar-SA" sz="2000" b="1" dirty="0">
                <a:solidFill>
                  <a:srgbClr val="00B0F0"/>
                </a:solidFill>
                <a:latin typeface="Alexandria" pitchFamily="2" charset="-78"/>
                <a:cs typeface="Alexandria" pitchFamily="2" charset="-78"/>
              </a:rPr>
              <a:t>اخفاء حقيقة هدف البحث عن المشارك</a:t>
            </a:r>
            <a:r>
              <a:rPr lang="ar-JO" sz="2000" b="1" dirty="0">
                <a:solidFill>
                  <a:srgbClr val="00B0F0"/>
                </a:solidFill>
                <a:latin typeface="Alexandria" pitchFamily="2" charset="-78"/>
                <a:cs typeface="Alexandria" pitchFamily="2" charset="-78"/>
              </a:rPr>
              <a:t>ين</a:t>
            </a:r>
            <a:r>
              <a:rPr lang="ar-SA" sz="2000" b="1" dirty="0">
                <a:solidFill>
                  <a:srgbClr val="00B0F0"/>
                </a:solidFill>
                <a:latin typeface="Alexandria" pitchFamily="2" charset="-78"/>
                <a:cs typeface="Alexandria" pitchFamily="2" charset="-78"/>
              </a:rPr>
              <a:t>: </a:t>
            </a:r>
            <a:r>
              <a:rPr lang="ar-SA" sz="2000" dirty="0">
                <a:latin typeface="Alexandria" pitchFamily="2" charset="-78"/>
                <a:cs typeface="Alexandria" pitchFamily="2" charset="-78"/>
              </a:rPr>
              <a:t>بعض المشاركين في البحوث يدرك أنه جزء من البحث ولكنه لا يدرك حقيقة الهدف من البحث كليا أو جزئيا وهذا مناف لكرامة الإنسان. وفي هذا الموضوع رأيان: رأي يقول بأنه ليس من الضروري أن يعلم المشارك بكل تفاصيل البحث، يكفي أن يعلم بأنه جزء من البحث والمدة التي سيقضيها في المشاركة، والمخاطر التي سيقابلها. ورأي يقول بأنه من الضروري جدا أن تقدم للمشارك المعلومات الكافية والواضحة . </a:t>
            </a:r>
            <a:r>
              <a:rPr lang="ar-JO" sz="2000" dirty="0">
                <a:latin typeface="Alexandria" pitchFamily="2" charset="-78"/>
                <a:cs typeface="Alexandria" pitchFamily="2" charset="-78"/>
              </a:rPr>
              <a:t>لذا</a:t>
            </a:r>
            <a:r>
              <a:rPr lang="ar-SA" sz="2000" dirty="0">
                <a:latin typeface="Alexandria" pitchFamily="2" charset="-78"/>
                <a:cs typeface="Alexandria" pitchFamily="2" charset="-78"/>
              </a:rPr>
              <a:t> وجب على الباحث أن يوازن بين النتائج والتكاليف</a:t>
            </a:r>
            <a:r>
              <a:rPr lang="en-US" sz="2000" dirty="0">
                <a:latin typeface="Alexandria" pitchFamily="2" charset="-78"/>
                <a:cs typeface="Alexandria" pitchFamily="2" charset="-78"/>
              </a:rPr>
              <a:t>.</a:t>
            </a:r>
          </a:p>
        </p:txBody>
      </p:sp>
    </p:spTree>
    <p:extLst>
      <p:ext uri="{BB962C8B-B14F-4D97-AF65-F5344CB8AC3E}">
        <p14:creationId xmlns:p14="http://schemas.microsoft.com/office/powerpoint/2010/main" val="14715394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D82FDD5-3778-C173-8890-81F69C6530D8}"/>
              </a:ext>
            </a:extLst>
          </p:cNvPr>
          <p:cNvSpPr/>
          <p:nvPr/>
        </p:nvSpPr>
        <p:spPr>
          <a:xfrm>
            <a:off x="456892" y="1235250"/>
            <a:ext cx="4128422" cy="528095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13E1175-A4B1-9F13-1F4C-A4A8BA14420A}"/>
              </a:ext>
            </a:extLst>
          </p:cNvPr>
          <p:cNvSpPr/>
          <p:nvPr/>
        </p:nvSpPr>
        <p:spPr>
          <a:xfrm>
            <a:off x="901053" y="1524000"/>
            <a:ext cx="11155680" cy="46881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18E6CC7-3EAE-23ED-3A05-8EE10A349108}"/>
              </a:ext>
            </a:extLst>
          </p:cNvPr>
          <p:cNvSpPr txBox="1"/>
          <p:nvPr/>
        </p:nvSpPr>
        <p:spPr>
          <a:xfrm>
            <a:off x="3556000" y="360418"/>
            <a:ext cx="50800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توصيات تتعلق بأخلاقيات البحث العلمي</a:t>
            </a:r>
          </a:p>
        </p:txBody>
      </p:sp>
      <p:sp>
        <p:nvSpPr>
          <p:cNvPr id="2" name="مربع نص 1"/>
          <p:cNvSpPr txBox="1"/>
          <p:nvPr/>
        </p:nvSpPr>
        <p:spPr>
          <a:xfrm>
            <a:off x="1041644" y="1626706"/>
            <a:ext cx="10874498" cy="4482702"/>
          </a:xfrm>
          <a:prstGeom prst="rect">
            <a:avLst/>
          </a:prstGeom>
          <a:noFill/>
        </p:spPr>
        <p:txBody>
          <a:bodyPr wrap="square" rtlCol="1">
            <a:spAutoFit/>
          </a:bodyPr>
          <a:lstStyle/>
          <a:p>
            <a:pPr marL="457200" lvl="0" indent="-457200" algn="just" rtl="1">
              <a:lnSpc>
                <a:spcPct val="150000"/>
              </a:lnSpc>
              <a:buFont typeface="+mj-lt"/>
              <a:buAutoNum type="arabicPeriod"/>
            </a:pPr>
            <a:r>
              <a:rPr lang="ar-SA" sz="1600" dirty="0">
                <a:latin typeface="Alexandria" pitchFamily="2" charset="-78"/>
                <a:cs typeface="Alexandria" pitchFamily="2" charset="-78"/>
              </a:rPr>
              <a:t>يجب على كل هيئة بحثية أو مشرفة على البحث العلمي أن تكون لها لجنة متابعة لأخلاقيات البحث العلمي وتكون وظيفتها فحص كل حالات سواء السلوك المحتملة، وتقرير العقوبة المناسبة لمن يخالف. فضلا عن نشر المعايير الأخلاقية للبحث العلمي والإعلان عنها. </a:t>
            </a: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يجب على كل الباحثين اتباع وقراءة المعايير الخاصة بنزاهة البحث العلمي. </a:t>
            </a: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الإيمان بالمبادئ الأساسية للبحث العلمي المتمثل في النزاهة والثقة والمصداقية وإتباع خطوات البحث العلمي التي توجد بين ثنايا مؤلفات مناهج البحث العلمي. </a:t>
            </a: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إعداد كتيب يحمل صفة ميثاق أخلاقيات البحوث العلمية يوزع على الباحثين الجدد حتى لا تكون حجة على المؤسسة أو المركز البحثي بعد معرفتهم بهذا الميثاق. </a:t>
            </a: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يجب أن تكون هناك لجان دولية لأخلاقيات البحث العلمي. ترعاها الجمعيات العلمية أو الحكومات، ما دام البحث هذه الأيام يستوعب علماء من دول مختلفة، كما أن البحث العلمي يثمر نتائج عالمية، ومن ثم يجب علينا أن نعنى بأخلاقيات البحث على المستوى الدولي، إضافة إلى ذلك تساعد اللجان الدولية لأخلاقيات البحث في تأسيس معايير دولية للسلوك العلمي، واضحة في اعتبارها بعض التباينات المهمة بين الأمم المختلفة.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639554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360724"/>
            <a:ext cx="4128422" cy="493286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524000"/>
            <a:ext cx="11155680" cy="4667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601195"/>
            <a:ext cx="11012043" cy="4451924"/>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تقتضي أخلاقيات البحث العلمي احترام حقوق الآخرين وآرائهم وكرامتهم، سواء أكانوا من الزملاء الباحثين أم من المشاركين في البحث أم من المستهدفين بالبحث، وتتبنى مبادئ أخلاقيات البحث العلمي عامة قيمتي "العمل الإيجابي وتجنب الضرر"، وهاتان القيمتان يجب أن تكونا ركيزتي الاعتبارات الأخلاقية خلال عملية البحث العلمي. </a:t>
            </a:r>
          </a:p>
          <a:p>
            <a:pPr algn="r" rtl="1">
              <a:lnSpc>
                <a:spcPct val="200000"/>
              </a:lnSpc>
            </a:pPr>
            <a:r>
              <a:rPr lang="ar-SA" sz="1600" dirty="0">
                <a:latin typeface="Alexandria" pitchFamily="2" charset="-78"/>
                <a:cs typeface="Alexandria" pitchFamily="2" charset="-78"/>
              </a:rPr>
              <a:t>لقد تولدت لدى الباحثين أعراف وتقاليد يفترض في كل باحث ان يلتزم بها ، كما أن ثمة اعتبارات أخلاقية لها في معظم الحالات أصول في الاعراف والتقاليد والتشريعات  السائدة في اغلب بلدان العالم ، ومن هذه الاعتبارات :</a:t>
            </a:r>
          </a:p>
          <a:p>
            <a:pPr algn="r" rtl="1">
              <a:lnSpc>
                <a:spcPct val="200000"/>
              </a:lnSpc>
            </a:pPr>
            <a:r>
              <a:rPr lang="ar-SA" sz="1600" dirty="0">
                <a:latin typeface="Alexandria" pitchFamily="2" charset="-78"/>
                <a:cs typeface="Alexandria" pitchFamily="2" charset="-78"/>
              </a:rPr>
              <a:t>أن أي تغيير أو تزييف أو تزوير في البيانات التي جمعها الباحث يلغي صحة البحث ويجعله مرفوضا أصلا ، كذلك لا يجوز لباحث أن يخفي جوانب من بياناته ويقتصر على ما يدعم نتيجة معينة، وهذا يعني أيضا أنه لايجوز له أن يقتصر على جمع بيانات  بشكل متحيز ويتجنب جمع بيانات انها قد تفسد عليه النتيجة التي يريد لها ان تتحقق ، مثل هذا الاجراء مناف للموضوعية ، ويبطل صحة البحث .</a:t>
            </a:r>
          </a:p>
        </p:txBody>
      </p:sp>
    </p:spTree>
    <p:extLst>
      <p:ext uri="{BB962C8B-B14F-4D97-AF65-F5344CB8AC3E}">
        <p14:creationId xmlns:p14="http://schemas.microsoft.com/office/powerpoint/2010/main" val="37077269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360724"/>
            <a:ext cx="4128422" cy="493286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36157"/>
            <a:ext cx="11155680" cy="42431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747033"/>
            <a:ext cx="11012043" cy="3888821"/>
          </a:xfrm>
          <a:prstGeom prst="rect">
            <a:avLst/>
          </a:prstGeom>
          <a:noFill/>
        </p:spPr>
        <p:txBody>
          <a:bodyPr wrap="square" rtlCol="0">
            <a:spAutoFit/>
          </a:bodyPr>
          <a:lstStyle/>
          <a:p>
            <a:pPr algn="r" rtl="1">
              <a:lnSpc>
                <a:spcPct val="200000"/>
              </a:lnSpc>
            </a:pPr>
            <a:r>
              <a:rPr lang="ar-SA" dirty="0">
                <a:latin typeface="Alexandria" pitchFamily="2" charset="-78"/>
                <a:cs typeface="Alexandria" pitchFamily="2" charset="-78"/>
              </a:rPr>
              <a:t>ومن هذه الاعتبارات :</a:t>
            </a:r>
          </a:p>
          <a:p>
            <a:pPr algn="r" rtl="1">
              <a:lnSpc>
                <a:spcPct val="200000"/>
              </a:lnSpc>
            </a:pPr>
            <a:r>
              <a:rPr lang="ar-SA" dirty="0">
                <a:latin typeface="Alexandria" pitchFamily="2" charset="-78"/>
                <a:cs typeface="Alexandria" pitchFamily="2" charset="-78"/>
              </a:rPr>
              <a:t>يجب ان تتضمن اجراءات البحث ما يبرر الثقة في البيانات المتجمعة فيه، من هذه الاجراءات استخدام اساليب موضوعية في الملاحظة وجمع البيانات، واستخلاص دلالات عن الصدق وثباتها، ويفترض أن يذكر وصف دقيق لهذه الاجراءات والدلالات في تقرير البحث .</a:t>
            </a:r>
          </a:p>
          <a:p>
            <a:pPr algn="r" rtl="1">
              <a:lnSpc>
                <a:spcPct val="200000"/>
              </a:lnSpc>
            </a:pPr>
            <a:r>
              <a:rPr lang="ar-SA" dirty="0">
                <a:latin typeface="Alexandria" pitchFamily="2" charset="-78"/>
                <a:cs typeface="Alexandria" pitchFamily="2" charset="-78"/>
              </a:rPr>
              <a:t>يفترض في الباحث أن يكون واعيا للمحددات وأية جوانب قصور في اجراءات بحثه، خاصة في انتقاء العينات وضبط العوامل وطرق القياس والمعالجة الاحصائية وعمليات الاستنتاج ، ويفترض أن تذكر هذه المحددات ان وجدت في التقرير النهائي  للبحث .</a:t>
            </a:r>
          </a:p>
        </p:txBody>
      </p:sp>
    </p:spTree>
    <p:extLst>
      <p:ext uri="{BB962C8B-B14F-4D97-AF65-F5344CB8AC3E}">
        <p14:creationId xmlns:p14="http://schemas.microsoft.com/office/powerpoint/2010/main" val="15630262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68175" y="2592585"/>
            <a:ext cx="8110477" cy="1672830"/>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خطة البحث العلمي وعناصرها </a:t>
            </a:r>
            <a:endParaRPr lang="ar-EG" dirty="0">
              <a:solidFill>
                <a:schemeClr val="bg1"/>
              </a:solidFill>
              <a:latin typeface="Alexandria" pitchFamily="2" charset="-78"/>
              <a:cs typeface="Alexandria" pitchFamily="2" charset="-78"/>
            </a:endParaRPr>
          </a:p>
          <a:p>
            <a:pPr algn="r" rtl="1">
              <a:lnSpc>
                <a:spcPct val="200000"/>
              </a:lnSpc>
            </a:pP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Tree>
    <p:extLst>
      <p:ext uri="{BB962C8B-B14F-4D97-AF65-F5344CB8AC3E}">
        <p14:creationId xmlns:p14="http://schemas.microsoft.com/office/powerpoint/2010/main" val="32832949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695AC2F3-64FD-4169-BEAD-8973789BB95F}" vid="{B0A8818C-86EC-4CE2-A5D5-FE12BC176D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E74EAAB-6C12-43E1-BDD1-A1670DC5F2E3}">
  <ds:schemaRefs>
    <ds:schemaRef ds:uri="http://schemas.microsoft.com/sharepoint/v3/contenttype/forms"/>
  </ds:schemaRefs>
</ds:datastoreItem>
</file>

<file path=customXml/itemProps2.xml><?xml version="1.0" encoding="utf-8"?>
<ds:datastoreItem xmlns:ds="http://schemas.openxmlformats.org/officeDocument/2006/customXml" ds:itemID="{89B6C74F-09B7-4421-A731-3826A92C527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36CE4C1-3E96-40AE-A0AF-C08E894F51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4791</TotalTime>
  <Words>5046</Words>
  <Application>Microsoft Office PowerPoint</Application>
  <PresentationFormat>Widescreen</PresentationFormat>
  <Paragraphs>310</Paragraphs>
  <Slides>55</Slides>
  <Notes>8</Notes>
  <HiddenSlides>0</HiddenSlides>
  <MMClips>1</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152</cp:revision>
  <dcterms:created xsi:type="dcterms:W3CDTF">2023-04-29T09:08:23Z</dcterms:created>
  <dcterms:modified xsi:type="dcterms:W3CDTF">2024-10-04T17:17:36Z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