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ink/ink1.xml" ContentType="application/inkml+xml"/>
  <Override PartName="/ppt/notesSlides/notesSlide4.xml" ContentType="application/vnd.openxmlformats-officedocument.presentationml.notesSlide+xml"/>
  <Override PartName="/ppt/tags/tag2.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7" r:id="rId1"/>
  </p:sldMasterIdLst>
  <p:notesMasterIdLst>
    <p:notesMasterId r:id="rId46"/>
  </p:notesMasterIdLst>
  <p:sldIdLst>
    <p:sldId id="565" r:id="rId2"/>
    <p:sldId id="303" r:id="rId3"/>
    <p:sldId id="552" r:id="rId4"/>
    <p:sldId id="484" r:id="rId5"/>
    <p:sldId id="498" r:id="rId6"/>
    <p:sldId id="513" r:id="rId7"/>
    <p:sldId id="558" r:id="rId8"/>
    <p:sldId id="559" r:id="rId9"/>
    <p:sldId id="557" r:id="rId10"/>
    <p:sldId id="542" r:id="rId11"/>
    <p:sldId id="541" r:id="rId12"/>
    <p:sldId id="556" r:id="rId13"/>
    <p:sldId id="527" r:id="rId14"/>
    <p:sldId id="521" r:id="rId15"/>
    <p:sldId id="524" r:id="rId16"/>
    <p:sldId id="502" r:id="rId17"/>
    <p:sldId id="560" r:id="rId18"/>
    <p:sldId id="553" r:id="rId19"/>
    <p:sldId id="554" r:id="rId20"/>
    <p:sldId id="525" r:id="rId21"/>
    <p:sldId id="501" r:id="rId22"/>
    <p:sldId id="511" r:id="rId23"/>
    <p:sldId id="528" r:id="rId24"/>
    <p:sldId id="548" r:id="rId25"/>
    <p:sldId id="529" r:id="rId26"/>
    <p:sldId id="549" r:id="rId27"/>
    <p:sldId id="482" r:id="rId28"/>
    <p:sldId id="550" r:id="rId29"/>
    <p:sldId id="531" r:id="rId30"/>
    <p:sldId id="530" r:id="rId31"/>
    <p:sldId id="271" r:id="rId32"/>
    <p:sldId id="561" r:id="rId33"/>
    <p:sldId id="563" r:id="rId34"/>
    <p:sldId id="562" r:id="rId35"/>
    <p:sldId id="490" r:id="rId36"/>
    <p:sldId id="547" r:id="rId37"/>
    <p:sldId id="485" r:id="rId38"/>
    <p:sldId id="555" r:id="rId39"/>
    <p:sldId id="532" r:id="rId40"/>
    <p:sldId id="540" r:id="rId41"/>
    <p:sldId id="566" r:id="rId42"/>
    <p:sldId id="514" r:id="rId43"/>
    <p:sldId id="496" r:id="rId44"/>
    <p:sldId id="567" r:id="rId4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65"/>
            <p14:sldId id="303"/>
            <p14:sldId id="552"/>
            <p14:sldId id="484"/>
            <p14:sldId id="498"/>
            <p14:sldId id="513"/>
            <p14:sldId id="558"/>
            <p14:sldId id="559"/>
            <p14:sldId id="557"/>
            <p14:sldId id="542"/>
            <p14:sldId id="541"/>
            <p14:sldId id="556"/>
            <p14:sldId id="527"/>
            <p14:sldId id="521"/>
            <p14:sldId id="524"/>
            <p14:sldId id="502"/>
            <p14:sldId id="560"/>
            <p14:sldId id="553"/>
            <p14:sldId id="554"/>
            <p14:sldId id="525"/>
            <p14:sldId id="501"/>
            <p14:sldId id="511"/>
            <p14:sldId id="528"/>
            <p14:sldId id="548"/>
            <p14:sldId id="529"/>
            <p14:sldId id="549"/>
            <p14:sldId id="482"/>
            <p14:sldId id="550"/>
            <p14:sldId id="531"/>
            <p14:sldId id="530"/>
            <p14:sldId id="271"/>
            <p14:sldId id="561"/>
            <p14:sldId id="563"/>
            <p14:sldId id="562"/>
            <p14:sldId id="490"/>
            <p14:sldId id="547"/>
            <p14:sldId id="485"/>
            <p14:sldId id="555"/>
            <p14:sldId id="532"/>
            <p14:sldId id="540"/>
            <p14:sldId id="566"/>
            <p14:sldId id="514"/>
            <p14:sldId id="496"/>
            <p14:sldId id="56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59" autoAdjust="0"/>
    <p:restoredTop sz="93738" autoAdjust="0"/>
  </p:normalViewPr>
  <p:slideViewPr>
    <p:cSldViewPr snapToGrid="0">
      <p:cViewPr varScale="1">
        <p:scale>
          <a:sx n="82" d="100"/>
          <a:sy n="82" d="100"/>
        </p:scale>
        <p:origin x="662"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2000" dirty="0">
              <a:latin typeface="Alexandria" pitchFamily="2" charset="-78"/>
              <a:cs typeface="Alexandria" pitchFamily="2" charset="-78"/>
            </a:rPr>
            <a:t>مفهوم النظرية وتاريخ نشأتها</a:t>
          </a:r>
          <a:endParaRPr lang="en-US" sz="2000" dirty="0">
            <a:latin typeface="Alexandria" pitchFamily="2" charset="-78"/>
            <a:cs typeface="Alexandria" pitchFamily="2" charset="-78"/>
          </a:endParaRPr>
        </a:p>
      </dgm:t>
    </dgm:pt>
    <dgm:pt modelId="{A37755E5-1BB1-49E7-9E37-0D7FC4E6AF87}" type="parTrans" cxnId="{87341331-7980-45DB-95A9-1DD68C4B1717}">
      <dgm:prSet/>
      <dgm:spPr/>
      <dgm:t>
        <a:bodyPr/>
        <a:lstStyle/>
        <a:p>
          <a:endParaRPr lang="en-US"/>
        </a:p>
      </dgm:t>
    </dgm:pt>
    <dgm:pt modelId="{5C0F3E0F-5B69-4DA1-BBD2-597EE292B126}" type="sibTrans" cxnId="{87341331-7980-45DB-95A9-1DD68C4B1717}">
      <dgm:prSet/>
      <dgm:spPr/>
      <dgm:t>
        <a:bodyPr/>
        <a:lstStyle/>
        <a:p>
          <a:endParaRPr lang="en-US"/>
        </a:p>
      </dgm:t>
    </dgm:pt>
    <dgm:pt modelId="{B57E269A-6A82-4FEF-9161-F4941CBFC491}">
      <dgm:prSet phldrT="[Text]" custT="1"/>
      <dgm:spPr/>
      <dgm:t>
        <a:bodyPr/>
        <a:lstStyle/>
        <a:p>
          <a:r>
            <a:rPr lang="ar-JO" sz="2000" dirty="0">
              <a:latin typeface="Alexandria" pitchFamily="2" charset="-78"/>
              <a:cs typeface="Alexandria" pitchFamily="2" charset="-78"/>
            </a:rPr>
            <a:t>أنواع النظريات بشكل عام</a:t>
          </a:r>
          <a:endParaRPr lang="en-US" sz="2000" dirty="0">
            <a:latin typeface="Alexandria" pitchFamily="2" charset="-78"/>
            <a:cs typeface="Alexandria" pitchFamily="2" charset="-78"/>
          </a:endParaRPr>
        </a:p>
      </dgm:t>
    </dgm:pt>
    <dgm:pt modelId="{4541C686-A388-4B35-A9BF-DD14EF231EC1}" type="parTrans" cxnId="{7A5BC533-B2DB-40EB-A059-BDD27A13DF77}">
      <dgm:prSet/>
      <dgm:spPr/>
      <dgm:t>
        <a:bodyPr/>
        <a:lstStyle/>
        <a:p>
          <a:endParaRPr lang="en-US"/>
        </a:p>
      </dgm:t>
    </dgm:pt>
    <dgm:pt modelId="{8AD4842F-65F6-4C92-95C7-CC81DF988A87}" type="sibTrans" cxnId="{7A5BC533-B2DB-40EB-A059-BDD27A13DF77}">
      <dgm:prSet/>
      <dgm:spPr/>
      <dgm:t>
        <a:bodyPr/>
        <a:lstStyle/>
        <a:p>
          <a:endParaRPr lang="en-US"/>
        </a:p>
      </dgm:t>
    </dgm:pt>
    <dgm:pt modelId="{7A5324DE-FA82-49F6-BB1C-6BFE081150D5}">
      <dgm:prSet phldrT="[Text]" custT="1"/>
      <dgm:spPr/>
      <dgm:t>
        <a:bodyPr/>
        <a:lstStyle/>
        <a:p>
          <a:r>
            <a:rPr lang="ar-JO" sz="1800" dirty="0">
              <a:latin typeface="Alexandria" pitchFamily="2" charset="-78"/>
              <a:cs typeface="Alexandria" pitchFamily="2" charset="-78"/>
            </a:rPr>
            <a:t>أبعاد السياسات </a:t>
          </a:r>
          <a:r>
            <a:rPr lang="ar-JO" sz="2000" dirty="0">
              <a:latin typeface="Alexandria" pitchFamily="2" charset="-78"/>
              <a:cs typeface="Alexandria" pitchFamily="2" charset="-78"/>
            </a:rPr>
            <a:t>التعليمية</a:t>
          </a:r>
          <a:endParaRPr lang="en-US" sz="1600" dirty="0">
            <a:latin typeface="Alexandria" pitchFamily="2" charset="-78"/>
            <a:cs typeface="Alexandria" pitchFamily="2" charset="-78"/>
          </a:endParaRPr>
        </a:p>
      </dgm:t>
    </dgm:pt>
    <dgm:pt modelId="{BDAC39ED-B98C-4A2D-851D-2F3157870F5F}" type="parTrans" cxnId="{59C6ED0B-AB89-492B-924B-F632D7E34644}">
      <dgm:prSet/>
      <dgm:spPr/>
      <dgm:t>
        <a:bodyPr/>
        <a:lstStyle/>
        <a:p>
          <a:endParaRPr lang="en-US"/>
        </a:p>
      </dgm:t>
    </dgm:pt>
    <dgm:pt modelId="{38DCC17D-558F-456A-BF78-5F3450029EAD}" type="sibTrans" cxnId="{59C6ED0B-AB89-492B-924B-F632D7E34644}">
      <dgm:prSet/>
      <dgm:spPr/>
      <dgm:t>
        <a:bodyPr/>
        <a:lstStyle/>
        <a:p>
          <a:endParaRPr lang="en-US"/>
        </a:p>
      </dgm:t>
    </dgm:pt>
    <dgm:pt modelId="{B125E95B-41A2-497F-B238-B143C904E364}">
      <dgm:prSet custT="1"/>
      <dgm:spPr/>
      <dgm:t>
        <a:bodyPr/>
        <a:lstStyle/>
        <a:p>
          <a:r>
            <a:rPr lang="ar-JO" sz="2000" dirty="0">
              <a:latin typeface="Alexandria" pitchFamily="2" charset="-78"/>
              <a:cs typeface="Alexandria" pitchFamily="2" charset="-78"/>
            </a:rPr>
            <a:t>نظريات السياسات التعليمية</a:t>
          </a:r>
          <a:endParaRPr lang="en-US" sz="2000" dirty="0">
            <a:latin typeface="Alexandria" pitchFamily="2" charset="-78"/>
            <a:cs typeface="Alexandria" pitchFamily="2" charset="-78"/>
          </a:endParaRPr>
        </a:p>
      </dgm:t>
    </dgm:pt>
    <dgm:pt modelId="{2014C2C3-9CFF-45C7-A71D-7E74AFD2D5AE}" type="parTrans" cxnId="{9BE9E44C-B5DD-4C03-A177-ACD11709A934}">
      <dgm:prSet/>
      <dgm:spPr/>
      <dgm:t>
        <a:bodyPr/>
        <a:lstStyle/>
        <a:p>
          <a:endParaRPr lang="en-US"/>
        </a:p>
      </dgm:t>
    </dgm:pt>
    <dgm:pt modelId="{22EFDAF3-FB40-4ACE-875B-A92E32B864A9}" type="sibTrans" cxnId="{9BE9E44C-B5DD-4C03-A177-ACD11709A934}">
      <dgm:prSet/>
      <dgm:spPr/>
      <dgm:t>
        <a:bodyPr/>
        <a:lstStyle/>
        <a:p>
          <a:endParaRPr lang="en-US"/>
        </a:p>
      </dgm:t>
    </dgm:pt>
    <dgm:pt modelId="{83CBDBCF-24DA-4ACB-8882-427170DBA220}">
      <dgm:prSet custT="1"/>
      <dgm:spPr/>
      <dgm:t>
        <a:bodyPr/>
        <a:lstStyle/>
        <a:p>
          <a:r>
            <a:rPr lang="ar-JO" sz="2000" dirty="0">
              <a:latin typeface="Alexandria" pitchFamily="2" charset="-78"/>
              <a:cs typeface="Alexandria" pitchFamily="2" charset="-78"/>
            </a:rPr>
            <a:t>نظريات التعلم</a:t>
          </a:r>
          <a:endParaRPr lang="en-US" sz="2000" dirty="0">
            <a:latin typeface="Alexandria" pitchFamily="2" charset="-78"/>
            <a:cs typeface="Alexandria" pitchFamily="2" charset="-78"/>
          </a:endParaRPr>
        </a:p>
      </dgm:t>
    </dgm:pt>
    <dgm:pt modelId="{B832CF29-6DBF-42EF-B221-8BF85243D2E7}" type="parTrans" cxnId="{961312BF-4653-4405-B1B5-7E8206E64E7A}">
      <dgm:prSet/>
      <dgm:spPr/>
      <dgm:t>
        <a:bodyPr/>
        <a:lstStyle/>
        <a:p>
          <a:endParaRPr lang="en-US"/>
        </a:p>
      </dgm:t>
    </dgm:pt>
    <dgm:pt modelId="{D469660A-EDDC-472C-A5AF-B4871EB63405}" type="sibTrans" cxnId="{961312BF-4653-4405-B1B5-7E8206E64E7A}">
      <dgm:prSet/>
      <dgm:spPr/>
      <dgm:t>
        <a:bodyPr/>
        <a:lstStyle/>
        <a:p>
          <a:endParaRPr lang="en-US"/>
        </a:p>
      </dgm:t>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5"/>
      <dgm:spPr/>
    </dgm:pt>
    <dgm:pt modelId="{992B107E-C6B8-46D8-B740-221E4A77A33C}" type="pres">
      <dgm:prSet presAssocID="{ADB7FBE5-9773-47FC-95C6-31825596BC50}" presName="txShp" presStyleLbl="node1" presStyleIdx="0" presStyleCnt="5">
        <dgm:presLayoutVars>
          <dgm:bulletEnabled val="1"/>
        </dgm:presLayoutVars>
      </dgm:prSet>
      <dgm:spPr/>
    </dgm:pt>
    <dgm:pt modelId="{30C9E11F-6453-4681-BBE6-5D08C55913DB}" type="pres">
      <dgm:prSet presAssocID="{5C0F3E0F-5B69-4DA1-BBD2-597EE292B126}" presName="spacing" presStyleCnt="0"/>
      <dgm:spPr/>
    </dgm:pt>
    <dgm:pt modelId="{665A86F9-FACA-4E7C-A139-482CF9F3B774}" type="pres">
      <dgm:prSet presAssocID="{B57E269A-6A82-4FEF-9161-F4941CBFC491}" presName="composite" presStyleCnt="0"/>
      <dgm:spPr/>
    </dgm:pt>
    <dgm:pt modelId="{E4300E03-841D-4F35-84B3-E99530CC3883}" type="pres">
      <dgm:prSet presAssocID="{B57E269A-6A82-4FEF-9161-F4941CBFC491}" presName="imgShp" presStyleLbl="fgImgPlace1" presStyleIdx="1" presStyleCnt="5"/>
      <dgm:spPr/>
    </dgm:pt>
    <dgm:pt modelId="{316FD740-1B6F-4066-B4AF-188BD1581777}" type="pres">
      <dgm:prSet presAssocID="{B57E269A-6A82-4FEF-9161-F4941CBFC491}" presName="txShp" presStyleLbl="node1" presStyleIdx="1" presStyleCnt="5">
        <dgm:presLayoutVars>
          <dgm:bulletEnabled val="1"/>
        </dgm:presLayoutVars>
      </dgm:prSet>
      <dgm:spPr/>
    </dgm:pt>
    <dgm:pt modelId="{2F7E580C-0D12-4882-BC77-A88E78566734}" type="pres">
      <dgm:prSet presAssocID="{8AD4842F-65F6-4C92-95C7-CC81DF988A87}" presName="spacing" presStyleCnt="0"/>
      <dgm:spPr/>
    </dgm:pt>
    <dgm:pt modelId="{A4379CA5-31DC-4246-8C86-ED40AB360ED1}" type="pres">
      <dgm:prSet presAssocID="{83CBDBCF-24DA-4ACB-8882-427170DBA220}" presName="composite" presStyleCnt="0"/>
      <dgm:spPr/>
    </dgm:pt>
    <dgm:pt modelId="{3D056ABF-DA8A-4CE8-B186-7424FC6B151E}" type="pres">
      <dgm:prSet presAssocID="{83CBDBCF-24DA-4ACB-8882-427170DBA220}" presName="imgShp" presStyleLbl="fgImgPlace1" presStyleIdx="2" presStyleCnt="5"/>
      <dgm:spPr/>
    </dgm:pt>
    <dgm:pt modelId="{0D689531-2F4C-48AD-A16B-A826D55FFB10}" type="pres">
      <dgm:prSet presAssocID="{83CBDBCF-24DA-4ACB-8882-427170DBA220}" presName="txShp" presStyleLbl="node1" presStyleIdx="2" presStyleCnt="5">
        <dgm:presLayoutVars>
          <dgm:bulletEnabled val="1"/>
        </dgm:presLayoutVars>
      </dgm:prSet>
      <dgm:spPr/>
    </dgm:pt>
    <dgm:pt modelId="{A93784BA-64F3-4FDA-B5A0-496F3C29BD72}" type="pres">
      <dgm:prSet presAssocID="{D469660A-EDDC-472C-A5AF-B4871EB63405}" presName="spacing" presStyleCnt="0"/>
      <dgm:spPr/>
    </dgm:pt>
    <dgm:pt modelId="{B54F6EB5-DC92-4636-B174-24DBCF8FEEE6}" type="pres">
      <dgm:prSet presAssocID="{B125E95B-41A2-497F-B238-B143C904E364}" presName="composite" presStyleCnt="0"/>
      <dgm:spPr/>
    </dgm:pt>
    <dgm:pt modelId="{F1ECD63B-4BA5-48E8-B8F9-49F8FBE9C2E3}" type="pres">
      <dgm:prSet presAssocID="{B125E95B-41A2-497F-B238-B143C904E364}" presName="imgShp" presStyleLbl="fgImgPlace1" presStyleIdx="3" presStyleCnt="5"/>
      <dgm:spPr/>
    </dgm:pt>
    <dgm:pt modelId="{70884F3D-B0DE-48BC-82D2-E2E991314834}" type="pres">
      <dgm:prSet presAssocID="{B125E95B-41A2-497F-B238-B143C904E364}" presName="txShp" presStyleLbl="node1" presStyleIdx="3" presStyleCnt="5">
        <dgm:presLayoutVars>
          <dgm:bulletEnabled val="1"/>
        </dgm:presLayoutVars>
      </dgm:prSet>
      <dgm:spPr/>
    </dgm:pt>
    <dgm:pt modelId="{79A60BAE-5343-4379-9F68-3DCE33DDEE26}" type="pres">
      <dgm:prSet presAssocID="{22EFDAF3-FB40-4ACE-875B-A92E32B864A9}" presName="spacing" presStyleCnt="0"/>
      <dgm:spPr/>
    </dgm:pt>
    <dgm:pt modelId="{481FDDDB-D4E5-42FE-9FBB-BEDA56200111}" type="pres">
      <dgm:prSet presAssocID="{7A5324DE-FA82-49F6-BB1C-6BFE081150D5}" presName="composite" presStyleCnt="0"/>
      <dgm:spPr/>
    </dgm:pt>
    <dgm:pt modelId="{9837C953-2447-415C-A134-855993121C52}" type="pres">
      <dgm:prSet presAssocID="{7A5324DE-FA82-49F6-BB1C-6BFE081150D5}" presName="imgShp" presStyleLbl="fgImgPlace1" presStyleIdx="4" presStyleCnt="5"/>
      <dgm:spPr/>
    </dgm:pt>
    <dgm:pt modelId="{98EFBB6F-4931-49A6-A33F-D03AA1ECCCA8}" type="pres">
      <dgm:prSet presAssocID="{7A5324DE-FA82-49F6-BB1C-6BFE081150D5}" presName="txShp" presStyleLbl="node1" presStyleIdx="4" presStyleCnt="5">
        <dgm:presLayoutVars>
          <dgm:bulletEnabled val="1"/>
        </dgm:presLayoutVars>
      </dgm:prSet>
      <dgm:spPr/>
    </dgm:pt>
  </dgm:ptLst>
  <dgm:cxnLst>
    <dgm:cxn modelId="{59C6ED0B-AB89-492B-924B-F632D7E34644}" srcId="{C77BC66A-AD09-4678-BB48-842329347B67}" destId="{7A5324DE-FA82-49F6-BB1C-6BFE081150D5}" srcOrd="4" destOrd="0" parTransId="{BDAC39ED-B98C-4A2D-851D-2F3157870F5F}" sibTransId="{38DCC17D-558F-456A-BF78-5F3450029EAD}"/>
    <dgm:cxn modelId="{87341331-7980-45DB-95A9-1DD68C4B1717}" srcId="{C77BC66A-AD09-4678-BB48-842329347B67}" destId="{ADB7FBE5-9773-47FC-95C6-31825596BC50}" srcOrd="0" destOrd="0" parTransId="{A37755E5-1BB1-49E7-9E37-0D7FC4E6AF87}" sibTransId="{5C0F3E0F-5B69-4DA1-BBD2-597EE292B126}"/>
    <dgm:cxn modelId="{7A5BC533-B2DB-40EB-A059-BDD27A13DF77}" srcId="{C77BC66A-AD09-4678-BB48-842329347B67}" destId="{B57E269A-6A82-4FEF-9161-F4941CBFC491}" srcOrd="1" destOrd="0" parTransId="{4541C686-A388-4B35-A9BF-DD14EF231EC1}" sibTransId="{8AD4842F-65F6-4C92-95C7-CC81DF988A87}"/>
    <dgm:cxn modelId="{3323A844-A1C8-4641-AB29-E5C255E53F5F}" type="presOf" srcId="{C77BC66A-AD09-4678-BB48-842329347B67}" destId="{8B5F6B06-C4D3-4592-924A-14F7FC3BF82B}" srcOrd="0" destOrd="0" presId="urn:microsoft.com/office/officeart/2005/8/layout/vList3"/>
    <dgm:cxn modelId="{5B68DD66-1994-482D-87A6-110E75B19B26}" type="presOf" srcId="{83CBDBCF-24DA-4ACB-8882-427170DBA220}" destId="{0D689531-2F4C-48AD-A16B-A826D55FFB10}" srcOrd="0" destOrd="0" presId="urn:microsoft.com/office/officeart/2005/8/layout/vList3"/>
    <dgm:cxn modelId="{4A452E6A-9DC2-4C8F-9181-42EA1D41A605}" type="presOf" srcId="{B125E95B-41A2-497F-B238-B143C904E364}" destId="{70884F3D-B0DE-48BC-82D2-E2E991314834}" srcOrd="0" destOrd="0" presId="urn:microsoft.com/office/officeart/2005/8/layout/vList3"/>
    <dgm:cxn modelId="{9BE9E44C-B5DD-4C03-A177-ACD11709A934}" srcId="{C77BC66A-AD09-4678-BB48-842329347B67}" destId="{B125E95B-41A2-497F-B238-B143C904E364}" srcOrd="3" destOrd="0" parTransId="{2014C2C3-9CFF-45C7-A71D-7E74AFD2D5AE}" sibTransId="{22EFDAF3-FB40-4ACE-875B-A92E32B864A9}"/>
    <dgm:cxn modelId="{2E45FC85-9C23-41A6-82E2-7E7A03ED2AB2}" type="presOf" srcId="{7A5324DE-FA82-49F6-BB1C-6BFE081150D5}" destId="{98EFBB6F-4931-49A6-A33F-D03AA1ECCCA8}" srcOrd="0" destOrd="0" presId="urn:microsoft.com/office/officeart/2005/8/layout/vList3"/>
    <dgm:cxn modelId="{1F29F08F-3DCF-47D9-9F99-C728D8732463}" type="presOf" srcId="{B57E269A-6A82-4FEF-9161-F4941CBFC491}" destId="{316FD740-1B6F-4066-B4AF-188BD1581777}" srcOrd="0" destOrd="0" presId="urn:microsoft.com/office/officeart/2005/8/layout/vList3"/>
    <dgm:cxn modelId="{961312BF-4653-4405-B1B5-7E8206E64E7A}" srcId="{C77BC66A-AD09-4678-BB48-842329347B67}" destId="{83CBDBCF-24DA-4ACB-8882-427170DBA220}" srcOrd="2" destOrd="0" parTransId="{B832CF29-6DBF-42EF-B221-8BF85243D2E7}" sibTransId="{D469660A-EDDC-472C-A5AF-B4871EB63405}"/>
    <dgm:cxn modelId="{754C12E2-EBE9-4760-8AB1-990C24B27D89}" type="presOf" srcId="{ADB7FBE5-9773-47FC-95C6-31825596BC50}" destId="{992B107E-C6B8-46D8-B740-221E4A77A33C}" srcOrd="0" destOrd="0" presId="urn:microsoft.com/office/officeart/2005/8/layout/vList3"/>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E961775F-7F09-4535-A800-85337D81CCFE}" type="presParOf" srcId="{8B5F6B06-C4D3-4592-924A-14F7FC3BF82B}" destId="{665A86F9-FACA-4E7C-A139-482CF9F3B774}" srcOrd="2" destOrd="0" presId="urn:microsoft.com/office/officeart/2005/8/layout/vList3"/>
    <dgm:cxn modelId="{7D0EA44D-BA42-4344-84B4-727F7855F9AE}" type="presParOf" srcId="{665A86F9-FACA-4E7C-A139-482CF9F3B774}" destId="{E4300E03-841D-4F35-84B3-E99530CC3883}" srcOrd="0" destOrd="0" presId="urn:microsoft.com/office/officeart/2005/8/layout/vList3"/>
    <dgm:cxn modelId="{47772D3D-89BE-4C27-8FAD-844DF27D529E}" type="presParOf" srcId="{665A86F9-FACA-4E7C-A139-482CF9F3B774}" destId="{316FD740-1B6F-4066-B4AF-188BD1581777}" srcOrd="1" destOrd="0" presId="urn:microsoft.com/office/officeart/2005/8/layout/vList3"/>
    <dgm:cxn modelId="{BF2C54E5-B396-4424-B40F-DCBF43D147AA}" type="presParOf" srcId="{8B5F6B06-C4D3-4592-924A-14F7FC3BF82B}" destId="{2F7E580C-0D12-4882-BC77-A88E78566734}" srcOrd="3" destOrd="0" presId="urn:microsoft.com/office/officeart/2005/8/layout/vList3"/>
    <dgm:cxn modelId="{CA49B6A4-C9D1-45A4-BF2E-2AF5F268B389}" type="presParOf" srcId="{8B5F6B06-C4D3-4592-924A-14F7FC3BF82B}" destId="{A4379CA5-31DC-4246-8C86-ED40AB360ED1}" srcOrd="4" destOrd="0" presId="urn:microsoft.com/office/officeart/2005/8/layout/vList3"/>
    <dgm:cxn modelId="{9CA4A7C7-6A02-4EF4-9827-A934D1DE46D1}" type="presParOf" srcId="{A4379CA5-31DC-4246-8C86-ED40AB360ED1}" destId="{3D056ABF-DA8A-4CE8-B186-7424FC6B151E}" srcOrd="0" destOrd="0" presId="urn:microsoft.com/office/officeart/2005/8/layout/vList3"/>
    <dgm:cxn modelId="{EEB7B566-5464-4980-87BE-87039BCE6500}" type="presParOf" srcId="{A4379CA5-31DC-4246-8C86-ED40AB360ED1}" destId="{0D689531-2F4C-48AD-A16B-A826D55FFB10}" srcOrd="1" destOrd="0" presId="urn:microsoft.com/office/officeart/2005/8/layout/vList3"/>
    <dgm:cxn modelId="{2E10AE4D-3CC5-44E8-A10B-E67688366172}" type="presParOf" srcId="{8B5F6B06-C4D3-4592-924A-14F7FC3BF82B}" destId="{A93784BA-64F3-4FDA-B5A0-496F3C29BD72}" srcOrd="5" destOrd="0" presId="urn:microsoft.com/office/officeart/2005/8/layout/vList3"/>
    <dgm:cxn modelId="{EC4C672D-07AB-42A2-AF90-790BE707A30D}" type="presParOf" srcId="{8B5F6B06-C4D3-4592-924A-14F7FC3BF82B}" destId="{B54F6EB5-DC92-4636-B174-24DBCF8FEEE6}" srcOrd="6" destOrd="0" presId="urn:microsoft.com/office/officeart/2005/8/layout/vList3"/>
    <dgm:cxn modelId="{90EA31EF-3119-4D00-9828-2096C0D40D19}" type="presParOf" srcId="{B54F6EB5-DC92-4636-B174-24DBCF8FEEE6}" destId="{F1ECD63B-4BA5-48E8-B8F9-49F8FBE9C2E3}" srcOrd="0" destOrd="0" presId="urn:microsoft.com/office/officeart/2005/8/layout/vList3"/>
    <dgm:cxn modelId="{10E44B57-1ACB-41FA-8881-91FDDEC3054E}" type="presParOf" srcId="{B54F6EB5-DC92-4636-B174-24DBCF8FEEE6}" destId="{70884F3D-B0DE-48BC-82D2-E2E991314834}" srcOrd="1" destOrd="0" presId="urn:microsoft.com/office/officeart/2005/8/layout/vList3"/>
    <dgm:cxn modelId="{5E17EFBB-B86D-4A0D-BC74-77BF1AE6DF7A}" type="presParOf" srcId="{8B5F6B06-C4D3-4592-924A-14F7FC3BF82B}" destId="{79A60BAE-5343-4379-9F68-3DCE33DDEE26}" srcOrd="7" destOrd="0" presId="urn:microsoft.com/office/officeart/2005/8/layout/vList3"/>
    <dgm:cxn modelId="{CE479E26-5746-48FA-8563-A9A7CB33C86D}" type="presParOf" srcId="{8B5F6B06-C4D3-4592-924A-14F7FC3BF82B}" destId="{481FDDDB-D4E5-42FE-9FBB-BEDA56200111}" srcOrd="8" destOrd="0" presId="urn:microsoft.com/office/officeart/2005/8/layout/vList3"/>
    <dgm:cxn modelId="{2B1945DD-CED9-4791-8A7E-56EE50D693F2}" type="presParOf" srcId="{481FDDDB-D4E5-42FE-9FBB-BEDA56200111}" destId="{9837C953-2447-415C-A134-855993121C52}" srcOrd="0" destOrd="0" presId="urn:microsoft.com/office/officeart/2005/8/layout/vList3"/>
    <dgm:cxn modelId="{AEC4C72B-69A5-4A50-9F59-12D4847FDB8E}" type="presParOf" srcId="{481FDDDB-D4E5-42FE-9FBB-BEDA56200111}" destId="{98EFBB6F-4931-49A6-A33F-D03AA1ECCCA8}"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5F60F96-AD7F-48F9-A337-52B047C88AD2}"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US"/>
        </a:p>
      </dgm:t>
    </dgm:pt>
    <dgm:pt modelId="{3149DEB9-4BE9-4918-9D3A-4524A6A0CC27}">
      <dgm:prSet phldrT="[Text]" custT="1"/>
      <dgm:spPr/>
      <dgm:t>
        <a:bodyPr/>
        <a:lstStyle/>
        <a:p>
          <a:r>
            <a:rPr lang="ar-JO" sz="1400" b="1" dirty="0">
              <a:latin typeface="Alexandria" pitchFamily="2" charset="-78"/>
              <a:cs typeface="Alexandria" pitchFamily="2" charset="-78"/>
            </a:rPr>
            <a:t>المدخل الاقتصادي للتعليم</a:t>
          </a:r>
          <a:endParaRPr lang="en-US" sz="1400" b="1" dirty="0">
            <a:latin typeface="Alexandria" pitchFamily="2" charset="-78"/>
            <a:cs typeface="Alexandria" pitchFamily="2" charset="-78"/>
          </a:endParaRPr>
        </a:p>
      </dgm:t>
    </dgm:pt>
    <dgm:pt modelId="{116D506F-3683-431A-82D1-072D5706B967}" type="parTrans" cxnId="{52AAC9E3-774B-4DF4-BA5F-A6240C55AA0A}">
      <dgm:prSet/>
      <dgm:spPr/>
      <dgm:t>
        <a:bodyPr/>
        <a:lstStyle/>
        <a:p>
          <a:endParaRPr lang="en-US" sz="1400">
            <a:latin typeface="Alexandria" pitchFamily="2" charset="-78"/>
            <a:cs typeface="Alexandria" pitchFamily="2" charset="-78"/>
          </a:endParaRPr>
        </a:p>
      </dgm:t>
    </dgm:pt>
    <dgm:pt modelId="{B993EEB2-B65D-49C6-A488-108321570668}" type="sibTrans" cxnId="{52AAC9E3-774B-4DF4-BA5F-A6240C55AA0A}">
      <dgm:prSet/>
      <dgm:spPr/>
      <dgm:t>
        <a:bodyPr/>
        <a:lstStyle/>
        <a:p>
          <a:endParaRPr lang="en-US" sz="1400">
            <a:latin typeface="Alexandria" pitchFamily="2" charset="-78"/>
            <a:cs typeface="Alexandria" pitchFamily="2" charset="-78"/>
          </a:endParaRPr>
        </a:p>
      </dgm:t>
    </dgm:pt>
    <dgm:pt modelId="{0B48E2DC-DC23-450C-A1F5-930B15E5CFA1}">
      <dgm:prSet phldrT="[Text]" custT="1"/>
      <dgm:spPr/>
      <dgm:t>
        <a:bodyPr/>
        <a:lstStyle/>
        <a:p>
          <a:pPr marL="0" lvl="0" indent="0" algn="ctr" defTabSz="711200">
            <a:lnSpc>
              <a:spcPct val="90000"/>
            </a:lnSpc>
            <a:spcBef>
              <a:spcPct val="0"/>
            </a:spcBef>
            <a:spcAft>
              <a:spcPct val="35000"/>
            </a:spcAft>
            <a:buNone/>
          </a:pPr>
          <a:r>
            <a:rPr lang="ar-JO" sz="1400" b="1" kern="1200" dirty="0">
              <a:solidFill>
                <a:prstClr val="white"/>
              </a:solidFill>
              <a:latin typeface="Alexandria" pitchFamily="2" charset="-78"/>
              <a:ea typeface="+mn-ea"/>
              <a:cs typeface="Alexandria" pitchFamily="2" charset="-78"/>
            </a:rPr>
            <a:t>مفهوم اقتصاديات التعليم</a:t>
          </a:r>
          <a:endParaRPr lang="en-US" sz="1400" b="1" kern="1200" dirty="0">
            <a:solidFill>
              <a:prstClr val="white"/>
            </a:solidFill>
            <a:latin typeface="Alexandria" pitchFamily="2" charset="-78"/>
            <a:ea typeface="+mn-ea"/>
            <a:cs typeface="Alexandria" pitchFamily="2" charset="-78"/>
          </a:endParaRPr>
        </a:p>
      </dgm:t>
    </dgm:pt>
    <dgm:pt modelId="{2635DCF1-8C1F-4B18-8BD5-E07B6768CD5A}" type="parTrans" cxnId="{10D574B4-EAE1-4199-86C8-D574F142DAB2}">
      <dgm:prSet/>
      <dgm:spPr/>
      <dgm:t>
        <a:bodyPr/>
        <a:lstStyle/>
        <a:p>
          <a:endParaRPr lang="en-US" sz="1400">
            <a:latin typeface="Alexandria" pitchFamily="2" charset="-78"/>
            <a:cs typeface="Alexandria" pitchFamily="2" charset="-78"/>
          </a:endParaRPr>
        </a:p>
      </dgm:t>
    </dgm:pt>
    <dgm:pt modelId="{0F42D841-AF00-4457-92A1-51359D60606B}" type="sibTrans" cxnId="{10D574B4-EAE1-4199-86C8-D574F142DAB2}">
      <dgm:prSet/>
      <dgm:spPr/>
      <dgm:t>
        <a:bodyPr/>
        <a:lstStyle/>
        <a:p>
          <a:endParaRPr lang="en-US" sz="1400">
            <a:latin typeface="Alexandria" pitchFamily="2" charset="-78"/>
            <a:cs typeface="Alexandria" pitchFamily="2" charset="-78"/>
          </a:endParaRPr>
        </a:p>
      </dgm:t>
    </dgm:pt>
    <dgm:pt modelId="{D5F73F09-4FAD-4410-AB39-A230B0046A45}">
      <dgm:prSet phldrT="[Text]" custT="1"/>
      <dgm:spPr/>
      <dgm:t>
        <a:bodyPr/>
        <a:lstStyle/>
        <a:p>
          <a:r>
            <a:rPr lang="ar-JO" sz="1400" b="1" dirty="0">
              <a:latin typeface="Alexandria" pitchFamily="2" charset="-78"/>
              <a:cs typeface="Alexandria" pitchFamily="2" charset="-78"/>
            </a:rPr>
            <a:t>نشوء وتطور اقتصاديات التعليم</a:t>
          </a:r>
          <a:endParaRPr lang="en-US" sz="1400" b="1" dirty="0">
            <a:latin typeface="Alexandria" pitchFamily="2" charset="-78"/>
            <a:cs typeface="Alexandria" pitchFamily="2" charset="-78"/>
          </a:endParaRPr>
        </a:p>
      </dgm:t>
    </dgm:pt>
    <dgm:pt modelId="{81B6CF74-0852-4796-8294-C2881F07C844}" type="parTrans" cxnId="{62055D9C-9256-4C62-98F6-7E5868D47AA2}">
      <dgm:prSet/>
      <dgm:spPr/>
      <dgm:t>
        <a:bodyPr/>
        <a:lstStyle/>
        <a:p>
          <a:endParaRPr lang="en-US" sz="1400">
            <a:latin typeface="Alexandria" pitchFamily="2" charset="-78"/>
            <a:cs typeface="Alexandria" pitchFamily="2" charset="-78"/>
          </a:endParaRPr>
        </a:p>
      </dgm:t>
    </dgm:pt>
    <dgm:pt modelId="{E5ECF4E5-827E-4E4C-84F2-C6C573E159C1}" type="sibTrans" cxnId="{62055D9C-9256-4C62-98F6-7E5868D47AA2}">
      <dgm:prSet/>
      <dgm:spPr/>
      <dgm:t>
        <a:bodyPr/>
        <a:lstStyle/>
        <a:p>
          <a:endParaRPr lang="en-US" sz="1400">
            <a:latin typeface="Alexandria" pitchFamily="2" charset="-78"/>
            <a:cs typeface="Alexandria" pitchFamily="2" charset="-78"/>
          </a:endParaRPr>
        </a:p>
      </dgm:t>
    </dgm:pt>
    <dgm:pt modelId="{BB31EF55-2421-4B33-8411-9412C3865829}">
      <dgm:prSet custT="1"/>
      <dgm:spPr/>
      <dgm:t>
        <a:bodyPr/>
        <a:lstStyle/>
        <a:p>
          <a:pPr>
            <a:buNone/>
          </a:pPr>
          <a:r>
            <a:rPr lang="ar-JO" sz="1400" b="1" dirty="0">
              <a:latin typeface="Alexandria" pitchFamily="2" charset="-78"/>
              <a:cs typeface="Alexandria" pitchFamily="2" charset="-78"/>
            </a:rPr>
            <a:t>العائد والاستهلاك والتكلفة في التعليم</a:t>
          </a:r>
          <a:endParaRPr lang="en-US" sz="1400" dirty="0">
            <a:latin typeface="Alexandria" pitchFamily="2" charset="-78"/>
            <a:cs typeface="Alexandria" pitchFamily="2" charset="-78"/>
          </a:endParaRPr>
        </a:p>
      </dgm:t>
    </dgm:pt>
    <dgm:pt modelId="{C819B6B3-DE33-487B-88E7-8E1B5342879E}" type="parTrans" cxnId="{98E7B2CB-90C3-40E2-A124-992EEE50B75D}">
      <dgm:prSet/>
      <dgm:spPr/>
      <dgm:t>
        <a:bodyPr/>
        <a:lstStyle/>
        <a:p>
          <a:endParaRPr lang="en-US" sz="1400">
            <a:latin typeface="Alexandria" pitchFamily="2" charset="-78"/>
            <a:cs typeface="Alexandria" pitchFamily="2" charset="-78"/>
          </a:endParaRPr>
        </a:p>
      </dgm:t>
    </dgm:pt>
    <dgm:pt modelId="{E3EC123A-3001-4F80-BECF-ABE0B2D32F0E}" type="sibTrans" cxnId="{98E7B2CB-90C3-40E2-A124-992EEE50B75D}">
      <dgm:prSet/>
      <dgm:spPr/>
      <dgm:t>
        <a:bodyPr/>
        <a:lstStyle/>
        <a:p>
          <a:endParaRPr lang="en-US" sz="1400">
            <a:latin typeface="Alexandria" pitchFamily="2" charset="-78"/>
            <a:cs typeface="Alexandria" pitchFamily="2" charset="-78"/>
          </a:endParaRPr>
        </a:p>
      </dgm:t>
    </dgm:pt>
    <dgm:pt modelId="{89CFF072-A1A0-4F09-9F67-EE4D236805D3}">
      <dgm:prSet custT="1"/>
      <dgm:spPr/>
      <dgm:t>
        <a:bodyPr/>
        <a:lstStyle/>
        <a:p>
          <a:r>
            <a:rPr lang="ar-JO" sz="1400" b="1" dirty="0">
              <a:latin typeface="Alexandria" pitchFamily="2" charset="-78"/>
              <a:cs typeface="Alexandria" pitchFamily="2" charset="-78"/>
            </a:rPr>
            <a:t>مجالات البحث في اقتصاديات التعليم</a:t>
          </a:r>
          <a:endParaRPr lang="en-US" sz="1400" dirty="0">
            <a:latin typeface="Alexandria" pitchFamily="2" charset="-78"/>
            <a:cs typeface="Alexandria" pitchFamily="2" charset="-78"/>
          </a:endParaRPr>
        </a:p>
      </dgm:t>
    </dgm:pt>
    <dgm:pt modelId="{AABCCB18-3072-4FFB-838D-EB549A07C1B6}" type="parTrans" cxnId="{16F0926A-67CF-4929-AEC2-EFB875093347}">
      <dgm:prSet/>
      <dgm:spPr/>
      <dgm:t>
        <a:bodyPr/>
        <a:lstStyle/>
        <a:p>
          <a:endParaRPr lang="en-US" sz="1400">
            <a:latin typeface="Alexandria" pitchFamily="2" charset="-78"/>
            <a:cs typeface="Alexandria" pitchFamily="2" charset="-78"/>
          </a:endParaRPr>
        </a:p>
      </dgm:t>
    </dgm:pt>
    <dgm:pt modelId="{B113AC43-1CEC-489F-8372-422940150501}" type="sibTrans" cxnId="{16F0926A-67CF-4929-AEC2-EFB875093347}">
      <dgm:prSet/>
      <dgm:spPr/>
      <dgm:t>
        <a:bodyPr/>
        <a:lstStyle/>
        <a:p>
          <a:endParaRPr lang="en-US" sz="1400">
            <a:latin typeface="Alexandria" pitchFamily="2" charset="-78"/>
            <a:cs typeface="Alexandria" pitchFamily="2" charset="-78"/>
          </a:endParaRPr>
        </a:p>
      </dgm:t>
    </dgm:pt>
    <dgm:pt modelId="{782506A2-8DD4-4D67-8E0C-2C3A607BF5CB}">
      <dgm:prSet custT="1"/>
      <dgm:spPr/>
      <dgm:t>
        <a:bodyPr/>
        <a:lstStyle/>
        <a:p>
          <a:r>
            <a:rPr lang="ar-JO" sz="1400" b="1" dirty="0">
              <a:latin typeface="Alexandria" pitchFamily="2" charset="-78"/>
              <a:cs typeface="Alexandria" pitchFamily="2" charset="-78"/>
            </a:rPr>
            <a:t>تمويل</a:t>
          </a:r>
          <a:r>
            <a:rPr lang="ar-JO" sz="1400" b="0" dirty="0">
              <a:latin typeface="Alexandria" pitchFamily="2" charset="-78"/>
              <a:cs typeface="Alexandria" pitchFamily="2" charset="-78"/>
            </a:rPr>
            <a:t> </a:t>
          </a:r>
          <a:r>
            <a:rPr lang="ar-JO" sz="1400" b="1" dirty="0">
              <a:latin typeface="Alexandria" pitchFamily="2" charset="-78"/>
              <a:cs typeface="Alexandria" pitchFamily="2" charset="-78"/>
            </a:rPr>
            <a:t>التعليم</a:t>
          </a:r>
          <a:endParaRPr lang="en-US" sz="1400" b="1" dirty="0">
            <a:latin typeface="Alexandria" pitchFamily="2" charset="-78"/>
            <a:cs typeface="Alexandria" pitchFamily="2" charset="-78"/>
          </a:endParaRPr>
        </a:p>
      </dgm:t>
    </dgm:pt>
    <dgm:pt modelId="{3C4C620E-D0DE-4654-B020-BAC931CE805F}" type="parTrans" cxnId="{949548F0-848E-413E-828B-7489F047F04C}">
      <dgm:prSet/>
      <dgm:spPr/>
      <dgm:t>
        <a:bodyPr/>
        <a:lstStyle/>
        <a:p>
          <a:endParaRPr lang="en-US" sz="1400">
            <a:latin typeface="Alexandria" pitchFamily="2" charset="-78"/>
            <a:cs typeface="Alexandria" pitchFamily="2" charset="-78"/>
          </a:endParaRPr>
        </a:p>
      </dgm:t>
    </dgm:pt>
    <dgm:pt modelId="{614DEFE2-F39D-4746-A5DE-1D6FB47F6F57}" type="sibTrans" cxnId="{949548F0-848E-413E-828B-7489F047F04C}">
      <dgm:prSet/>
      <dgm:spPr/>
      <dgm:t>
        <a:bodyPr/>
        <a:lstStyle/>
        <a:p>
          <a:endParaRPr lang="en-US" sz="1400">
            <a:latin typeface="Alexandria" pitchFamily="2" charset="-78"/>
            <a:cs typeface="Alexandria" pitchFamily="2" charset="-78"/>
          </a:endParaRPr>
        </a:p>
      </dgm:t>
    </dgm:pt>
    <dgm:pt modelId="{D1600C61-5B18-4335-874D-7213F3EC9984}" type="pres">
      <dgm:prSet presAssocID="{95F60F96-AD7F-48F9-A337-52B047C88AD2}" presName="rootnode" presStyleCnt="0">
        <dgm:presLayoutVars>
          <dgm:chMax/>
          <dgm:chPref/>
          <dgm:dir/>
          <dgm:animLvl val="lvl"/>
        </dgm:presLayoutVars>
      </dgm:prSet>
      <dgm:spPr/>
    </dgm:pt>
    <dgm:pt modelId="{EF6E3DF2-877A-4B95-A34D-22EB70E5EFAB}" type="pres">
      <dgm:prSet presAssocID="{3149DEB9-4BE9-4918-9D3A-4524A6A0CC27}" presName="composite" presStyleCnt="0"/>
      <dgm:spPr/>
    </dgm:pt>
    <dgm:pt modelId="{C2153ECA-4D3C-4565-8A6B-C2A7FE98771B}" type="pres">
      <dgm:prSet presAssocID="{3149DEB9-4BE9-4918-9D3A-4524A6A0CC27}" presName="bentUpArrow1" presStyleLbl="alignImgPlace1" presStyleIdx="0" presStyleCnt="5"/>
      <dgm:spPr/>
    </dgm:pt>
    <dgm:pt modelId="{F5F26FEB-CEC7-4A5A-90CD-9DEA208F73CC}" type="pres">
      <dgm:prSet presAssocID="{3149DEB9-4BE9-4918-9D3A-4524A6A0CC27}" presName="ParentText" presStyleLbl="node1" presStyleIdx="0" presStyleCnt="6" custScaleX="378420" custScaleY="129966" custLinFactNeighborY="-26799">
        <dgm:presLayoutVars>
          <dgm:chMax val="1"/>
          <dgm:chPref val="1"/>
          <dgm:bulletEnabled val="1"/>
        </dgm:presLayoutVars>
      </dgm:prSet>
      <dgm:spPr/>
    </dgm:pt>
    <dgm:pt modelId="{89960AC2-0694-4799-87D3-3CEE9BDADCE4}" type="pres">
      <dgm:prSet presAssocID="{3149DEB9-4BE9-4918-9D3A-4524A6A0CC27}" presName="ChildText" presStyleLbl="revTx" presStyleIdx="0" presStyleCnt="5" custScaleX="428612" custLinFactX="200000" custLinFactNeighborX="209046" custLinFactNeighborY="-33478">
        <dgm:presLayoutVars>
          <dgm:chMax val="0"/>
          <dgm:chPref val="0"/>
          <dgm:bulletEnabled val="1"/>
        </dgm:presLayoutVars>
      </dgm:prSet>
      <dgm:spPr/>
    </dgm:pt>
    <dgm:pt modelId="{DF79608F-3522-47A8-82B2-490D5AEFBEE2}" type="pres">
      <dgm:prSet presAssocID="{B993EEB2-B65D-49C6-A488-108321570668}" presName="sibTrans" presStyleCnt="0"/>
      <dgm:spPr/>
    </dgm:pt>
    <dgm:pt modelId="{2202A85A-ED64-46EB-BD6C-290900CF7450}" type="pres">
      <dgm:prSet presAssocID="{0B48E2DC-DC23-450C-A1F5-930B15E5CFA1}" presName="composite" presStyleCnt="0"/>
      <dgm:spPr/>
    </dgm:pt>
    <dgm:pt modelId="{D2B7CAAA-B227-4E0A-8B83-DCF53DE5FF8C}" type="pres">
      <dgm:prSet presAssocID="{0B48E2DC-DC23-450C-A1F5-930B15E5CFA1}" presName="bentUpArrow1" presStyleLbl="alignImgPlace1" presStyleIdx="1" presStyleCnt="5"/>
      <dgm:spPr/>
    </dgm:pt>
    <dgm:pt modelId="{99B531EB-AC65-400E-A17C-5A763DA8A38F}" type="pres">
      <dgm:prSet presAssocID="{0B48E2DC-DC23-450C-A1F5-930B15E5CFA1}" presName="ParentText" presStyleLbl="node1" presStyleIdx="1" presStyleCnt="6" custScaleX="527824" custScaleY="149806" custLinFactNeighborX="-50949" custLinFactNeighborY="-5480">
        <dgm:presLayoutVars>
          <dgm:chMax val="1"/>
          <dgm:chPref val="1"/>
          <dgm:bulletEnabled val="1"/>
        </dgm:presLayoutVars>
      </dgm:prSet>
      <dgm:spPr/>
    </dgm:pt>
    <dgm:pt modelId="{6EDD9BAD-0086-421D-8F3A-65C576AA67DC}" type="pres">
      <dgm:prSet presAssocID="{0B48E2DC-DC23-450C-A1F5-930B15E5CFA1}" presName="ChildText" presStyleLbl="revTx" presStyleIdx="1" presStyleCnt="5">
        <dgm:presLayoutVars>
          <dgm:chMax val="0"/>
          <dgm:chPref val="0"/>
          <dgm:bulletEnabled val="1"/>
        </dgm:presLayoutVars>
      </dgm:prSet>
      <dgm:spPr/>
    </dgm:pt>
    <dgm:pt modelId="{2EE184DE-70A9-40C6-A68F-45A3A0716251}" type="pres">
      <dgm:prSet presAssocID="{0F42D841-AF00-4457-92A1-51359D60606B}" presName="sibTrans" presStyleCnt="0"/>
      <dgm:spPr/>
    </dgm:pt>
    <dgm:pt modelId="{78649A15-C339-4283-9B43-47DABB08CC58}" type="pres">
      <dgm:prSet presAssocID="{D5F73F09-4FAD-4410-AB39-A230B0046A45}" presName="composite" presStyleCnt="0"/>
      <dgm:spPr/>
    </dgm:pt>
    <dgm:pt modelId="{A9D884F0-4A93-47D3-BC9E-8498F10131CB}" type="pres">
      <dgm:prSet presAssocID="{D5F73F09-4FAD-4410-AB39-A230B0046A45}" presName="bentUpArrow1" presStyleLbl="alignImgPlace1" presStyleIdx="2" presStyleCnt="5" custLinFactNeighborY="0"/>
      <dgm:spPr/>
    </dgm:pt>
    <dgm:pt modelId="{EA4ABEC6-B080-41E3-98CF-5FCC5922CC16}" type="pres">
      <dgm:prSet presAssocID="{D5F73F09-4FAD-4410-AB39-A230B0046A45}" presName="ParentText" presStyleLbl="node1" presStyleIdx="2" presStyleCnt="6" custScaleX="584531" custScaleY="113208" custLinFactNeighborX="-71467" custLinFactNeighborY="25429">
        <dgm:presLayoutVars>
          <dgm:chMax val="1"/>
          <dgm:chPref val="1"/>
          <dgm:bulletEnabled val="1"/>
        </dgm:presLayoutVars>
      </dgm:prSet>
      <dgm:spPr/>
    </dgm:pt>
    <dgm:pt modelId="{C7E54DB4-5269-4080-9D9F-A5B297E1FEC0}" type="pres">
      <dgm:prSet presAssocID="{D5F73F09-4FAD-4410-AB39-A230B0046A45}" presName="ChildText" presStyleLbl="revTx" presStyleIdx="2" presStyleCnt="5">
        <dgm:presLayoutVars>
          <dgm:chMax val="0"/>
          <dgm:chPref val="0"/>
          <dgm:bulletEnabled val="1"/>
        </dgm:presLayoutVars>
      </dgm:prSet>
      <dgm:spPr/>
    </dgm:pt>
    <dgm:pt modelId="{64CF5772-79A0-4288-92C6-571C20CE9BFD}" type="pres">
      <dgm:prSet presAssocID="{E5ECF4E5-827E-4E4C-84F2-C6C573E159C1}" presName="sibTrans" presStyleCnt="0"/>
      <dgm:spPr/>
    </dgm:pt>
    <dgm:pt modelId="{C91272EA-61ED-4DD7-9491-31E542B7C77F}" type="pres">
      <dgm:prSet presAssocID="{89CFF072-A1A0-4F09-9F67-EE4D236805D3}" presName="composite" presStyleCnt="0"/>
      <dgm:spPr/>
    </dgm:pt>
    <dgm:pt modelId="{DC1D272E-B940-484C-9AF7-D59CC84B84F9}" type="pres">
      <dgm:prSet presAssocID="{89CFF072-A1A0-4F09-9F67-EE4D236805D3}" presName="bentUpArrow1" presStyleLbl="alignImgPlace1" presStyleIdx="3" presStyleCnt="5"/>
      <dgm:spPr/>
    </dgm:pt>
    <dgm:pt modelId="{1C5B7D4A-316A-4BB2-AF37-EE55E83F6900}" type="pres">
      <dgm:prSet presAssocID="{89CFF072-A1A0-4F09-9F67-EE4D236805D3}" presName="ParentText" presStyleLbl="node1" presStyleIdx="3" presStyleCnt="6" custScaleX="615259" custScaleY="119253" custLinFactX="-48026" custLinFactNeighborX="-100000" custLinFactNeighborY="41152">
        <dgm:presLayoutVars>
          <dgm:chMax val="1"/>
          <dgm:chPref val="1"/>
          <dgm:bulletEnabled val="1"/>
        </dgm:presLayoutVars>
      </dgm:prSet>
      <dgm:spPr/>
    </dgm:pt>
    <dgm:pt modelId="{228855C6-F372-45F0-939A-45180865521C}" type="pres">
      <dgm:prSet presAssocID="{89CFF072-A1A0-4F09-9F67-EE4D236805D3}" presName="ChildText" presStyleLbl="revTx" presStyleIdx="3" presStyleCnt="5">
        <dgm:presLayoutVars>
          <dgm:chMax val="0"/>
          <dgm:chPref val="0"/>
          <dgm:bulletEnabled val="1"/>
        </dgm:presLayoutVars>
      </dgm:prSet>
      <dgm:spPr/>
    </dgm:pt>
    <dgm:pt modelId="{ECFD4D68-6A61-4511-89EF-A4F40BA00E5F}" type="pres">
      <dgm:prSet presAssocID="{B113AC43-1CEC-489F-8372-422940150501}" presName="sibTrans" presStyleCnt="0"/>
      <dgm:spPr/>
    </dgm:pt>
    <dgm:pt modelId="{44505696-04B5-4A64-8494-D476D8093891}" type="pres">
      <dgm:prSet presAssocID="{BB31EF55-2421-4B33-8411-9412C3865829}" presName="composite" presStyleCnt="0"/>
      <dgm:spPr/>
    </dgm:pt>
    <dgm:pt modelId="{0DC50F96-EACF-4910-9097-F68DA20060AE}" type="pres">
      <dgm:prSet presAssocID="{BB31EF55-2421-4B33-8411-9412C3865829}" presName="bentUpArrow1" presStyleLbl="alignImgPlace1" presStyleIdx="4" presStyleCnt="5"/>
      <dgm:spPr/>
    </dgm:pt>
    <dgm:pt modelId="{77A5EE82-C52F-409A-962F-FADD3502A9BB}" type="pres">
      <dgm:prSet presAssocID="{BB31EF55-2421-4B33-8411-9412C3865829}" presName="ParentText" presStyleLbl="node1" presStyleIdx="4" presStyleCnt="6" custScaleX="544518" custScaleY="130087" custLinFactX="-23419" custLinFactNeighborX="-100000" custLinFactNeighborY="71554">
        <dgm:presLayoutVars>
          <dgm:chMax val="1"/>
          <dgm:chPref val="1"/>
          <dgm:bulletEnabled val="1"/>
        </dgm:presLayoutVars>
      </dgm:prSet>
      <dgm:spPr/>
    </dgm:pt>
    <dgm:pt modelId="{D825E164-1A6E-489E-9A47-8AF3F11C736A}" type="pres">
      <dgm:prSet presAssocID="{BB31EF55-2421-4B33-8411-9412C3865829}" presName="ChildText" presStyleLbl="revTx" presStyleIdx="4" presStyleCnt="5">
        <dgm:presLayoutVars>
          <dgm:chMax val="0"/>
          <dgm:chPref val="0"/>
          <dgm:bulletEnabled val="1"/>
        </dgm:presLayoutVars>
      </dgm:prSet>
      <dgm:spPr/>
    </dgm:pt>
    <dgm:pt modelId="{4C25BCC8-AB36-4A34-B495-DBDFE9F6309A}" type="pres">
      <dgm:prSet presAssocID="{E3EC123A-3001-4F80-BECF-ABE0B2D32F0E}" presName="sibTrans" presStyleCnt="0"/>
      <dgm:spPr/>
    </dgm:pt>
    <dgm:pt modelId="{62347F87-F478-4E80-95D7-23893A9450B1}" type="pres">
      <dgm:prSet presAssocID="{782506A2-8DD4-4D67-8E0C-2C3A607BF5CB}" presName="composite" presStyleCnt="0"/>
      <dgm:spPr/>
    </dgm:pt>
    <dgm:pt modelId="{DC2A7709-8B16-436E-B186-FA6A0133B752}" type="pres">
      <dgm:prSet presAssocID="{782506A2-8DD4-4D67-8E0C-2C3A607BF5CB}" presName="ParentText" presStyleLbl="node1" presStyleIdx="5" presStyleCnt="6" custScaleX="399300" custLinFactNeighborX="5521" custLinFactNeighborY="84413">
        <dgm:presLayoutVars>
          <dgm:chMax val="1"/>
          <dgm:chPref val="1"/>
          <dgm:bulletEnabled val="1"/>
        </dgm:presLayoutVars>
      </dgm:prSet>
      <dgm:spPr/>
    </dgm:pt>
  </dgm:ptLst>
  <dgm:cxnLst>
    <dgm:cxn modelId="{E3DCC20B-D2D0-409C-A9D0-04A2D4FBEDA1}" type="presOf" srcId="{D5F73F09-4FAD-4410-AB39-A230B0046A45}" destId="{EA4ABEC6-B080-41E3-98CF-5FCC5922CC16}" srcOrd="0" destOrd="0" presId="urn:microsoft.com/office/officeart/2005/8/layout/StepDownProcess"/>
    <dgm:cxn modelId="{DB16350E-4971-4AFE-ADB2-378BB39B49EE}" type="presOf" srcId="{3149DEB9-4BE9-4918-9D3A-4524A6A0CC27}" destId="{F5F26FEB-CEC7-4A5A-90CD-9DEA208F73CC}" srcOrd="0" destOrd="0" presId="urn:microsoft.com/office/officeart/2005/8/layout/StepDownProcess"/>
    <dgm:cxn modelId="{7B631019-07DE-46C7-99CA-319769C16B8C}" type="presOf" srcId="{BB31EF55-2421-4B33-8411-9412C3865829}" destId="{77A5EE82-C52F-409A-962F-FADD3502A9BB}" srcOrd="0" destOrd="0" presId="urn:microsoft.com/office/officeart/2005/8/layout/StepDownProcess"/>
    <dgm:cxn modelId="{2159A043-AFE1-46EC-A94B-95FD07C24286}" type="presOf" srcId="{89CFF072-A1A0-4F09-9F67-EE4D236805D3}" destId="{1C5B7D4A-316A-4BB2-AF37-EE55E83F6900}" srcOrd="0" destOrd="0" presId="urn:microsoft.com/office/officeart/2005/8/layout/StepDownProcess"/>
    <dgm:cxn modelId="{16F0926A-67CF-4929-AEC2-EFB875093347}" srcId="{95F60F96-AD7F-48F9-A337-52B047C88AD2}" destId="{89CFF072-A1A0-4F09-9F67-EE4D236805D3}" srcOrd="3" destOrd="0" parTransId="{AABCCB18-3072-4FFB-838D-EB549A07C1B6}" sibTransId="{B113AC43-1CEC-489F-8372-422940150501}"/>
    <dgm:cxn modelId="{17E93452-39BE-4DC7-BB38-2CBA19BB24D7}" type="presOf" srcId="{95F60F96-AD7F-48F9-A337-52B047C88AD2}" destId="{D1600C61-5B18-4335-874D-7213F3EC9984}" srcOrd="0" destOrd="0" presId="urn:microsoft.com/office/officeart/2005/8/layout/StepDownProcess"/>
    <dgm:cxn modelId="{341AE573-A947-4B15-9B2A-1A64B86709D0}" type="presOf" srcId="{0B48E2DC-DC23-450C-A1F5-930B15E5CFA1}" destId="{99B531EB-AC65-400E-A17C-5A763DA8A38F}" srcOrd="0" destOrd="0" presId="urn:microsoft.com/office/officeart/2005/8/layout/StepDownProcess"/>
    <dgm:cxn modelId="{1E5BC495-0DD0-4420-80D8-78810D22C6CC}" type="presOf" srcId="{782506A2-8DD4-4D67-8E0C-2C3A607BF5CB}" destId="{DC2A7709-8B16-436E-B186-FA6A0133B752}" srcOrd="0" destOrd="0" presId="urn:microsoft.com/office/officeart/2005/8/layout/StepDownProcess"/>
    <dgm:cxn modelId="{62055D9C-9256-4C62-98F6-7E5868D47AA2}" srcId="{95F60F96-AD7F-48F9-A337-52B047C88AD2}" destId="{D5F73F09-4FAD-4410-AB39-A230B0046A45}" srcOrd="2" destOrd="0" parTransId="{81B6CF74-0852-4796-8294-C2881F07C844}" sibTransId="{E5ECF4E5-827E-4E4C-84F2-C6C573E159C1}"/>
    <dgm:cxn modelId="{10D574B4-EAE1-4199-86C8-D574F142DAB2}" srcId="{95F60F96-AD7F-48F9-A337-52B047C88AD2}" destId="{0B48E2DC-DC23-450C-A1F5-930B15E5CFA1}" srcOrd="1" destOrd="0" parTransId="{2635DCF1-8C1F-4B18-8BD5-E07B6768CD5A}" sibTransId="{0F42D841-AF00-4457-92A1-51359D60606B}"/>
    <dgm:cxn modelId="{98E7B2CB-90C3-40E2-A124-992EEE50B75D}" srcId="{95F60F96-AD7F-48F9-A337-52B047C88AD2}" destId="{BB31EF55-2421-4B33-8411-9412C3865829}" srcOrd="4" destOrd="0" parTransId="{C819B6B3-DE33-487B-88E7-8E1B5342879E}" sibTransId="{E3EC123A-3001-4F80-BECF-ABE0B2D32F0E}"/>
    <dgm:cxn modelId="{52AAC9E3-774B-4DF4-BA5F-A6240C55AA0A}" srcId="{95F60F96-AD7F-48F9-A337-52B047C88AD2}" destId="{3149DEB9-4BE9-4918-9D3A-4524A6A0CC27}" srcOrd="0" destOrd="0" parTransId="{116D506F-3683-431A-82D1-072D5706B967}" sibTransId="{B993EEB2-B65D-49C6-A488-108321570668}"/>
    <dgm:cxn modelId="{949548F0-848E-413E-828B-7489F047F04C}" srcId="{95F60F96-AD7F-48F9-A337-52B047C88AD2}" destId="{782506A2-8DD4-4D67-8E0C-2C3A607BF5CB}" srcOrd="5" destOrd="0" parTransId="{3C4C620E-D0DE-4654-B020-BAC931CE805F}" sibTransId="{614DEFE2-F39D-4746-A5DE-1D6FB47F6F57}"/>
    <dgm:cxn modelId="{02CC9D4E-C3AF-4036-8B75-D6A98B2F60BF}" type="presParOf" srcId="{D1600C61-5B18-4335-874D-7213F3EC9984}" destId="{EF6E3DF2-877A-4B95-A34D-22EB70E5EFAB}" srcOrd="0" destOrd="0" presId="urn:microsoft.com/office/officeart/2005/8/layout/StepDownProcess"/>
    <dgm:cxn modelId="{CDA9176B-D80E-480B-99E8-0F6882066D35}" type="presParOf" srcId="{EF6E3DF2-877A-4B95-A34D-22EB70E5EFAB}" destId="{C2153ECA-4D3C-4565-8A6B-C2A7FE98771B}" srcOrd="0" destOrd="0" presId="urn:microsoft.com/office/officeart/2005/8/layout/StepDownProcess"/>
    <dgm:cxn modelId="{8968E34A-CA96-454D-B5A3-F9EBC2C38ABC}" type="presParOf" srcId="{EF6E3DF2-877A-4B95-A34D-22EB70E5EFAB}" destId="{F5F26FEB-CEC7-4A5A-90CD-9DEA208F73CC}" srcOrd="1" destOrd="0" presId="urn:microsoft.com/office/officeart/2005/8/layout/StepDownProcess"/>
    <dgm:cxn modelId="{B2E15819-A48B-4EDC-B6BA-5DDD2907AF0C}" type="presParOf" srcId="{EF6E3DF2-877A-4B95-A34D-22EB70E5EFAB}" destId="{89960AC2-0694-4799-87D3-3CEE9BDADCE4}" srcOrd="2" destOrd="0" presId="urn:microsoft.com/office/officeart/2005/8/layout/StepDownProcess"/>
    <dgm:cxn modelId="{54D3C84F-FC8E-48B6-A203-5B49AAB67048}" type="presParOf" srcId="{D1600C61-5B18-4335-874D-7213F3EC9984}" destId="{DF79608F-3522-47A8-82B2-490D5AEFBEE2}" srcOrd="1" destOrd="0" presId="urn:microsoft.com/office/officeart/2005/8/layout/StepDownProcess"/>
    <dgm:cxn modelId="{BF1A588D-85CA-45BF-86A1-707724C60AC2}" type="presParOf" srcId="{D1600C61-5B18-4335-874D-7213F3EC9984}" destId="{2202A85A-ED64-46EB-BD6C-290900CF7450}" srcOrd="2" destOrd="0" presId="urn:microsoft.com/office/officeart/2005/8/layout/StepDownProcess"/>
    <dgm:cxn modelId="{F4D52F73-6F44-45B7-A23A-5CD50790157C}" type="presParOf" srcId="{2202A85A-ED64-46EB-BD6C-290900CF7450}" destId="{D2B7CAAA-B227-4E0A-8B83-DCF53DE5FF8C}" srcOrd="0" destOrd="0" presId="urn:microsoft.com/office/officeart/2005/8/layout/StepDownProcess"/>
    <dgm:cxn modelId="{95F8F20E-4075-4B35-92B7-93F8DBE36DC3}" type="presParOf" srcId="{2202A85A-ED64-46EB-BD6C-290900CF7450}" destId="{99B531EB-AC65-400E-A17C-5A763DA8A38F}" srcOrd="1" destOrd="0" presId="urn:microsoft.com/office/officeart/2005/8/layout/StepDownProcess"/>
    <dgm:cxn modelId="{DEBC2EB6-875E-41B9-BF80-D5268EF33B8A}" type="presParOf" srcId="{2202A85A-ED64-46EB-BD6C-290900CF7450}" destId="{6EDD9BAD-0086-421D-8F3A-65C576AA67DC}" srcOrd="2" destOrd="0" presId="urn:microsoft.com/office/officeart/2005/8/layout/StepDownProcess"/>
    <dgm:cxn modelId="{7BF4A081-9D90-4F4B-B7FB-5EB95ADCE67C}" type="presParOf" srcId="{D1600C61-5B18-4335-874D-7213F3EC9984}" destId="{2EE184DE-70A9-40C6-A68F-45A3A0716251}" srcOrd="3" destOrd="0" presId="urn:microsoft.com/office/officeart/2005/8/layout/StepDownProcess"/>
    <dgm:cxn modelId="{9358C08E-754C-412F-94EB-E29E150DA724}" type="presParOf" srcId="{D1600C61-5B18-4335-874D-7213F3EC9984}" destId="{78649A15-C339-4283-9B43-47DABB08CC58}" srcOrd="4" destOrd="0" presId="urn:microsoft.com/office/officeart/2005/8/layout/StepDownProcess"/>
    <dgm:cxn modelId="{4B3F693A-A633-475A-9A89-E7EB187301A9}" type="presParOf" srcId="{78649A15-C339-4283-9B43-47DABB08CC58}" destId="{A9D884F0-4A93-47D3-BC9E-8498F10131CB}" srcOrd="0" destOrd="0" presId="urn:microsoft.com/office/officeart/2005/8/layout/StepDownProcess"/>
    <dgm:cxn modelId="{34F9AC4F-E639-4A74-9B0A-AA0C434C0B10}" type="presParOf" srcId="{78649A15-C339-4283-9B43-47DABB08CC58}" destId="{EA4ABEC6-B080-41E3-98CF-5FCC5922CC16}" srcOrd="1" destOrd="0" presId="urn:microsoft.com/office/officeart/2005/8/layout/StepDownProcess"/>
    <dgm:cxn modelId="{AE0D319A-ECA0-42C0-8076-A9EA2BD3A2F6}" type="presParOf" srcId="{78649A15-C339-4283-9B43-47DABB08CC58}" destId="{C7E54DB4-5269-4080-9D9F-A5B297E1FEC0}" srcOrd="2" destOrd="0" presId="urn:microsoft.com/office/officeart/2005/8/layout/StepDownProcess"/>
    <dgm:cxn modelId="{DF61320A-9B7A-4A9E-A3E5-1AD71DB0EE57}" type="presParOf" srcId="{D1600C61-5B18-4335-874D-7213F3EC9984}" destId="{64CF5772-79A0-4288-92C6-571C20CE9BFD}" srcOrd="5" destOrd="0" presId="urn:microsoft.com/office/officeart/2005/8/layout/StepDownProcess"/>
    <dgm:cxn modelId="{2DB93987-FB4E-4C04-ABED-83AB4C7287AD}" type="presParOf" srcId="{D1600C61-5B18-4335-874D-7213F3EC9984}" destId="{C91272EA-61ED-4DD7-9491-31E542B7C77F}" srcOrd="6" destOrd="0" presId="urn:microsoft.com/office/officeart/2005/8/layout/StepDownProcess"/>
    <dgm:cxn modelId="{522EB1CB-EDC3-4699-91EB-59987F2A3DB2}" type="presParOf" srcId="{C91272EA-61ED-4DD7-9491-31E542B7C77F}" destId="{DC1D272E-B940-484C-9AF7-D59CC84B84F9}" srcOrd="0" destOrd="0" presId="urn:microsoft.com/office/officeart/2005/8/layout/StepDownProcess"/>
    <dgm:cxn modelId="{A667B7F4-16B7-4EAE-BD44-E8B6CC26851F}" type="presParOf" srcId="{C91272EA-61ED-4DD7-9491-31E542B7C77F}" destId="{1C5B7D4A-316A-4BB2-AF37-EE55E83F6900}" srcOrd="1" destOrd="0" presId="urn:microsoft.com/office/officeart/2005/8/layout/StepDownProcess"/>
    <dgm:cxn modelId="{CFB06AC4-1E77-47B8-8906-435DF444E7C2}" type="presParOf" srcId="{C91272EA-61ED-4DD7-9491-31E542B7C77F}" destId="{228855C6-F372-45F0-939A-45180865521C}" srcOrd="2" destOrd="0" presId="urn:microsoft.com/office/officeart/2005/8/layout/StepDownProcess"/>
    <dgm:cxn modelId="{61A183DB-6F07-4147-8E9C-9CF66F8DAC41}" type="presParOf" srcId="{D1600C61-5B18-4335-874D-7213F3EC9984}" destId="{ECFD4D68-6A61-4511-89EF-A4F40BA00E5F}" srcOrd="7" destOrd="0" presId="urn:microsoft.com/office/officeart/2005/8/layout/StepDownProcess"/>
    <dgm:cxn modelId="{F8348E53-5F90-497B-AD22-012DA3E820FF}" type="presParOf" srcId="{D1600C61-5B18-4335-874D-7213F3EC9984}" destId="{44505696-04B5-4A64-8494-D476D8093891}" srcOrd="8" destOrd="0" presId="urn:microsoft.com/office/officeart/2005/8/layout/StepDownProcess"/>
    <dgm:cxn modelId="{E209F326-8DD9-444C-BE06-4A32251172F6}" type="presParOf" srcId="{44505696-04B5-4A64-8494-D476D8093891}" destId="{0DC50F96-EACF-4910-9097-F68DA20060AE}" srcOrd="0" destOrd="0" presId="urn:microsoft.com/office/officeart/2005/8/layout/StepDownProcess"/>
    <dgm:cxn modelId="{D35420B6-DED6-4107-95DE-9BA9FBD1C539}" type="presParOf" srcId="{44505696-04B5-4A64-8494-D476D8093891}" destId="{77A5EE82-C52F-409A-962F-FADD3502A9BB}" srcOrd="1" destOrd="0" presId="urn:microsoft.com/office/officeart/2005/8/layout/StepDownProcess"/>
    <dgm:cxn modelId="{D68895B7-B328-455D-A18E-EB4DDCC09B74}" type="presParOf" srcId="{44505696-04B5-4A64-8494-D476D8093891}" destId="{D825E164-1A6E-489E-9A47-8AF3F11C736A}" srcOrd="2" destOrd="0" presId="urn:microsoft.com/office/officeart/2005/8/layout/StepDownProcess"/>
    <dgm:cxn modelId="{15001EB2-2756-474F-9C22-DDD616344880}" type="presParOf" srcId="{D1600C61-5B18-4335-874D-7213F3EC9984}" destId="{4C25BCC8-AB36-4A34-B495-DBDFE9F6309A}" srcOrd="9" destOrd="0" presId="urn:microsoft.com/office/officeart/2005/8/layout/StepDownProcess"/>
    <dgm:cxn modelId="{242BA9CC-68FD-4BC1-A3AA-006946ADEDCA}" type="presParOf" srcId="{D1600C61-5B18-4335-874D-7213F3EC9984}" destId="{62347F87-F478-4E80-95D7-23893A9450B1}" srcOrd="10" destOrd="0" presId="urn:microsoft.com/office/officeart/2005/8/layout/StepDownProcess"/>
    <dgm:cxn modelId="{28E64FCC-B838-4E36-A680-535B058850BB}" type="presParOf" srcId="{62347F87-F478-4E80-95D7-23893A9450B1}" destId="{DC2A7709-8B16-436E-B186-FA6A0133B752}" srcOrd="0"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5F60F96-AD7F-48F9-A337-52B047C88AD2}"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US"/>
        </a:p>
      </dgm:t>
    </dgm:pt>
    <dgm:pt modelId="{3149DEB9-4BE9-4918-9D3A-4524A6A0CC27}">
      <dgm:prSet phldrT="[Text]" custT="1"/>
      <dgm:spPr/>
      <dgm:t>
        <a:bodyPr/>
        <a:lstStyle/>
        <a:p>
          <a:r>
            <a:rPr lang="ar-JO" sz="1400" b="1" dirty="0">
              <a:latin typeface="Alexandria" pitchFamily="2" charset="-78"/>
              <a:cs typeface="Alexandria" pitchFamily="2" charset="-78"/>
            </a:rPr>
            <a:t>المدخل الاقتصادي للتعليم</a:t>
          </a:r>
          <a:endParaRPr lang="en-US" sz="1400" b="1" dirty="0">
            <a:latin typeface="Alexandria" pitchFamily="2" charset="-78"/>
            <a:cs typeface="Alexandria" pitchFamily="2" charset="-78"/>
          </a:endParaRPr>
        </a:p>
      </dgm:t>
    </dgm:pt>
    <dgm:pt modelId="{116D506F-3683-431A-82D1-072D5706B967}" type="parTrans" cxnId="{52AAC9E3-774B-4DF4-BA5F-A6240C55AA0A}">
      <dgm:prSet/>
      <dgm:spPr/>
      <dgm:t>
        <a:bodyPr/>
        <a:lstStyle/>
        <a:p>
          <a:endParaRPr lang="en-US" sz="1400">
            <a:latin typeface="Alexandria" pitchFamily="2" charset="-78"/>
            <a:cs typeface="Alexandria" pitchFamily="2" charset="-78"/>
          </a:endParaRPr>
        </a:p>
      </dgm:t>
    </dgm:pt>
    <dgm:pt modelId="{B993EEB2-B65D-49C6-A488-108321570668}" type="sibTrans" cxnId="{52AAC9E3-774B-4DF4-BA5F-A6240C55AA0A}">
      <dgm:prSet/>
      <dgm:spPr/>
      <dgm:t>
        <a:bodyPr/>
        <a:lstStyle/>
        <a:p>
          <a:endParaRPr lang="en-US" sz="1400">
            <a:latin typeface="Alexandria" pitchFamily="2" charset="-78"/>
            <a:cs typeface="Alexandria" pitchFamily="2" charset="-78"/>
          </a:endParaRPr>
        </a:p>
      </dgm:t>
    </dgm:pt>
    <dgm:pt modelId="{0B48E2DC-DC23-450C-A1F5-930B15E5CFA1}">
      <dgm:prSet phldrT="[Text]" custT="1"/>
      <dgm:spPr/>
      <dgm:t>
        <a:bodyPr/>
        <a:lstStyle/>
        <a:p>
          <a:pPr marL="0" lvl="0" indent="0" algn="ctr" defTabSz="711200">
            <a:lnSpc>
              <a:spcPct val="90000"/>
            </a:lnSpc>
            <a:spcBef>
              <a:spcPct val="0"/>
            </a:spcBef>
            <a:spcAft>
              <a:spcPct val="35000"/>
            </a:spcAft>
            <a:buNone/>
          </a:pPr>
          <a:r>
            <a:rPr lang="ar-JO" sz="1400" b="1" kern="1200" dirty="0">
              <a:solidFill>
                <a:prstClr val="white"/>
              </a:solidFill>
              <a:latin typeface="Alexandria" pitchFamily="2" charset="-78"/>
              <a:ea typeface="+mn-ea"/>
              <a:cs typeface="Alexandria" pitchFamily="2" charset="-78"/>
            </a:rPr>
            <a:t>مفهوم اقتصاديات التعليم</a:t>
          </a:r>
          <a:endParaRPr lang="en-US" sz="1400" b="1" kern="1200" dirty="0">
            <a:solidFill>
              <a:prstClr val="white"/>
            </a:solidFill>
            <a:latin typeface="Alexandria" pitchFamily="2" charset="-78"/>
            <a:ea typeface="+mn-ea"/>
            <a:cs typeface="Alexandria" pitchFamily="2" charset="-78"/>
          </a:endParaRPr>
        </a:p>
      </dgm:t>
    </dgm:pt>
    <dgm:pt modelId="{2635DCF1-8C1F-4B18-8BD5-E07B6768CD5A}" type="parTrans" cxnId="{10D574B4-EAE1-4199-86C8-D574F142DAB2}">
      <dgm:prSet/>
      <dgm:spPr/>
      <dgm:t>
        <a:bodyPr/>
        <a:lstStyle/>
        <a:p>
          <a:endParaRPr lang="en-US" sz="1400">
            <a:latin typeface="Alexandria" pitchFamily="2" charset="-78"/>
            <a:cs typeface="Alexandria" pitchFamily="2" charset="-78"/>
          </a:endParaRPr>
        </a:p>
      </dgm:t>
    </dgm:pt>
    <dgm:pt modelId="{0F42D841-AF00-4457-92A1-51359D60606B}" type="sibTrans" cxnId="{10D574B4-EAE1-4199-86C8-D574F142DAB2}">
      <dgm:prSet/>
      <dgm:spPr/>
      <dgm:t>
        <a:bodyPr/>
        <a:lstStyle/>
        <a:p>
          <a:endParaRPr lang="en-US" sz="1400">
            <a:latin typeface="Alexandria" pitchFamily="2" charset="-78"/>
            <a:cs typeface="Alexandria" pitchFamily="2" charset="-78"/>
          </a:endParaRPr>
        </a:p>
      </dgm:t>
    </dgm:pt>
    <dgm:pt modelId="{D5F73F09-4FAD-4410-AB39-A230B0046A45}">
      <dgm:prSet phldrT="[Text]" custT="1"/>
      <dgm:spPr/>
      <dgm:t>
        <a:bodyPr/>
        <a:lstStyle/>
        <a:p>
          <a:r>
            <a:rPr lang="ar-JO" sz="1400" b="1" dirty="0">
              <a:latin typeface="Alexandria" pitchFamily="2" charset="-78"/>
              <a:cs typeface="Alexandria" pitchFamily="2" charset="-78"/>
            </a:rPr>
            <a:t>نشوء وتطور اقتصاديات التعليم</a:t>
          </a:r>
          <a:endParaRPr lang="en-US" sz="1400" b="1" dirty="0">
            <a:latin typeface="Alexandria" pitchFamily="2" charset="-78"/>
            <a:cs typeface="Alexandria" pitchFamily="2" charset="-78"/>
          </a:endParaRPr>
        </a:p>
      </dgm:t>
    </dgm:pt>
    <dgm:pt modelId="{81B6CF74-0852-4796-8294-C2881F07C844}" type="parTrans" cxnId="{62055D9C-9256-4C62-98F6-7E5868D47AA2}">
      <dgm:prSet/>
      <dgm:spPr/>
      <dgm:t>
        <a:bodyPr/>
        <a:lstStyle/>
        <a:p>
          <a:endParaRPr lang="en-US" sz="1400">
            <a:latin typeface="Alexandria" pitchFamily="2" charset="-78"/>
            <a:cs typeface="Alexandria" pitchFamily="2" charset="-78"/>
          </a:endParaRPr>
        </a:p>
      </dgm:t>
    </dgm:pt>
    <dgm:pt modelId="{E5ECF4E5-827E-4E4C-84F2-C6C573E159C1}" type="sibTrans" cxnId="{62055D9C-9256-4C62-98F6-7E5868D47AA2}">
      <dgm:prSet/>
      <dgm:spPr/>
      <dgm:t>
        <a:bodyPr/>
        <a:lstStyle/>
        <a:p>
          <a:endParaRPr lang="en-US" sz="1400">
            <a:latin typeface="Alexandria" pitchFamily="2" charset="-78"/>
            <a:cs typeface="Alexandria" pitchFamily="2" charset="-78"/>
          </a:endParaRPr>
        </a:p>
      </dgm:t>
    </dgm:pt>
    <dgm:pt modelId="{BB31EF55-2421-4B33-8411-9412C3865829}">
      <dgm:prSet custT="1"/>
      <dgm:spPr/>
      <dgm:t>
        <a:bodyPr/>
        <a:lstStyle/>
        <a:p>
          <a:pPr>
            <a:buNone/>
          </a:pPr>
          <a:r>
            <a:rPr lang="ar-JO" sz="1400" b="1" dirty="0">
              <a:latin typeface="Alexandria" pitchFamily="2" charset="-78"/>
              <a:cs typeface="Alexandria" pitchFamily="2" charset="-78"/>
            </a:rPr>
            <a:t>العائد والاستهلاك والتكلفة في التعليم</a:t>
          </a:r>
          <a:endParaRPr lang="en-US" sz="1400" dirty="0">
            <a:latin typeface="Alexandria" pitchFamily="2" charset="-78"/>
            <a:cs typeface="Alexandria" pitchFamily="2" charset="-78"/>
          </a:endParaRPr>
        </a:p>
      </dgm:t>
    </dgm:pt>
    <dgm:pt modelId="{C819B6B3-DE33-487B-88E7-8E1B5342879E}" type="parTrans" cxnId="{98E7B2CB-90C3-40E2-A124-992EEE50B75D}">
      <dgm:prSet/>
      <dgm:spPr/>
      <dgm:t>
        <a:bodyPr/>
        <a:lstStyle/>
        <a:p>
          <a:endParaRPr lang="en-US" sz="1400">
            <a:latin typeface="Alexandria" pitchFamily="2" charset="-78"/>
            <a:cs typeface="Alexandria" pitchFamily="2" charset="-78"/>
          </a:endParaRPr>
        </a:p>
      </dgm:t>
    </dgm:pt>
    <dgm:pt modelId="{E3EC123A-3001-4F80-BECF-ABE0B2D32F0E}" type="sibTrans" cxnId="{98E7B2CB-90C3-40E2-A124-992EEE50B75D}">
      <dgm:prSet/>
      <dgm:spPr/>
      <dgm:t>
        <a:bodyPr/>
        <a:lstStyle/>
        <a:p>
          <a:endParaRPr lang="en-US" sz="1400">
            <a:latin typeface="Alexandria" pitchFamily="2" charset="-78"/>
            <a:cs typeface="Alexandria" pitchFamily="2" charset="-78"/>
          </a:endParaRPr>
        </a:p>
      </dgm:t>
    </dgm:pt>
    <dgm:pt modelId="{89CFF072-A1A0-4F09-9F67-EE4D236805D3}">
      <dgm:prSet custT="1"/>
      <dgm:spPr/>
      <dgm:t>
        <a:bodyPr/>
        <a:lstStyle/>
        <a:p>
          <a:r>
            <a:rPr lang="ar-JO" sz="1400" b="1" dirty="0">
              <a:latin typeface="Alexandria" pitchFamily="2" charset="-78"/>
              <a:cs typeface="Alexandria" pitchFamily="2" charset="-78"/>
            </a:rPr>
            <a:t>مجالات البحث في اقتصاديات التعليم</a:t>
          </a:r>
          <a:endParaRPr lang="en-US" sz="1400" dirty="0">
            <a:latin typeface="Alexandria" pitchFamily="2" charset="-78"/>
            <a:cs typeface="Alexandria" pitchFamily="2" charset="-78"/>
          </a:endParaRPr>
        </a:p>
      </dgm:t>
    </dgm:pt>
    <dgm:pt modelId="{AABCCB18-3072-4FFB-838D-EB549A07C1B6}" type="parTrans" cxnId="{16F0926A-67CF-4929-AEC2-EFB875093347}">
      <dgm:prSet/>
      <dgm:spPr/>
      <dgm:t>
        <a:bodyPr/>
        <a:lstStyle/>
        <a:p>
          <a:endParaRPr lang="en-US" sz="1400">
            <a:latin typeface="Alexandria" pitchFamily="2" charset="-78"/>
            <a:cs typeface="Alexandria" pitchFamily="2" charset="-78"/>
          </a:endParaRPr>
        </a:p>
      </dgm:t>
    </dgm:pt>
    <dgm:pt modelId="{B113AC43-1CEC-489F-8372-422940150501}" type="sibTrans" cxnId="{16F0926A-67CF-4929-AEC2-EFB875093347}">
      <dgm:prSet/>
      <dgm:spPr/>
      <dgm:t>
        <a:bodyPr/>
        <a:lstStyle/>
        <a:p>
          <a:endParaRPr lang="en-US" sz="1400">
            <a:latin typeface="Alexandria" pitchFamily="2" charset="-78"/>
            <a:cs typeface="Alexandria" pitchFamily="2" charset="-78"/>
          </a:endParaRPr>
        </a:p>
      </dgm:t>
    </dgm:pt>
    <dgm:pt modelId="{782506A2-8DD4-4D67-8E0C-2C3A607BF5CB}">
      <dgm:prSet custT="1"/>
      <dgm:spPr/>
      <dgm:t>
        <a:bodyPr/>
        <a:lstStyle/>
        <a:p>
          <a:r>
            <a:rPr lang="ar-JO" sz="1400" b="1" dirty="0">
              <a:latin typeface="Alexandria" pitchFamily="2" charset="-78"/>
              <a:cs typeface="Alexandria" pitchFamily="2" charset="-78"/>
            </a:rPr>
            <a:t>تمويل</a:t>
          </a:r>
          <a:r>
            <a:rPr lang="ar-JO" sz="1400" b="0" dirty="0">
              <a:latin typeface="Alexandria" pitchFamily="2" charset="-78"/>
              <a:cs typeface="Alexandria" pitchFamily="2" charset="-78"/>
            </a:rPr>
            <a:t> </a:t>
          </a:r>
          <a:r>
            <a:rPr lang="ar-JO" sz="1400" b="1" dirty="0">
              <a:latin typeface="Alexandria" pitchFamily="2" charset="-78"/>
              <a:cs typeface="Alexandria" pitchFamily="2" charset="-78"/>
            </a:rPr>
            <a:t>التعليم</a:t>
          </a:r>
          <a:endParaRPr lang="en-US" sz="1400" b="1" dirty="0">
            <a:latin typeface="Alexandria" pitchFamily="2" charset="-78"/>
            <a:cs typeface="Alexandria" pitchFamily="2" charset="-78"/>
          </a:endParaRPr>
        </a:p>
      </dgm:t>
    </dgm:pt>
    <dgm:pt modelId="{3C4C620E-D0DE-4654-B020-BAC931CE805F}" type="parTrans" cxnId="{949548F0-848E-413E-828B-7489F047F04C}">
      <dgm:prSet/>
      <dgm:spPr/>
      <dgm:t>
        <a:bodyPr/>
        <a:lstStyle/>
        <a:p>
          <a:endParaRPr lang="en-US" sz="1400">
            <a:latin typeface="Alexandria" pitchFamily="2" charset="-78"/>
            <a:cs typeface="Alexandria" pitchFamily="2" charset="-78"/>
          </a:endParaRPr>
        </a:p>
      </dgm:t>
    </dgm:pt>
    <dgm:pt modelId="{614DEFE2-F39D-4746-A5DE-1D6FB47F6F57}" type="sibTrans" cxnId="{949548F0-848E-413E-828B-7489F047F04C}">
      <dgm:prSet/>
      <dgm:spPr/>
      <dgm:t>
        <a:bodyPr/>
        <a:lstStyle/>
        <a:p>
          <a:endParaRPr lang="en-US" sz="1400">
            <a:latin typeface="Alexandria" pitchFamily="2" charset="-78"/>
            <a:cs typeface="Alexandria" pitchFamily="2" charset="-78"/>
          </a:endParaRPr>
        </a:p>
      </dgm:t>
    </dgm:pt>
    <dgm:pt modelId="{D1600C61-5B18-4335-874D-7213F3EC9984}" type="pres">
      <dgm:prSet presAssocID="{95F60F96-AD7F-48F9-A337-52B047C88AD2}" presName="rootnode" presStyleCnt="0">
        <dgm:presLayoutVars>
          <dgm:chMax/>
          <dgm:chPref/>
          <dgm:dir/>
          <dgm:animLvl val="lvl"/>
        </dgm:presLayoutVars>
      </dgm:prSet>
      <dgm:spPr/>
    </dgm:pt>
    <dgm:pt modelId="{EF6E3DF2-877A-4B95-A34D-22EB70E5EFAB}" type="pres">
      <dgm:prSet presAssocID="{3149DEB9-4BE9-4918-9D3A-4524A6A0CC27}" presName="composite" presStyleCnt="0"/>
      <dgm:spPr/>
    </dgm:pt>
    <dgm:pt modelId="{C2153ECA-4D3C-4565-8A6B-C2A7FE98771B}" type="pres">
      <dgm:prSet presAssocID="{3149DEB9-4BE9-4918-9D3A-4524A6A0CC27}" presName="bentUpArrow1" presStyleLbl="alignImgPlace1" presStyleIdx="0" presStyleCnt="5"/>
      <dgm:spPr/>
    </dgm:pt>
    <dgm:pt modelId="{F5F26FEB-CEC7-4A5A-90CD-9DEA208F73CC}" type="pres">
      <dgm:prSet presAssocID="{3149DEB9-4BE9-4918-9D3A-4524A6A0CC27}" presName="ParentText" presStyleLbl="node1" presStyleIdx="0" presStyleCnt="6" custScaleX="378420" custScaleY="121854">
        <dgm:presLayoutVars>
          <dgm:chMax val="1"/>
          <dgm:chPref val="1"/>
          <dgm:bulletEnabled val="1"/>
        </dgm:presLayoutVars>
      </dgm:prSet>
      <dgm:spPr/>
    </dgm:pt>
    <dgm:pt modelId="{89960AC2-0694-4799-87D3-3CEE9BDADCE4}" type="pres">
      <dgm:prSet presAssocID="{3149DEB9-4BE9-4918-9D3A-4524A6A0CC27}" presName="ChildText" presStyleLbl="revTx" presStyleIdx="0" presStyleCnt="5" custScaleX="428612" custLinFactX="200000" custLinFactNeighborX="209046" custLinFactNeighborY="-33478">
        <dgm:presLayoutVars>
          <dgm:chMax val="0"/>
          <dgm:chPref val="0"/>
          <dgm:bulletEnabled val="1"/>
        </dgm:presLayoutVars>
      </dgm:prSet>
      <dgm:spPr/>
    </dgm:pt>
    <dgm:pt modelId="{DF79608F-3522-47A8-82B2-490D5AEFBEE2}" type="pres">
      <dgm:prSet presAssocID="{B993EEB2-B65D-49C6-A488-108321570668}" presName="sibTrans" presStyleCnt="0"/>
      <dgm:spPr/>
    </dgm:pt>
    <dgm:pt modelId="{2202A85A-ED64-46EB-BD6C-290900CF7450}" type="pres">
      <dgm:prSet presAssocID="{0B48E2DC-DC23-450C-A1F5-930B15E5CFA1}" presName="composite" presStyleCnt="0"/>
      <dgm:spPr/>
    </dgm:pt>
    <dgm:pt modelId="{D2B7CAAA-B227-4E0A-8B83-DCF53DE5FF8C}" type="pres">
      <dgm:prSet presAssocID="{0B48E2DC-DC23-450C-A1F5-930B15E5CFA1}" presName="bentUpArrow1" presStyleLbl="alignImgPlace1" presStyleIdx="1" presStyleCnt="5"/>
      <dgm:spPr/>
    </dgm:pt>
    <dgm:pt modelId="{99B531EB-AC65-400E-A17C-5A763DA8A38F}" type="pres">
      <dgm:prSet presAssocID="{0B48E2DC-DC23-450C-A1F5-930B15E5CFA1}" presName="ParentText" presStyleLbl="node1" presStyleIdx="1" presStyleCnt="6" custScaleX="527824" custScaleY="146612" custLinFactNeighborX="-50949" custLinFactNeighborY="-5480">
        <dgm:presLayoutVars>
          <dgm:chMax val="1"/>
          <dgm:chPref val="1"/>
          <dgm:bulletEnabled val="1"/>
        </dgm:presLayoutVars>
      </dgm:prSet>
      <dgm:spPr/>
    </dgm:pt>
    <dgm:pt modelId="{6EDD9BAD-0086-421D-8F3A-65C576AA67DC}" type="pres">
      <dgm:prSet presAssocID="{0B48E2DC-DC23-450C-A1F5-930B15E5CFA1}" presName="ChildText" presStyleLbl="revTx" presStyleIdx="1" presStyleCnt="5">
        <dgm:presLayoutVars>
          <dgm:chMax val="0"/>
          <dgm:chPref val="0"/>
          <dgm:bulletEnabled val="1"/>
        </dgm:presLayoutVars>
      </dgm:prSet>
      <dgm:spPr/>
    </dgm:pt>
    <dgm:pt modelId="{2EE184DE-70A9-40C6-A68F-45A3A0716251}" type="pres">
      <dgm:prSet presAssocID="{0F42D841-AF00-4457-92A1-51359D60606B}" presName="sibTrans" presStyleCnt="0"/>
      <dgm:spPr/>
    </dgm:pt>
    <dgm:pt modelId="{78649A15-C339-4283-9B43-47DABB08CC58}" type="pres">
      <dgm:prSet presAssocID="{D5F73F09-4FAD-4410-AB39-A230B0046A45}" presName="composite" presStyleCnt="0"/>
      <dgm:spPr/>
    </dgm:pt>
    <dgm:pt modelId="{A9D884F0-4A93-47D3-BC9E-8498F10131CB}" type="pres">
      <dgm:prSet presAssocID="{D5F73F09-4FAD-4410-AB39-A230B0046A45}" presName="bentUpArrow1" presStyleLbl="alignImgPlace1" presStyleIdx="2" presStyleCnt="5" custLinFactNeighborY="0"/>
      <dgm:spPr/>
    </dgm:pt>
    <dgm:pt modelId="{EA4ABEC6-B080-41E3-98CF-5FCC5922CC16}" type="pres">
      <dgm:prSet presAssocID="{D5F73F09-4FAD-4410-AB39-A230B0046A45}" presName="ParentText" presStyleLbl="node1" presStyleIdx="2" presStyleCnt="6" custScaleX="584531" custScaleY="147380" custLinFactNeighborX="-71467" custLinFactNeighborY="-9139">
        <dgm:presLayoutVars>
          <dgm:chMax val="1"/>
          <dgm:chPref val="1"/>
          <dgm:bulletEnabled val="1"/>
        </dgm:presLayoutVars>
      </dgm:prSet>
      <dgm:spPr/>
    </dgm:pt>
    <dgm:pt modelId="{C7E54DB4-5269-4080-9D9F-A5B297E1FEC0}" type="pres">
      <dgm:prSet presAssocID="{D5F73F09-4FAD-4410-AB39-A230B0046A45}" presName="ChildText" presStyleLbl="revTx" presStyleIdx="2" presStyleCnt="5">
        <dgm:presLayoutVars>
          <dgm:chMax val="0"/>
          <dgm:chPref val="0"/>
          <dgm:bulletEnabled val="1"/>
        </dgm:presLayoutVars>
      </dgm:prSet>
      <dgm:spPr/>
    </dgm:pt>
    <dgm:pt modelId="{64CF5772-79A0-4288-92C6-571C20CE9BFD}" type="pres">
      <dgm:prSet presAssocID="{E5ECF4E5-827E-4E4C-84F2-C6C573E159C1}" presName="sibTrans" presStyleCnt="0"/>
      <dgm:spPr/>
    </dgm:pt>
    <dgm:pt modelId="{C91272EA-61ED-4DD7-9491-31E542B7C77F}" type="pres">
      <dgm:prSet presAssocID="{89CFF072-A1A0-4F09-9F67-EE4D236805D3}" presName="composite" presStyleCnt="0"/>
      <dgm:spPr/>
    </dgm:pt>
    <dgm:pt modelId="{DC1D272E-B940-484C-9AF7-D59CC84B84F9}" type="pres">
      <dgm:prSet presAssocID="{89CFF072-A1A0-4F09-9F67-EE4D236805D3}" presName="bentUpArrow1" presStyleLbl="alignImgPlace1" presStyleIdx="3" presStyleCnt="5"/>
      <dgm:spPr/>
    </dgm:pt>
    <dgm:pt modelId="{1C5B7D4A-316A-4BB2-AF37-EE55E83F6900}" type="pres">
      <dgm:prSet presAssocID="{89CFF072-A1A0-4F09-9F67-EE4D236805D3}" presName="ParentText" presStyleLbl="node1" presStyleIdx="3" presStyleCnt="6" custScaleX="615259" custScaleY="140327" custLinFactX="-62682" custLinFactNeighborX="-100000" custLinFactNeighborY="-9659">
        <dgm:presLayoutVars>
          <dgm:chMax val="1"/>
          <dgm:chPref val="1"/>
          <dgm:bulletEnabled val="1"/>
        </dgm:presLayoutVars>
      </dgm:prSet>
      <dgm:spPr/>
    </dgm:pt>
    <dgm:pt modelId="{228855C6-F372-45F0-939A-45180865521C}" type="pres">
      <dgm:prSet presAssocID="{89CFF072-A1A0-4F09-9F67-EE4D236805D3}" presName="ChildText" presStyleLbl="revTx" presStyleIdx="3" presStyleCnt="5">
        <dgm:presLayoutVars>
          <dgm:chMax val="0"/>
          <dgm:chPref val="0"/>
          <dgm:bulletEnabled val="1"/>
        </dgm:presLayoutVars>
      </dgm:prSet>
      <dgm:spPr/>
    </dgm:pt>
    <dgm:pt modelId="{ECFD4D68-6A61-4511-89EF-A4F40BA00E5F}" type="pres">
      <dgm:prSet presAssocID="{B113AC43-1CEC-489F-8372-422940150501}" presName="sibTrans" presStyleCnt="0"/>
      <dgm:spPr/>
    </dgm:pt>
    <dgm:pt modelId="{44505696-04B5-4A64-8494-D476D8093891}" type="pres">
      <dgm:prSet presAssocID="{BB31EF55-2421-4B33-8411-9412C3865829}" presName="composite" presStyleCnt="0"/>
      <dgm:spPr/>
    </dgm:pt>
    <dgm:pt modelId="{0DC50F96-EACF-4910-9097-F68DA20060AE}" type="pres">
      <dgm:prSet presAssocID="{BB31EF55-2421-4B33-8411-9412C3865829}" presName="bentUpArrow1" presStyleLbl="alignImgPlace1" presStyleIdx="4" presStyleCnt="5"/>
      <dgm:spPr/>
    </dgm:pt>
    <dgm:pt modelId="{77A5EE82-C52F-409A-962F-FADD3502A9BB}" type="pres">
      <dgm:prSet presAssocID="{BB31EF55-2421-4B33-8411-9412C3865829}" presName="ParentText" presStyleLbl="node1" presStyleIdx="4" presStyleCnt="6" custScaleX="544518" custScaleY="110957" custLinFactX="-45508" custLinFactNeighborX="-100000" custLinFactNeighborY="2130">
        <dgm:presLayoutVars>
          <dgm:chMax val="1"/>
          <dgm:chPref val="1"/>
          <dgm:bulletEnabled val="1"/>
        </dgm:presLayoutVars>
      </dgm:prSet>
      <dgm:spPr/>
    </dgm:pt>
    <dgm:pt modelId="{D825E164-1A6E-489E-9A47-8AF3F11C736A}" type="pres">
      <dgm:prSet presAssocID="{BB31EF55-2421-4B33-8411-9412C3865829}" presName="ChildText" presStyleLbl="revTx" presStyleIdx="4" presStyleCnt="5">
        <dgm:presLayoutVars>
          <dgm:chMax val="0"/>
          <dgm:chPref val="0"/>
          <dgm:bulletEnabled val="1"/>
        </dgm:presLayoutVars>
      </dgm:prSet>
      <dgm:spPr/>
    </dgm:pt>
    <dgm:pt modelId="{4C25BCC8-AB36-4A34-B495-DBDFE9F6309A}" type="pres">
      <dgm:prSet presAssocID="{E3EC123A-3001-4F80-BECF-ABE0B2D32F0E}" presName="sibTrans" presStyleCnt="0"/>
      <dgm:spPr/>
    </dgm:pt>
    <dgm:pt modelId="{62347F87-F478-4E80-95D7-23893A9450B1}" type="pres">
      <dgm:prSet presAssocID="{782506A2-8DD4-4D67-8E0C-2C3A607BF5CB}" presName="composite" presStyleCnt="0"/>
      <dgm:spPr/>
    </dgm:pt>
    <dgm:pt modelId="{DC2A7709-8B16-436E-B186-FA6A0133B752}" type="pres">
      <dgm:prSet presAssocID="{782506A2-8DD4-4D67-8E0C-2C3A607BF5CB}" presName="ParentText" presStyleLbl="node1" presStyleIdx="5" presStyleCnt="6" custScaleX="399300" custScaleY="169241" custLinFactNeighborX="-7732" custLinFactNeighborY="23016">
        <dgm:presLayoutVars>
          <dgm:chMax val="1"/>
          <dgm:chPref val="1"/>
          <dgm:bulletEnabled val="1"/>
        </dgm:presLayoutVars>
      </dgm:prSet>
      <dgm:spPr/>
    </dgm:pt>
  </dgm:ptLst>
  <dgm:cxnLst>
    <dgm:cxn modelId="{E3DCC20B-D2D0-409C-A9D0-04A2D4FBEDA1}" type="presOf" srcId="{D5F73F09-4FAD-4410-AB39-A230B0046A45}" destId="{EA4ABEC6-B080-41E3-98CF-5FCC5922CC16}" srcOrd="0" destOrd="0" presId="urn:microsoft.com/office/officeart/2005/8/layout/StepDownProcess"/>
    <dgm:cxn modelId="{DB16350E-4971-4AFE-ADB2-378BB39B49EE}" type="presOf" srcId="{3149DEB9-4BE9-4918-9D3A-4524A6A0CC27}" destId="{F5F26FEB-CEC7-4A5A-90CD-9DEA208F73CC}" srcOrd="0" destOrd="0" presId="urn:microsoft.com/office/officeart/2005/8/layout/StepDownProcess"/>
    <dgm:cxn modelId="{7B631019-07DE-46C7-99CA-319769C16B8C}" type="presOf" srcId="{BB31EF55-2421-4B33-8411-9412C3865829}" destId="{77A5EE82-C52F-409A-962F-FADD3502A9BB}" srcOrd="0" destOrd="0" presId="urn:microsoft.com/office/officeart/2005/8/layout/StepDownProcess"/>
    <dgm:cxn modelId="{2159A043-AFE1-46EC-A94B-95FD07C24286}" type="presOf" srcId="{89CFF072-A1A0-4F09-9F67-EE4D236805D3}" destId="{1C5B7D4A-316A-4BB2-AF37-EE55E83F6900}" srcOrd="0" destOrd="0" presId="urn:microsoft.com/office/officeart/2005/8/layout/StepDownProcess"/>
    <dgm:cxn modelId="{16F0926A-67CF-4929-AEC2-EFB875093347}" srcId="{95F60F96-AD7F-48F9-A337-52B047C88AD2}" destId="{89CFF072-A1A0-4F09-9F67-EE4D236805D3}" srcOrd="3" destOrd="0" parTransId="{AABCCB18-3072-4FFB-838D-EB549A07C1B6}" sibTransId="{B113AC43-1CEC-489F-8372-422940150501}"/>
    <dgm:cxn modelId="{17E93452-39BE-4DC7-BB38-2CBA19BB24D7}" type="presOf" srcId="{95F60F96-AD7F-48F9-A337-52B047C88AD2}" destId="{D1600C61-5B18-4335-874D-7213F3EC9984}" srcOrd="0" destOrd="0" presId="urn:microsoft.com/office/officeart/2005/8/layout/StepDownProcess"/>
    <dgm:cxn modelId="{341AE573-A947-4B15-9B2A-1A64B86709D0}" type="presOf" srcId="{0B48E2DC-DC23-450C-A1F5-930B15E5CFA1}" destId="{99B531EB-AC65-400E-A17C-5A763DA8A38F}" srcOrd="0" destOrd="0" presId="urn:microsoft.com/office/officeart/2005/8/layout/StepDownProcess"/>
    <dgm:cxn modelId="{1E5BC495-0DD0-4420-80D8-78810D22C6CC}" type="presOf" srcId="{782506A2-8DD4-4D67-8E0C-2C3A607BF5CB}" destId="{DC2A7709-8B16-436E-B186-FA6A0133B752}" srcOrd="0" destOrd="0" presId="urn:microsoft.com/office/officeart/2005/8/layout/StepDownProcess"/>
    <dgm:cxn modelId="{62055D9C-9256-4C62-98F6-7E5868D47AA2}" srcId="{95F60F96-AD7F-48F9-A337-52B047C88AD2}" destId="{D5F73F09-4FAD-4410-AB39-A230B0046A45}" srcOrd="2" destOrd="0" parTransId="{81B6CF74-0852-4796-8294-C2881F07C844}" sibTransId="{E5ECF4E5-827E-4E4C-84F2-C6C573E159C1}"/>
    <dgm:cxn modelId="{10D574B4-EAE1-4199-86C8-D574F142DAB2}" srcId="{95F60F96-AD7F-48F9-A337-52B047C88AD2}" destId="{0B48E2DC-DC23-450C-A1F5-930B15E5CFA1}" srcOrd="1" destOrd="0" parTransId="{2635DCF1-8C1F-4B18-8BD5-E07B6768CD5A}" sibTransId="{0F42D841-AF00-4457-92A1-51359D60606B}"/>
    <dgm:cxn modelId="{98E7B2CB-90C3-40E2-A124-992EEE50B75D}" srcId="{95F60F96-AD7F-48F9-A337-52B047C88AD2}" destId="{BB31EF55-2421-4B33-8411-9412C3865829}" srcOrd="4" destOrd="0" parTransId="{C819B6B3-DE33-487B-88E7-8E1B5342879E}" sibTransId="{E3EC123A-3001-4F80-BECF-ABE0B2D32F0E}"/>
    <dgm:cxn modelId="{52AAC9E3-774B-4DF4-BA5F-A6240C55AA0A}" srcId="{95F60F96-AD7F-48F9-A337-52B047C88AD2}" destId="{3149DEB9-4BE9-4918-9D3A-4524A6A0CC27}" srcOrd="0" destOrd="0" parTransId="{116D506F-3683-431A-82D1-072D5706B967}" sibTransId="{B993EEB2-B65D-49C6-A488-108321570668}"/>
    <dgm:cxn modelId="{949548F0-848E-413E-828B-7489F047F04C}" srcId="{95F60F96-AD7F-48F9-A337-52B047C88AD2}" destId="{782506A2-8DD4-4D67-8E0C-2C3A607BF5CB}" srcOrd="5" destOrd="0" parTransId="{3C4C620E-D0DE-4654-B020-BAC931CE805F}" sibTransId="{614DEFE2-F39D-4746-A5DE-1D6FB47F6F57}"/>
    <dgm:cxn modelId="{02CC9D4E-C3AF-4036-8B75-D6A98B2F60BF}" type="presParOf" srcId="{D1600C61-5B18-4335-874D-7213F3EC9984}" destId="{EF6E3DF2-877A-4B95-A34D-22EB70E5EFAB}" srcOrd="0" destOrd="0" presId="urn:microsoft.com/office/officeart/2005/8/layout/StepDownProcess"/>
    <dgm:cxn modelId="{CDA9176B-D80E-480B-99E8-0F6882066D35}" type="presParOf" srcId="{EF6E3DF2-877A-4B95-A34D-22EB70E5EFAB}" destId="{C2153ECA-4D3C-4565-8A6B-C2A7FE98771B}" srcOrd="0" destOrd="0" presId="urn:microsoft.com/office/officeart/2005/8/layout/StepDownProcess"/>
    <dgm:cxn modelId="{8968E34A-CA96-454D-B5A3-F9EBC2C38ABC}" type="presParOf" srcId="{EF6E3DF2-877A-4B95-A34D-22EB70E5EFAB}" destId="{F5F26FEB-CEC7-4A5A-90CD-9DEA208F73CC}" srcOrd="1" destOrd="0" presId="urn:microsoft.com/office/officeart/2005/8/layout/StepDownProcess"/>
    <dgm:cxn modelId="{B2E15819-A48B-4EDC-B6BA-5DDD2907AF0C}" type="presParOf" srcId="{EF6E3DF2-877A-4B95-A34D-22EB70E5EFAB}" destId="{89960AC2-0694-4799-87D3-3CEE9BDADCE4}" srcOrd="2" destOrd="0" presId="urn:microsoft.com/office/officeart/2005/8/layout/StepDownProcess"/>
    <dgm:cxn modelId="{54D3C84F-FC8E-48B6-A203-5B49AAB67048}" type="presParOf" srcId="{D1600C61-5B18-4335-874D-7213F3EC9984}" destId="{DF79608F-3522-47A8-82B2-490D5AEFBEE2}" srcOrd="1" destOrd="0" presId="urn:microsoft.com/office/officeart/2005/8/layout/StepDownProcess"/>
    <dgm:cxn modelId="{BF1A588D-85CA-45BF-86A1-707724C60AC2}" type="presParOf" srcId="{D1600C61-5B18-4335-874D-7213F3EC9984}" destId="{2202A85A-ED64-46EB-BD6C-290900CF7450}" srcOrd="2" destOrd="0" presId="urn:microsoft.com/office/officeart/2005/8/layout/StepDownProcess"/>
    <dgm:cxn modelId="{F4D52F73-6F44-45B7-A23A-5CD50790157C}" type="presParOf" srcId="{2202A85A-ED64-46EB-BD6C-290900CF7450}" destId="{D2B7CAAA-B227-4E0A-8B83-DCF53DE5FF8C}" srcOrd="0" destOrd="0" presId="urn:microsoft.com/office/officeart/2005/8/layout/StepDownProcess"/>
    <dgm:cxn modelId="{95F8F20E-4075-4B35-92B7-93F8DBE36DC3}" type="presParOf" srcId="{2202A85A-ED64-46EB-BD6C-290900CF7450}" destId="{99B531EB-AC65-400E-A17C-5A763DA8A38F}" srcOrd="1" destOrd="0" presId="urn:microsoft.com/office/officeart/2005/8/layout/StepDownProcess"/>
    <dgm:cxn modelId="{DEBC2EB6-875E-41B9-BF80-D5268EF33B8A}" type="presParOf" srcId="{2202A85A-ED64-46EB-BD6C-290900CF7450}" destId="{6EDD9BAD-0086-421D-8F3A-65C576AA67DC}" srcOrd="2" destOrd="0" presId="urn:microsoft.com/office/officeart/2005/8/layout/StepDownProcess"/>
    <dgm:cxn modelId="{7BF4A081-9D90-4F4B-B7FB-5EB95ADCE67C}" type="presParOf" srcId="{D1600C61-5B18-4335-874D-7213F3EC9984}" destId="{2EE184DE-70A9-40C6-A68F-45A3A0716251}" srcOrd="3" destOrd="0" presId="urn:microsoft.com/office/officeart/2005/8/layout/StepDownProcess"/>
    <dgm:cxn modelId="{9358C08E-754C-412F-94EB-E29E150DA724}" type="presParOf" srcId="{D1600C61-5B18-4335-874D-7213F3EC9984}" destId="{78649A15-C339-4283-9B43-47DABB08CC58}" srcOrd="4" destOrd="0" presId="urn:microsoft.com/office/officeart/2005/8/layout/StepDownProcess"/>
    <dgm:cxn modelId="{4B3F693A-A633-475A-9A89-E7EB187301A9}" type="presParOf" srcId="{78649A15-C339-4283-9B43-47DABB08CC58}" destId="{A9D884F0-4A93-47D3-BC9E-8498F10131CB}" srcOrd="0" destOrd="0" presId="urn:microsoft.com/office/officeart/2005/8/layout/StepDownProcess"/>
    <dgm:cxn modelId="{34F9AC4F-E639-4A74-9B0A-AA0C434C0B10}" type="presParOf" srcId="{78649A15-C339-4283-9B43-47DABB08CC58}" destId="{EA4ABEC6-B080-41E3-98CF-5FCC5922CC16}" srcOrd="1" destOrd="0" presId="urn:microsoft.com/office/officeart/2005/8/layout/StepDownProcess"/>
    <dgm:cxn modelId="{AE0D319A-ECA0-42C0-8076-A9EA2BD3A2F6}" type="presParOf" srcId="{78649A15-C339-4283-9B43-47DABB08CC58}" destId="{C7E54DB4-5269-4080-9D9F-A5B297E1FEC0}" srcOrd="2" destOrd="0" presId="urn:microsoft.com/office/officeart/2005/8/layout/StepDownProcess"/>
    <dgm:cxn modelId="{DF61320A-9B7A-4A9E-A3E5-1AD71DB0EE57}" type="presParOf" srcId="{D1600C61-5B18-4335-874D-7213F3EC9984}" destId="{64CF5772-79A0-4288-92C6-571C20CE9BFD}" srcOrd="5" destOrd="0" presId="urn:microsoft.com/office/officeart/2005/8/layout/StepDownProcess"/>
    <dgm:cxn modelId="{2DB93987-FB4E-4C04-ABED-83AB4C7287AD}" type="presParOf" srcId="{D1600C61-5B18-4335-874D-7213F3EC9984}" destId="{C91272EA-61ED-4DD7-9491-31E542B7C77F}" srcOrd="6" destOrd="0" presId="urn:microsoft.com/office/officeart/2005/8/layout/StepDownProcess"/>
    <dgm:cxn modelId="{522EB1CB-EDC3-4699-91EB-59987F2A3DB2}" type="presParOf" srcId="{C91272EA-61ED-4DD7-9491-31E542B7C77F}" destId="{DC1D272E-B940-484C-9AF7-D59CC84B84F9}" srcOrd="0" destOrd="0" presId="urn:microsoft.com/office/officeart/2005/8/layout/StepDownProcess"/>
    <dgm:cxn modelId="{A667B7F4-16B7-4EAE-BD44-E8B6CC26851F}" type="presParOf" srcId="{C91272EA-61ED-4DD7-9491-31E542B7C77F}" destId="{1C5B7D4A-316A-4BB2-AF37-EE55E83F6900}" srcOrd="1" destOrd="0" presId="urn:microsoft.com/office/officeart/2005/8/layout/StepDownProcess"/>
    <dgm:cxn modelId="{CFB06AC4-1E77-47B8-8906-435DF444E7C2}" type="presParOf" srcId="{C91272EA-61ED-4DD7-9491-31E542B7C77F}" destId="{228855C6-F372-45F0-939A-45180865521C}" srcOrd="2" destOrd="0" presId="urn:microsoft.com/office/officeart/2005/8/layout/StepDownProcess"/>
    <dgm:cxn modelId="{61A183DB-6F07-4147-8E9C-9CF66F8DAC41}" type="presParOf" srcId="{D1600C61-5B18-4335-874D-7213F3EC9984}" destId="{ECFD4D68-6A61-4511-89EF-A4F40BA00E5F}" srcOrd="7" destOrd="0" presId="urn:microsoft.com/office/officeart/2005/8/layout/StepDownProcess"/>
    <dgm:cxn modelId="{F8348E53-5F90-497B-AD22-012DA3E820FF}" type="presParOf" srcId="{D1600C61-5B18-4335-874D-7213F3EC9984}" destId="{44505696-04B5-4A64-8494-D476D8093891}" srcOrd="8" destOrd="0" presId="urn:microsoft.com/office/officeart/2005/8/layout/StepDownProcess"/>
    <dgm:cxn modelId="{E209F326-8DD9-444C-BE06-4A32251172F6}" type="presParOf" srcId="{44505696-04B5-4A64-8494-D476D8093891}" destId="{0DC50F96-EACF-4910-9097-F68DA20060AE}" srcOrd="0" destOrd="0" presId="urn:microsoft.com/office/officeart/2005/8/layout/StepDownProcess"/>
    <dgm:cxn modelId="{D35420B6-DED6-4107-95DE-9BA9FBD1C539}" type="presParOf" srcId="{44505696-04B5-4A64-8494-D476D8093891}" destId="{77A5EE82-C52F-409A-962F-FADD3502A9BB}" srcOrd="1" destOrd="0" presId="urn:microsoft.com/office/officeart/2005/8/layout/StepDownProcess"/>
    <dgm:cxn modelId="{D68895B7-B328-455D-A18E-EB4DDCC09B74}" type="presParOf" srcId="{44505696-04B5-4A64-8494-D476D8093891}" destId="{D825E164-1A6E-489E-9A47-8AF3F11C736A}" srcOrd="2" destOrd="0" presId="urn:microsoft.com/office/officeart/2005/8/layout/StepDownProcess"/>
    <dgm:cxn modelId="{15001EB2-2756-474F-9C22-DDD616344880}" type="presParOf" srcId="{D1600C61-5B18-4335-874D-7213F3EC9984}" destId="{4C25BCC8-AB36-4A34-B495-DBDFE9F6309A}" srcOrd="9" destOrd="0" presId="urn:microsoft.com/office/officeart/2005/8/layout/StepDownProcess"/>
    <dgm:cxn modelId="{242BA9CC-68FD-4BC1-A3AA-006946ADEDCA}" type="presParOf" srcId="{D1600C61-5B18-4335-874D-7213F3EC9984}" destId="{62347F87-F478-4E80-95D7-23893A9450B1}" srcOrd="10" destOrd="0" presId="urn:microsoft.com/office/officeart/2005/8/layout/StepDownProcess"/>
    <dgm:cxn modelId="{28E64FCC-B838-4E36-A680-535B058850BB}" type="presParOf" srcId="{62347F87-F478-4E80-95D7-23893A9450B1}" destId="{DC2A7709-8B16-436E-B186-FA6A0133B752}" srcOrd="0"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502536" y="1902"/>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pitchFamily="2" charset="-78"/>
              <a:cs typeface="Alexandria" pitchFamily="2" charset="-78"/>
            </a:rPr>
            <a:t>مفهوم النظرية وتاريخ نشأتها</a:t>
          </a:r>
          <a:endParaRPr lang="en-US" sz="2000" kern="1200" dirty="0">
            <a:latin typeface="Alexandria" pitchFamily="2" charset="-78"/>
            <a:cs typeface="Alexandria" pitchFamily="2" charset="-78"/>
          </a:endParaRPr>
        </a:p>
      </dsp:txBody>
      <dsp:txXfrm rot="10800000">
        <a:off x="1643632" y="1902"/>
        <a:ext cx="5264024" cy="564386"/>
      </dsp:txXfrm>
    </dsp:sp>
    <dsp:sp modelId="{375BD474-130A-4F51-920A-65E7C367718B}">
      <dsp:nvSpPr>
        <dsp:cNvPr id="0" name=""/>
        <dsp:cNvSpPr/>
      </dsp:nvSpPr>
      <dsp:spPr>
        <a:xfrm>
          <a:off x="1220343" y="1902"/>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6FD740-1B6F-4066-B4AF-188BD1581777}">
      <dsp:nvSpPr>
        <dsp:cNvPr id="0" name=""/>
        <dsp:cNvSpPr/>
      </dsp:nvSpPr>
      <dsp:spPr>
        <a:xfrm rot="10800000">
          <a:off x="1502536" y="734762"/>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pitchFamily="2" charset="-78"/>
              <a:cs typeface="Alexandria" pitchFamily="2" charset="-78"/>
            </a:rPr>
            <a:t>أنواع النظريات بشكل عام</a:t>
          </a:r>
          <a:endParaRPr lang="en-US" sz="2000" kern="1200" dirty="0">
            <a:latin typeface="Alexandria" pitchFamily="2" charset="-78"/>
            <a:cs typeface="Alexandria" pitchFamily="2" charset="-78"/>
          </a:endParaRPr>
        </a:p>
      </dsp:txBody>
      <dsp:txXfrm rot="10800000">
        <a:off x="1643632" y="734762"/>
        <a:ext cx="5264024" cy="564386"/>
      </dsp:txXfrm>
    </dsp:sp>
    <dsp:sp modelId="{E4300E03-841D-4F35-84B3-E99530CC3883}">
      <dsp:nvSpPr>
        <dsp:cNvPr id="0" name=""/>
        <dsp:cNvSpPr/>
      </dsp:nvSpPr>
      <dsp:spPr>
        <a:xfrm>
          <a:off x="1220343" y="734762"/>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689531-2F4C-48AD-A16B-A826D55FFB10}">
      <dsp:nvSpPr>
        <dsp:cNvPr id="0" name=""/>
        <dsp:cNvSpPr/>
      </dsp:nvSpPr>
      <dsp:spPr>
        <a:xfrm rot="10800000">
          <a:off x="1502536" y="1467621"/>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pitchFamily="2" charset="-78"/>
              <a:cs typeface="Alexandria" pitchFamily="2" charset="-78"/>
            </a:rPr>
            <a:t>نظريات التعلم</a:t>
          </a:r>
          <a:endParaRPr lang="en-US" sz="2000" kern="1200" dirty="0">
            <a:latin typeface="Alexandria" pitchFamily="2" charset="-78"/>
            <a:cs typeface="Alexandria" pitchFamily="2" charset="-78"/>
          </a:endParaRPr>
        </a:p>
      </dsp:txBody>
      <dsp:txXfrm rot="10800000">
        <a:off x="1643632" y="1467621"/>
        <a:ext cx="5264024" cy="564386"/>
      </dsp:txXfrm>
    </dsp:sp>
    <dsp:sp modelId="{3D056ABF-DA8A-4CE8-B186-7424FC6B151E}">
      <dsp:nvSpPr>
        <dsp:cNvPr id="0" name=""/>
        <dsp:cNvSpPr/>
      </dsp:nvSpPr>
      <dsp:spPr>
        <a:xfrm>
          <a:off x="1220343" y="1467621"/>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0884F3D-B0DE-48BC-82D2-E2E991314834}">
      <dsp:nvSpPr>
        <dsp:cNvPr id="0" name=""/>
        <dsp:cNvSpPr/>
      </dsp:nvSpPr>
      <dsp:spPr>
        <a:xfrm rot="10800000">
          <a:off x="1502536" y="2200480"/>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pitchFamily="2" charset="-78"/>
              <a:cs typeface="Alexandria" pitchFamily="2" charset="-78"/>
            </a:rPr>
            <a:t>نظريات السياسات التعليمية</a:t>
          </a:r>
          <a:endParaRPr lang="en-US" sz="2000" kern="1200" dirty="0">
            <a:latin typeface="Alexandria" pitchFamily="2" charset="-78"/>
            <a:cs typeface="Alexandria" pitchFamily="2" charset="-78"/>
          </a:endParaRPr>
        </a:p>
      </dsp:txBody>
      <dsp:txXfrm rot="10800000">
        <a:off x="1643632" y="2200480"/>
        <a:ext cx="5264024" cy="564386"/>
      </dsp:txXfrm>
    </dsp:sp>
    <dsp:sp modelId="{F1ECD63B-4BA5-48E8-B8F9-49F8FBE9C2E3}">
      <dsp:nvSpPr>
        <dsp:cNvPr id="0" name=""/>
        <dsp:cNvSpPr/>
      </dsp:nvSpPr>
      <dsp:spPr>
        <a:xfrm>
          <a:off x="1220343" y="2200480"/>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8EFBB6F-4931-49A6-A33F-D03AA1ECCCA8}">
      <dsp:nvSpPr>
        <dsp:cNvPr id="0" name=""/>
        <dsp:cNvSpPr/>
      </dsp:nvSpPr>
      <dsp:spPr>
        <a:xfrm rot="10800000">
          <a:off x="1502536" y="2933340"/>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68580" rIns="128016" bIns="68580" numCol="1" spcCol="1270" anchor="ctr" anchorCtr="0">
          <a:noAutofit/>
        </a:bodyPr>
        <a:lstStyle/>
        <a:p>
          <a:pPr marL="0" lvl="0" indent="0" algn="ctr" defTabSz="800100">
            <a:lnSpc>
              <a:spcPct val="90000"/>
            </a:lnSpc>
            <a:spcBef>
              <a:spcPct val="0"/>
            </a:spcBef>
            <a:spcAft>
              <a:spcPct val="35000"/>
            </a:spcAft>
            <a:buNone/>
          </a:pPr>
          <a:r>
            <a:rPr lang="ar-JO" sz="1800" kern="1200" dirty="0">
              <a:latin typeface="Alexandria" pitchFamily="2" charset="-78"/>
              <a:cs typeface="Alexandria" pitchFamily="2" charset="-78"/>
            </a:rPr>
            <a:t>أبعاد السياسات </a:t>
          </a:r>
          <a:r>
            <a:rPr lang="ar-JO" sz="2000" kern="1200" dirty="0">
              <a:latin typeface="Alexandria" pitchFamily="2" charset="-78"/>
              <a:cs typeface="Alexandria" pitchFamily="2" charset="-78"/>
            </a:rPr>
            <a:t>التعليمية</a:t>
          </a:r>
          <a:endParaRPr lang="en-US" sz="1600" kern="1200" dirty="0">
            <a:latin typeface="Alexandria" pitchFamily="2" charset="-78"/>
            <a:cs typeface="Alexandria" pitchFamily="2" charset="-78"/>
          </a:endParaRPr>
        </a:p>
      </dsp:txBody>
      <dsp:txXfrm rot="10800000">
        <a:off x="1643632" y="2933340"/>
        <a:ext cx="5264024" cy="564386"/>
      </dsp:txXfrm>
    </dsp:sp>
    <dsp:sp modelId="{9837C953-2447-415C-A134-855993121C52}">
      <dsp:nvSpPr>
        <dsp:cNvPr id="0" name=""/>
        <dsp:cNvSpPr/>
      </dsp:nvSpPr>
      <dsp:spPr>
        <a:xfrm>
          <a:off x="1220343" y="2933340"/>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153ECA-4D3C-4565-8A6B-C2A7FE98771B}">
      <dsp:nvSpPr>
        <dsp:cNvPr id="0" name=""/>
        <dsp:cNvSpPr/>
      </dsp:nvSpPr>
      <dsp:spPr>
        <a:xfrm rot="5400000">
          <a:off x="984966" y="923120"/>
          <a:ext cx="376393" cy="428511"/>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5F26FEB-CEC7-4A5A-90CD-9DEA208F73CC}">
      <dsp:nvSpPr>
        <dsp:cNvPr id="0" name=""/>
        <dsp:cNvSpPr/>
      </dsp:nvSpPr>
      <dsp:spPr>
        <a:xfrm>
          <a:off x="3174" y="320569"/>
          <a:ext cx="2397766" cy="576421"/>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JO" sz="1400" b="1" kern="1200" dirty="0">
              <a:latin typeface="Alexandria" pitchFamily="2" charset="-78"/>
              <a:cs typeface="Alexandria" pitchFamily="2" charset="-78"/>
            </a:rPr>
            <a:t>المدخل الاقتصادي للتعليم</a:t>
          </a:r>
          <a:endParaRPr lang="en-US" sz="1400" b="1" kern="1200" dirty="0">
            <a:latin typeface="Alexandria" pitchFamily="2" charset="-78"/>
            <a:cs typeface="Alexandria" pitchFamily="2" charset="-78"/>
          </a:endParaRPr>
        </a:p>
      </dsp:txBody>
      <dsp:txXfrm>
        <a:off x="31318" y="348713"/>
        <a:ext cx="2341478" cy="520133"/>
      </dsp:txXfrm>
    </dsp:sp>
    <dsp:sp modelId="{89960AC2-0694-4799-87D3-3CEE9BDADCE4}">
      <dsp:nvSpPr>
        <dsp:cNvPr id="0" name=""/>
        <dsp:cNvSpPr/>
      </dsp:nvSpPr>
      <dsp:spPr>
        <a:xfrm>
          <a:off x="2646727" y="428170"/>
          <a:ext cx="1975211" cy="358470"/>
        </a:xfrm>
        <a:prstGeom prst="rect">
          <a:avLst/>
        </a:prstGeom>
        <a:noFill/>
        <a:ln>
          <a:noFill/>
        </a:ln>
        <a:effectLst/>
      </dsp:spPr>
      <dsp:style>
        <a:lnRef idx="0">
          <a:scrgbClr r="0" g="0" b="0"/>
        </a:lnRef>
        <a:fillRef idx="0">
          <a:scrgbClr r="0" g="0" b="0"/>
        </a:fillRef>
        <a:effectRef idx="0">
          <a:scrgbClr r="0" g="0" b="0"/>
        </a:effectRef>
        <a:fontRef idx="minor"/>
      </dsp:style>
    </dsp:sp>
    <dsp:sp modelId="{D2B7CAAA-B227-4E0A-8B83-DCF53DE5FF8C}">
      <dsp:nvSpPr>
        <dsp:cNvPr id="0" name=""/>
        <dsp:cNvSpPr/>
      </dsp:nvSpPr>
      <dsp:spPr>
        <a:xfrm rot="5400000">
          <a:off x="2770483" y="1531786"/>
          <a:ext cx="376393" cy="428511"/>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9B531EB-AC65-400E-A17C-5A763DA8A38F}">
      <dsp:nvSpPr>
        <dsp:cNvPr id="0" name=""/>
        <dsp:cNvSpPr/>
      </dsp:nvSpPr>
      <dsp:spPr>
        <a:xfrm>
          <a:off x="992534" y="979791"/>
          <a:ext cx="3344429" cy="66441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711200">
            <a:lnSpc>
              <a:spcPct val="90000"/>
            </a:lnSpc>
            <a:spcBef>
              <a:spcPct val="0"/>
            </a:spcBef>
            <a:spcAft>
              <a:spcPct val="35000"/>
            </a:spcAft>
            <a:buNone/>
          </a:pPr>
          <a:r>
            <a:rPr lang="ar-JO" sz="1400" b="1" kern="1200" dirty="0">
              <a:solidFill>
                <a:prstClr val="white"/>
              </a:solidFill>
              <a:latin typeface="Alexandria" pitchFamily="2" charset="-78"/>
              <a:ea typeface="+mn-ea"/>
              <a:cs typeface="Alexandria" pitchFamily="2" charset="-78"/>
            </a:rPr>
            <a:t>مفهوم اقتصاديات التعليم</a:t>
          </a:r>
          <a:endParaRPr lang="en-US" sz="1400" b="1" kern="1200" dirty="0">
            <a:solidFill>
              <a:prstClr val="white"/>
            </a:solidFill>
            <a:latin typeface="Alexandria" pitchFamily="2" charset="-78"/>
            <a:ea typeface="+mn-ea"/>
            <a:cs typeface="Alexandria" pitchFamily="2" charset="-78"/>
          </a:endParaRPr>
        </a:p>
      </dsp:txBody>
      <dsp:txXfrm>
        <a:off x="1024974" y="1012231"/>
        <a:ext cx="3279549" cy="599535"/>
      </dsp:txXfrm>
    </dsp:sp>
    <dsp:sp modelId="{6EDD9BAD-0086-421D-8F3A-65C576AA67DC}">
      <dsp:nvSpPr>
        <dsp:cNvPr id="0" name=""/>
        <dsp:cNvSpPr/>
      </dsp:nvSpPr>
      <dsp:spPr>
        <a:xfrm>
          <a:off x="3304388" y="1156845"/>
          <a:ext cx="460839" cy="358470"/>
        </a:xfrm>
        <a:prstGeom prst="rect">
          <a:avLst/>
        </a:prstGeom>
        <a:noFill/>
        <a:ln>
          <a:noFill/>
        </a:ln>
        <a:effectLst/>
      </dsp:spPr>
      <dsp:style>
        <a:lnRef idx="0">
          <a:scrgbClr r="0" g="0" b="0"/>
        </a:lnRef>
        <a:fillRef idx="0">
          <a:scrgbClr r="0" g="0" b="0"/>
        </a:fillRef>
        <a:effectRef idx="0">
          <a:scrgbClr r="0" g="0" b="0"/>
        </a:effectRef>
        <a:fontRef idx="minor"/>
      </dsp:style>
    </dsp:sp>
    <dsp:sp modelId="{A9D884F0-4A93-47D3-BC9E-8498F10131CB}">
      <dsp:nvSpPr>
        <dsp:cNvPr id="0" name=""/>
        <dsp:cNvSpPr/>
      </dsp:nvSpPr>
      <dsp:spPr>
        <a:xfrm rot="5400000">
          <a:off x="4262325" y="2059292"/>
          <a:ext cx="376393" cy="428511"/>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A4ABEC6-B080-41E3-98CF-5FCC5922CC16}">
      <dsp:nvSpPr>
        <dsp:cNvPr id="0" name=""/>
        <dsp:cNvSpPr/>
      </dsp:nvSpPr>
      <dsp:spPr>
        <a:xfrm>
          <a:off x="2174713" y="1725544"/>
          <a:ext cx="3703739" cy="502097"/>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JO" sz="1400" b="1" kern="1200" dirty="0">
              <a:latin typeface="Alexandria" pitchFamily="2" charset="-78"/>
              <a:cs typeface="Alexandria" pitchFamily="2" charset="-78"/>
            </a:rPr>
            <a:t>نشوء وتطور اقتصاديات التعليم</a:t>
          </a:r>
          <a:endParaRPr lang="en-US" sz="1400" b="1" kern="1200" dirty="0">
            <a:latin typeface="Alexandria" pitchFamily="2" charset="-78"/>
            <a:cs typeface="Alexandria" pitchFamily="2" charset="-78"/>
          </a:endParaRPr>
        </a:p>
      </dsp:txBody>
      <dsp:txXfrm>
        <a:off x="2199228" y="1750059"/>
        <a:ext cx="3654709" cy="453067"/>
      </dsp:txXfrm>
    </dsp:sp>
    <dsp:sp modelId="{C7E54DB4-5269-4080-9D9F-A5B297E1FEC0}">
      <dsp:nvSpPr>
        <dsp:cNvPr id="0" name=""/>
        <dsp:cNvSpPr/>
      </dsp:nvSpPr>
      <dsp:spPr>
        <a:xfrm>
          <a:off x="4796229" y="1684351"/>
          <a:ext cx="460839" cy="358470"/>
        </a:xfrm>
        <a:prstGeom prst="rect">
          <a:avLst/>
        </a:prstGeom>
        <a:noFill/>
        <a:ln>
          <a:noFill/>
        </a:ln>
        <a:effectLst/>
      </dsp:spPr>
      <dsp:style>
        <a:lnRef idx="0">
          <a:scrgbClr r="0" g="0" b="0"/>
        </a:lnRef>
        <a:fillRef idx="0">
          <a:scrgbClr r="0" g="0" b="0"/>
        </a:fillRef>
        <a:effectRef idx="0">
          <a:scrgbClr r="0" g="0" b="0"/>
        </a:effectRef>
        <a:fontRef idx="minor"/>
      </dsp:style>
    </dsp:sp>
    <dsp:sp modelId="{DC1D272E-B940-484C-9AF7-D59CC84B84F9}">
      <dsp:nvSpPr>
        <dsp:cNvPr id="0" name=""/>
        <dsp:cNvSpPr/>
      </dsp:nvSpPr>
      <dsp:spPr>
        <a:xfrm rot="5400000">
          <a:off x="5671861" y="2600204"/>
          <a:ext cx="376393" cy="428511"/>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5B7D4A-316A-4BB2-AF37-EE55E83F6900}">
      <dsp:nvSpPr>
        <dsp:cNvPr id="0" name=""/>
        <dsp:cNvSpPr/>
      </dsp:nvSpPr>
      <dsp:spPr>
        <a:xfrm>
          <a:off x="3001802" y="2322785"/>
          <a:ext cx="3898439" cy="528907"/>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JO" sz="1400" b="1" kern="1200" dirty="0">
              <a:latin typeface="Alexandria" pitchFamily="2" charset="-78"/>
              <a:cs typeface="Alexandria" pitchFamily="2" charset="-78"/>
            </a:rPr>
            <a:t>مجالات البحث في اقتصاديات التعليم</a:t>
          </a:r>
          <a:endParaRPr lang="en-US" sz="1400" kern="1200" dirty="0">
            <a:latin typeface="Alexandria" pitchFamily="2" charset="-78"/>
            <a:cs typeface="Alexandria" pitchFamily="2" charset="-78"/>
          </a:endParaRPr>
        </a:p>
      </dsp:txBody>
      <dsp:txXfrm>
        <a:off x="3027626" y="2348609"/>
        <a:ext cx="3846791" cy="477259"/>
      </dsp:txXfrm>
    </dsp:sp>
    <dsp:sp modelId="{228855C6-F372-45F0-939A-45180865521C}">
      <dsp:nvSpPr>
        <dsp:cNvPr id="0" name=""/>
        <dsp:cNvSpPr/>
      </dsp:nvSpPr>
      <dsp:spPr>
        <a:xfrm>
          <a:off x="6205766" y="2225263"/>
          <a:ext cx="460839" cy="358470"/>
        </a:xfrm>
        <a:prstGeom prst="rect">
          <a:avLst/>
        </a:prstGeom>
        <a:noFill/>
        <a:ln>
          <a:noFill/>
        </a:ln>
        <a:effectLst/>
      </dsp:spPr>
      <dsp:style>
        <a:lnRef idx="0">
          <a:scrgbClr r="0" g="0" b="0"/>
        </a:lnRef>
        <a:fillRef idx="0">
          <a:scrgbClr r="0" g="0" b="0"/>
        </a:fillRef>
        <a:effectRef idx="0">
          <a:scrgbClr r="0" g="0" b="0"/>
        </a:effectRef>
        <a:fontRef idx="minor"/>
      </dsp:style>
    </dsp:sp>
    <dsp:sp modelId="{0DC50F96-EACF-4910-9097-F68DA20060AE}">
      <dsp:nvSpPr>
        <dsp:cNvPr id="0" name=""/>
        <dsp:cNvSpPr/>
      </dsp:nvSpPr>
      <dsp:spPr>
        <a:xfrm rot="5400000">
          <a:off x="6759931" y="3165141"/>
          <a:ext cx="376393" cy="428511"/>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7A5EE82-C52F-409A-962F-FADD3502A9BB}">
      <dsp:nvSpPr>
        <dsp:cNvPr id="0" name=""/>
        <dsp:cNvSpPr/>
      </dsp:nvSpPr>
      <dsp:spPr>
        <a:xfrm>
          <a:off x="4469904" y="2998535"/>
          <a:ext cx="3450206" cy="576958"/>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JO" sz="1400" b="1" kern="1200" dirty="0">
              <a:latin typeface="Alexandria" pitchFamily="2" charset="-78"/>
              <a:cs typeface="Alexandria" pitchFamily="2" charset="-78"/>
            </a:rPr>
            <a:t>العائد والاستهلاك والتكلفة في التعليم</a:t>
          </a:r>
          <a:endParaRPr lang="en-US" sz="1400" kern="1200" dirty="0">
            <a:latin typeface="Alexandria" pitchFamily="2" charset="-78"/>
            <a:cs typeface="Alexandria" pitchFamily="2" charset="-78"/>
          </a:endParaRPr>
        </a:p>
      </dsp:txBody>
      <dsp:txXfrm>
        <a:off x="4498074" y="3026705"/>
        <a:ext cx="3393866" cy="520618"/>
      </dsp:txXfrm>
    </dsp:sp>
    <dsp:sp modelId="{D825E164-1A6E-489E-9A47-8AF3F11C736A}">
      <dsp:nvSpPr>
        <dsp:cNvPr id="0" name=""/>
        <dsp:cNvSpPr/>
      </dsp:nvSpPr>
      <dsp:spPr>
        <a:xfrm>
          <a:off x="7293835" y="2790200"/>
          <a:ext cx="460839" cy="358470"/>
        </a:xfrm>
        <a:prstGeom prst="rect">
          <a:avLst/>
        </a:prstGeom>
        <a:noFill/>
        <a:ln>
          <a:noFill/>
        </a:ln>
        <a:effectLst/>
      </dsp:spPr>
      <dsp:style>
        <a:lnRef idx="0">
          <a:scrgbClr r="0" g="0" b="0"/>
        </a:lnRef>
        <a:fillRef idx="0">
          <a:scrgbClr r="0" g="0" b="0"/>
        </a:fillRef>
        <a:effectRef idx="0">
          <a:scrgbClr r="0" g="0" b="0"/>
        </a:effectRef>
        <a:fontRef idx="minor"/>
      </dsp:style>
    </dsp:sp>
    <dsp:sp modelId="{DC2A7709-8B16-436E-B186-FA6A0133B752}">
      <dsp:nvSpPr>
        <dsp:cNvPr id="0" name=""/>
        <dsp:cNvSpPr/>
      </dsp:nvSpPr>
      <dsp:spPr>
        <a:xfrm>
          <a:off x="6567280" y="3620504"/>
          <a:ext cx="2530067" cy="443517"/>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JO" sz="1400" b="1" kern="1200" dirty="0">
              <a:latin typeface="Alexandria" pitchFamily="2" charset="-78"/>
              <a:cs typeface="Alexandria" pitchFamily="2" charset="-78"/>
            </a:rPr>
            <a:t>تمويل</a:t>
          </a:r>
          <a:r>
            <a:rPr lang="ar-JO" sz="1400" b="0" kern="1200" dirty="0">
              <a:latin typeface="Alexandria" pitchFamily="2" charset="-78"/>
              <a:cs typeface="Alexandria" pitchFamily="2" charset="-78"/>
            </a:rPr>
            <a:t> </a:t>
          </a:r>
          <a:r>
            <a:rPr lang="ar-JO" sz="1400" b="1" kern="1200" dirty="0">
              <a:latin typeface="Alexandria" pitchFamily="2" charset="-78"/>
              <a:cs typeface="Alexandria" pitchFamily="2" charset="-78"/>
            </a:rPr>
            <a:t>التعليم</a:t>
          </a:r>
          <a:endParaRPr lang="en-US" sz="1400" b="1" kern="1200" dirty="0">
            <a:latin typeface="Alexandria" pitchFamily="2" charset="-78"/>
            <a:cs typeface="Alexandria" pitchFamily="2" charset="-78"/>
          </a:endParaRPr>
        </a:p>
      </dsp:txBody>
      <dsp:txXfrm>
        <a:off x="6588935" y="3642159"/>
        <a:ext cx="2486757" cy="40020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153ECA-4D3C-4565-8A6B-C2A7FE98771B}">
      <dsp:nvSpPr>
        <dsp:cNvPr id="0" name=""/>
        <dsp:cNvSpPr/>
      </dsp:nvSpPr>
      <dsp:spPr>
        <a:xfrm rot="5400000">
          <a:off x="1041631" y="480214"/>
          <a:ext cx="373477" cy="425190"/>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5F26FEB-CEC7-4A5A-90CD-9DEA208F73CC}">
      <dsp:nvSpPr>
        <dsp:cNvPr id="0" name=""/>
        <dsp:cNvSpPr/>
      </dsp:nvSpPr>
      <dsp:spPr>
        <a:xfrm>
          <a:off x="67447" y="18119"/>
          <a:ext cx="2379185" cy="53625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JO" sz="1400" b="1" kern="1200" dirty="0">
              <a:latin typeface="Alexandria" pitchFamily="2" charset="-78"/>
              <a:cs typeface="Alexandria" pitchFamily="2" charset="-78"/>
            </a:rPr>
            <a:t>المدخل الاقتصادي للتعليم</a:t>
          </a:r>
          <a:endParaRPr lang="en-US" sz="1400" b="1" kern="1200" dirty="0">
            <a:latin typeface="Alexandria" pitchFamily="2" charset="-78"/>
            <a:cs typeface="Alexandria" pitchFamily="2" charset="-78"/>
          </a:endParaRPr>
        </a:p>
      </dsp:txBody>
      <dsp:txXfrm>
        <a:off x="93630" y="44302"/>
        <a:ext cx="2326819" cy="483889"/>
      </dsp:txXfrm>
    </dsp:sp>
    <dsp:sp modelId="{89960AC2-0694-4799-87D3-3CEE9BDADCE4}">
      <dsp:nvSpPr>
        <dsp:cNvPr id="0" name=""/>
        <dsp:cNvSpPr/>
      </dsp:nvSpPr>
      <dsp:spPr>
        <a:xfrm>
          <a:off x="2690515" y="0"/>
          <a:ext cx="1959904" cy="355692"/>
        </a:xfrm>
        <a:prstGeom prst="rect">
          <a:avLst/>
        </a:prstGeom>
        <a:noFill/>
        <a:ln>
          <a:noFill/>
        </a:ln>
        <a:effectLst/>
      </dsp:spPr>
      <dsp:style>
        <a:lnRef idx="0">
          <a:scrgbClr r="0" g="0" b="0"/>
        </a:lnRef>
        <a:fillRef idx="0">
          <a:scrgbClr r="0" g="0" b="0"/>
        </a:fillRef>
        <a:effectRef idx="0">
          <a:scrgbClr r="0" g="0" b="0"/>
        </a:effectRef>
        <a:fontRef idx="minor"/>
      </dsp:style>
    </dsp:sp>
    <dsp:sp modelId="{D2B7CAAA-B227-4E0A-8B83-DCF53DE5FF8C}">
      <dsp:nvSpPr>
        <dsp:cNvPr id="0" name=""/>
        <dsp:cNvSpPr/>
      </dsp:nvSpPr>
      <dsp:spPr>
        <a:xfrm rot="5400000">
          <a:off x="2813311" y="1077134"/>
          <a:ext cx="373477" cy="425190"/>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9B531EB-AC65-400E-A17C-5A763DA8A38F}">
      <dsp:nvSpPr>
        <dsp:cNvPr id="0" name=""/>
        <dsp:cNvSpPr/>
      </dsp:nvSpPr>
      <dsp:spPr>
        <a:xfrm>
          <a:off x="1049141" y="536446"/>
          <a:ext cx="3318511" cy="645210"/>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711200">
            <a:lnSpc>
              <a:spcPct val="90000"/>
            </a:lnSpc>
            <a:spcBef>
              <a:spcPct val="0"/>
            </a:spcBef>
            <a:spcAft>
              <a:spcPct val="35000"/>
            </a:spcAft>
            <a:buNone/>
          </a:pPr>
          <a:r>
            <a:rPr lang="ar-JO" sz="1400" b="1" kern="1200" dirty="0">
              <a:solidFill>
                <a:prstClr val="white"/>
              </a:solidFill>
              <a:latin typeface="Alexandria" pitchFamily="2" charset="-78"/>
              <a:ea typeface="+mn-ea"/>
              <a:cs typeface="Alexandria" pitchFamily="2" charset="-78"/>
            </a:rPr>
            <a:t>مفهوم اقتصاديات التعليم</a:t>
          </a:r>
          <a:endParaRPr lang="en-US" sz="1400" b="1" kern="1200" dirty="0">
            <a:solidFill>
              <a:prstClr val="white"/>
            </a:solidFill>
            <a:latin typeface="Alexandria" pitchFamily="2" charset="-78"/>
            <a:ea typeface="+mn-ea"/>
            <a:cs typeface="Alexandria" pitchFamily="2" charset="-78"/>
          </a:endParaRPr>
        </a:p>
      </dsp:txBody>
      <dsp:txXfrm>
        <a:off x="1080643" y="567948"/>
        <a:ext cx="3255507" cy="582206"/>
      </dsp:txXfrm>
    </dsp:sp>
    <dsp:sp modelId="{6EDD9BAD-0086-421D-8F3A-65C576AA67DC}">
      <dsp:nvSpPr>
        <dsp:cNvPr id="0" name=""/>
        <dsp:cNvSpPr/>
      </dsp:nvSpPr>
      <dsp:spPr>
        <a:xfrm>
          <a:off x="3343078" y="705099"/>
          <a:ext cx="457267" cy="355692"/>
        </a:xfrm>
        <a:prstGeom prst="rect">
          <a:avLst/>
        </a:prstGeom>
        <a:noFill/>
        <a:ln>
          <a:noFill/>
        </a:ln>
        <a:effectLst/>
      </dsp:spPr>
      <dsp:style>
        <a:lnRef idx="0">
          <a:scrgbClr r="0" g="0" b="0"/>
        </a:lnRef>
        <a:fillRef idx="0">
          <a:scrgbClr r="0" g="0" b="0"/>
        </a:fillRef>
        <a:effectRef idx="0">
          <a:scrgbClr r="0" g="0" b="0"/>
        </a:effectRef>
        <a:fontRef idx="minor"/>
      </dsp:style>
    </dsp:sp>
    <dsp:sp modelId="{A9D884F0-4A93-47D3-BC9E-8498F10131CB}">
      <dsp:nvSpPr>
        <dsp:cNvPr id="0" name=""/>
        <dsp:cNvSpPr/>
      </dsp:nvSpPr>
      <dsp:spPr>
        <a:xfrm rot="5400000">
          <a:off x="4293592" y="1675745"/>
          <a:ext cx="373477" cy="425190"/>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A4ABEC6-B080-41E3-98CF-5FCC5922CC16}">
      <dsp:nvSpPr>
        <dsp:cNvPr id="0" name=""/>
        <dsp:cNvSpPr/>
      </dsp:nvSpPr>
      <dsp:spPr>
        <a:xfrm>
          <a:off x="2222158" y="1117264"/>
          <a:ext cx="3675036" cy="648590"/>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JO" sz="1400" b="1" kern="1200" dirty="0">
              <a:latin typeface="Alexandria" pitchFamily="2" charset="-78"/>
              <a:cs typeface="Alexandria" pitchFamily="2" charset="-78"/>
            </a:rPr>
            <a:t>نشوء وتطور اقتصاديات التعليم</a:t>
          </a:r>
          <a:endParaRPr lang="en-US" sz="1400" b="1" kern="1200" dirty="0">
            <a:latin typeface="Alexandria" pitchFamily="2" charset="-78"/>
            <a:cs typeface="Alexandria" pitchFamily="2" charset="-78"/>
          </a:endParaRPr>
        </a:p>
      </dsp:txBody>
      <dsp:txXfrm>
        <a:off x="2253825" y="1148931"/>
        <a:ext cx="3611702" cy="585256"/>
      </dsp:txXfrm>
    </dsp:sp>
    <dsp:sp modelId="{C7E54DB4-5269-4080-9D9F-A5B297E1FEC0}">
      <dsp:nvSpPr>
        <dsp:cNvPr id="0" name=""/>
        <dsp:cNvSpPr/>
      </dsp:nvSpPr>
      <dsp:spPr>
        <a:xfrm>
          <a:off x="4823359" y="1303710"/>
          <a:ext cx="457267" cy="355692"/>
        </a:xfrm>
        <a:prstGeom prst="rect">
          <a:avLst/>
        </a:prstGeom>
        <a:noFill/>
        <a:ln>
          <a:noFill/>
        </a:ln>
        <a:effectLst/>
      </dsp:spPr>
      <dsp:style>
        <a:lnRef idx="0">
          <a:scrgbClr r="0" g="0" b="0"/>
        </a:lnRef>
        <a:fillRef idx="0">
          <a:scrgbClr r="0" g="0" b="0"/>
        </a:fillRef>
        <a:effectRef idx="0">
          <a:scrgbClr r="0" g="0" b="0"/>
        </a:effectRef>
        <a:fontRef idx="minor"/>
      </dsp:style>
    </dsp:sp>
    <dsp:sp modelId="{DC1D272E-B940-484C-9AF7-D59CC84B84F9}">
      <dsp:nvSpPr>
        <dsp:cNvPr id="0" name=""/>
        <dsp:cNvSpPr/>
      </dsp:nvSpPr>
      <dsp:spPr>
        <a:xfrm rot="5400000">
          <a:off x="5692205" y="2258836"/>
          <a:ext cx="373477" cy="425190"/>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5B7D4A-316A-4BB2-AF37-EE55E83F6900}">
      <dsp:nvSpPr>
        <dsp:cNvPr id="0" name=""/>
        <dsp:cNvSpPr/>
      </dsp:nvSpPr>
      <dsp:spPr>
        <a:xfrm>
          <a:off x="2950693" y="1713586"/>
          <a:ext cx="3868228" cy="617551"/>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JO" sz="1400" b="1" kern="1200" dirty="0">
              <a:latin typeface="Alexandria" pitchFamily="2" charset="-78"/>
              <a:cs typeface="Alexandria" pitchFamily="2" charset="-78"/>
            </a:rPr>
            <a:t>مجالات البحث في اقتصاديات التعليم</a:t>
          </a:r>
          <a:endParaRPr lang="en-US" sz="1400" kern="1200" dirty="0">
            <a:latin typeface="Alexandria" pitchFamily="2" charset="-78"/>
            <a:cs typeface="Alexandria" pitchFamily="2" charset="-78"/>
          </a:endParaRPr>
        </a:p>
      </dsp:txBody>
      <dsp:txXfrm>
        <a:off x="2980845" y="1743738"/>
        <a:ext cx="3807924" cy="557247"/>
      </dsp:txXfrm>
    </dsp:sp>
    <dsp:sp modelId="{228855C6-F372-45F0-939A-45180865521C}">
      <dsp:nvSpPr>
        <dsp:cNvPr id="0" name=""/>
        <dsp:cNvSpPr/>
      </dsp:nvSpPr>
      <dsp:spPr>
        <a:xfrm>
          <a:off x="6221972" y="1886801"/>
          <a:ext cx="457267" cy="355692"/>
        </a:xfrm>
        <a:prstGeom prst="rect">
          <a:avLst/>
        </a:prstGeom>
        <a:noFill/>
        <a:ln>
          <a:noFill/>
        </a:ln>
        <a:effectLst/>
      </dsp:spPr>
      <dsp:style>
        <a:lnRef idx="0">
          <a:scrgbClr r="0" g="0" b="0"/>
        </a:lnRef>
        <a:fillRef idx="0">
          <a:scrgbClr r="0" g="0" b="0"/>
        </a:fillRef>
        <a:effectRef idx="0">
          <a:scrgbClr r="0" g="0" b="0"/>
        </a:effectRef>
        <a:fontRef idx="minor"/>
      </dsp:style>
    </dsp:sp>
    <dsp:sp modelId="{0DC50F96-EACF-4910-9097-F68DA20060AE}">
      <dsp:nvSpPr>
        <dsp:cNvPr id="0" name=""/>
        <dsp:cNvSpPr/>
      </dsp:nvSpPr>
      <dsp:spPr>
        <a:xfrm rot="5400000">
          <a:off x="6771843" y="2777301"/>
          <a:ext cx="373477" cy="425190"/>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7A5EE82-C52F-409A-962F-FADD3502A9BB}">
      <dsp:nvSpPr>
        <dsp:cNvPr id="0" name=""/>
        <dsp:cNvSpPr/>
      </dsp:nvSpPr>
      <dsp:spPr>
        <a:xfrm>
          <a:off x="4360686" y="2348559"/>
          <a:ext cx="3423468" cy="488300"/>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JO" sz="1400" b="1" kern="1200" dirty="0">
              <a:latin typeface="Alexandria" pitchFamily="2" charset="-78"/>
              <a:cs typeface="Alexandria" pitchFamily="2" charset="-78"/>
            </a:rPr>
            <a:t>العائد والاستهلاك والتكلفة في التعليم</a:t>
          </a:r>
          <a:endParaRPr lang="en-US" sz="1400" kern="1200" dirty="0">
            <a:latin typeface="Alexandria" pitchFamily="2" charset="-78"/>
            <a:cs typeface="Alexandria" pitchFamily="2" charset="-78"/>
          </a:endParaRPr>
        </a:p>
      </dsp:txBody>
      <dsp:txXfrm>
        <a:off x="4384527" y="2372400"/>
        <a:ext cx="3375786" cy="440618"/>
      </dsp:txXfrm>
    </dsp:sp>
    <dsp:sp modelId="{D825E164-1A6E-489E-9A47-8AF3F11C736A}">
      <dsp:nvSpPr>
        <dsp:cNvPr id="0" name=""/>
        <dsp:cNvSpPr/>
      </dsp:nvSpPr>
      <dsp:spPr>
        <a:xfrm>
          <a:off x="7301609" y="2405266"/>
          <a:ext cx="457267" cy="355692"/>
        </a:xfrm>
        <a:prstGeom prst="rect">
          <a:avLst/>
        </a:prstGeom>
        <a:noFill/>
        <a:ln>
          <a:noFill/>
        </a:ln>
        <a:effectLst/>
      </dsp:spPr>
      <dsp:style>
        <a:lnRef idx="0">
          <a:scrgbClr r="0" g="0" b="0"/>
        </a:lnRef>
        <a:fillRef idx="0">
          <a:scrgbClr r="0" g="0" b="0"/>
        </a:fillRef>
        <a:effectRef idx="0">
          <a:scrgbClr r="0" g="0" b="0"/>
        </a:effectRef>
        <a:fontRef idx="minor"/>
      </dsp:style>
    </dsp:sp>
    <dsp:sp modelId="{DC2A7709-8B16-436E-B186-FA6A0133B752}">
      <dsp:nvSpPr>
        <dsp:cNvPr id="0" name=""/>
        <dsp:cNvSpPr/>
      </dsp:nvSpPr>
      <dsp:spPr>
        <a:xfrm>
          <a:off x="6528922" y="2875770"/>
          <a:ext cx="2510460" cy="744796"/>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JO" sz="1400" b="1" kern="1200" dirty="0">
              <a:latin typeface="Alexandria" pitchFamily="2" charset="-78"/>
              <a:cs typeface="Alexandria" pitchFamily="2" charset="-78"/>
            </a:rPr>
            <a:t>تمويل</a:t>
          </a:r>
          <a:r>
            <a:rPr lang="ar-JO" sz="1400" b="0" kern="1200" dirty="0">
              <a:latin typeface="Alexandria" pitchFamily="2" charset="-78"/>
              <a:cs typeface="Alexandria" pitchFamily="2" charset="-78"/>
            </a:rPr>
            <a:t> </a:t>
          </a:r>
          <a:r>
            <a:rPr lang="ar-JO" sz="1400" b="1" kern="1200" dirty="0">
              <a:latin typeface="Alexandria" pitchFamily="2" charset="-78"/>
              <a:cs typeface="Alexandria" pitchFamily="2" charset="-78"/>
            </a:rPr>
            <a:t>التعليم</a:t>
          </a:r>
          <a:endParaRPr lang="en-US" sz="1400" b="1" kern="1200" dirty="0">
            <a:latin typeface="Alexandria" pitchFamily="2" charset="-78"/>
            <a:cs typeface="Alexandria" pitchFamily="2" charset="-78"/>
          </a:endParaRPr>
        </a:p>
      </dsp:txBody>
      <dsp:txXfrm>
        <a:off x="6565286" y="2912134"/>
        <a:ext cx="2437732" cy="672068"/>
      </dsp:txXfrm>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79275" units="1/cm"/>
          <inkml:channelProperty channel="T" name="resolution" value="1" units="1/dev"/>
        </inkml:channelProperties>
      </inkml:inkSource>
      <inkml:timestamp xml:id="ts0" timeString="2023-10-17T18:58:56.760"/>
    </inkml:context>
    <inkml:brush xml:id="br0">
      <inkml:brushProperty name="width" value="0.05292" units="cm"/>
      <inkml:brushProperty name="height" value="0.05292" units="cm"/>
      <inkml:brushProperty name="color" value="#FFC000"/>
    </inkml:brush>
  </inkml:definitions>
  <inkml:trace contextRef="#ctx0" brushRef="#br0">14743 14427 0,'0'-35'100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7E8DF744-AB4A-4A0F-92CE-6DEBABF2DA97}" type="datetimeFigureOut">
              <a:rPr lang="en-US" smtClean="0"/>
              <a:t>7/12/2024</a:t>
            </a:fld>
            <a:endParaRPr lang="en-US"/>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57695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152889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76223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194765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61089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665041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46009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415563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14327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5720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0924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57101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276527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0515427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82985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946811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990454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629805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825402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93950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860589679"/>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08835474"/>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31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04669739"/>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30391038"/>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42079900"/>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7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90944896"/>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2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90985090"/>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51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1186244"/>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8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98127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27847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064312467"/>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 id="2147483711" r:id="rId14"/>
    <p:sldLayoutId id="2147483712" r:id="rId15"/>
    <p:sldLayoutId id="2147483713" r:id="rId16"/>
    <p:sldLayoutId id="2147483714" r:id="rId17"/>
    <p:sldLayoutId id="2147483715" r:id="rId18"/>
    <p:sldLayoutId id="2147483662" r:id="rId19"/>
    <p:sldLayoutId id="2147483664" r:id="rId20"/>
    <p:sldLayoutId id="2147483667" r:id="rId21"/>
    <p:sldLayoutId id="2147483687" r:id="rId22"/>
    <p:sldLayoutId id="2147483688" r:id="rId23"/>
    <p:sldLayoutId id="2147483689" r:id="rId24"/>
    <p:sldLayoutId id="2147483690" r:id="rId25"/>
    <p:sldLayoutId id="2147483691" r:id="rId26"/>
    <p:sldLayoutId id="2147483692" r:id="rId27"/>
    <p:sldLayoutId id="2147483693" r:id="rId28"/>
    <p:sldLayoutId id="2147483694" r:id="rId29"/>
    <p:sldLayoutId id="2147483695" r:id="rId30"/>
    <p:sldLayoutId id="2147483696" r:id="rId3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14.xml"/><Relationship Id="rId1" Type="http://schemas.openxmlformats.org/officeDocument/2006/relationships/tags" Target="../tags/tag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customXml" Target="../ink/ink1.xml"/><Relationship Id="rId1" Type="http://schemas.openxmlformats.org/officeDocument/2006/relationships/slideLayout" Target="../slideLayouts/slideLayout14.xml"/><Relationship Id="rId10" Type="http://schemas.openxmlformats.org/officeDocument/2006/relationships/image" Target="../media/image2.png"/><Relationship Id="rId9" Type="http://schemas.openxmlformats.org/officeDocument/2006/relationships/image" Target="../media/image100.png"/></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2.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2.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startimes.com/?t=24455505" TargetMode="Externa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7.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1105122" y="5371453"/>
            <a:ext cx="1149674" cy="40011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ELD</a:t>
            </a:r>
            <a:r>
              <a:rPr kumimoji="0" lang="ar-JO"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en-US"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721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2718" y="131914"/>
            <a:ext cx="2591822" cy="1210204"/>
          </a:xfrm>
          <a:prstGeom prst="rect">
            <a:avLst/>
          </a:prstGeom>
        </p:spPr>
      </p:pic>
      <p:sp>
        <p:nvSpPr>
          <p:cNvPr id="5" name="Oval 4">
            <a:extLst>
              <a:ext uri="{FF2B5EF4-FFF2-40B4-BE49-F238E27FC236}">
                <a16:creationId xmlns:a16="http://schemas.microsoft.com/office/drawing/2014/main"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62B7B105-14EE-5700-F788-BEF7A5DF221C}"/>
              </a:ext>
            </a:extLst>
          </p:cNvPr>
          <p:cNvSpPr txBox="1"/>
          <p:nvPr/>
        </p:nvSpPr>
        <p:spPr>
          <a:xfrm>
            <a:off x="767040" y="2156173"/>
            <a:ext cx="5405775" cy="2215991"/>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3200" i="0" u="none" strike="noStrike" kern="1200" cap="none" spc="0" normalizeH="0" baseline="0" noProof="0" dirty="0">
                <a:ln>
                  <a:noFill/>
                </a:ln>
                <a:solidFill>
                  <a:srgbClr val="00B0F0"/>
                </a:solidFill>
                <a:effectLst/>
                <a:uLnTx/>
                <a:uFillTx/>
                <a:latin typeface="Alexandria" pitchFamily="2" charset="-78"/>
                <a:cs typeface="Alexandria" pitchFamily="2" charset="-78"/>
              </a:rPr>
              <a:t>Education policy</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3200" b="1" i="0" u="none" strike="noStrike" kern="1200" cap="none" spc="0" normalizeH="0" baseline="0" noProof="0" dirty="0">
              <a:ln>
                <a:noFill/>
              </a:ln>
              <a:solidFill>
                <a:srgbClr val="00B0F0"/>
              </a:solidFill>
              <a:effectLst/>
              <a:uLnTx/>
              <a:uFillTx/>
              <a:latin typeface="Alexandria Medium" pitchFamily="2" charset="-78"/>
              <a:ea typeface="+mn-ea"/>
              <a:cs typeface="Alexandria Medium"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3200" b="1" i="0" u="none" strike="noStrike" kern="1200" cap="none" spc="0" normalizeH="0" baseline="0" noProof="0" dirty="0">
                <a:ln>
                  <a:noFill/>
                </a:ln>
                <a:solidFill>
                  <a:srgbClr val="00B0F0"/>
                </a:solidFill>
                <a:effectLst/>
                <a:uLnTx/>
                <a:uFillTx/>
                <a:latin typeface="Alexandria" pitchFamily="2" charset="-78"/>
                <a:cs typeface="Alexandria" pitchFamily="2" charset="-78"/>
              </a:rPr>
              <a:t>سياسات التعليم</a:t>
            </a:r>
            <a:endParaRPr kumimoji="0" lang="en-US" altLang="en-US" sz="3200" b="1" i="0" u="none" strike="noStrike" kern="1200" cap="none" spc="0" normalizeH="0" baseline="0" noProof="0" dirty="0">
              <a:ln>
                <a:noFill/>
              </a:ln>
              <a:solidFill>
                <a:srgbClr val="00B0F0"/>
              </a:solidFill>
              <a:effectLst/>
              <a:uLnTx/>
              <a:uFillTx/>
              <a:latin typeface="Alexandria" pitchFamily="2" charset="-78"/>
              <a:cs typeface="Alexandria"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1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pitchFamily="2" charset="-78"/>
                <a:cs typeface="Alexandria" pitchFamily="2" charset="-78"/>
              </a:rPr>
              <a:t>Prepared by Dr. </a:t>
            </a:r>
            <a:r>
              <a:rPr kumimoji="0" lang="en-US" sz="2400" b="1" i="0" u="none" strike="noStrike" kern="1200" cap="none" spc="0" normalizeH="0" baseline="0" noProof="0" dirty="0" err="1">
                <a:ln>
                  <a:noFill/>
                </a:ln>
                <a:solidFill>
                  <a:prstClr val="black"/>
                </a:solidFill>
                <a:effectLst/>
                <a:uLnTx/>
                <a:uFillTx/>
                <a:latin typeface="Alexandria" pitchFamily="2" charset="-78"/>
                <a:cs typeface="Alexandria" pitchFamily="2" charset="-78"/>
              </a:rPr>
              <a:t>Eman</a:t>
            </a:r>
            <a:r>
              <a:rPr kumimoji="0" lang="en-US" sz="2400" b="1" i="0" u="none" strike="noStrike" kern="1200" cap="none" spc="0" normalizeH="0" baseline="0" noProof="0" dirty="0">
                <a:ln>
                  <a:noFill/>
                </a:ln>
                <a:solidFill>
                  <a:prstClr val="black"/>
                </a:solidFill>
                <a:effectLst/>
                <a:uLnTx/>
                <a:uFillTx/>
                <a:latin typeface="Alexandria" pitchFamily="2" charset="-78"/>
                <a:cs typeface="Alexandria" pitchFamily="2" charset="-78"/>
              </a:rPr>
              <a:t> almasri</a:t>
            </a:r>
          </a:p>
        </p:txBody>
      </p:sp>
      <p:sp>
        <p:nvSpPr>
          <p:cNvPr id="8" name="Rectangle: Rounded Corners 7">
            <a:extLst>
              <a:ext uri="{FF2B5EF4-FFF2-40B4-BE49-F238E27FC236}">
                <a16:creationId xmlns:a16="http://schemas.microsoft.com/office/drawing/2014/main" id="{33AEECB3-E0F7-4421-F795-40810415BE20}"/>
              </a:ext>
            </a:extLst>
          </p:cNvPr>
          <p:cNvSpPr/>
          <p:nvPr/>
        </p:nvSpPr>
        <p:spPr>
          <a:xfrm>
            <a:off x="696430" y="6000750"/>
            <a:ext cx="315617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b="1" i="0" u="none" strike="noStrike" kern="1200" cap="none" spc="0" normalizeH="0" baseline="0" noProof="0" dirty="0">
                <a:ln>
                  <a:noFill/>
                </a:ln>
                <a:solidFill>
                  <a:prstClr val="white"/>
                </a:solidFill>
                <a:effectLst/>
                <a:uLnTx/>
                <a:uFillTx/>
                <a:latin typeface="Alexandria" pitchFamily="2" charset="-78"/>
                <a:cs typeface="Alexandria" pitchFamily="2" charset="-78"/>
              </a:rPr>
              <a:t>المحاضرة </a:t>
            </a:r>
            <a:r>
              <a:rPr lang="ar-JO" b="1" dirty="0">
                <a:solidFill>
                  <a:prstClr val="white"/>
                </a:solidFill>
                <a:latin typeface="Alexandria" pitchFamily="2" charset="-78"/>
                <a:cs typeface="Alexandria" pitchFamily="2" charset="-78"/>
              </a:rPr>
              <a:t>الخامسة</a:t>
            </a:r>
            <a:endParaRPr kumimoji="0" lang="en-US" b="1"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27000"/>
    </mc:Choice>
    <mc:Fallback xmlns="">
      <p:transition spd="slow" advTm="27000"/>
    </mc:Fallback>
  </mc:AlternateContent>
  <p:extLst>
    <p:ext uri="{E180D4A7-C9FB-4DFB-919C-405C955672EB}">
      <p14:showEvtLst xmlns:p14="http://schemas.microsoft.com/office/powerpoint/2010/main">
        <p14:playEvt time="0" objId="2"/>
        <p14:pauseEvt time="0" objId="2"/>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2560"/>
            <a:ext cx="12663752" cy="7053944"/>
          </a:xfrm>
          <a:prstGeom prst="rect">
            <a:avLst/>
          </a:prstGeom>
        </p:spPr>
      </p:pic>
      <p:sp>
        <p:nvSpPr>
          <p:cNvPr id="2" name="Rectangle: Single Corner Rounded 1"/>
          <p:cNvSpPr/>
          <p:nvPr/>
        </p:nvSpPr>
        <p:spPr>
          <a:xfrm flipV="1">
            <a:off x="103860" y="8872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2314596" y="5109479"/>
            <a:ext cx="7476931"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sz="2400" b="1" i="0" u="none" strike="noStrike" kern="1200" cap="none" spc="0" normalizeH="0" baseline="0" noProof="0" dirty="0">
              <a:ln>
                <a:noFill/>
              </a:ln>
              <a:solidFill>
                <a:prstClr val="black"/>
              </a:solidFill>
              <a:effectLst/>
              <a:uLnTx/>
              <a:uFillTx/>
              <a:latin typeface="Alexandria ExtraBold" pitchFamily="2" charset="-78"/>
              <a:cs typeface="Alexandria Black"/>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Alexandria" pitchFamily="2" charset="-78"/>
                <a:cs typeface="Alexandria" pitchFamily="2" charset="-78"/>
              </a:rPr>
              <a:t> المداخل الاقتصادية لصنع السياسات التعليمية</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ExtraBold" pitchFamily="2" charset="-78"/>
              <a:ea typeface="+mn-ea"/>
              <a:cs typeface="Alexandria ExtraBold" pitchFamily="2" charset="-78"/>
            </a:endParaRPr>
          </a:p>
        </p:txBody>
      </p:sp>
      <p:sp>
        <p:nvSpPr>
          <p:cNvPr id="12" name="TextBox 11"/>
          <p:cNvSpPr txBox="1"/>
          <p:nvPr/>
        </p:nvSpPr>
        <p:spPr>
          <a:xfrm>
            <a:off x="665065" y="6171704"/>
            <a:ext cx="4886463"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cs typeface="Alexandria" pitchFamily="2" charset="-78"/>
              </a:rPr>
              <a:t>Dr. </a:t>
            </a:r>
            <a:r>
              <a:rPr kumimoji="0" lang="en-US" sz="2800" b="1" i="0" u="none" strike="noStrike" kern="1200" cap="none" spc="0" normalizeH="0" baseline="0" noProof="0" dirty="0" err="1">
                <a:ln>
                  <a:noFill/>
                </a:ln>
                <a:solidFill>
                  <a:srgbClr val="00B0F0"/>
                </a:solidFill>
                <a:effectLst/>
                <a:uLnTx/>
                <a:uFillTx/>
                <a:latin typeface="Alexandria" pitchFamily="2" charset="-78"/>
                <a:cs typeface="Alexandria" pitchFamily="2" charset="-78"/>
              </a:rPr>
              <a:t>Eman</a:t>
            </a:r>
            <a:r>
              <a:rPr kumimoji="0" lang="en-US" sz="2800" b="1" i="0" u="none" strike="noStrike" kern="1200" cap="none" spc="0" normalizeH="0" baseline="0" noProof="0" dirty="0">
                <a:ln>
                  <a:noFill/>
                </a:ln>
                <a:solidFill>
                  <a:srgbClr val="00B0F0"/>
                </a:solidFill>
                <a:effectLst/>
                <a:uLnTx/>
                <a:uFillTx/>
                <a:latin typeface="Alexandria" pitchFamily="2" charset="-78"/>
                <a:cs typeface="Alexandria" pitchFamily="2" charset="-78"/>
              </a:rPr>
              <a:t> </a:t>
            </a:r>
            <a:r>
              <a:rPr kumimoji="0" lang="en-US" sz="2800" b="1" i="0" u="none" strike="noStrike" kern="1200" cap="none" spc="0" normalizeH="0" baseline="0" noProof="0" dirty="0" err="1">
                <a:ln>
                  <a:noFill/>
                </a:ln>
                <a:solidFill>
                  <a:srgbClr val="00B0F0"/>
                </a:solidFill>
                <a:effectLst/>
                <a:uLnTx/>
                <a:uFillTx/>
                <a:latin typeface="Alexandria" pitchFamily="2" charset="-78"/>
                <a:cs typeface="Alexandria" pitchFamily="2" charset="-78"/>
              </a:rPr>
              <a:t>ALmasri</a:t>
            </a:r>
            <a:endParaRPr kumimoji="0" lang="en-US" sz="2800" b="1" i="0" u="none" strike="noStrike" kern="1200" cap="none" spc="0" normalizeH="0" baseline="0" noProof="0" dirty="0">
              <a:ln>
                <a:noFill/>
              </a:ln>
              <a:solidFill>
                <a:srgbClr val="00B0F0"/>
              </a:solidFill>
              <a:effectLst/>
              <a:uLnTx/>
              <a:uFillTx/>
              <a:latin typeface="Alexandria" pitchFamily="2" charset="-78"/>
              <a:cs typeface="Alexandria" pitchFamily="2" charset="-78"/>
            </a:endParaRPr>
          </a:p>
        </p:txBody>
      </p:sp>
      <p:sp>
        <p:nvSpPr>
          <p:cNvPr id="13" name="TextBox 12"/>
          <p:cNvSpPr txBox="1"/>
          <p:nvPr/>
        </p:nvSpPr>
        <p:spPr>
          <a:xfrm>
            <a:off x="604769" y="5803905"/>
            <a:ext cx="4886463"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Alexandria" pitchFamily="2" charset="-78"/>
                <a:cs typeface="Alexandria" pitchFamily="2" charset="-78"/>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B962E94-61A0-15B1-8A77-96564295E7AC}"/>
              </a:ext>
            </a:extLst>
          </p:cNvPr>
          <p:cNvSpPr txBox="1"/>
          <p:nvPr/>
        </p:nvSpPr>
        <p:spPr>
          <a:xfrm>
            <a:off x="8047703" y="3013501"/>
            <a:ext cx="4144297" cy="1138773"/>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ماجستير القيادة التربوية</a:t>
            </a:r>
            <a:endParaRPr kumimoji="0" lang="en-US" altLang="en-US"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Education policy</a:t>
            </a:r>
            <a:endParaRPr kumimoji="0" lang="ar-JO" alt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سياسات التعليم</a:t>
            </a:r>
            <a:endParaRPr kumimoji="0" lang="en-US" alt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8" name="TextBox 7">
            <a:extLst>
              <a:ext uri="{FF2B5EF4-FFF2-40B4-BE49-F238E27FC236}">
                <a16:creationId xmlns:a16="http://schemas.microsoft.com/office/drawing/2014/main" id="{D7EC08C9-3499-B9E4-EAAE-C6C4D6CCE6D9}"/>
              </a:ext>
            </a:extLst>
          </p:cNvPr>
          <p:cNvSpPr txBox="1"/>
          <p:nvPr/>
        </p:nvSpPr>
        <p:spPr>
          <a:xfrm>
            <a:off x="646472" y="5189220"/>
            <a:ext cx="1608133" cy="40011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ELD721 </a:t>
            </a:r>
            <a:r>
              <a:rPr kumimoji="0" lang="ar-JO"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endParaRPr kumimoji="0" lang="en-US" sz="20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Rectangle 8">
            <a:extLst>
              <a:ext uri="{FF2B5EF4-FFF2-40B4-BE49-F238E27FC236}">
                <a16:creationId xmlns:a16="http://schemas.microsoft.com/office/drawing/2014/main"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ar-JO"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3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5</a:t>
            </a:r>
            <a:endParaRPr kumimoji="0" lang="en-US" sz="11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31E81D18-4E67-B9BC-825A-8CA299F8C8ED}"/>
              </a:ext>
            </a:extLst>
          </p:cNvPr>
          <p:cNvSpPr txBox="1"/>
          <p:nvPr/>
        </p:nvSpPr>
        <p:spPr>
          <a:xfrm>
            <a:off x="4496127" y="4697696"/>
            <a:ext cx="3407464" cy="400110"/>
          </a:xfrm>
          <a:prstGeom prst="rect">
            <a:avLst/>
          </a:prstGeom>
          <a:noFill/>
        </p:spPr>
        <p:txBody>
          <a:bodyPr wrap="square" rtlCol="0">
            <a:spAutoFit/>
          </a:bodyPr>
          <a:lstStyle/>
          <a:p>
            <a:r>
              <a:rPr lang="ar-JO" sz="2000" b="1" dirty="0">
                <a:solidFill>
                  <a:srgbClr val="00B0F0"/>
                </a:solidFill>
                <a:latin typeface="Alexandria" pitchFamily="2" charset="-78"/>
                <a:cs typeface="Alexandria" pitchFamily="2" charset="-78"/>
              </a:rPr>
              <a:t>المحاضرة الخامسة</a:t>
            </a:r>
            <a:endParaRPr lang="en-US" sz="2000" b="1" dirty="0">
              <a:solidFill>
                <a:srgbClr val="00B0F0"/>
              </a:solidFill>
              <a:latin typeface="Alexandria" pitchFamily="2" charset="-78"/>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65354"/>
    </mc:Choice>
    <mc:Fallback xmlns="">
      <p:transition spd="slow" advTm="6535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0711CE99-2F2A-160F-E15D-777691FD1BFE}"/>
              </a:ext>
            </a:extLst>
          </p:cNvPr>
          <p:cNvSpPr/>
          <p:nvPr/>
        </p:nvSpPr>
        <p:spPr>
          <a:xfrm>
            <a:off x="985838" y="1191869"/>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825707" y="6064765"/>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2" name="TextBox 1">
            <a:extLst>
              <a:ext uri="{FF2B5EF4-FFF2-40B4-BE49-F238E27FC236}">
                <a16:creationId xmlns:a16="http://schemas.microsoft.com/office/drawing/2014/main" id="{280853A8-46F5-F025-B64E-ECA8E25C5DC5}"/>
              </a:ext>
            </a:extLst>
          </p:cNvPr>
          <p:cNvSpPr txBox="1"/>
          <p:nvPr/>
        </p:nvSpPr>
        <p:spPr>
          <a:xfrm>
            <a:off x="3211286" y="1470324"/>
            <a:ext cx="5769424" cy="461665"/>
          </a:xfrm>
          <a:prstGeom prst="rect">
            <a:avLst/>
          </a:prstGeom>
          <a:noFill/>
        </p:spPr>
        <p:txBody>
          <a:bodyPr wrap="square" rtlCol="0">
            <a:spAutoFit/>
          </a:bodyPr>
          <a:lstStyle/>
          <a:p>
            <a:pPr algn="ctr"/>
            <a:r>
              <a:rPr lang="ar-JO" altLang="en-US" sz="2400" b="1" dirty="0">
                <a:solidFill>
                  <a:srgbClr val="00B0F0"/>
                </a:solidFill>
                <a:latin typeface="Alexandria" pitchFamily="2" charset="-78"/>
                <a:cs typeface="Alexandria" pitchFamily="2" charset="-78"/>
              </a:rPr>
              <a:t>نتاجات المحاضرة السابقة</a:t>
            </a:r>
            <a:endParaRPr lang="ar-JO" altLang="en-US" sz="2400" b="1" u="sng" dirty="0">
              <a:solidFill>
                <a:srgbClr val="00B0F0"/>
              </a:solidFill>
              <a:latin typeface="Alexandria" pitchFamily="2" charset="-78"/>
              <a:cs typeface="Alexandria" pitchFamily="2" charset="-78"/>
            </a:endParaRPr>
          </a:p>
        </p:txBody>
      </p:sp>
      <p:graphicFrame>
        <p:nvGraphicFramePr>
          <p:cNvPr id="4" name="Diagram 3">
            <a:extLst>
              <a:ext uri="{FF2B5EF4-FFF2-40B4-BE49-F238E27FC236}">
                <a16:creationId xmlns:a16="http://schemas.microsoft.com/office/drawing/2014/main" id="{1A59E8D7-3AF8-47AB-E297-064B1DB7F91E}"/>
              </a:ext>
            </a:extLst>
          </p:cNvPr>
          <p:cNvGraphicFramePr/>
          <p:nvPr>
            <p:extLst>
              <p:ext uri="{D42A27DB-BD31-4B8C-83A1-F6EECF244321}">
                <p14:modId xmlns:p14="http://schemas.microsoft.com/office/powerpoint/2010/main" val="2185873195"/>
              </p:ext>
            </p:extLst>
          </p:nvPr>
        </p:nvGraphicFramePr>
        <p:xfrm>
          <a:off x="2005807" y="2234420"/>
          <a:ext cx="8128000" cy="34996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1" name="Graphic 21">
            <a:extLst>
              <a:ext uri="{FF2B5EF4-FFF2-40B4-BE49-F238E27FC236}">
                <a16:creationId xmlns:a16="http://schemas.microsoft.com/office/drawing/2014/main" id="{0BE8EDAE-5D54-2E1D-F913-1EEE3E3E9FCC}"/>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23387" y="182289"/>
            <a:ext cx="2382284" cy="1112364"/>
          </a:xfrm>
          <a:prstGeom prst="rect">
            <a:avLst/>
          </a:prstGeom>
        </p:spPr>
      </p:pic>
    </p:spTree>
    <p:custDataLst>
      <p:tags r:id="rId1"/>
    </p:custDataLst>
    <p:extLst>
      <p:ext uri="{BB962C8B-B14F-4D97-AF65-F5344CB8AC3E}">
        <p14:creationId xmlns:p14="http://schemas.microsoft.com/office/powerpoint/2010/main" val="358590371"/>
      </p:ext>
    </p:extLst>
  </p:cSld>
  <p:clrMapOvr>
    <a:masterClrMapping/>
  </p:clrMapOvr>
  <mc:AlternateContent xmlns:mc="http://schemas.openxmlformats.org/markup-compatibility/2006" xmlns:p14="http://schemas.microsoft.com/office/powerpoint/2010/main">
    <mc:Choice Requires="p14">
      <p:transition spd="slow" p14:dur="1600" advTm="115271">
        <p14:prism isInverted="1"/>
      </p:transition>
    </mc:Choice>
    <mc:Fallback xmlns="">
      <p:transition spd="slow" advTm="115271">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79E60145-3A16-E963-9460-14F934294889}"/>
              </a:ext>
            </a:extLst>
          </p:cNvPr>
          <p:cNvSpPr/>
          <p:nvPr/>
        </p:nvSpPr>
        <p:spPr>
          <a:xfrm>
            <a:off x="847321" y="125520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654667" y="6098560"/>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3444240" y="1395080"/>
            <a:ext cx="6370320" cy="461665"/>
          </a:xfrm>
          <a:prstGeom prst="rect">
            <a:avLst/>
          </a:prstGeom>
          <a:noFill/>
        </p:spPr>
        <p:txBody>
          <a:bodyPr wrap="square" rtlCol="0">
            <a:spAutoFit/>
          </a:bodyPr>
          <a:lstStyle/>
          <a:p>
            <a:r>
              <a:rPr lang="ar-JO" sz="2400" dirty="0">
                <a:latin typeface="Alexandria" pitchFamily="2" charset="-78"/>
                <a:cs typeface="Alexandria" pitchFamily="2" charset="-78"/>
              </a:rPr>
              <a:t>محتوى المادة الدراسية والجدول الزّمني</a:t>
            </a:r>
            <a:endParaRPr lang="en-US" sz="2400" dirty="0">
              <a:latin typeface="Alexandria" pitchFamily="2" charset="-78"/>
              <a:cs typeface="Alexandria" pitchFamily="2" charset="-78"/>
            </a:endParaRPr>
          </a:p>
        </p:txBody>
      </p:sp>
      <p:graphicFrame>
        <p:nvGraphicFramePr>
          <p:cNvPr id="2" name="Table 1">
            <a:extLst>
              <a:ext uri="{FF2B5EF4-FFF2-40B4-BE49-F238E27FC236}">
                <a16:creationId xmlns:a16="http://schemas.microsoft.com/office/drawing/2014/main" id="{D7CD67A0-6325-A101-6C83-40F4DBC49CD7}"/>
              </a:ext>
            </a:extLst>
          </p:cNvPr>
          <p:cNvGraphicFramePr>
            <a:graphicFrameLocks noGrp="1"/>
          </p:cNvGraphicFramePr>
          <p:nvPr>
            <p:extLst>
              <p:ext uri="{D42A27DB-BD31-4B8C-83A1-F6EECF244321}">
                <p14:modId xmlns:p14="http://schemas.microsoft.com/office/powerpoint/2010/main" val="914398719"/>
              </p:ext>
            </p:extLst>
          </p:nvPr>
        </p:nvGraphicFramePr>
        <p:xfrm>
          <a:off x="1943583" y="1978641"/>
          <a:ext cx="8152139" cy="3800959"/>
        </p:xfrm>
        <a:graphic>
          <a:graphicData uri="http://schemas.openxmlformats.org/drawingml/2006/table">
            <a:tbl>
              <a:tblPr rtl="1" firstRow="1" firstCol="1" bandRow="1">
                <a:tableStyleId>{5C22544A-7EE6-4342-B048-85BDC9FD1C3A}</a:tableStyleId>
              </a:tblPr>
              <a:tblGrid>
                <a:gridCol w="954973">
                  <a:extLst>
                    <a:ext uri="{9D8B030D-6E8A-4147-A177-3AD203B41FA5}">
                      <a16:colId xmlns:a16="http://schemas.microsoft.com/office/drawing/2014/main" val="1807025547"/>
                    </a:ext>
                  </a:extLst>
                </a:gridCol>
                <a:gridCol w="4958064">
                  <a:extLst>
                    <a:ext uri="{9D8B030D-6E8A-4147-A177-3AD203B41FA5}">
                      <a16:colId xmlns:a16="http://schemas.microsoft.com/office/drawing/2014/main" val="1615406851"/>
                    </a:ext>
                  </a:extLst>
                </a:gridCol>
                <a:gridCol w="1034620">
                  <a:extLst>
                    <a:ext uri="{9D8B030D-6E8A-4147-A177-3AD203B41FA5}">
                      <a16:colId xmlns:a16="http://schemas.microsoft.com/office/drawing/2014/main" val="3921856315"/>
                    </a:ext>
                  </a:extLst>
                </a:gridCol>
                <a:gridCol w="1204482">
                  <a:extLst>
                    <a:ext uri="{9D8B030D-6E8A-4147-A177-3AD203B41FA5}">
                      <a16:colId xmlns:a16="http://schemas.microsoft.com/office/drawing/2014/main" val="123633427"/>
                    </a:ext>
                  </a:extLst>
                </a:gridCol>
              </a:tblGrid>
              <a:tr h="472255">
                <a:tc>
                  <a:txBody>
                    <a:bodyPr/>
                    <a:lstStyle/>
                    <a:p>
                      <a:pPr marL="0" marR="0" algn="ctr" rtl="1">
                        <a:lnSpc>
                          <a:spcPct val="115000"/>
                        </a:lnSpc>
                        <a:spcBef>
                          <a:spcPts val="0"/>
                        </a:spcBef>
                        <a:spcAft>
                          <a:spcPts val="0"/>
                        </a:spcAft>
                      </a:pPr>
                      <a:r>
                        <a:rPr lang="ar-SA" sz="1400" dirty="0">
                          <a:effectLst/>
                          <a:latin typeface="Alexandria" pitchFamily="2" charset="-78"/>
                          <a:cs typeface="Alexandria" pitchFamily="2" charset="-78"/>
                        </a:rPr>
                        <a:t>المحاضرة</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pitchFamily="2" charset="-78"/>
                          <a:cs typeface="Alexandria" pitchFamily="2" charset="-78"/>
                        </a:rPr>
                        <a:t>الموضوع</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pitchFamily="2" charset="-78"/>
                          <a:cs typeface="Alexandria" pitchFamily="2" charset="-78"/>
                        </a:rPr>
                        <a:t>التاريخ</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pitchFamily="2" charset="-78"/>
                          <a:cs typeface="Alexandria" pitchFamily="2" charset="-78"/>
                        </a:rPr>
                        <a:t>ملاحظات</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tc>
                <a:extLst>
                  <a:ext uri="{0D108BD9-81ED-4DB2-BD59-A6C34878D82A}">
                    <a16:rowId xmlns:a16="http://schemas.microsoft.com/office/drawing/2014/main" val="2866409209"/>
                  </a:ext>
                </a:extLst>
              </a:tr>
              <a:tr h="262507">
                <a:tc>
                  <a:txBody>
                    <a:bodyPr/>
                    <a:lstStyle/>
                    <a:p>
                      <a:pPr marL="342900" marR="0" lvl="0" indent="-342900" algn="just" rtl="1">
                        <a:lnSpc>
                          <a:spcPct val="115000"/>
                        </a:lnSpc>
                        <a:spcBef>
                          <a:spcPts val="0"/>
                        </a:spcBef>
                        <a:spcAft>
                          <a:spcPts val="0"/>
                        </a:spcAft>
                        <a:buFont typeface="+mj-lt"/>
                        <a:buAutoNum type="arabicPeriod"/>
                      </a:pPr>
                      <a:r>
                        <a:rPr lang="ar-JO" sz="1400" dirty="0">
                          <a:effectLst/>
                          <a:latin typeface="Alexandria" pitchFamily="2" charset="-78"/>
                          <a:cs typeface="Alexandria" pitchFamily="2" charset="-78"/>
                        </a:rPr>
                        <a:t> </a:t>
                      </a:r>
                      <a:endParaRPr lang="en-US" sz="14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just" rtl="1">
                        <a:lnSpc>
                          <a:spcPct val="115000"/>
                        </a:lnSpc>
                        <a:spcBef>
                          <a:spcPts val="0"/>
                        </a:spcBef>
                        <a:spcAft>
                          <a:spcPts val="0"/>
                        </a:spcAft>
                      </a:pPr>
                      <a:r>
                        <a:rPr lang="ar-JO" sz="1400">
                          <a:effectLst/>
                          <a:latin typeface="Alexandria" pitchFamily="2" charset="-78"/>
                          <a:cs typeface="Alexandria" pitchFamily="2" charset="-78"/>
                        </a:rPr>
                        <a:t>مفهوم السياسات التعليمية  </a:t>
                      </a:r>
                      <a:endParaRPr lang="en-US" sz="140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SA" sz="1400" dirty="0">
                          <a:effectLst/>
                          <a:latin typeface="Alexandria" pitchFamily="2" charset="-78"/>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SA" sz="1400" dirty="0">
                          <a:effectLst/>
                          <a:latin typeface="Alexandria" pitchFamily="2" charset="-78"/>
                          <a:cs typeface="Alexandria" pitchFamily="2" charset="-78"/>
                        </a:rPr>
                        <a:t> </a:t>
                      </a:r>
                      <a:r>
                        <a:rPr lang="ar-EG" sz="1400" b="1" kern="1200" dirty="0">
                          <a:solidFill>
                            <a:schemeClr val="dk1"/>
                          </a:solidFill>
                          <a:effectLst/>
                          <a:latin typeface="Alexandria" pitchFamily="2" charset="-78"/>
                          <a:ea typeface="+mn-ea"/>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extLst>
                  <a:ext uri="{0D108BD9-81ED-4DB2-BD59-A6C34878D82A}">
                    <a16:rowId xmlns:a16="http://schemas.microsoft.com/office/drawing/2014/main" val="2232341521"/>
                  </a:ext>
                </a:extLst>
              </a:tr>
              <a:tr h="264088">
                <a:tc>
                  <a:txBody>
                    <a:bodyPr/>
                    <a:lstStyle/>
                    <a:p>
                      <a:pPr marL="0" marR="0" lvl="0" indent="0" algn="r" rtl="1">
                        <a:lnSpc>
                          <a:spcPct val="115000"/>
                        </a:lnSpc>
                        <a:spcBef>
                          <a:spcPts val="0"/>
                        </a:spcBef>
                        <a:spcAft>
                          <a:spcPts val="800"/>
                        </a:spcAft>
                        <a:buFont typeface="+mj-lt"/>
                        <a:buNone/>
                      </a:pPr>
                      <a:r>
                        <a:rPr lang="ar-JO" sz="1400" dirty="0">
                          <a:effectLst/>
                          <a:latin typeface="Alexandria" pitchFamily="2" charset="-78"/>
                          <a:cs typeface="Alexandria" pitchFamily="2" charset="-78"/>
                        </a:rPr>
                        <a:t>2 </a:t>
                      </a:r>
                      <a:endParaRPr lang="en-US" sz="14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JO" sz="1400">
                          <a:effectLst/>
                          <a:latin typeface="Alexandria" pitchFamily="2" charset="-78"/>
                          <a:cs typeface="Alexandria" pitchFamily="2" charset="-78"/>
                        </a:rPr>
                        <a:t>خصائص السياسات التعليمية وأنواعها</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pitchFamily="2" charset="-78"/>
                          <a:cs typeface="Alexandria" pitchFamily="2" charset="-78"/>
                        </a:rPr>
                        <a:t> </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EG" sz="1400" b="1" kern="1200" dirty="0">
                          <a:solidFill>
                            <a:schemeClr val="dk1"/>
                          </a:solidFill>
                          <a:effectLst/>
                          <a:latin typeface="Alexandria" pitchFamily="2" charset="-78"/>
                          <a:ea typeface="+mn-ea"/>
                          <a:cs typeface="Alexandria" pitchFamily="2" charset="-78"/>
                        </a:rPr>
                        <a:t>√ </a:t>
                      </a:r>
                      <a:r>
                        <a:rPr lang="ar-SA" sz="1400" dirty="0">
                          <a:effectLst/>
                          <a:latin typeface="Alexandria" pitchFamily="2" charset="-78"/>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nchor="ctr"/>
                </a:tc>
                <a:extLst>
                  <a:ext uri="{0D108BD9-81ED-4DB2-BD59-A6C34878D82A}">
                    <a16:rowId xmlns:a16="http://schemas.microsoft.com/office/drawing/2014/main" val="3028637424"/>
                  </a:ext>
                </a:extLst>
              </a:tr>
              <a:tr h="525600">
                <a:tc>
                  <a:txBody>
                    <a:bodyPr/>
                    <a:lstStyle/>
                    <a:p>
                      <a:pPr marL="0" marR="0" lvl="0" indent="0" algn="r" rtl="1">
                        <a:lnSpc>
                          <a:spcPct val="115000"/>
                        </a:lnSpc>
                        <a:spcBef>
                          <a:spcPts val="0"/>
                        </a:spcBef>
                        <a:spcAft>
                          <a:spcPts val="800"/>
                        </a:spcAft>
                        <a:buFont typeface="+mj-lt"/>
                        <a:buNone/>
                      </a:pPr>
                      <a:r>
                        <a:rPr lang="ar-JO" sz="1400" dirty="0">
                          <a:effectLst/>
                          <a:latin typeface="Alexandria" pitchFamily="2" charset="-78"/>
                          <a:cs typeface="Alexandria" pitchFamily="2" charset="-78"/>
                        </a:rPr>
                        <a:t>3 </a:t>
                      </a:r>
                      <a:endParaRPr lang="en-US" sz="14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JO" sz="1400" dirty="0">
                          <a:effectLst/>
                          <a:latin typeface="Alexandria" pitchFamily="2" charset="-78"/>
                          <a:cs typeface="Alexandria" pitchFamily="2" charset="-78"/>
                        </a:rPr>
                        <a:t>التطورات التاريخية والحديثة والمنهجية للسياسات التعليمية</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Alexandria" pitchFamily="2" charset="-78"/>
                          <a:cs typeface="Alexandria" pitchFamily="2" charset="-78"/>
                        </a:rPr>
                        <a:t> </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EG" sz="1400" b="1" kern="1200" dirty="0">
                          <a:solidFill>
                            <a:schemeClr val="dk1"/>
                          </a:solidFill>
                          <a:effectLst/>
                          <a:latin typeface="Alexandria" pitchFamily="2" charset="-78"/>
                          <a:ea typeface="+mn-ea"/>
                          <a:cs typeface="Alexandria" pitchFamily="2" charset="-78"/>
                        </a:rPr>
                        <a:t>√ </a:t>
                      </a:r>
                      <a:r>
                        <a:rPr lang="ar-SA" sz="1400" dirty="0">
                          <a:effectLst/>
                          <a:latin typeface="Alexandria" pitchFamily="2" charset="-78"/>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nchor="ctr"/>
                </a:tc>
                <a:extLst>
                  <a:ext uri="{0D108BD9-81ED-4DB2-BD59-A6C34878D82A}">
                    <a16:rowId xmlns:a16="http://schemas.microsoft.com/office/drawing/2014/main" val="766164847"/>
                  </a:ext>
                </a:extLst>
              </a:tr>
              <a:tr h="472255">
                <a:tc>
                  <a:txBody>
                    <a:bodyPr/>
                    <a:lstStyle/>
                    <a:p>
                      <a:pPr marL="0" marR="0" lvl="0" indent="0" algn="r" rtl="1">
                        <a:lnSpc>
                          <a:spcPct val="115000"/>
                        </a:lnSpc>
                        <a:spcBef>
                          <a:spcPts val="0"/>
                        </a:spcBef>
                        <a:spcAft>
                          <a:spcPts val="800"/>
                        </a:spcAft>
                        <a:buFont typeface="+mj-lt"/>
                        <a:buNone/>
                      </a:pPr>
                      <a:r>
                        <a:rPr lang="ar-JO" sz="1400" dirty="0">
                          <a:effectLst/>
                          <a:latin typeface="Alexandria" pitchFamily="2" charset="-78"/>
                          <a:cs typeface="Alexandria" pitchFamily="2" charset="-78"/>
                        </a:rPr>
                        <a:t>4 </a:t>
                      </a:r>
                      <a:endParaRPr lang="en-US" sz="14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JO" sz="1400" dirty="0">
                          <a:effectLst/>
                          <a:latin typeface="Alexandria" pitchFamily="2" charset="-78"/>
                          <a:cs typeface="Alexandria" pitchFamily="2" charset="-78"/>
                        </a:rPr>
                        <a:t>نظريات السياسات التعليمية</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Alexandria" pitchFamily="2" charset="-78"/>
                          <a:cs typeface="Alexandria" pitchFamily="2" charset="-78"/>
                        </a:rPr>
                        <a:t> </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lvl="0" indent="0" algn="r" defTabSz="914400" rtl="1" eaLnBrk="1" fontAlgn="auto" latinLnBrk="0" hangingPunct="1">
                        <a:lnSpc>
                          <a:spcPct val="115000"/>
                        </a:lnSpc>
                        <a:spcBef>
                          <a:spcPts val="0"/>
                        </a:spcBef>
                        <a:spcAft>
                          <a:spcPts val="0"/>
                        </a:spcAft>
                        <a:buClrTx/>
                        <a:buSzTx/>
                        <a:buFontTx/>
                        <a:buNone/>
                        <a:tabLst/>
                        <a:defRPr/>
                      </a:pPr>
                      <a:r>
                        <a:rPr lang="ar-SA" sz="1400" dirty="0">
                          <a:effectLst/>
                          <a:latin typeface="Alexandria" pitchFamily="2" charset="-78"/>
                          <a:cs typeface="Alexandria" pitchFamily="2" charset="-78"/>
                        </a:rPr>
                        <a:t> </a:t>
                      </a:r>
                      <a:r>
                        <a:rPr lang="ar-EG" sz="1400" b="1" kern="1200" dirty="0">
                          <a:solidFill>
                            <a:schemeClr val="dk1"/>
                          </a:solidFill>
                          <a:effectLst/>
                          <a:latin typeface="Alexandria" pitchFamily="2" charset="-78"/>
                          <a:ea typeface="+mn-ea"/>
                          <a:cs typeface="Alexandria" pitchFamily="2" charset="-78"/>
                        </a:rPr>
                        <a:t>√ </a:t>
                      </a:r>
                      <a:r>
                        <a:rPr lang="ar-SA" sz="1400" dirty="0">
                          <a:effectLst/>
                          <a:latin typeface="Alexandria" pitchFamily="2" charset="-78"/>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p>
                      <a:pPr marL="0" marR="0" algn="r" rtl="1">
                        <a:lnSpc>
                          <a:spcPct val="115000"/>
                        </a:lnSpc>
                        <a:spcBef>
                          <a:spcPts val="0"/>
                        </a:spcBef>
                        <a:spcAft>
                          <a:spcPts val="0"/>
                        </a:spcAft>
                      </a:pP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nchor="ctr"/>
                </a:tc>
                <a:extLst>
                  <a:ext uri="{0D108BD9-81ED-4DB2-BD59-A6C34878D82A}">
                    <a16:rowId xmlns:a16="http://schemas.microsoft.com/office/drawing/2014/main" val="3686205660"/>
                  </a:ext>
                </a:extLst>
              </a:tr>
              <a:tr h="256798">
                <a:tc>
                  <a:txBody>
                    <a:bodyPr/>
                    <a:lstStyle/>
                    <a:p>
                      <a:pPr marL="0" marR="0" lvl="0" indent="0" algn="r" rtl="1">
                        <a:lnSpc>
                          <a:spcPct val="115000"/>
                        </a:lnSpc>
                        <a:spcBef>
                          <a:spcPts val="0"/>
                        </a:spcBef>
                        <a:spcAft>
                          <a:spcPts val="800"/>
                        </a:spcAft>
                        <a:buFont typeface="+mj-lt"/>
                        <a:buNone/>
                      </a:pPr>
                      <a:r>
                        <a:rPr lang="ar-JO" sz="1400" dirty="0">
                          <a:effectLst/>
                          <a:latin typeface="Alexandria" pitchFamily="2" charset="-78"/>
                          <a:cs typeface="Alexandria" pitchFamily="2" charset="-78"/>
                        </a:rPr>
                        <a:t>5 </a:t>
                      </a:r>
                      <a:endParaRPr lang="en-US" sz="14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JO" sz="1400" dirty="0">
                          <a:effectLst/>
                          <a:latin typeface="Alexandria" pitchFamily="2" charset="-78"/>
                          <a:cs typeface="Alexandria" pitchFamily="2" charset="-78"/>
                        </a:rPr>
                        <a:t>المداخل الاقتصادية لصنع السياسات التعليمية</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Alexandria" pitchFamily="2" charset="-78"/>
                          <a:cs typeface="Alexandria" pitchFamily="2" charset="-78"/>
                        </a:rPr>
                        <a:t> </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pitchFamily="2" charset="-78"/>
                          <a:cs typeface="Alexandria" pitchFamily="2" charset="-78"/>
                        </a:rPr>
                        <a:t> </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nchor="ctr"/>
                </a:tc>
                <a:extLst>
                  <a:ext uri="{0D108BD9-81ED-4DB2-BD59-A6C34878D82A}">
                    <a16:rowId xmlns:a16="http://schemas.microsoft.com/office/drawing/2014/main" val="3459696556"/>
                  </a:ext>
                </a:extLst>
              </a:tr>
              <a:tr h="256798">
                <a:tc>
                  <a:txBody>
                    <a:bodyPr/>
                    <a:lstStyle/>
                    <a:p>
                      <a:pPr marL="0" marR="0" lvl="0" indent="0" algn="r" rtl="1">
                        <a:lnSpc>
                          <a:spcPct val="115000"/>
                        </a:lnSpc>
                        <a:spcBef>
                          <a:spcPts val="0"/>
                        </a:spcBef>
                        <a:spcAft>
                          <a:spcPts val="800"/>
                        </a:spcAft>
                        <a:buFont typeface="+mj-lt"/>
                        <a:buNone/>
                        <a:tabLst>
                          <a:tab pos="38735" algn="l"/>
                        </a:tabLst>
                      </a:pPr>
                      <a:r>
                        <a:rPr lang="ar-JO" sz="1400" dirty="0">
                          <a:effectLst/>
                          <a:latin typeface="Alexandria" pitchFamily="2" charset="-78"/>
                          <a:cs typeface="Alexandria" pitchFamily="2" charset="-78"/>
                        </a:rPr>
                        <a:t>6 </a:t>
                      </a:r>
                      <a:endParaRPr lang="en-US" sz="14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tabLst>
                          <a:tab pos="38735" algn="l"/>
                        </a:tabLst>
                      </a:pPr>
                      <a:r>
                        <a:rPr lang="ar-JO" sz="1400">
                          <a:effectLst/>
                          <a:latin typeface="Alexandria" pitchFamily="2" charset="-78"/>
                          <a:cs typeface="Alexandria" pitchFamily="2" charset="-78"/>
                        </a:rPr>
                        <a:t>مؤسسات صنع السياسات التعليمية</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nchor="ctr"/>
                </a:tc>
                <a:tc>
                  <a:txBody>
                    <a:bodyPr/>
                    <a:lstStyle/>
                    <a:p>
                      <a:pPr marL="0" marR="0" algn="ctr" rtl="1">
                        <a:lnSpc>
                          <a:spcPct val="115000"/>
                        </a:lnSpc>
                        <a:spcBef>
                          <a:spcPts val="0"/>
                        </a:spcBef>
                        <a:spcAft>
                          <a:spcPts val="0"/>
                        </a:spcAft>
                      </a:pPr>
                      <a:r>
                        <a:rPr lang="ar-JO" sz="1400">
                          <a:effectLst/>
                          <a:latin typeface="Alexandria" pitchFamily="2" charset="-78"/>
                          <a:cs typeface="Alexandria" pitchFamily="2" charset="-78"/>
                        </a:rPr>
                        <a:t> </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ctr" rtl="1">
                        <a:lnSpc>
                          <a:spcPct val="115000"/>
                        </a:lnSpc>
                        <a:spcBef>
                          <a:spcPts val="0"/>
                        </a:spcBef>
                        <a:spcAft>
                          <a:spcPts val="0"/>
                        </a:spcAft>
                      </a:pPr>
                      <a:r>
                        <a:rPr lang="ar-JO" sz="1400">
                          <a:effectLst/>
                          <a:latin typeface="Alexandria" pitchFamily="2" charset="-78"/>
                          <a:cs typeface="Alexandria" pitchFamily="2" charset="-78"/>
                        </a:rPr>
                        <a:t> </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nchor="ctr"/>
                </a:tc>
                <a:extLst>
                  <a:ext uri="{0D108BD9-81ED-4DB2-BD59-A6C34878D82A}">
                    <a16:rowId xmlns:a16="http://schemas.microsoft.com/office/drawing/2014/main" val="3064923832"/>
                  </a:ext>
                </a:extLst>
              </a:tr>
              <a:tr h="262507">
                <a:tc>
                  <a:txBody>
                    <a:bodyPr/>
                    <a:lstStyle/>
                    <a:p>
                      <a:pPr marL="0" marR="0" lvl="0" indent="0" algn="r" rtl="1">
                        <a:lnSpc>
                          <a:spcPct val="115000"/>
                        </a:lnSpc>
                        <a:spcBef>
                          <a:spcPts val="0"/>
                        </a:spcBef>
                        <a:spcAft>
                          <a:spcPts val="0"/>
                        </a:spcAft>
                        <a:buFont typeface="+mj-lt"/>
                        <a:buNone/>
                        <a:tabLst>
                          <a:tab pos="38735" algn="l"/>
                        </a:tabLst>
                      </a:pPr>
                      <a:r>
                        <a:rPr lang="ar-JO" sz="1400" dirty="0">
                          <a:effectLst/>
                          <a:latin typeface="Alexandria" pitchFamily="2" charset="-78"/>
                          <a:cs typeface="Alexandria" pitchFamily="2" charset="-78"/>
                        </a:rPr>
                        <a:t>7 </a:t>
                      </a:r>
                      <a:endParaRPr lang="en-US" sz="14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tabLst>
                          <a:tab pos="38735" algn="l"/>
                        </a:tabLst>
                      </a:pPr>
                      <a:r>
                        <a:rPr lang="ar-JO" sz="1400">
                          <a:effectLst/>
                          <a:latin typeface="Alexandria" pitchFamily="2" charset="-78"/>
                          <a:cs typeface="Alexandria" pitchFamily="2" charset="-78"/>
                        </a:rPr>
                        <a:t>صنع السياسات التعليمية والتخطيط التربوي</a:t>
                      </a:r>
                      <a:endParaRPr lang="en-US" sz="1400">
                        <a:effectLst/>
                        <a:latin typeface="Alexandria" pitchFamily="2" charset="-78"/>
                        <a:ea typeface="Calibri" panose="020F0502020204030204" pitchFamily="34" charset="0"/>
                        <a:cs typeface="Alexandria"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Alexandria" pitchFamily="2" charset="-78"/>
                          <a:cs typeface="Alexandria" pitchFamily="2" charset="-78"/>
                        </a:rPr>
                        <a:t> </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pitchFamily="2" charset="-78"/>
                          <a:cs typeface="Alexandria" pitchFamily="2" charset="-78"/>
                        </a:rPr>
                        <a:t> </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nchor="ctr"/>
                </a:tc>
                <a:extLst>
                  <a:ext uri="{0D108BD9-81ED-4DB2-BD59-A6C34878D82A}">
                    <a16:rowId xmlns:a16="http://schemas.microsoft.com/office/drawing/2014/main" val="2255707143"/>
                  </a:ext>
                </a:extLst>
              </a:tr>
              <a:tr h="256798">
                <a:tc>
                  <a:txBody>
                    <a:bodyPr/>
                    <a:lstStyle/>
                    <a:p>
                      <a:pPr marL="0" marR="0" lvl="0" indent="0" algn="just" rtl="1">
                        <a:lnSpc>
                          <a:spcPct val="115000"/>
                        </a:lnSpc>
                        <a:spcBef>
                          <a:spcPts val="0"/>
                        </a:spcBef>
                        <a:spcAft>
                          <a:spcPts val="800"/>
                        </a:spcAft>
                        <a:buFont typeface="+mj-lt"/>
                        <a:buNone/>
                      </a:pPr>
                      <a:r>
                        <a:rPr lang="ar-JO" sz="1400" dirty="0">
                          <a:effectLst/>
                          <a:latin typeface="Alexandria" pitchFamily="2" charset="-78"/>
                          <a:cs typeface="Alexandria" pitchFamily="2" charset="-78"/>
                        </a:rPr>
                        <a:t>8 </a:t>
                      </a:r>
                      <a:endParaRPr lang="en-US" sz="14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just" rtl="1">
                        <a:lnSpc>
                          <a:spcPct val="115000"/>
                        </a:lnSpc>
                        <a:spcBef>
                          <a:spcPts val="0"/>
                        </a:spcBef>
                        <a:spcAft>
                          <a:spcPts val="0"/>
                        </a:spcAft>
                      </a:pPr>
                      <a:r>
                        <a:rPr lang="ar-JO" sz="1400">
                          <a:effectLst/>
                          <a:latin typeface="Alexandria" pitchFamily="2" charset="-78"/>
                          <a:cs typeface="Alexandria" pitchFamily="2" charset="-78"/>
                        </a:rPr>
                        <a:t>تحليل السياسات التعليمية ودور البحث التربوي</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Alexandria" pitchFamily="2" charset="-78"/>
                          <a:cs typeface="Alexandria" pitchFamily="2" charset="-78"/>
                        </a:rPr>
                        <a:t> </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pitchFamily="2" charset="-78"/>
                          <a:cs typeface="Alexandria" pitchFamily="2" charset="-78"/>
                        </a:rPr>
                        <a:t> </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nchor="ctr"/>
                </a:tc>
                <a:extLst>
                  <a:ext uri="{0D108BD9-81ED-4DB2-BD59-A6C34878D82A}">
                    <a16:rowId xmlns:a16="http://schemas.microsoft.com/office/drawing/2014/main" val="2542931447"/>
                  </a:ext>
                </a:extLst>
              </a:tr>
              <a:tr h="256798">
                <a:tc>
                  <a:txBody>
                    <a:bodyPr/>
                    <a:lstStyle/>
                    <a:p>
                      <a:pPr marL="0" marR="0" lvl="0" indent="0" algn="r" rtl="1">
                        <a:lnSpc>
                          <a:spcPct val="115000"/>
                        </a:lnSpc>
                        <a:spcBef>
                          <a:spcPts val="0"/>
                        </a:spcBef>
                        <a:spcAft>
                          <a:spcPts val="800"/>
                        </a:spcAft>
                        <a:buFont typeface="+mj-lt"/>
                        <a:buNone/>
                      </a:pPr>
                      <a:r>
                        <a:rPr lang="ar-JO" sz="1400" dirty="0">
                          <a:effectLst/>
                          <a:latin typeface="Alexandria" pitchFamily="2" charset="-78"/>
                          <a:cs typeface="Alexandria" pitchFamily="2" charset="-78"/>
                        </a:rPr>
                        <a:t>9</a:t>
                      </a:r>
                      <a:r>
                        <a:rPr lang="ar-SA" sz="1400" dirty="0">
                          <a:effectLst/>
                          <a:latin typeface="Alexandria" pitchFamily="2" charset="-78"/>
                          <a:cs typeface="Alexandria" pitchFamily="2" charset="-78"/>
                        </a:rPr>
                        <a:t> </a:t>
                      </a:r>
                      <a:endParaRPr lang="en-US" sz="14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SA" sz="1400">
                          <a:effectLst/>
                          <a:latin typeface="Alexandria" pitchFamily="2" charset="-78"/>
                          <a:cs typeface="Alexandria" pitchFamily="2" charset="-78"/>
                        </a:rPr>
                        <a:t>خصخصة التعليم</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Alexandria" pitchFamily="2" charset="-78"/>
                          <a:cs typeface="Alexandria" pitchFamily="2" charset="-78"/>
                        </a:rPr>
                        <a:t> </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pitchFamily="2" charset="-78"/>
                          <a:cs typeface="Alexandria" pitchFamily="2" charset="-78"/>
                        </a:rPr>
                        <a:t> </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nchor="ctr"/>
                </a:tc>
                <a:extLst>
                  <a:ext uri="{0D108BD9-81ED-4DB2-BD59-A6C34878D82A}">
                    <a16:rowId xmlns:a16="http://schemas.microsoft.com/office/drawing/2014/main" val="2308612543"/>
                  </a:ext>
                </a:extLst>
              </a:tr>
              <a:tr h="256798">
                <a:tc>
                  <a:txBody>
                    <a:bodyPr/>
                    <a:lstStyle/>
                    <a:p>
                      <a:pPr marL="0" marR="0" lvl="0" indent="0" algn="r" rtl="1">
                        <a:lnSpc>
                          <a:spcPct val="115000"/>
                        </a:lnSpc>
                        <a:spcBef>
                          <a:spcPts val="0"/>
                        </a:spcBef>
                        <a:spcAft>
                          <a:spcPts val="800"/>
                        </a:spcAft>
                        <a:buFont typeface="+mj-lt"/>
                        <a:buNone/>
                      </a:pPr>
                      <a:r>
                        <a:rPr lang="ar-JO" sz="1400" dirty="0">
                          <a:effectLst/>
                          <a:latin typeface="Alexandria" pitchFamily="2" charset="-78"/>
                          <a:cs typeface="Alexandria" pitchFamily="2" charset="-78"/>
                        </a:rPr>
                        <a:t>10 </a:t>
                      </a:r>
                      <a:endParaRPr lang="en-US" sz="14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JO" sz="1400">
                          <a:effectLst/>
                          <a:latin typeface="Alexandria" pitchFamily="2" charset="-78"/>
                          <a:cs typeface="Alexandria" pitchFamily="2" charset="-78"/>
                        </a:rPr>
                        <a:t>نماذج من السياسات التعليمية في الوطن العربي والعالم</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Alexandria" pitchFamily="2" charset="-78"/>
                          <a:cs typeface="Alexandria" pitchFamily="2" charset="-78"/>
                        </a:rPr>
                        <a:t> </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pitchFamily="2" charset="-78"/>
                          <a:cs typeface="Alexandria" pitchFamily="2" charset="-78"/>
                        </a:rPr>
                        <a:t> </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nchor="ctr"/>
                </a:tc>
                <a:extLst>
                  <a:ext uri="{0D108BD9-81ED-4DB2-BD59-A6C34878D82A}">
                    <a16:rowId xmlns:a16="http://schemas.microsoft.com/office/drawing/2014/main" val="1640285340"/>
                  </a:ext>
                </a:extLst>
              </a:tr>
              <a:tr h="256746">
                <a:tc>
                  <a:txBody>
                    <a:bodyPr/>
                    <a:lstStyle/>
                    <a:p>
                      <a:pPr marL="0" marR="0" algn="r" rtl="1">
                        <a:lnSpc>
                          <a:spcPct val="115000"/>
                        </a:lnSpc>
                        <a:spcBef>
                          <a:spcPts val="0"/>
                        </a:spcBef>
                        <a:spcAft>
                          <a:spcPts val="0"/>
                        </a:spcAft>
                      </a:pPr>
                      <a:r>
                        <a:rPr lang="ar-JO" sz="1400">
                          <a:effectLst/>
                          <a:latin typeface="Alexandria" pitchFamily="2" charset="-78"/>
                          <a:cs typeface="Alexandria" pitchFamily="2" charset="-78"/>
                        </a:rPr>
                        <a:t> </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JO" sz="1400" dirty="0">
                          <a:effectLst/>
                          <a:latin typeface="Alexandria" pitchFamily="2" charset="-78"/>
                          <a:cs typeface="Alexandria" pitchFamily="2" charset="-78"/>
                        </a:rPr>
                        <a:t>الامتحان النهائي </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nchor="ctr"/>
                </a:tc>
                <a:tc>
                  <a:txBody>
                    <a:bodyPr/>
                    <a:lstStyle/>
                    <a:p>
                      <a:pPr marL="0" marR="0" algn="r" rtl="1">
                        <a:lnSpc>
                          <a:spcPct val="115000"/>
                        </a:lnSpc>
                        <a:spcBef>
                          <a:spcPts val="0"/>
                        </a:spcBef>
                        <a:spcAft>
                          <a:spcPts val="0"/>
                        </a:spcAft>
                      </a:pPr>
                      <a:r>
                        <a:rPr lang="ar-SA" sz="1400">
                          <a:effectLst/>
                          <a:latin typeface="Alexandria" pitchFamily="2" charset="-78"/>
                          <a:cs typeface="Alexandria" pitchFamily="2" charset="-78"/>
                        </a:rPr>
                        <a:t> </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SA" sz="1400" dirty="0">
                          <a:effectLst/>
                          <a:latin typeface="Alexandria" pitchFamily="2" charset="-78"/>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extLst>
                  <a:ext uri="{0D108BD9-81ED-4DB2-BD59-A6C34878D82A}">
                    <a16:rowId xmlns:a16="http://schemas.microsoft.com/office/drawing/2014/main" val="2125925656"/>
                  </a:ext>
                </a:extLst>
              </a:tr>
            </a:tbl>
          </a:graphicData>
        </a:graphic>
      </p:graphicFrame>
      <p:pic>
        <p:nvPicPr>
          <p:cNvPr id="4" name="Graphic 21">
            <a:extLst>
              <a:ext uri="{FF2B5EF4-FFF2-40B4-BE49-F238E27FC236}">
                <a16:creationId xmlns:a16="http://schemas.microsoft.com/office/drawing/2014/main" id="{DBD5D375-2CF1-7331-11D1-CDD2A9179B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9580" y="142844"/>
            <a:ext cx="2382284" cy="1112364"/>
          </a:xfrm>
          <a:prstGeom prst="rect">
            <a:avLst/>
          </a:prstGeom>
        </p:spPr>
      </p:pic>
    </p:spTree>
    <p:extLst>
      <p:ext uri="{BB962C8B-B14F-4D97-AF65-F5344CB8AC3E}">
        <p14:creationId xmlns:p14="http://schemas.microsoft.com/office/powerpoint/2010/main" val="3006985379"/>
      </p:ext>
    </p:extLst>
  </p:cSld>
  <p:clrMapOvr>
    <a:masterClrMapping/>
  </p:clrMapOvr>
  <mc:AlternateContent xmlns:mc="http://schemas.openxmlformats.org/markup-compatibility/2006" xmlns:p14="http://schemas.microsoft.com/office/powerpoint/2010/main">
    <mc:Choice Requires="p14">
      <p:transition spd="slow" p14:dur="1600" advTm="149174">
        <p14:prism isInverted="1"/>
      </p:transition>
    </mc:Choice>
    <mc:Fallback xmlns="">
      <p:transition spd="slow" advTm="149174">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5760A6C-566F-B7E3-1EEE-CB29F0CF0113}"/>
              </a:ext>
            </a:extLst>
          </p:cNvPr>
          <p:cNvSpPr txBox="1"/>
          <p:nvPr/>
        </p:nvSpPr>
        <p:spPr>
          <a:xfrm>
            <a:off x="5851962" y="544983"/>
            <a:ext cx="1118006" cy="461024"/>
          </a:xfrm>
          <a:prstGeom prst="rect">
            <a:avLst/>
          </a:prstGeom>
          <a:noFill/>
        </p:spPr>
        <p:txBody>
          <a:bodyPr wrap="square" rtlCol="0">
            <a:spAutoFit/>
          </a:bodyPr>
          <a:lstStyle/>
          <a:p>
            <a:pPr>
              <a:lnSpc>
                <a:spcPct val="150000"/>
              </a:lnSpc>
            </a:pPr>
            <a:r>
              <a:rPr lang="ar-JO" b="1" dirty="0">
                <a:solidFill>
                  <a:srgbClr val="00B0F0"/>
                </a:solidFill>
                <a:latin typeface="Alexandria" pitchFamily="2" charset="-78"/>
                <a:cs typeface="Alexandria" pitchFamily="2" charset="-78"/>
              </a:rPr>
              <a:t>مقدمة</a:t>
            </a:r>
            <a:endParaRPr lang="ar-JO" altLang="en-US" sz="1600" b="1" dirty="0">
              <a:solidFill>
                <a:srgbClr val="00B0F0"/>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75DD345E-3E3C-C8BD-7DE1-6E42EB52FC9F}"/>
              </a:ext>
            </a:extLst>
          </p:cNvPr>
          <p:cNvSpPr txBox="1"/>
          <p:nvPr/>
        </p:nvSpPr>
        <p:spPr>
          <a:xfrm>
            <a:off x="8693125" y="6020957"/>
            <a:ext cx="2616200" cy="419987"/>
          </a:xfrm>
          <a:prstGeom prst="rect">
            <a:avLst/>
          </a:prstGeom>
          <a:noFill/>
        </p:spPr>
        <p:txBody>
          <a:bodyPr wrap="square" rtlCol="0">
            <a:spAutoFit/>
          </a:bodyPr>
          <a:lstStyle/>
          <a:p>
            <a:pPr algn="ctr">
              <a:lnSpc>
                <a:spcPct val="150000"/>
              </a:lnSpc>
            </a:pPr>
            <a:r>
              <a:rPr lang="en-US" sz="1600" b="1" dirty="0">
                <a:latin typeface="Alexandria" pitchFamily="2" charset="-78"/>
                <a:cs typeface="Alexandria" pitchFamily="2" charset="-78"/>
              </a:rPr>
              <a:t>www.midocean.ae</a:t>
            </a:r>
          </a:p>
        </p:txBody>
      </p:sp>
      <p:pic>
        <p:nvPicPr>
          <p:cNvPr id="2" name="Graphic 21">
            <a:extLst>
              <a:ext uri="{FF2B5EF4-FFF2-40B4-BE49-F238E27FC236}">
                <a16:creationId xmlns:a16="http://schemas.microsoft.com/office/drawing/2014/main" id="{2619E565-DFBD-1607-2BA9-70A9970174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4072" y="79506"/>
            <a:ext cx="2382284" cy="1112364"/>
          </a:xfrm>
          <a:prstGeom prst="rect">
            <a:avLst/>
          </a:prstGeom>
        </p:spPr>
      </p:pic>
      <p:sp>
        <p:nvSpPr>
          <p:cNvPr id="6" name="Rectangle: Rounded Corners 5">
            <a:extLst>
              <a:ext uri="{FF2B5EF4-FFF2-40B4-BE49-F238E27FC236}">
                <a16:creationId xmlns:a16="http://schemas.microsoft.com/office/drawing/2014/main" id="{CE3BA3B6-C367-A502-E535-180EFAA8B4BB}"/>
              </a:ext>
            </a:extLst>
          </p:cNvPr>
          <p:cNvSpPr/>
          <p:nvPr/>
        </p:nvSpPr>
        <p:spPr>
          <a:xfrm>
            <a:off x="985838" y="1191869"/>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8F2D6F91-78DB-C333-FFAC-FF52CB9F2DF3}"/>
              </a:ext>
            </a:extLst>
          </p:cNvPr>
          <p:cNvSpPr txBox="1"/>
          <p:nvPr/>
        </p:nvSpPr>
        <p:spPr>
          <a:xfrm>
            <a:off x="1371601" y="1170811"/>
            <a:ext cx="9789434" cy="4718599"/>
          </a:xfrm>
          <a:prstGeom prst="rect">
            <a:avLst/>
          </a:prstGeom>
          <a:noFill/>
        </p:spPr>
        <p:txBody>
          <a:bodyPr wrap="square" rtlCol="0">
            <a:spAutoFit/>
          </a:bodyPr>
          <a:lstStyle/>
          <a:p>
            <a:pPr marL="0" marR="0" algn="just" rtl="1">
              <a:lnSpc>
                <a:spcPct val="150000"/>
              </a:lnSpc>
              <a:spcBef>
                <a:spcPts val="0"/>
              </a:spcBef>
              <a:spcAft>
                <a:spcPts val="800"/>
              </a:spcAft>
            </a:pPr>
            <a:r>
              <a:rPr lang="ar-JO" sz="1600" dirty="0">
                <a:effectLst/>
                <a:latin typeface="Alexandria" pitchFamily="2" charset="-78"/>
                <a:ea typeface="Calibri" panose="020F0502020204030204" pitchFamily="34" charset="0"/>
                <a:cs typeface="Alexandria" pitchFamily="2" charset="-78"/>
              </a:rPr>
              <a:t> </a:t>
            </a:r>
            <a:r>
              <a:rPr lang="ar-JO" sz="1600" kern="100" dirty="0">
                <a:effectLst/>
                <a:latin typeface="Alexandria" pitchFamily="2" charset="-78"/>
                <a:ea typeface="Calibri" panose="020F0502020204030204" pitchFamily="34" charset="0"/>
                <a:cs typeface="Alexandria" pitchFamily="2" charset="-78"/>
              </a:rPr>
              <a:t>  </a:t>
            </a:r>
            <a:r>
              <a:rPr lang="ar-JO" b="0" i="0" dirty="0">
                <a:solidFill>
                  <a:srgbClr val="333333"/>
                </a:solidFill>
                <a:effectLst/>
                <a:latin typeface="Alexandria" pitchFamily="2" charset="-78"/>
                <a:cs typeface="Alexandria" pitchFamily="2" charset="-78"/>
              </a:rPr>
              <a:t>زاد</a:t>
            </a:r>
            <a:r>
              <a:rPr lang="ar-YE" b="0" i="0" dirty="0">
                <a:solidFill>
                  <a:srgbClr val="333333"/>
                </a:solidFill>
                <a:effectLst/>
                <a:latin typeface="Alexandria" pitchFamily="2" charset="-78"/>
                <a:cs typeface="Alexandria" pitchFamily="2" charset="-78"/>
              </a:rPr>
              <a:t> الاهتمام </a:t>
            </a:r>
            <a:r>
              <a:rPr lang="ar-JO" b="0" i="0" dirty="0">
                <a:solidFill>
                  <a:srgbClr val="333333"/>
                </a:solidFill>
                <a:effectLst/>
                <a:latin typeface="Alexandria" pitchFamily="2" charset="-78"/>
                <a:cs typeface="Alexandria" pitchFamily="2" charset="-78"/>
              </a:rPr>
              <a:t>بدراسة قضايا </a:t>
            </a:r>
            <a:r>
              <a:rPr lang="ar-YE" b="0" i="0" dirty="0">
                <a:solidFill>
                  <a:srgbClr val="333333"/>
                </a:solidFill>
                <a:effectLst/>
                <a:latin typeface="Alexandria" pitchFamily="2" charset="-78"/>
                <a:cs typeface="Alexandria" pitchFamily="2" charset="-78"/>
              </a:rPr>
              <a:t>التعليم في القرن الحادي والعشرين</a:t>
            </a:r>
            <a:r>
              <a:rPr lang="ar-JO" b="0" i="0" dirty="0">
                <a:solidFill>
                  <a:srgbClr val="333333"/>
                </a:solidFill>
                <a:effectLst/>
                <a:latin typeface="Alexandria" pitchFamily="2" charset="-78"/>
                <a:cs typeface="Alexandria" pitchFamily="2" charset="-78"/>
              </a:rPr>
              <a:t> وبخاصة</a:t>
            </a:r>
            <a:r>
              <a:rPr lang="ar-YE" b="0" i="0" dirty="0">
                <a:solidFill>
                  <a:srgbClr val="333333"/>
                </a:solidFill>
                <a:effectLst/>
                <a:latin typeface="Alexandria" pitchFamily="2" charset="-78"/>
                <a:cs typeface="Alexandria" pitchFamily="2" charset="-78"/>
              </a:rPr>
              <a:t> دراسة الوظيفة الاقتصادية للتعليم بجانب العناية بالوظائف </a:t>
            </a:r>
            <a:r>
              <a:rPr lang="ar-JO" b="0" i="0" dirty="0">
                <a:solidFill>
                  <a:srgbClr val="333333"/>
                </a:solidFill>
                <a:effectLst/>
                <a:latin typeface="Alexandria" pitchFamily="2" charset="-78"/>
                <a:cs typeface="Alexandria" pitchFamily="2" charset="-78"/>
              </a:rPr>
              <a:t>المعرفية والاجتماعية </a:t>
            </a:r>
            <a:r>
              <a:rPr lang="ar-YE" b="0" i="0" dirty="0">
                <a:solidFill>
                  <a:srgbClr val="333333"/>
                </a:solidFill>
                <a:effectLst/>
                <a:latin typeface="Alexandria" pitchFamily="2" charset="-78"/>
                <a:cs typeface="Alexandria" pitchFamily="2" charset="-78"/>
              </a:rPr>
              <a:t>والثقافية </a:t>
            </a:r>
            <a:r>
              <a:rPr lang="ar-JO" b="0" i="0" dirty="0">
                <a:solidFill>
                  <a:srgbClr val="333333"/>
                </a:solidFill>
                <a:effectLst/>
                <a:latin typeface="Alexandria" pitchFamily="2" charset="-78"/>
                <a:cs typeface="Alexandria" pitchFamily="2" charset="-78"/>
              </a:rPr>
              <a:t>للتعليم</a:t>
            </a:r>
            <a:r>
              <a:rPr lang="ar-YE" b="0" i="0" dirty="0">
                <a:solidFill>
                  <a:srgbClr val="333333"/>
                </a:solidFill>
                <a:effectLst/>
                <a:latin typeface="Alexandria" pitchFamily="2" charset="-78"/>
                <a:cs typeface="Alexandria" pitchFamily="2" charset="-78"/>
              </a:rPr>
              <a:t>. وبذلك أصبح</a:t>
            </a:r>
            <a:r>
              <a:rPr lang="ar-JO" b="0" i="0" dirty="0">
                <a:solidFill>
                  <a:srgbClr val="333333"/>
                </a:solidFill>
                <a:effectLst/>
                <a:latin typeface="Alexandria" pitchFamily="2" charset="-78"/>
                <a:cs typeface="Alexandria" pitchFamily="2" charset="-78"/>
              </a:rPr>
              <a:t> المدخل الاقتصادي ومنه </a:t>
            </a:r>
            <a:r>
              <a:rPr lang="ar-YE" b="0" i="0" dirty="0">
                <a:solidFill>
                  <a:srgbClr val="333333"/>
                </a:solidFill>
                <a:effectLst/>
                <a:latin typeface="Alexandria" pitchFamily="2" charset="-78"/>
                <a:cs typeface="Alexandria" pitchFamily="2" charset="-78"/>
              </a:rPr>
              <a:t> اقتصاديات التعليم </a:t>
            </a:r>
            <a:r>
              <a:rPr lang="en-US" b="0" i="0" dirty="0">
                <a:solidFill>
                  <a:srgbClr val="333333"/>
                </a:solidFill>
                <a:effectLst/>
                <a:latin typeface="Alexandria" pitchFamily="2" charset="-78"/>
                <a:cs typeface="Alexandria" pitchFamily="2" charset="-78"/>
              </a:rPr>
              <a:t>Economics of Education</a:t>
            </a:r>
            <a:r>
              <a:rPr lang="ar-JO" b="0" i="0" dirty="0">
                <a:solidFill>
                  <a:srgbClr val="333333"/>
                </a:solidFill>
                <a:effectLst/>
                <a:latin typeface="Alexandria" pitchFamily="2" charset="-78"/>
                <a:cs typeface="Alexandria" pitchFamily="2" charset="-78"/>
              </a:rPr>
              <a:t> ي</a:t>
            </a:r>
            <a:r>
              <a:rPr lang="ar-YE" b="0" i="0" dirty="0">
                <a:solidFill>
                  <a:srgbClr val="333333"/>
                </a:solidFill>
                <a:effectLst/>
                <a:latin typeface="Alexandria" pitchFamily="2" charset="-78"/>
                <a:cs typeface="Alexandria" pitchFamily="2" charset="-78"/>
              </a:rPr>
              <a:t>مثل أحد الموضوعات الرئيسة </a:t>
            </a:r>
            <a:r>
              <a:rPr lang="ar-JO" b="0" i="0" dirty="0">
                <a:solidFill>
                  <a:srgbClr val="333333"/>
                </a:solidFill>
                <a:effectLst/>
                <a:latin typeface="Alexandria" pitchFamily="2" charset="-78"/>
                <a:cs typeface="Alexandria" pitchFamily="2" charset="-78"/>
              </a:rPr>
              <a:t>التي تؤثر في تطور سياسات التعليم. فقد فقد برز هذا المفهوم في </a:t>
            </a:r>
            <a:r>
              <a:rPr lang="ar-YE" b="0" i="0" dirty="0">
                <a:solidFill>
                  <a:srgbClr val="333333"/>
                </a:solidFill>
                <a:effectLst/>
                <a:latin typeface="Alexandria" pitchFamily="2" charset="-78"/>
                <a:cs typeface="Alexandria" pitchFamily="2" charset="-78"/>
              </a:rPr>
              <a:t>علوم التعليم وأصبح هذا الاهتمام يمثل موضوع دراسة قائم بحد ذاته، بل وأصبح تخصص يجمع بين علم التربية والتعليم وعلم الاقتصاد.</a:t>
            </a:r>
          </a:p>
          <a:p>
            <a:pPr algn="just" rtl="1" fontAlgn="base">
              <a:lnSpc>
                <a:spcPct val="150000"/>
              </a:lnSpc>
            </a:pPr>
            <a:r>
              <a:rPr lang="ar-JO" b="0" i="0" dirty="0">
                <a:solidFill>
                  <a:srgbClr val="333333"/>
                </a:solidFill>
                <a:effectLst/>
                <a:latin typeface="Alexandria" pitchFamily="2" charset="-78"/>
                <a:cs typeface="Alexandria" pitchFamily="2" charset="-78"/>
              </a:rPr>
              <a:t>وسبب اهتمام المختصين</a:t>
            </a:r>
            <a:r>
              <a:rPr lang="ar-YE" b="0" i="0" dirty="0">
                <a:solidFill>
                  <a:srgbClr val="333333"/>
                </a:solidFill>
                <a:effectLst/>
                <a:latin typeface="Alexandria" pitchFamily="2" charset="-78"/>
                <a:cs typeface="Alexandria" pitchFamily="2" charset="-78"/>
              </a:rPr>
              <a:t> بدراسة آثاره الاقتصادية ترجع إلى عوامل متعددة كان من أهمها :</a:t>
            </a:r>
          </a:p>
          <a:p>
            <a:pPr algn="just" rtl="1" fontAlgn="base">
              <a:lnSpc>
                <a:spcPct val="150000"/>
              </a:lnSpc>
            </a:pPr>
            <a:r>
              <a:rPr lang="ar-YE" b="0" i="0" dirty="0">
                <a:solidFill>
                  <a:srgbClr val="333333"/>
                </a:solidFill>
                <a:effectLst/>
                <a:latin typeface="Alexandria" pitchFamily="2" charset="-78"/>
                <a:cs typeface="Alexandria" pitchFamily="2" charset="-78"/>
              </a:rPr>
              <a:t>-</a:t>
            </a:r>
            <a:r>
              <a:rPr lang="ar-JO" b="0" i="0" dirty="0">
                <a:solidFill>
                  <a:srgbClr val="333333"/>
                </a:solidFill>
                <a:effectLst/>
                <a:latin typeface="Alexandria" pitchFamily="2" charset="-78"/>
                <a:cs typeface="Alexandria" pitchFamily="2" charset="-78"/>
              </a:rPr>
              <a:t> </a:t>
            </a:r>
            <a:r>
              <a:rPr lang="ar-YE" b="0" i="0" dirty="0">
                <a:solidFill>
                  <a:srgbClr val="333333"/>
                </a:solidFill>
                <a:effectLst/>
                <a:latin typeface="Alexandria" pitchFamily="2" charset="-78"/>
                <a:cs typeface="Alexandria" pitchFamily="2" charset="-78"/>
              </a:rPr>
              <a:t>دور التعليم المتزايد في دفع عملية التقدم والنمو الاقتصادي والتنمية الاقتصادية حيث أثبتت الأبحاث المتعددة أن الإنفاق على التعليم يمثل استثمارا للموارد البشرية بجانب كونه يمثل خدمة </a:t>
            </a:r>
            <a:r>
              <a:rPr lang="ar-JO" b="0" i="0" dirty="0">
                <a:solidFill>
                  <a:srgbClr val="333333"/>
                </a:solidFill>
                <a:effectLst/>
                <a:latin typeface="Alexandria" pitchFamily="2" charset="-78"/>
                <a:cs typeface="Alexandria" pitchFamily="2" charset="-78"/>
              </a:rPr>
              <a:t>تقدم للمجتمع</a:t>
            </a:r>
            <a:r>
              <a:rPr lang="ar-YE" b="0" i="0" dirty="0">
                <a:solidFill>
                  <a:srgbClr val="333333"/>
                </a:solidFill>
                <a:effectLst/>
                <a:latin typeface="Alexandria" pitchFamily="2" charset="-78"/>
                <a:cs typeface="Alexandria" pitchFamily="2" charset="-78"/>
              </a:rPr>
              <a:t>.</a:t>
            </a:r>
          </a:p>
          <a:p>
            <a:pPr marL="0" marR="0" algn="just" rtl="1">
              <a:lnSpc>
                <a:spcPct val="150000"/>
              </a:lnSpc>
              <a:spcBef>
                <a:spcPts val="0"/>
              </a:spcBef>
              <a:spcAft>
                <a:spcPts val="800"/>
              </a:spcAft>
            </a:pPr>
            <a:r>
              <a:rPr lang="ar-SA" dirty="0">
                <a:solidFill>
                  <a:srgbClr val="00B0F0"/>
                </a:solidFill>
                <a:effectLst/>
                <a:latin typeface="Alexandria" pitchFamily="2" charset="-78"/>
                <a:ea typeface="Calibri" panose="020F0502020204030204" pitchFamily="34" charset="0"/>
                <a:cs typeface="Alexandria" pitchFamily="2" charset="-78"/>
              </a:rPr>
              <a:t> </a:t>
            </a:r>
            <a:r>
              <a:rPr lang="ar-JO" b="1" dirty="0">
                <a:solidFill>
                  <a:srgbClr val="00B0F0"/>
                </a:solidFill>
                <a:effectLst/>
                <a:latin typeface="Alexandria" pitchFamily="2" charset="-78"/>
                <a:ea typeface="Calibri" panose="020F0502020204030204" pitchFamily="34" charset="0"/>
                <a:cs typeface="Alexandria" pitchFamily="2" charset="-78"/>
              </a:rPr>
              <a:t>فما هي المداخل الاقتصادية لصنع السياسات التعليمية</a:t>
            </a:r>
            <a:r>
              <a:rPr lang="ar-JO" b="1" dirty="0">
                <a:solidFill>
                  <a:srgbClr val="00B0F0"/>
                </a:solidFill>
                <a:latin typeface="Alexandria" pitchFamily="2" charset="-78"/>
                <a:ea typeface="Calibri" panose="020F0502020204030204" pitchFamily="34" charset="0"/>
                <a:cs typeface="Alexandria" pitchFamily="2" charset="-78"/>
              </a:rPr>
              <a:t> </a:t>
            </a:r>
            <a:r>
              <a:rPr lang="ar-JO" b="1" dirty="0">
                <a:solidFill>
                  <a:srgbClr val="00B0F0"/>
                </a:solidFill>
                <a:effectLst/>
                <a:latin typeface="Alexandria" pitchFamily="2" charset="-78"/>
                <a:ea typeface="Calibri" panose="020F0502020204030204" pitchFamily="34" charset="0"/>
                <a:cs typeface="Alexandria" pitchFamily="2" charset="-78"/>
              </a:rPr>
              <a:t>؟</a:t>
            </a:r>
            <a:endParaRPr lang="en-US"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768746275"/>
      </p:ext>
    </p:extLst>
  </p:cSld>
  <p:clrMapOvr>
    <a:masterClrMapping/>
  </p:clrMapOvr>
  <mc:AlternateContent xmlns:mc="http://schemas.openxmlformats.org/markup-compatibility/2006" xmlns:p14="http://schemas.microsoft.com/office/powerpoint/2010/main">
    <mc:Choice Requires="p14">
      <p:transition spd="slow" p14:dur="1600" advTm="140100">
        <p14:prism isInverted="1"/>
      </p:transition>
    </mc:Choice>
    <mc:Fallback xmlns="">
      <p:transition spd="slow" advTm="1401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A074CA0-EC6A-2012-D545-C3B8D98E5C88}"/>
              </a:ext>
            </a:extLst>
          </p:cNvPr>
          <p:cNvSpPr/>
          <p:nvPr/>
        </p:nvSpPr>
        <p:spPr>
          <a:xfrm>
            <a:off x="985838" y="1191869"/>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966993" y="6170028"/>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332328" y="1362203"/>
            <a:ext cx="5527343" cy="461665"/>
          </a:xfrm>
          <a:prstGeom prst="rect">
            <a:avLst/>
          </a:prstGeom>
          <a:noFill/>
        </p:spPr>
        <p:txBody>
          <a:bodyPr wrap="square" rtlCol="0">
            <a:spAutoFit/>
          </a:bodyPr>
          <a:lstStyle/>
          <a:p>
            <a:pPr algn="ctr"/>
            <a:r>
              <a:rPr lang="ar-JO" sz="2400" b="1" dirty="0">
                <a:solidFill>
                  <a:srgbClr val="00B0F0"/>
                </a:solidFill>
                <a:latin typeface="Alexandria" pitchFamily="2" charset="-78"/>
                <a:cs typeface="Alexandria" pitchFamily="2" charset="-78"/>
              </a:rPr>
              <a:t>نتاجات المحاضرة الخامسة</a:t>
            </a:r>
            <a:endParaRPr lang="en-US" sz="2400" b="1" dirty="0">
              <a:solidFill>
                <a:srgbClr val="00B0F0"/>
              </a:solidFill>
              <a:latin typeface="Alexandria" pitchFamily="2" charset="-78"/>
              <a:cs typeface="Alexandria" pitchFamily="2" charset="-78"/>
            </a:endParaRPr>
          </a:p>
        </p:txBody>
      </p:sp>
      <p:pic>
        <p:nvPicPr>
          <p:cNvPr id="12" name="Graphic 21">
            <a:extLst>
              <a:ext uri="{FF2B5EF4-FFF2-40B4-BE49-F238E27FC236}">
                <a16:creationId xmlns:a16="http://schemas.microsoft.com/office/drawing/2014/main" id="{B3398702-253A-81D1-A114-A2B5CB0A8E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94730" y="-83700"/>
            <a:ext cx="2382284" cy="1112364"/>
          </a:xfrm>
          <a:prstGeom prst="rect">
            <a:avLst/>
          </a:prstGeom>
        </p:spPr>
      </p:pic>
      <p:graphicFrame>
        <p:nvGraphicFramePr>
          <p:cNvPr id="16" name="Diagram 15">
            <a:extLst>
              <a:ext uri="{FF2B5EF4-FFF2-40B4-BE49-F238E27FC236}">
                <a16:creationId xmlns:a16="http://schemas.microsoft.com/office/drawing/2014/main" id="{8E70DF0E-C3A8-618F-FBCC-EEACBE28CF19}"/>
              </a:ext>
            </a:extLst>
          </p:cNvPr>
          <p:cNvGraphicFramePr/>
          <p:nvPr>
            <p:extLst>
              <p:ext uri="{D42A27DB-BD31-4B8C-83A1-F6EECF244321}">
                <p14:modId xmlns:p14="http://schemas.microsoft.com/office/powerpoint/2010/main" val="3356027429"/>
              </p:ext>
            </p:extLst>
          </p:nvPr>
        </p:nvGraphicFramePr>
        <p:xfrm>
          <a:off x="1959428" y="1823867"/>
          <a:ext cx="9097348" cy="41290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58661837"/>
      </p:ext>
    </p:extLst>
  </p:cSld>
  <p:clrMapOvr>
    <a:masterClrMapping/>
  </p:clrMapOvr>
  <mc:AlternateContent xmlns:mc="http://schemas.openxmlformats.org/markup-compatibility/2006" xmlns:p14="http://schemas.microsoft.com/office/powerpoint/2010/main">
    <mc:Choice Requires="p14">
      <p:transition spd="slow" p14:dur="1600" advTm="81618">
        <p14:prism isInverted="1"/>
      </p:transition>
    </mc:Choice>
    <mc:Fallback xmlns="">
      <p:transition spd="slow" advTm="81618">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C65EE934-FD7E-4637-38D9-AA6F7183F34B}"/>
              </a:ext>
            </a:extLst>
          </p:cNvPr>
          <p:cNvSpPr/>
          <p:nvPr/>
        </p:nvSpPr>
        <p:spPr>
          <a:xfrm>
            <a:off x="985838" y="1191869"/>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126220" y="6023570"/>
            <a:ext cx="2616200" cy="400110"/>
          </a:xfrm>
          <a:prstGeom prst="rect">
            <a:avLst/>
          </a:prstGeom>
          <a:noFill/>
        </p:spPr>
        <p:txBody>
          <a:bodyPr wrap="square" rtlCol="0">
            <a:spAutoFit/>
          </a:bodyPr>
          <a:lstStyle/>
          <a:p>
            <a:pPr algn="ctr"/>
            <a:r>
              <a:rPr lang="en-US" sz="2000" dirty="0">
                <a:cs typeface="Alexandria Light"/>
              </a:rPr>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572622" y="1413560"/>
            <a:ext cx="5527343" cy="400110"/>
          </a:xfrm>
          <a:prstGeom prst="rect">
            <a:avLst/>
          </a:prstGeom>
          <a:noFill/>
        </p:spPr>
        <p:txBody>
          <a:bodyPr wrap="square" rtlCol="0">
            <a:spAutoFit/>
          </a:bodyPr>
          <a:lstStyle/>
          <a:p>
            <a:pPr algn="ctr"/>
            <a:r>
              <a:rPr lang="ar-JO" sz="2000" b="1" dirty="0">
                <a:solidFill>
                  <a:srgbClr val="00B0F0"/>
                </a:solidFill>
                <a:latin typeface="Alexandria" pitchFamily="2" charset="-78"/>
                <a:cs typeface="Alexandria" pitchFamily="2" charset="-78"/>
              </a:rPr>
              <a:t>المدخل الاقتصادي للتعليم</a:t>
            </a:r>
            <a:endParaRPr lang="en-US" sz="2000" b="1" dirty="0">
              <a:solidFill>
                <a:srgbClr val="00B0F0"/>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BB95FDC1-745B-5E08-C4A2-0B18A58E3720}"/>
              </a:ext>
            </a:extLst>
          </p:cNvPr>
          <p:cNvSpPr txBox="1"/>
          <p:nvPr/>
        </p:nvSpPr>
        <p:spPr>
          <a:xfrm>
            <a:off x="1207063" y="2060101"/>
            <a:ext cx="10054905" cy="3005310"/>
          </a:xfrm>
          <a:prstGeom prst="rect">
            <a:avLst/>
          </a:prstGeom>
          <a:noFill/>
        </p:spPr>
        <p:txBody>
          <a:bodyPr wrap="square" rtlCol="0">
            <a:spAutoFit/>
          </a:bodyPr>
          <a:lstStyle/>
          <a:p>
            <a:pPr algn="just" rtl="1">
              <a:lnSpc>
                <a:spcPct val="150000"/>
              </a:lnSpc>
            </a:pPr>
            <a:r>
              <a:rPr lang="ar-JO" sz="1600" kern="0" dirty="0">
                <a:solidFill>
                  <a:srgbClr val="333333"/>
                </a:solidFill>
                <a:latin typeface="Alexandria" pitchFamily="2" charset="-78"/>
                <a:cs typeface="Alexandria" pitchFamily="2" charset="-78"/>
              </a:rPr>
              <a:t>    هناك</a:t>
            </a:r>
            <a:r>
              <a:rPr lang="ar-YE" sz="1600" kern="0" dirty="0">
                <a:solidFill>
                  <a:srgbClr val="333333"/>
                </a:solidFill>
                <a:latin typeface="Alexandria" pitchFamily="2" charset="-78"/>
                <a:cs typeface="Alexandria" pitchFamily="2" charset="-78"/>
              </a:rPr>
              <a:t> إجماع </a:t>
            </a:r>
            <a:r>
              <a:rPr lang="ar-JO" sz="1600" kern="0" dirty="0">
                <a:solidFill>
                  <a:srgbClr val="333333"/>
                </a:solidFill>
                <a:latin typeface="Alexandria" pitchFamily="2" charset="-78"/>
                <a:cs typeface="Alexandria" pitchFamily="2" charset="-78"/>
              </a:rPr>
              <a:t>في العصر الحالي </a:t>
            </a:r>
            <a:r>
              <a:rPr lang="ar-YE" sz="1600" kern="0" dirty="0">
                <a:solidFill>
                  <a:srgbClr val="333333"/>
                </a:solidFill>
                <a:latin typeface="Alexandria" pitchFamily="2" charset="-78"/>
                <a:cs typeface="Alexandria" pitchFamily="2" charset="-78"/>
              </a:rPr>
              <a:t>على الاعتراف بما للتعليم والتدريب من مساهمة لا تقدر بثمن في تحسين نوعية البشر و زيادة العدالة الاجتماعية والاقتصادية وتسريع النمو والتعليم يفتح الباب أمام المساواة الاجتماعية والفرصة الاقتصادية حيث تعتبر الموارد البشرية من أهم عناصر التنمية الاقتصادية، ولقد أصبحت النظرة إلى تلك الموارد في العقود القليلة الماضية أنها استثمار له عائد مرتفع طويل الأجل، حيث يمتد ذلك العائد خلال الحياة الإنتاجية للفرد، ولقد اعتبرت تلك الموارد وتنميتها من أهم عوامل نجاح أي عملية تنمية اقتصادية، وكشرط ضروري النجاح العوامل الأخرى مثل رأس المال والموارد الطبيع</a:t>
            </a:r>
            <a:r>
              <a:rPr lang="ar-JO" sz="1600" kern="0" dirty="0">
                <a:solidFill>
                  <a:srgbClr val="333333"/>
                </a:solidFill>
                <a:latin typeface="Alexandria" pitchFamily="2" charset="-78"/>
                <a:cs typeface="Alexandria" pitchFamily="2" charset="-78"/>
              </a:rPr>
              <a:t>ي</a:t>
            </a:r>
            <a:r>
              <a:rPr lang="ar-YE" sz="1600" kern="0" dirty="0">
                <a:solidFill>
                  <a:srgbClr val="333333"/>
                </a:solidFill>
                <a:latin typeface="Alexandria" pitchFamily="2" charset="-78"/>
                <a:cs typeface="Alexandria" pitchFamily="2" charset="-78"/>
              </a:rPr>
              <a:t>ة فشرط كفاءة هذه العوامل وجود أو توافر القوى البشرية الملائمة والمناسبة والمؤهلة</a:t>
            </a:r>
            <a:r>
              <a:rPr lang="ar-JO" sz="1600" kern="0" dirty="0">
                <a:solidFill>
                  <a:srgbClr val="333333"/>
                </a:solidFill>
                <a:latin typeface="Alexandria" pitchFamily="2" charset="-78"/>
                <a:cs typeface="Alexandria" pitchFamily="2" charset="-78"/>
              </a:rPr>
              <a:t> </a:t>
            </a:r>
            <a:r>
              <a:rPr lang="ar-YE" sz="1600" kern="0" dirty="0">
                <a:solidFill>
                  <a:srgbClr val="333333"/>
                </a:solidFill>
                <a:latin typeface="Alexandria" pitchFamily="2" charset="-78"/>
                <a:cs typeface="Alexandria" pitchFamily="2" charset="-78"/>
              </a:rPr>
              <a:t>لاستخدام هذه العوامل بصورة فعالة وتتعدد العوامل المؤثرة في تلك الموارد البشرية، حيث يعتبر التعليم من أهم هذه العوامل</a:t>
            </a:r>
            <a:r>
              <a:rPr lang="ar-JO" sz="1600" kern="0" dirty="0">
                <a:solidFill>
                  <a:srgbClr val="333333"/>
                </a:solidFill>
                <a:latin typeface="Alexandria" pitchFamily="2" charset="-78"/>
                <a:cs typeface="Alexandria" pitchFamily="2" charset="-78"/>
              </a:rPr>
              <a:t>.</a:t>
            </a:r>
            <a:r>
              <a:rPr lang="ar-YE" sz="1600" kern="0" dirty="0">
                <a:solidFill>
                  <a:srgbClr val="333333"/>
                </a:solidFill>
                <a:latin typeface="Alexandria" pitchFamily="2" charset="-78"/>
                <a:cs typeface="Alexandria" pitchFamily="2" charset="-78"/>
              </a:rPr>
              <a:t> </a:t>
            </a:r>
            <a:endParaRPr lang="en-US" sz="1600" kern="0" dirty="0">
              <a:solidFill>
                <a:srgbClr val="333333"/>
              </a:solidFill>
              <a:latin typeface="Alexandria" pitchFamily="2" charset="-78"/>
              <a:cs typeface="Alexandria" pitchFamily="2" charset="-78"/>
            </a:endParaRPr>
          </a:p>
        </p:txBody>
      </p:sp>
      <p:pic>
        <p:nvPicPr>
          <p:cNvPr id="12" name="Graphic 21">
            <a:extLst>
              <a:ext uri="{FF2B5EF4-FFF2-40B4-BE49-F238E27FC236}">
                <a16:creationId xmlns:a16="http://schemas.microsoft.com/office/drawing/2014/main" id="{58F577B4-03E3-50F0-01BF-341062D52D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1335224284"/>
      </p:ext>
    </p:extLst>
  </p:cSld>
  <p:clrMapOvr>
    <a:masterClrMapping/>
  </p:clrMapOvr>
  <mc:AlternateContent xmlns:mc="http://schemas.openxmlformats.org/markup-compatibility/2006" xmlns:p14="http://schemas.microsoft.com/office/powerpoint/2010/main">
    <mc:Choice Requires="p14">
      <p:transition spd="slow" p14:dur="1600" advTm="153303">
        <p14:prism isInverted="1"/>
      </p:transition>
    </mc:Choice>
    <mc:Fallback xmlns="">
      <p:transition spd="slow" advTm="153303">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9E062C4D-24D8-9C90-8AA4-2A9211116DE6}"/>
              </a:ext>
            </a:extLst>
          </p:cNvPr>
          <p:cNvSpPr/>
          <p:nvPr/>
        </p:nvSpPr>
        <p:spPr>
          <a:xfrm>
            <a:off x="985838" y="1191869"/>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099965" y="6087318"/>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572622" y="1413560"/>
            <a:ext cx="5527343" cy="400110"/>
          </a:xfrm>
          <a:prstGeom prst="rect">
            <a:avLst/>
          </a:prstGeom>
          <a:noFill/>
        </p:spPr>
        <p:txBody>
          <a:bodyPr wrap="square" rtlCol="0">
            <a:spAutoFit/>
          </a:bodyPr>
          <a:lstStyle/>
          <a:p>
            <a:pPr algn="ctr"/>
            <a:r>
              <a:rPr lang="ar-JO" sz="2000" b="1" dirty="0">
                <a:solidFill>
                  <a:srgbClr val="00B0F0"/>
                </a:solidFill>
                <a:latin typeface="Alexandria" pitchFamily="2" charset="-78"/>
                <a:cs typeface="Alexandria" pitchFamily="2" charset="-78"/>
              </a:rPr>
              <a:t>المدخل الاقتصادي للتعليم</a:t>
            </a:r>
            <a:endParaRPr lang="en-US" sz="2000" b="1" dirty="0">
              <a:solidFill>
                <a:srgbClr val="00B0F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802640" y="2127382"/>
            <a:ext cx="10614659" cy="504305"/>
          </a:xfrm>
          <a:prstGeom prst="rect">
            <a:avLst/>
          </a:prstGeom>
          <a:noFill/>
        </p:spPr>
        <p:txBody>
          <a:bodyPr wrap="square" rtlCol="0">
            <a:spAutoFit/>
          </a:bodyPr>
          <a:lstStyle/>
          <a:p>
            <a:pPr algn="just" rtl="1" fontAlgn="base">
              <a:lnSpc>
                <a:spcPct val="150000"/>
              </a:lnSpc>
            </a:pPr>
            <a:r>
              <a:rPr lang="ar-SA" sz="2000" dirty="0">
                <a:solidFill>
                  <a:srgbClr val="333333"/>
                </a:solidFill>
                <a:effectLst/>
                <a:ea typeface="Calibri" panose="020F0502020204030204" pitchFamily="34" charset="0"/>
                <a:cs typeface="Calibri" panose="020F0502020204030204" pitchFamily="34" charset="0"/>
              </a:rPr>
              <a:t>.</a:t>
            </a:r>
            <a:endParaRPr lang="ar-YE" sz="2400" i="0" dirty="0">
              <a:solidFill>
                <a:srgbClr val="232323"/>
              </a:solidFill>
              <a:effectLst/>
              <a:latin typeface="IBM Plex Sans Arabic"/>
            </a:endParaRPr>
          </a:p>
        </p:txBody>
      </p:sp>
      <p:sp>
        <p:nvSpPr>
          <p:cNvPr id="3" name="TextBox 2">
            <a:extLst>
              <a:ext uri="{FF2B5EF4-FFF2-40B4-BE49-F238E27FC236}">
                <a16:creationId xmlns:a16="http://schemas.microsoft.com/office/drawing/2014/main" id="{BB95FDC1-745B-5E08-C4A2-0B18A58E3720}"/>
              </a:ext>
            </a:extLst>
          </p:cNvPr>
          <p:cNvSpPr txBox="1"/>
          <p:nvPr/>
        </p:nvSpPr>
        <p:spPr>
          <a:xfrm>
            <a:off x="1121412" y="1589615"/>
            <a:ext cx="10084750" cy="4431341"/>
          </a:xfrm>
          <a:prstGeom prst="rect">
            <a:avLst/>
          </a:prstGeom>
          <a:noFill/>
        </p:spPr>
        <p:txBody>
          <a:bodyPr wrap="square" rtlCol="0">
            <a:spAutoFit/>
          </a:bodyPr>
          <a:lstStyle/>
          <a:p>
            <a:pPr algn="just" rtl="1">
              <a:lnSpc>
                <a:spcPct val="150000"/>
              </a:lnSpc>
            </a:pPr>
            <a:r>
              <a:rPr lang="ar-JO" sz="2800" b="1" kern="0" dirty="0">
                <a:solidFill>
                  <a:srgbClr val="333333"/>
                </a:solidFill>
                <a:latin typeface="Alexandria" pitchFamily="2" charset="-78"/>
                <a:cs typeface="Alexandria" pitchFamily="2" charset="-78"/>
              </a:rPr>
              <a:t>    </a:t>
            </a:r>
            <a:r>
              <a:rPr lang="ar-YE" kern="0" dirty="0">
                <a:solidFill>
                  <a:srgbClr val="333333"/>
                </a:solidFill>
                <a:latin typeface="Alexandria" pitchFamily="2" charset="-78"/>
                <a:cs typeface="Alexandria" pitchFamily="2" charset="-78"/>
              </a:rPr>
              <a:t>يؤثر التعليم في </a:t>
            </a:r>
            <a:r>
              <a:rPr lang="ar-JO" kern="0" dirty="0">
                <a:solidFill>
                  <a:srgbClr val="333333"/>
                </a:solidFill>
                <a:latin typeface="Alexandria" pitchFamily="2" charset="-78"/>
                <a:cs typeface="Alexandria" pitchFamily="2" charset="-78"/>
              </a:rPr>
              <a:t>تطوير الموارد البشرية من خلال رفع كفاءتها وإنتاجيتها وبذلك يسهم في عملية التنمية بصورة فعالة، ولقد اعتمدت العديد من الدول الكبرى في بداية خطواتها للنمو على التعليم وتطويره كركيزة أولى للتنمية الاقتصادية وقد استطاعت من خلال المستوى التعليمي المرتفع لأفراد القوى العاملة تحقيق معدلات تنمية سريعة ومتلاحقة مما أدى بها إلى الدخول في مصاف الدول الكبرى.</a:t>
            </a:r>
          </a:p>
          <a:p>
            <a:pPr algn="just" rtl="1">
              <a:lnSpc>
                <a:spcPct val="150000"/>
              </a:lnSpc>
            </a:pPr>
            <a:r>
              <a:rPr lang="ar-JO" kern="0" dirty="0">
                <a:solidFill>
                  <a:srgbClr val="333333"/>
                </a:solidFill>
                <a:latin typeface="Alexandria" pitchFamily="2" charset="-78"/>
                <a:cs typeface="Alexandria" pitchFamily="2" charset="-78"/>
              </a:rPr>
              <a:t> ومن أهم الأمثلة على ذلك بعض الدول الأسيوية والأوروبية والتي اتخذت من التعليم أساس لتحقيق تنميتها الاقتصادية . من خلال ما تخصصه له من موارد مالية ضخمة، مما يسهم في أداء عمله بكفاءة ونجاح وذلك في وجود سياسة تعليمية مناسبة. فيظهر من خلال دور التعليم في التأثير على الموارد البشرية، وجودة الإنتاج تتضح العلاقة القومية بين النظام التعليمي في المجمع والاقتصاد القومي.</a:t>
            </a:r>
            <a:endParaRPr lang="en-US" kern="0" dirty="0">
              <a:solidFill>
                <a:srgbClr val="333333"/>
              </a:solidFill>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7607288A-42AC-48F2-30DD-2012E596C6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317494611"/>
      </p:ext>
    </p:extLst>
  </p:cSld>
  <p:clrMapOvr>
    <a:masterClrMapping/>
  </p:clrMapOvr>
  <mc:AlternateContent xmlns:mc="http://schemas.openxmlformats.org/markup-compatibility/2006" xmlns:p14="http://schemas.microsoft.com/office/powerpoint/2010/main">
    <mc:Choice Requires="p14">
      <p:transition spd="slow" p14:dur="1600" advTm="187828">
        <p14:prism isInverted="1"/>
      </p:transition>
    </mc:Choice>
    <mc:Fallback xmlns="">
      <p:transition spd="slow" advTm="187828">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DBB6DD62-8AB3-C5A7-AE7D-080975F9476D}"/>
              </a:ext>
            </a:extLst>
          </p:cNvPr>
          <p:cNvSpPr/>
          <p:nvPr/>
        </p:nvSpPr>
        <p:spPr>
          <a:xfrm>
            <a:off x="1023851" y="1191867"/>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097647" y="6139697"/>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572622" y="1413560"/>
            <a:ext cx="5527343" cy="400110"/>
          </a:xfrm>
          <a:prstGeom prst="rect">
            <a:avLst/>
          </a:prstGeom>
          <a:noFill/>
        </p:spPr>
        <p:txBody>
          <a:bodyPr wrap="square" rtlCol="0">
            <a:spAutoFit/>
          </a:bodyPr>
          <a:lstStyle/>
          <a:p>
            <a:pPr algn="ctr"/>
            <a:r>
              <a:rPr lang="ar-JO" sz="2000" b="1" dirty="0">
                <a:solidFill>
                  <a:srgbClr val="00B0F0"/>
                </a:solidFill>
                <a:latin typeface="Alexandria" pitchFamily="2" charset="-78"/>
                <a:cs typeface="Alexandria" pitchFamily="2" charset="-78"/>
              </a:rPr>
              <a:t>القيمة الاقتصادية للتعليم</a:t>
            </a:r>
            <a:endParaRPr lang="en-US" sz="2000" b="1" dirty="0">
              <a:solidFill>
                <a:srgbClr val="00B0F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1245078" y="2060155"/>
            <a:ext cx="10054904" cy="3092513"/>
          </a:xfrm>
          <a:prstGeom prst="rect">
            <a:avLst/>
          </a:prstGeom>
          <a:noFill/>
        </p:spPr>
        <p:txBody>
          <a:bodyPr wrap="square" rtlCol="0">
            <a:spAutoFit/>
          </a:bodyPr>
          <a:lstStyle/>
          <a:p>
            <a:pPr marL="0" marR="0" algn="just" rtl="1">
              <a:lnSpc>
                <a:spcPct val="150000"/>
              </a:lnSpc>
              <a:spcBef>
                <a:spcPts val="0"/>
              </a:spcBef>
              <a:spcAft>
                <a:spcPts val="0"/>
              </a:spcAft>
            </a:pPr>
            <a:r>
              <a:rPr lang="ar-JO" sz="2400" b="1" kern="0" dirty="0">
                <a:solidFill>
                  <a:srgbClr val="333333"/>
                </a:solidFill>
                <a:effectLst/>
                <a:ea typeface="Times New Roman" panose="02020603050405020304" pitchFamily="18" charset="0"/>
                <a:cs typeface="Traditional Arabic" panose="02020603050405020304" pitchFamily="18" charset="-78"/>
              </a:rPr>
              <a:t>    </a:t>
            </a:r>
            <a:r>
              <a:rPr lang="ar-JO" kern="0" dirty="0">
                <a:solidFill>
                  <a:srgbClr val="333333"/>
                </a:solidFill>
                <a:effectLst/>
                <a:latin typeface="Alexandria" pitchFamily="2" charset="-78"/>
                <a:ea typeface="Times New Roman" panose="02020603050405020304" pitchFamily="18" charset="0"/>
                <a:cs typeface="Alexandria" pitchFamily="2" charset="-78"/>
              </a:rPr>
              <a:t>لا شك  أن </a:t>
            </a:r>
            <a:r>
              <a:rPr lang="ar-SA" kern="0" dirty="0">
                <a:solidFill>
                  <a:srgbClr val="333333"/>
                </a:solidFill>
                <a:effectLst/>
                <a:latin typeface="Alexandria" pitchFamily="2" charset="-78"/>
                <a:ea typeface="Times New Roman" panose="02020603050405020304" pitchFamily="18" charset="0"/>
                <a:cs typeface="Alexandria" pitchFamily="2" charset="-78"/>
              </a:rPr>
              <a:t>هناك علاقة وثيقة بين التعليم و الاقتصاد والتنمية</a:t>
            </a:r>
            <a:r>
              <a:rPr lang="ar-JO" kern="0" dirty="0">
                <a:solidFill>
                  <a:srgbClr val="333333"/>
                </a:solidFill>
                <a:effectLst/>
                <a:latin typeface="Alexandria" pitchFamily="2" charset="-78"/>
                <a:ea typeface="Times New Roman" panose="02020603050405020304" pitchFamily="18" charset="0"/>
                <a:cs typeface="Alexandria" pitchFamily="2" charset="-78"/>
              </a:rPr>
              <a:t>، </a:t>
            </a:r>
            <a:r>
              <a:rPr lang="ar-SA" kern="0" dirty="0">
                <a:solidFill>
                  <a:srgbClr val="333333"/>
                </a:solidFill>
                <a:effectLst/>
                <a:latin typeface="Alexandria" pitchFamily="2" charset="-78"/>
                <a:ea typeface="Times New Roman" panose="02020603050405020304" pitchFamily="18" charset="0"/>
                <a:cs typeface="Alexandria" pitchFamily="2" charset="-78"/>
              </a:rPr>
              <a:t>حيث أن التعليم يسهم في العملية التنموية إسهاما كبيراً</a:t>
            </a:r>
            <a:r>
              <a:rPr lang="ar-JO" kern="0" dirty="0">
                <a:solidFill>
                  <a:srgbClr val="333333"/>
                </a:solidFill>
                <a:effectLst/>
                <a:latin typeface="Alexandria" pitchFamily="2" charset="-78"/>
                <a:ea typeface="Times New Roman" panose="02020603050405020304" pitchFamily="18" charset="0"/>
                <a:cs typeface="Alexandria" pitchFamily="2" charset="-78"/>
              </a:rPr>
              <a:t>، </a:t>
            </a:r>
            <a:r>
              <a:rPr lang="ar-SA" kern="0" dirty="0">
                <a:solidFill>
                  <a:srgbClr val="333333"/>
                </a:solidFill>
                <a:effectLst/>
                <a:latin typeface="Alexandria" pitchFamily="2" charset="-78"/>
                <a:ea typeface="Times New Roman" panose="02020603050405020304" pitchFamily="18" charset="0"/>
                <a:cs typeface="Alexandria" pitchFamily="2" charset="-78"/>
              </a:rPr>
              <a:t>فالتعليم يمد خطط التنمية بالكفاءات البشرية </a:t>
            </a:r>
            <a:r>
              <a:rPr lang="ar-JO" kern="0" dirty="0">
                <a:solidFill>
                  <a:srgbClr val="333333"/>
                </a:solidFill>
                <a:effectLst/>
                <a:latin typeface="Alexandria" pitchFamily="2" charset="-78"/>
                <a:ea typeface="Times New Roman" panose="02020603050405020304" pitchFamily="18" charset="0"/>
                <a:cs typeface="Alexandria" pitchFamily="2" charset="-78"/>
              </a:rPr>
              <a:t>المؤهلة ب</a:t>
            </a:r>
            <a:r>
              <a:rPr lang="ar-SA" kern="0" dirty="0">
                <a:solidFill>
                  <a:srgbClr val="333333"/>
                </a:solidFill>
                <a:effectLst/>
                <a:latin typeface="Alexandria" pitchFamily="2" charset="-78"/>
                <a:ea typeface="Times New Roman" panose="02020603050405020304" pitchFamily="18" charset="0"/>
                <a:cs typeface="Alexandria" pitchFamily="2" charset="-78"/>
              </a:rPr>
              <a:t>المعارف و </a:t>
            </a:r>
            <a:r>
              <a:rPr lang="ar-JO" kern="0" dirty="0">
                <a:solidFill>
                  <a:srgbClr val="333333"/>
                </a:solidFill>
                <a:effectLst/>
                <a:latin typeface="Alexandria" pitchFamily="2" charset="-78"/>
                <a:ea typeface="Times New Roman" panose="02020603050405020304" pitchFamily="18" charset="0"/>
                <a:cs typeface="Alexandria" pitchFamily="2" charset="-78"/>
              </a:rPr>
              <a:t>المهارات الشخصية والتكنولوجية والتخصصية،</a:t>
            </a:r>
            <a:r>
              <a:rPr lang="ar-SA" kern="0" dirty="0">
                <a:solidFill>
                  <a:srgbClr val="333333"/>
                </a:solidFill>
                <a:effectLst/>
                <a:latin typeface="Alexandria" pitchFamily="2" charset="-78"/>
                <a:ea typeface="Times New Roman" panose="02020603050405020304" pitchFamily="18" charset="0"/>
                <a:cs typeface="Alexandria" pitchFamily="2" charset="-78"/>
              </a:rPr>
              <a:t> و </a:t>
            </a:r>
            <a:r>
              <a:rPr lang="ar-JO" kern="0" dirty="0">
                <a:solidFill>
                  <a:srgbClr val="333333"/>
                </a:solidFill>
                <a:effectLst/>
                <a:latin typeface="Alexandria" pitchFamily="2" charset="-78"/>
                <a:ea typeface="Times New Roman" panose="02020603050405020304" pitchFamily="18" charset="0"/>
                <a:cs typeface="Alexandria" pitchFamily="2" charset="-78"/>
              </a:rPr>
              <a:t>كذلك </a:t>
            </a:r>
            <a:r>
              <a:rPr lang="ar-SA" kern="0" dirty="0">
                <a:solidFill>
                  <a:srgbClr val="333333"/>
                </a:solidFill>
                <a:effectLst/>
                <a:latin typeface="Alexandria" pitchFamily="2" charset="-78"/>
                <a:ea typeface="Times New Roman" panose="02020603050405020304" pitchFamily="18" charset="0"/>
                <a:cs typeface="Alexandria" pitchFamily="2" charset="-78"/>
              </a:rPr>
              <a:t>فإن الاقتصاد يوفر للتعليم موارد مختلفة </a:t>
            </a:r>
            <a:r>
              <a:rPr lang="ar-JO" kern="0" dirty="0">
                <a:solidFill>
                  <a:srgbClr val="333333"/>
                </a:solidFill>
                <a:effectLst/>
                <a:latin typeface="Alexandria" pitchFamily="2" charset="-78"/>
                <a:ea typeface="Times New Roman" panose="02020603050405020304" pitchFamily="18" charset="0"/>
                <a:cs typeface="Alexandria" pitchFamily="2" charset="-78"/>
              </a:rPr>
              <a:t>مادية أكانت أم مالية، </a:t>
            </a:r>
            <a:r>
              <a:rPr lang="ar-SA" kern="0" dirty="0">
                <a:solidFill>
                  <a:srgbClr val="333333"/>
                </a:solidFill>
                <a:effectLst/>
                <a:latin typeface="Alexandria" pitchFamily="2" charset="-78"/>
                <a:ea typeface="Times New Roman" panose="02020603050405020304" pitchFamily="18" charset="0"/>
                <a:cs typeface="Alexandria" pitchFamily="2" charset="-78"/>
              </a:rPr>
              <a:t>و ينظر إلى التعليم على أنه مزيج من الإنفاق و الادخار</a:t>
            </a:r>
            <a:r>
              <a:rPr lang="ar-JO" kern="0" dirty="0">
                <a:solidFill>
                  <a:srgbClr val="333333"/>
                </a:solidFill>
                <a:effectLst/>
                <a:latin typeface="Alexandria" pitchFamily="2" charset="-78"/>
                <a:ea typeface="Times New Roman" panose="02020603050405020304" pitchFamily="18" charset="0"/>
                <a:cs typeface="Alexandria" pitchFamily="2" charset="-78"/>
              </a:rPr>
              <a:t>،</a:t>
            </a:r>
            <a:r>
              <a:rPr lang="ar-SA" kern="0" dirty="0">
                <a:solidFill>
                  <a:srgbClr val="333333"/>
                </a:solidFill>
                <a:effectLst/>
                <a:latin typeface="Alexandria" pitchFamily="2" charset="-78"/>
                <a:ea typeface="Times New Roman" panose="02020603050405020304" pitchFamily="18" charset="0"/>
                <a:cs typeface="Alexandria" pitchFamily="2" charset="-78"/>
              </a:rPr>
              <a:t>حيث أن المجتمع بمؤسساته المختلفة يخصص مبالغ </a:t>
            </a:r>
            <a:r>
              <a:rPr lang="ar-JO" kern="0" dirty="0">
                <a:solidFill>
                  <a:srgbClr val="333333"/>
                </a:solidFill>
                <a:effectLst/>
                <a:latin typeface="Alexandria" pitchFamily="2" charset="-78"/>
                <a:ea typeface="Times New Roman" panose="02020603050405020304" pitchFamily="18" charset="0"/>
                <a:cs typeface="Alexandria" pitchFamily="2" charset="-78"/>
              </a:rPr>
              <a:t>مالية كبيرة</a:t>
            </a:r>
            <a:r>
              <a:rPr lang="ar-SA" kern="0" dirty="0">
                <a:solidFill>
                  <a:srgbClr val="333333"/>
                </a:solidFill>
                <a:effectLst/>
                <a:latin typeface="Alexandria" pitchFamily="2" charset="-78"/>
                <a:ea typeface="Times New Roman" panose="02020603050405020304" pitchFamily="18" charset="0"/>
                <a:cs typeface="Alexandria" pitchFamily="2" charset="-78"/>
              </a:rPr>
              <a:t> لمجال التعليم على أمل الحصول منه على عوائد مستقبلية</a:t>
            </a:r>
            <a:r>
              <a:rPr lang="ar-JO" kern="0" dirty="0">
                <a:solidFill>
                  <a:srgbClr val="333333"/>
                </a:solidFill>
                <a:effectLst/>
                <a:latin typeface="Alexandria" pitchFamily="2" charset="-78"/>
                <a:ea typeface="Times New Roman" panose="02020603050405020304" pitchFamily="18" charset="0"/>
                <a:cs typeface="Alexandria" pitchFamily="2" charset="-78"/>
              </a:rPr>
              <a:t>، </a:t>
            </a:r>
            <a:r>
              <a:rPr lang="ar-SA" kern="0" dirty="0">
                <a:solidFill>
                  <a:srgbClr val="333333"/>
                </a:solidFill>
                <a:effectLst/>
                <a:latin typeface="Alexandria" pitchFamily="2" charset="-78"/>
                <a:ea typeface="Times New Roman" panose="02020603050405020304" pitchFamily="18" charset="0"/>
                <a:cs typeface="Alexandria" pitchFamily="2" charset="-78"/>
              </a:rPr>
              <a:t>و يطلق على هذه العملية مصطلحين هما تكلفة التعليم و عائدات التعليم</a:t>
            </a:r>
            <a:r>
              <a:rPr lang="ar-JO" kern="0" dirty="0">
                <a:solidFill>
                  <a:srgbClr val="333333"/>
                </a:solidFill>
                <a:effectLst/>
                <a:latin typeface="Alexandria" pitchFamily="2" charset="-78"/>
                <a:ea typeface="Times New Roman" panose="02020603050405020304" pitchFamily="18" charset="0"/>
                <a:cs typeface="Alexandria" pitchFamily="2" charset="-78"/>
              </a:rPr>
              <a:t>،</a:t>
            </a:r>
            <a:r>
              <a:rPr lang="ar-SA" kern="0" dirty="0">
                <a:solidFill>
                  <a:srgbClr val="333333"/>
                </a:solidFill>
                <a:effectLst/>
                <a:latin typeface="Alexandria" pitchFamily="2" charset="-78"/>
                <a:ea typeface="Times New Roman" panose="02020603050405020304" pitchFamily="18" charset="0"/>
                <a:cs typeface="Alexandria" pitchFamily="2" charset="-78"/>
              </a:rPr>
              <a:t>و هما أبعاد لمصطلح أكبر هو اقتصاديات التعليم</a:t>
            </a:r>
            <a:r>
              <a:rPr lang="ar-JO" kern="0" dirty="0">
                <a:solidFill>
                  <a:srgbClr val="333333"/>
                </a:solidFill>
                <a:effectLst/>
                <a:latin typeface="Alexandria" pitchFamily="2" charset="-78"/>
                <a:ea typeface="Times New Roman" panose="02020603050405020304" pitchFamily="18" charset="0"/>
                <a:cs typeface="Alexandria" pitchFamily="2" charset="-78"/>
              </a:rPr>
              <a:t>. </a:t>
            </a:r>
            <a:endParaRPr lang="en-US" sz="1800" kern="100" dirty="0">
              <a:effectLst/>
              <a:latin typeface="Alexandria" pitchFamily="2" charset="-78"/>
              <a:ea typeface="Calibri" panose="020F0502020204030204" pitchFamily="34" charset="0"/>
              <a:cs typeface="Alexandria" pitchFamily="2" charset="-78"/>
            </a:endParaRPr>
          </a:p>
        </p:txBody>
      </p:sp>
      <p:pic>
        <p:nvPicPr>
          <p:cNvPr id="4" name="Graphic 21">
            <a:extLst>
              <a:ext uri="{FF2B5EF4-FFF2-40B4-BE49-F238E27FC236}">
                <a16:creationId xmlns:a16="http://schemas.microsoft.com/office/drawing/2014/main" id="{7A1A9615-6263-14C0-F739-4D70E453CE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660833488"/>
      </p:ext>
    </p:extLst>
  </p:cSld>
  <p:clrMapOvr>
    <a:masterClrMapping/>
  </p:clrMapOvr>
  <mc:AlternateContent xmlns:mc="http://schemas.openxmlformats.org/markup-compatibility/2006" xmlns:p14="http://schemas.microsoft.com/office/powerpoint/2010/main">
    <mc:Choice Requires="p14">
      <p:transition spd="slow" p14:dur="1600" advTm="75915">
        <p14:prism isInverted="1"/>
      </p:transition>
    </mc:Choice>
    <mc:Fallback xmlns="">
      <p:transition spd="slow" advTm="75915">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543199EF-F740-BC99-4122-2BACEA2D7776}"/>
              </a:ext>
            </a:extLst>
          </p:cNvPr>
          <p:cNvSpPr/>
          <p:nvPr/>
        </p:nvSpPr>
        <p:spPr>
          <a:xfrm>
            <a:off x="1068548" y="1171663"/>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949705" y="6206747"/>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849086" y="1577715"/>
            <a:ext cx="5527343" cy="400110"/>
          </a:xfrm>
          <a:prstGeom prst="rect">
            <a:avLst/>
          </a:prstGeom>
          <a:noFill/>
        </p:spPr>
        <p:txBody>
          <a:bodyPr wrap="square" rtlCol="0">
            <a:spAutoFit/>
          </a:bodyPr>
          <a:lstStyle/>
          <a:p>
            <a:pPr algn="ctr"/>
            <a:r>
              <a:rPr lang="ar-JO" sz="2000" b="1" dirty="0">
                <a:solidFill>
                  <a:srgbClr val="00B0F0"/>
                </a:solidFill>
                <a:latin typeface="Alexandria" pitchFamily="2" charset="-78"/>
                <a:cs typeface="Alexandria" pitchFamily="2" charset="-78"/>
              </a:rPr>
              <a:t>مفهوم اقتصاديات التعليم</a:t>
            </a:r>
            <a:endParaRPr lang="en-US" sz="2000" b="1" dirty="0">
              <a:solidFill>
                <a:srgbClr val="00B0F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1068548" y="2219033"/>
            <a:ext cx="10054903" cy="2226892"/>
          </a:xfrm>
          <a:prstGeom prst="rect">
            <a:avLst/>
          </a:prstGeom>
          <a:noFill/>
        </p:spPr>
        <p:txBody>
          <a:bodyPr wrap="square" rtlCol="0">
            <a:spAutoFit/>
          </a:bodyPr>
          <a:lstStyle/>
          <a:p>
            <a:pPr algn="just" rtl="1" fontAlgn="base">
              <a:lnSpc>
                <a:spcPct val="200000"/>
              </a:lnSpc>
            </a:pPr>
            <a:r>
              <a:rPr lang="ar-JO" kern="0" dirty="0">
                <a:solidFill>
                  <a:srgbClr val="333333"/>
                </a:solidFill>
                <a:latin typeface="Alexandria" pitchFamily="2" charset="-78"/>
                <a:cs typeface="Alexandria" pitchFamily="2" charset="-78"/>
              </a:rPr>
              <a:t>الاقتصاد لغة:</a:t>
            </a:r>
          </a:p>
          <a:p>
            <a:pPr algn="just" rtl="1" fontAlgn="base">
              <a:lnSpc>
                <a:spcPct val="200000"/>
              </a:lnSpc>
            </a:pPr>
            <a:r>
              <a:rPr lang="ar-JO" kern="0" dirty="0">
                <a:solidFill>
                  <a:srgbClr val="333333"/>
                </a:solidFill>
                <a:latin typeface="Alexandria" pitchFamily="2" charset="-78"/>
                <a:cs typeface="Alexandria" pitchFamily="2" charset="-78"/>
              </a:rPr>
              <a:t>يتكون م</a:t>
            </a:r>
            <a:r>
              <a:rPr lang="ar-SA" kern="0" dirty="0">
                <a:solidFill>
                  <a:srgbClr val="333333"/>
                </a:solidFill>
                <a:effectLst/>
                <a:latin typeface="Alexandria" pitchFamily="2" charset="-78"/>
                <a:ea typeface="Times New Roman" panose="02020603050405020304" pitchFamily="18" charset="0"/>
                <a:cs typeface="Alexandria" pitchFamily="2" charset="-78"/>
              </a:rPr>
              <a:t>صطلح </a:t>
            </a:r>
            <a:r>
              <a:rPr lang="ar-JO" kern="0" dirty="0">
                <a:solidFill>
                  <a:srgbClr val="333333"/>
                </a:solidFill>
                <a:effectLst/>
                <a:latin typeface="Alexandria" pitchFamily="2" charset="-78"/>
                <a:ea typeface="Times New Roman" panose="02020603050405020304" pitchFamily="18" charset="0"/>
                <a:cs typeface="Alexandria" pitchFamily="2" charset="-78"/>
              </a:rPr>
              <a:t>( اقتصاديات التعليم ) من</a:t>
            </a:r>
            <a:r>
              <a:rPr lang="ar-SA" kern="0" dirty="0">
                <a:solidFill>
                  <a:srgbClr val="333333"/>
                </a:solidFill>
                <a:effectLst/>
                <a:latin typeface="Alexandria" pitchFamily="2" charset="-78"/>
                <a:ea typeface="Times New Roman" panose="02020603050405020304" pitchFamily="18" charset="0"/>
                <a:cs typeface="Alexandria" pitchFamily="2" charset="-78"/>
              </a:rPr>
              <a:t> </a:t>
            </a:r>
            <a:r>
              <a:rPr lang="ar-JO" kern="0" dirty="0">
                <a:solidFill>
                  <a:srgbClr val="333333"/>
                </a:solidFill>
                <a:effectLst/>
                <a:latin typeface="Alexandria" pitchFamily="2" charset="-78"/>
                <a:ea typeface="Times New Roman" panose="02020603050405020304" pitchFamily="18" charset="0"/>
                <a:cs typeface="Alexandria" pitchFamily="2" charset="-78"/>
              </a:rPr>
              <a:t>جزأين </a:t>
            </a:r>
            <a:r>
              <a:rPr lang="ar-SA" kern="0" dirty="0">
                <a:solidFill>
                  <a:srgbClr val="333333"/>
                </a:solidFill>
                <a:effectLst/>
                <a:latin typeface="Alexandria" pitchFamily="2" charset="-78"/>
                <a:ea typeface="Times New Roman" panose="02020603050405020304" pitchFamily="18" charset="0"/>
                <a:cs typeface="Alexandria" pitchFamily="2" charset="-78"/>
              </a:rPr>
              <a:t> </a:t>
            </a:r>
            <a:r>
              <a:rPr lang="ar-JO" kern="0" dirty="0">
                <a:solidFill>
                  <a:srgbClr val="333333"/>
                </a:solidFill>
                <a:effectLst/>
                <a:latin typeface="Alexandria" pitchFamily="2" charset="-78"/>
                <a:ea typeface="Times New Roman" panose="02020603050405020304" pitchFamily="18" charset="0"/>
                <a:cs typeface="Alexandria" pitchFamily="2" charset="-78"/>
              </a:rPr>
              <a:t>فالجزء </a:t>
            </a:r>
            <a:r>
              <a:rPr lang="ar-SA" kern="0" dirty="0">
                <a:solidFill>
                  <a:srgbClr val="333333"/>
                </a:solidFill>
                <a:effectLst/>
                <a:latin typeface="Alexandria" pitchFamily="2" charset="-78"/>
                <a:ea typeface="Times New Roman" panose="02020603050405020304" pitchFamily="18" charset="0"/>
                <a:cs typeface="Alexandria" pitchFamily="2" charset="-78"/>
              </a:rPr>
              <a:t>الأول هو الاقتصاد والآخر هو التعليم</a:t>
            </a:r>
            <a:r>
              <a:rPr lang="ar-JO" kern="0" dirty="0">
                <a:solidFill>
                  <a:srgbClr val="333333"/>
                </a:solidFill>
                <a:effectLst/>
                <a:latin typeface="Alexandria" pitchFamily="2" charset="-78"/>
                <a:ea typeface="Times New Roman" panose="02020603050405020304" pitchFamily="18" charset="0"/>
                <a:cs typeface="Alexandria" pitchFamily="2" charset="-78"/>
              </a:rPr>
              <a:t>.</a:t>
            </a:r>
            <a:r>
              <a:rPr lang="ar-SA" kern="0" dirty="0">
                <a:solidFill>
                  <a:srgbClr val="333333"/>
                </a:solidFill>
                <a:effectLst/>
                <a:latin typeface="Alexandria" pitchFamily="2" charset="-78"/>
                <a:ea typeface="Times New Roman" panose="02020603050405020304" pitchFamily="18" charset="0"/>
                <a:cs typeface="Alexandria" pitchFamily="2" charset="-78"/>
              </a:rPr>
              <a:t> </a:t>
            </a:r>
            <a:endParaRPr lang="ar-JO" kern="0" dirty="0">
              <a:solidFill>
                <a:srgbClr val="333333"/>
              </a:solidFill>
              <a:effectLst/>
              <a:latin typeface="Alexandria" pitchFamily="2" charset="-78"/>
              <a:ea typeface="Times New Roman" panose="02020603050405020304" pitchFamily="18" charset="0"/>
              <a:cs typeface="Alexandria" pitchFamily="2" charset="-78"/>
            </a:endParaRPr>
          </a:p>
          <a:p>
            <a:pPr algn="just" rtl="1" fontAlgn="base">
              <a:lnSpc>
                <a:spcPct val="200000"/>
              </a:lnSpc>
            </a:pPr>
            <a:r>
              <a:rPr lang="ar-SA" kern="0" dirty="0">
                <a:solidFill>
                  <a:srgbClr val="333333"/>
                </a:solidFill>
                <a:effectLst/>
                <a:latin typeface="Alexandria" pitchFamily="2" charset="-78"/>
                <a:ea typeface="Times New Roman" panose="02020603050405020304" pitchFamily="18" charset="0"/>
                <a:cs typeface="Alexandria" pitchFamily="2" charset="-78"/>
              </a:rPr>
              <a:t>فالاقتصاد </a:t>
            </a:r>
            <a:r>
              <a:rPr lang="ar-JO" kern="0" dirty="0">
                <a:solidFill>
                  <a:srgbClr val="333333"/>
                </a:solidFill>
                <a:effectLst/>
                <a:latin typeface="Alexandria" pitchFamily="2" charset="-78"/>
                <a:ea typeface="Times New Roman" panose="02020603050405020304" pitchFamily="18" charset="0"/>
                <a:cs typeface="Alexandria" pitchFamily="2" charset="-78"/>
              </a:rPr>
              <a:t>لغة</a:t>
            </a:r>
            <a:r>
              <a:rPr lang="ar-SA" kern="0" dirty="0">
                <a:solidFill>
                  <a:srgbClr val="333333"/>
                </a:solidFill>
                <a:effectLst/>
                <a:latin typeface="Alexandria" pitchFamily="2" charset="-78"/>
                <a:ea typeface="Times New Roman" panose="02020603050405020304" pitchFamily="18" charset="0"/>
                <a:cs typeface="Alexandria" pitchFamily="2" charset="-78"/>
              </a:rPr>
              <a:t> هو: مصدر اقتصد، ويأتي بمعنى الادخار وعدم التبذير، والاقتصاد هو مظاهر الإنتاج والتوزيع والتصدير في البلاد.</a:t>
            </a:r>
            <a:endParaRPr lang="en-US" kern="100" dirty="0">
              <a:effectLst/>
              <a:latin typeface="Alexandria" pitchFamily="2" charset="-78"/>
              <a:ea typeface="Calibri" panose="020F0502020204030204" pitchFamily="34" charset="0"/>
              <a:cs typeface="Alexandria" pitchFamily="2" charset="-78"/>
            </a:endParaRPr>
          </a:p>
        </p:txBody>
      </p:sp>
      <p:pic>
        <p:nvPicPr>
          <p:cNvPr id="4" name="Picture 3">
            <a:extLst>
              <a:ext uri="{FF2B5EF4-FFF2-40B4-BE49-F238E27FC236}">
                <a16:creationId xmlns:a16="http://schemas.microsoft.com/office/drawing/2014/main" id="{6C7C59E9-258F-BA4D-0349-FF98F0AC23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59610" y="1406590"/>
            <a:ext cx="2619375" cy="1372618"/>
          </a:xfrm>
          <a:prstGeom prst="rect">
            <a:avLst/>
          </a:prstGeom>
        </p:spPr>
      </p:pic>
      <p:pic>
        <p:nvPicPr>
          <p:cNvPr id="12" name="Graphic 21">
            <a:extLst>
              <a:ext uri="{FF2B5EF4-FFF2-40B4-BE49-F238E27FC236}">
                <a16:creationId xmlns:a16="http://schemas.microsoft.com/office/drawing/2014/main" id="{447C596A-34E7-C0D9-2B2F-B4366F4D9F5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2054431471"/>
      </p:ext>
    </p:extLst>
  </p:cSld>
  <p:clrMapOvr>
    <a:masterClrMapping/>
  </p:clrMapOvr>
  <mc:AlternateContent xmlns:mc="http://schemas.openxmlformats.org/markup-compatibility/2006" xmlns:p14="http://schemas.microsoft.com/office/powerpoint/2010/main">
    <mc:Choice Requires="p14">
      <p:transition spd="slow" p14:dur="1600" advTm="100200">
        <p14:prism isInverted="1"/>
      </p:transition>
    </mc:Choice>
    <mc:Fallback xmlns="">
      <p:transition spd="slow" advTm="1002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9D30CD28-BFB6-45EE-B1F4-3BAD92FB49F9}"/>
              </a:ext>
            </a:extLst>
          </p:cNvPr>
          <p:cNvSpPr/>
          <p:nvPr/>
        </p:nvSpPr>
        <p:spPr>
          <a:xfrm>
            <a:off x="1023851" y="1191867"/>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224815" y="6209539"/>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1527854" y="1443841"/>
            <a:ext cx="9706700" cy="4323620"/>
          </a:xfrm>
          <a:prstGeom prst="rect">
            <a:avLst/>
          </a:prstGeom>
          <a:noFill/>
        </p:spPr>
        <p:txBody>
          <a:bodyPr wrap="square" rtlCol="0">
            <a:spAutoFit/>
          </a:bodyPr>
          <a:lstStyle/>
          <a:p>
            <a:pPr algn="r" rtl="1"/>
            <a:r>
              <a:rPr lang="ar-JO" sz="2000" b="1" i="0" dirty="0">
                <a:solidFill>
                  <a:srgbClr val="00B0F0"/>
                </a:solidFill>
                <a:effectLst/>
                <a:latin typeface="Alexandria" pitchFamily="2" charset="-78"/>
                <a:cs typeface="Alexandria" pitchFamily="2" charset="-78"/>
              </a:rPr>
              <a:t>اقتصاديات التعليم اصطلاحًا</a:t>
            </a:r>
          </a:p>
          <a:p>
            <a:pPr algn="just" rtl="1">
              <a:lnSpc>
                <a:spcPct val="150000"/>
              </a:lnSpc>
            </a:pPr>
            <a:r>
              <a:rPr lang="ar-JO" sz="2800" b="1" i="0" dirty="0">
                <a:effectLst/>
                <a:latin typeface="Traditional Arabic" panose="02020603050405020304" pitchFamily="18" charset="-78"/>
                <a:cs typeface="Traditional Arabic" panose="02020603050405020304" pitchFamily="18" charset="-78"/>
              </a:rPr>
              <a:t>    </a:t>
            </a:r>
            <a:r>
              <a:rPr lang="ar-YE" i="0" dirty="0">
                <a:effectLst/>
                <a:latin typeface="Alexandria" pitchFamily="2" charset="-78"/>
                <a:cs typeface="Alexandria" pitchFamily="2" charset="-78"/>
              </a:rPr>
              <a:t>"</a:t>
            </a:r>
            <a:r>
              <a:rPr lang="ar-JO" i="0" dirty="0">
                <a:effectLst/>
                <a:latin typeface="Alexandria" pitchFamily="2" charset="-78"/>
                <a:cs typeface="Alexandria" pitchFamily="2" charset="-78"/>
              </a:rPr>
              <a:t>ال</a:t>
            </a:r>
            <a:r>
              <a:rPr lang="ar-YE" i="0" dirty="0">
                <a:effectLst/>
                <a:latin typeface="Alexandria" pitchFamily="2" charset="-78"/>
                <a:cs typeface="Alexandria" pitchFamily="2" charset="-78"/>
              </a:rPr>
              <a:t>علم </a:t>
            </a:r>
            <a:r>
              <a:rPr lang="ar-JO" i="0" dirty="0">
                <a:effectLst/>
                <a:latin typeface="Alexandria" pitchFamily="2" charset="-78"/>
                <a:cs typeface="Alexandria" pitchFamily="2" charset="-78"/>
              </a:rPr>
              <a:t> الذي </a:t>
            </a:r>
            <a:r>
              <a:rPr lang="ar-YE" i="0" dirty="0">
                <a:effectLst/>
                <a:latin typeface="Alexandria" pitchFamily="2" charset="-78"/>
                <a:cs typeface="Alexandria" pitchFamily="2" charset="-78"/>
              </a:rPr>
              <a:t>يبحث </a:t>
            </a:r>
            <a:r>
              <a:rPr lang="ar-JO" i="0" dirty="0">
                <a:effectLst/>
                <a:latin typeface="Alexandria" pitchFamily="2" charset="-78"/>
                <a:cs typeface="Alexandria" pitchFamily="2" charset="-78"/>
              </a:rPr>
              <a:t>في أفضل</a:t>
            </a:r>
            <a:r>
              <a:rPr lang="ar-YE" i="0" dirty="0">
                <a:effectLst/>
                <a:latin typeface="Alexandria" pitchFamily="2" charset="-78"/>
                <a:cs typeface="Alexandria" pitchFamily="2" charset="-78"/>
              </a:rPr>
              <a:t> الطرق </a:t>
            </a:r>
            <a:r>
              <a:rPr lang="ar-JO" i="0" dirty="0">
                <a:effectLst/>
                <a:latin typeface="Alexandria" pitchFamily="2" charset="-78"/>
                <a:cs typeface="Alexandria" pitchFamily="2" charset="-78"/>
              </a:rPr>
              <a:t>استخدامًا</a:t>
            </a:r>
            <a:r>
              <a:rPr lang="ar-YE" i="0" dirty="0">
                <a:effectLst/>
                <a:latin typeface="Alexandria" pitchFamily="2" charset="-78"/>
                <a:cs typeface="Alexandria" pitchFamily="2" charset="-78"/>
              </a:rPr>
              <a:t> </a:t>
            </a:r>
            <a:r>
              <a:rPr lang="ar-JO" i="0" dirty="0">
                <a:effectLst/>
                <a:latin typeface="Alexandria" pitchFamily="2" charset="-78"/>
                <a:cs typeface="Alexandria" pitchFamily="2" charset="-78"/>
              </a:rPr>
              <a:t>ل</a:t>
            </a:r>
            <a:r>
              <a:rPr lang="ar-YE" i="0" dirty="0">
                <a:effectLst/>
                <a:latin typeface="Alexandria" pitchFamily="2" charset="-78"/>
                <a:cs typeface="Alexandria" pitchFamily="2" charset="-78"/>
              </a:rPr>
              <a:t>لموارد التعليمية مالياً وبشرياً وتكنولوجياً وزمنياً من أجل </a:t>
            </a:r>
            <a:r>
              <a:rPr lang="ar-JO" i="0" dirty="0">
                <a:effectLst/>
                <a:latin typeface="Alexandria" pitchFamily="2" charset="-78"/>
                <a:cs typeface="Alexandria" pitchFamily="2" charset="-78"/>
              </a:rPr>
              <a:t>تأهيل الطلبة </a:t>
            </a:r>
            <a:r>
              <a:rPr lang="ar-YE" i="0" dirty="0">
                <a:effectLst/>
                <a:latin typeface="Alexandria" pitchFamily="2" charset="-78"/>
                <a:cs typeface="Alexandria" pitchFamily="2" charset="-78"/>
              </a:rPr>
              <a:t>بالتعليم والتدريب عقلاً وعلماً ومهارة </a:t>
            </a:r>
            <a:r>
              <a:rPr lang="ar-JO" i="0" dirty="0">
                <a:effectLst/>
                <a:latin typeface="Alexandria" pitchFamily="2" charset="-78"/>
                <a:cs typeface="Alexandria" pitchFamily="2" charset="-78"/>
              </a:rPr>
              <a:t>وقيمًا </a:t>
            </a:r>
            <a:r>
              <a:rPr lang="ar-YE" i="0" dirty="0">
                <a:effectLst/>
                <a:latin typeface="Alexandria" pitchFamily="2" charset="-78"/>
                <a:cs typeface="Alexandria" pitchFamily="2" charset="-78"/>
              </a:rPr>
              <a:t>وصحة </a:t>
            </a:r>
            <a:r>
              <a:rPr lang="ar-JO" i="0" dirty="0">
                <a:effectLst/>
                <a:latin typeface="Alexandria" pitchFamily="2" charset="-78"/>
                <a:cs typeface="Alexandria" pitchFamily="2" charset="-78"/>
              </a:rPr>
              <a:t>واجتماعيًا</a:t>
            </a:r>
            <a:r>
              <a:rPr lang="ar-YE" i="0" dirty="0">
                <a:effectLst/>
                <a:latin typeface="Alexandria" pitchFamily="2" charset="-78"/>
                <a:cs typeface="Alexandria" pitchFamily="2" charset="-78"/>
              </a:rPr>
              <a:t> </a:t>
            </a:r>
            <a:r>
              <a:rPr lang="ar-JO" i="0" dirty="0">
                <a:effectLst/>
                <a:latin typeface="Alexandria" pitchFamily="2" charset="-78"/>
                <a:cs typeface="Alexandria" pitchFamily="2" charset="-78"/>
              </a:rPr>
              <a:t>لإفادة </a:t>
            </a:r>
            <a:r>
              <a:rPr lang="ar-YE" i="0" dirty="0">
                <a:effectLst/>
                <a:latin typeface="Alexandria" pitchFamily="2" charset="-78"/>
                <a:cs typeface="Alexandria" pitchFamily="2" charset="-78"/>
              </a:rPr>
              <a:t>المجتمعات التي يعيشون فيها حاضراً أو مستقبلاً </a:t>
            </a:r>
            <a:r>
              <a:rPr lang="ar-JO" i="0" dirty="0">
                <a:effectLst/>
                <a:latin typeface="Alexandria" pitchFamily="2" charset="-78"/>
                <a:cs typeface="Alexandria" pitchFamily="2" charset="-78"/>
              </a:rPr>
              <a:t>.</a:t>
            </a:r>
            <a:endParaRPr lang="ar-YE" i="0" dirty="0">
              <a:effectLst/>
              <a:latin typeface="Alexandria" pitchFamily="2" charset="-78"/>
              <a:cs typeface="Alexandria" pitchFamily="2" charset="-78"/>
            </a:endParaRPr>
          </a:p>
          <a:p>
            <a:pPr algn="just" rtl="1">
              <a:lnSpc>
                <a:spcPct val="150000"/>
              </a:lnSpc>
            </a:pPr>
            <a:r>
              <a:rPr lang="ar-JO" i="0" dirty="0">
                <a:effectLst/>
                <a:latin typeface="Alexandria" pitchFamily="2" charset="-78"/>
                <a:cs typeface="Alexandria" pitchFamily="2" charset="-78"/>
              </a:rPr>
              <a:t>    </a:t>
            </a:r>
            <a:r>
              <a:rPr lang="ar-YE" i="0" dirty="0">
                <a:effectLst/>
                <a:latin typeface="Alexandria" pitchFamily="2" charset="-78"/>
                <a:cs typeface="Alexandria" pitchFamily="2" charset="-78"/>
              </a:rPr>
              <a:t>وقد عرف </a:t>
            </a:r>
            <a:r>
              <a:rPr lang="ar-JO" i="0" dirty="0">
                <a:effectLst/>
                <a:latin typeface="Alexandria" pitchFamily="2" charset="-78"/>
                <a:cs typeface="Alexandria" pitchFamily="2" charset="-78"/>
              </a:rPr>
              <a:t>العالم </a:t>
            </a:r>
            <a:r>
              <a:rPr lang="ar-YE" i="0" dirty="0">
                <a:effectLst/>
                <a:latin typeface="Alexandria" pitchFamily="2" charset="-78"/>
                <a:cs typeface="Alexandria" pitchFamily="2" charset="-78"/>
              </a:rPr>
              <a:t>كوهن اقتصاديات التعليم " بأنه دراسة كيفية اختيار المجتمع وأفراده </a:t>
            </a:r>
            <a:r>
              <a:rPr lang="ar-JO" i="0" dirty="0">
                <a:effectLst/>
                <a:latin typeface="Alexandria" pitchFamily="2" charset="-78"/>
                <a:cs typeface="Alexandria" pitchFamily="2" charset="-78"/>
              </a:rPr>
              <a:t>ل</a:t>
            </a:r>
            <a:r>
              <a:rPr lang="ar-YE" i="0" dirty="0">
                <a:effectLst/>
                <a:latin typeface="Alexandria" pitchFamily="2" charset="-78"/>
                <a:cs typeface="Alexandria" pitchFamily="2" charset="-78"/>
              </a:rPr>
              <a:t>استخدام الموارد الإنتاجية </a:t>
            </a:r>
            <a:r>
              <a:rPr lang="ar-JO" i="0" dirty="0">
                <a:effectLst/>
                <a:latin typeface="Alexandria" pitchFamily="2" charset="-78"/>
                <a:cs typeface="Alexandria" pitchFamily="2" charset="-78"/>
              </a:rPr>
              <a:t>لتدريب </a:t>
            </a:r>
            <a:r>
              <a:rPr lang="ar-YE" i="0" dirty="0">
                <a:effectLst/>
                <a:latin typeface="Alexandria" pitchFamily="2" charset="-78"/>
                <a:cs typeface="Alexandria" pitchFamily="2" charset="-78"/>
              </a:rPr>
              <a:t>وتنمية شخصية </a:t>
            </a:r>
            <a:r>
              <a:rPr lang="ar-JO" i="0" dirty="0">
                <a:effectLst/>
                <a:latin typeface="Alexandria" pitchFamily="2" charset="-78"/>
                <a:cs typeface="Alexandria" pitchFamily="2" charset="-78"/>
              </a:rPr>
              <a:t>المتعلمين </a:t>
            </a:r>
            <a:r>
              <a:rPr lang="ar-YE" i="0" dirty="0">
                <a:effectLst/>
                <a:latin typeface="Alexandria" pitchFamily="2" charset="-78"/>
                <a:cs typeface="Alexandria" pitchFamily="2" charset="-78"/>
              </a:rPr>
              <a:t>من خلال المعرفة والمهارات وغيرها اعتماداً على التعليم خلال فترة زمنية محددة وكيفية توزيعها بين الأفراد والمجموعات في الحاضر والمستقبل". </a:t>
            </a:r>
            <a:endParaRPr lang="ar-JO" i="0" dirty="0">
              <a:effectLst/>
              <a:latin typeface="Alexandria" pitchFamily="2" charset="-78"/>
              <a:cs typeface="Alexandria" pitchFamily="2" charset="-78"/>
            </a:endParaRPr>
          </a:p>
          <a:p>
            <a:pPr algn="just" rtl="1">
              <a:lnSpc>
                <a:spcPct val="150000"/>
              </a:lnSpc>
            </a:pPr>
            <a:r>
              <a:rPr lang="ar-YE" i="0" dirty="0">
                <a:effectLst/>
                <a:latin typeface="Alexandria" pitchFamily="2" charset="-78"/>
                <a:cs typeface="Alexandria" pitchFamily="2" charset="-78"/>
              </a:rPr>
              <a:t>أي أن اقتصاديات التعليم تهتم بالعمليات التي يتم بها إنتاج التعليم وتوزيعه بين الأفراد والمجموعات المتنافسة، وتحديد حجم الإنفاق على التعليم سواء من الأفراد أو المجتمع</a:t>
            </a:r>
            <a:r>
              <a:rPr lang="ar-JO" i="0" dirty="0">
                <a:effectLst/>
                <a:latin typeface="Alexandria" pitchFamily="2" charset="-78"/>
                <a:cs typeface="Alexandria" pitchFamily="2" charset="-78"/>
              </a:rPr>
              <a:t>.</a:t>
            </a:r>
            <a:endParaRPr lang="ar-YE"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08586DEB-BCC3-A4EE-55E2-2FF497C7A4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1422424654"/>
      </p:ext>
    </p:extLst>
  </p:cSld>
  <p:clrMapOvr>
    <a:masterClrMapping/>
  </p:clrMapOvr>
  <mc:AlternateContent xmlns:mc="http://schemas.openxmlformats.org/markup-compatibility/2006" xmlns:p14="http://schemas.microsoft.com/office/powerpoint/2010/main">
    <mc:Choice Requires="p14">
      <p:transition spd="slow" p14:dur="1600" advTm="208744">
        <p14:prism isInverted="1"/>
      </p:transition>
    </mc:Choice>
    <mc:Fallback xmlns="">
      <p:transition spd="slow" advTm="208744">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7901D9F-12C0-9105-34C5-E1BFA6826029}"/>
              </a:ext>
            </a:extLst>
          </p:cNvPr>
          <p:cNvSpPr/>
          <p:nvPr/>
        </p:nvSpPr>
        <p:spPr>
          <a:xfrm>
            <a:off x="1023851" y="1191867"/>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206015" y="6169631"/>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068548" y="1597818"/>
            <a:ext cx="10054904" cy="400110"/>
          </a:xfrm>
          <a:prstGeom prst="rect">
            <a:avLst/>
          </a:prstGeom>
          <a:noFill/>
        </p:spPr>
        <p:txBody>
          <a:bodyPr wrap="square" rtlCol="0">
            <a:spAutoFit/>
          </a:bodyPr>
          <a:lstStyle/>
          <a:p>
            <a:pPr algn="ctr" rtl="1"/>
            <a:r>
              <a:rPr lang="ar-JO" sz="2000" b="1" i="0" u="none" strike="noStrike" baseline="0" dirty="0">
                <a:solidFill>
                  <a:srgbClr val="00B0F0"/>
                </a:solidFill>
                <a:latin typeface="Alexandria" pitchFamily="2" charset="-78"/>
                <a:cs typeface="Alexandria" pitchFamily="2" charset="-78"/>
              </a:rPr>
              <a:t>نشوء وتطور اقتصاديات التعليم</a:t>
            </a:r>
          </a:p>
        </p:txBody>
      </p:sp>
      <p:sp>
        <p:nvSpPr>
          <p:cNvPr id="11" name="TextBox 10">
            <a:extLst>
              <a:ext uri="{FF2B5EF4-FFF2-40B4-BE49-F238E27FC236}">
                <a16:creationId xmlns:a16="http://schemas.microsoft.com/office/drawing/2014/main" id="{3EE96C85-6F4E-5E24-0690-2F912C2E726A}"/>
              </a:ext>
            </a:extLst>
          </p:cNvPr>
          <p:cNvSpPr txBox="1"/>
          <p:nvPr/>
        </p:nvSpPr>
        <p:spPr>
          <a:xfrm>
            <a:off x="1270919" y="2078049"/>
            <a:ext cx="9852533" cy="3862596"/>
          </a:xfrm>
          <a:prstGeom prst="rect">
            <a:avLst/>
          </a:prstGeom>
          <a:noFill/>
        </p:spPr>
        <p:txBody>
          <a:bodyPr wrap="square" rtlCol="0">
            <a:spAutoFit/>
          </a:bodyPr>
          <a:lstStyle/>
          <a:p>
            <a:pPr algn="just" rtl="1">
              <a:lnSpc>
                <a:spcPct val="150000"/>
              </a:lnSpc>
            </a:pPr>
            <a:r>
              <a:rPr lang="ar-JO" dirty="0">
                <a:latin typeface="Alexandria" pitchFamily="2" charset="-78"/>
                <a:cs typeface="Alexandria" pitchFamily="2" charset="-78"/>
              </a:rPr>
              <a:t>   </a:t>
            </a:r>
            <a:r>
              <a:rPr lang="ar-JO" sz="1600" dirty="0">
                <a:latin typeface="Alexandria" pitchFamily="2" charset="-78"/>
                <a:cs typeface="Alexandria" pitchFamily="2" charset="-78"/>
              </a:rPr>
              <a:t>ترجع </a:t>
            </a:r>
            <a:r>
              <a:rPr lang="ar-YE" sz="1600" dirty="0">
                <a:latin typeface="Alexandria" pitchFamily="2" charset="-78"/>
                <a:cs typeface="Alexandria" pitchFamily="2" charset="-78"/>
              </a:rPr>
              <a:t>بدايات </a:t>
            </a:r>
            <a:r>
              <a:rPr lang="ar-JO" sz="1600" dirty="0">
                <a:latin typeface="Alexandria" pitchFamily="2" charset="-78"/>
                <a:cs typeface="Alexandria" pitchFamily="2" charset="-78"/>
              </a:rPr>
              <a:t>هذا </a:t>
            </a:r>
            <a:r>
              <a:rPr lang="ar-YE" sz="1600" dirty="0">
                <a:latin typeface="Alexandria" pitchFamily="2" charset="-78"/>
                <a:cs typeface="Alexandria" pitchFamily="2" charset="-78"/>
              </a:rPr>
              <a:t>العلم إلى كتابات آدم سميث في </a:t>
            </a:r>
            <a:r>
              <a:rPr lang="ar-JO" sz="1600" dirty="0">
                <a:latin typeface="Alexandria" pitchFamily="2" charset="-78"/>
                <a:cs typeface="Alexandria" pitchFamily="2" charset="-78"/>
              </a:rPr>
              <a:t>كتابه</a:t>
            </a:r>
            <a:r>
              <a:rPr lang="ar-YE" sz="1600" dirty="0">
                <a:latin typeface="Alexandria" pitchFamily="2" charset="-78"/>
                <a:cs typeface="Alexandria" pitchFamily="2" charset="-78"/>
              </a:rPr>
              <a:t> </a:t>
            </a:r>
            <a:r>
              <a:rPr lang="ar-YE" sz="1600" i="0" dirty="0">
                <a:effectLst/>
                <a:latin typeface="Alexandria" pitchFamily="2" charset="-78"/>
                <a:cs typeface="Alexandria" pitchFamily="2" charset="-78"/>
              </a:rPr>
              <a:t>الشهير ثروة الأمم الذي نشر سنة</a:t>
            </a:r>
            <a:r>
              <a:rPr lang="ar-JO" sz="1600" i="0" dirty="0">
                <a:effectLst/>
                <a:latin typeface="Alexandria" pitchFamily="2" charset="-78"/>
                <a:cs typeface="Alexandria" pitchFamily="2" charset="-78"/>
              </a:rPr>
              <a:t>(</a:t>
            </a:r>
            <a:r>
              <a:rPr lang="ar-YE" sz="1600" i="0" dirty="0">
                <a:effectLst/>
                <a:latin typeface="Alexandria" pitchFamily="2" charset="-78"/>
                <a:cs typeface="Alexandria" pitchFamily="2" charset="-78"/>
              </a:rPr>
              <a:t> 1776</a:t>
            </a:r>
            <a:r>
              <a:rPr lang="ar-JO" sz="1600" i="0" dirty="0">
                <a:effectLst/>
                <a:latin typeface="Alexandria" pitchFamily="2" charset="-78"/>
                <a:cs typeface="Alexandria" pitchFamily="2" charset="-78"/>
              </a:rPr>
              <a:t>)</a:t>
            </a:r>
            <a:r>
              <a:rPr lang="ar-YE" sz="1600" i="0" dirty="0">
                <a:effectLst/>
                <a:latin typeface="Alexandria" pitchFamily="2" charset="-78"/>
                <a:cs typeface="Alexandria" pitchFamily="2" charset="-78"/>
              </a:rPr>
              <a:t>م . حيث بين أهمية التعليم وأن التعليم هو المجال الذي يمكن أن يمنع الفساد بين العمال بل انه سيكون عنصر فعال في استقرار المجتمع اقتصادياً وسياسياً </a:t>
            </a:r>
            <a:r>
              <a:rPr lang="ar-JO" sz="1600" i="0" dirty="0">
                <a:effectLst/>
                <a:latin typeface="Alexandria" pitchFamily="2" charset="-78"/>
                <a:cs typeface="Alexandria" pitchFamily="2" charset="-78"/>
              </a:rPr>
              <a:t>.</a:t>
            </a:r>
          </a:p>
          <a:p>
            <a:pPr algn="just" rtl="1">
              <a:lnSpc>
                <a:spcPct val="150000"/>
              </a:lnSpc>
            </a:pPr>
            <a:r>
              <a:rPr lang="ar-YE" sz="1600" i="0" dirty="0">
                <a:effectLst/>
                <a:latin typeface="Alexandria" pitchFamily="2" charset="-78"/>
                <a:cs typeface="Alexandria" pitchFamily="2" charset="-78"/>
              </a:rPr>
              <a:t> </a:t>
            </a:r>
            <a:r>
              <a:rPr lang="ar-JO" sz="1600" i="0" dirty="0">
                <a:effectLst/>
                <a:latin typeface="Alexandria" pitchFamily="2" charset="-78"/>
                <a:cs typeface="Alexandria" pitchFamily="2" charset="-78"/>
              </a:rPr>
              <a:t>   </a:t>
            </a:r>
            <a:r>
              <a:rPr lang="ar-YE" sz="1600" i="0" dirty="0">
                <a:effectLst/>
                <a:latin typeface="Alexandria" pitchFamily="2" charset="-78"/>
                <a:cs typeface="Alexandria" pitchFamily="2" charset="-78"/>
              </a:rPr>
              <a:t>واتفق معه في ذلك مالتوس</a:t>
            </a:r>
            <a:r>
              <a:rPr lang="en-US" sz="1600" i="0" dirty="0">
                <a:effectLst/>
                <a:latin typeface="Alexandria" pitchFamily="2" charset="-78"/>
                <a:cs typeface="Alexandria" pitchFamily="2" charset="-78"/>
              </a:rPr>
              <a:t> </a:t>
            </a:r>
            <a:r>
              <a:rPr lang="ar-YE" sz="1600" i="0" dirty="0">
                <a:effectLst/>
                <a:latin typeface="Alexandria" pitchFamily="2" charset="-78"/>
                <a:cs typeface="Alexandria" pitchFamily="2" charset="-78"/>
              </a:rPr>
              <a:t>صاحب نظرية السكان، وقد اعتبر التعليم عامل من عوامل تحديد النسل، كما أعتبر سميث التعليم من عناصر رأس المال الثابت مثل المباني والآلات والمعدات .</a:t>
            </a:r>
          </a:p>
          <a:p>
            <a:pPr algn="just" rtl="1">
              <a:lnSpc>
                <a:spcPct val="150000"/>
              </a:lnSpc>
            </a:pPr>
            <a:r>
              <a:rPr lang="ar-JO" sz="1600" i="0" dirty="0">
                <a:effectLst/>
                <a:latin typeface="Alexandria" pitchFamily="2" charset="-78"/>
                <a:cs typeface="Alexandria" pitchFamily="2" charset="-78"/>
              </a:rPr>
              <a:t>    </a:t>
            </a:r>
            <a:r>
              <a:rPr lang="ar-YE" sz="1600" i="0" dirty="0">
                <a:effectLst/>
                <a:latin typeface="Alexandria" pitchFamily="2" charset="-78"/>
                <a:cs typeface="Alexandria" pitchFamily="2" charset="-78"/>
              </a:rPr>
              <a:t>ويعد الاقتصادي الكبير الفرد مارشال من أوائل الاقتصاديين الذين أشاروا إلى القيمة الاقتصادية للتعليم حيث أكد على " أن اكثر أنواع الاستثمارات الرأسمالية قيمة ما يستثمر في البشر"</a:t>
            </a:r>
            <a:endParaRPr lang="ar-JO" sz="1600" i="0" dirty="0">
              <a:effectLst/>
              <a:latin typeface="Alexandria" pitchFamily="2" charset="-78"/>
              <a:cs typeface="Alexandria" pitchFamily="2" charset="-78"/>
            </a:endParaRPr>
          </a:p>
          <a:p>
            <a:pPr algn="just" rtl="1">
              <a:lnSpc>
                <a:spcPct val="150000"/>
              </a:lnSpc>
            </a:pPr>
            <a:r>
              <a:rPr lang="ar-YE" sz="1600" i="0" dirty="0">
                <a:effectLst/>
                <a:latin typeface="Alexandria" pitchFamily="2" charset="-78"/>
                <a:cs typeface="Alexandria" pitchFamily="2" charset="-78"/>
              </a:rPr>
              <a:t> </a:t>
            </a:r>
            <a:r>
              <a:rPr lang="ar-JO" sz="1600" i="0" dirty="0">
                <a:effectLst/>
                <a:latin typeface="Alexandria" pitchFamily="2" charset="-78"/>
                <a:cs typeface="Alexandria" pitchFamily="2" charset="-78"/>
              </a:rPr>
              <a:t> </a:t>
            </a:r>
            <a:r>
              <a:rPr lang="ar-YE" sz="1600" i="0" dirty="0">
                <a:effectLst/>
                <a:latin typeface="Alexandria" pitchFamily="2" charset="-78"/>
                <a:cs typeface="Alexandria" pitchFamily="2" charset="-78"/>
              </a:rPr>
              <a:t>وأكد كارل ماركس على علاقة التعليم بالتنمية الاقتصادية والاجتماعية ، كما أكد على أهمية التعليم والتدريب في زيادة وترقية مهارات العمل </a:t>
            </a:r>
            <a:r>
              <a:rPr lang="ar-JO" sz="1600" i="0" dirty="0">
                <a:effectLst/>
                <a:latin typeface="Alexandria" pitchFamily="2" charset="-78"/>
                <a:cs typeface="Alexandria" pitchFamily="2" charset="-78"/>
              </a:rPr>
              <a:t>.</a:t>
            </a:r>
          </a:p>
          <a:p>
            <a:pPr algn="r" rtl="1"/>
            <a:endParaRPr lang="ar-YE" sz="2000" b="1" i="0" dirty="0">
              <a:effectLst/>
              <a:latin typeface="arial black" panose="020B0A04020102020204" pitchFamily="34" charset="0"/>
            </a:endParaRPr>
          </a:p>
        </p:txBody>
      </p:sp>
      <p:pic>
        <p:nvPicPr>
          <p:cNvPr id="12" name="Audio 11">
            <a:hlinkClick r:id="" action="ppaction://media"/>
            <a:extLst>
              <a:ext uri="{FF2B5EF4-FFF2-40B4-BE49-F238E27FC236}">
                <a16:creationId xmlns:a16="http://schemas.microsoft.com/office/drawing/2014/main" id="{745BE6A2-DCDC-6992-2AE1-0A2FB868C99A}"/>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0000" t="-90625" r="-200000" b="-90625"/>
          <a:stretch>
            <a:fillRect/>
          </a:stretch>
        </p:blipFill>
        <p:spPr>
          <a:xfrm>
            <a:off x="-853208" y="5512436"/>
            <a:ext cx="3048000" cy="1714500"/>
          </a:xfrm>
          <a:prstGeom prst="rect">
            <a:avLst/>
          </a:prstGeom>
        </p:spPr>
      </p:pic>
      <p:pic>
        <p:nvPicPr>
          <p:cNvPr id="3" name="Graphic 21">
            <a:extLst>
              <a:ext uri="{FF2B5EF4-FFF2-40B4-BE49-F238E27FC236}">
                <a16:creationId xmlns:a16="http://schemas.microsoft.com/office/drawing/2014/main" id="{E9DD72F5-7DF2-AB48-472F-A59BE5B33F73}"/>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999241"/>
          </a:xfrm>
          <a:prstGeom prst="rect">
            <a:avLst/>
          </a:prstGeom>
        </p:spPr>
      </p:pic>
    </p:spTree>
    <p:extLst>
      <p:ext uri="{BB962C8B-B14F-4D97-AF65-F5344CB8AC3E}">
        <p14:creationId xmlns:p14="http://schemas.microsoft.com/office/powerpoint/2010/main" val="2192721818"/>
      </p:ext>
    </p:extLst>
  </p:cSld>
  <p:clrMapOvr>
    <a:masterClrMapping/>
  </p:clrMapOvr>
  <mc:AlternateContent xmlns:mc="http://schemas.openxmlformats.org/markup-compatibility/2006" xmlns:p14="http://schemas.microsoft.com/office/powerpoint/2010/main">
    <mc:Choice Requires="p14">
      <p:transition spd="slow" p14:dur="1600" advTm="165650">
        <p14:prism isInverted="1"/>
      </p:transition>
    </mc:Choice>
    <mc:Fallback xmlns="">
      <p:transition spd="slow" advTm="16565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0125BAE7-F81E-15CD-4102-DB0BB9120571}"/>
              </a:ext>
            </a:extLst>
          </p:cNvPr>
          <p:cNvSpPr/>
          <p:nvPr/>
        </p:nvSpPr>
        <p:spPr>
          <a:xfrm>
            <a:off x="1023851" y="1191867"/>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032354" y="6148387"/>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436914" y="1888102"/>
            <a:ext cx="9863068" cy="3724096"/>
          </a:xfrm>
          <a:prstGeom prst="rect">
            <a:avLst/>
          </a:prstGeom>
          <a:noFill/>
        </p:spPr>
        <p:txBody>
          <a:bodyPr wrap="square" rtlCol="0">
            <a:spAutoFit/>
          </a:bodyPr>
          <a:lstStyle/>
          <a:p>
            <a:pPr algn="just" rtl="1">
              <a:lnSpc>
                <a:spcPct val="150000"/>
              </a:lnSpc>
            </a:pPr>
            <a:r>
              <a:rPr lang="ar-JO" i="0" dirty="0">
                <a:effectLst/>
                <a:latin typeface="Alexandria" pitchFamily="2" charset="-78"/>
                <a:cs typeface="Alexandria" pitchFamily="2" charset="-78"/>
              </a:rPr>
              <a:t>    </a:t>
            </a:r>
            <a:r>
              <a:rPr lang="ar-YE" i="0" dirty="0">
                <a:effectLst/>
                <a:latin typeface="Alexandria" pitchFamily="2" charset="-78"/>
                <a:cs typeface="Alexandria" pitchFamily="2" charset="-78"/>
              </a:rPr>
              <a:t>إلا أن البداية الحقيقية </a:t>
            </a:r>
            <a:r>
              <a:rPr lang="ar-JO" i="0" dirty="0">
                <a:effectLst/>
                <a:latin typeface="Alexandria" pitchFamily="2" charset="-78"/>
                <a:cs typeface="Alexandria" pitchFamily="2" charset="-78"/>
              </a:rPr>
              <a:t>ل</a:t>
            </a:r>
            <a:r>
              <a:rPr lang="ar-YE" i="0" dirty="0">
                <a:effectLst/>
                <a:latin typeface="Alexandria" pitchFamily="2" charset="-78"/>
                <a:cs typeface="Alexandria" pitchFamily="2" charset="-78"/>
              </a:rPr>
              <a:t>حقل اقتصاديات التعليم كانت </a:t>
            </a:r>
            <a:r>
              <a:rPr lang="ar-JO" i="0" dirty="0">
                <a:effectLst/>
                <a:latin typeface="Alexandria" pitchFamily="2" charset="-78"/>
                <a:cs typeface="Alexandria" pitchFamily="2" charset="-78"/>
              </a:rPr>
              <a:t>بعد </a:t>
            </a:r>
            <a:r>
              <a:rPr lang="ar-YE" i="0" dirty="0">
                <a:effectLst/>
                <a:latin typeface="Alexandria" pitchFamily="2" charset="-78"/>
                <a:cs typeface="Alexandria" pitchFamily="2" charset="-78"/>
              </a:rPr>
              <a:t>الحرب العالمية الثانية وبالتحديد في نهاية الخمسينات وأوائل الستينات من القرن العشرين على يد روبرت سولو </a:t>
            </a:r>
            <a:r>
              <a:rPr lang="en-US" i="0" dirty="0">
                <a:effectLst/>
                <a:latin typeface="Alexandria" pitchFamily="2" charset="-78"/>
                <a:cs typeface="Alexandria" pitchFamily="2" charset="-78"/>
              </a:rPr>
              <a:t>1957 </a:t>
            </a:r>
            <a:r>
              <a:rPr lang="ar-YE" i="0" dirty="0">
                <a:effectLst/>
                <a:latin typeface="Alexandria" pitchFamily="2" charset="-78"/>
                <a:cs typeface="Alexandria" pitchFamily="2" charset="-78"/>
              </a:rPr>
              <a:t>وثيودور شولتز وجاري بيكر</a:t>
            </a:r>
            <a:r>
              <a:rPr lang="en-US" i="0" dirty="0">
                <a:effectLst/>
                <a:latin typeface="Alexandria" pitchFamily="2" charset="-78"/>
                <a:cs typeface="Alexandria" pitchFamily="2" charset="-78"/>
              </a:rPr>
              <a:t>، </a:t>
            </a:r>
            <a:r>
              <a:rPr lang="ar-YE" i="0" dirty="0">
                <a:effectLst/>
                <a:latin typeface="Alexandria" pitchFamily="2" charset="-78"/>
                <a:cs typeface="Alexandria" pitchFamily="2" charset="-78"/>
              </a:rPr>
              <a:t>ودينيسون وهاربيسون وغيرهم .</a:t>
            </a:r>
            <a:endParaRPr lang="ar-JO" i="0" dirty="0">
              <a:effectLst/>
              <a:latin typeface="Alexandria" pitchFamily="2" charset="-78"/>
              <a:cs typeface="Alexandria" pitchFamily="2" charset="-78"/>
            </a:endParaRPr>
          </a:p>
          <a:p>
            <a:pPr algn="just" rtl="1">
              <a:lnSpc>
                <a:spcPct val="150000"/>
              </a:lnSpc>
            </a:pPr>
            <a:r>
              <a:rPr lang="ar-JO" dirty="0">
                <a:latin typeface="Alexandria" pitchFamily="2" charset="-78"/>
                <a:cs typeface="Alexandria" pitchFamily="2" charset="-78"/>
              </a:rPr>
              <a:t> </a:t>
            </a:r>
            <a:r>
              <a:rPr lang="ar-YE" i="0" dirty="0">
                <a:effectLst/>
                <a:latin typeface="Alexandria" pitchFamily="2" charset="-78"/>
                <a:cs typeface="Alexandria" pitchFamily="2" charset="-78"/>
              </a:rPr>
              <a:t>وتعد الفترة من </a:t>
            </a:r>
            <a:r>
              <a:rPr lang="ar-JO" i="0" dirty="0">
                <a:effectLst/>
                <a:latin typeface="Alexandria" pitchFamily="2" charset="-78"/>
                <a:cs typeface="Alexandria" pitchFamily="2" charset="-78"/>
              </a:rPr>
              <a:t>(</a:t>
            </a:r>
            <a:r>
              <a:rPr lang="ar-YE" i="0" dirty="0">
                <a:effectLst/>
                <a:latin typeface="Alexandria" pitchFamily="2" charset="-78"/>
                <a:cs typeface="Alexandria" pitchFamily="2" charset="-78"/>
              </a:rPr>
              <a:t>19</a:t>
            </a:r>
            <a:r>
              <a:rPr lang="ar-JO" i="0" dirty="0">
                <a:effectLst/>
                <a:latin typeface="Alexandria" pitchFamily="2" charset="-78"/>
                <a:cs typeface="Alexandria" pitchFamily="2" charset="-78"/>
              </a:rPr>
              <a:t>60</a:t>
            </a:r>
            <a:r>
              <a:rPr lang="ar-YE" i="0" dirty="0">
                <a:effectLst/>
                <a:latin typeface="Alexandria" pitchFamily="2" charset="-78"/>
                <a:cs typeface="Alexandria" pitchFamily="2" charset="-78"/>
              </a:rPr>
              <a:t>-19</a:t>
            </a:r>
            <a:r>
              <a:rPr lang="ar-JO" i="0" dirty="0">
                <a:effectLst/>
                <a:latin typeface="Alexandria" pitchFamily="2" charset="-78"/>
                <a:cs typeface="Alexandria" pitchFamily="2" charset="-78"/>
              </a:rPr>
              <a:t>7</a:t>
            </a:r>
            <a:r>
              <a:rPr lang="ar-YE" i="0" dirty="0">
                <a:effectLst/>
                <a:latin typeface="Alexandria" pitchFamily="2" charset="-78"/>
                <a:cs typeface="Alexandria" pitchFamily="2" charset="-78"/>
              </a:rPr>
              <a:t>0</a:t>
            </a:r>
            <a:r>
              <a:rPr lang="ar-JO" i="0" dirty="0">
                <a:effectLst/>
                <a:latin typeface="Alexandria" pitchFamily="2" charset="-78"/>
                <a:cs typeface="Alexandria" pitchFamily="2" charset="-78"/>
              </a:rPr>
              <a:t>)</a:t>
            </a:r>
            <a:r>
              <a:rPr lang="ar-YE" i="0" dirty="0">
                <a:effectLst/>
                <a:latin typeface="Alexandria" pitchFamily="2" charset="-78"/>
                <a:cs typeface="Alexandria" pitchFamily="2" charset="-78"/>
              </a:rPr>
              <a:t> المرحلة التي تبلور فيها هذا الحقل وتطورت فيها الدراسات والأبحاث التطبيقية، وهناك من يسميها فترة أو مرحلة الحماس، وقد برز أيضاً في هذا المجال</a:t>
            </a:r>
            <a:r>
              <a:rPr lang="ar-JO" i="0" dirty="0">
                <a:effectLst/>
                <a:latin typeface="Alexandria" pitchFamily="2" charset="-78"/>
                <a:cs typeface="Alexandria" pitchFamily="2" charset="-78"/>
              </a:rPr>
              <a:t>:   </a:t>
            </a:r>
            <a:r>
              <a:rPr lang="ar-YE" i="0" dirty="0">
                <a:effectLst/>
                <a:latin typeface="Alexandria" pitchFamily="2" charset="-78"/>
                <a:cs typeface="Alexandria" pitchFamily="2" charset="-78"/>
              </a:rPr>
              <a:t> عبد الله عبدالدايم وحامد عمار في الوطن العربي، أما في العقود الثلاثة التالية فقد برز بعض من الاقتصاديين والتربويين مثل جورج ساكاروبولس وتيلاك</a:t>
            </a:r>
            <a:r>
              <a:rPr lang="en-US" i="0" dirty="0">
                <a:effectLst/>
                <a:latin typeface="Alexandria" pitchFamily="2" charset="-78"/>
                <a:cs typeface="Alexandria" pitchFamily="2" charset="-78"/>
              </a:rPr>
              <a:t> </a:t>
            </a:r>
            <a:r>
              <a:rPr lang="ar-YE" i="0" dirty="0">
                <a:effectLst/>
                <a:latin typeface="Alexandria" pitchFamily="2" charset="-78"/>
                <a:cs typeface="Alexandria" pitchFamily="2" charset="-78"/>
              </a:rPr>
              <a:t>وغيرهم في الدول المتقدمة ومحمد غنيمة في الوطن العربي .</a:t>
            </a:r>
          </a:p>
          <a:p>
            <a:pPr algn="r" rtl="1"/>
            <a:r>
              <a:rPr lang="ar-YE" sz="2000" b="1" i="0" dirty="0">
                <a:effectLst/>
                <a:latin typeface="Traditional Arabic" panose="02020603050405020304" pitchFamily="18" charset="-78"/>
                <a:cs typeface="Traditional Arabic" panose="02020603050405020304" pitchFamily="18" charset="-78"/>
              </a:rPr>
              <a:t> </a:t>
            </a:r>
            <a:endParaRPr lang="ar-YE" sz="2400" b="1" i="0" dirty="0">
              <a:effectLst/>
              <a:latin typeface="Traditional Arabic" panose="02020603050405020304" pitchFamily="18" charset="-78"/>
              <a:cs typeface="Traditional Arabic" panose="02020603050405020304" pitchFamily="18" charset="-78"/>
            </a:endParaRPr>
          </a:p>
        </p:txBody>
      </p:sp>
      <mc:AlternateContent xmlns:mc="http://schemas.openxmlformats.org/markup-compatibility/2006" xmlns:p14="http://schemas.microsoft.com/office/powerpoint/2010/main">
        <mc:Choice Requires="p14">
          <p:contentPart p14:bwMode="auto" r:id="rId2">
            <p14:nvContentPartPr>
              <p14:cNvPr id="12" name="Ink 11">
                <a:extLst>
                  <a:ext uri="{FF2B5EF4-FFF2-40B4-BE49-F238E27FC236}">
                    <a16:creationId xmlns:a16="http://schemas.microsoft.com/office/drawing/2014/main" id="{7BAF6086-FCA4-D333-B99C-CAB00BBA67BF}"/>
                  </a:ext>
                </a:extLst>
              </p14:cNvPr>
              <p14:cNvContentPartPr/>
              <p14:nvPr/>
            </p14:nvContentPartPr>
            <p14:xfrm>
              <a:off x="5307480" y="5181120"/>
              <a:ext cx="360" cy="12960"/>
            </p14:xfrm>
          </p:contentPart>
        </mc:Choice>
        <mc:Fallback xmlns="">
          <p:pic>
            <p:nvPicPr>
              <p:cNvPr id="12" name="Ink 11">
                <a:extLst>
                  <a:ext uri="{FF2B5EF4-FFF2-40B4-BE49-F238E27FC236}">
                    <a16:creationId xmlns:a16="http://schemas.microsoft.com/office/drawing/2014/main" id="{7BAF6086-FCA4-D333-B99C-CAB00BBA67BF}"/>
                  </a:ext>
                </a:extLst>
              </p:cNvPr>
              <p:cNvPicPr/>
              <p:nvPr/>
            </p:nvPicPr>
            <p:blipFill>
              <a:blip r:embed="rId9"/>
              <a:stretch>
                <a:fillRect/>
              </a:stretch>
            </p:blipFill>
            <p:spPr>
              <a:xfrm>
                <a:off x="5298120" y="5171760"/>
                <a:ext cx="19080" cy="31680"/>
              </a:xfrm>
              <a:prstGeom prst="rect">
                <a:avLst/>
              </a:prstGeom>
            </p:spPr>
          </p:pic>
        </mc:Fallback>
      </mc:AlternateContent>
      <p:pic>
        <p:nvPicPr>
          <p:cNvPr id="4" name="Graphic 21">
            <a:extLst>
              <a:ext uri="{FF2B5EF4-FFF2-40B4-BE49-F238E27FC236}">
                <a16:creationId xmlns:a16="http://schemas.microsoft.com/office/drawing/2014/main" id="{1318D7FF-2A33-78F6-351E-3666BF327613}"/>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50759987"/>
      </p:ext>
    </p:extLst>
  </p:cSld>
  <p:clrMapOvr>
    <a:masterClrMapping/>
  </p:clrMapOvr>
  <mc:AlternateContent xmlns:mc="http://schemas.openxmlformats.org/markup-compatibility/2006" xmlns:p14="http://schemas.microsoft.com/office/powerpoint/2010/main">
    <mc:Choice Requires="p14">
      <p:transition spd="slow" p14:dur="1600" advTm="131765">
        <p14:prism isInverted="1"/>
      </p:transition>
    </mc:Choice>
    <mc:Fallback xmlns="">
      <p:transition spd="slow" advTm="131765">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2816E40-18E8-51DA-6309-8BD851C68947}"/>
              </a:ext>
            </a:extLst>
          </p:cNvPr>
          <p:cNvSpPr/>
          <p:nvPr/>
        </p:nvSpPr>
        <p:spPr>
          <a:xfrm>
            <a:off x="1023851" y="116372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905008" y="6220065"/>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21A4E36-2400-13E7-4AA6-4771E2EB2F39}"/>
              </a:ext>
            </a:extLst>
          </p:cNvPr>
          <p:cNvSpPr txBox="1"/>
          <p:nvPr/>
        </p:nvSpPr>
        <p:spPr>
          <a:xfrm>
            <a:off x="1306286" y="1677652"/>
            <a:ext cx="9730144" cy="3785011"/>
          </a:xfrm>
          <a:prstGeom prst="rect">
            <a:avLst/>
          </a:prstGeom>
          <a:noFill/>
        </p:spPr>
        <p:txBody>
          <a:bodyPr wrap="square" rtlCol="0">
            <a:spAutoFit/>
          </a:bodyPr>
          <a:lstStyle/>
          <a:p>
            <a:pPr algn="just" rtl="1">
              <a:lnSpc>
                <a:spcPct val="150000"/>
              </a:lnSpc>
            </a:pPr>
            <a:r>
              <a:rPr lang="ar-SA" sz="1800" b="1" kern="0" dirty="0">
                <a:solidFill>
                  <a:srgbClr val="333333"/>
                </a:solidFill>
                <a:effectLst/>
                <a:ea typeface="Times New Roman" panose="02020603050405020304" pitchFamily="18" charset="0"/>
                <a:cs typeface="Traditional Arabic" panose="02020603050405020304" pitchFamily="18" charset="-78"/>
              </a:rPr>
              <a:t>     </a:t>
            </a:r>
            <a:r>
              <a:rPr lang="ar-SA" kern="0" dirty="0">
                <a:solidFill>
                  <a:srgbClr val="333333"/>
                </a:solidFill>
                <a:effectLst/>
                <a:latin typeface="Alexandria" pitchFamily="2" charset="-78"/>
                <a:ea typeface="Times New Roman" panose="02020603050405020304" pitchFamily="18" charset="0"/>
                <a:cs typeface="Alexandria" pitchFamily="2" charset="-78"/>
              </a:rPr>
              <a:t>النظام التعليمي لا يعمل </a:t>
            </a:r>
            <a:r>
              <a:rPr lang="ar-JO" kern="0" dirty="0">
                <a:solidFill>
                  <a:srgbClr val="333333"/>
                </a:solidFill>
                <a:effectLst/>
                <a:latin typeface="Alexandria" pitchFamily="2" charset="-78"/>
                <a:ea typeface="Times New Roman" panose="02020603050405020304" pitchFamily="18" charset="0"/>
                <a:cs typeface="Alexandria" pitchFamily="2" charset="-78"/>
              </a:rPr>
              <a:t>لوحده منفصلًا عن مجالات </a:t>
            </a:r>
            <a:r>
              <a:rPr lang="ar-SA" kern="0" dirty="0">
                <a:solidFill>
                  <a:srgbClr val="333333"/>
                </a:solidFill>
                <a:effectLst/>
                <a:latin typeface="Alexandria" pitchFamily="2" charset="-78"/>
                <a:ea typeface="Times New Roman" panose="02020603050405020304" pitchFamily="18" charset="0"/>
                <a:cs typeface="Alexandria" pitchFamily="2" charset="-78"/>
              </a:rPr>
              <a:t>المجتمع السياسية والاقتصادية والاجتماعية، وإنما يعمل في </a:t>
            </a:r>
            <a:r>
              <a:rPr lang="ar-JO" kern="0" dirty="0">
                <a:solidFill>
                  <a:srgbClr val="333333"/>
                </a:solidFill>
                <a:effectLst/>
                <a:latin typeface="Alexandria" pitchFamily="2" charset="-78"/>
                <a:ea typeface="Times New Roman" panose="02020603050405020304" pitchFamily="18" charset="0"/>
                <a:cs typeface="Alexandria" pitchFamily="2" charset="-78"/>
              </a:rPr>
              <a:t>دائرة واحدة </a:t>
            </a:r>
            <a:r>
              <a:rPr lang="ar-SA" kern="0" dirty="0">
                <a:solidFill>
                  <a:srgbClr val="333333"/>
                </a:solidFill>
                <a:effectLst/>
                <a:latin typeface="Alexandria" pitchFamily="2" charset="-78"/>
                <a:ea typeface="Times New Roman" panose="02020603050405020304" pitchFamily="18" charset="0"/>
                <a:cs typeface="Alexandria" pitchFamily="2" charset="-78"/>
              </a:rPr>
              <a:t> م</a:t>
            </a:r>
            <a:r>
              <a:rPr lang="ar-JO" kern="0" dirty="0">
                <a:solidFill>
                  <a:srgbClr val="333333"/>
                </a:solidFill>
                <a:effectLst/>
                <a:latin typeface="Alexandria" pitchFamily="2" charset="-78"/>
                <a:ea typeface="Times New Roman" panose="02020603050405020304" pitchFamily="18" charset="0"/>
                <a:cs typeface="Alexandria" pitchFamily="2" charset="-78"/>
              </a:rPr>
              <a:t>عها</a:t>
            </a:r>
            <a:r>
              <a:rPr lang="ar-SA" kern="0" dirty="0">
                <a:solidFill>
                  <a:srgbClr val="333333"/>
                </a:solidFill>
                <a:effectLst/>
                <a:latin typeface="Alexandria" pitchFamily="2" charset="-78"/>
                <a:ea typeface="Times New Roman" panose="02020603050405020304" pitchFamily="18" charset="0"/>
                <a:cs typeface="Alexandria" pitchFamily="2" charset="-78"/>
              </a:rPr>
              <a:t>، يؤثر فيها ويتأثر بها يقدم لها خدماته ويفيد من خدماتها بمعنى أنها تعمل جميعاً في منظومة شاملة واحدة.</a:t>
            </a:r>
            <a:r>
              <a:rPr lang="ar-JO" kern="0" dirty="0">
                <a:solidFill>
                  <a:srgbClr val="333333"/>
                </a:solidFill>
                <a:effectLst/>
                <a:latin typeface="Alexandria" pitchFamily="2" charset="-78"/>
                <a:ea typeface="Times New Roman" panose="02020603050405020304" pitchFamily="18" charset="0"/>
                <a:cs typeface="Alexandria" pitchFamily="2" charset="-78"/>
              </a:rPr>
              <a:t> وقد تغيرت </a:t>
            </a:r>
            <a:r>
              <a:rPr lang="ar-SA" kern="0" dirty="0">
                <a:solidFill>
                  <a:srgbClr val="333333"/>
                </a:solidFill>
                <a:effectLst/>
                <a:latin typeface="Alexandria" pitchFamily="2" charset="-78"/>
                <a:ea typeface="Times New Roman" panose="02020603050405020304" pitchFamily="18" charset="0"/>
                <a:cs typeface="Alexandria" pitchFamily="2" charset="-78"/>
              </a:rPr>
              <a:t>النظرة إلى التعليم من كونه قطاع خدماتي إلى مفهوم أعم وأشمل من ذلك إذ ترتكز عليه عملية التنمية البشرية التي هي الهدف الأسمى والغاية المنشودة، وبدأت النظرة إلى الانفاق على التعليم تتغير تدريجياً وبدأ مفهوم رأس المال البشري في الشيوع بين علماء الاقتصاد المهتمين بالتربية، </a:t>
            </a:r>
            <a:r>
              <a:rPr lang="ar-JO" kern="0" dirty="0">
                <a:solidFill>
                  <a:srgbClr val="333333"/>
                </a:solidFill>
                <a:effectLst/>
                <a:latin typeface="Alexandria" pitchFamily="2" charset="-78"/>
                <a:ea typeface="Times New Roman" panose="02020603050405020304" pitchFamily="18" charset="0"/>
                <a:cs typeface="Alexandria" pitchFamily="2" charset="-78"/>
              </a:rPr>
              <a:t>و</a:t>
            </a:r>
            <a:r>
              <a:rPr lang="ar-SA" kern="0" dirty="0">
                <a:solidFill>
                  <a:srgbClr val="333333"/>
                </a:solidFill>
                <a:effectLst/>
                <a:latin typeface="Alexandria" pitchFamily="2" charset="-78"/>
                <a:ea typeface="Times New Roman" panose="02020603050405020304" pitchFamily="18" charset="0"/>
                <a:cs typeface="Alexandria" pitchFamily="2" charset="-78"/>
              </a:rPr>
              <a:t>أن للتعليم دور كبيراً في المساهمة بالتنمية الاقتصادية، من أجل ذلك جاءت اقتصاديات التعليم كمنتج اقتصادي وتبنى عليه الخطط التعليمية</a:t>
            </a:r>
            <a:r>
              <a:rPr lang="ar-JO" kern="0" dirty="0">
                <a:solidFill>
                  <a:srgbClr val="333333"/>
                </a:solidFill>
                <a:effectLst/>
                <a:latin typeface="Alexandria" pitchFamily="2" charset="-78"/>
                <a:ea typeface="Times New Roman" panose="02020603050405020304" pitchFamily="18" charset="0"/>
                <a:cs typeface="Alexandria" pitchFamily="2" charset="-78"/>
              </a:rPr>
              <a:t>،</a:t>
            </a:r>
            <a:r>
              <a:rPr lang="ar-SA" kern="0" dirty="0">
                <a:solidFill>
                  <a:srgbClr val="333333"/>
                </a:solidFill>
                <a:effectLst/>
                <a:latin typeface="Alexandria" pitchFamily="2" charset="-78"/>
                <a:ea typeface="Times New Roman" panose="02020603050405020304" pitchFamily="18" charset="0"/>
                <a:cs typeface="Alexandria" pitchFamily="2" charset="-78"/>
              </a:rPr>
              <a:t> </a:t>
            </a:r>
            <a:r>
              <a:rPr lang="ar-JO" kern="0" dirty="0">
                <a:solidFill>
                  <a:srgbClr val="333333"/>
                </a:solidFill>
                <a:effectLst/>
                <a:latin typeface="Alexandria" pitchFamily="2" charset="-78"/>
                <a:ea typeface="Times New Roman" panose="02020603050405020304" pitchFamily="18" charset="0"/>
                <a:cs typeface="Alexandria" pitchFamily="2" charset="-78"/>
              </a:rPr>
              <a:t>وأن قيمة رأس المال</a:t>
            </a:r>
            <a:r>
              <a:rPr lang="ar-SA" kern="0" dirty="0">
                <a:solidFill>
                  <a:srgbClr val="333333"/>
                </a:solidFill>
                <a:effectLst/>
                <a:latin typeface="Alexandria" pitchFamily="2" charset="-78"/>
                <a:ea typeface="Times New Roman" panose="02020603050405020304" pitchFamily="18" charset="0"/>
                <a:cs typeface="Alexandria" pitchFamily="2" charset="-78"/>
              </a:rPr>
              <a:t> </a:t>
            </a:r>
            <a:r>
              <a:rPr lang="ar-JO" kern="0" dirty="0">
                <a:solidFill>
                  <a:srgbClr val="333333"/>
                </a:solidFill>
                <a:effectLst/>
                <a:latin typeface="Alexandria" pitchFamily="2" charset="-78"/>
                <a:ea typeface="Times New Roman" panose="02020603050405020304" pitchFamily="18" charset="0"/>
                <a:cs typeface="Alexandria" pitchFamily="2" charset="-78"/>
              </a:rPr>
              <a:t>الب</a:t>
            </a:r>
            <a:r>
              <a:rPr lang="ar-SA" kern="0" dirty="0">
                <a:solidFill>
                  <a:srgbClr val="333333"/>
                </a:solidFill>
                <a:effectLst/>
                <a:latin typeface="Alexandria" pitchFamily="2" charset="-78"/>
                <a:ea typeface="Times New Roman" panose="02020603050405020304" pitchFamily="18" charset="0"/>
                <a:cs typeface="Alexandria" pitchFamily="2" charset="-78"/>
              </a:rPr>
              <a:t>شري يفوق أضعاف رأس المال المادي التقليدي وأن للتعليم دوراً بارزاً في النمو الاقتصادي.</a:t>
            </a:r>
            <a:endParaRPr lang="en-US" dirty="0">
              <a:latin typeface="Alexandria" pitchFamily="2" charset="-78"/>
              <a:cs typeface="Alexandria" pitchFamily="2" charset="-78"/>
            </a:endParaRPr>
          </a:p>
        </p:txBody>
      </p:sp>
      <p:pic>
        <p:nvPicPr>
          <p:cNvPr id="11" name="Graphic 21">
            <a:extLst>
              <a:ext uri="{FF2B5EF4-FFF2-40B4-BE49-F238E27FC236}">
                <a16:creationId xmlns:a16="http://schemas.microsoft.com/office/drawing/2014/main" id="{1D3D0399-88AB-DDCA-B88C-FE4DB50731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31214532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advTm="150950">
        <p14:prism isInverted="1"/>
      </p:transition>
    </mc:Choice>
    <mc:Fallback xmlns="">
      <p:transition spd="slow" advTm="15095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1A45816-BA61-12E6-5B15-29D9A176A3E1}"/>
              </a:ext>
            </a:extLst>
          </p:cNvPr>
          <p:cNvSpPr/>
          <p:nvPr/>
        </p:nvSpPr>
        <p:spPr>
          <a:xfrm>
            <a:off x="780421" y="1191867"/>
            <a:ext cx="1074078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882228" y="6242012"/>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780421" y="1786294"/>
            <a:ext cx="10534501" cy="3774751"/>
          </a:xfrm>
          <a:prstGeom prst="rect">
            <a:avLst/>
          </a:prstGeom>
          <a:noFill/>
        </p:spPr>
        <p:txBody>
          <a:bodyPr wrap="square" rtlCol="0">
            <a:spAutoFit/>
          </a:bodyPr>
          <a:lstStyle/>
          <a:p>
            <a:pPr algn="ctr" rtl="1">
              <a:lnSpc>
                <a:spcPct val="150000"/>
              </a:lnSpc>
            </a:pPr>
            <a:r>
              <a:rPr lang="ar-JO" sz="2000" dirty="0">
                <a:latin typeface="Alexandria" pitchFamily="2" charset="-78"/>
                <a:cs typeface="Alexandria" pitchFamily="2" charset="-78"/>
              </a:rPr>
              <a:t> </a:t>
            </a:r>
            <a:r>
              <a:rPr lang="ar-JO" sz="2000" b="1" kern="0" dirty="0">
                <a:solidFill>
                  <a:srgbClr val="00B0F0"/>
                </a:solidFill>
                <a:effectLst/>
                <a:latin typeface="Alexandria" pitchFamily="2" charset="-78"/>
                <a:ea typeface="Times New Roman" panose="02020603050405020304" pitchFamily="18" charset="0"/>
                <a:cs typeface="Alexandria" pitchFamily="2" charset="-78"/>
              </a:rPr>
              <a:t>أ</a:t>
            </a:r>
            <a:r>
              <a:rPr lang="ar-SA" sz="2000" b="1" kern="0" dirty="0">
                <a:solidFill>
                  <a:srgbClr val="00B0F0"/>
                </a:solidFill>
                <a:effectLst/>
                <a:latin typeface="Alexandria" pitchFamily="2" charset="-78"/>
                <a:ea typeface="Times New Roman" panose="02020603050405020304" pitchFamily="18" charset="0"/>
                <a:cs typeface="Alexandria" pitchFamily="2" charset="-78"/>
              </a:rPr>
              <a:t>هداف اقتصاديات التعليم </a:t>
            </a:r>
            <a:endParaRPr lang="ar-JO" sz="2000" b="1" kern="0" dirty="0">
              <a:solidFill>
                <a:srgbClr val="00B0F0"/>
              </a:solidFill>
              <a:effectLst/>
              <a:latin typeface="Alexandria" pitchFamily="2" charset="-78"/>
              <a:ea typeface="Times New Roman" panose="02020603050405020304" pitchFamily="18" charset="0"/>
              <a:cs typeface="Alexandria" pitchFamily="2" charset="-78"/>
            </a:endParaRPr>
          </a:p>
          <a:p>
            <a:pPr marL="457200" indent="-457200" algn="r" rtl="1">
              <a:lnSpc>
                <a:spcPct val="150000"/>
              </a:lnSpc>
              <a:buFont typeface="+mj-lt"/>
              <a:buAutoNum type="arabicPeriod"/>
            </a:pPr>
            <a:r>
              <a:rPr lang="ar-SA" sz="1600" kern="0" dirty="0">
                <a:solidFill>
                  <a:srgbClr val="333333"/>
                </a:solidFill>
                <a:effectLst/>
                <a:latin typeface="Alexandria" pitchFamily="2" charset="-78"/>
                <a:ea typeface="Times New Roman" panose="02020603050405020304" pitchFamily="18" charset="0"/>
                <a:cs typeface="Alexandria" pitchFamily="2" charset="-78"/>
              </a:rPr>
              <a:t>رفع مستوى الكفاية الاقتصادية للتعليم</a:t>
            </a:r>
            <a:r>
              <a:rPr lang="ar-JO" sz="1600" kern="0" dirty="0">
                <a:solidFill>
                  <a:srgbClr val="333333"/>
                </a:solidFill>
                <a:effectLst/>
                <a:latin typeface="Alexandria" pitchFamily="2" charset="-78"/>
                <a:ea typeface="Times New Roman" panose="02020603050405020304" pitchFamily="18" charset="0"/>
                <a:cs typeface="Alexandria" pitchFamily="2" charset="-78"/>
              </a:rPr>
              <a:t>،</a:t>
            </a:r>
            <a:r>
              <a:rPr lang="ar-SA" sz="1600" kern="0" dirty="0">
                <a:solidFill>
                  <a:srgbClr val="333333"/>
                </a:solidFill>
                <a:effectLst/>
                <a:latin typeface="Alexandria" pitchFamily="2" charset="-78"/>
                <a:ea typeface="Times New Roman" panose="02020603050405020304" pitchFamily="18" charset="0"/>
                <a:cs typeface="Alexandria" pitchFamily="2" charset="-78"/>
              </a:rPr>
              <a:t>و ذلك من خلال التوظيف الأمثل للإمكانيات وزيادة الموارد المخصصة للتعليم لضمان الجودة .</a:t>
            </a:r>
            <a:endParaRPr lang="en-US" sz="1600" kern="100" dirty="0">
              <a:effectLst/>
              <a:latin typeface="Alexandria" pitchFamily="2" charset="-78"/>
              <a:ea typeface="Calibri" panose="020F0502020204030204" pitchFamily="34" charset="0"/>
              <a:cs typeface="Alexandria" pitchFamily="2" charset="-78"/>
            </a:endParaRPr>
          </a:p>
          <a:p>
            <a:pPr marL="228600" marR="0" indent="-457200" algn="r" rtl="1">
              <a:lnSpc>
                <a:spcPct val="150000"/>
              </a:lnSpc>
              <a:spcBef>
                <a:spcPts val="0"/>
              </a:spcBef>
              <a:spcAft>
                <a:spcPts val="800"/>
              </a:spcAft>
              <a:buFont typeface="+mj-lt"/>
              <a:buAutoNum type="arabicPeriod"/>
            </a:pPr>
            <a:r>
              <a:rPr lang="ar-SA" sz="1600" kern="0" dirty="0">
                <a:solidFill>
                  <a:srgbClr val="333333"/>
                </a:solidFill>
                <a:latin typeface="Alexandria" pitchFamily="2" charset="-78"/>
                <a:cs typeface="Alexandria" pitchFamily="2" charset="-78"/>
              </a:rPr>
              <a:t> إيجاد مستثمرين فاعلين يدخلون كشركاء مع ما تتبناه الدولة من مشاريع و مصاريف في المجال التعليمي .</a:t>
            </a:r>
            <a:endParaRPr lang="en-US" sz="1600" kern="0" dirty="0">
              <a:solidFill>
                <a:srgbClr val="333333"/>
              </a:solidFill>
              <a:latin typeface="Alexandria" pitchFamily="2" charset="-78"/>
              <a:cs typeface="Alexandria" pitchFamily="2" charset="-78"/>
            </a:endParaRPr>
          </a:p>
          <a:p>
            <a:pPr marL="228600" marR="0" indent="-457200" algn="r" rtl="1">
              <a:lnSpc>
                <a:spcPct val="150000"/>
              </a:lnSpc>
              <a:spcBef>
                <a:spcPts val="0"/>
              </a:spcBef>
              <a:spcAft>
                <a:spcPts val="800"/>
              </a:spcAft>
              <a:buFont typeface="+mj-lt"/>
              <a:buAutoNum type="arabicPeriod"/>
            </a:pPr>
            <a:r>
              <a:rPr lang="ar-SA" sz="1600" kern="0" dirty="0">
                <a:solidFill>
                  <a:srgbClr val="333333"/>
                </a:solidFill>
                <a:latin typeface="Alexandria" pitchFamily="2" charset="-78"/>
                <a:cs typeface="Alexandria" pitchFamily="2" charset="-78"/>
              </a:rPr>
              <a:t>التخطيط الجيد لكل البرامج التعليمية و السياسات التربوية</a:t>
            </a:r>
            <a:r>
              <a:rPr lang="ar-JO" sz="1600" kern="0" dirty="0">
                <a:solidFill>
                  <a:srgbClr val="333333"/>
                </a:solidFill>
                <a:latin typeface="Alexandria" pitchFamily="2" charset="-78"/>
                <a:cs typeface="Alexandria" pitchFamily="2" charset="-78"/>
              </a:rPr>
              <a:t>، </a:t>
            </a:r>
            <a:r>
              <a:rPr lang="ar-SA" sz="1600" kern="0" dirty="0">
                <a:solidFill>
                  <a:srgbClr val="333333"/>
                </a:solidFill>
                <a:latin typeface="Alexandria" pitchFamily="2" charset="-78"/>
                <a:cs typeface="Alexandria" pitchFamily="2" charset="-78"/>
              </a:rPr>
              <a:t>والتي تسعى لتحقيق اقتصاد استثماري جيد .</a:t>
            </a:r>
            <a:endParaRPr lang="en-US" sz="1600" kern="0" dirty="0">
              <a:solidFill>
                <a:srgbClr val="333333"/>
              </a:solidFill>
              <a:latin typeface="Alexandria" pitchFamily="2" charset="-78"/>
              <a:cs typeface="Alexandria" pitchFamily="2" charset="-78"/>
            </a:endParaRPr>
          </a:p>
          <a:p>
            <a:pPr marL="228600" marR="0" indent="-457200" algn="r" rtl="1">
              <a:lnSpc>
                <a:spcPct val="150000"/>
              </a:lnSpc>
              <a:spcBef>
                <a:spcPts val="0"/>
              </a:spcBef>
              <a:spcAft>
                <a:spcPts val="800"/>
              </a:spcAft>
              <a:buFont typeface="+mj-lt"/>
              <a:buAutoNum type="arabicPeriod"/>
            </a:pPr>
            <a:r>
              <a:rPr lang="ar-SA" sz="1600" kern="0" dirty="0">
                <a:solidFill>
                  <a:srgbClr val="333333"/>
                </a:solidFill>
                <a:latin typeface="Alexandria" pitchFamily="2" charset="-78"/>
                <a:cs typeface="Alexandria" pitchFamily="2" charset="-78"/>
              </a:rPr>
              <a:t>تشجيع المجتمع المحلي على المشاركة الفعالة في كافة المشاريع التربوية التي تتبناها الدولة في الاستثمار في مجال التعليم .</a:t>
            </a:r>
            <a:endParaRPr lang="en-US" sz="1600" kern="0" dirty="0">
              <a:solidFill>
                <a:srgbClr val="333333"/>
              </a:solidFill>
              <a:latin typeface="Alexandria" pitchFamily="2" charset="-78"/>
              <a:cs typeface="Alexandria" pitchFamily="2" charset="-78"/>
            </a:endParaRPr>
          </a:p>
          <a:p>
            <a:pPr marL="457200" indent="-457200" algn="r" rtl="1">
              <a:lnSpc>
                <a:spcPct val="150000"/>
              </a:lnSpc>
              <a:buFont typeface="+mj-lt"/>
              <a:buAutoNum type="arabicPeriod"/>
            </a:pPr>
            <a:r>
              <a:rPr lang="ar-SA" sz="1600" kern="0" dirty="0">
                <a:solidFill>
                  <a:srgbClr val="333333"/>
                </a:solidFill>
                <a:latin typeface="Alexandria" pitchFamily="2" charset="-78"/>
                <a:cs typeface="Alexandria" pitchFamily="2" charset="-78"/>
              </a:rPr>
              <a:t>نشر ثقافة الاقتصاد التعليمي مفهوماً و عملاً في كافة أجهزة الوزارة و التوعية بأهمية البعد الاقتصادي في اتخاذ القرار </a:t>
            </a:r>
            <a:r>
              <a:rPr lang="ar-SA" sz="1600" kern="0" dirty="0">
                <a:solidFill>
                  <a:srgbClr val="333333"/>
                </a:solidFill>
                <a:effectLst/>
                <a:latin typeface="Alexandria" pitchFamily="2" charset="-78"/>
                <a:ea typeface="Times New Roman" panose="02020603050405020304" pitchFamily="18" charset="0"/>
                <a:cs typeface="Alexandria" pitchFamily="2" charset="-78"/>
              </a:rPr>
              <a:t>التربوي </a:t>
            </a:r>
            <a:r>
              <a:rPr lang="en-US" sz="1600" dirty="0">
                <a:solidFill>
                  <a:srgbClr val="333333"/>
                </a:solidFill>
                <a:effectLst/>
                <a:latin typeface="Alexandria" pitchFamily="2" charset="-78"/>
                <a:ea typeface="Calibri" panose="020F0502020204030204" pitchFamily="34" charset="0"/>
                <a:cs typeface="Alexandria" pitchFamily="2" charset="-78"/>
              </a:rPr>
              <a:t>.</a:t>
            </a:r>
            <a:endParaRPr lang="en-US" sz="1600" i="0" u="none" strike="noStrike" baseline="0" dirty="0">
              <a:solidFill>
                <a:srgbClr val="00B0F0"/>
              </a:solidFill>
              <a:latin typeface="Alexandria" pitchFamily="2" charset="-78"/>
              <a:cs typeface="Alexandria" pitchFamily="2" charset="-78"/>
            </a:endParaRPr>
          </a:p>
        </p:txBody>
      </p:sp>
      <p:pic>
        <p:nvPicPr>
          <p:cNvPr id="11" name="Picture 10">
            <a:extLst>
              <a:ext uri="{FF2B5EF4-FFF2-40B4-BE49-F238E27FC236}">
                <a16:creationId xmlns:a16="http://schemas.microsoft.com/office/drawing/2014/main" id="{DBF8D4E0-E46E-7F45-3075-08C37233F6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2460" y="1273183"/>
            <a:ext cx="2628900" cy="866221"/>
          </a:xfrm>
          <a:prstGeom prst="rect">
            <a:avLst/>
          </a:prstGeom>
        </p:spPr>
      </p:pic>
      <p:pic>
        <p:nvPicPr>
          <p:cNvPr id="3" name="Graphic 21">
            <a:extLst>
              <a:ext uri="{FF2B5EF4-FFF2-40B4-BE49-F238E27FC236}">
                <a16:creationId xmlns:a16="http://schemas.microsoft.com/office/drawing/2014/main" id="{2BD8BC3D-5904-7040-B0E4-3E5FE72C6F5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429846032"/>
      </p:ext>
    </p:extLst>
  </p:cSld>
  <p:clrMapOvr>
    <a:masterClrMapping/>
  </p:clrMapOvr>
  <mc:AlternateContent xmlns:mc="http://schemas.openxmlformats.org/markup-compatibility/2006" xmlns:p14="http://schemas.microsoft.com/office/powerpoint/2010/main">
    <mc:Choice Requires="p14">
      <p:transition spd="slow" p14:dur="1600" advTm="247159">
        <p14:prism isInverted="1"/>
      </p:transition>
    </mc:Choice>
    <mc:Fallback xmlns="">
      <p:transition spd="slow" advTm="247159">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F56D3C8E-199D-6156-A3DA-C9CC187EBA8D}"/>
              </a:ext>
            </a:extLst>
          </p:cNvPr>
          <p:cNvSpPr/>
          <p:nvPr/>
        </p:nvSpPr>
        <p:spPr>
          <a:xfrm>
            <a:off x="1023851" y="1191867"/>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295978" y="6129054"/>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2B44F1AA-1BD0-FF73-6B2F-F6E44C6107F8}"/>
              </a:ext>
            </a:extLst>
          </p:cNvPr>
          <p:cNvSpPr txBox="1"/>
          <p:nvPr/>
        </p:nvSpPr>
        <p:spPr>
          <a:xfrm>
            <a:off x="1127761" y="1643896"/>
            <a:ext cx="10246255" cy="3508012"/>
          </a:xfrm>
          <a:prstGeom prst="rect">
            <a:avLst/>
          </a:prstGeom>
          <a:noFill/>
        </p:spPr>
        <p:txBody>
          <a:bodyPr wrap="square" rtlCol="0">
            <a:spAutoFit/>
          </a:bodyPr>
          <a:lstStyle/>
          <a:p>
            <a:pPr algn="just" rtl="1">
              <a:lnSpc>
                <a:spcPct val="150000"/>
              </a:lnSpc>
            </a:pPr>
            <a:r>
              <a:rPr lang="ar-JO" sz="2400" kern="0" dirty="0">
                <a:solidFill>
                  <a:srgbClr val="000000"/>
                </a:solidFill>
                <a:effectLst/>
                <a:ea typeface="Times New Roman" panose="02020603050405020304" pitchFamily="18" charset="0"/>
                <a:cs typeface="Calibri" panose="020F0502020204030204" pitchFamily="34" charset="0"/>
              </a:rPr>
              <a:t>5</a:t>
            </a:r>
            <a:r>
              <a:rPr lang="ar-JO" kern="0" dirty="0">
                <a:solidFill>
                  <a:srgbClr val="000000"/>
                </a:solidFill>
                <a:effectLst/>
                <a:latin typeface="Alexandria" pitchFamily="2" charset="-78"/>
                <a:ea typeface="Times New Roman" panose="02020603050405020304" pitchFamily="18" charset="0"/>
                <a:cs typeface="Alexandria" pitchFamily="2" charset="-78"/>
              </a:rPr>
              <a:t>. </a:t>
            </a:r>
            <a:r>
              <a:rPr lang="ar-SA" kern="0" dirty="0">
                <a:solidFill>
                  <a:srgbClr val="000000"/>
                </a:solidFill>
                <a:effectLst/>
                <a:latin typeface="Alexandria" pitchFamily="2" charset="-78"/>
                <a:ea typeface="Times New Roman" panose="02020603050405020304" pitchFamily="18" charset="0"/>
                <a:cs typeface="Alexandria" pitchFamily="2" charset="-78"/>
              </a:rPr>
              <a:t>يزيد التعليم من إنتاجية العمال وذلك من خلال اكتساب القوى العاملة المهارات والمعارف</a:t>
            </a:r>
            <a:r>
              <a:rPr lang="ar-JO" kern="0" dirty="0">
                <a:solidFill>
                  <a:srgbClr val="000000"/>
                </a:solidFill>
                <a:effectLst/>
                <a:latin typeface="Alexandria" pitchFamily="2" charset="-78"/>
                <a:ea typeface="Times New Roman" panose="02020603050405020304" pitchFamily="18" charset="0"/>
                <a:cs typeface="Alexandria" pitchFamily="2" charset="-78"/>
              </a:rPr>
              <a:t>.</a:t>
            </a:r>
            <a:r>
              <a:rPr lang="ar-SA" kern="0" dirty="0">
                <a:solidFill>
                  <a:srgbClr val="000000"/>
                </a:solidFill>
                <a:effectLst/>
                <a:latin typeface="Alexandria" pitchFamily="2" charset="-78"/>
                <a:ea typeface="Times New Roman" panose="02020603050405020304" pitchFamily="18" charset="0"/>
                <a:cs typeface="Alexandria" pitchFamily="2" charset="-78"/>
              </a:rPr>
              <a:t> </a:t>
            </a:r>
            <a:endParaRPr lang="ar-JO"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pPr>
            <a:r>
              <a:rPr lang="ar-JO" kern="0" dirty="0">
                <a:solidFill>
                  <a:srgbClr val="000000"/>
                </a:solidFill>
                <a:effectLst/>
                <a:latin typeface="Alexandria" pitchFamily="2" charset="-78"/>
                <a:ea typeface="Times New Roman" panose="02020603050405020304" pitchFamily="18" charset="0"/>
                <a:cs typeface="Alexandria" pitchFamily="2" charset="-78"/>
              </a:rPr>
              <a:t>6. </a:t>
            </a:r>
            <a:r>
              <a:rPr lang="ar-SA" kern="0" dirty="0">
                <a:solidFill>
                  <a:srgbClr val="000000"/>
                </a:solidFill>
                <a:effectLst/>
                <a:latin typeface="Alexandria" pitchFamily="2" charset="-78"/>
                <a:ea typeface="Times New Roman" panose="02020603050405020304" pitchFamily="18" charset="0"/>
                <a:cs typeface="Alexandria" pitchFamily="2" charset="-78"/>
              </a:rPr>
              <a:t>ويعمل أيضا على </a:t>
            </a:r>
            <a:r>
              <a:rPr lang="ar-JO" kern="0" dirty="0">
                <a:solidFill>
                  <a:srgbClr val="000000"/>
                </a:solidFill>
                <a:effectLst/>
                <a:latin typeface="Alexandria" pitchFamily="2" charset="-78"/>
                <a:ea typeface="Times New Roman" panose="02020603050405020304" pitchFamily="18" charset="0"/>
                <a:cs typeface="Alexandria" pitchFamily="2" charset="-78"/>
              </a:rPr>
              <a:t>ص</a:t>
            </a:r>
            <a:r>
              <a:rPr lang="ar-SA" kern="0" dirty="0">
                <a:solidFill>
                  <a:srgbClr val="000000"/>
                </a:solidFill>
                <a:effectLst/>
                <a:latin typeface="Alexandria" pitchFamily="2" charset="-78"/>
                <a:ea typeface="Times New Roman" panose="02020603050405020304" pitchFamily="18" charset="0"/>
                <a:cs typeface="Alexandria" pitchFamily="2" charset="-78"/>
              </a:rPr>
              <a:t>قل مواهب الأفراد وزيادة كفاءتهم وقدرتهم على استيعاب التكنولوجيا والفنون الإنتاجية المتطورة.</a:t>
            </a: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pPr>
            <a:endParaRPr lang="ar-JO" kern="0" dirty="0">
              <a:solidFill>
                <a:srgbClr val="000000"/>
              </a:solidFill>
              <a:effectLst/>
              <a:latin typeface="Alexandria" pitchFamily="2" charset="-78"/>
              <a:ea typeface="Times New Roman" panose="02020603050405020304" pitchFamily="18" charset="0"/>
              <a:cs typeface="Alexandria" pitchFamily="2" charset="-78"/>
            </a:endParaRPr>
          </a:p>
          <a:p>
            <a:pPr algn="r" rtl="1">
              <a:lnSpc>
                <a:spcPct val="150000"/>
              </a:lnSpc>
            </a:pPr>
            <a:r>
              <a:rPr lang="ar-JO" kern="0" dirty="0">
                <a:solidFill>
                  <a:srgbClr val="000000"/>
                </a:solidFill>
                <a:effectLst/>
                <a:latin typeface="Alexandria" pitchFamily="2" charset="-78"/>
                <a:ea typeface="Times New Roman" panose="02020603050405020304" pitchFamily="18" charset="0"/>
                <a:cs typeface="Alexandria" pitchFamily="2" charset="-78"/>
              </a:rPr>
              <a:t>7. </a:t>
            </a:r>
            <a:r>
              <a:rPr lang="ar-SA" kern="0" dirty="0">
                <a:solidFill>
                  <a:srgbClr val="000000"/>
                </a:solidFill>
                <a:effectLst/>
                <a:latin typeface="Alexandria" pitchFamily="2" charset="-78"/>
                <a:ea typeface="Times New Roman" panose="02020603050405020304" pitchFamily="18" charset="0"/>
                <a:cs typeface="Alexandria" pitchFamily="2" charset="-78"/>
              </a:rPr>
              <a:t>يساعد التعليم على تراكم رأس المال فهو يمكن ان يكون مكملا لرأس المال المادي، ويعني ذلك ان تراكم رأس المال في النمو الاقتصادي يكون ذا فائدة كبيرة إلى ذلك الحد الذي يتوفر فيه رأس المال البشري بدرجة كافية ليكمل التحسينات في رأس المال المادي، فرأس المال</a:t>
            </a:r>
            <a:r>
              <a:rPr lang="ar-JO" kern="0" dirty="0">
                <a:solidFill>
                  <a:srgbClr val="000000"/>
                </a:solidFill>
                <a:effectLst/>
                <a:latin typeface="Alexandria" pitchFamily="2" charset="-78"/>
                <a:ea typeface="Times New Roman" panose="02020603050405020304" pitchFamily="18" charset="0"/>
                <a:cs typeface="Alexandria" pitchFamily="2" charset="-78"/>
              </a:rPr>
              <a:t> </a:t>
            </a:r>
            <a:r>
              <a:rPr lang="ar-SA" kern="0" dirty="0">
                <a:solidFill>
                  <a:srgbClr val="000000"/>
                </a:solidFill>
                <a:effectLst/>
                <a:latin typeface="Alexandria" pitchFamily="2" charset="-78"/>
                <a:ea typeface="Times New Roman" panose="02020603050405020304" pitchFamily="18" charset="0"/>
                <a:cs typeface="Alexandria" pitchFamily="2" charset="-78"/>
              </a:rPr>
              <a:t>المادي يجب ان يتوفر له العقلية البشرية بالعدد اللازم لاستخدامه في تطوير العملية الإنتاجية </a:t>
            </a:r>
            <a:endParaRPr lang="ar-YE" kern="0" dirty="0">
              <a:solidFill>
                <a:srgbClr val="000000"/>
              </a:solidFill>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6586F300-67FB-1126-4466-CDA02B7E97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519300774"/>
      </p:ext>
    </p:extLst>
  </p:cSld>
  <p:clrMapOvr>
    <a:masterClrMapping/>
  </p:clrMapOvr>
  <mc:AlternateContent xmlns:mc="http://schemas.openxmlformats.org/markup-compatibility/2006" xmlns:p14="http://schemas.microsoft.com/office/powerpoint/2010/main">
    <mc:Choice Requires="p14">
      <p:transition spd="slow" p14:dur="1600" advTm="122327">
        <p14:prism isInverted="1"/>
      </p:transition>
    </mc:Choice>
    <mc:Fallback xmlns="">
      <p:transition spd="slow" advTm="122327">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B7B58F74-ED03-A0D6-7ED9-D158E0E33D85}"/>
              </a:ext>
            </a:extLst>
          </p:cNvPr>
          <p:cNvSpPr/>
          <p:nvPr/>
        </p:nvSpPr>
        <p:spPr>
          <a:xfrm>
            <a:off x="1023851" y="1191867"/>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439142" y="6235736"/>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2B44F1AA-1BD0-FF73-6B2F-F6E44C6107F8}"/>
              </a:ext>
            </a:extLst>
          </p:cNvPr>
          <p:cNvSpPr txBox="1"/>
          <p:nvPr/>
        </p:nvSpPr>
        <p:spPr>
          <a:xfrm>
            <a:off x="1259634" y="1289564"/>
            <a:ext cx="10049068" cy="4246675"/>
          </a:xfrm>
          <a:prstGeom prst="rect">
            <a:avLst/>
          </a:prstGeom>
          <a:noFill/>
        </p:spPr>
        <p:txBody>
          <a:bodyPr wrap="square" rtlCol="0">
            <a:spAutoFit/>
          </a:bodyPr>
          <a:lstStyle/>
          <a:p>
            <a:pPr algn="just" rtl="1">
              <a:lnSpc>
                <a:spcPct val="150000"/>
              </a:lnSpc>
            </a:pPr>
            <a:r>
              <a:rPr lang="ar-JO" sz="2000" kern="0" dirty="0">
                <a:solidFill>
                  <a:srgbClr val="000000"/>
                </a:solidFill>
                <a:effectLst/>
                <a:ea typeface="Times New Roman" panose="02020603050405020304" pitchFamily="18" charset="0"/>
                <a:cs typeface="Calibri" panose="020F0502020204030204" pitchFamily="34" charset="0"/>
              </a:rPr>
              <a:t>8</a:t>
            </a:r>
            <a:r>
              <a:rPr lang="ar-JO" kern="0" dirty="0">
                <a:solidFill>
                  <a:srgbClr val="000000"/>
                </a:solidFill>
                <a:effectLst/>
                <a:latin typeface="Alexandria" pitchFamily="2" charset="-78"/>
                <a:ea typeface="Times New Roman" panose="02020603050405020304" pitchFamily="18" charset="0"/>
                <a:cs typeface="Alexandria" pitchFamily="2" charset="-78"/>
              </a:rPr>
              <a:t>. يساعد التعليم على التقدم الفني، وذلك من خلال البحث العلمي وتطوير المناهج والمقررات التي تدرس وتطوير التعليم وتطوير أنظمته باستمرار يؤدي إلى زيادة مقدرة الافراد على القيام بالبحوث العلمية والفنية وبذلك تزيد قيمة رأس المال البشري والتي تقوم بدورها بالاختراعات الفنية والابتكارات </a:t>
            </a:r>
          </a:p>
          <a:p>
            <a:pPr algn="just" rtl="1">
              <a:lnSpc>
                <a:spcPct val="150000"/>
              </a:lnSpc>
            </a:pPr>
            <a:r>
              <a:rPr lang="ar-JO" kern="0" dirty="0">
                <a:solidFill>
                  <a:srgbClr val="000000"/>
                </a:solidFill>
                <a:effectLst/>
                <a:latin typeface="Alexandria" pitchFamily="2" charset="-78"/>
                <a:ea typeface="Times New Roman" panose="02020603050405020304" pitchFamily="18" charset="0"/>
                <a:cs typeface="Alexandria" pitchFamily="2" charset="-78"/>
              </a:rPr>
              <a:t>9. ويساعد التعليم أيضا في تطبيق مبدأ التخصص وتقسيم العمل والذي ينتج عنه تخصصات دقيقة ومهارات محددة مما يجعل استخدام الآلات والمعدات الحديثة أمرا ميسورا. </a:t>
            </a:r>
          </a:p>
          <a:p>
            <a:pPr algn="just" rtl="1">
              <a:lnSpc>
                <a:spcPct val="150000"/>
              </a:lnSpc>
            </a:pPr>
            <a:r>
              <a:rPr lang="ar-JO" kern="0" dirty="0">
                <a:solidFill>
                  <a:srgbClr val="000000"/>
                </a:solidFill>
                <a:effectLst/>
                <a:latin typeface="Alexandria" pitchFamily="2" charset="-78"/>
                <a:ea typeface="Times New Roman" panose="02020603050405020304" pitchFamily="18" charset="0"/>
                <a:cs typeface="Alexandria" pitchFamily="2" charset="-78"/>
              </a:rPr>
              <a:t>10. يؤدي التعليم إلى كبر أحجام المشاريع وذلك عن طريق مساهمته في زيادة التقدم الفني وزيادة رأس المال المادي. </a:t>
            </a:r>
          </a:p>
          <a:p>
            <a:pPr algn="r" rtl="1">
              <a:lnSpc>
                <a:spcPct val="150000"/>
              </a:lnSpc>
            </a:pPr>
            <a:r>
              <a:rPr lang="ar-JO" kern="0" dirty="0">
                <a:solidFill>
                  <a:srgbClr val="000000"/>
                </a:solidFill>
                <a:effectLst/>
                <a:latin typeface="Alexandria" pitchFamily="2" charset="-78"/>
                <a:ea typeface="Times New Roman" panose="02020603050405020304" pitchFamily="18" charset="0"/>
                <a:cs typeface="Alexandria" pitchFamily="2" charset="-78"/>
              </a:rPr>
              <a:t> يمد التعليم متخذي القرارات الفنية والاقتصادية بالمعلومات ونظرة أكثر شمولا بحيث يمكن تجنب وقوع أخطاء في المستقبل.</a:t>
            </a:r>
            <a:endParaRPr lang="ar-YE" kern="0" dirty="0">
              <a:solidFill>
                <a:srgbClr val="000000"/>
              </a:solidFill>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083626BA-1F64-7925-4EE7-FB0B1D9264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4108477832"/>
      </p:ext>
    </p:extLst>
  </p:cSld>
  <p:clrMapOvr>
    <a:masterClrMapping/>
  </p:clrMapOvr>
  <mc:AlternateContent xmlns:mc="http://schemas.openxmlformats.org/markup-compatibility/2006" xmlns:p14="http://schemas.microsoft.com/office/powerpoint/2010/main">
    <mc:Choice Requires="p14">
      <p:transition spd="slow" p14:dur="1600" advTm="156009">
        <p14:prism isInverted="1"/>
      </p:transition>
    </mc:Choice>
    <mc:Fallback xmlns="">
      <p:transition spd="slow" advTm="156009">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42EBB5B7-F1E1-1873-447C-3138BAE14BE0}"/>
              </a:ext>
            </a:extLst>
          </p:cNvPr>
          <p:cNvSpPr/>
          <p:nvPr/>
        </p:nvSpPr>
        <p:spPr>
          <a:xfrm>
            <a:off x="728163" y="1245289"/>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033941" y="6158438"/>
            <a:ext cx="2616200" cy="400110"/>
          </a:xfrm>
          <a:prstGeom prst="rect">
            <a:avLst/>
          </a:prstGeom>
          <a:noFill/>
        </p:spPr>
        <p:txBody>
          <a:bodyPr wrap="square" rtlCol="0">
            <a:spAutoFit/>
          </a:bodyPr>
          <a:lstStyle/>
          <a:p>
            <a:pPr algn="ctr"/>
            <a:r>
              <a:rPr lang="en-US" sz="2000" dirty="0"/>
              <a:t>www.midocean.ae</a:t>
            </a:r>
          </a:p>
        </p:txBody>
      </p:sp>
      <p:sp>
        <p:nvSpPr>
          <p:cNvPr id="18" name="TextBox 17">
            <a:extLst>
              <a:ext uri="{FF2B5EF4-FFF2-40B4-BE49-F238E27FC236}">
                <a16:creationId xmlns:a16="http://schemas.microsoft.com/office/drawing/2014/main" id="{895D895A-C544-381F-36FD-E6E4DA144EED}"/>
              </a:ext>
            </a:extLst>
          </p:cNvPr>
          <p:cNvSpPr txBox="1"/>
          <p:nvPr/>
        </p:nvSpPr>
        <p:spPr>
          <a:xfrm>
            <a:off x="2456598" y="1433015"/>
            <a:ext cx="7040490" cy="461665"/>
          </a:xfrm>
          <a:prstGeom prst="rect">
            <a:avLst/>
          </a:prstGeom>
          <a:noFill/>
        </p:spPr>
        <p:txBody>
          <a:bodyPr wrap="square" rtlCol="0">
            <a:spAutoFit/>
          </a:bodyPr>
          <a:lstStyle/>
          <a:p>
            <a:pPr algn="ctr"/>
            <a:r>
              <a:rPr lang="ar-JO" sz="2400" b="1" dirty="0">
                <a:solidFill>
                  <a:srgbClr val="00B0F0"/>
                </a:solidFill>
                <a:latin typeface="Alexandria" pitchFamily="2" charset="-78"/>
                <a:cs typeface="Alexandria" pitchFamily="2" charset="-78"/>
              </a:rPr>
              <a:t>مجالات البحث في اقتصاديات التعليم</a:t>
            </a:r>
            <a:endParaRPr lang="en-US" sz="2400" b="1" dirty="0">
              <a:solidFill>
                <a:srgbClr val="00B0F0"/>
              </a:solidFill>
              <a:latin typeface="Alexandria" pitchFamily="2" charset="-78"/>
              <a:cs typeface="Alexandria" pitchFamily="2" charset="-78"/>
            </a:endParaRPr>
          </a:p>
        </p:txBody>
      </p:sp>
      <p:pic>
        <p:nvPicPr>
          <p:cNvPr id="3" name="Picture 2">
            <a:extLst>
              <a:ext uri="{FF2B5EF4-FFF2-40B4-BE49-F238E27FC236}">
                <a16:creationId xmlns:a16="http://schemas.microsoft.com/office/drawing/2014/main" id="{0E508B33-19EC-3701-B553-EF21E78D6F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19744" y="2022964"/>
            <a:ext cx="6114197" cy="3402021"/>
          </a:xfrm>
          <a:prstGeom prst="rect">
            <a:avLst/>
          </a:prstGeom>
        </p:spPr>
      </p:pic>
      <p:pic>
        <p:nvPicPr>
          <p:cNvPr id="4" name="Graphic 21">
            <a:extLst>
              <a:ext uri="{FF2B5EF4-FFF2-40B4-BE49-F238E27FC236}">
                <a16:creationId xmlns:a16="http://schemas.microsoft.com/office/drawing/2014/main" id="{6386C75F-A257-B8AA-FCCA-24DD7543E3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4070877426"/>
      </p:ext>
    </p:extLst>
  </p:cSld>
  <p:clrMapOvr>
    <a:masterClrMapping/>
  </p:clrMapOvr>
  <mc:AlternateContent xmlns:mc="http://schemas.openxmlformats.org/markup-compatibility/2006" xmlns:p14="http://schemas.microsoft.com/office/powerpoint/2010/main">
    <mc:Choice Requires="p14">
      <p:transition spd="slow" p14:dur="1600" advTm="25498">
        <p14:prism isInverted="1"/>
      </p:transition>
    </mc:Choice>
    <mc:Fallback xmlns="">
      <p:transition spd="slow" advTm="25498">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3A5446E6-FA9E-C6F1-C01E-A28C424EC0BD}"/>
              </a:ext>
            </a:extLst>
          </p:cNvPr>
          <p:cNvSpPr/>
          <p:nvPr/>
        </p:nvSpPr>
        <p:spPr>
          <a:xfrm>
            <a:off x="1023851" y="1191867"/>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291661" y="6075295"/>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6278BDE9-38C4-8979-CE01-06C214593AAA}"/>
              </a:ext>
            </a:extLst>
          </p:cNvPr>
          <p:cNvSpPr txBox="1"/>
          <p:nvPr/>
        </p:nvSpPr>
        <p:spPr>
          <a:xfrm>
            <a:off x="3311857" y="1553563"/>
            <a:ext cx="7287904" cy="400110"/>
          </a:xfrm>
          <a:prstGeom prst="rect">
            <a:avLst/>
          </a:prstGeom>
          <a:noFill/>
        </p:spPr>
        <p:txBody>
          <a:bodyPr wrap="square" rtlCol="0">
            <a:spAutoFit/>
          </a:bodyPr>
          <a:lstStyle/>
          <a:p>
            <a:pPr algn="ctr"/>
            <a:r>
              <a:rPr lang="ar-SA" sz="2000" b="1" kern="0" dirty="0">
                <a:solidFill>
                  <a:srgbClr val="00B0F0"/>
                </a:solidFill>
                <a:effectLst/>
                <a:latin typeface="Alexandria" pitchFamily="2" charset="-78"/>
                <a:ea typeface="Times New Roman" panose="02020603050405020304" pitchFamily="18" charset="0"/>
                <a:cs typeface="Alexandria" pitchFamily="2" charset="-78"/>
              </a:rPr>
              <a:t>مجالات البحث في اقتصاديات التعليم</a:t>
            </a:r>
            <a:endParaRPr lang="en-US" sz="2000" dirty="0">
              <a:solidFill>
                <a:srgbClr val="00B0F0"/>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2F6112A2-F56D-1924-7370-67075BFD88A8}"/>
              </a:ext>
            </a:extLst>
          </p:cNvPr>
          <p:cNvSpPr txBox="1"/>
          <p:nvPr/>
        </p:nvSpPr>
        <p:spPr>
          <a:xfrm>
            <a:off x="1175657" y="2324350"/>
            <a:ext cx="10248691" cy="3148939"/>
          </a:xfrm>
          <a:prstGeom prst="rect">
            <a:avLst/>
          </a:prstGeom>
          <a:noFill/>
        </p:spPr>
        <p:txBody>
          <a:bodyPr wrap="square" rtlCol="0">
            <a:spAutoFit/>
          </a:bodyPr>
          <a:lstStyle/>
          <a:p>
            <a:pPr marL="0" marR="0" indent="-228600" algn="r" rtl="1">
              <a:lnSpc>
                <a:spcPct val="150000"/>
              </a:lnSpc>
              <a:spcBef>
                <a:spcPts val="0"/>
              </a:spcBef>
              <a:spcAft>
                <a:spcPts val="800"/>
              </a:spcAft>
            </a:pPr>
            <a:r>
              <a:rPr lang="ar-SA" sz="1600" kern="0" dirty="0">
                <a:solidFill>
                  <a:srgbClr val="333333"/>
                </a:solidFill>
                <a:effectLst/>
                <a:latin typeface="Alexandria" pitchFamily="2" charset="-78"/>
                <a:ea typeface="Times New Roman" panose="02020603050405020304" pitchFamily="18" charset="0"/>
                <a:cs typeface="Alexandria" pitchFamily="2" charset="-78"/>
              </a:rPr>
              <a:t>1- مقدار المبالغ التي ينبغي على الدولة أن تنفقها على التعليم ووسائل تدبير هذه المبالغ .</a:t>
            </a:r>
            <a:endParaRPr lang="en-US" sz="1600" kern="100" dirty="0">
              <a:effectLst/>
              <a:latin typeface="Alexandria" pitchFamily="2" charset="-78"/>
              <a:ea typeface="Calibri" panose="020F0502020204030204" pitchFamily="34" charset="0"/>
              <a:cs typeface="Alexandria" pitchFamily="2" charset="-78"/>
            </a:endParaRPr>
          </a:p>
          <a:p>
            <a:pPr marL="0" marR="0" indent="-228600" algn="r" rtl="1">
              <a:lnSpc>
                <a:spcPct val="150000"/>
              </a:lnSpc>
              <a:spcBef>
                <a:spcPts val="0"/>
              </a:spcBef>
              <a:spcAft>
                <a:spcPts val="800"/>
              </a:spcAft>
            </a:pPr>
            <a:r>
              <a:rPr lang="ar-SA" sz="1600" kern="0" dirty="0">
                <a:solidFill>
                  <a:srgbClr val="333333"/>
                </a:solidFill>
                <a:effectLst/>
                <a:latin typeface="Alexandria" pitchFamily="2" charset="-78"/>
                <a:ea typeface="Times New Roman" panose="02020603050405020304" pitchFamily="18" charset="0"/>
                <a:cs typeface="Alexandria" pitchFamily="2" charset="-78"/>
              </a:rPr>
              <a:t>2- الانفاق على التعليم هل هو إنفاق استثماري أو استهلاكي ؟ و ما هو العائد من هذا الاستثمار؟.</a:t>
            </a:r>
            <a:endParaRPr lang="en-US" sz="1600" kern="100" dirty="0">
              <a:effectLst/>
              <a:latin typeface="Alexandria" pitchFamily="2" charset="-78"/>
              <a:ea typeface="Calibri" panose="020F0502020204030204" pitchFamily="34" charset="0"/>
              <a:cs typeface="Alexandria" pitchFamily="2" charset="-78"/>
            </a:endParaRPr>
          </a:p>
          <a:p>
            <a:pPr marL="0" marR="0" indent="-228600" algn="r" rtl="1">
              <a:lnSpc>
                <a:spcPct val="150000"/>
              </a:lnSpc>
              <a:spcBef>
                <a:spcPts val="0"/>
              </a:spcBef>
              <a:spcAft>
                <a:spcPts val="800"/>
              </a:spcAft>
            </a:pPr>
            <a:r>
              <a:rPr lang="ar-SA" sz="1600" kern="0" dirty="0">
                <a:solidFill>
                  <a:srgbClr val="333333"/>
                </a:solidFill>
                <a:effectLst/>
                <a:latin typeface="Alexandria" pitchFamily="2" charset="-78"/>
                <a:ea typeface="Times New Roman" panose="02020603050405020304" pitchFamily="18" charset="0"/>
                <a:cs typeface="Alexandria" pitchFamily="2" charset="-78"/>
              </a:rPr>
              <a:t>3- تحديد التركيبة المثلى من وقت التلاميذ و</a:t>
            </a:r>
            <a:r>
              <a:rPr lang="ar-JO" sz="1600" kern="0" dirty="0">
                <a:solidFill>
                  <a:srgbClr val="333333"/>
                </a:solidFill>
                <a:effectLst/>
                <a:latin typeface="Alexandria" pitchFamily="2" charset="-78"/>
                <a:ea typeface="Times New Roman" panose="02020603050405020304" pitchFamily="18" charset="0"/>
                <a:cs typeface="Alexandria" pitchFamily="2" charset="-78"/>
              </a:rPr>
              <a:t>ا</a:t>
            </a:r>
            <a:r>
              <a:rPr lang="ar-SA" sz="1600" kern="0" dirty="0">
                <a:solidFill>
                  <a:srgbClr val="333333"/>
                </a:solidFill>
                <a:effectLst/>
                <a:latin typeface="Alexandria" pitchFamily="2" charset="-78"/>
                <a:ea typeface="Times New Roman" panose="02020603050405020304" pitchFamily="18" charset="0"/>
                <a:cs typeface="Alexandria" pitchFamily="2" charset="-78"/>
              </a:rPr>
              <a:t>لمدرسين والمباني والأدوات اللازمة للعملية التعليمية .</a:t>
            </a:r>
            <a:endParaRPr lang="en-US" sz="1600" kern="100" dirty="0">
              <a:effectLst/>
              <a:latin typeface="Alexandria" pitchFamily="2" charset="-78"/>
              <a:ea typeface="Calibri" panose="020F0502020204030204" pitchFamily="34" charset="0"/>
              <a:cs typeface="Alexandria" pitchFamily="2" charset="-78"/>
            </a:endParaRPr>
          </a:p>
          <a:p>
            <a:pPr marL="0" marR="0" indent="-228600" algn="r" rtl="1">
              <a:lnSpc>
                <a:spcPct val="150000"/>
              </a:lnSpc>
              <a:spcBef>
                <a:spcPts val="0"/>
              </a:spcBef>
              <a:spcAft>
                <a:spcPts val="800"/>
              </a:spcAft>
            </a:pPr>
            <a:r>
              <a:rPr lang="ar-SA" sz="1600" kern="0" dirty="0">
                <a:solidFill>
                  <a:srgbClr val="333333"/>
                </a:solidFill>
                <a:effectLst/>
                <a:latin typeface="Alexandria" pitchFamily="2" charset="-78"/>
                <a:ea typeface="Times New Roman" panose="02020603050405020304" pitchFamily="18" charset="0"/>
                <a:cs typeface="Alexandria" pitchFamily="2" charset="-78"/>
              </a:rPr>
              <a:t>4- تحديد الهيكل الأمثل للهرم التعليمي</a:t>
            </a:r>
            <a:r>
              <a:rPr lang="ar-JO" sz="1600" kern="0" dirty="0">
                <a:solidFill>
                  <a:srgbClr val="333333"/>
                </a:solidFill>
                <a:effectLst/>
                <a:latin typeface="Alexandria" pitchFamily="2" charset="-78"/>
                <a:ea typeface="Times New Roman" panose="02020603050405020304" pitchFamily="18" charset="0"/>
                <a:cs typeface="Alexandria" pitchFamily="2" charset="-78"/>
              </a:rPr>
              <a:t>، </a:t>
            </a:r>
            <a:r>
              <a:rPr lang="ar-SA" sz="1600" kern="0" dirty="0">
                <a:solidFill>
                  <a:srgbClr val="333333"/>
                </a:solidFill>
                <a:effectLst/>
                <a:latin typeface="Alexandria" pitchFamily="2" charset="-78"/>
                <a:ea typeface="Times New Roman" panose="02020603050405020304" pitchFamily="18" charset="0"/>
                <a:cs typeface="Alexandria" pitchFamily="2" charset="-78"/>
              </a:rPr>
              <a:t>وتحديد عدد التلاميذ عند كل مستوى من مستويات التعليم .</a:t>
            </a:r>
            <a:endParaRPr lang="en-US" sz="1600" kern="100" dirty="0">
              <a:effectLst/>
              <a:latin typeface="Alexandria" pitchFamily="2" charset="-78"/>
              <a:ea typeface="Calibri" panose="020F0502020204030204" pitchFamily="34" charset="0"/>
              <a:cs typeface="Alexandria" pitchFamily="2" charset="-78"/>
            </a:endParaRPr>
          </a:p>
          <a:p>
            <a:pPr marL="0" marR="0" indent="-228600" algn="r" rtl="1">
              <a:lnSpc>
                <a:spcPct val="150000"/>
              </a:lnSpc>
              <a:spcBef>
                <a:spcPts val="0"/>
              </a:spcBef>
              <a:spcAft>
                <a:spcPts val="800"/>
              </a:spcAft>
            </a:pPr>
            <a:r>
              <a:rPr lang="ar-SA" sz="1600" kern="0" dirty="0">
                <a:solidFill>
                  <a:srgbClr val="333333"/>
                </a:solidFill>
                <a:effectLst/>
                <a:latin typeface="Alexandria" pitchFamily="2" charset="-78"/>
                <a:ea typeface="Times New Roman" panose="02020603050405020304" pitchFamily="18" charset="0"/>
                <a:cs typeface="Alexandria" pitchFamily="2" charset="-78"/>
              </a:rPr>
              <a:t>5- تحديد التوليفة المناسبة من التعليم الرسمي الذي يتم داخل المدارس و الكليات</a:t>
            </a:r>
            <a:r>
              <a:rPr lang="ar-JO" sz="1600" kern="0" dirty="0">
                <a:solidFill>
                  <a:srgbClr val="333333"/>
                </a:solidFill>
                <a:effectLst/>
                <a:latin typeface="Alexandria" pitchFamily="2" charset="-78"/>
                <a:ea typeface="Times New Roman" panose="02020603050405020304" pitchFamily="18" charset="0"/>
                <a:cs typeface="Alexandria" pitchFamily="2" charset="-78"/>
              </a:rPr>
              <a:t>، </a:t>
            </a:r>
            <a:r>
              <a:rPr lang="ar-SA" sz="1600" kern="0" dirty="0">
                <a:solidFill>
                  <a:srgbClr val="333333"/>
                </a:solidFill>
                <a:effectLst/>
                <a:latin typeface="Alexandria" pitchFamily="2" charset="-78"/>
                <a:ea typeface="Times New Roman" panose="02020603050405020304" pitchFamily="18" charset="0"/>
                <a:cs typeface="Alexandria" pitchFamily="2" charset="-78"/>
              </a:rPr>
              <a:t>و التعليم غير الرسمي الذي يتم خارجها .</a:t>
            </a:r>
            <a:endParaRPr lang="en-US" sz="1600" kern="100" dirty="0">
              <a:effectLst/>
              <a:latin typeface="Alexandria" pitchFamily="2" charset="-78"/>
              <a:ea typeface="Calibri" panose="020F0502020204030204" pitchFamily="34" charset="0"/>
              <a:cs typeface="Alexandria" pitchFamily="2" charset="-78"/>
            </a:endParaRPr>
          </a:p>
          <a:p>
            <a:pPr algn="r" rtl="1">
              <a:lnSpc>
                <a:spcPct val="150000"/>
              </a:lnSpc>
            </a:pPr>
            <a:r>
              <a:rPr lang="ar-SA" sz="1600" kern="0" dirty="0">
                <a:solidFill>
                  <a:srgbClr val="333333"/>
                </a:solidFill>
                <a:effectLst/>
                <a:latin typeface="Alexandria" pitchFamily="2" charset="-78"/>
                <a:ea typeface="Times New Roman" panose="02020603050405020304" pitchFamily="18" charset="0"/>
                <a:cs typeface="Alexandria" pitchFamily="2" charset="-78"/>
              </a:rPr>
              <a:t>6- مساهمة التعليم في تنمية العنصر البشري و حثه على المساهمة في دفع عجلة التنمية الاقتصادية</a:t>
            </a:r>
            <a:endParaRPr lang="en-US" sz="1600" dirty="0">
              <a:latin typeface="Alexandria" pitchFamily="2" charset="-78"/>
              <a:cs typeface="Alexandria" pitchFamily="2" charset="-78"/>
            </a:endParaRPr>
          </a:p>
        </p:txBody>
      </p:sp>
      <p:pic>
        <p:nvPicPr>
          <p:cNvPr id="10" name="Picture 9">
            <a:extLst>
              <a:ext uri="{FF2B5EF4-FFF2-40B4-BE49-F238E27FC236}">
                <a16:creationId xmlns:a16="http://schemas.microsoft.com/office/drawing/2014/main" id="{3008EAB0-80B4-3A7D-8584-98A24CD2BB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03404" y="1582995"/>
            <a:ext cx="2686050" cy="856553"/>
          </a:xfrm>
          <a:prstGeom prst="rect">
            <a:avLst/>
          </a:prstGeom>
        </p:spPr>
      </p:pic>
      <p:pic>
        <p:nvPicPr>
          <p:cNvPr id="11" name="Graphic 21">
            <a:extLst>
              <a:ext uri="{FF2B5EF4-FFF2-40B4-BE49-F238E27FC236}">
                <a16:creationId xmlns:a16="http://schemas.microsoft.com/office/drawing/2014/main" id="{E86B6027-D249-0BAA-6765-0446796917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2564404552"/>
      </p:ext>
    </p:extLst>
  </p:cSld>
  <p:clrMapOvr>
    <a:masterClrMapping/>
  </p:clrMapOvr>
  <mc:AlternateContent xmlns:mc="http://schemas.openxmlformats.org/markup-compatibility/2006" xmlns:p14="http://schemas.microsoft.com/office/powerpoint/2010/main">
    <mc:Choice Requires="p14">
      <p:transition spd="slow" p14:dur="1600" advTm="211983">
        <p14:prism isInverted="1"/>
      </p:transition>
    </mc:Choice>
    <mc:Fallback xmlns="">
      <p:transition spd="slow" advTm="211983">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B5C6E819-9E5D-98E4-3031-7F0A8075AEEB}"/>
              </a:ext>
            </a:extLst>
          </p:cNvPr>
          <p:cNvSpPr/>
          <p:nvPr/>
        </p:nvSpPr>
        <p:spPr>
          <a:xfrm>
            <a:off x="627799" y="1191867"/>
            <a:ext cx="10893410"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4189311" y="1258833"/>
            <a:ext cx="3156368" cy="501932"/>
          </a:xfrm>
          <a:prstGeom prst="rect">
            <a:avLst/>
          </a:prstGeom>
          <a:noFill/>
        </p:spPr>
        <p:txBody>
          <a:bodyPr wrap="square" rtlCol="0">
            <a:spAutoFit/>
          </a:bodyPr>
          <a:lstStyle/>
          <a:p>
            <a:pPr marL="0" marR="0" algn="ctr" rtl="1">
              <a:lnSpc>
                <a:spcPct val="150000"/>
              </a:lnSpc>
              <a:spcBef>
                <a:spcPts val="0"/>
              </a:spcBef>
              <a:spcAft>
                <a:spcPts val="800"/>
              </a:spcAft>
            </a:pPr>
            <a:r>
              <a:rPr lang="ar-JO" sz="2000" b="1" kern="100" dirty="0">
                <a:solidFill>
                  <a:srgbClr val="00B0F0"/>
                </a:solidFill>
                <a:effectLst/>
                <a:latin typeface="Alexandria" pitchFamily="2" charset="-78"/>
                <a:ea typeface="Calibri" panose="020F0502020204030204" pitchFamily="34" charset="0"/>
                <a:cs typeface="Alexandria" pitchFamily="2" charset="-78"/>
              </a:rPr>
              <a:t>العائد من التعليم</a:t>
            </a:r>
            <a:endParaRPr lang="en-US" sz="2000" kern="100" dirty="0">
              <a:solidFill>
                <a:srgbClr val="00B0F0"/>
              </a:solidFill>
              <a:effectLst/>
              <a:latin typeface="Alexandria" pitchFamily="2" charset="-78"/>
              <a:ea typeface="Calibri" panose="020F0502020204030204" pitchFamily="34" charset="0"/>
              <a:cs typeface="Alexandria" pitchFamily="2" charset="-78"/>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F2F0897-1643-8640-44A3-7468727F0497}"/>
              </a:ext>
            </a:extLst>
          </p:cNvPr>
          <p:cNvSpPr txBox="1"/>
          <p:nvPr/>
        </p:nvSpPr>
        <p:spPr>
          <a:xfrm>
            <a:off x="730819" y="1815965"/>
            <a:ext cx="10687370" cy="3369512"/>
          </a:xfrm>
          <a:prstGeom prst="rect">
            <a:avLst/>
          </a:prstGeom>
          <a:noFill/>
        </p:spPr>
        <p:txBody>
          <a:bodyPr wrap="square" rtlCol="0">
            <a:spAutoFit/>
          </a:bodyPr>
          <a:lstStyle/>
          <a:p>
            <a:pPr algn="just" rtl="1">
              <a:lnSpc>
                <a:spcPct val="150000"/>
              </a:lnSpc>
            </a:pPr>
            <a:r>
              <a:rPr lang="ar-JO" u="sng" kern="0" dirty="0">
                <a:solidFill>
                  <a:srgbClr val="000000"/>
                </a:solidFill>
                <a:effectLst/>
                <a:latin typeface="Alexandria" pitchFamily="2" charset="-78"/>
                <a:ea typeface="Times New Roman" panose="02020603050405020304" pitchFamily="18" charset="0"/>
                <a:cs typeface="Alexandria" pitchFamily="2" charset="-78"/>
              </a:rPr>
              <a:t>العائد لغة</a:t>
            </a:r>
            <a:r>
              <a:rPr lang="ar-JO" kern="0" dirty="0">
                <a:solidFill>
                  <a:srgbClr val="000000"/>
                </a:solidFill>
                <a:effectLst/>
                <a:latin typeface="Alexandria" pitchFamily="2" charset="-78"/>
                <a:ea typeface="Times New Roman" panose="02020603050405020304" pitchFamily="18" charset="0"/>
                <a:cs typeface="Alexandria" pitchFamily="2" charset="-78"/>
              </a:rPr>
              <a:t>: اسم فاعل من عاد والعائد دخل إيراد، وما يعود من ربح عائد للتجارة، وعائدات العمل منفعته وعائدات الدولة: مداخيلها. </a:t>
            </a:r>
          </a:p>
          <a:p>
            <a:pPr algn="just" rtl="1">
              <a:lnSpc>
                <a:spcPct val="150000"/>
              </a:lnSpc>
            </a:pPr>
            <a:r>
              <a:rPr lang="ar-JO" u="sng" kern="0" dirty="0">
                <a:solidFill>
                  <a:srgbClr val="000000"/>
                </a:solidFill>
                <a:effectLst/>
                <a:latin typeface="Alexandria" pitchFamily="2" charset="-78"/>
                <a:ea typeface="Times New Roman" panose="02020603050405020304" pitchFamily="18" charset="0"/>
                <a:cs typeface="Alexandria" pitchFamily="2" charset="-78"/>
              </a:rPr>
              <a:t>والعائد في الاصطلاح الاقتصادي </a:t>
            </a:r>
            <a:r>
              <a:rPr lang="ar-JO" kern="0" dirty="0">
                <a:solidFill>
                  <a:srgbClr val="000000"/>
                </a:solidFill>
                <a:effectLst/>
                <a:latin typeface="Alexandria" pitchFamily="2" charset="-78"/>
                <a:ea typeface="Times New Roman" panose="02020603050405020304" pitchFamily="18" charset="0"/>
                <a:cs typeface="Alexandria" pitchFamily="2" charset="-78"/>
              </a:rPr>
              <a:t>هو: أفضل طريقة القياس الربحية وأداء الإدارة. </a:t>
            </a:r>
          </a:p>
          <a:p>
            <a:pPr algn="just" rtl="1">
              <a:lnSpc>
                <a:spcPct val="150000"/>
              </a:lnSpc>
            </a:pPr>
            <a:r>
              <a:rPr lang="ar-JO" kern="0" dirty="0">
                <a:solidFill>
                  <a:srgbClr val="000000"/>
                </a:solidFill>
                <a:effectLst/>
                <a:latin typeface="Alexandria" pitchFamily="2" charset="-78"/>
                <a:ea typeface="Times New Roman" panose="02020603050405020304" pitchFamily="18" charset="0"/>
                <a:cs typeface="Alexandria" pitchFamily="2" charset="-78"/>
              </a:rPr>
              <a:t>يعرف </a:t>
            </a:r>
            <a:r>
              <a:rPr lang="ar-JO" u="sng" kern="0" dirty="0">
                <a:solidFill>
                  <a:srgbClr val="000000"/>
                </a:solidFill>
                <a:effectLst/>
                <a:latin typeface="Alexandria" pitchFamily="2" charset="-78"/>
                <a:ea typeface="Times New Roman" panose="02020603050405020304" pitchFamily="18" charset="0"/>
                <a:cs typeface="Alexandria" pitchFamily="2" charset="-78"/>
              </a:rPr>
              <a:t>معدل العائد على التعليم </a:t>
            </a:r>
            <a:r>
              <a:rPr lang="ar-JO" kern="0" dirty="0">
                <a:solidFill>
                  <a:srgbClr val="000000"/>
                </a:solidFill>
                <a:effectLst/>
                <a:latin typeface="Alexandria" pitchFamily="2" charset="-78"/>
                <a:ea typeface="Times New Roman" panose="02020603050405020304" pitchFamily="18" charset="0"/>
                <a:cs typeface="Alexandria" pitchFamily="2" charset="-78"/>
              </a:rPr>
              <a:t>بأنه: " الزيادة النسبية في دخل الفرد المتأتي من العمل في سوق تنافسي للعمل، نتيجة زيادة سنوات الدراسة بسنة واحدة ". يعتبر حساب معدلات العائد للتعليم شرطاً أساسياً مسبقاً وعلى درجة من الأهمية لعملية التخطيط التعليمي الناجح، ولكل من الأفراد أنفسهم والسلطات المسؤولة عن التعليم، وتعتبر معرفة العوائد من التعليم على درجة من الأهمية لتحديد الطلب على التعليم.</a:t>
            </a:r>
            <a:endParaRPr lang="en-US" sz="2000" dirty="0">
              <a:latin typeface="Alexandria" pitchFamily="2" charset="-78"/>
              <a:cs typeface="Alexandria" pitchFamily="2" charset="-78"/>
            </a:endParaRPr>
          </a:p>
        </p:txBody>
      </p:sp>
      <p:pic>
        <p:nvPicPr>
          <p:cNvPr id="12" name="Graphic 21">
            <a:extLst>
              <a:ext uri="{FF2B5EF4-FFF2-40B4-BE49-F238E27FC236}">
                <a16:creationId xmlns:a16="http://schemas.microsoft.com/office/drawing/2014/main" id="{91196C6A-9FB3-F424-D960-99A0292C6B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27798" y="129422"/>
            <a:ext cx="2382284" cy="1112364"/>
          </a:xfrm>
          <a:prstGeom prst="rect">
            <a:avLst/>
          </a:prstGeom>
        </p:spPr>
      </p:pic>
      <p:sp>
        <p:nvSpPr>
          <p:cNvPr id="13" name="TextBox 12">
            <a:extLst>
              <a:ext uri="{FF2B5EF4-FFF2-40B4-BE49-F238E27FC236}">
                <a16:creationId xmlns:a16="http://schemas.microsoft.com/office/drawing/2014/main" id="{0011CA4C-80D5-6324-9C05-B1460145B89D}"/>
              </a:ext>
            </a:extLst>
          </p:cNvPr>
          <p:cNvSpPr txBox="1"/>
          <p:nvPr/>
        </p:nvSpPr>
        <p:spPr>
          <a:xfrm>
            <a:off x="9366306" y="6345802"/>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132521891"/>
      </p:ext>
    </p:extLst>
  </p:cSld>
  <p:clrMapOvr>
    <a:masterClrMapping/>
  </p:clrMapOvr>
  <mc:AlternateContent xmlns:mc="http://schemas.openxmlformats.org/markup-compatibility/2006" xmlns:p14="http://schemas.microsoft.com/office/powerpoint/2010/main">
    <mc:Choice Requires="p14">
      <p:transition spd="slow" p14:dur="1600" advTm="223222">
        <p14:prism isInverted="1"/>
      </p:transition>
    </mc:Choice>
    <mc:Fallback xmlns="">
      <p:transition spd="slow" advTm="223222">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B94838B7-1891-ED42-6114-EB7F3B503226}"/>
              </a:ext>
            </a:extLst>
          </p:cNvPr>
          <p:cNvSpPr/>
          <p:nvPr/>
        </p:nvSpPr>
        <p:spPr>
          <a:xfrm>
            <a:off x="818867" y="1191867"/>
            <a:ext cx="10702342"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590867" y="6119836"/>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E663E696-5E6E-86A0-1BCC-CF18A434FEBA}"/>
              </a:ext>
            </a:extLst>
          </p:cNvPr>
          <p:cNvSpPr txBox="1"/>
          <p:nvPr/>
        </p:nvSpPr>
        <p:spPr>
          <a:xfrm>
            <a:off x="1063690" y="1523505"/>
            <a:ext cx="10309443" cy="3554178"/>
          </a:xfrm>
          <a:prstGeom prst="rect">
            <a:avLst/>
          </a:prstGeom>
          <a:noFill/>
        </p:spPr>
        <p:txBody>
          <a:bodyPr wrap="square" rtlCol="0">
            <a:spAutoFit/>
          </a:bodyPr>
          <a:lstStyle/>
          <a:p>
            <a:pPr algn="ctr" rtl="1">
              <a:lnSpc>
                <a:spcPct val="150000"/>
              </a:lnSpc>
            </a:pPr>
            <a:r>
              <a:rPr lang="ar-JO" sz="2000" b="1" kern="0" dirty="0">
                <a:solidFill>
                  <a:srgbClr val="00B0F0"/>
                </a:solidFill>
                <a:effectLst/>
                <a:latin typeface="Alexandria" pitchFamily="2" charset="-78"/>
                <a:ea typeface="Times New Roman" panose="02020603050405020304" pitchFamily="18" charset="0"/>
                <a:cs typeface="Alexandria" pitchFamily="2" charset="-78"/>
              </a:rPr>
              <a:t>مراحل دراسة عوائد التعليم</a:t>
            </a:r>
          </a:p>
          <a:p>
            <a:pPr algn="just" rtl="1">
              <a:lnSpc>
                <a:spcPct val="150000"/>
              </a:lnSpc>
            </a:pPr>
            <a:r>
              <a:rPr lang="ar-JO" sz="2400" kern="0" dirty="0">
                <a:solidFill>
                  <a:srgbClr val="000000"/>
                </a:solidFill>
                <a:effectLst/>
                <a:ea typeface="Times New Roman" panose="02020603050405020304" pitchFamily="18" charset="0"/>
                <a:cs typeface="Calibri" panose="020F0502020204030204" pitchFamily="34" charset="0"/>
              </a:rPr>
              <a:t>   </a:t>
            </a:r>
            <a:r>
              <a:rPr lang="ar-SA" kern="0" dirty="0">
                <a:solidFill>
                  <a:srgbClr val="000000"/>
                </a:solidFill>
                <a:effectLst/>
                <a:latin typeface="Alexandria" pitchFamily="2" charset="-78"/>
                <a:ea typeface="Times New Roman" panose="02020603050405020304" pitchFamily="18" charset="0"/>
                <a:cs typeface="Alexandria" pitchFamily="2" charset="-78"/>
              </a:rPr>
              <a:t>مرت دراسة عوائد التعليم بمرحلتين أساسيتين: </a:t>
            </a:r>
            <a:endParaRPr lang="ar-JO"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pPr>
            <a:r>
              <a:rPr lang="ar-SA" kern="0" dirty="0">
                <a:solidFill>
                  <a:srgbClr val="000000"/>
                </a:solidFill>
                <a:effectLst/>
                <a:latin typeface="Alexandria" pitchFamily="2" charset="-78"/>
                <a:ea typeface="Times New Roman" panose="02020603050405020304" pitchFamily="18" charset="0"/>
                <a:cs typeface="Alexandria" pitchFamily="2" charset="-78"/>
              </a:rPr>
              <a:t>المرحلة الأولى: مرحلة التقرير حيث لاحظ المفكرون والمتخصصون فروقاً جوهرية عامة بين المتعلمين وغير المتعلمين في جوانب السلوك والإنتاج وغير ذلك من الجوانب، ولقد دفعت هذه الفروق هؤلاء لتقرير وجود آثار وعوائد ايجابية للتعليم في بناء الإنسان. </a:t>
            </a:r>
            <a:endParaRPr lang="ar-JO" kern="0" dirty="0">
              <a:solidFill>
                <a:srgbClr val="000000"/>
              </a:solidFill>
              <a:effectLst/>
              <a:latin typeface="Alexandria" pitchFamily="2" charset="-78"/>
              <a:ea typeface="Times New Roman" panose="02020603050405020304" pitchFamily="18" charset="0"/>
              <a:cs typeface="Alexandria" pitchFamily="2" charset="-78"/>
            </a:endParaRPr>
          </a:p>
          <a:p>
            <a:pPr algn="r" rtl="1">
              <a:lnSpc>
                <a:spcPct val="150000"/>
              </a:lnSpc>
            </a:pPr>
            <a:r>
              <a:rPr lang="ar-SA" kern="0" dirty="0">
                <a:solidFill>
                  <a:srgbClr val="000000"/>
                </a:solidFill>
                <a:effectLst/>
                <a:latin typeface="Alexandria" pitchFamily="2" charset="-78"/>
                <a:ea typeface="Times New Roman" panose="02020603050405020304" pitchFamily="18" charset="0"/>
                <a:cs typeface="Alexandria" pitchFamily="2" charset="-78"/>
              </a:rPr>
              <a:t>المرحلة الثانية </a:t>
            </a:r>
            <a:r>
              <a:rPr lang="ar-JO" kern="0" dirty="0">
                <a:solidFill>
                  <a:srgbClr val="000000"/>
                </a:solidFill>
                <a:effectLst/>
                <a:latin typeface="Alexandria" pitchFamily="2" charset="-78"/>
                <a:ea typeface="Times New Roman" panose="02020603050405020304" pitchFamily="18" charset="0"/>
                <a:cs typeface="Alexandria" pitchFamily="2" charset="-78"/>
              </a:rPr>
              <a:t>: </a:t>
            </a:r>
            <a:r>
              <a:rPr lang="ar-SA" kern="0" dirty="0">
                <a:solidFill>
                  <a:srgbClr val="000000"/>
                </a:solidFill>
                <a:effectLst/>
                <a:latin typeface="Alexandria" pitchFamily="2" charset="-78"/>
                <a:ea typeface="Times New Roman" panose="02020603050405020304" pitchFamily="18" charset="0"/>
                <a:cs typeface="Alexandria" pitchFamily="2" charset="-78"/>
              </a:rPr>
              <a:t>مرحلة القياس حيث اعتمد الباحثون على معطيات المرحلة السابقة وحاولوا قياس بعض آثار التعليم في الدخل القومي والفردي وفي جوانب الشخصية المختلفة بعد ذلك، ولا سيما بعد ما تطورت وسائل القياس وتوافرت البيانات اللازمة.</a:t>
            </a:r>
            <a:endParaRPr lang="en-US" sz="320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CEFD7F13-0655-7298-70BA-8B6411B2F9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2827981440"/>
      </p:ext>
    </p:extLst>
  </p:cSld>
  <p:clrMapOvr>
    <a:masterClrMapping/>
  </p:clrMapOvr>
  <mc:AlternateContent xmlns:mc="http://schemas.openxmlformats.org/markup-compatibility/2006" xmlns:p14="http://schemas.microsoft.com/office/powerpoint/2010/main">
    <mc:Choice Requires="p14">
      <p:transition spd="slow" p14:dur="1600" advTm="186270">
        <p14:prism isInverted="1"/>
      </p:transition>
    </mc:Choice>
    <mc:Fallback xmlns="">
      <p:transition spd="slow" advTm="18627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9A7B5865-5B01-B750-31F4-8A7B7EE3DCAE}"/>
              </a:ext>
            </a:extLst>
          </p:cNvPr>
          <p:cNvSpPr/>
          <p:nvPr/>
        </p:nvSpPr>
        <p:spPr>
          <a:xfrm>
            <a:off x="1023851" y="1191867"/>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895876" y="6233373"/>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1EE01C9F-D15D-AFF6-71F8-123F8164663E}"/>
              </a:ext>
            </a:extLst>
          </p:cNvPr>
          <p:cNvSpPr txBox="1"/>
          <p:nvPr/>
        </p:nvSpPr>
        <p:spPr>
          <a:xfrm>
            <a:off x="1445810" y="1559675"/>
            <a:ext cx="10066266" cy="3004027"/>
          </a:xfrm>
          <a:prstGeom prst="rect">
            <a:avLst/>
          </a:prstGeom>
          <a:noFill/>
        </p:spPr>
        <p:txBody>
          <a:bodyPr wrap="square" rtlCol="0">
            <a:spAutoFit/>
          </a:bodyPr>
          <a:lstStyle/>
          <a:p>
            <a:pPr marL="0" marR="0" algn="ctr" rtl="1">
              <a:lnSpc>
                <a:spcPct val="150000"/>
              </a:lnSpc>
              <a:spcBef>
                <a:spcPts val="0"/>
              </a:spcBef>
              <a:spcAft>
                <a:spcPts val="0"/>
              </a:spcAft>
            </a:pPr>
            <a:r>
              <a:rPr lang="ar-JO" sz="2000" b="1" kern="0" dirty="0">
                <a:solidFill>
                  <a:srgbClr val="00B0F0"/>
                </a:solidFill>
                <a:effectLst/>
                <a:latin typeface="Alexandria" pitchFamily="2" charset="-78"/>
                <a:ea typeface="Times New Roman" panose="02020603050405020304" pitchFamily="18" charset="0"/>
                <a:cs typeface="Alexandria" pitchFamily="2" charset="-78"/>
              </a:rPr>
              <a:t>تصنيفات عوائد</a:t>
            </a:r>
            <a:r>
              <a:rPr lang="ar-SA" sz="2000" b="1" kern="0" dirty="0">
                <a:solidFill>
                  <a:srgbClr val="00B0F0"/>
                </a:solidFill>
                <a:effectLst/>
                <a:latin typeface="Alexandria" pitchFamily="2" charset="-78"/>
                <a:ea typeface="Times New Roman" panose="02020603050405020304" pitchFamily="18" charset="0"/>
                <a:cs typeface="Alexandria" pitchFamily="2" charset="-78"/>
              </a:rPr>
              <a:t> (مردود) التعليم</a:t>
            </a:r>
            <a:endParaRPr lang="ar-JO" sz="2000" b="1" kern="0" dirty="0">
              <a:solidFill>
                <a:srgbClr val="00B0F0"/>
              </a:solidFill>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SA" kern="0" dirty="0">
                <a:solidFill>
                  <a:srgbClr val="000000"/>
                </a:solidFill>
                <a:effectLst/>
                <a:latin typeface="Alexandria" pitchFamily="2" charset="-78"/>
                <a:ea typeface="Times New Roman" panose="02020603050405020304" pitchFamily="18" charset="0"/>
                <a:cs typeface="Alexandria" pitchFamily="2" charset="-78"/>
              </a:rPr>
              <a:t> </a:t>
            </a:r>
            <a:r>
              <a:rPr lang="ar-JO" kern="0" dirty="0">
                <a:solidFill>
                  <a:srgbClr val="000000"/>
                </a:solidFill>
                <a:effectLst/>
                <a:latin typeface="Alexandria" pitchFamily="2" charset="-78"/>
                <a:ea typeface="Times New Roman" panose="02020603050405020304" pitchFamily="18" charset="0"/>
                <a:cs typeface="Alexandria" pitchFamily="2" charset="-78"/>
              </a:rPr>
              <a:t>تصنف العوائد </a:t>
            </a:r>
            <a:r>
              <a:rPr lang="ar-SA" kern="0" dirty="0">
                <a:solidFill>
                  <a:srgbClr val="000000"/>
                </a:solidFill>
                <a:effectLst/>
                <a:latin typeface="Alexandria" pitchFamily="2" charset="-78"/>
                <a:ea typeface="Times New Roman" panose="02020603050405020304" pitchFamily="18" charset="0"/>
                <a:cs typeface="Alexandria" pitchFamily="2" charset="-78"/>
              </a:rPr>
              <a:t>إلى:</a:t>
            </a:r>
            <a:endParaRPr lang="ar-JO" kern="0" dirty="0">
              <a:solidFill>
                <a:srgbClr val="000000"/>
              </a:solidFill>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JO" kern="0" dirty="0">
                <a:solidFill>
                  <a:srgbClr val="000000"/>
                </a:solidFill>
                <a:latin typeface="Alexandria" pitchFamily="2" charset="-78"/>
                <a:ea typeface="Times New Roman" panose="02020603050405020304" pitchFamily="18" charset="0"/>
                <a:cs typeface="Alexandria" pitchFamily="2" charset="-78"/>
              </a:rPr>
              <a:t>1- </a:t>
            </a:r>
            <a:r>
              <a:rPr lang="ar-SA" kern="0" dirty="0">
                <a:solidFill>
                  <a:srgbClr val="000000"/>
                </a:solidFill>
                <a:effectLst/>
                <a:latin typeface="Alexandria" pitchFamily="2" charset="-78"/>
                <a:ea typeface="Times New Roman" panose="02020603050405020304" pitchFamily="18" charset="0"/>
                <a:cs typeface="Alexandria" pitchFamily="2" charset="-78"/>
              </a:rPr>
              <a:t>عوائد استهلاكية وقتية مثال : إعطاء فرصة للآباء للارتياح من متاعب الأبناء بإرسالهم إلى المدرسة، أو استمتاع بعض الأطفال بالحياة المدرسية والمعيشية وسط الأقران .</a:t>
            </a:r>
            <a:endParaRPr lang="ar-JO" kern="0" dirty="0">
              <a:solidFill>
                <a:srgbClr val="000000"/>
              </a:solidFill>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JO" kern="0" dirty="0">
                <a:solidFill>
                  <a:srgbClr val="000000"/>
                </a:solidFill>
                <a:latin typeface="Alexandria" pitchFamily="2" charset="-78"/>
                <a:ea typeface="Times New Roman" panose="02020603050405020304" pitchFamily="18" charset="0"/>
                <a:cs typeface="Alexandria" pitchFamily="2" charset="-78"/>
              </a:rPr>
              <a:t>2- </a:t>
            </a:r>
            <a:r>
              <a:rPr lang="ar-SA" kern="0" dirty="0">
                <a:solidFill>
                  <a:srgbClr val="000000"/>
                </a:solidFill>
                <a:effectLst/>
                <a:latin typeface="Alexandria" pitchFamily="2" charset="-78"/>
                <a:ea typeface="Times New Roman" panose="02020603050405020304" pitchFamily="18" charset="0"/>
                <a:cs typeface="Alexandria" pitchFamily="2" charset="-78"/>
              </a:rPr>
              <a:t>عوائد رأسمالية طويلة المدى وذات تأثير في حياة الفرد ومستقبله مثل : زيادة القدرة (والإنتاجية) لدى الفرد واكتسابه مهارة أو عادة القراءة البصيرة والاطلاع المفيد . </a:t>
            </a:r>
            <a:endParaRPr lang="ar-JO" kern="0" dirty="0">
              <a:solidFill>
                <a:srgbClr val="000000"/>
              </a:solidFill>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JO" kern="0" dirty="0">
                <a:solidFill>
                  <a:srgbClr val="000000"/>
                </a:solidFill>
                <a:latin typeface="Alexandria" pitchFamily="2" charset="-78"/>
                <a:ea typeface="Times New Roman" panose="02020603050405020304" pitchFamily="18" charset="0"/>
                <a:cs typeface="Alexandria" pitchFamily="2" charset="-78"/>
              </a:rPr>
              <a:t>3- </a:t>
            </a:r>
            <a:r>
              <a:rPr lang="ar-SA" kern="0" dirty="0">
                <a:solidFill>
                  <a:srgbClr val="000000"/>
                </a:solidFill>
                <a:effectLst/>
                <a:latin typeface="Alexandria" pitchFamily="2" charset="-78"/>
                <a:ea typeface="Times New Roman" panose="02020603050405020304" pitchFamily="18" charset="0"/>
                <a:cs typeface="Alexandria" pitchFamily="2" charset="-78"/>
              </a:rPr>
              <a:t>عوائد فردية أو شخصية مثل: زيادة دخل الفرد أو استمتاعه بوقت فراغه</a:t>
            </a:r>
            <a:r>
              <a:rPr lang="ar-JO" kern="0" dirty="0">
                <a:solidFill>
                  <a:srgbClr val="000000"/>
                </a:solidFill>
                <a:effectLst/>
                <a:latin typeface="Alexandria" pitchFamily="2" charset="-78"/>
                <a:ea typeface="Times New Roman" panose="02020603050405020304" pitchFamily="18" charset="0"/>
                <a:cs typeface="Alexandria" pitchFamily="2" charset="-78"/>
              </a:rPr>
              <a:t>.</a:t>
            </a:r>
          </a:p>
        </p:txBody>
      </p:sp>
      <p:pic>
        <p:nvPicPr>
          <p:cNvPr id="4" name="Graphic 21">
            <a:extLst>
              <a:ext uri="{FF2B5EF4-FFF2-40B4-BE49-F238E27FC236}">
                <a16:creationId xmlns:a16="http://schemas.microsoft.com/office/drawing/2014/main" id="{2054426E-178F-6DDF-3AF5-84CBCB128C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2383254967"/>
      </p:ext>
    </p:extLst>
  </p:cSld>
  <p:clrMapOvr>
    <a:masterClrMapping/>
  </p:clrMapOvr>
  <mc:AlternateContent xmlns:mc="http://schemas.openxmlformats.org/markup-compatibility/2006" xmlns:p14="http://schemas.microsoft.com/office/powerpoint/2010/main">
    <mc:Choice Requires="p14">
      <p:transition spd="slow" p14:dur="1600" advTm="122784">
        <p14:prism isInverted="1"/>
      </p:transition>
    </mc:Choice>
    <mc:Fallback xmlns="">
      <p:transition spd="slow" advTm="122784">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AB62899C-8E62-F19D-0C9B-DF3DC3C25909}"/>
              </a:ext>
            </a:extLst>
          </p:cNvPr>
          <p:cNvSpPr/>
          <p:nvPr/>
        </p:nvSpPr>
        <p:spPr>
          <a:xfrm>
            <a:off x="892003" y="112509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503811" y="6183164"/>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B3005F66-4963-5249-AF44-6666A630DE03}"/>
              </a:ext>
            </a:extLst>
          </p:cNvPr>
          <p:cNvSpPr txBox="1"/>
          <p:nvPr/>
        </p:nvSpPr>
        <p:spPr>
          <a:xfrm>
            <a:off x="3989093" y="1554132"/>
            <a:ext cx="5172503" cy="589072"/>
          </a:xfrm>
          <a:prstGeom prst="rect">
            <a:avLst/>
          </a:prstGeom>
          <a:noFill/>
        </p:spPr>
        <p:txBody>
          <a:bodyPr wrap="square" rtlCol="0">
            <a:spAutoFit/>
          </a:bodyPr>
          <a:lstStyle/>
          <a:p>
            <a:pPr marL="0" marR="0" algn="ctr" rtl="1">
              <a:lnSpc>
                <a:spcPct val="150000"/>
              </a:lnSpc>
              <a:spcBef>
                <a:spcPts val="0"/>
              </a:spcBef>
              <a:spcAft>
                <a:spcPts val="0"/>
              </a:spcAft>
            </a:pPr>
            <a:r>
              <a:rPr lang="ar-JO" sz="2400" b="1" kern="0" dirty="0">
                <a:solidFill>
                  <a:srgbClr val="00B0F0"/>
                </a:solidFill>
                <a:effectLst/>
                <a:latin typeface="Calibri" panose="020F0502020204030204" pitchFamily="34" charset="0"/>
                <a:ea typeface="Times New Roman" panose="02020603050405020304" pitchFamily="18" charset="0"/>
                <a:cs typeface="Calibri" panose="020F0502020204030204" pitchFamily="34" charset="0"/>
              </a:rPr>
              <a:t>تصنيفات عوائد</a:t>
            </a:r>
            <a:r>
              <a:rPr lang="ar-SA" sz="2400" b="1" kern="0" dirty="0">
                <a:solidFill>
                  <a:srgbClr val="00B0F0"/>
                </a:solidFill>
                <a:effectLst/>
                <a:latin typeface="Calibri" panose="020F0502020204030204" pitchFamily="34" charset="0"/>
                <a:ea typeface="Times New Roman" panose="02020603050405020304" pitchFamily="18" charset="0"/>
                <a:cs typeface="Calibri" panose="020F0502020204030204" pitchFamily="34" charset="0"/>
              </a:rPr>
              <a:t> (مردود) التعليم</a:t>
            </a:r>
            <a:endParaRPr lang="ar-JO" sz="2400" b="1" kern="0" dirty="0">
              <a:solidFill>
                <a:srgbClr val="00B0F0"/>
              </a:solidFill>
              <a:effectLst/>
              <a:latin typeface="Calibri" panose="020F0502020204030204" pitchFamily="34" charset="0"/>
              <a:ea typeface="Times New Roman" panose="02020603050405020304" pitchFamily="18" charset="0"/>
              <a:cs typeface="Calibri" panose="020F0502020204030204" pitchFamily="34" charset="0"/>
            </a:endParaRPr>
          </a:p>
        </p:txBody>
      </p:sp>
      <p:pic>
        <p:nvPicPr>
          <p:cNvPr id="4" name="Picture 3">
            <a:extLst>
              <a:ext uri="{FF2B5EF4-FFF2-40B4-BE49-F238E27FC236}">
                <a16:creationId xmlns:a16="http://schemas.microsoft.com/office/drawing/2014/main" id="{1FB9E6CA-BEFD-4EC8-14EC-098A6397D5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57134" y="1314927"/>
            <a:ext cx="1978899" cy="1266627"/>
          </a:xfrm>
          <a:prstGeom prst="rect">
            <a:avLst/>
          </a:prstGeom>
        </p:spPr>
      </p:pic>
      <p:pic>
        <p:nvPicPr>
          <p:cNvPr id="10" name="Graphic 21">
            <a:extLst>
              <a:ext uri="{FF2B5EF4-FFF2-40B4-BE49-F238E27FC236}">
                <a16:creationId xmlns:a16="http://schemas.microsoft.com/office/drawing/2014/main" id="{6AA0B2AC-D370-CC57-3F8B-B7E38490292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pic>
        <p:nvPicPr>
          <p:cNvPr id="9" name="Picture 8">
            <a:extLst>
              <a:ext uri="{FF2B5EF4-FFF2-40B4-BE49-F238E27FC236}">
                <a16:creationId xmlns:a16="http://schemas.microsoft.com/office/drawing/2014/main" id="{28ABC6E1-33B0-800F-DCB9-BFD0787E6319}"/>
              </a:ext>
            </a:extLst>
          </p:cNvPr>
          <p:cNvPicPr>
            <a:picLocks noChangeAspect="1"/>
          </p:cNvPicPr>
          <p:nvPr/>
        </p:nvPicPr>
        <p:blipFill>
          <a:blip r:embed="rId5"/>
          <a:stretch>
            <a:fillRect/>
          </a:stretch>
        </p:blipFill>
        <p:spPr>
          <a:xfrm>
            <a:off x="2289361" y="2798918"/>
            <a:ext cx="8919221" cy="2286198"/>
          </a:xfrm>
          <a:prstGeom prst="rect">
            <a:avLst/>
          </a:prstGeom>
        </p:spPr>
      </p:pic>
    </p:spTree>
    <p:extLst>
      <p:ext uri="{BB962C8B-B14F-4D97-AF65-F5344CB8AC3E}">
        <p14:creationId xmlns:p14="http://schemas.microsoft.com/office/powerpoint/2010/main" val="1150743867"/>
      </p:ext>
    </p:extLst>
  </p:cSld>
  <p:clrMapOvr>
    <a:masterClrMapping/>
  </p:clrMapOvr>
  <mc:AlternateContent xmlns:mc="http://schemas.openxmlformats.org/markup-compatibility/2006" xmlns:p14="http://schemas.microsoft.com/office/powerpoint/2010/main">
    <mc:Choice Requires="p14">
      <p:transition spd="slow" p14:dur="1600" advTm="91717">
        <p14:prism isInverted="1"/>
      </p:transition>
    </mc:Choice>
    <mc:Fallback xmlns="">
      <p:transition spd="slow" advTm="91717">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8C492116-57EA-2BF8-240C-F9F85076F2A9}"/>
              </a:ext>
            </a:extLst>
          </p:cNvPr>
          <p:cNvSpPr/>
          <p:nvPr/>
        </p:nvSpPr>
        <p:spPr>
          <a:xfrm>
            <a:off x="892003" y="112509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236336" y="6184614"/>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1EE01C9F-D15D-AFF6-71F8-123F8164663E}"/>
              </a:ext>
            </a:extLst>
          </p:cNvPr>
          <p:cNvSpPr txBox="1"/>
          <p:nvPr/>
        </p:nvSpPr>
        <p:spPr>
          <a:xfrm>
            <a:off x="1446244" y="1591135"/>
            <a:ext cx="9669279" cy="3569567"/>
          </a:xfrm>
          <a:prstGeom prst="rect">
            <a:avLst/>
          </a:prstGeom>
          <a:noFill/>
        </p:spPr>
        <p:txBody>
          <a:bodyPr wrap="square" rtlCol="0">
            <a:spAutoFit/>
          </a:bodyPr>
          <a:lstStyle/>
          <a:p>
            <a:pPr algn="ctr" rtl="1"/>
            <a:r>
              <a:rPr lang="ar-JO" sz="2000" b="1" dirty="0">
                <a:solidFill>
                  <a:srgbClr val="00B0F0"/>
                </a:solidFill>
                <a:latin typeface="Alexandria" pitchFamily="2" charset="-78"/>
                <a:cs typeface="Alexandria" pitchFamily="2" charset="-78"/>
              </a:rPr>
              <a:t>التعليم عملية استهلاكية</a:t>
            </a:r>
            <a:endParaRPr lang="ar-EG" sz="2000" b="1" dirty="0">
              <a:solidFill>
                <a:srgbClr val="00B0F0"/>
              </a:solidFill>
              <a:latin typeface="Alexandria" pitchFamily="2" charset="-78"/>
              <a:cs typeface="Alexandria" pitchFamily="2" charset="-78"/>
            </a:endParaRPr>
          </a:p>
          <a:p>
            <a:pPr algn="ctr" rtl="1"/>
            <a:endParaRPr lang="ar-JO" sz="2000" b="1" dirty="0">
              <a:solidFill>
                <a:srgbClr val="00B0F0"/>
              </a:solidFill>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JO" kern="0" dirty="0">
                <a:solidFill>
                  <a:srgbClr val="000000"/>
                </a:solidFill>
                <a:effectLst/>
                <a:latin typeface="Alexandria" pitchFamily="2" charset="-78"/>
                <a:ea typeface="Times New Roman" panose="02020603050405020304" pitchFamily="18" charset="0"/>
                <a:cs typeface="Alexandria" pitchFamily="2" charset="-78"/>
              </a:rPr>
              <a:t>الاستهلاك لغة مصدر استهلك استهلاك المال أي أنفقه. </a:t>
            </a:r>
          </a:p>
          <a:p>
            <a:pPr marL="342900" indent="-342900" algn="just" rtl="1">
              <a:lnSpc>
                <a:spcPct val="150000"/>
              </a:lnSpc>
              <a:buFont typeface="Wingdings" panose="05000000000000000000" pitchFamily="2" charset="2"/>
              <a:buChar char="ü"/>
            </a:pPr>
            <a:r>
              <a:rPr lang="ar-JO" kern="0" dirty="0">
                <a:solidFill>
                  <a:srgbClr val="000000"/>
                </a:solidFill>
                <a:effectLst/>
                <a:latin typeface="Alexandria" pitchFamily="2" charset="-78"/>
                <a:ea typeface="Times New Roman" panose="02020603050405020304" pitchFamily="18" charset="0"/>
                <a:cs typeface="Alexandria" pitchFamily="2" charset="-78"/>
              </a:rPr>
              <a:t>الاستهلاك اصطلاحاً يعرف على أنه النفقات على السلع والخدمات المستخدمة في تلبيةاحتياجات ورغبات خلال فترة معينة. ويعرف أيضا بأنه: الفعل المتحقق من قبل الفرد في شراء أو استخدام أو الانتفاع من منتج أو خدمة متضمنة عدد من العمليات الذهنية والاجتماعية التي تقود إلى تحقيق ذلك الفعل. </a:t>
            </a:r>
          </a:p>
          <a:p>
            <a:pPr marL="342900" indent="-342900" algn="just" rtl="1">
              <a:lnSpc>
                <a:spcPct val="150000"/>
              </a:lnSpc>
              <a:buFont typeface="Wingdings" panose="05000000000000000000" pitchFamily="2" charset="2"/>
              <a:buChar char="ü"/>
            </a:pPr>
            <a:r>
              <a:rPr lang="ar-JO" kern="0" dirty="0">
                <a:solidFill>
                  <a:srgbClr val="000000"/>
                </a:solidFill>
                <a:effectLst/>
                <a:latin typeface="Alexandria" pitchFamily="2" charset="-78"/>
                <a:ea typeface="Times New Roman" panose="02020603050405020304" pitchFamily="18" charset="0"/>
                <a:cs typeface="Alexandria" pitchFamily="2" charset="-78"/>
              </a:rPr>
              <a:t>الاستهلاك في التعليم هو مجموع المبالغ المنفقة على جوانب التعليم المختلفة والخدمات ذات العلاقة بها، لتحقيق أهداف للتعليم وتلبية احتياجات ورغبات الأفراد والمجتمع.</a:t>
            </a:r>
            <a:endParaRPr lang="en-US"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252C4503-38FB-49DB-8251-3FA27D14BC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201763"/>
            <a:ext cx="2382284" cy="1112364"/>
          </a:xfrm>
          <a:prstGeom prst="rect">
            <a:avLst/>
          </a:prstGeom>
        </p:spPr>
      </p:pic>
    </p:spTree>
    <p:extLst>
      <p:ext uri="{BB962C8B-B14F-4D97-AF65-F5344CB8AC3E}">
        <p14:creationId xmlns:p14="http://schemas.microsoft.com/office/powerpoint/2010/main" val="3631861593"/>
      </p:ext>
    </p:extLst>
  </p:cSld>
  <p:clrMapOvr>
    <a:masterClrMapping/>
  </p:clrMapOvr>
  <mc:AlternateContent xmlns:mc="http://schemas.openxmlformats.org/markup-compatibility/2006" xmlns:p14="http://schemas.microsoft.com/office/powerpoint/2010/main">
    <mc:Choice Requires="p14">
      <p:transition spd="slow" p14:dur="1600" advTm="128127">
        <p14:prism isInverted="1"/>
      </p:transition>
    </mc:Choice>
    <mc:Fallback xmlns="">
      <p:transition spd="slow" advTm="128127">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2EB0B52-E1F1-3EE0-A06E-BD762C3C45BC}"/>
              </a:ext>
            </a:extLst>
          </p:cNvPr>
          <p:cNvSpPr/>
          <p:nvPr/>
        </p:nvSpPr>
        <p:spPr>
          <a:xfrm>
            <a:off x="892003" y="112509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195172"/>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1446244" y="1399114"/>
            <a:ext cx="9741159" cy="4508285"/>
          </a:xfrm>
          <a:prstGeom prst="rect">
            <a:avLst/>
          </a:prstGeom>
          <a:noFill/>
          <a:ln w="28575">
            <a:noFill/>
          </a:ln>
        </p:spPr>
        <p:txBody>
          <a:bodyPr wrap="square" rtlCol="0">
            <a:spAutoFit/>
          </a:bodyPr>
          <a:lstStyle/>
          <a:p>
            <a:pPr algn="ctr" rtl="1"/>
            <a:r>
              <a:rPr lang="ar-JO" sz="2000" b="1" kern="0" dirty="0">
                <a:solidFill>
                  <a:srgbClr val="000000"/>
                </a:solidFill>
                <a:latin typeface="Alexandria" pitchFamily="2" charset="-78"/>
                <a:cs typeface="Alexandria" pitchFamily="2" charset="-78"/>
              </a:rPr>
              <a:t> </a:t>
            </a:r>
            <a:r>
              <a:rPr lang="ar-JO" sz="2000" b="1" kern="0" dirty="0">
                <a:solidFill>
                  <a:srgbClr val="00B0F0"/>
                </a:solidFill>
                <a:latin typeface="Alexandria" pitchFamily="2" charset="-78"/>
                <a:cs typeface="Alexandria" pitchFamily="2" charset="-78"/>
              </a:rPr>
              <a:t>أسباب النظرة </a:t>
            </a:r>
            <a:r>
              <a:rPr lang="ar-JO" sz="2000" b="1" kern="0" dirty="0">
                <a:solidFill>
                  <a:srgbClr val="00B0F0"/>
                </a:solidFill>
                <a:effectLst/>
                <a:latin typeface="Alexandria" pitchFamily="2" charset="-78"/>
                <a:ea typeface="Times New Roman" panose="02020603050405020304" pitchFamily="18" charset="0"/>
                <a:cs typeface="Alexandria" pitchFamily="2" charset="-78"/>
              </a:rPr>
              <a:t>الاستهلاكية للتعليم :</a:t>
            </a:r>
          </a:p>
          <a:p>
            <a:pPr marL="457200" indent="-457200" algn="just" rtl="1">
              <a:lnSpc>
                <a:spcPct val="150000"/>
              </a:lnSpc>
              <a:buFont typeface="+mj-lt"/>
              <a:buAutoNum type="arabicPeriod"/>
            </a:pPr>
            <a:r>
              <a:rPr lang="ar-JO" kern="0" dirty="0">
                <a:solidFill>
                  <a:srgbClr val="000000"/>
                </a:solidFill>
                <a:effectLst/>
                <a:latin typeface="Alexandria" pitchFamily="2" charset="-78"/>
                <a:ea typeface="Times New Roman" panose="02020603050405020304" pitchFamily="18" charset="0"/>
                <a:cs typeface="Alexandria" pitchFamily="2" charset="-78"/>
              </a:rPr>
              <a:t>ينظر الأفراد إلى التعليم على أنه استهلاك لحظي أو آني، دون أن تكون له عائدات مستقبلية بهدف تعظيم المكاسب، وذلك في عدد من الحالات منها: النظرة للطلب على التعليم على أنه استهلاك قد تظهر عند زيادة العمر وقلة الفرص المتاحة للالتحاق بالعمل وزيادة الدخل أو بعد الوصول إلى سن التقاعد.</a:t>
            </a: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marL="457200" indent="-457200" algn="just" rtl="1">
              <a:lnSpc>
                <a:spcPct val="150000"/>
              </a:lnSpc>
              <a:buFont typeface="+mj-lt"/>
              <a:buAutoNum type="arabicPeriod"/>
            </a:pPr>
            <a:endParaRPr lang="ar-JO" kern="0" dirty="0">
              <a:solidFill>
                <a:srgbClr val="000000"/>
              </a:solidFill>
              <a:effectLst/>
              <a:latin typeface="Alexandria" pitchFamily="2" charset="-78"/>
              <a:ea typeface="Times New Roman" panose="02020603050405020304" pitchFamily="18" charset="0"/>
              <a:cs typeface="Alexandria" pitchFamily="2" charset="-78"/>
            </a:endParaRPr>
          </a:p>
          <a:p>
            <a:pPr marL="457200" indent="-457200" algn="just" rtl="1">
              <a:lnSpc>
                <a:spcPct val="150000"/>
              </a:lnSpc>
              <a:buFont typeface="+mj-lt"/>
              <a:buAutoNum type="arabicPeriod"/>
            </a:pPr>
            <a:r>
              <a:rPr lang="ar-JO" kern="0" dirty="0">
                <a:solidFill>
                  <a:srgbClr val="000000"/>
                </a:solidFill>
                <a:effectLst/>
                <a:latin typeface="Alexandria" pitchFamily="2" charset="-78"/>
                <a:ea typeface="Times New Roman" panose="02020603050405020304" pitchFamily="18" charset="0"/>
                <a:cs typeface="Alexandria" pitchFamily="2" charset="-78"/>
              </a:rPr>
              <a:t> عند ارتفاع مستوى الدخل أو انتماء الفرد لطبقة معينة مرموقة اجتماعياً أو مادياً فقد تعد النظرة إلى التعليم من وجهة نظرهم استهلاكًا لحظيًا لاستغلال الوقت و قضاء وقت الفراغ.</a:t>
            </a: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marL="457200" indent="-457200" algn="just" rtl="1">
              <a:lnSpc>
                <a:spcPct val="150000"/>
              </a:lnSpc>
              <a:buFont typeface="+mj-lt"/>
              <a:buAutoNum type="arabicPeriod"/>
            </a:pPr>
            <a:endParaRPr lang="ar-JO" kern="0" dirty="0">
              <a:solidFill>
                <a:srgbClr val="000000"/>
              </a:solidFill>
              <a:effectLst/>
              <a:latin typeface="Alexandria" pitchFamily="2" charset="-78"/>
              <a:ea typeface="Times New Roman" panose="02020603050405020304" pitchFamily="18" charset="0"/>
              <a:cs typeface="Alexandria" pitchFamily="2" charset="-78"/>
            </a:endParaRPr>
          </a:p>
          <a:p>
            <a:pPr marL="457200" indent="-457200" algn="r" rtl="1">
              <a:lnSpc>
                <a:spcPct val="150000"/>
              </a:lnSpc>
              <a:buFont typeface="+mj-lt"/>
              <a:buAutoNum type="arabicPeriod"/>
            </a:pPr>
            <a:r>
              <a:rPr lang="ar-JO" kern="0" dirty="0">
                <a:solidFill>
                  <a:srgbClr val="000000"/>
                </a:solidFill>
                <a:effectLst/>
                <a:latin typeface="Alexandria" pitchFamily="2" charset="-78"/>
                <a:ea typeface="Times New Roman" panose="02020603050405020304" pitchFamily="18" charset="0"/>
                <a:cs typeface="Alexandria" pitchFamily="2" charset="-78"/>
              </a:rPr>
              <a:t>كذلك نظرة البعض للالتحاق بالتعليم أو الدورات المتعددة أو إكمال التعليم العالي بعدالحصول على الوظيفة نوعاً من الاستهلاك</a:t>
            </a:r>
            <a:endParaRPr lang="ar-YE" sz="2000" i="0" u="none" strike="noStrike" baseline="0"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95006D1D-B718-D956-8367-48F10BE1AB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1772873958"/>
      </p:ext>
    </p:extLst>
  </p:cSld>
  <p:clrMapOvr>
    <a:masterClrMapping/>
  </p:clrMapOvr>
  <mc:AlternateContent xmlns:mc="http://schemas.openxmlformats.org/markup-compatibility/2006" xmlns:p14="http://schemas.microsoft.com/office/powerpoint/2010/main">
    <mc:Choice Requires="p14">
      <p:transition spd="slow" p14:dur="1600" advTm="174657">
        <p14:prism isInverted="1"/>
      </p:transition>
    </mc:Choice>
    <mc:Fallback xmlns="">
      <p:transition spd="slow" advTm="174657">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AD145543-600C-E137-8EB2-59937ED455CC}"/>
              </a:ext>
            </a:extLst>
          </p:cNvPr>
          <p:cNvSpPr/>
          <p:nvPr/>
        </p:nvSpPr>
        <p:spPr>
          <a:xfrm>
            <a:off x="690465" y="1125098"/>
            <a:ext cx="10804849"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141536" y="6106876"/>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2B44F1AA-1BD0-FF73-6B2F-F6E44C6107F8}"/>
              </a:ext>
            </a:extLst>
          </p:cNvPr>
          <p:cNvSpPr txBox="1"/>
          <p:nvPr/>
        </p:nvSpPr>
        <p:spPr>
          <a:xfrm>
            <a:off x="802639" y="1425874"/>
            <a:ext cx="10496731" cy="4200509"/>
          </a:xfrm>
          <a:prstGeom prst="rect">
            <a:avLst/>
          </a:prstGeom>
          <a:noFill/>
        </p:spPr>
        <p:txBody>
          <a:bodyPr wrap="square" rtlCol="0">
            <a:spAutoFit/>
          </a:bodyPr>
          <a:lstStyle/>
          <a:p>
            <a:pPr algn="just" rtl="1">
              <a:lnSpc>
                <a:spcPct val="150000"/>
              </a:lnSpc>
            </a:pPr>
            <a:r>
              <a:rPr lang="ar-JO" kern="0" dirty="0">
                <a:solidFill>
                  <a:srgbClr val="000000"/>
                </a:solidFill>
                <a:effectLst/>
                <a:latin typeface="Alexandria" pitchFamily="2" charset="-78"/>
                <a:ea typeface="Times New Roman" panose="02020603050405020304" pitchFamily="18" charset="0"/>
                <a:cs typeface="Alexandria" pitchFamily="2" charset="-78"/>
              </a:rPr>
              <a:t>4- </a:t>
            </a:r>
            <a:r>
              <a:rPr lang="ar-SA" kern="0" dirty="0">
                <a:solidFill>
                  <a:srgbClr val="000000"/>
                </a:solidFill>
                <a:effectLst/>
                <a:latin typeface="Alexandria" pitchFamily="2" charset="-78"/>
                <a:ea typeface="Times New Roman" panose="02020603050405020304" pitchFamily="18" charset="0"/>
                <a:cs typeface="Alexandria" pitchFamily="2" charset="-78"/>
              </a:rPr>
              <a:t>عند </a:t>
            </a:r>
            <a:r>
              <a:rPr lang="ar-JO" kern="0" dirty="0">
                <a:solidFill>
                  <a:srgbClr val="000000"/>
                </a:solidFill>
                <a:effectLst/>
                <a:latin typeface="Alexandria" pitchFamily="2" charset="-78"/>
                <a:ea typeface="Times New Roman" panose="02020603050405020304" pitchFamily="18" charset="0"/>
                <a:cs typeface="Alexandria" pitchFamily="2" charset="-78"/>
              </a:rPr>
              <a:t>عدم القدرة على</a:t>
            </a:r>
            <a:r>
              <a:rPr lang="ar-SA" kern="0" dirty="0">
                <a:solidFill>
                  <a:srgbClr val="000000"/>
                </a:solidFill>
                <a:effectLst/>
                <a:latin typeface="Alexandria" pitchFamily="2" charset="-78"/>
                <a:ea typeface="Times New Roman" panose="02020603050405020304" pitchFamily="18" charset="0"/>
                <a:cs typeface="Alexandria" pitchFamily="2" charset="-78"/>
              </a:rPr>
              <a:t> الحصول على المقعد الجامعي أو الحصول عليه بشكل غير مناسب لميول الأفراد ورغباتهم، ومن ثم الالتحاق بالتخصصات غير المطلوبة وإمضاء الوقت في دراستها بعد استهلاك</a:t>
            </a:r>
            <a:r>
              <a:rPr lang="ar-JO" kern="0" dirty="0">
                <a:solidFill>
                  <a:srgbClr val="000000"/>
                </a:solidFill>
                <a:latin typeface="Alexandria" pitchFamily="2" charset="-78"/>
                <a:ea typeface="Times New Roman" panose="02020603050405020304" pitchFamily="18" charset="0"/>
                <a:cs typeface="Alexandria" pitchFamily="2" charset="-78"/>
              </a:rPr>
              <a:t>ًا</a:t>
            </a:r>
            <a:r>
              <a:rPr lang="ar-SA" kern="0" dirty="0">
                <a:solidFill>
                  <a:srgbClr val="000000"/>
                </a:solidFill>
                <a:effectLst/>
                <a:latin typeface="Alexandria" pitchFamily="2" charset="-78"/>
                <a:ea typeface="Times New Roman" panose="02020603050405020304" pitchFamily="18" charset="0"/>
                <a:cs typeface="Alexandria" pitchFamily="2" charset="-78"/>
              </a:rPr>
              <a:t> وليس استثمار</a:t>
            </a:r>
            <a:r>
              <a:rPr lang="ar-JO" kern="0" dirty="0">
                <a:solidFill>
                  <a:srgbClr val="000000"/>
                </a:solidFill>
                <a:effectLst/>
                <a:latin typeface="Alexandria" pitchFamily="2" charset="-78"/>
                <a:ea typeface="Times New Roman" panose="02020603050405020304" pitchFamily="18" charset="0"/>
                <a:cs typeface="Alexandria" pitchFamily="2" charset="-78"/>
              </a:rPr>
              <a:t>ًا </a:t>
            </a:r>
            <a:r>
              <a:rPr lang="ar-SA" kern="0" dirty="0">
                <a:solidFill>
                  <a:srgbClr val="000000"/>
                </a:solidFill>
                <a:effectLst/>
                <a:latin typeface="Alexandria" pitchFamily="2" charset="-78"/>
                <a:ea typeface="Times New Roman" panose="02020603050405020304" pitchFamily="18" charset="0"/>
                <a:cs typeface="Alexandria" pitchFamily="2" charset="-78"/>
              </a:rPr>
              <a:t>قد يدر عليه عائدات مستقبلية . </a:t>
            </a: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pPr>
            <a:endParaRPr lang="ar-JO"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pPr>
            <a:r>
              <a:rPr lang="ar-JO" kern="0" dirty="0">
                <a:solidFill>
                  <a:srgbClr val="000000"/>
                </a:solidFill>
                <a:latin typeface="Alexandria" pitchFamily="2" charset="-78"/>
                <a:ea typeface="Times New Roman" panose="02020603050405020304" pitchFamily="18" charset="0"/>
                <a:cs typeface="Alexandria" pitchFamily="2" charset="-78"/>
              </a:rPr>
              <a:t>5- </a:t>
            </a:r>
            <a:r>
              <a:rPr lang="ar-SA" kern="0" dirty="0">
                <a:solidFill>
                  <a:srgbClr val="000000"/>
                </a:solidFill>
                <a:effectLst/>
                <a:latin typeface="Alexandria" pitchFamily="2" charset="-78"/>
                <a:ea typeface="Times New Roman" panose="02020603050405020304" pitchFamily="18" charset="0"/>
                <a:cs typeface="Alexandria" pitchFamily="2" charset="-78"/>
              </a:rPr>
              <a:t>في حالة عدم وضوح الرؤية حول مخرجات التعليم النوعية، وقلة الوعي والإدراك لماهية</a:t>
            </a:r>
            <a:r>
              <a:rPr lang="ar-JO" kern="0" dirty="0">
                <a:solidFill>
                  <a:srgbClr val="000000"/>
                </a:solidFill>
                <a:effectLst/>
                <a:latin typeface="Alexandria" pitchFamily="2" charset="-78"/>
                <a:ea typeface="Times New Roman" panose="02020603050405020304" pitchFamily="18" charset="0"/>
                <a:cs typeface="Alexandria" pitchFamily="2" charset="-78"/>
              </a:rPr>
              <a:t> </a:t>
            </a:r>
            <a:r>
              <a:rPr lang="ar-SA" kern="0" dirty="0">
                <a:solidFill>
                  <a:srgbClr val="000000"/>
                </a:solidFill>
                <a:effectLst/>
                <a:latin typeface="Alexandria" pitchFamily="2" charset="-78"/>
                <a:ea typeface="Times New Roman" panose="02020603050405020304" pitchFamily="18" charset="0"/>
                <a:cs typeface="Alexandria" pitchFamily="2" charset="-78"/>
              </a:rPr>
              <a:t>هذه المخرجات وأهميتها وأنواعها المتجددة مع الزمن ومتطلبات العصر. </a:t>
            </a: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pPr>
            <a:endParaRPr lang="ar-JO"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pPr>
            <a:r>
              <a:rPr lang="ar-JO" kern="0" dirty="0">
                <a:solidFill>
                  <a:srgbClr val="000000"/>
                </a:solidFill>
                <a:latin typeface="Alexandria" pitchFamily="2" charset="-78"/>
                <a:ea typeface="Times New Roman" panose="02020603050405020304" pitchFamily="18" charset="0"/>
                <a:cs typeface="Alexandria" pitchFamily="2" charset="-78"/>
              </a:rPr>
              <a:t>6- </a:t>
            </a:r>
            <a:r>
              <a:rPr lang="ar-SA" kern="0" dirty="0">
                <a:solidFill>
                  <a:srgbClr val="000000"/>
                </a:solidFill>
                <a:effectLst/>
                <a:latin typeface="Alexandria" pitchFamily="2" charset="-78"/>
                <a:ea typeface="Times New Roman" panose="02020603050405020304" pitchFamily="18" charset="0"/>
                <a:cs typeface="Alexandria" pitchFamily="2" charset="-78"/>
              </a:rPr>
              <a:t>قد تكون لدى بعض الأفراد قدرات ومهارات خاصة واحتياجات يسعى إلى إشباعها من التعليم وتتفق مع ميوله وأهدافه و تأكيد ذاته وتنميتها دون أن تكون لها علاقة بمستقبله أو تكون له عائدات بعيدة المدى، وبالتالي تكون المنفعة لحظية و</a:t>
            </a:r>
            <a:r>
              <a:rPr lang="ar-JO" kern="0" dirty="0">
                <a:solidFill>
                  <a:srgbClr val="000000"/>
                </a:solidFill>
                <a:effectLst/>
                <a:latin typeface="Alexandria" pitchFamily="2" charset="-78"/>
                <a:ea typeface="Times New Roman" panose="02020603050405020304" pitchFamily="18" charset="0"/>
                <a:cs typeface="Alexandria" pitchFamily="2" charset="-78"/>
              </a:rPr>
              <a:t>آ</a:t>
            </a:r>
            <a:r>
              <a:rPr lang="ar-SA" kern="0" dirty="0">
                <a:solidFill>
                  <a:srgbClr val="000000"/>
                </a:solidFill>
                <a:effectLst/>
                <a:latin typeface="Alexandria" pitchFamily="2" charset="-78"/>
                <a:ea typeface="Times New Roman" panose="02020603050405020304" pitchFamily="18" charset="0"/>
                <a:cs typeface="Alexandria" pitchFamily="2" charset="-78"/>
              </a:rPr>
              <a:t>نية و استهلاك</a:t>
            </a:r>
            <a:r>
              <a:rPr lang="ar-JO" kern="0" dirty="0">
                <a:solidFill>
                  <a:srgbClr val="000000"/>
                </a:solidFill>
                <a:effectLst/>
                <a:latin typeface="Alexandria" pitchFamily="2" charset="-78"/>
                <a:ea typeface="Times New Roman" panose="02020603050405020304" pitchFamily="18" charset="0"/>
                <a:cs typeface="Alexandria" pitchFamily="2" charset="-78"/>
              </a:rPr>
              <a:t>ًا </a:t>
            </a:r>
            <a:r>
              <a:rPr lang="ar-SA" kern="0" dirty="0">
                <a:solidFill>
                  <a:srgbClr val="000000"/>
                </a:solidFill>
                <a:effectLst/>
                <a:latin typeface="Alexandria" pitchFamily="2" charset="-78"/>
                <a:ea typeface="Times New Roman" panose="02020603050405020304" pitchFamily="18" charset="0"/>
                <a:cs typeface="Alexandria" pitchFamily="2" charset="-78"/>
              </a:rPr>
              <a:t>وليس استثمار</a:t>
            </a:r>
            <a:r>
              <a:rPr lang="ar-JO" kern="0" dirty="0">
                <a:solidFill>
                  <a:srgbClr val="000000"/>
                </a:solidFill>
                <a:effectLst/>
                <a:latin typeface="Alexandria" pitchFamily="2" charset="-78"/>
                <a:ea typeface="Times New Roman" panose="02020603050405020304" pitchFamily="18" charset="0"/>
                <a:cs typeface="Alexandria" pitchFamily="2" charset="-78"/>
              </a:rPr>
              <a:t>ًا</a:t>
            </a:r>
            <a:r>
              <a:rPr lang="ar-SA" kern="0" dirty="0">
                <a:solidFill>
                  <a:srgbClr val="000000"/>
                </a:solidFill>
                <a:effectLst/>
                <a:latin typeface="Alexandria" pitchFamily="2" charset="-78"/>
                <a:ea typeface="Times New Roman" panose="02020603050405020304" pitchFamily="18" charset="0"/>
                <a:cs typeface="Alexandria" pitchFamily="2" charset="-78"/>
              </a:rPr>
              <a:t>.</a:t>
            </a:r>
            <a:endParaRPr lang="ar-YE" sz="2400" i="0" u="none" strike="noStrike" baseline="0" dirty="0">
              <a:solidFill>
                <a:srgbClr val="00B0F0"/>
              </a:solidFill>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42713AA9-009B-D8D6-75CF-C002D43BAD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3668466719"/>
      </p:ext>
    </p:extLst>
  </p:cSld>
  <p:clrMapOvr>
    <a:masterClrMapping/>
  </p:clrMapOvr>
  <mc:AlternateContent xmlns:mc="http://schemas.openxmlformats.org/markup-compatibility/2006" xmlns:p14="http://schemas.microsoft.com/office/powerpoint/2010/main">
    <mc:Choice Requires="p14">
      <p:transition spd="slow" p14:dur="1600" advTm="173198">
        <p14:prism isInverted="1"/>
      </p:transition>
    </mc:Choice>
    <mc:Fallback xmlns="">
      <p:transition spd="slow" advTm="173198">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FB83431-99A1-C51B-550A-515771FD39C4}"/>
              </a:ext>
            </a:extLst>
          </p:cNvPr>
          <p:cNvSpPr/>
          <p:nvPr/>
        </p:nvSpPr>
        <p:spPr>
          <a:xfrm>
            <a:off x="892003" y="112509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173382" y="623041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928515" y="1749469"/>
            <a:ext cx="10371481" cy="3785011"/>
          </a:xfrm>
          <a:prstGeom prst="rect">
            <a:avLst/>
          </a:prstGeom>
          <a:noFill/>
        </p:spPr>
        <p:txBody>
          <a:bodyPr wrap="square" rtlCol="0">
            <a:spAutoFit/>
          </a:bodyPr>
          <a:lstStyle/>
          <a:p>
            <a:pPr algn="r" rtl="1">
              <a:lnSpc>
                <a:spcPct val="150000"/>
              </a:lnSpc>
            </a:pPr>
            <a:r>
              <a:rPr lang="ar-JO" kern="0" dirty="0">
                <a:solidFill>
                  <a:srgbClr val="000000"/>
                </a:solidFill>
                <a:latin typeface="Alexandria" pitchFamily="2" charset="-78"/>
                <a:cs typeface="Alexandria" pitchFamily="2" charset="-78"/>
              </a:rPr>
              <a:t>7- قصر أهمية التعليم على التعرف على التراث الثقافي والحضاري و آخر ما توصلت إليه المعارف والقدرات والقيم الإنسانية، مع تبسيط هذا التراث وتعزيزه وتجديده لمجاراة روح العصر، ونقله إلى الأفراد عن طريق ما يتوفر للتعليم من خبراء ومختصين ، وعزل الجانب النظري عن التطبيقي.</a:t>
            </a:r>
            <a:endParaRPr lang="ar-EG" kern="0" dirty="0">
              <a:solidFill>
                <a:srgbClr val="000000"/>
              </a:solidFill>
              <a:latin typeface="Alexandria" pitchFamily="2" charset="-78"/>
              <a:cs typeface="Alexandria" pitchFamily="2" charset="-78"/>
            </a:endParaRPr>
          </a:p>
          <a:p>
            <a:pPr algn="r" rtl="1">
              <a:lnSpc>
                <a:spcPct val="150000"/>
              </a:lnSpc>
            </a:pPr>
            <a:endParaRPr lang="ar-JO" kern="0" dirty="0">
              <a:solidFill>
                <a:srgbClr val="000000"/>
              </a:solidFill>
              <a:latin typeface="Alexandria" pitchFamily="2" charset="-78"/>
              <a:cs typeface="Alexandria" pitchFamily="2" charset="-78"/>
            </a:endParaRPr>
          </a:p>
          <a:p>
            <a:pPr algn="r" rtl="1">
              <a:lnSpc>
                <a:spcPct val="150000"/>
              </a:lnSpc>
            </a:pPr>
            <a:r>
              <a:rPr lang="ar-JO" kern="0" dirty="0">
                <a:solidFill>
                  <a:srgbClr val="000000"/>
                </a:solidFill>
                <a:latin typeface="Alexandria" pitchFamily="2" charset="-78"/>
                <a:cs typeface="Alexandria" pitchFamily="2" charset="-78"/>
              </a:rPr>
              <a:t>8- انعدام الشعور بالمسؤولية والبحث والتقصي في العائدات المستقبلية.</a:t>
            </a:r>
            <a:endParaRPr lang="ar-EG" kern="0" dirty="0">
              <a:solidFill>
                <a:srgbClr val="000000"/>
              </a:solidFill>
              <a:latin typeface="Alexandria" pitchFamily="2" charset="-78"/>
              <a:cs typeface="Alexandria" pitchFamily="2" charset="-78"/>
            </a:endParaRPr>
          </a:p>
          <a:p>
            <a:pPr algn="r" rtl="1">
              <a:lnSpc>
                <a:spcPct val="150000"/>
              </a:lnSpc>
            </a:pPr>
            <a:endParaRPr lang="ar-JO" kern="0" dirty="0">
              <a:solidFill>
                <a:srgbClr val="000000"/>
              </a:solidFill>
              <a:latin typeface="Alexandria" pitchFamily="2" charset="-78"/>
              <a:cs typeface="Alexandria" pitchFamily="2" charset="-78"/>
            </a:endParaRPr>
          </a:p>
          <a:p>
            <a:pPr algn="r" rtl="1">
              <a:lnSpc>
                <a:spcPct val="150000"/>
              </a:lnSpc>
            </a:pPr>
            <a:r>
              <a:rPr lang="ar-JO" kern="0" dirty="0">
                <a:solidFill>
                  <a:srgbClr val="000000"/>
                </a:solidFill>
                <a:latin typeface="Alexandria" pitchFamily="2" charset="-78"/>
                <a:cs typeface="Alexandria" pitchFamily="2" charset="-78"/>
              </a:rPr>
              <a:t> 9- رغبة البعض في الحصول على قدر من التعليم الصحي والديني والثقافي واللغوي والتربوي للاستفادة منه في حالات الضرورة، وليس لغرض استخدام هذه العلوم في أغراضاستثمارية وتحسين الدخل.</a:t>
            </a:r>
            <a:endParaRPr lang="ar-YE" kern="0" dirty="0">
              <a:solidFill>
                <a:srgbClr val="000000"/>
              </a:solidFill>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85D053A7-1223-1033-90B2-7653414B80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1299787679"/>
      </p:ext>
    </p:extLst>
  </p:cSld>
  <p:clrMapOvr>
    <a:masterClrMapping/>
  </p:clrMapOvr>
  <mc:AlternateContent xmlns:mc="http://schemas.openxmlformats.org/markup-compatibility/2006" xmlns:p14="http://schemas.microsoft.com/office/powerpoint/2010/main">
    <mc:Choice Requires="p14">
      <p:transition spd="slow" p14:dur="1600" advTm="161691">
        <p14:prism isInverted="1"/>
      </p:transition>
    </mc:Choice>
    <mc:Fallback xmlns="">
      <p:transition spd="slow" advTm="161691">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D3A11EE-1E22-1767-6E0B-17015B5AFDD9}"/>
              </a:ext>
            </a:extLst>
          </p:cNvPr>
          <p:cNvSpPr/>
          <p:nvPr/>
        </p:nvSpPr>
        <p:spPr>
          <a:xfrm>
            <a:off x="892003" y="112509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250440" y="6188415"/>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1141201" y="1610772"/>
            <a:ext cx="9998960" cy="4154342"/>
          </a:xfrm>
          <a:prstGeom prst="rect">
            <a:avLst/>
          </a:prstGeom>
          <a:noFill/>
        </p:spPr>
        <p:txBody>
          <a:bodyPr wrap="square" rtlCol="0">
            <a:spAutoFit/>
          </a:bodyPr>
          <a:lstStyle/>
          <a:p>
            <a:pPr algn="ctr" rtl="1"/>
            <a:r>
              <a:rPr lang="ar-JO" sz="2400" b="1" kern="0" dirty="0">
                <a:solidFill>
                  <a:srgbClr val="00B0F0"/>
                </a:solidFill>
                <a:latin typeface="Alexandria" pitchFamily="2" charset="-78"/>
                <a:cs typeface="Alexandria" pitchFamily="2" charset="-78"/>
              </a:rPr>
              <a:t>تكلفة التعليم</a:t>
            </a:r>
            <a:endParaRPr lang="ar-EG" sz="2400" b="1" kern="0" dirty="0">
              <a:solidFill>
                <a:srgbClr val="00B0F0"/>
              </a:solidFill>
              <a:latin typeface="Alexandria" pitchFamily="2" charset="-78"/>
              <a:cs typeface="Alexandria" pitchFamily="2" charset="-78"/>
            </a:endParaRPr>
          </a:p>
          <a:p>
            <a:pPr algn="just" rtl="1">
              <a:lnSpc>
                <a:spcPct val="150000"/>
              </a:lnSpc>
            </a:pPr>
            <a:r>
              <a:rPr lang="ar-SA" kern="0" dirty="0">
                <a:solidFill>
                  <a:srgbClr val="000000"/>
                </a:solidFill>
                <a:latin typeface="Alexandria" pitchFamily="2" charset="-78"/>
                <a:cs typeface="Alexandria" pitchFamily="2" charset="-78"/>
              </a:rPr>
              <a:t>الكلفة لغة: ما ينفق على الشيء لتحصيله من جهد أو مال، </a:t>
            </a:r>
            <a:endParaRPr lang="ar-JO" kern="0" dirty="0">
              <a:solidFill>
                <a:srgbClr val="000000"/>
              </a:solidFill>
              <a:latin typeface="Alexandria" pitchFamily="2" charset="-78"/>
              <a:cs typeface="Alexandria" pitchFamily="2" charset="-78"/>
            </a:endParaRPr>
          </a:p>
          <a:p>
            <a:pPr algn="just" rtl="1">
              <a:lnSpc>
                <a:spcPct val="150000"/>
              </a:lnSpc>
            </a:pPr>
            <a:r>
              <a:rPr lang="ar-SA" kern="0" dirty="0">
                <a:solidFill>
                  <a:srgbClr val="000000"/>
                </a:solidFill>
                <a:latin typeface="Alexandria" pitchFamily="2" charset="-78"/>
                <a:cs typeface="Alexandria" pitchFamily="2" charset="-78"/>
              </a:rPr>
              <a:t>وتكلفة المعيشة : قياس نفقات السلع والخدمات التي يحتاجها الناس في المجتمع. </a:t>
            </a:r>
            <a:endParaRPr lang="ar-JO" kern="0" dirty="0">
              <a:solidFill>
                <a:srgbClr val="000000"/>
              </a:solidFill>
              <a:latin typeface="Alexandria" pitchFamily="2" charset="-78"/>
              <a:cs typeface="Alexandria" pitchFamily="2" charset="-78"/>
            </a:endParaRPr>
          </a:p>
          <a:p>
            <a:pPr algn="just" rtl="1">
              <a:lnSpc>
                <a:spcPct val="150000"/>
              </a:lnSpc>
            </a:pPr>
            <a:r>
              <a:rPr lang="ar-SA" kern="0" dirty="0">
                <a:solidFill>
                  <a:srgbClr val="000000"/>
                </a:solidFill>
                <a:latin typeface="Alexandria" pitchFamily="2" charset="-78"/>
                <a:cs typeface="Alexandria" pitchFamily="2" charset="-78"/>
              </a:rPr>
              <a:t>- الكلفة في الاصطلاح الاقتصادي: هي إجمالي الإنفاق اللازم لإنتاج كمية معينة من السلع أو الخدمات، وتعني جميع النفقات التي تدفعها المؤسسة من أجل ضمان مساهمة عناصر الانتاج في العملية الانتاجية.</a:t>
            </a:r>
            <a:endParaRPr lang="ar-JO" kern="0" dirty="0">
              <a:solidFill>
                <a:srgbClr val="000000"/>
              </a:solidFill>
              <a:latin typeface="Alexandria" pitchFamily="2" charset="-78"/>
              <a:cs typeface="Alexandria" pitchFamily="2" charset="-78"/>
            </a:endParaRPr>
          </a:p>
          <a:p>
            <a:pPr algn="just" rtl="1">
              <a:lnSpc>
                <a:spcPct val="150000"/>
              </a:lnSpc>
            </a:pPr>
            <a:r>
              <a:rPr lang="ar-SA" kern="0" dirty="0">
                <a:solidFill>
                  <a:srgbClr val="000000"/>
                </a:solidFill>
                <a:latin typeface="Alexandria" pitchFamily="2" charset="-78"/>
                <a:cs typeface="Alexandria" pitchFamily="2" charset="-78"/>
              </a:rPr>
              <a:t> الكلفة في التعليم: هي مقياس لمقدار الإنفاق النقدي وغير النقدي الذي يتم في سبيل تحقيق منفعة محددة، وتعرف بأنها التضحية الاقتصادية التي يتحملها النظام التعليمي أو المؤسسة التعليمية مقابل الحصول على خدمة أو منفعة ضرورية طب</a:t>
            </a:r>
            <a:r>
              <a:rPr lang="ar-JO" kern="0" dirty="0">
                <a:solidFill>
                  <a:srgbClr val="000000"/>
                </a:solidFill>
                <a:latin typeface="Alexandria" pitchFamily="2" charset="-78"/>
                <a:cs typeface="Alexandria" pitchFamily="2" charset="-78"/>
              </a:rPr>
              <a:t>قًا</a:t>
            </a:r>
            <a:r>
              <a:rPr lang="ar-SA" kern="0" dirty="0">
                <a:solidFill>
                  <a:srgbClr val="000000"/>
                </a:solidFill>
                <a:latin typeface="Alexandria" pitchFamily="2" charset="-78"/>
                <a:cs typeface="Alexandria" pitchFamily="2" charset="-78"/>
              </a:rPr>
              <a:t> للمعايير المقررة ويمكن قياسها في شكل وحدات نقدية</a:t>
            </a:r>
            <a:r>
              <a:rPr lang="ar-JO" kern="0" dirty="0">
                <a:solidFill>
                  <a:srgbClr val="000000"/>
                </a:solidFill>
                <a:latin typeface="Alexandria" pitchFamily="2" charset="-78"/>
                <a:cs typeface="Alexandria" pitchFamily="2" charset="-78"/>
              </a:rPr>
              <a:t>.</a:t>
            </a:r>
            <a:endParaRPr lang="ar-YE" sz="2400" i="0" u="none" strike="noStrike" baseline="0" dirty="0">
              <a:latin typeface="Alexandria" pitchFamily="2" charset="-78"/>
              <a:cs typeface="Alexandria" pitchFamily="2" charset="-78"/>
            </a:endParaRPr>
          </a:p>
        </p:txBody>
      </p:sp>
      <p:pic>
        <p:nvPicPr>
          <p:cNvPr id="3" name="Picture 2">
            <a:extLst>
              <a:ext uri="{FF2B5EF4-FFF2-40B4-BE49-F238E27FC236}">
                <a16:creationId xmlns:a16="http://schemas.microsoft.com/office/drawing/2014/main" id="{877AB5A7-3952-FC9B-228B-1B49DDBDA5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7522" y="1273183"/>
            <a:ext cx="2857500" cy="1107332"/>
          </a:xfrm>
          <a:prstGeom prst="rect">
            <a:avLst/>
          </a:prstGeom>
        </p:spPr>
      </p:pic>
      <p:pic>
        <p:nvPicPr>
          <p:cNvPr id="2" name="Graphic 21">
            <a:extLst>
              <a:ext uri="{FF2B5EF4-FFF2-40B4-BE49-F238E27FC236}">
                <a16:creationId xmlns:a16="http://schemas.microsoft.com/office/drawing/2014/main" id="{836AD0FD-40CF-71C4-BF2D-0FCEBCCB607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661780133"/>
      </p:ext>
    </p:extLst>
  </p:cSld>
  <p:clrMapOvr>
    <a:masterClrMapping/>
  </p:clrMapOvr>
  <mc:AlternateContent xmlns:mc="http://schemas.openxmlformats.org/markup-compatibility/2006" xmlns:p14="http://schemas.microsoft.com/office/powerpoint/2010/main">
    <mc:Choice Requires="p14">
      <p:transition spd="slow" p14:dur="1600" advTm="111367">
        <p14:prism isInverted="1"/>
      </p:transition>
    </mc:Choice>
    <mc:Fallback xmlns="">
      <p:transition spd="slow" advTm="111367">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986BE49C-191E-63CC-8C7C-61D53E51792F}"/>
              </a:ext>
            </a:extLst>
          </p:cNvPr>
          <p:cNvSpPr/>
          <p:nvPr/>
        </p:nvSpPr>
        <p:spPr>
          <a:xfrm>
            <a:off x="892003" y="112509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462347" y="6180634"/>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1247403" y="1499632"/>
            <a:ext cx="9989614" cy="3461845"/>
          </a:xfrm>
          <a:prstGeom prst="rect">
            <a:avLst/>
          </a:prstGeom>
          <a:noFill/>
        </p:spPr>
        <p:txBody>
          <a:bodyPr wrap="square" rtlCol="0">
            <a:spAutoFit/>
          </a:bodyPr>
          <a:lstStyle/>
          <a:p>
            <a:pPr algn="just" rtl="1">
              <a:lnSpc>
                <a:spcPct val="150000"/>
              </a:lnSpc>
            </a:pPr>
            <a:r>
              <a:rPr lang="ar-JO" sz="2000" b="1" kern="0" dirty="0">
                <a:solidFill>
                  <a:srgbClr val="00B0F0"/>
                </a:solidFill>
                <a:latin typeface="Alexandria" pitchFamily="2" charset="-78"/>
                <a:cs typeface="Alexandria" pitchFamily="2" charset="-78"/>
              </a:rPr>
              <a:t>تكلفة التعليم</a:t>
            </a:r>
            <a:r>
              <a:rPr lang="ar-EG" sz="2000" b="1" kern="0" dirty="0">
                <a:solidFill>
                  <a:srgbClr val="00B0F0"/>
                </a:solidFill>
                <a:latin typeface="Alexandria" pitchFamily="2" charset="-78"/>
                <a:cs typeface="Alexandria" pitchFamily="2" charset="-78"/>
              </a:rPr>
              <a:t>:</a:t>
            </a:r>
          </a:p>
          <a:p>
            <a:pPr algn="just" rtl="1">
              <a:lnSpc>
                <a:spcPct val="150000"/>
              </a:lnSpc>
            </a:pPr>
            <a:endParaRPr lang="ar-JO" sz="2000" b="1" kern="0" dirty="0">
              <a:solidFill>
                <a:srgbClr val="00B0F0"/>
              </a:solidFill>
              <a:latin typeface="Alexandria" pitchFamily="2" charset="-78"/>
              <a:cs typeface="Alexandria" pitchFamily="2" charset="-78"/>
            </a:endParaRPr>
          </a:p>
          <a:p>
            <a:pPr algn="just" rtl="1">
              <a:lnSpc>
                <a:spcPct val="150000"/>
              </a:lnSpc>
            </a:pPr>
            <a:r>
              <a:rPr lang="ar-JO" kern="0" dirty="0">
                <a:solidFill>
                  <a:srgbClr val="000000"/>
                </a:solidFill>
                <a:latin typeface="Alexandria" pitchFamily="2" charset="-78"/>
                <a:cs typeface="Alexandria" pitchFamily="2" charset="-78"/>
              </a:rPr>
              <a:t>وتعرف أيضا بأنها مجموع النفقات المالية الحالية أو المتوقع إنفاقها لإنتاج مخرجات معينة من القوى البشرية المجهزة بالمعارف والمهارات والاتجاهات الأساسية التي تمكنهم من التكيف مع الحياة والانخراط في أحد أنشطة المجتمع.</a:t>
            </a:r>
          </a:p>
          <a:p>
            <a:pPr algn="just" rtl="1">
              <a:lnSpc>
                <a:spcPct val="150000"/>
              </a:lnSpc>
            </a:pPr>
            <a:r>
              <a:rPr lang="ar-JO" kern="0" dirty="0">
                <a:solidFill>
                  <a:srgbClr val="000000"/>
                </a:solidFill>
                <a:latin typeface="Alexandria" pitchFamily="2" charset="-78"/>
                <a:cs typeface="Alexandria" pitchFamily="2" charset="-78"/>
              </a:rPr>
              <a:t>فاعلية التكلفة في التعليم :يقصد بفعالية التكلفة تقويم التكلفة بربط النتائج أو المنافع المتحققة بتكاليفها التي يمكن الحصول عليها، وذلك بغرض تحديد التكاليف التي يمكن أن تعطي أفضل النتائج أوالمنافع بأقل التكاليف.</a:t>
            </a:r>
          </a:p>
        </p:txBody>
      </p:sp>
      <p:pic>
        <p:nvPicPr>
          <p:cNvPr id="3" name="Picture 2">
            <a:extLst>
              <a:ext uri="{FF2B5EF4-FFF2-40B4-BE49-F238E27FC236}">
                <a16:creationId xmlns:a16="http://schemas.microsoft.com/office/drawing/2014/main" id="{9D125A4A-DD84-455A-C943-A5ACE3EDE2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56953" y="1398896"/>
            <a:ext cx="2628900" cy="786078"/>
          </a:xfrm>
          <a:prstGeom prst="rect">
            <a:avLst/>
          </a:prstGeom>
        </p:spPr>
      </p:pic>
      <p:pic>
        <p:nvPicPr>
          <p:cNvPr id="4" name="Graphic 21">
            <a:extLst>
              <a:ext uri="{FF2B5EF4-FFF2-40B4-BE49-F238E27FC236}">
                <a16:creationId xmlns:a16="http://schemas.microsoft.com/office/drawing/2014/main" id="{1F1A32B0-3B62-D3DF-9633-06861BC639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1912561832"/>
      </p:ext>
    </p:extLst>
  </p:cSld>
  <p:clrMapOvr>
    <a:masterClrMapping/>
  </p:clrMapOvr>
  <mc:AlternateContent xmlns:mc="http://schemas.openxmlformats.org/markup-compatibility/2006" xmlns:p14="http://schemas.microsoft.com/office/powerpoint/2010/main">
    <mc:Choice Requires="p14">
      <p:transition spd="slow" p14:dur="1600" advTm="90593">
        <p14:prism isInverted="1"/>
      </p:transition>
    </mc:Choice>
    <mc:Fallback xmlns="">
      <p:transition spd="slow" advTm="90593">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4C755D3-310A-E955-5F89-4301F248398C}"/>
              </a:ext>
            </a:extLst>
          </p:cNvPr>
          <p:cNvSpPr/>
          <p:nvPr/>
        </p:nvSpPr>
        <p:spPr>
          <a:xfrm>
            <a:off x="760815" y="112509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398615" y="6214269"/>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933828" y="1297926"/>
            <a:ext cx="10076294" cy="4062009"/>
          </a:xfrm>
          <a:prstGeom prst="rect">
            <a:avLst/>
          </a:prstGeom>
          <a:noFill/>
        </p:spPr>
        <p:txBody>
          <a:bodyPr wrap="square" rtlCol="0">
            <a:spAutoFit/>
          </a:bodyPr>
          <a:lstStyle/>
          <a:p>
            <a:pPr algn="ctr" rtl="1">
              <a:lnSpc>
                <a:spcPct val="150000"/>
              </a:lnSpc>
            </a:pPr>
            <a:r>
              <a:rPr lang="ar-JO" sz="2400" b="1" i="0" u="none" strike="noStrike" baseline="0" dirty="0">
                <a:solidFill>
                  <a:srgbClr val="00B0F0"/>
                </a:solidFill>
                <a:latin typeface="Alexandria" pitchFamily="2" charset="-78"/>
                <a:cs typeface="Alexandria" pitchFamily="2" charset="-78"/>
              </a:rPr>
              <a:t>أسباب ارتفاع تكلفة التعليم:</a:t>
            </a:r>
            <a:endParaRPr lang="ar-EG" sz="2400" b="1" i="0" u="none" strike="noStrike" baseline="0" dirty="0">
              <a:solidFill>
                <a:srgbClr val="00B0F0"/>
              </a:solidFill>
              <a:latin typeface="Alexandria" pitchFamily="2" charset="-78"/>
              <a:cs typeface="Alexandria" pitchFamily="2" charset="-78"/>
            </a:endParaRPr>
          </a:p>
          <a:p>
            <a:pPr algn="ctr" rtl="1">
              <a:lnSpc>
                <a:spcPct val="150000"/>
              </a:lnSpc>
            </a:pPr>
            <a:endParaRPr lang="ar-JO" sz="2400" b="1" i="0" u="none" strike="noStrike" baseline="0" dirty="0">
              <a:solidFill>
                <a:srgbClr val="00B0F0"/>
              </a:solidFill>
              <a:latin typeface="Alexandria" pitchFamily="2" charset="-78"/>
              <a:cs typeface="Alexandria" pitchFamily="2" charset="-78"/>
            </a:endParaRPr>
          </a:p>
          <a:p>
            <a:pPr marL="457200" indent="-457200" algn="just" rtl="1">
              <a:lnSpc>
                <a:spcPct val="150000"/>
              </a:lnSpc>
              <a:buFont typeface="+mj-lt"/>
              <a:buAutoNum type="arabicPeriod"/>
            </a:pPr>
            <a:r>
              <a:rPr lang="ar-JO" kern="0" dirty="0">
                <a:solidFill>
                  <a:srgbClr val="000000"/>
                </a:solidFill>
                <a:latin typeface="Alexandria" pitchFamily="2" charset="-78"/>
                <a:cs typeface="Alexandria" pitchFamily="2" charset="-78"/>
              </a:rPr>
              <a:t>زيادة أعداد الطلبة وخاصة في مراحله الأولى نتيجة ارتفاع معدلات النمو السكاني. </a:t>
            </a:r>
          </a:p>
          <a:p>
            <a:pPr marL="457200" indent="-457200" algn="just" rtl="1">
              <a:lnSpc>
                <a:spcPct val="150000"/>
              </a:lnSpc>
              <a:buFont typeface="+mj-lt"/>
              <a:buAutoNum type="arabicPeriod"/>
            </a:pPr>
            <a:r>
              <a:rPr lang="ar-JO" kern="0" dirty="0">
                <a:solidFill>
                  <a:srgbClr val="000000"/>
                </a:solidFill>
                <a:latin typeface="Alexandria" pitchFamily="2" charset="-78"/>
                <a:cs typeface="Alexandria" pitchFamily="2" charset="-78"/>
              </a:rPr>
              <a:t>تبني مختلف دول العالم مبدأ الزامية ومجانية التعليم في مراحل التعليم الأولى ليس تطبيقاً للدساتير وقوانين التعليم فحسبب وإنما أيضاً باعتباره حقًا إنسانيًا وضرورة حياتية.</a:t>
            </a:r>
            <a:r>
              <a:rPr lang="en-US" kern="0" dirty="0">
                <a:solidFill>
                  <a:srgbClr val="000000"/>
                </a:solidFill>
                <a:latin typeface="Alexandria" pitchFamily="2" charset="-78"/>
                <a:cs typeface="Alexandria" pitchFamily="2" charset="-78"/>
              </a:rPr>
              <a:t> </a:t>
            </a:r>
            <a:endParaRPr lang="ar-JO" kern="0" dirty="0">
              <a:solidFill>
                <a:srgbClr val="000000"/>
              </a:solidFill>
              <a:latin typeface="Alexandria" pitchFamily="2" charset="-78"/>
              <a:cs typeface="Alexandria" pitchFamily="2" charset="-78"/>
            </a:endParaRPr>
          </a:p>
          <a:p>
            <a:pPr marL="457200" indent="-457200" algn="just" rtl="1">
              <a:lnSpc>
                <a:spcPct val="150000"/>
              </a:lnSpc>
              <a:buFont typeface="+mj-lt"/>
              <a:buAutoNum type="arabicPeriod"/>
            </a:pPr>
            <a:r>
              <a:rPr lang="ar-JO" kern="0" dirty="0">
                <a:solidFill>
                  <a:srgbClr val="000000"/>
                </a:solidFill>
                <a:latin typeface="Alexandria" pitchFamily="2" charset="-78"/>
                <a:cs typeface="Alexandria" pitchFamily="2" charset="-78"/>
              </a:rPr>
              <a:t>طول سنوات الدراسة لعدد كبير من السكان مقابل تزايد التوجه نحو أنواع التعليم الأكثر تكلفة للاهتمام بنوعية التعليم قبل الكم.</a:t>
            </a:r>
          </a:p>
          <a:p>
            <a:pPr marL="457200" indent="-457200" algn="just" rtl="1">
              <a:lnSpc>
                <a:spcPct val="150000"/>
              </a:lnSpc>
              <a:buFont typeface="+mj-lt"/>
              <a:buAutoNum type="arabicPeriod"/>
            </a:pPr>
            <a:r>
              <a:rPr lang="ar-JO" kern="0" dirty="0">
                <a:solidFill>
                  <a:srgbClr val="000000"/>
                </a:solidFill>
                <a:latin typeface="Alexandria" pitchFamily="2" charset="-78"/>
                <a:cs typeface="Alexandria" pitchFamily="2" charset="-78"/>
              </a:rPr>
              <a:t>الاهتمام المتزايد بتحسين نوعية التعليم وتجويد مخرجاته، وما يتطلبه ذلك من تطوير نظم تعليمية حديثة تلبي حاجات الدارسين المتنوعة والمتباينة، وتطوير المناهج التعليمية.</a:t>
            </a:r>
            <a:endParaRPr lang="ar-YE" sz="2000" kern="0" dirty="0">
              <a:solidFill>
                <a:srgbClr val="000000"/>
              </a:solidFill>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95AE3946-BF18-42B5-02C7-701CB5FCF4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1509188632"/>
      </p:ext>
    </p:extLst>
  </p:cSld>
  <p:clrMapOvr>
    <a:masterClrMapping/>
  </p:clrMapOvr>
  <mc:AlternateContent xmlns:mc="http://schemas.openxmlformats.org/markup-compatibility/2006" xmlns:p14="http://schemas.microsoft.com/office/powerpoint/2010/main">
    <mc:Choice Requires="p14">
      <p:transition spd="slow" p14:dur="1600" advTm="171248">
        <p14:prism isInverted="1"/>
      </p:transition>
    </mc:Choice>
    <mc:Fallback xmlns="">
      <p:transition spd="slow" advTm="171248">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C04CCAE7-4F32-1D83-4A50-21D1DB9B84CA}"/>
              </a:ext>
            </a:extLst>
          </p:cNvPr>
          <p:cNvSpPr/>
          <p:nvPr/>
        </p:nvSpPr>
        <p:spPr>
          <a:xfrm>
            <a:off x="892003" y="112509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253340" y="626641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1063690" y="1219759"/>
            <a:ext cx="10114383" cy="4442883"/>
          </a:xfrm>
          <a:prstGeom prst="rect">
            <a:avLst/>
          </a:prstGeom>
          <a:noFill/>
        </p:spPr>
        <p:txBody>
          <a:bodyPr wrap="square" rtlCol="0">
            <a:spAutoFit/>
          </a:bodyPr>
          <a:lstStyle/>
          <a:p>
            <a:pPr algn="just" rtl="1">
              <a:lnSpc>
                <a:spcPct val="200000"/>
              </a:lnSpc>
            </a:pPr>
            <a:r>
              <a:rPr lang="ar-JO" kern="0" dirty="0">
                <a:solidFill>
                  <a:srgbClr val="000000"/>
                </a:solidFill>
                <a:effectLst/>
                <a:latin typeface="Alexandria" pitchFamily="2" charset="-78"/>
                <a:ea typeface="Times New Roman" panose="02020603050405020304" pitchFamily="18" charset="0"/>
                <a:cs typeface="Alexandria" pitchFamily="2" charset="-78"/>
              </a:rPr>
              <a:t> 5- </a:t>
            </a:r>
            <a:r>
              <a:rPr lang="ar-SA" kern="0" dirty="0">
                <a:solidFill>
                  <a:srgbClr val="000000"/>
                </a:solidFill>
                <a:effectLst/>
                <a:latin typeface="Alexandria" pitchFamily="2" charset="-78"/>
                <a:ea typeface="Times New Roman" panose="02020603050405020304" pitchFamily="18" charset="0"/>
                <a:cs typeface="Alexandria" pitchFamily="2" charset="-78"/>
              </a:rPr>
              <a:t>تطوير المناهج التعليمية والارتقاء بمستوى أداء المعلمين والإداريين وغيرهم</a:t>
            </a:r>
            <a:r>
              <a:rPr lang="ar-JO" kern="0" dirty="0">
                <a:solidFill>
                  <a:srgbClr val="000000"/>
                </a:solidFill>
                <a:effectLst/>
                <a:latin typeface="Alexandria" pitchFamily="2" charset="-78"/>
                <a:ea typeface="Times New Roman" panose="02020603050405020304" pitchFamily="18" charset="0"/>
                <a:cs typeface="Alexandria" pitchFamily="2" charset="-78"/>
              </a:rPr>
              <a:t> حتى نضمن الحصول على نوعية تعليم جيدة</a:t>
            </a: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200000"/>
              </a:lnSpc>
            </a:pPr>
            <a:endParaRPr lang="ar-JO"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200000"/>
              </a:lnSpc>
            </a:pPr>
            <a:r>
              <a:rPr lang="ar-EG" kern="0" dirty="0">
                <a:solidFill>
                  <a:srgbClr val="000000"/>
                </a:solidFill>
                <a:effectLst/>
                <a:latin typeface="Alexandria" pitchFamily="2" charset="-78"/>
                <a:ea typeface="Times New Roman" panose="02020603050405020304" pitchFamily="18" charset="0"/>
                <a:cs typeface="Alexandria" pitchFamily="2" charset="-78"/>
              </a:rPr>
              <a:t>6</a:t>
            </a:r>
            <a:r>
              <a:rPr lang="ar-JO" kern="0" dirty="0">
                <a:solidFill>
                  <a:srgbClr val="000000"/>
                </a:solidFill>
                <a:effectLst/>
                <a:latin typeface="Alexandria" pitchFamily="2" charset="-78"/>
                <a:ea typeface="Times New Roman" panose="02020603050405020304" pitchFamily="18" charset="0"/>
                <a:cs typeface="Alexandria" pitchFamily="2" charset="-78"/>
              </a:rPr>
              <a:t>- </a:t>
            </a:r>
            <a:r>
              <a:rPr lang="ar-SA" kern="0" dirty="0">
                <a:solidFill>
                  <a:srgbClr val="000000"/>
                </a:solidFill>
                <a:effectLst/>
                <a:latin typeface="Alexandria" pitchFamily="2" charset="-78"/>
                <a:ea typeface="Times New Roman" panose="02020603050405020304" pitchFamily="18" charset="0"/>
                <a:cs typeface="Alexandria" pitchFamily="2" charset="-78"/>
              </a:rPr>
              <a:t>تقليل كثافة الفصول الدراسية بتوفير</a:t>
            </a:r>
            <a:r>
              <a:rPr lang="ar-JO" kern="0" dirty="0">
                <a:solidFill>
                  <a:srgbClr val="000000"/>
                </a:solidFill>
                <a:effectLst/>
                <a:latin typeface="Alexandria" pitchFamily="2" charset="-78"/>
                <a:ea typeface="Times New Roman" panose="02020603050405020304" pitchFamily="18" charset="0"/>
                <a:cs typeface="Alexandria" pitchFamily="2" charset="-78"/>
              </a:rPr>
              <a:t> </a:t>
            </a:r>
            <a:r>
              <a:rPr lang="ar-SA" kern="0" dirty="0">
                <a:solidFill>
                  <a:srgbClr val="000000"/>
                </a:solidFill>
                <a:effectLst/>
                <a:latin typeface="Alexandria" pitchFamily="2" charset="-78"/>
                <a:ea typeface="Times New Roman" panose="02020603050405020304" pitchFamily="18" charset="0"/>
                <a:cs typeface="Alexandria" pitchFamily="2" charset="-78"/>
              </a:rPr>
              <a:t>المباني المدرسية ونموها. </a:t>
            </a: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200000"/>
              </a:lnSpc>
            </a:pPr>
            <a:endParaRPr lang="ar-JO"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200000"/>
              </a:lnSpc>
            </a:pPr>
            <a:r>
              <a:rPr lang="ar-EG" kern="0" dirty="0">
                <a:solidFill>
                  <a:srgbClr val="000000"/>
                </a:solidFill>
                <a:effectLst/>
                <a:latin typeface="Alexandria" pitchFamily="2" charset="-78"/>
                <a:ea typeface="Times New Roman" panose="02020603050405020304" pitchFamily="18" charset="0"/>
                <a:cs typeface="Alexandria" pitchFamily="2" charset="-78"/>
              </a:rPr>
              <a:t>7</a:t>
            </a:r>
            <a:r>
              <a:rPr lang="ar-JO" kern="0" dirty="0">
                <a:solidFill>
                  <a:srgbClr val="000000"/>
                </a:solidFill>
                <a:effectLst/>
                <a:latin typeface="Alexandria" pitchFamily="2" charset="-78"/>
                <a:ea typeface="Times New Roman" panose="02020603050405020304" pitchFamily="18" charset="0"/>
                <a:cs typeface="Alexandria" pitchFamily="2" charset="-78"/>
              </a:rPr>
              <a:t>- ت</a:t>
            </a:r>
            <a:r>
              <a:rPr lang="ar-SA" kern="0" dirty="0">
                <a:solidFill>
                  <a:srgbClr val="000000"/>
                </a:solidFill>
                <a:effectLst/>
                <a:latin typeface="Alexandria" pitchFamily="2" charset="-78"/>
                <a:ea typeface="Times New Roman" panose="02020603050405020304" pitchFamily="18" charset="0"/>
                <a:cs typeface="Alexandria" pitchFamily="2" charset="-78"/>
              </a:rPr>
              <a:t>زايد التوجه نحو الاستخدام المكلف لتقنيات التعليم والتعلم، ومصادر التعليم الحديثة مقابل سرعة تقادمها، وبالتالي ضرورة متابعة الجديد والمستحدث فيها من جهة وزيادة أسعارها عالمياً من جهة ثانية، مع تزايد اعتماد المؤسسات التعليمية عليها كضرورة للعمليةالتعليمية التربوية</a:t>
            </a:r>
            <a:r>
              <a:rPr lang="ar-JO" kern="0" dirty="0">
                <a:solidFill>
                  <a:srgbClr val="000000"/>
                </a:solidFill>
                <a:effectLst/>
                <a:latin typeface="Alexandria" pitchFamily="2" charset="-78"/>
                <a:ea typeface="Times New Roman" panose="02020603050405020304" pitchFamily="18" charset="0"/>
                <a:cs typeface="Alexandria" pitchFamily="2" charset="-78"/>
              </a:rPr>
              <a:t>.</a:t>
            </a:r>
            <a:endParaRPr lang="en-US" u="sng" dirty="0">
              <a:solidFill>
                <a:srgbClr val="00B0F0"/>
              </a:solidFill>
              <a:effectLst/>
              <a:latin typeface="Alexandria" pitchFamily="2" charset="-78"/>
              <a:ea typeface="Calibri" panose="020F0502020204030204" pitchFamily="34" charset="0"/>
              <a:cs typeface="Alexandria" pitchFamily="2" charset="-78"/>
            </a:endParaRPr>
          </a:p>
        </p:txBody>
      </p:sp>
      <p:pic>
        <p:nvPicPr>
          <p:cNvPr id="3" name="Picture 2">
            <a:extLst>
              <a:ext uri="{FF2B5EF4-FFF2-40B4-BE49-F238E27FC236}">
                <a16:creationId xmlns:a16="http://schemas.microsoft.com/office/drawing/2014/main" id="{A4F6FE5D-4AAD-E742-85FF-D2E99FC0EA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2432" y="2025642"/>
            <a:ext cx="2590800" cy="1403358"/>
          </a:xfrm>
          <a:prstGeom prst="rect">
            <a:avLst/>
          </a:prstGeom>
        </p:spPr>
      </p:pic>
      <p:pic>
        <p:nvPicPr>
          <p:cNvPr id="2" name="Graphic 21">
            <a:extLst>
              <a:ext uri="{FF2B5EF4-FFF2-40B4-BE49-F238E27FC236}">
                <a16:creationId xmlns:a16="http://schemas.microsoft.com/office/drawing/2014/main" id="{C028A520-FB59-A98A-8AC8-3ADEDDEB70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1600" advTm="97915">
        <p14:prism isInverted="1"/>
      </p:transition>
    </mc:Choice>
    <mc:Fallback xmlns="">
      <p:transition spd="slow" advTm="97915">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FFD89DF-0883-3D67-E5A1-E2A73770E290}"/>
              </a:ext>
            </a:extLst>
          </p:cNvPr>
          <p:cNvSpPr/>
          <p:nvPr/>
        </p:nvSpPr>
        <p:spPr>
          <a:xfrm>
            <a:off x="802640" y="112509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239535" y="610997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3258627" y="1102234"/>
            <a:ext cx="5585382" cy="722377"/>
          </a:xfrm>
          <a:prstGeom prst="rect">
            <a:avLst/>
          </a:prstGeom>
          <a:noFill/>
        </p:spPr>
        <p:txBody>
          <a:bodyPr wrap="square" rtlCol="0">
            <a:spAutoFit/>
          </a:bodyPr>
          <a:lstStyle/>
          <a:p>
            <a:pPr algn="ctr" rtl="1">
              <a:lnSpc>
                <a:spcPct val="200000"/>
              </a:lnSpc>
            </a:pPr>
            <a:r>
              <a:rPr lang="ar-JO" sz="2400" b="1" kern="0" dirty="0">
                <a:solidFill>
                  <a:srgbClr val="00B0F0"/>
                </a:solidFill>
                <a:effectLst/>
                <a:latin typeface="Alexandria" pitchFamily="2" charset="-78"/>
                <a:ea typeface="Times New Roman" panose="02020603050405020304" pitchFamily="18" charset="0"/>
                <a:cs typeface="Alexandria" pitchFamily="2" charset="-78"/>
              </a:rPr>
              <a:t> تمويل التعليم</a:t>
            </a:r>
            <a:endParaRPr lang="en-US" sz="4400" b="1" u="sng" dirty="0">
              <a:solidFill>
                <a:srgbClr val="00B0F0"/>
              </a:solidFill>
              <a:effectLst/>
              <a:latin typeface="Alexandria" pitchFamily="2" charset="-78"/>
              <a:ea typeface="Calibri" panose="020F0502020204030204" pitchFamily="34" charset="0"/>
              <a:cs typeface="Alexandria" pitchFamily="2" charset="-78"/>
            </a:endParaRPr>
          </a:p>
        </p:txBody>
      </p:sp>
      <p:pic>
        <p:nvPicPr>
          <p:cNvPr id="10" name="Picture 9">
            <a:extLst>
              <a:ext uri="{FF2B5EF4-FFF2-40B4-BE49-F238E27FC236}">
                <a16:creationId xmlns:a16="http://schemas.microsoft.com/office/drawing/2014/main" id="{76470A3F-3E42-A3CF-8A15-1383DF5298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8485" y="1980402"/>
            <a:ext cx="6701050" cy="3604415"/>
          </a:xfrm>
          <a:prstGeom prst="rect">
            <a:avLst/>
          </a:prstGeom>
        </p:spPr>
      </p:pic>
      <p:sp>
        <p:nvSpPr>
          <p:cNvPr id="11" name="TextBox 10">
            <a:extLst>
              <a:ext uri="{FF2B5EF4-FFF2-40B4-BE49-F238E27FC236}">
                <a16:creationId xmlns:a16="http://schemas.microsoft.com/office/drawing/2014/main" id="{918EC057-2B2B-19C7-7661-2B67F24A35DC}"/>
              </a:ext>
            </a:extLst>
          </p:cNvPr>
          <p:cNvSpPr txBox="1"/>
          <p:nvPr/>
        </p:nvSpPr>
        <p:spPr>
          <a:xfrm>
            <a:off x="2232582" y="4992695"/>
            <a:ext cx="7779224" cy="523220"/>
          </a:xfrm>
          <a:prstGeom prst="rect">
            <a:avLst/>
          </a:prstGeom>
          <a:solidFill>
            <a:schemeClr val="bg1"/>
          </a:solidFill>
        </p:spPr>
        <p:txBody>
          <a:bodyPr wrap="square" rtlCol="0">
            <a:spAutoFit/>
          </a:bodyPr>
          <a:lstStyle/>
          <a:p>
            <a:pPr algn="ctr"/>
            <a:r>
              <a:rPr lang="en-US" sz="2800" b="1" dirty="0">
                <a:latin typeface="Alexandria" pitchFamily="2" charset="-78"/>
                <a:cs typeface="Alexandria" pitchFamily="2" charset="-78"/>
              </a:rPr>
              <a:t>Educational</a:t>
            </a:r>
            <a:r>
              <a:rPr lang="ar-JO" sz="2800" b="1" dirty="0">
                <a:latin typeface="Alexandria" pitchFamily="2" charset="-78"/>
                <a:cs typeface="Alexandria" pitchFamily="2" charset="-78"/>
              </a:rPr>
              <a:t>  </a:t>
            </a:r>
            <a:r>
              <a:rPr lang="en-US" sz="2800" b="1" dirty="0">
                <a:latin typeface="Alexandria" pitchFamily="2" charset="-78"/>
                <a:cs typeface="Alexandria" pitchFamily="2" charset="-78"/>
              </a:rPr>
              <a:t>Finance</a:t>
            </a:r>
            <a:r>
              <a:rPr lang="ar-JO" sz="2800" b="1" dirty="0">
                <a:latin typeface="Alexandria" pitchFamily="2" charset="-78"/>
                <a:cs typeface="Alexandria" pitchFamily="2" charset="-78"/>
              </a:rPr>
              <a:t> </a:t>
            </a:r>
            <a:endParaRPr lang="en-US" sz="2800" b="1"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609D296A-8572-799E-78AE-8F1D32BADB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4254546924"/>
      </p:ext>
    </p:extLst>
  </p:cSld>
  <p:clrMapOvr>
    <a:masterClrMapping/>
  </p:clrMapOvr>
  <mc:AlternateContent xmlns:mc="http://schemas.openxmlformats.org/markup-compatibility/2006" xmlns:p14="http://schemas.microsoft.com/office/powerpoint/2010/main">
    <mc:Choice Requires="p14">
      <p:transition spd="slow" p14:dur="1600" advTm="16381">
        <p14:prism isInverted="1"/>
      </p:transition>
    </mc:Choice>
    <mc:Fallback xmlns="">
      <p:transition spd="slow" advTm="16381">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6AB64FCB-FE0B-04D4-0BC7-FC61F0787B17}"/>
              </a:ext>
            </a:extLst>
          </p:cNvPr>
          <p:cNvSpPr/>
          <p:nvPr/>
        </p:nvSpPr>
        <p:spPr>
          <a:xfrm>
            <a:off x="802640" y="1081607"/>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132437" y="6169722"/>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3355987" y="1137462"/>
            <a:ext cx="5776450" cy="833433"/>
          </a:xfrm>
          <a:prstGeom prst="rect">
            <a:avLst/>
          </a:prstGeom>
          <a:noFill/>
          <a:ln>
            <a:noFill/>
          </a:ln>
        </p:spPr>
        <p:txBody>
          <a:bodyPr wrap="square" rtlCol="0">
            <a:spAutoFit/>
          </a:bodyPr>
          <a:lstStyle/>
          <a:p>
            <a:pPr algn="ctr" rtl="1">
              <a:lnSpc>
                <a:spcPct val="200000"/>
              </a:lnSpc>
            </a:pPr>
            <a:r>
              <a:rPr lang="ar-EG" sz="2800" b="1" kern="0" dirty="0">
                <a:solidFill>
                  <a:srgbClr val="00B0F0"/>
                </a:solidFill>
                <a:effectLst/>
                <a:ea typeface="Times New Roman" panose="02020603050405020304" pitchFamily="18" charset="0"/>
                <a:cs typeface="Calibri" panose="020F0502020204030204" pitchFamily="34" charset="0"/>
              </a:rPr>
              <a:t>م</a:t>
            </a:r>
            <a:r>
              <a:rPr lang="ar-JO" sz="2800" b="1" kern="0" dirty="0">
                <a:solidFill>
                  <a:srgbClr val="00B0F0"/>
                </a:solidFill>
                <a:effectLst/>
                <a:ea typeface="Times New Roman" panose="02020603050405020304" pitchFamily="18" charset="0"/>
                <a:cs typeface="Calibri" panose="020F0502020204030204" pitchFamily="34" charset="0"/>
              </a:rPr>
              <a:t>فهوم التمويل</a:t>
            </a:r>
            <a:endParaRPr lang="en-US" sz="4800" b="1" u="sng"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A3A1C097-ED6B-481E-0B65-0E942320F2C9}"/>
              </a:ext>
            </a:extLst>
          </p:cNvPr>
          <p:cNvSpPr txBox="1"/>
          <p:nvPr/>
        </p:nvSpPr>
        <p:spPr>
          <a:xfrm>
            <a:off x="1390048" y="2193971"/>
            <a:ext cx="9322539" cy="2954014"/>
          </a:xfrm>
          <a:prstGeom prst="rect">
            <a:avLst/>
          </a:prstGeom>
          <a:noFill/>
        </p:spPr>
        <p:txBody>
          <a:bodyPr wrap="square" rtlCol="0">
            <a:spAutoFit/>
          </a:bodyPr>
          <a:lstStyle/>
          <a:p>
            <a:pPr algn="r" rtl="1">
              <a:lnSpc>
                <a:spcPct val="150000"/>
              </a:lnSpc>
            </a:pPr>
            <a:r>
              <a:rPr lang="ar-YE" kern="0" dirty="0">
                <a:solidFill>
                  <a:srgbClr val="000000"/>
                </a:solidFill>
                <a:latin typeface="Alexandria" pitchFamily="2" charset="-78"/>
                <a:cs typeface="Alexandria" pitchFamily="2" charset="-78"/>
              </a:rPr>
              <a:t>التمويل لغة : وتعنى :(م</a:t>
            </a:r>
            <a:r>
              <a:rPr lang="ar-JO" kern="0" dirty="0">
                <a:solidFill>
                  <a:srgbClr val="000000"/>
                </a:solidFill>
                <a:latin typeface="Alexandria" pitchFamily="2" charset="-78"/>
                <a:cs typeface="Alexandria" pitchFamily="2" charset="-78"/>
              </a:rPr>
              <a:t>َ</a:t>
            </a:r>
            <a:r>
              <a:rPr lang="ar-YE" kern="0" dirty="0">
                <a:solidFill>
                  <a:srgbClr val="000000"/>
                </a:solidFill>
                <a:latin typeface="Alexandria" pitchFamily="2" charset="-78"/>
                <a:cs typeface="Alexandria" pitchFamily="2" charset="-78"/>
              </a:rPr>
              <a:t>و</a:t>
            </a:r>
            <a:r>
              <a:rPr lang="ar-JO" kern="0" dirty="0">
                <a:solidFill>
                  <a:srgbClr val="000000"/>
                </a:solidFill>
                <a:latin typeface="Alexandria" pitchFamily="2" charset="-78"/>
                <a:cs typeface="Alexandria" pitchFamily="2" charset="-78"/>
              </a:rPr>
              <a:t>َّ</a:t>
            </a:r>
            <a:r>
              <a:rPr lang="ar-YE" kern="0" dirty="0">
                <a:solidFill>
                  <a:srgbClr val="000000"/>
                </a:solidFill>
                <a:latin typeface="Alexandria" pitchFamily="2" charset="-78"/>
                <a:cs typeface="Alexandria" pitchFamily="2" charset="-78"/>
              </a:rPr>
              <a:t>ل</a:t>
            </a:r>
            <a:r>
              <a:rPr lang="ar-JO" kern="0" dirty="0">
                <a:solidFill>
                  <a:srgbClr val="000000"/>
                </a:solidFill>
                <a:latin typeface="Alexandria" pitchFamily="2" charset="-78"/>
                <a:cs typeface="Alexandria" pitchFamily="2" charset="-78"/>
              </a:rPr>
              <a:t>َ</a:t>
            </a:r>
            <a:r>
              <a:rPr lang="ar-YE" kern="0" dirty="0">
                <a:solidFill>
                  <a:srgbClr val="000000"/>
                </a:solidFill>
                <a:latin typeface="Alexandria" pitchFamily="2" charset="-78"/>
                <a:cs typeface="Alexandria" pitchFamily="2" charset="-78"/>
              </a:rPr>
              <a:t>ه) قدم له ما يحتاجه من مال . </a:t>
            </a:r>
            <a:endParaRPr lang="ar-JO" kern="0" dirty="0">
              <a:solidFill>
                <a:srgbClr val="000000"/>
              </a:solidFill>
              <a:latin typeface="Alexandria" pitchFamily="2" charset="-78"/>
              <a:cs typeface="Alexandria" pitchFamily="2" charset="-78"/>
            </a:endParaRPr>
          </a:p>
          <a:p>
            <a:pPr algn="r" rtl="1">
              <a:lnSpc>
                <a:spcPct val="150000"/>
              </a:lnSpc>
            </a:pPr>
            <a:r>
              <a:rPr lang="ar-YE" kern="0" dirty="0">
                <a:solidFill>
                  <a:srgbClr val="000000"/>
                </a:solidFill>
                <a:latin typeface="Alexandria" pitchFamily="2" charset="-78"/>
                <a:cs typeface="Alexandria" pitchFamily="2" charset="-78"/>
              </a:rPr>
              <a:t>والمال</a:t>
            </a:r>
            <a:r>
              <a:rPr lang="ar-JO" kern="0" dirty="0">
                <a:solidFill>
                  <a:srgbClr val="000000"/>
                </a:solidFill>
                <a:latin typeface="Alexandria" pitchFamily="2" charset="-78"/>
                <a:cs typeface="Alexandria" pitchFamily="2" charset="-78"/>
              </a:rPr>
              <a:t>:</a:t>
            </a:r>
            <a:r>
              <a:rPr lang="ar-YE" kern="0" dirty="0">
                <a:solidFill>
                  <a:srgbClr val="000000"/>
                </a:solidFill>
                <a:latin typeface="Alexandria" pitchFamily="2" charset="-78"/>
                <a:cs typeface="Alexandria" pitchFamily="2" charset="-78"/>
              </a:rPr>
              <a:t> كل ما يملكه الفرد أو الجماعة أو عروض تجارة ، أو نقود. </a:t>
            </a:r>
            <a:endParaRPr lang="ar-JO" kern="0" dirty="0">
              <a:solidFill>
                <a:srgbClr val="000000"/>
              </a:solidFill>
              <a:latin typeface="Alexandria" pitchFamily="2" charset="-78"/>
              <a:cs typeface="Alexandria" pitchFamily="2" charset="-78"/>
            </a:endParaRPr>
          </a:p>
          <a:p>
            <a:pPr algn="r" rtl="1">
              <a:lnSpc>
                <a:spcPct val="150000"/>
              </a:lnSpc>
            </a:pPr>
            <a:r>
              <a:rPr lang="ar-YE" kern="0" dirty="0">
                <a:solidFill>
                  <a:srgbClr val="000000"/>
                </a:solidFill>
                <a:latin typeface="Alexandria" pitchFamily="2" charset="-78"/>
                <a:cs typeface="Alexandria" pitchFamily="2" charset="-78"/>
              </a:rPr>
              <a:t> الممول</a:t>
            </a:r>
            <a:r>
              <a:rPr lang="ar-JO" kern="0" dirty="0">
                <a:solidFill>
                  <a:srgbClr val="000000"/>
                </a:solidFill>
                <a:latin typeface="Alexandria" pitchFamily="2" charset="-78"/>
                <a:cs typeface="Alexandria" pitchFamily="2" charset="-78"/>
              </a:rPr>
              <a:t>: </a:t>
            </a:r>
            <a:r>
              <a:rPr lang="ar-YE" kern="0" dirty="0">
                <a:solidFill>
                  <a:srgbClr val="000000"/>
                </a:solidFill>
                <a:latin typeface="Alexandria" pitchFamily="2" charset="-78"/>
                <a:cs typeface="Alexandria" pitchFamily="2" charset="-78"/>
              </a:rPr>
              <a:t>من ينفق على عمل ما</a:t>
            </a:r>
            <a:r>
              <a:rPr lang="ar-JO" kern="0" dirty="0">
                <a:solidFill>
                  <a:srgbClr val="000000"/>
                </a:solidFill>
                <a:latin typeface="Alexandria" pitchFamily="2" charset="-78"/>
                <a:cs typeface="Alexandria" pitchFamily="2" charset="-78"/>
              </a:rPr>
              <a:t> أو شيء</a:t>
            </a:r>
            <a:r>
              <a:rPr lang="ar-YE" kern="0" dirty="0">
                <a:solidFill>
                  <a:srgbClr val="000000"/>
                </a:solidFill>
                <a:latin typeface="Alexandria" pitchFamily="2" charset="-78"/>
                <a:cs typeface="Alexandria" pitchFamily="2" charset="-78"/>
              </a:rPr>
              <a:t> </a:t>
            </a:r>
            <a:r>
              <a:rPr lang="ar-JO" kern="0" dirty="0">
                <a:solidFill>
                  <a:srgbClr val="000000"/>
                </a:solidFill>
                <a:latin typeface="Alexandria" pitchFamily="2" charset="-78"/>
                <a:cs typeface="Alexandria" pitchFamily="2" charset="-78"/>
              </a:rPr>
              <a:t>.</a:t>
            </a:r>
          </a:p>
          <a:p>
            <a:pPr algn="r" rtl="1">
              <a:lnSpc>
                <a:spcPct val="150000"/>
              </a:lnSpc>
            </a:pPr>
            <a:r>
              <a:rPr lang="ar-YE" kern="0" dirty="0">
                <a:solidFill>
                  <a:srgbClr val="000000"/>
                </a:solidFill>
                <a:latin typeface="Alexandria" pitchFamily="2" charset="-78"/>
                <a:cs typeface="Alexandria" pitchFamily="2" charset="-78"/>
              </a:rPr>
              <a:t>التمويل اصطلاح</a:t>
            </a:r>
            <a:r>
              <a:rPr lang="ar-JO" kern="0" dirty="0">
                <a:solidFill>
                  <a:srgbClr val="000000"/>
                </a:solidFill>
                <a:latin typeface="Alexandria" pitchFamily="2" charset="-78"/>
                <a:cs typeface="Alexandria" pitchFamily="2" charset="-78"/>
              </a:rPr>
              <a:t>ً</a:t>
            </a:r>
            <a:r>
              <a:rPr lang="ar-YE" kern="0" dirty="0">
                <a:solidFill>
                  <a:srgbClr val="000000"/>
                </a:solidFill>
                <a:latin typeface="Alexandria" pitchFamily="2" charset="-78"/>
                <a:cs typeface="Alexandria" pitchFamily="2" charset="-78"/>
              </a:rPr>
              <a:t>ا </a:t>
            </a:r>
            <a:r>
              <a:rPr lang="ar-JO" kern="0" dirty="0">
                <a:solidFill>
                  <a:srgbClr val="000000"/>
                </a:solidFill>
                <a:latin typeface="Alexandria" pitchFamily="2" charset="-78"/>
                <a:cs typeface="Alexandria" pitchFamily="2" charset="-78"/>
              </a:rPr>
              <a:t>:</a:t>
            </a:r>
            <a:r>
              <a:rPr lang="ar-YE" kern="0" dirty="0">
                <a:solidFill>
                  <a:srgbClr val="000000"/>
                </a:solidFill>
                <a:latin typeface="Alexandria" pitchFamily="2" charset="-78"/>
                <a:cs typeface="Alexandria" pitchFamily="2" charset="-78"/>
              </a:rPr>
              <a:t> مجموعة الموارد المالية المرصودة للمؤسسات</a:t>
            </a:r>
            <a:r>
              <a:rPr lang="ar-JO" kern="0" dirty="0">
                <a:solidFill>
                  <a:srgbClr val="000000"/>
                </a:solidFill>
                <a:latin typeface="Alexandria" pitchFamily="2" charset="-78"/>
                <a:cs typeface="Alexandria" pitchFamily="2" charset="-78"/>
              </a:rPr>
              <a:t> </a:t>
            </a:r>
            <a:r>
              <a:rPr lang="ar-YE" kern="0" dirty="0">
                <a:solidFill>
                  <a:srgbClr val="000000"/>
                </a:solidFill>
                <a:latin typeface="Alexandria" pitchFamily="2" charset="-78"/>
                <a:cs typeface="Alexandria" pitchFamily="2" charset="-78"/>
              </a:rPr>
              <a:t>لتحقيق</a:t>
            </a:r>
            <a:endParaRPr lang="ar-JO" kern="0" dirty="0">
              <a:solidFill>
                <a:srgbClr val="000000"/>
              </a:solidFill>
              <a:latin typeface="Alexandria" pitchFamily="2" charset="-78"/>
              <a:cs typeface="Alexandria" pitchFamily="2" charset="-78"/>
            </a:endParaRPr>
          </a:p>
          <a:p>
            <a:pPr algn="r" rtl="1">
              <a:lnSpc>
                <a:spcPct val="150000"/>
              </a:lnSpc>
            </a:pPr>
            <a:r>
              <a:rPr lang="ar-YE" kern="0" dirty="0">
                <a:solidFill>
                  <a:srgbClr val="000000"/>
                </a:solidFill>
                <a:latin typeface="Alexandria" pitchFamily="2" charset="-78"/>
                <a:cs typeface="Alexandria" pitchFamily="2" charset="-78"/>
              </a:rPr>
              <a:t> أهداف محددة وإدارتها بكفاءة عالية.</a:t>
            </a:r>
            <a:endParaRPr lang="ar-JO" kern="0" dirty="0">
              <a:solidFill>
                <a:srgbClr val="000000"/>
              </a:solidFill>
              <a:latin typeface="Alexandria" pitchFamily="2" charset="-78"/>
              <a:cs typeface="Alexandria" pitchFamily="2" charset="-78"/>
            </a:endParaRPr>
          </a:p>
          <a:p>
            <a:pPr algn="r" rtl="1">
              <a:lnSpc>
                <a:spcPct val="150000"/>
              </a:lnSpc>
            </a:pPr>
            <a:r>
              <a:rPr lang="ar-YE" kern="0" dirty="0">
                <a:solidFill>
                  <a:srgbClr val="000000"/>
                </a:solidFill>
                <a:latin typeface="Alexandria" pitchFamily="2" charset="-78"/>
                <a:cs typeface="Alexandria" pitchFamily="2" charset="-78"/>
              </a:rPr>
              <a:t>ويعرف أيضاً بأنه " تكوين رأس مال لتنفيذ عمل معين، لتحقيق نتيجة مرغوباً فيها قد تكون اقتصادية أو اجتماعية أو ثقافية أو قد تكون جامعة لهذه الأغراض</a:t>
            </a:r>
            <a:r>
              <a:rPr lang="ar-JO" kern="0" dirty="0">
                <a:solidFill>
                  <a:srgbClr val="000000"/>
                </a:solidFill>
                <a:latin typeface="Alexandria" pitchFamily="2" charset="-78"/>
                <a:cs typeface="Alexandria" pitchFamily="2" charset="-78"/>
              </a:rPr>
              <a:t>.</a:t>
            </a:r>
            <a:endParaRPr lang="en-US" kern="0" dirty="0">
              <a:solidFill>
                <a:srgbClr val="000000"/>
              </a:solidFill>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84E4F2F5-080C-89B9-962D-940E3F6462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7091" y="1527758"/>
            <a:ext cx="2562225" cy="1252684"/>
          </a:xfrm>
          <a:prstGeom prst="rect">
            <a:avLst/>
          </a:prstGeom>
        </p:spPr>
      </p:pic>
      <p:pic>
        <p:nvPicPr>
          <p:cNvPr id="10" name="Graphic 21">
            <a:extLst>
              <a:ext uri="{FF2B5EF4-FFF2-40B4-BE49-F238E27FC236}">
                <a16:creationId xmlns:a16="http://schemas.microsoft.com/office/drawing/2014/main" id="{919B25AA-876C-7692-3A51-6064BDCDAA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2146685528"/>
      </p:ext>
    </p:extLst>
  </p:cSld>
  <p:clrMapOvr>
    <a:masterClrMapping/>
  </p:clrMapOvr>
  <mc:AlternateContent xmlns:mc="http://schemas.openxmlformats.org/markup-compatibility/2006" xmlns:p14="http://schemas.microsoft.com/office/powerpoint/2010/main">
    <mc:Choice Requires="p14">
      <p:transition spd="slow" p14:dur="1600" advTm="72420">
        <p14:prism isInverted="1"/>
      </p:transition>
    </mc:Choice>
    <mc:Fallback xmlns="">
      <p:transition spd="slow" advTm="7242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F0CEB5DD-4EA9-9F69-DED4-CDE1529D7B95}"/>
              </a:ext>
            </a:extLst>
          </p:cNvPr>
          <p:cNvSpPr/>
          <p:nvPr/>
        </p:nvSpPr>
        <p:spPr>
          <a:xfrm>
            <a:off x="892003" y="112509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307394" y="6190398"/>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4767943" y="1152941"/>
            <a:ext cx="3160605" cy="939360"/>
          </a:xfrm>
          <a:prstGeom prst="rect">
            <a:avLst/>
          </a:prstGeom>
          <a:noFill/>
        </p:spPr>
        <p:txBody>
          <a:bodyPr wrap="square" rtlCol="0">
            <a:spAutoFit/>
          </a:bodyPr>
          <a:lstStyle/>
          <a:p>
            <a:pPr algn="ctr" rtl="1">
              <a:lnSpc>
                <a:spcPct val="200000"/>
              </a:lnSpc>
            </a:pPr>
            <a:r>
              <a:rPr lang="ar-JO" sz="3200" b="1" kern="0" dirty="0">
                <a:solidFill>
                  <a:srgbClr val="00B0F0"/>
                </a:solidFill>
                <a:effectLst/>
                <a:ea typeface="Times New Roman" panose="02020603050405020304" pitchFamily="18" charset="0"/>
                <a:cs typeface="Calibri" panose="020F0502020204030204" pitchFamily="34" charset="0"/>
              </a:rPr>
              <a:t>مفهوم تمويل التعليم</a:t>
            </a:r>
            <a:endParaRPr lang="en-US" sz="5400" b="1" u="sng"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A3A1C097-ED6B-481E-0B65-0E942320F2C9}"/>
              </a:ext>
            </a:extLst>
          </p:cNvPr>
          <p:cNvSpPr txBox="1"/>
          <p:nvPr/>
        </p:nvSpPr>
        <p:spPr>
          <a:xfrm>
            <a:off x="1054359" y="2650056"/>
            <a:ext cx="10242539" cy="2585323"/>
          </a:xfrm>
          <a:prstGeom prst="rect">
            <a:avLst/>
          </a:prstGeom>
          <a:noFill/>
        </p:spPr>
        <p:txBody>
          <a:bodyPr wrap="square" rtlCol="0">
            <a:spAutoFit/>
          </a:bodyPr>
          <a:lstStyle/>
          <a:p>
            <a:pPr algn="r" rtl="1"/>
            <a:r>
              <a:rPr lang="ar-YE" u="sng" kern="0" dirty="0">
                <a:solidFill>
                  <a:srgbClr val="000000"/>
                </a:solidFill>
                <a:latin typeface="Alexandria" pitchFamily="2" charset="-78"/>
                <a:cs typeface="Alexandria" pitchFamily="2" charset="-78"/>
              </a:rPr>
              <a:t>تمويل التع</a:t>
            </a:r>
            <a:r>
              <a:rPr lang="ar-JO" u="sng" kern="0" dirty="0">
                <a:solidFill>
                  <a:srgbClr val="000000"/>
                </a:solidFill>
                <a:latin typeface="Alexandria" pitchFamily="2" charset="-78"/>
                <a:cs typeface="Alexandria" pitchFamily="2" charset="-78"/>
              </a:rPr>
              <a:t>ل</a:t>
            </a:r>
            <a:r>
              <a:rPr lang="ar-YE" u="sng" kern="0" dirty="0">
                <a:solidFill>
                  <a:srgbClr val="000000"/>
                </a:solidFill>
                <a:latin typeface="Alexandria" pitchFamily="2" charset="-78"/>
                <a:cs typeface="Alexandria" pitchFamily="2" charset="-78"/>
              </a:rPr>
              <a:t>يم</a:t>
            </a:r>
            <a:r>
              <a:rPr lang="ar-YE" kern="0" dirty="0">
                <a:solidFill>
                  <a:srgbClr val="000000"/>
                </a:solidFill>
                <a:latin typeface="Alexandria" pitchFamily="2" charset="-78"/>
                <a:cs typeface="Alexandria" pitchFamily="2" charset="-78"/>
              </a:rPr>
              <a:t>: توفير كافة النفقات والموارد المالية التي تحتاج</a:t>
            </a:r>
            <a:r>
              <a:rPr lang="ar-JO" kern="0" dirty="0">
                <a:solidFill>
                  <a:srgbClr val="000000"/>
                </a:solidFill>
                <a:latin typeface="Alexandria" pitchFamily="2" charset="-78"/>
                <a:cs typeface="Alexandria" pitchFamily="2" charset="-78"/>
              </a:rPr>
              <a:t>ه</a:t>
            </a:r>
            <a:r>
              <a:rPr lang="ar-YE" kern="0" dirty="0">
                <a:solidFill>
                  <a:srgbClr val="000000"/>
                </a:solidFill>
                <a:latin typeface="Alexandria" pitchFamily="2" charset="-78"/>
                <a:cs typeface="Alexandria" pitchFamily="2" charset="-78"/>
              </a:rPr>
              <a:t>ا العم</a:t>
            </a:r>
            <a:r>
              <a:rPr lang="ar-JO" kern="0" dirty="0">
                <a:solidFill>
                  <a:srgbClr val="000000"/>
                </a:solidFill>
                <a:latin typeface="Alexandria" pitchFamily="2" charset="-78"/>
                <a:cs typeface="Alexandria" pitchFamily="2" charset="-78"/>
              </a:rPr>
              <a:t>ل</a:t>
            </a:r>
            <a:r>
              <a:rPr lang="ar-YE" kern="0" dirty="0">
                <a:solidFill>
                  <a:srgbClr val="000000"/>
                </a:solidFill>
                <a:latin typeface="Alexandria" pitchFamily="2" charset="-78"/>
                <a:cs typeface="Alexandria" pitchFamily="2" charset="-78"/>
              </a:rPr>
              <a:t>ية</a:t>
            </a:r>
            <a:r>
              <a:rPr lang="ar-JO" kern="0" dirty="0">
                <a:solidFill>
                  <a:srgbClr val="000000"/>
                </a:solidFill>
                <a:latin typeface="Alexandria" pitchFamily="2" charset="-78"/>
                <a:cs typeface="Alexandria" pitchFamily="2" charset="-78"/>
              </a:rPr>
              <a:t> </a:t>
            </a:r>
            <a:r>
              <a:rPr lang="ar-YE" kern="0" dirty="0">
                <a:solidFill>
                  <a:srgbClr val="000000"/>
                </a:solidFill>
                <a:latin typeface="Alexandria" pitchFamily="2" charset="-78"/>
                <a:cs typeface="Alexandria" pitchFamily="2" charset="-78"/>
              </a:rPr>
              <a:t>التع</a:t>
            </a:r>
            <a:r>
              <a:rPr lang="ar-JO" kern="0" dirty="0">
                <a:solidFill>
                  <a:srgbClr val="000000"/>
                </a:solidFill>
                <a:latin typeface="Alexandria" pitchFamily="2" charset="-78"/>
                <a:cs typeface="Alexandria" pitchFamily="2" charset="-78"/>
              </a:rPr>
              <a:t>ل</a:t>
            </a:r>
            <a:r>
              <a:rPr lang="ar-YE" kern="0" dirty="0">
                <a:solidFill>
                  <a:srgbClr val="000000"/>
                </a:solidFill>
                <a:latin typeface="Alexandria" pitchFamily="2" charset="-78"/>
                <a:cs typeface="Alexandria" pitchFamily="2" charset="-78"/>
              </a:rPr>
              <a:t>يمية لتواكب الط</a:t>
            </a:r>
            <a:r>
              <a:rPr lang="ar-JO" kern="0" dirty="0">
                <a:solidFill>
                  <a:srgbClr val="000000"/>
                </a:solidFill>
                <a:latin typeface="Alexandria" pitchFamily="2" charset="-78"/>
                <a:cs typeface="Alexandria" pitchFamily="2" charset="-78"/>
              </a:rPr>
              <a:t>ل</a:t>
            </a:r>
            <a:r>
              <a:rPr lang="ar-YE" kern="0" dirty="0">
                <a:solidFill>
                  <a:srgbClr val="000000"/>
                </a:solidFill>
                <a:latin typeface="Alexandria" pitchFamily="2" charset="-78"/>
                <a:cs typeface="Alexandria" pitchFamily="2" charset="-78"/>
              </a:rPr>
              <a:t>ب المتز</a:t>
            </a:r>
            <a:r>
              <a:rPr lang="ar-JO" kern="0" dirty="0">
                <a:solidFill>
                  <a:srgbClr val="000000"/>
                </a:solidFill>
                <a:latin typeface="Alexandria" pitchFamily="2" charset="-78"/>
                <a:cs typeface="Alexandria" pitchFamily="2" charset="-78"/>
              </a:rPr>
              <a:t>ا</a:t>
            </a:r>
            <a:r>
              <a:rPr lang="ar-YE" kern="0" dirty="0">
                <a:solidFill>
                  <a:srgbClr val="000000"/>
                </a:solidFill>
                <a:latin typeface="Alexandria" pitchFamily="2" charset="-78"/>
                <a:cs typeface="Alexandria" pitchFamily="2" charset="-78"/>
              </a:rPr>
              <a:t>يد ع</a:t>
            </a:r>
            <a:r>
              <a:rPr lang="ar-JO" kern="0" dirty="0">
                <a:solidFill>
                  <a:srgbClr val="000000"/>
                </a:solidFill>
                <a:latin typeface="Alexandria" pitchFamily="2" charset="-78"/>
                <a:cs typeface="Alexandria" pitchFamily="2" charset="-78"/>
              </a:rPr>
              <a:t>ل</a:t>
            </a:r>
            <a:r>
              <a:rPr lang="ar-YE" kern="0" dirty="0">
                <a:solidFill>
                  <a:srgbClr val="000000"/>
                </a:solidFill>
                <a:latin typeface="Alexandria" pitchFamily="2" charset="-78"/>
                <a:cs typeface="Alexandria" pitchFamily="2" charset="-78"/>
              </a:rPr>
              <a:t>ى التع</a:t>
            </a:r>
            <a:r>
              <a:rPr lang="ar-JO" kern="0" dirty="0">
                <a:solidFill>
                  <a:srgbClr val="000000"/>
                </a:solidFill>
                <a:latin typeface="Alexandria" pitchFamily="2" charset="-78"/>
                <a:cs typeface="Alexandria" pitchFamily="2" charset="-78"/>
              </a:rPr>
              <a:t>ل</a:t>
            </a:r>
            <a:r>
              <a:rPr lang="ar-YE" kern="0" dirty="0">
                <a:solidFill>
                  <a:srgbClr val="000000"/>
                </a:solidFill>
                <a:latin typeface="Alexandria" pitchFamily="2" charset="-78"/>
                <a:cs typeface="Alexandria" pitchFamily="2" charset="-78"/>
              </a:rPr>
              <a:t>يم والتطور التكنولوجي مما </a:t>
            </a:r>
            <a:r>
              <a:rPr lang="ar-JO" kern="0" dirty="0">
                <a:solidFill>
                  <a:srgbClr val="000000"/>
                </a:solidFill>
                <a:latin typeface="Alexandria" pitchFamily="2" charset="-78"/>
                <a:cs typeface="Alexandria" pitchFamily="2" charset="-78"/>
              </a:rPr>
              <a:t>يحقق </a:t>
            </a:r>
            <a:r>
              <a:rPr lang="ar-YE" kern="0" dirty="0">
                <a:solidFill>
                  <a:srgbClr val="000000"/>
                </a:solidFill>
                <a:latin typeface="Alexandria" pitchFamily="2" charset="-78"/>
                <a:cs typeface="Alexandria" pitchFamily="2" charset="-78"/>
              </a:rPr>
              <a:t>لمخرجات التع</a:t>
            </a:r>
            <a:r>
              <a:rPr lang="ar-JO" kern="0" dirty="0">
                <a:solidFill>
                  <a:srgbClr val="000000"/>
                </a:solidFill>
                <a:latin typeface="Alexandria" pitchFamily="2" charset="-78"/>
                <a:cs typeface="Alexandria" pitchFamily="2" charset="-78"/>
              </a:rPr>
              <a:t>ل</a:t>
            </a:r>
            <a:r>
              <a:rPr lang="ar-YE" kern="0" dirty="0">
                <a:solidFill>
                  <a:srgbClr val="000000"/>
                </a:solidFill>
                <a:latin typeface="Alexandria" pitchFamily="2" charset="-78"/>
                <a:cs typeface="Alexandria" pitchFamily="2" charset="-78"/>
              </a:rPr>
              <a:t>يم أفضل </a:t>
            </a:r>
            <a:r>
              <a:rPr lang="ar-JO" kern="0" dirty="0">
                <a:solidFill>
                  <a:srgbClr val="000000"/>
                </a:solidFill>
                <a:latin typeface="Alexandria" pitchFamily="2" charset="-78"/>
                <a:cs typeface="Alexandria" pitchFamily="2" charset="-78"/>
              </a:rPr>
              <a:t>نتائجها</a:t>
            </a:r>
            <a:r>
              <a:rPr lang="ar-YE" kern="0" dirty="0">
                <a:solidFill>
                  <a:srgbClr val="000000"/>
                </a:solidFill>
                <a:latin typeface="Alexandria" pitchFamily="2" charset="-78"/>
                <a:cs typeface="Alexandria" pitchFamily="2" charset="-78"/>
              </a:rPr>
              <a:t>.</a:t>
            </a:r>
            <a:endParaRPr lang="ar-JO" kern="0" dirty="0">
              <a:solidFill>
                <a:srgbClr val="000000"/>
              </a:solidFill>
              <a:latin typeface="Alexandria" pitchFamily="2" charset="-78"/>
              <a:cs typeface="Alexandria" pitchFamily="2" charset="-78"/>
            </a:endParaRPr>
          </a:p>
          <a:p>
            <a:pPr algn="r" rtl="1"/>
            <a:r>
              <a:rPr lang="ar-YE" kern="0" dirty="0">
                <a:solidFill>
                  <a:srgbClr val="000000"/>
                </a:solidFill>
                <a:latin typeface="Alexandria" pitchFamily="2" charset="-78"/>
                <a:cs typeface="Alexandria" pitchFamily="2" charset="-78"/>
              </a:rPr>
              <a:t> </a:t>
            </a:r>
          </a:p>
          <a:p>
            <a:pPr algn="r" rtl="1"/>
            <a:r>
              <a:rPr lang="ar-JO" kern="0" dirty="0">
                <a:solidFill>
                  <a:srgbClr val="000000"/>
                </a:solidFill>
                <a:latin typeface="Alexandria" pitchFamily="2" charset="-78"/>
                <a:cs typeface="Alexandria" pitchFamily="2" charset="-78"/>
              </a:rPr>
              <a:t>وكذلك يعّرف بأنه </a:t>
            </a:r>
            <a:r>
              <a:rPr lang="ar-YE" kern="0" dirty="0">
                <a:solidFill>
                  <a:srgbClr val="000000"/>
                </a:solidFill>
                <a:latin typeface="Alexandria" pitchFamily="2" charset="-78"/>
                <a:cs typeface="Alexandria" pitchFamily="2" charset="-78"/>
              </a:rPr>
              <a:t>توفير الموارد المالية وإنفاقها في التعليم وإدارة الش</a:t>
            </a:r>
            <a:r>
              <a:rPr lang="ar-JO" kern="0" dirty="0">
                <a:solidFill>
                  <a:srgbClr val="000000"/>
                </a:solidFill>
                <a:latin typeface="Alexandria" pitchFamily="2" charset="-78"/>
                <a:cs typeface="Alexandria" pitchFamily="2" charset="-78"/>
              </a:rPr>
              <a:t>ؤو</a:t>
            </a:r>
            <a:r>
              <a:rPr lang="ar-YE" kern="0" dirty="0">
                <a:solidFill>
                  <a:srgbClr val="000000"/>
                </a:solidFill>
                <a:latin typeface="Alexandria" pitchFamily="2" charset="-78"/>
                <a:cs typeface="Alexandria" pitchFamily="2" charset="-78"/>
              </a:rPr>
              <a:t>ن المالية في المدارس والمعاهد</a:t>
            </a:r>
            <a:r>
              <a:rPr lang="ar-JO" kern="0" dirty="0">
                <a:solidFill>
                  <a:srgbClr val="000000"/>
                </a:solidFill>
                <a:latin typeface="Alexandria" pitchFamily="2" charset="-78"/>
                <a:cs typeface="Alexandria" pitchFamily="2" charset="-78"/>
              </a:rPr>
              <a:t>.</a:t>
            </a:r>
          </a:p>
          <a:p>
            <a:pPr algn="r" rtl="1"/>
            <a:endParaRPr lang="ar-JO" kern="0" dirty="0">
              <a:solidFill>
                <a:srgbClr val="000000"/>
              </a:solidFill>
              <a:latin typeface="Alexandria" pitchFamily="2" charset="-78"/>
              <a:cs typeface="Alexandria" pitchFamily="2" charset="-78"/>
            </a:endParaRPr>
          </a:p>
          <a:p>
            <a:pPr algn="r" rtl="1"/>
            <a:r>
              <a:rPr lang="ar-YE" kern="0" dirty="0">
                <a:solidFill>
                  <a:srgbClr val="000000"/>
                </a:solidFill>
                <a:latin typeface="Alexandria" pitchFamily="2" charset="-78"/>
                <a:cs typeface="Alexandria" pitchFamily="2" charset="-78"/>
              </a:rPr>
              <a:t> </a:t>
            </a:r>
            <a:r>
              <a:rPr lang="ar-JO" kern="0" dirty="0">
                <a:solidFill>
                  <a:srgbClr val="000000"/>
                </a:solidFill>
                <a:latin typeface="Alexandria" pitchFamily="2" charset="-78"/>
                <a:cs typeface="Alexandria" pitchFamily="2" charset="-78"/>
              </a:rPr>
              <a:t>و</a:t>
            </a:r>
            <a:r>
              <a:rPr lang="ar-YE" kern="0" dirty="0">
                <a:solidFill>
                  <a:srgbClr val="000000"/>
                </a:solidFill>
                <a:latin typeface="Alexandria" pitchFamily="2" charset="-78"/>
                <a:cs typeface="Alexandria" pitchFamily="2" charset="-78"/>
              </a:rPr>
              <a:t>تمويل التعليم هو الوظيفة الإدارية التي تختص بعمليات التخطيط للأموال، والحصول عليها من مصادر التمويل المناسبة لتوفير الاحتياجات المالية اللازمة لأداء الأنشطة المختلفة ، بما يساعد على تحقيق أهداف هذه الأنشطة</a:t>
            </a:r>
            <a:r>
              <a:rPr lang="ar-JO" kern="0" dirty="0">
                <a:solidFill>
                  <a:srgbClr val="000000"/>
                </a:solidFill>
                <a:latin typeface="Alexandria" pitchFamily="2" charset="-78"/>
                <a:cs typeface="Alexandria" pitchFamily="2" charset="-78"/>
              </a:rPr>
              <a:t>.</a:t>
            </a:r>
            <a:endParaRPr lang="en-US" kern="0" dirty="0">
              <a:solidFill>
                <a:srgbClr val="000000"/>
              </a:solidFill>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84E4F2F5-080C-89B9-962D-940E3F6462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6635" y="1474483"/>
            <a:ext cx="2562225" cy="939360"/>
          </a:xfrm>
          <a:prstGeom prst="rect">
            <a:avLst/>
          </a:prstGeom>
        </p:spPr>
      </p:pic>
      <p:pic>
        <p:nvPicPr>
          <p:cNvPr id="10" name="Graphic 21">
            <a:extLst>
              <a:ext uri="{FF2B5EF4-FFF2-40B4-BE49-F238E27FC236}">
                <a16:creationId xmlns:a16="http://schemas.microsoft.com/office/drawing/2014/main" id="{5293A262-21E4-0D7C-FBEB-CFEC5EF07C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85399" y="0"/>
            <a:ext cx="2382284" cy="1112364"/>
          </a:xfrm>
          <a:prstGeom prst="rect">
            <a:avLst/>
          </a:prstGeom>
        </p:spPr>
      </p:pic>
    </p:spTree>
    <p:extLst>
      <p:ext uri="{BB962C8B-B14F-4D97-AF65-F5344CB8AC3E}">
        <p14:creationId xmlns:p14="http://schemas.microsoft.com/office/powerpoint/2010/main" val="1494904845"/>
      </p:ext>
    </p:extLst>
  </p:cSld>
  <p:clrMapOvr>
    <a:masterClrMapping/>
  </p:clrMapOvr>
  <mc:AlternateContent xmlns:mc="http://schemas.openxmlformats.org/markup-compatibility/2006" xmlns:p14="http://schemas.microsoft.com/office/powerpoint/2010/main">
    <mc:Choice Requires="p14">
      <p:transition spd="slow" p14:dur="1600" advTm="86030">
        <p14:prism isInverted="1"/>
      </p:transition>
    </mc:Choice>
    <mc:Fallback xmlns="">
      <p:transition spd="slow" advTm="8603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159BF4DD-5FBC-463D-6C01-5879FB042EC8}"/>
              </a:ext>
            </a:extLst>
          </p:cNvPr>
          <p:cNvSpPr/>
          <p:nvPr/>
        </p:nvSpPr>
        <p:spPr>
          <a:xfrm>
            <a:off x="892003" y="112509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350801" y="6228440"/>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id="{633687B6-F7BB-A52C-36B6-38EF49E178DF}"/>
              </a:ext>
            </a:extLst>
          </p:cNvPr>
          <p:cNvSpPr txBox="1"/>
          <p:nvPr/>
        </p:nvSpPr>
        <p:spPr>
          <a:xfrm>
            <a:off x="4436288" y="1273183"/>
            <a:ext cx="3747770" cy="461665"/>
          </a:xfrm>
          <a:prstGeom prst="rect">
            <a:avLst/>
          </a:prstGeom>
          <a:noFill/>
        </p:spPr>
        <p:txBody>
          <a:bodyPr wrap="square" rtlCol="0">
            <a:spAutoFit/>
          </a:bodyPr>
          <a:lstStyle/>
          <a:p>
            <a:pPr algn="ctr"/>
            <a:r>
              <a:rPr lang="ar-JO" sz="2400" b="1" dirty="0">
                <a:solidFill>
                  <a:srgbClr val="00B0F0"/>
                </a:solidFill>
                <a:effectLst/>
                <a:latin typeface="Alexandria" pitchFamily="2" charset="-78"/>
                <a:ea typeface="Calibri" panose="020F0502020204030204" pitchFamily="34" charset="0"/>
                <a:cs typeface="Alexandria" pitchFamily="2" charset="-78"/>
              </a:rPr>
              <a:t>إشكالية تمويل التعليم</a:t>
            </a:r>
            <a:endParaRPr lang="en-US" sz="2400" b="1" dirty="0">
              <a:solidFill>
                <a:srgbClr val="00B0F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7048301E-ED6A-18CE-285B-E3634C46A2BF}"/>
              </a:ext>
            </a:extLst>
          </p:cNvPr>
          <p:cNvSpPr txBox="1"/>
          <p:nvPr/>
        </p:nvSpPr>
        <p:spPr>
          <a:xfrm>
            <a:off x="1095814" y="1953537"/>
            <a:ext cx="10089734" cy="3497752"/>
          </a:xfrm>
          <a:prstGeom prst="rect">
            <a:avLst/>
          </a:prstGeom>
          <a:noFill/>
        </p:spPr>
        <p:txBody>
          <a:bodyPr wrap="square" rtlCol="0">
            <a:spAutoFit/>
          </a:bodyPr>
          <a:lstStyle/>
          <a:p>
            <a:pPr marL="0" marR="0" algn="just" rtl="1">
              <a:lnSpc>
                <a:spcPct val="150000"/>
              </a:lnSpc>
              <a:spcBef>
                <a:spcPts val="0"/>
              </a:spcBef>
              <a:spcAft>
                <a:spcPts val="1000"/>
              </a:spcAft>
            </a:pPr>
            <a:r>
              <a:rPr lang="ar-JO" dirty="0">
                <a:effectLst/>
                <a:latin typeface="Alexandria" pitchFamily="2" charset="-78"/>
                <a:ea typeface="Cambria" panose="02040503050406030204" pitchFamily="18" charset="0"/>
                <a:cs typeface="Alexandria" pitchFamily="2" charset="-78"/>
              </a:rPr>
              <a:t>    </a:t>
            </a:r>
            <a:r>
              <a:rPr lang="ar-SA" kern="0" dirty="0">
                <a:solidFill>
                  <a:srgbClr val="000000"/>
                </a:solidFill>
                <a:latin typeface="Alexandria" pitchFamily="2" charset="-78"/>
                <a:cs typeface="Alexandria" pitchFamily="2" charset="-78"/>
              </a:rPr>
              <a:t>تعتمد الموارد المالية في مؤسسات التعليم في معظم الدول بشكلِ أساسيِّ على التمويل الحكومي والذي أصبح لا يفي بمتطلبات ارتفاع نفقات </a:t>
            </a:r>
            <a:r>
              <a:rPr lang="ar-JO" kern="0" dirty="0">
                <a:solidFill>
                  <a:srgbClr val="000000"/>
                </a:solidFill>
                <a:latin typeface="Alexandria" pitchFamily="2" charset="-78"/>
                <a:cs typeface="Alexandria" pitchFamily="2" charset="-78"/>
              </a:rPr>
              <a:t>المدارس والجامعات</a:t>
            </a:r>
            <a:r>
              <a:rPr lang="ar-SA" kern="0" dirty="0">
                <a:solidFill>
                  <a:srgbClr val="000000"/>
                </a:solidFill>
                <a:latin typeface="Alexandria" pitchFamily="2" charset="-78"/>
                <a:cs typeface="Alexandria" pitchFamily="2" charset="-78"/>
              </a:rPr>
              <a:t>، مع استحالة زيادة المخصصات المالية للجامعات في الموازنة العامة للدولة؛ ويرجع ذلك إلى ما تواجهه هذه الدول من صعوبات اقتصادية ومديونية عالية. مما أثر سلبًا على فاعلية التعليم وجودة الخريجين. </a:t>
            </a:r>
            <a:r>
              <a:rPr lang="ar-JO" kern="0" dirty="0">
                <a:solidFill>
                  <a:srgbClr val="000000"/>
                </a:solidFill>
                <a:latin typeface="Alexandria" pitchFamily="2" charset="-78"/>
                <a:cs typeface="Alexandria" pitchFamily="2" charset="-78"/>
              </a:rPr>
              <a:t>و</a:t>
            </a:r>
            <a:r>
              <a:rPr lang="ar-SA" kern="0" dirty="0">
                <a:solidFill>
                  <a:srgbClr val="000000"/>
                </a:solidFill>
                <a:latin typeface="Alexandria" pitchFamily="2" charset="-78"/>
                <a:cs typeface="Alexandria" pitchFamily="2" charset="-78"/>
              </a:rPr>
              <a:t>من أسباب تفاقم أزمة التمويل مثل</a:t>
            </a:r>
            <a:r>
              <a:rPr lang="ar-JO" kern="0" dirty="0">
                <a:solidFill>
                  <a:srgbClr val="000000"/>
                </a:solidFill>
                <a:latin typeface="Alexandria" pitchFamily="2" charset="-78"/>
                <a:cs typeface="Alexandria" pitchFamily="2" charset="-78"/>
              </a:rPr>
              <a:t>:</a:t>
            </a:r>
          </a:p>
          <a:p>
            <a:pPr marL="0" marR="0" algn="just" rtl="1">
              <a:lnSpc>
                <a:spcPct val="150000"/>
              </a:lnSpc>
              <a:spcBef>
                <a:spcPts val="0"/>
              </a:spcBef>
              <a:spcAft>
                <a:spcPts val="1000"/>
              </a:spcAft>
            </a:pPr>
            <a:r>
              <a:rPr lang="ar-JO" kern="0" dirty="0">
                <a:solidFill>
                  <a:srgbClr val="000000"/>
                </a:solidFill>
                <a:latin typeface="Alexandria" pitchFamily="2" charset="-78"/>
                <a:cs typeface="Alexandria" pitchFamily="2" charset="-78"/>
              </a:rPr>
              <a:t>* </a:t>
            </a:r>
            <a:r>
              <a:rPr lang="ar-SA" kern="0" dirty="0">
                <a:solidFill>
                  <a:srgbClr val="000000"/>
                </a:solidFill>
                <a:latin typeface="Alexandria" pitchFamily="2" charset="-78"/>
                <a:cs typeface="Alexandria" pitchFamily="2" charset="-78"/>
              </a:rPr>
              <a:t>تزايد الطلب الاجتماعي على التعليم العالي، بالإضافة إلى زيادة النمو السكاني بما لا يتناسب مع الموارد المالية، </a:t>
            </a:r>
            <a:r>
              <a:rPr lang="ar-JO" kern="0" dirty="0">
                <a:solidFill>
                  <a:srgbClr val="000000"/>
                </a:solidFill>
                <a:latin typeface="Alexandria" pitchFamily="2" charset="-78"/>
                <a:cs typeface="Alexandria" pitchFamily="2" charset="-78"/>
              </a:rPr>
              <a:t>* </a:t>
            </a:r>
            <a:r>
              <a:rPr lang="ar-SA" kern="0" dirty="0">
                <a:solidFill>
                  <a:srgbClr val="000000"/>
                </a:solidFill>
                <a:latin typeface="Alexandria" pitchFamily="2" charset="-78"/>
                <a:cs typeface="Alexandria" pitchFamily="2" charset="-78"/>
              </a:rPr>
              <a:t>التراجع الاقتصادي لمعظم الدول</a:t>
            </a:r>
            <a:r>
              <a:rPr lang="ar-JO" kern="0" dirty="0">
                <a:solidFill>
                  <a:srgbClr val="000000"/>
                </a:solidFill>
                <a:latin typeface="Alexandria" pitchFamily="2" charset="-78"/>
                <a:cs typeface="Alexandria" pitchFamily="2" charset="-78"/>
              </a:rPr>
              <a:t>.*</a:t>
            </a:r>
            <a:r>
              <a:rPr lang="ar-SA" kern="0" dirty="0">
                <a:solidFill>
                  <a:srgbClr val="000000"/>
                </a:solidFill>
                <a:latin typeface="Alexandria" pitchFamily="2" charset="-78"/>
                <a:cs typeface="Alexandria" pitchFamily="2" charset="-78"/>
              </a:rPr>
              <a:t>كذلك سوء إدارة الموارد المادية والمالية لهذه المؤسسات وعدم استثمارها الاستثمار الأمثل. </a:t>
            </a:r>
            <a:endParaRPr lang="en-US" kern="0" dirty="0">
              <a:solidFill>
                <a:srgbClr val="000000"/>
              </a:solidFill>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234F1FC1-62A2-5DDD-B436-EC3A3F03CC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1901050378"/>
      </p:ext>
    </p:extLst>
  </p:cSld>
  <p:clrMapOvr>
    <a:masterClrMapping/>
  </p:clrMapOvr>
  <mc:AlternateContent xmlns:mc="http://schemas.openxmlformats.org/markup-compatibility/2006" xmlns:p14="http://schemas.microsoft.com/office/powerpoint/2010/main">
    <mc:Choice Requires="p14">
      <p:transition spd="slow" p14:dur="1600" advTm="146249">
        <p14:prism isInverted="1"/>
      </p:transition>
    </mc:Choice>
    <mc:Fallback xmlns="">
      <p:transition spd="slow" advTm="146249">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BC0F111F-3490-85F6-D87A-DF7AE25EB9EE}"/>
              </a:ext>
            </a:extLst>
          </p:cNvPr>
          <p:cNvSpPr/>
          <p:nvPr/>
        </p:nvSpPr>
        <p:spPr>
          <a:xfrm>
            <a:off x="892003" y="112509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296953" y="6210795"/>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3610946" y="1273183"/>
            <a:ext cx="4177905" cy="501932"/>
          </a:xfrm>
          <a:prstGeom prst="rect">
            <a:avLst/>
          </a:prstGeom>
          <a:noFill/>
        </p:spPr>
        <p:txBody>
          <a:bodyPr wrap="square" rtlCol="0">
            <a:spAutoFit/>
          </a:bodyPr>
          <a:lstStyle/>
          <a:p>
            <a:pPr algn="ctr" rtl="1">
              <a:lnSpc>
                <a:spcPct val="150000"/>
              </a:lnSpc>
            </a:pPr>
            <a:r>
              <a:rPr lang="ar-JO" sz="2000" b="1" i="0" u="none" strike="noStrike" baseline="0" dirty="0">
                <a:solidFill>
                  <a:srgbClr val="00B0F0"/>
                </a:solidFill>
                <a:latin typeface="Alexandria" pitchFamily="2" charset="-78"/>
                <a:cs typeface="Alexandria" pitchFamily="2" charset="-78"/>
              </a:rPr>
              <a:t>مصادر تمويل التعليم</a:t>
            </a:r>
            <a:endParaRPr lang="en-US" sz="3200" b="1" u="sng" dirty="0">
              <a:solidFill>
                <a:srgbClr val="00B0F0"/>
              </a:solidFill>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E7758CAA-5E28-4210-8ABB-396AD03A324E}"/>
              </a:ext>
            </a:extLst>
          </p:cNvPr>
          <p:cNvSpPr txBox="1"/>
          <p:nvPr/>
        </p:nvSpPr>
        <p:spPr>
          <a:xfrm>
            <a:off x="1132460" y="2063359"/>
            <a:ext cx="10167537" cy="3159198"/>
          </a:xfrm>
          <a:prstGeom prst="rect">
            <a:avLst/>
          </a:prstGeom>
          <a:noFill/>
        </p:spPr>
        <p:txBody>
          <a:bodyPr wrap="square" rtlCol="0">
            <a:spAutoFit/>
          </a:bodyPr>
          <a:lstStyle/>
          <a:p>
            <a:pPr marL="0" marR="0" algn="just" rtl="1">
              <a:lnSpc>
                <a:spcPct val="150000"/>
              </a:lnSpc>
              <a:spcBef>
                <a:spcPts val="0"/>
              </a:spcBef>
              <a:spcAft>
                <a:spcPts val="750"/>
              </a:spcAft>
            </a:pPr>
            <a:r>
              <a:rPr lang="ar-SA" kern="0" dirty="0">
                <a:solidFill>
                  <a:srgbClr val="000000"/>
                </a:solidFill>
                <a:latin typeface="Alexandria" pitchFamily="2" charset="-78"/>
                <a:cs typeface="Alexandria" pitchFamily="2" charset="-78"/>
              </a:rPr>
              <a:t>وتنقسم مصادر التمويل </a:t>
            </a:r>
            <a:r>
              <a:rPr lang="ar-JO" kern="0" dirty="0">
                <a:solidFill>
                  <a:srgbClr val="000000"/>
                </a:solidFill>
                <a:latin typeface="Alexandria" pitchFamily="2" charset="-78"/>
                <a:cs typeface="Alexandria" pitchFamily="2" charset="-78"/>
              </a:rPr>
              <a:t> ( التعليم العام و</a:t>
            </a:r>
            <a:r>
              <a:rPr lang="ar-SA" kern="0" dirty="0">
                <a:solidFill>
                  <a:srgbClr val="000000"/>
                </a:solidFill>
                <a:latin typeface="Alexandria" pitchFamily="2" charset="-78"/>
                <a:cs typeface="Alexandria" pitchFamily="2" charset="-78"/>
              </a:rPr>
              <a:t>العالي </a:t>
            </a:r>
            <a:r>
              <a:rPr lang="ar-JO" kern="0" dirty="0">
                <a:solidFill>
                  <a:srgbClr val="000000"/>
                </a:solidFill>
                <a:latin typeface="Alexandria" pitchFamily="2" charset="-78"/>
                <a:cs typeface="Alexandria" pitchFamily="2" charset="-78"/>
              </a:rPr>
              <a:t>) إ</a:t>
            </a:r>
            <a:r>
              <a:rPr lang="ar-SA" kern="0" dirty="0">
                <a:solidFill>
                  <a:srgbClr val="000000"/>
                </a:solidFill>
                <a:latin typeface="Alexandria" pitchFamily="2" charset="-78"/>
                <a:cs typeface="Alexandria" pitchFamily="2" charset="-78"/>
              </a:rPr>
              <a:t>لى قسمين هما:</a:t>
            </a:r>
            <a:endParaRPr lang="en-US" kern="0" dirty="0">
              <a:solidFill>
                <a:srgbClr val="000000"/>
              </a:solidFill>
              <a:latin typeface="Alexandria" pitchFamily="2" charset="-78"/>
              <a:cs typeface="Alexandria" pitchFamily="2" charset="-78"/>
            </a:endParaRPr>
          </a:p>
          <a:p>
            <a:pPr marL="0" marR="0" algn="just" rtl="1">
              <a:lnSpc>
                <a:spcPct val="150000"/>
              </a:lnSpc>
              <a:spcBef>
                <a:spcPts val="0"/>
              </a:spcBef>
              <a:spcAft>
                <a:spcPts val="750"/>
              </a:spcAft>
            </a:pPr>
            <a:r>
              <a:rPr lang="ar-SA" b="1" kern="0" dirty="0">
                <a:solidFill>
                  <a:srgbClr val="00B0F0"/>
                </a:solidFill>
                <a:latin typeface="Alexandria" pitchFamily="2" charset="-78"/>
                <a:cs typeface="Alexandria" pitchFamily="2" charset="-78"/>
              </a:rPr>
              <a:t>- </a:t>
            </a:r>
            <a:r>
              <a:rPr lang="ar-JO" b="1" u="sng" kern="0" dirty="0">
                <a:solidFill>
                  <a:srgbClr val="00B0F0"/>
                </a:solidFill>
                <a:latin typeface="Alexandria" pitchFamily="2" charset="-78"/>
                <a:cs typeface="Alexandria" pitchFamily="2" charset="-78"/>
              </a:rPr>
              <a:t>المصادر الحكومية</a:t>
            </a:r>
            <a:r>
              <a:rPr lang="ar-SA" b="1" kern="0" dirty="0">
                <a:solidFill>
                  <a:srgbClr val="00B0F0"/>
                </a:solidFill>
                <a:latin typeface="Alexandria" pitchFamily="2" charset="-78"/>
                <a:cs typeface="Alexandria" pitchFamily="2" charset="-78"/>
              </a:rPr>
              <a:t>: </a:t>
            </a:r>
            <a:endParaRPr lang="ar-JO" b="1" kern="0" dirty="0">
              <a:solidFill>
                <a:srgbClr val="00B0F0"/>
              </a:solidFill>
              <a:latin typeface="Alexandria" pitchFamily="2" charset="-78"/>
              <a:cs typeface="Alexandria" pitchFamily="2" charset="-78"/>
            </a:endParaRPr>
          </a:p>
          <a:p>
            <a:pPr marL="0" marR="0" algn="just" rtl="1">
              <a:lnSpc>
                <a:spcPct val="150000"/>
              </a:lnSpc>
              <a:spcBef>
                <a:spcPts val="0"/>
              </a:spcBef>
              <a:spcAft>
                <a:spcPts val="750"/>
              </a:spcAft>
            </a:pPr>
            <a:r>
              <a:rPr lang="ar-JO" kern="0" dirty="0">
                <a:solidFill>
                  <a:srgbClr val="000000"/>
                </a:solidFill>
                <a:latin typeface="Alexandria" pitchFamily="2" charset="-78"/>
                <a:cs typeface="Alexandria" pitchFamily="2" charset="-78"/>
              </a:rPr>
              <a:t>تقوم الحكومات من خلال موازناتها السنوية برصد مبالغ مالية تنفق على قطاع التعليم</a:t>
            </a:r>
            <a:r>
              <a:rPr lang="ar-SA" kern="0" dirty="0">
                <a:solidFill>
                  <a:srgbClr val="000000"/>
                </a:solidFill>
                <a:latin typeface="Alexandria" pitchFamily="2" charset="-78"/>
                <a:cs typeface="Alexandria" pitchFamily="2" charset="-78"/>
              </a:rPr>
              <a:t>، </a:t>
            </a:r>
            <a:r>
              <a:rPr lang="ar-YE" kern="0" dirty="0">
                <a:solidFill>
                  <a:srgbClr val="000000"/>
                </a:solidFill>
                <a:latin typeface="Alexandria" pitchFamily="2" charset="-78"/>
                <a:cs typeface="Alexandria" pitchFamily="2" charset="-78"/>
              </a:rPr>
              <a:t>ويعد ا</a:t>
            </a:r>
            <a:r>
              <a:rPr lang="ar-JO" kern="0" dirty="0">
                <a:solidFill>
                  <a:srgbClr val="000000"/>
                </a:solidFill>
                <a:latin typeface="Alexandria" pitchFamily="2" charset="-78"/>
                <a:cs typeface="Alexandria" pitchFamily="2" charset="-78"/>
              </a:rPr>
              <a:t>لإنفاق</a:t>
            </a:r>
            <a:r>
              <a:rPr lang="ar-YE" kern="0" dirty="0">
                <a:solidFill>
                  <a:srgbClr val="000000"/>
                </a:solidFill>
                <a:latin typeface="Alexandria" pitchFamily="2" charset="-78"/>
                <a:cs typeface="Alexandria" pitchFamily="2" charset="-78"/>
              </a:rPr>
              <a:t> الحكومي من </a:t>
            </a:r>
            <a:r>
              <a:rPr lang="ar-JO" kern="0" dirty="0">
                <a:solidFill>
                  <a:srgbClr val="000000"/>
                </a:solidFill>
                <a:latin typeface="Alexandria" pitchFamily="2" charset="-78"/>
                <a:cs typeface="Alexandria" pitchFamily="2" charset="-78"/>
              </a:rPr>
              <a:t>أه</a:t>
            </a:r>
            <a:r>
              <a:rPr lang="ar-YE" kern="0" dirty="0">
                <a:solidFill>
                  <a:srgbClr val="000000"/>
                </a:solidFill>
                <a:latin typeface="Alexandria" pitchFamily="2" charset="-78"/>
                <a:cs typeface="Alexandria" pitchFamily="2" charset="-78"/>
              </a:rPr>
              <a:t>م مصادر تمويل التع</a:t>
            </a:r>
            <a:r>
              <a:rPr lang="ar-JO" kern="0" dirty="0">
                <a:solidFill>
                  <a:srgbClr val="000000"/>
                </a:solidFill>
                <a:latin typeface="Alexandria" pitchFamily="2" charset="-78"/>
                <a:cs typeface="Alexandria" pitchFamily="2" charset="-78"/>
              </a:rPr>
              <a:t>ل</a:t>
            </a:r>
            <a:r>
              <a:rPr lang="ar-YE" kern="0" dirty="0">
                <a:solidFill>
                  <a:srgbClr val="000000"/>
                </a:solidFill>
                <a:latin typeface="Alexandria" pitchFamily="2" charset="-78"/>
                <a:cs typeface="Alexandria" pitchFamily="2" charset="-78"/>
              </a:rPr>
              <a:t>يم حيث </a:t>
            </a:r>
            <a:r>
              <a:rPr lang="ar-JO" kern="0" dirty="0">
                <a:solidFill>
                  <a:srgbClr val="000000"/>
                </a:solidFill>
                <a:latin typeface="Alexandria" pitchFamily="2" charset="-78"/>
                <a:cs typeface="Alexandria" pitchFamily="2" charset="-78"/>
              </a:rPr>
              <a:t>تلتز</a:t>
            </a:r>
            <a:r>
              <a:rPr lang="ar-YE" kern="0" dirty="0">
                <a:solidFill>
                  <a:srgbClr val="000000"/>
                </a:solidFill>
                <a:latin typeface="Alexandria" pitchFamily="2" charset="-78"/>
                <a:cs typeface="Alexandria" pitchFamily="2" charset="-78"/>
              </a:rPr>
              <a:t>م الدولة بتوفير كافة الخدمات التع</a:t>
            </a:r>
            <a:r>
              <a:rPr lang="ar-JO" kern="0" dirty="0">
                <a:solidFill>
                  <a:srgbClr val="000000"/>
                </a:solidFill>
                <a:latin typeface="Alexandria" pitchFamily="2" charset="-78"/>
                <a:cs typeface="Alexandria" pitchFamily="2" charset="-78"/>
              </a:rPr>
              <a:t>ليمية</a:t>
            </a:r>
            <a:r>
              <a:rPr lang="ar-YE" kern="0" dirty="0">
                <a:solidFill>
                  <a:srgbClr val="000000"/>
                </a:solidFill>
                <a:latin typeface="Alexandria" pitchFamily="2" charset="-78"/>
                <a:cs typeface="Alexandria" pitchFamily="2" charset="-78"/>
              </a:rPr>
              <a:t> ضمن الميزانية العامة </a:t>
            </a:r>
            <a:r>
              <a:rPr lang="ar-JO" kern="0" dirty="0">
                <a:solidFill>
                  <a:srgbClr val="000000"/>
                </a:solidFill>
                <a:latin typeface="Alexandria" pitchFamily="2" charset="-78"/>
                <a:cs typeface="Alexandria" pitchFamily="2" charset="-78"/>
              </a:rPr>
              <a:t>للدول التي </a:t>
            </a:r>
            <a:r>
              <a:rPr lang="ar-YE" kern="0" dirty="0">
                <a:solidFill>
                  <a:srgbClr val="000000"/>
                </a:solidFill>
                <a:latin typeface="Alexandria" pitchFamily="2" charset="-78"/>
                <a:cs typeface="Alexandria" pitchFamily="2" charset="-78"/>
              </a:rPr>
              <a:t>يكفل دستور</a:t>
            </a:r>
            <a:r>
              <a:rPr lang="ar-JO" kern="0" dirty="0">
                <a:solidFill>
                  <a:srgbClr val="000000"/>
                </a:solidFill>
                <a:latin typeface="Alexandria" pitchFamily="2" charset="-78"/>
                <a:cs typeface="Alexandria" pitchFamily="2" charset="-78"/>
              </a:rPr>
              <a:t>ها</a:t>
            </a:r>
            <a:r>
              <a:rPr lang="ar-YE" kern="0" dirty="0">
                <a:solidFill>
                  <a:srgbClr val="000000"/>
                </a:solidFill>
                <a:latin typeface="Alexandria" pitchFamily="2" charset="-78"/>
                <a:cs typeface="Alexandria" pitchFamily="2" charset="-78"/>
              </a:rPr>
              <a:t> حق مجانية التع</a:t>
            </a:r>
            <a:r>
              <a:rPr lang="ar-JO" kern="0" dirty="0">
                <a:solidFill>
                  <a:srgbClr val="000000"/>
                </a:solidFill>
                <a:latin typeface="Alexandria" pitchFamily="2" charset="-78"/>
                <a:cs typeface="Alexandria" pitchFamily="2" charset="-78"/>
              </a:rPr>
              <a:t>ل</a:t>
            </a:r>
            <a:r>
              <a:rPr lang="ar-YE" kern="0" dirty="0">
                <a:solidFill>
                  <a:srgbClr val="000000"/>
                </a:solidFill>
                <a:latin typeface="Alexandria" pitchFamily="2" charset="-78"/>
                <a:cs typeface="Alexandria" pitchFamily="2" charset="-78"/>
              </a:rPr>
              <a:t>يم الحكومي لكافة المراحل الدراسية في قانون التع</a:t>
            </a:r>
            <a:r>
              <a:rPr lang="ar-JO" kern="0" dirty="0">
                <a:solidFill>
                  <a:srgbClr val="000000"/>
                </a:solidFill>
                <a:latin typeface="Alexandria" pitchFamily="2" charset="-78"/>
                <a:cs typeface="Alexandria" pitchFamily="2" charset="-78"/>
              </a:rPr>
              <a:t>ل</a:t>
            </a:r>
            <a:r>
              <a:rPr lang="ar-YE" kern="0" dirty="0">
                <a:solidFill>
                  <a:srgbClr val="000000"/>
                </a:solidFill>
                <a:latin typeface="Alexandria" pitchFamily="2" charset="-78"/>
                <a:cs typeface="Alexandria" pitchFamily="2" charset="-78"/>
              </a:rPr>
              <a:t>يم العام وتشمل الخدمات التع</a:t>
            </a:r>
            <a:r>
              <a:rPr lang="ar-JO" kern="0" dirty="0">
                <a:solidFill>
                  <a:srgbClr val="000000"/>
                </a:solidFill>
                <a:latin typeface="Alexandria" pitchFamily="2" charset="-78"/>
                <a:cs typeface="Alexandria" pitchFamily="2" charset="-78"/>
              </a:rPr>
              <a:t>ل</a:t>
            </a:r>
            <a:r>
              <a:rPr lang="ar-YE" kern="0" dirty="0">
                <a:solidFill>
                  <a:srgbClr val="000000"/>
                </a:solidFill>
                <a:latin typeface="Alexandria" pitchFamily="2" charset="-78"/>
                <a:cs typeface="Alexandria" pitchFamily="2" charset="-78"/>
              </a:rPr>
              <a:t>يمية الجوانب </a:t>
            </a:r>
            <a:r>
              <a:rPr lang="ar-JO" kern="0" dirty="0">
                <a:solidFill>
                  <a:srgbClr val="000000"/>
                </a:solidFill>
                <a:latin typeface="Alexandria" pitchFamily="2" charset="-78"/>
                <a:cs typeface="Alexandria" pitchFamily="2" charset="-78"/>
              </a:rPr>
              <a:t>الآتية</a:t>
            </a:r>
            <a:r>
              <a:rPr lang="ar-YE" kern="0" dirty="0">
                <a:solidFill>
                  <a:srgbClr val="000000"/>
                </a:solidFill>
                <a:latin typeface="Alexandria" pitchFamily="2" charset="-78"/>
                <a:cs typeface="Alexandria" pitchFamily="2" charset="-78"/>
              </a:rPr>
              <a:t>: إنشاء المباني المدرسية، توفير ال</a:t>
            </a:r>
            <a:r>
              <a:rPr lang="ar-JO" kern="0" dirty="0">
                <a:solidFill>
                  <a:srgbClr val="000000"/>
                </a:solidFill>
                <a:latin typeface="Alexandria" pitchFamily="2" charset="-78"/>
                <a:cs typeface="Alexandria" pitchFamily="2" charset="-78"/>
              </a:rPr>
              <a:t>ب</a:t>
            </a:r>
            <a:r>
              <a:rPr lang="ar-YE" kern="0" dirty="0">
                <a:solidFill>
                  <a:srgbClr val="000000"/>
                </a:solidFill>
                <a:latin typeface="Alexandria" pitchFamily="2" charset="-78"/>
                <a:cs typeface="Alexandria" pitchFamily="2" charset="-78"/>
              </a:rPr>
              <a:t>يئة التدريسية و</a:t>
            </a:r>
            <a:r>
              <a:rPr lang="ar-JO" kern="0" dirty="0">
                <a:solidFill>
                  <a:srgbClr val="000000"/>
                </a:solidFill>
                <a:latin typeface="Alexandria" pitchFamily="2" charset="-78"/>
                <a:cs typeface="Alexandria" pitchFamily="2" charset="-78"/>
              </a:rPr>
              <a:t>الإد</a:t>
            </a:r>
            <a:r>
              <a:rPr lang="ar-YE" kern="0" dirty="0">
                <a:solidFill>
                  <a:srgbClr val="000000"/>
                </a:solidFill>
                <a:latin typeface="Alexandria" pitchFamily="2" charset="-78"/>
                <a:cs typeface="Alexandria" pitchFamily="2" charset="-78"/>
              </a:rPr>
              <a:t>رية، والوسائل </a:t>
            </a:r>
            <a:r>
              <a:rPr lang="ar-JO" kern="0" dirty="0">
                <a:solidFill>
                  <a:srgbClr val="000000"/>
                </a:solidFill>
                <a:latin typeface="Alexandria" pitchFamily="2" charset="-78"/>
                <a:cs typeface="Alexandria" pitchFamily="2" charset="-78"/>
              </a:rPr>
              <a:t>التعليمية </a:t>
            </a:r>
            <a:r>
              <a:rPr lang="ar-YE" kern="0" dirty="0">
                <a:solidFill>
                  <a:srgbClr val="000000"/>
                </a:solidFill>
                <a:latin typeface="Alexandria" pitchFamily="2" charset="-78"/>
                <a:cs typeface="Alexandria" pitchFamily="2" charset="-78"/>
              </a:rPr>
              <a:t>الذي أدى إلى تشكيل عبء مالي ع</a:t>
            </a:r>
            <a:r>
              <a:rPr lang="ar-JO" kern="0" dirty="0">
                <a:solidFill>
                  <a:srgbClr val="000000"/>
                </a:solidFill>
                <a:latin typeface="Alexandria" pitchFamily="2" charset="-78"/>
                <a:cs typeface="Alexandria" pitchFamily="2" charset="-78"/>
              </a:rPr>
              <a:t>ل</a:t>
            </a:r>
            <a:r>
              <a:rPr lang="ar-YE" kern="0" dirty="0">
                <a:solidFill>
                  <a:srgbClr val="000000"/>
                </a:solidFill>
                <a:latin typeface="Alexandria" pitchFamily="2" charset="-78"/>
                <a:cs typeface="Alexandria" pitchFamily="2" charset="-78"/>
              </a:rPr>
              <a:t>ى الحكومة</a:t>
            </a:r>
            <a:r>
              <a:rPr lang="ar-JO" kern="0" dirty="0">
                <a:solidFill>
                  <a:srgbClr val="000000"/>
                </a:solidFill>
                <a:latin typeface="Alexandria" pitchFamily="2" charset="-78"/>
                <a:cs typeface="Alexandria" pitchFamily="2" charset="-78"/>
              </a:rPr>
              <a:t>.</a:t>
            </a:r>
            <a:endParaRPr lang="en-US" kern="0" dirty="0">
              <a:solidFill>
                <a:srgbClr val="000000"/>
              </a:solidFill>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3FFFC46D-78A6-8232-70F0-EDF67BD16D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10712962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advTm="75067">
        <p14:prism isInverted="1"/>
      </p:transition>
    </mc:Choice>
    <mc:Fallback xmlns="">
      <p:transition spd="slow" advTm="75067">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AE759FBD-E607-FAAB-DBEE-CC3B97424978}"/>
              </a:ext>
            </a:extLst>
          </p:cNvPr>
          <p:cNvSpPr/>
          <p:nvPr/>
        </p:nvSpPr>
        <p:spPr>
          <a:xfrm>
            <a:off x="892003" y="112509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475767" y="6188700"/>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9C9875EF-80DB-20F8-E488-43537262612C}"/>
              </a:ext>
            </a:extLst>
          </p:cNvPr>
          <p:cNvSpPr txBox="1"/>
          <p:nvPr/>
        </p:nvSpPr>
        <p:spPr>
          <a:xfrm>
            <a:off x="1134807" y="1649955"/>
            <a:ext cx="10011747" cy="3414781"/>
          </a:xfrm>
          <a:prstGeom prst="rect">
            <a:avLst/>
          </a:prstGeom>
          <a:noFill/>
        </p:spPr>
        <p:txBody>
          <a:bodyPr wrap="square" rtlCol="0">
            <a:spAutoFit/>
          </a:bodyPr>
          <a:lstStyle/>
          <a:p>
            <a:pPr marL="342900" marR="285750" lvl="0" indent="-342900" algn="just" rtl="1">
              <a:lnSpc>
                <a:spcPct val="150000"/>
              </a:lnSpc>
              <a:spcBef>
                <a:spcPts val="0"/>
              </a:spcBef>
              <a:spcAft>
                <a:spcPts val="0"/>
              </a:spcAft>
              <a:tabLst>
                <a:tab pos="457200" algn="l"/>
              </a:tabLst>
            </a:pPr>
            <a:r>
              <a:rPr lang="ar-JO" b="1" kern="0" dirty="0">
                <a:solidFill>
                  <a:srgbClr val="00B0F0"/>
                </a:solidFill>
                <a:latin typeface="Alexandria" pitchFamily="2" charset="-78"/>
                <a:cs typeface="Alexandria" pitchFamily="2" charset="-78"/>
              </a:rPr>
              <a:t>     </a:t>
            </a:r>
            <a:r>
              <a:rPr lang="ar-SA" b="1" kern="0" dirty="0">
                <a:solidFill>
                  <a:srgbClr val="00B0F0"/>
                </a:solidFill>
                <a:latin typeface="Alexandria" pitchFamily="2" charset="-78"/>
                <a:cs typeface="Alexandria" pitchFamily="2" charset="-78"/>
              </a:rPr>
              <a:t>- </a:t>
            </a:r>
            <a:r>
              <a:rPr lang="ar-JO" b="1" u="sng" kern="0" dirty="0">
                <a:solidFill>
                  <a:srgbClr val="00B0F0"/>
                </a:solidFill>
                <a:latin typeface="Alexandria" pitchFamily="2" charset="-78"/>
                <a:cs typeface="Alexandria" pitchFamily="2" charset="-78"/>
              </a:rPr>
              <a:t>المصادر غير الحكومية</a:t>
            </a:r>
            <a:endParaRPr lang="ar-JO" b="1" kern="0" dirty="0">
              <a:solidFill>
                <a:srgbClr val="00B0F0"/>
              </a:solidFill>
              <a:latin typeface="Alexandria" pitchFamily="2" charset="-78"/>
              <a:cs typeface="Alexandria" pitchFamily="2" charset="-78"/>
            </a:endParaRPr>
          </a:p>
          <a:p>
            <a:pPr marL="342900" marR="285750" indent="-342900" algn="just" rtl="1">
              <a:lnSpc>
                <a:spcPct val="150000"/>
              </a:lnSpc>
              <a:tabLst>
                <a:tab pos="457200" algn="l"/>
              </a:tabLst>
            </a:pPr>
            <a:r>
              <a:rPr lang="ar-JO" kern="0" dirty="0">
                <a:solidFill>
                  <a:srgbClr val="000000"/>
                </a:solidFill>
                <a:latin typeface="Alexandria" pitchFamily="2" charset="-78"/>
                <a:cs typeface="Alexandria" pitchFamily="2" charset="-78"/>
              </a:rPr>
              <a:t>                </a:t>
            </a:r>
            <a:r>
              <a:rPr lang="ar-SA" kern="0" dirty="0">
                <a:solidFill>
                  <a:srgbClr val="000000"/>
                </a:solidFill>
                <a:latin typeface="Alexandria" pitchFamily="2" charset="-78"/>
                <a:cs typeface="Alexandria" pitchFamily="2" charset="-78"/>
              </a:rPr>
              <a:t> هو ما يتوفر للنظم التعليمية من موارد مالية أو غير مالية مباشرة ويتم من خلالها تنفيذ البرامج والخطط التعليمية وتيسيرها وذلك بسبب عجز الميزانيات الحكومية عن تغطية النفقات اللازمة للتعليم، ومن هذه الموارد :</a:t>
            </a:r>
            <a:endParaRPr lang="ar-JO" kern="0" dirty="0">
              <a:solidFill>
                <a:srgbClr val="000000"/>
              </a:solidFill>
              <a:latin typeface="Alexandria" pitchFamily="2" charset="-78"/>
              <a:cs typeface="Alexandria" pitchFamily="2" charset="-78"/>
            </a:endParaRPr>
          </a:p>
          <a:p>
            <a:pPr marL="342900" marR="285750" indent="-342900" algn="just" rtl="1">
              <a:lnSpc>
                <a:spcPct val="150000"/>
              </a:lnSpc>
              <a:tabLst>
                <a:tab pos="457200" algn="l"/>
              </a:tabLst>
            </a:pPr>
            <a:r>
              <a:rPr lang="ar-SA" kern="0" dirty="0">
                <a:solidFill>
                  <a:srgbClr val="000000"/>
                </a:solidFill>
                <a:latin typeface="Alexandria" pitchFamily="2" charset="-78"/>
                <a:cs typeface="Alexandria" pitchFamily="2" charset="-78"/>
              </a:rPr>
              <a:t> </a:t>
            </a:r>
            <a:r>
              <a:rPr lang="ar-JO" kern="0" dirty="0">
                <a:solidFill>
                  <a:srgbClr val="000000"/>
                </a:solidFill>
                <a:latin typeface="Alexandria" pitchFamily="2" charset="-78"/>
                <a:cs typeface="Alexandria" pitchFamily="2" charset="-78"/>
              </a:rPr>
              <a:t>1- </a:t>
            </a:r>
            <a:r>
              <a:rPr lang="ar-SA" kern="0" dirty="0">
                <a:solidFill>
                  <a:srgbClr val="000000"/>
                </a:solidFill>
                <a:latin typeface="Alexandria" pitchFamily="2" charset="-78"/>
                <a:cs typeface="Alexandria" pitchFamily="2" charset="-78"/>
              </a:rPr>
              <a:t>الرسوم الدراسية</a:t>
            </a:r>
            <a:r>
              <a:rPr lang="ar-JO" kern="0" dirty="0">
                <a:solidFill>
                  <a:srgbClr val="000000"/>
                </a:solidFill>
                <a:latin typeface="Alexandria" pitchFamily="2" charset="-78"/>
                <a:cs typeface="Alexandria" pitchFamily="2" charset="-78"/>
              </a:rPr>
              <a:t>:</a:t>
            </a:r>
            <a:r>
              <a:rPr lang="ar-SA" kern="0" dirty="0">
                <a:solidFill>
                  <a:srgbClr val="000000"/>
                </a:solidFill>
                <a:latin typeface="Alexandria" pitchFamily="2" charset="-78"/>
                <a:cs typeface="Alexandria" pitchFamily="2" charset="-78"/>
              </a:rPr>
              <a:t> و</a:t>
            </a:r>
            <a:r>
              <a:rPr lang="ar-JO" kern="0" dirty="0">
                <a:solidFill>
                  <a:srgbClr val="000000"/>
                </a:solidFill>
                <a:latin typeface="Alexandria" pitchFamily="2" charset="-78"/>
                <a:cs typeface="Alexandria" pitchFamily="2" charset="-78"/>
              </a:rPr>
              <a:t>هي </a:t>
            </a:r>
            <a:r>
              <a:rPr lang="ar-SA" kern="0" dirty="0">
                <a:solidFill>
                  <a:srgbClr val="000000"/>
                </a:solidFill>
                <a:latin typeface="Alexandria" pitchFamily="2" charset="-78"/>
                <a:cs typeface="Alexandria" pitchFamily="2" charset="-78"/>
              </a:rPr>
              <a:t>ما تحصل عليه المؤسسات التعليمية من رسوم دراسية من الطلاب مقابل الخدمات التعليمية التي يحصلون عليها وغالبا ما تكون الرسوم</a:t>
            </a:r>
            <a:r>
              <a:rPr lang="ar-JO" kern="0" dirty="0">
                <a:solidFill>
                  <a:srgbClr val="000000"/>
                </a:solidFill>
                <a:latin typeface="Alexandria" pitchFamily="2" charset="-78"/>
                <a:cs typeface="Alexandria" pitchFamily="2" charset="-78"/>
              </a:rPr>
              <a:t> </a:t>
            </a:r>
            <a:r>
              <a:rPr lang="ar-SA" kern="0" dirty="0">
                <a:solidFill>
                  <a:srgbClr val="000000"/>
                </a:solidFill>
                <a:latin typeface="Alexandria" pitchFamily="2" charset="-78"/>
                <a:cs typeface="Alexandria" pitchFamily="2" charset="-78"/>
              </a:rPr>
              <a:t>الدراسية قليلة ولا تمثل نسبة كبيرة من نسبة الإتفاق على التعليم</a:t>
            </a:r>
            <a:r>
              <a:rPr lang="ar-JO" kern="0" dirty="0">
                <a:solidFill>
                  <a:srgbClr val="000000"/>
                </a:solidFill>
                <a:latin typeface="Alexandria" pitchFamily="2" charset="-78"/>
                <a:cs typeface="Alexandria" pitchFamily="2" charset="-78"/>
              </a:rPr>
              <a:t>.</a:t>
            </a:r>
          </a:p>
          <a:p>
            <a:pPr marL="342900" marR="285750" indent="-342900" algn="just" rtl="1">
              <a:lnSpc>
                <a:spcPct val="150000"/>
              </a:lnSpc>
              <a:tabLst>
                <a:tab pos="457200" algn="l"/>
              </a:tabLst>
            </a:pPr>
            <a:endParaRPr lang="en-US" sz="2000" kern="0" dirty="0">
              <a:solidFill>
                <a:srgbClr val="000000"/>
              </a:solidFill>
              <a:cs typeface="Calibri" panose="020F0502020204030204" pitchFamily="34" charset="0"/>
            </a:endParaRPr>
          </a:p>
        </p:txBody>
      </p:sp>
      <p:pic>
        <p:nvPicPr>
          <p:cNvPr id="4" name="Graphic 21">
            <a:extLst>
              <a:ext uri="{FF2B5EF4-FFF2-40B4-BE49-F238E27FC236}">
                <a16:creationId xmlns:a16="http://schemas.microsoft.com/office/drawing/2014/main" id="{B835AC6B-64B9-CFA3-294A-5BF270E6E9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55976" y="204324"/>
            <a:ext cx="2382284" cy="1112364"/>
          </a:xfrm>
          <a:prstGeom prst="rect">
            <a:avLst/>
          </a:prstGeom>
        </p:spPr>
      </p:pic>
    </p:spTree>
    <p:extLst>
      <p:ext uri="{BB962C8B-B14F-4D97-AF65-F5344CB8AC3E}">
        <p14:creationId xmlns:p14="http://schemas.microsoft.com/office/powerpoint/2010/main" val="11536379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advTm="82603">
        <p14:prism isInverted="1"/>
      </p:transition>
    </mc:Choice>
    <mc:Fallback xmlns="">
      <p:transition spd="slow" advTm="82603">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E25F0C61-5E93-801A-0516-B0184AEC1B51}"/>
              </a:ext>
            </a:extLst>
          </p:cNvPr>
          <p:cNvSpPr/>
          <p:nvPr/>
        </p:nvSpPr>
        <p:spPr>
          <a:xfrm>
            <a:off x="892003" y="112509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9C9875EF-80DB-20F8-E488-43537262612C}"/>
              </a:ext>
            </a:extLst>
          </p:cNvPr>
          <p:cNvSpPr txBox="1"/>
          <p:nvPr/>
        </p:nvSpPr>
        <p:spPr>
          <a:xfrm>
            <a:off x="1023582" y="1273183"/>
            <a:ext cx="10276415" cy="4616007"/>
          </a:xfrm>
          <a:prstGeom prst="rect">
            <a:avLst/>
          </a:prstGeom>
          <a:noFill/>
        </p:spPr>
        <p:txBody>
          <a:bodyPr wrap="square" rtlCol="0">
            <a:spAutoFit/>
          </a:bodyPr>
          <a:lstStyle/>
          <a:p>
            <a:pPr marL="342900" marR="285750" lvl="0" indent="-342900" algn="just" rtl="1">
              <a:lnSpc>
                <a:spcPct val="150000"/>
              </a:lnSpc>
              <a:spcBef>
                <a:spcPts val="0"/>
              </a:spcBef>
              <a:spcAft>
                <a:spcPts val="0"/>
              </a:spcAft>
              <a:tabLst>
                <a:tab pos="457200" algn="l"/>
              </a:tabLst>
            </a:pPr>
            <a:r>
              <a:rPr lang="ar-JO" b="1" kern="0" dirty="0">
                <a:solidFill>
                  <a:srgbClr val="00B0F0"/>
                </a:solidFill>
                <a:latin typeface="Alexandria" pitchFamily="2" charset="-78"/>
                <a:cs typeface="Alexandria" pitchFamily="2" charset="-78"/>
              </a:rPr>
              <a:t>    </a:t>
            </a:r>
            <a:r>
              <a:rPr lang="ar-JO" b="1" u="sng" kern="0" dirty="0">
                <a:solidFill>
                  <a:srgbClr val="00B0F0"/>
                </a:solidFill>
                <a:latin typeface="Alexandria" pitchFamily="2" charset="-78"/>
                <a:cs typeface="Alexandria" pitchFamily="2" charset="-78"/>
              </a:rPr>
              <a:t>2- المساعدات الدولية : </a:t>
            </a:r>
          </a:p>
          <a:p>
            <a:pPr marL="342900" marR="285750" lvl="0" indent="-342900" algn="just" rtl="1">
              <a:lnSpc>
                <a:spcPct val="150000"/>
              </a:lnSpc>
              <a:spcBef>
                <a:spcPts val="0"/>
              </a:spcBef>
              <a:spcAft>
                <a:spcPts val="0"/>
              </a:spcAft>
              <a:tabLst>
                <a:tab pos="457200" algn="l"/>
              </a:tabLst>
            </a:pPr>
            <a:r>
              <a:rPr lang="ar-JO" kern="0" dirty="0">
                <a:solidFill>
                  <a:srgbClr val="000000"/>
                </a:solidFill>
                <a:latin typeface="Alexandria" pitchFamily="2" charset="-78"/>
                <a:cs typeface="Alexandria" pitchFamily="2" charset="-78"/>
              </a:rPr>
              <a:t>     وذلك من خلال المنح الدولية إذ تقوم بعض الدول المتقدمة بتقديم منح دراسية لمعظم الدول النامية وتشكل المنح مصدرًا من أهم المصادرفي برامج المساعدات التي تقدم في القطاع التعليمي ومن المنظمات التي تمول وتقدم خدمات تعليمية،  والبنك الدولي ، المبادرات العالمية للتعليم ، والمانحون من القطاع الخاص، والمنظمات غير الحكومية الدولية والمحلية .وتتم من خلال آليات استراتيجية وتمويلية وتدعم هذه الآليات نظريا الخطط والاستراتيجيات الإنمائية للبلد المعني بشكل مباشر.    </a:t>
            </a:r>
          </a:p>
          <a:p>
            <a:pPr marL="342900" marR="285750" lvl="0" indent="-342900" algn="just" rtl="1">
              <a:lnSpc>
                <a:spcPct val="150000"/>
              </a:lnSpc>
              <a:spcBef>
                <a:spcPts val="0"/>
              </a:spcBef>
              <a:spcAft>
                <a:spcPts val="0"/>
              </a:spcAft>
              <a:tabLst>
                <a:tab pos="457200" algn="l"/>
              </a:tabLst>
            </a:pPr>
            <a:r>
              <a:rPr lang="ar-JO" b="1" u="sng" kern="0" dirty="0">
                <a:solidFill>
                  <a:srgbClr val="00B0F0"/>
                </a:solidFill>
                <a:latin typeface="Alexandria" pitchFamily="2" charset="-78"/>
                <a:cs typeface="Alexandria" pitchFamily="2" charset="-78"/>
              </a:rPr>
              <a:t>    3-</a:t>
            </a:r>
            <a:r>
              <a:rPr lang="ar-YE" b="1" u="sng" kern="0" dirty="0">
                <a:solidFill>
                  <a:srgbClr val="00B0F0"/>
                </a:solidFill>
                <a:latin typeface="Alexandria" pitchFamily="2" charset="-78"/>
                <a:cs typeface="Alexandria" pitchFamily="2" charset="-78"/>
              </a:rPr>
              <a:t> القروض </a:t>
            </a:r>
            <a:r>
              <a:rPr lang="ar-YE" b="1" kern="0" dirty="0">
                <a:solidFill>
                  <a:srgbClr val="00B0F0"/>
                </a:solidFill>
                <a:latin typeface="Alexandria" pitchFamily="2" charset="-78"/>
                <a:cs typeface="Alexandria" pitchFamily="2" charset="-78"/>
              </a:rPr>
              <a:t>:</a:t>
            </a:r>
            <a:endParaRPr lang="ar-JO" b="1" kern="0" dirty="0">
              <a:solidFill>
                <a:srgbClr val="00B0F0"/>
              </a:solidFill>
              <a:latin typeface="Alexandria" pitchFamily="2" charset="-78"/>
              <a:cs typeface="Alexandria" pitchFamily="2" charset="-78"/>
            </a:endParaRPr>
          </a:p>
          <a:p>
            <a:pPr marL="342900" marR="285750" lvl="0" indent="-342900" algn="just" rtl="1">
              <a:lnSpc>
                <a:spcPct val="150000"/>
              </a:lnSpc>
              <a:spcBef>
                <a:spcPts val="0"/>
              </a:spcBef>
              <a:spcAft>
                <a:spcPts val="0"/>
              </a:spcAft>
              <a:tabLst>
                <a:tab pos="457200" algn="l"/>
              </a:tabLst>
            </a:pPr>
            <a:r>
              <a:rPr lang="ar-YE" kern="0" dirty="0">
                <a:solidFill>
                  <a:srgbClr val="000000"/>
                </a:solidFill>
                <a:latin typeface="Alexandria" pitchFamily="2" charset="-78"/>
                <a:cs typeface="Alexandria" pitchFamily="2" charset="-78"/>
              </a:rPr>
              <a:t>تعرف القروض بأنها إمداد المنظمة المقترضة برأس المال في مقابل تعويض مالي بفائدة </a:t>
            </a:r>
            <a:r>
              <a:rPr lang="ar-JO" kern="0" dirty="0">
                <a:solidFill>
                  <a:srgbClr val="000000"/>
                </a:solidFill>
                <a:latin typeface="Alexandria" pitchFamily="2" charset="-78"/>
                <a:cs typeface="Alexandria" pitchFamily="2" charset="-78"/>
              </a:rPr>
              <a:t>خلال</a:t>
            </a:r>
            <a:r>
              <a:rPr lang="ar-YE" kern="0" dirty="0">
                <a:solidFill>
                  <a:srgbClr val="000000"/>
                </a:solidFill>
                <a:latin typeface="Alexandria" pitchFamily="2" charset="-78"/>
                <a:cs typeface="Alexandria" pitchFamily="2" charset="-78"/>
              </a:rPr>
              <a:t> عدد من السنوات ، وقد تصل إلي خمس أو عشر سنوات وقد يك</a:t>
            </a:r>
            <a:r>
              <a:rPr lang="ar-JO" kern="0" dirty="0">
                <a:solidFill>
                  <a:srgbClr val="000000"/>
                </a:solidFill>
                <a:latin typeface="Alexandria" pitchFamily="2" charset="-78"/>
                <a:cs typeface="Alexandria" pitchFamily="2" charset="-78"/>
              </a:rPr>
              <a:t>و</a:t>
            </a:r>
            <a:r>
              <a:rPr lang="ar-YE" kern="0" dirty="0">
                <a:solidFill>
                  <a:srgbClr val="000000"/>
                </a:solidFill>
                <a:latin typeface="Alexandria" pitchFamily="2" charset="-78"/>
                <a:cs typeface="Alexandria" pitchFamily="2" charset="-78"/>
              </a:rPr>
              <a:t>ن للقروض مدة محددة بفائدة معينة. وتعد أحد أهم المصادر الهامة لتمويل التعلي</a:t>
            </a:r>
            <a:r>
              <a:rPr lang="ar-JO" kern="0" dirty="0">
                <a:solidFill>
                  <a:srgbClr val="000000"/>
                </a:solidFill>
                <a:latin typeface="Alexandria" pitchFamily="2" charset="-78"/>
                <a:cs typeface="Alexandria" pitchFamily="2" charset="-78"/>
              </a:rPr>
              <a:t>م</a:t>
            </a:r>
            <a:endParaRPr lang="en-US" kern="0" dirty="0">
              <a:solidFill>
                <a:srgbClr val="000000"/>
              </a:solidFill>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651D554F-204A-9EEF-92CA-8A8A59B9C0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
        <p:nvSpPr>
          <p:cNvPr id="11" name="TextBox 10">
            <a:extLst>
              <a:ext uri="{FF2B5EF4-FFF2-40B4-BE49-F238E27FC236}">
                <a16:creationId xmlns:a16="http://schemas.microsoft.com/office/drawing/2014/main" id="{373245F9-51B5-2785-CC37-E4466D583A55}"/>
              </a:ext>
            </a:extLst>
          </p:cNvPr>
          <p:cNvSpPr txBox="1"/>
          <p:nvPr/>
        </p:nvSpPr>
        <p:spPr>
          <a:xfrm>
            <a:off x="7261097" y="6230374"/>
            <a:ext cx="6093724" cy="369332"/>
          </a:xfrm>
          <a:prstGeom prst="rect">
            <a:avLst/>
          </a:prstGeom>
          <a:noFill/>
        </p:spPr>
        <p:txBody>
          <a:bodyPr wrap="square">
            <a:spAutoFit/>
          </a:bodyPr>
          <a:lstStyle/>
          <a:p>
            <a:pPr algn="ctr"/>
            <a:r>
              <a:rPr lang="en-US" sz="1800" dirty="0"/>
              <a:t>www.midocean.ae</a:t>
            </a:r>
          </a:p>
        </p:txBody>
      </p:sp>
    </p:spTree>
    <p:extLst>
      <p:ext uri="{BB962C8B-B14F-4D97-AF65-F5344CB8AC3E}">
        <p14:creationId xmlns:p14="http://schemas.microsoft.com/office/powerpoint/2010/main" val="3495191348"/>
      </p:ext>
    </p:extLst>
  </p:cSld>
  <p:clrMapOvr>
    <a:masterClrMapping/>
  </p:clrMapOvr>
  <mc:AlternateContent xmlns:mc="http://schemas.openxmlformats.org/markup-compatibility/2006" xmlns:p14="http://schemas.microsoft.com/office/powerpoint/2010/main">
    <mc:Choice Requires="p14">
      <p:transition spd="slow" p14:dur="1600" advTm="136495">
        <p14:prism isInverted="1"/>
      </p:transition>
    </mc:Choice>
    <mc:Fallback xmlns="">
      <p:transition spd="slow" advTm="136495">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5AAA3F81-B032-3F53-92D3-4E2F56253BA5}"/>
              </a:ext>
            </a:extLst>
          </p:cNvPr>
          <p:cNvSpPr/>
          <p:nvPr/>
        </p:nvSpPr>
        <p:spPr>
          <a:xfrm>
            <a:off x="1013301" y="1175843"/>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355655" y="6194376"/>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9C9875EF-80DB-20F8-E488-43537262612C}"/>
              </a:ext>
            </a:extLst>
          </p:cNvPr>
          <p:cNvSpPr txBox="1"/>
          <p:nvPr/>
        </p:nvSpPr>
        <p:spPr>
          <a:xfrm>
            <a:off x="2313136" y="1372645"/>
            <a:ext cx="8789158" cy="2954014"/>
          </a:xfrm>
          <a:prstGeom prst="rect">
            <a:avLst/>
          </a:prstGeom>
          <a:noFill/>
        </p:spPr>
        <p:txBody>
          <a:bodyPr wrap="square" rtlCol="0">
            <a:spAutoFit/>
          </a:bodyPr>
          <a:lstStyle/>
          <a:p>
            <a:pPr algn="just" rtl="1">
              <a:lnSpc>
                <a:spcPct val="150000"/>
              </a:lnSpc>
            </a:pPr>
            <a:r>
              <a:rPr lang="ar-JO" b="1" u="sng" kern="0" dirty="0">
                <a:solidFill>
                  <a:srgbClr val="000000"/>
                </a:solidFill>
                <a:latin typeface="Alexandria" pitchFamily="2" charset="-78"/>
                <a:cs typeface="Alexandria" pitchFamily="2" charset="-78"/>
              </a:rPr>
              <a:t>4- </a:t>
            </a:r>
            <a:r>
              <a:rPr lang="ar-YE" b="1" u="sng" kern="0" dirty="0">
                <a:solidFill>
                  <a:srgbClr val="000000"/>
                </a:solidFill>
                <a:latin typeface="Alexandria" pitchFamily="2" charset="-78"/>
                <a:cs typeface="Alexandria" pitchFamily="2" charset="-78"/>
              </a:rPr>
              <a:t>مساهمة المؤسسات المجتمعية</a:t>
            </a:r>
            <a:r>
              <a:rPr lang="ar-YE" dirty="0">
                <a:latin typeface="Alexandria" pitchFamily="2" charset="-78"/>
                <a:cs typeface="Alexandria" pitchFamily="2" charset="-78"/>
              </a:rPr>
              <a:t>: </a:t>
            </a:r>
            <a:endParaRPr lang="ar-JO" dirty="0">
              <a:latin typeface="Alexandria" pitchFamily="2" charset="-78"/>
              <a:cs typeface="Alexandria" pitchFamily="2" charset="-78"/>
            </a:endParaRPr>
          </a:p>
          <a:p>
            <a:pPr algn="just" rtl="1">
              <a:lnSpc>
                <a:spcPct val="150000"/>
              </a:lnSpc>
            </a:pPr>
            <a:r>
              <a:rPr lang="ar-JO" dirty="0">
                <a:latin typeface="Alexandria" pitchFamily="2" charset="-78"/>
                <a:cs typeface="Alexandria" pitchFamily="2" charset="-78"/>
              </a:rPr>
              <a:t>تساهم </a:t>
            </a:r>
            <a:r>
              <a:rPr lang="ar-YE" dirty="0">
                <a:latin typeface="Alexandria" pitchFamily="2" charset="-78"/>
                <a:cs typeface="Alexandria" pitchFamily="2" charset="-78"/>
              </a:rPr>
              <a:t>مؤسسات المجتمع المدني في </a:t>
            </a:r>
            <a:r>
              <a:rPr lang="ar-JO" dirty="0">
                <a:latin typeface="Alexandria" pitchFamily="2" charset="-78"/>
                <a:cs typeface="Alexandria" pitchFamily="2" charset="-78"/>
              </a:rPr>
              <a:t>تحسين وتطوير التعليم من خلال </a:t>
            </a:r>
            <a:r>
              <a:rPr lang="ar-YE" dirty="0">
                <a:latin typeface="Alexandria" pitchFamily="2" charset="-78"/>
                <a:cs typeface="Alexandria" pitchFamily="2" charset="-78"/>
              </a:rPr>
              <a:t> المشاركة المجتمعية </a:t>
            </a:r>
            <a:r>
              <a:rPr lang="ar-JO" dirty="0">
                <a:latin typeface="Alexandria" pitchFamily="2" charset="-78"/>
                <a:cs typeface="Alexandria" pitchFamily="2" charset="-78"/>
              </a:rPr>
              <a:t>ودعم تمويل التعليم.</a:t>
            </a:r>
          </a:p>
          <a:p>
            <a:pPr algn="just" rtl="1">
              <a:lnSpc>
                <a:spcPct val="150000"/>
              </a:lnSpc>
            </a:pPr>
            <a:r>
              <a:rPr lang="ar-JO" b="1" u="sng" kern="0" dirty="0">
                <a:solidFill>
                  <a:srgbClr val="000000"/>
                </a:solidFill>
                <a:latin typeface="Alexandria" pitchFamily="2" charset="-78"/>
                <a:cs typeface="Alexandria" pitchFamily="2" charset="-78"/>
              </a:rPr>
              <a:t>5-الكراسي العلمية.</a:t>
            </a:r>
          </a:p>
          <a:p>
            <a:pPr algn="just" rtl="1">
              <a:lnSpc>
                <a:spcPct val="150000"/>
              </a:lnSpc>
            </a:pPr>
            <a:r>
              <a:rPr lang="ar-JO" b="1" u="sng" kern="0" dirty="0">
                <a:solidFill>
                  <a:srgbClr val="000000"/>
                </a:solidFill>
                <a:latin typeface="Alexandria" pitchFamily="2" charset="-78"/>
                <a:cs typeface="Alexandria" pitchFamily="2" charset="-78"/>
              </a:rPr>
              <a:t>6- الجامعة المنتجة والمدرسة المنتجة.</a:t>
            </a:r>
          </a:p>
          <a:p>
            <a:pPr algn="just" rtl="1">
              <a:lnSpc>
                <a:spcPct val="150000"/>
              </a:lnSpc>
            </a:pPr>
            <a:r>
              <a:rPr lang="ar-JO" b="1" u="sng" kern="0" dirty="0">
                <a:solidFill>
                  <a:srgbClr val="000000"/>
                </a:solidFill>
                <a:latin typeface="Alexandria" pitchFamily="2" charset="-78"/>
                <a:cs typeface="Alexandria" pitchFamily="2" charset="-78"/>
              </a:rPr>
              <a:t>7-استثمار التعليم المهني في الإنتاج والاستفادة من العائد المالي.</a:t>
            </a:r>
          </a:p>
          <a:p>
            <a:pPr algn="just" rtl="1">
              <a:lnSpc>
                <a:spcPct val="150000"/>
              </a:lnSpc>
            </a:pPr>
            <a:r>
              <a:rPr lang="ar-JO" b="1" u="sng" kern="0" dirty="0">
                <a:solidFill>
                  <a:srgbClr val="000000"/>
                </a:solidFill>
                <a:latin typeface="Alexandria" pitchFamily="2" charset="-78"/>
                <a:cs typeface="Alexandria" pitchFamily="2" charset="-78"/>
              </a:rPr>
              <a:t>8-الهبات والوقف التعليمي.</a:t>
            </a:r>
          </a:p>
        </p:txBody>
      </p:sp>
      <p:pic>
        <p:nvPicPr>
          <p:cNvPr id="4" name="Picture 3">
            <a:extLst>
              <a:ext uri="{FF2B5EF4-FFF2-40B4-BE49-F238E27FC236}">
                <a16:creationId xmlns:a16="http://schemas.microsoft.com/office/drawing/2014/main" id="{99CC32A7-9C25-15D1-1D7C-FC1924A37F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7447" y="4057383"/>
            <a:ext cx="2843854" cy="1495317"/>
          </a:xfrm>
          <a:prstGeom prst="rect">
            <a:avLst/>
          </a:prstGeom>
        </p:spPr>
      </p:pic>
      <p:pic>
        <p:nvPicPr>
          <p:cNvPr id="10" name="Graphic 21">
            <a:extLst>
              <a:ext uri="{FF2B5EF4-FFF2-40B4-BE49-F238E27FC236}">
                <a16:creationId xmlns:a16="http://schemas.microsoft.com/office/drawing/2014/main" id="{9B1A7BA9-FC6E-669A-1F8D-EF3C3F9AE6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522565828"/>
      </p:ext>
    </p:extLst>
  </p:cSld>
  <p:clrMapOvr>
    <a:masterClrMapping/>
  </p:clrMapOvr>
  <mc:AlternateContent xmlns:mc="http://schemas.openxmlformats.org/markup-compatibility/2006" xmlns:p14="http://schemas.microsoft.com/office/powerpoint/2010/main">
    <mc:Choice Requires="p14">
      <p:transition spd="slow" p14:dur="1600" advTm="148218">
        <p14:prism isInverted="1"/>
      </p:transition>
    </mc:Choice>
    <mc:Fallback xmlns="">
      <p:transition spd="slow" advTm="148218">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2F3D35A9-7B07-5B82-93B3-F53467EFE1AC}"/>
              </a:ext>
            </a:extLst>
          </p:cNvPr>
          <p:cNvSpPr/>
          <p:nvPr/>
        </p:nvSpPr>
        <p:spPr>
          <a:xfrm>
            <a:off x="892003" y="112509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480362" y="6097111"/>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3" name="TextBox 2">
            <a:extLst>
              <a:ext uri="{FF2B5EF4-FFF2-40B4-BE49-F238E27FC236}">
                <a16:creationId xmlns:a16="http://schemas.microsoft.com/office/drawing/2014/main" id="{E9080746-5912-5A9F-A0CE-239DE8EDA1EF}"/>
              </a:ext>
            </a:extLst>
          </p:cNvPr>
          <p:cNvSpPr txBox="1"/>
          <p:nvPr/>
        </p:nvSpPr>
        <p:spPr>
          <a:xfrm>
            <a:off x="961297" y="1574438"/>
            <a:ext cx="10217020" cy="3831177"/>
          </a:xfrm>
          <a:prstGeom prst="rect">
            <a:avLst/>
          </a:prstGeom>
          <a:noFill/>
        </p:spPr>
        <p:txBody>
          <a:bodyPr wrap="square" rtlCol="0">
            <a:spAutoFit/>
          </a:bodyPr>
          <a:lstStyle/>
          <a:p>
            <a:pPr algn="ctr">
              <a:lnSpc>
                <a:spcPct val="150000"/>
              </a:lnSpc>
            </a:pPr>
            <a:r>
              <a:rPr lang="ar-JO" sz="2000" b="1" kern="0" dirty="0">
                <a:solidFill>
                  <a:srgbClr val="00B0F0"/>
                </a:solidFill>
                <a:effectLst/>
                <a:latin typeface="Alexandria" pitchFamily="2" charset="-78"/>
                <a:ea typeface="Times New Roman" panose="02020603050405020304" pitchFamily="18" charset="0"/>
                <a:cs typeface="Alexandria" pitchFamily="2" charset="-78"/>
              </a:rPr>
              <a:t>خاتمة</a:t>
            </a:r>
            <a:endParaRPr lang="ar-JO" sz="20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pPr>
            <a:r>
              <a:rPr lang="ar-JO" b="0" i="0" u="none" strike="noStrike" baseline="0" dirty="0">
                <a:latin typeface="Alexandria" pitchFamily="2" charset="-78"/>
                <a:cs typeface="Alexandria" pitchFamily="2" charset="-78"/>
              </a:rPr>
              <a:t>    تسعى ا</a:t>
            </a:r>
            <a:r>
              <a:rPr lang="ar-YE" b="0" i="0" u="none" strike="noStrike" baseline="0" dirty="0">
                <a:latin typeface="Alexandria" pitchFamily="2" charset="-78"/>
                <a:cs typeface="Alexandria" pitchFamily="2" charset="-78"/>
              </a:rPr>
              <a:t>لحكومات </a:t>
            </a:r>
            <a:r>
              <a:rPr lang="ar-JO" b="0" i="0" u="none" strike="noStrike" baseline="0" dirty="0">
                <a:latin typeface="Alexandria" pitchFamily="2" charset="-78"/>
                <a:cs typeface="Alexandria" pitchFamily="2" charset="-78"/>
              </a:rPr>
              <a:t>ومؤسسات المجتمع المختلفة لزيادة </a:t>
            </a:r>
            <a:r>
              <a:rPr lang="ar-YE" b="0" i="0" u="none" strike="noStrike" baseline="0" dirty="0">
                <a:latin typeface="Alexandria" pitchFamily="2" charset="-78"/>
                <a:cs typeface="Alexandria" pitchFamily="2" charset="-78"/>
              </a:rPr>
              <a:t>إنفاقهم على التعليم</a:t>
            </a:r>
            <a:r>
              <a:rPr lang="ar-JO" b="0" i="0" u="none" strike="noStrike" baseline="0" dirty="0">
                <a:latin typeface="Alexandria" pitchFamily="2" charset="-78"/>
                <a:cs typeface="Alexandria" pitchFamily="2" charset="-78"/>
              </a:rPr>
              <a:t>، لتحقيق </a:t>
            </a:r>
            <a:r>
              <a:rPr lang="ar-YE" b="0" i="0" u="none" strike="noStrike" baseline="0" dirty="0">
                <a:latin typeface="Alexandria" pitchFamily="2" charset="-78"/>
                <a:cs typeface="Alexandria" pitchFamily="2" charset="-78"/>
              </a:rPr>
              <a:t>العائدات المادية التي س</a:t>
            </a:r>
            <a:r>
              <a:rPr lang="ar-JO" b="0" i="0" u="none" strike="noStrike" baseline="0" dirty="0">
                <a:latin typeface="Alexandria" pitchFamily="2" charset="-78"/>
                <a:cs typeface="Alexandria" pitchFamily="2" charset="-78"/>
              </a:rPr>
              <a:t>َ</a:t>
            </a:r>
            <a:r>
              <a:rPr lang="ar-YE" b="0" i="0" u="none" strike="noStrike" baseline="0" dirty="0">
                <a:latin typeface="Alexandria" pitchFamily="2" charset="-78"/>
                <a:cs typeface="Alexandria" pitchFamily="2" charset="-78"/>
              </a:rPr>
              <a:t>ت</a:t>
            </a:r>
            <a:r>
              <a:rPr lang="ar-JO" b="0" i="0" u="none" strike="noStrike" baseline="0" dirty="0">
                <a:latin typeface="Alexandria" pitchFamily="2" charset="-78"/>
                <a:cs typeface="Alexandria" pitchFamily="2" charset="-78"/>
              </a:rPr>
              <a:t>ُ</a:t>
            </a:r>
            <a:r>
              <a:rPr lang="ar-YE" b="0" i="0" u="none" strike="noStrike" baseline="0" dirty="0">
                <a:latin typeface="Alexandria" pitchFamily="2" charset="-78"/>
                <a:cs typeface="Alexandria" pitchFamily="2" charset="-78"/>
              </a:rPr>
              <a:t>جني من التعليم، بغض النظر عن العائدات غير المادية التي تفوق المادية قيمة، ومساهمة التعليم في التنمية الاقتصادية والاجتماعية </a:t>
            </a:r>
            <a:r>
              <a:rPr lang="ar-JO" b="0" i="0" u="none" strike="noStrike" baseline="0" dirty="0">
                <a:latin typeface="Alexandria" pitchFamily="2" charset="-78"/>
                <a:cs typeface="Alexandria" pitchFamily="2" charset="-78"/>
              </a:rPr>
              <a:t>وكذلك تسعى لل</a:t>
            </a:r>
            <a:r>
              <a:rPr lang="ar-YE" b="0" i="0" u="none" strike="noStrike" baseline="0" dirty="0">
                <a:latin typeface="Alexandria" pitchFamily="2" charset="-78"/>
                <a:cs typeface="Alexandria" pitchFamily="2" charset="-78"/>
              </a:rPr>
              <a:t>تعامل </a:t>
            </a:r>
            <a:r>
              <a:rPr lang="ar-JO" b="0" i="0" u="none" strike="noStrike" baseline="0" dirty="0">
                <a:latin typeface="Alexandria" pitchFamily="2" charset="-78"/>
                <a:cs typeface="Alexandria" pitchFamily="2" charset="-78"/>
              </a:rPr>
              <a:t>بحكمة وعقلانية</a:t>
            </a:r>
            <a:r>
              <a:rPr lang="ar-YE" b="0" i="0" u="none" strike="noStrike" baseline="0" dirty="0">
                <a:latin typeface="Alexandria" pitchFamily="2" charset="-78"/>
                <a:cs typeface="Alexandria" pitchFamily="2" charset="-78"/>
              </a:rPr>
              <a:t> مع موارد التعليم البشرية والمادية، وسبل استغلالها الأمثل في ظل العمليات والأساليب الاقتصادية واستخدام معايير الكفاية والإنتاجية </a:t>
            </a:r>
            <a:r>
              <a:rPr lang="ar-JO" b="0" i="0" u="none" strike="noStrike" baseline="0" dirty="0">
                <a:latin typeface="Alexandria" pitchFamily="2" charset="-78"/>
                <a:cs typeface="Alexandria" pitchFamily="2" charset="-78"/>
              </a:rPr>
              <a:t>للتقليل من التحديات</a:t>
            </a:r>
            <a:r>
              <a:rPr lang="ar-YE" b="0" i="0" u="none" strike="noStrike" baseline="0" dirty="0">
                <a:latin typeface="Alexandria" pitchFamily="2" charset="-78"/>
                <a:cs typeface="Alexandria" pitchFamily="2" charset="-78"/>
              </a:rPr>
              <a:t>، ورفع فعالية الأداء، وذلك من </a:t>
            </a:r>
            <a:r>
              <a:rPr lang="ar-JO" b="0" i="0" u="none" strike="noStrike" baseline="0" dirty="0">
                <a:latin typeface="Alexandria" pitchFamily="2" charset="-78"/>
                <a:cs typeface="Alexandria" pitchFamily="2" charset="-78"/>
              </a:rPr>
              <a:t>أ</a:t>
            </a:r>
            <a:r>
              <a:rPr lang="ar-YE" b="0" i="0" u="none" strike="noStrike" baseline="0" dirty="0">
                <a:latin typeface="Alexandria" pitchFamily="2" charset="-78"/>
                <a:cs typeface="Alexandria" pitchFamily="2" charset="-78"/>
              </a:rPr>
              <a:t>جل التصدي </a:t>
            </a:r>
            <a:r>
              <a:rPr lang="ar-JO" b="0" i="0" u="none" strike="noStrike" baseline="0" dirty="0">
                <a:latin typeface="Alexandria" pitchFamily="2" charset="-78"/>
                <a:cs typeface="Alexandria" pitchFamily="2" charset="-78"/>
              </a:rPr>
              <a:t>للتحديات </a:t>
            </a:r>
            <a:r>
              <a:rPr lang="ar-YE" b="0" i="0" u="none" strike="noStrike" baseline="0" dirty="0">
                <a:latin typeface="Alexandria" pitchFamily="2" charset="-78"/>
                <a:cs typeface="Alexandria" pitchFamily="2" charset="-78"/>
              </a:rPr>
              <a:t> التي يتعرض لها التعليم اليوم في </a:t>
            </a:r>
            <a:r>
              <a:rPr lang="ar-JO" b="0" i="0" u="none" strike="noStrike" baseline="0" dirty="0">
                <a:latin typeface="Alexandria" pitchFamily="2" charset="-78"/>
                <a:cs typeface="Alexandria" pitchFamily="2" charset="-78"/>
              </a:rPr>
              <a:t>الوطن العربي وخاصة(تمويل التعليم) </a:t>
            </a:r>
            <a:r>
              <a:rPr lang="ar-YE" b="0" i="0" u="none" strike="noStrike" baseline="0" dirty="0">
                <a:latin typeface="Alexandria" pitchFamily="2" charset="-78"/>
                <a:cs typeface="Alexandria" pitchFamily="2" charset="-78"/>
              </a:rPr>
              <a:t> تستدعي تدعيم النظرة الاقتصادية والاجتماعية له على انه استثمار حقيقي له عائد </a:t>
            </a:r>
            <a:r>
              <a:rPr lang="ar-JO" b="0" i="0" u="none" strike="noStrike" baseline="0" dirty="0">
                <a:latin typeface="Alexandria" pitchFamily="2" charset="-78"/>
                <a:cs typeface="Alexandria" pitchFamily="2" charset="-78"/>
              </a:rPr>
              <a:t>وذلك من خلال البحث عن مصادر تمويل ودعم مستمرة.</a:t>
            </a:r>
            <a:endParaRPr lang="ar-YE" b="0" i="0" u="none" strike="noStrike" baseline="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93307C43-FA01-2D48-7EDA-74D2E4E3D0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custDataLst>
      <p:tags r:id="rId1"/>
    </p:custDataLst>
    <p:extLst>
      <p:ext uri="{BB962C8B-B14F-4D97-AF65-F5344CB8AC3E}">
        <p14:creationId xmlns:p14="http://schemas.microsoft.com/office/powerpoint/2010/main" val="1104281993"/>
      </p:ext>
    </p:extLst>
  </p:cSld>
  <p:clrMapOvr>
    <a:masterClrMapping/>
  </p:clrMapOvr>
  <mc:AlternateContent xmlns:mc="http://schemas.openxmlformats.org/markup-compatibility/2006" xmlns:p14="http://schemas.microsoft.com/office/powerpoint/2010/main">
    <mc:Choice Requires="p14">
      <p:transition spd="slow" p14:dur="1600" advTm="70051">
        <p14:prism isInverted="1"/>
      </p:transition>
    </mc:Choice>
    <mc:Fallback xmlns="">
      <p:transition spd="slow" advTm="70051">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19B777BC-2BAC-D391-6A9A-FBDD47175041}"/>
              </a:ext>
            </a:extLst>
          </p:cNvPr>
          <p:cNvSpPr/>
          <p:nvPr/>
        </p:nvSpPr>
        <p:spPr>
          <a:xfrm>
            <a:off x="892003" y="1143759"/>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462232" y="6181207"/>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804260" y="1212587"/>
            <a:ext cx="5527343" cy="400110"/>
          </a:xfrm>
          <a:prstGeom prst="rect">
            <a:avLst/>
          </a:prstGeom>
          <a:noFill/>
        </p:spPr>
        <p:txBody>
          <a:bodyPr wrap="square" rtlCol="0">
            <a:spAutoFit/>
          </a:bodyPr>
          <a:lstStyle/>
          <a:p>
            <a:pPr algn="ctr"/>
            <a:r>
              <a:rPr lang="ar-JO" sz="2000" b="1" dirty="0">
                <a:solidFill>
                  <a:srgbClr val="00B0F0"/>
                </a:solidFill>
                <a:latin typeface="Alexandria" pitchFamily="2" charset="-78"/>
                <a:cs typeface="Alexandria" pitchFamily="2" charset="-78"/>
              </a:rPr>
              <a:t>نتاجات المحاضرة الخامسة</a:t>
            </a:r>
            <a:endParaRPr lang="en-US" sz="2000" b="1" dirty="0">
              <a:solidFill>
                <a:srgbClr val="00B0F0"/>
              </a:solidFill>
              <a:latin typeface="Alexandria" pitchFamily="2" charset="-78"/>
              <a:cs typeface="Alexandria" pitchFamily="2" charset="-78"/>
            </a:endParaRPr>
          </a:p>
        </p:txBody>
      </p:sp>
      <p:pic>
        <p:nvPicPr>
          <p:cNvPr id="12" name="Graphic 21">
            <a:extLst>
              <a:ext uri="{FF2B5EF4-FFF2-40B4-BE49-F238E27FC236}">
                <a16:creationId xmlns:a16="http://schemas.microsoft.com/office/drawing/2014/main" id="{B3398702-253A-81D1-A114-A2B5CB0A8E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graphicFrame>
        <p:nvGraphicFramePr>
          <p:cNvPr id="16" name="Diagram 15">
            <a:extLst>
              <a:ext uri="{FF2B5EF4-FFF2-40B4-BE49-F238E27FC236}">
                <a16:creationId xmlns:a16="http://schemas.microsoft.com/office/drawing/2014/main" id="{8E70DF0E-C3A8-618F-FBCC-EEACBE28CF19}"/>
              </a:ext>
            </a:extLst>
          </p:cNvPr>
          <p:cNvGraphicFramePr/>
          <p:nvPr>
            <p:extLst>
              <p:ext uri="{D42A27DB-BD31-4B8C-83A1-F6EECF244321}">
                <p14:modId xmlns:p14="http://schemas.microsoft.com/office/powerpoint/2010/main" val="2213616459"/>
              </p:ext>
            </p:extLst>
          </p:nvPr>
        </p:nvGraphicFramePr>
        <p:xfrm>
          <a:off x="1791478" y="1903444"/>
          <a:ext cx="9155444" cy="36205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90584988"/>
      </p:ext>
    </p:extLst>
  </p:cSld>
  <p:clrMapOvr>
    <a:masterClrMapping/>
  </p:clrMapOvr>
  <mc:AlternateContent xmlns:mc="http://schemas.openxmlformats.org/markup-compatibility/2006" xmlns:p14="http://schemas.microsoft.com/office/powerpoint/2010/main">
    <mc:Choice Requires="p14">
      <p:transition spd="slow" p14:dur="1600" advTm="81618">
        <p14:prism isInverted="1"/>
      </p:transition>
    </mc:Choice>
    <mc:Fallback xmlns="">
      <p:transition spd="slow" advTm="81618">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BBDCEED9-7327-66E6-22D4-E3D3DD7831F6}"/>
              </a:ext>
            </a:extLst>
          </p:cNvPr>
          <p:cNvSpPr/>
          <p:nvPr/>
        </p:nvSpPr>
        <p:spPr>
          <a:xfrm>
            <a:off x="892003" y="112509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408781" y="6253837"/>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C9CF143-F92C-63B3-D63E-FC85245276B6}"/>
              </a:ext>
            </a:extLst>
          </p:cNvPr>
          <p:cNvSpPr txBox="1"/>
          <p:nvPr/>
        </p:nvSpPr>
        <p:spPr>
          <a:xfrm>
            <a:off x="1120054" y="1298322"/>
            <a:ext cx="10041254" cy="4482637"/>
          </a:xfrm>
          <a:prstGeom prst="rect">
            <a:avLst/>
          </a:prstGeom>
          <a:noFill/>
        </p:spPr>
        <p:txBody>
          <a:bodyPr wrap="square" rtlCol="0">
            <a:spAutoFit/>
          </a:bodyPr>
          <a:lstStyle/>
          <a:p>
            <a:pPr marL="361950" algn="r" rtl="1">
              <a:lnSpc>
                <a:spcPct val="150000"/>
              </a:lnSpc>
            </a:pPr>
            <a:r>
              <a:rPr lang="ar-SA" sz="1600" b="1" kern="0" dirty="0">
                <a:effectLst/>
                <a:latin typeface="Alexandria" pitchFamily="2" charset="-78"/>
                <a:ea typeface="Times New Roman" panose="02020603050405020304" pitchFamily="18" charset="0"/>
                <a:cs typeface="Alexandria" pitchFamily="2" charset="-78"/>
              </a:rPr>
              <a:t>كتاب بعنوان العائد من الاستثمار في التعليم ، للكاتب فيصل أحمد بو طيبه نشر عام 2016 ميلادي.</a:t>
            </a:r>
            <a:endParaRPr lang="ar-JO" sz="1600" b="1" kern="0" dirty="0">
              <a:effectLst/>
              <a:latin typeface="Alexandria" pitchFamily="2" charset="-78"/>
              <a:ea typeface="Times New Roman" panose="02020603050405020304" pitchFamily="18" charset="0"/>
              <a:cs typeface="Alexandria" pitchFamily="2" charset="-78"/>
            </a:endParaRPr>
          </a:p>
          <a:p>
            <a:pPr marL="361950" algn="r" rtl="1">
              <a:lnSpc>
                <a:spcPct val="150000"/>
              </a:lnSpc>
            </a:pPr>
            <a:r>
              <a:rPr lang="ar-YE" sz="1600" b="1" i="0" dirty="0">
                <a:effectLst/>
                <a:latin typeface="Alexandria" pitchFamily="2" charset="-78"/>
                <a:cs typeface="Alexandria" pitchFamily="2" charset="-78"/>
              </a:rPr>
              <a:t> عبدالله بن محمد المالكي</a:t>
            </a:r>
            <a:r>
              <a:rPr lang="ar-JO" sz="1600" b="1" i="0" dirty="0">
                <a:effectLst/>
                <a:latin typeface="Alexandria" pitchFamily="2" charset="-78"/>
                <a:cs typeface="Alexandria" pitchFamily="2" charset="-78"/>
              </a:rPr>
              <a:t> اقتصاديات التعليم 2010</a:t>
            </a:r>
          </a:p>
          <a:p>
            <a:pPr marL="361950" rtl="1">
              <a:lnSpc>
                <a:spcPct val="150000"/>
              </a:lnSpc>
            </a:pPr>
            <a:r>
              <a:rPr lang="en-US" sz="1600" kern="100" dirty="0">
                <a:effectLst/>
                <a:latin typeface="Alexandria" pitchFamily="2" charset="-78"/>
                <a:ea typeface="Calibri" panose="020F0502020204030204" pitchFamily="34" charset="0"/>
                <a:cs typeface="Alexandria" pitchFamily="2" charset="-78"/>
                <a:hlinkClick r:id="rId2"/>
              </a:rPr>
              <a:t>https://www.startimes.com/?t=24455505</a:t>
            </a:r>
            <a:endParaRPr lang="ar-JO" sz="1600" kern="100" dirty="0">
              <a:effectLst/>
              <a:latin typeface="Alexandria" pitchFamily="2" charset="-78"/>
              <a:ea typeface="Calibri" panose="020F0502020204030204" pitchFamily="34" charset="0"/>
              <a:cs typeface="Alexandria" pitchFamily="2" charset="-78"/>
            </a:endParaRPr>
          </a:p>
          <a:p>
            <a:pPr marL="361950" rtl="1">
              <a:lnSpc>
                <a:spcPct val="150000"/>
              </a:lnSpc>
            </a:pPr>
            <a:endParaRPr lang="en-US" sz="1600" kern="100" dirty="0">
              <a:effectLst/>
              <a:latin typeface="Alexandria" pitchFamily="2" charset="-78"/>
              <a:ea typeface="Calibri" panose="020F0502020204030204" pitchFamily="34" charset="0"/>
              <a:cs typeface="Alexandria" pitchFamily="2" charset="-78"/>
            </a:endParaRPr>
          </a:p>
          <a:p>
            <a:pPr algn="r">
              <a:lnSpc>
                <a:spcPct val="150000"/>
              </a:lnSpc>
            </a:pPr>
            <a:r>
              <a:rPr lang="ar-SA" sz="1600" b="1" kern="0" dirty="0">
                <a:solidFill>
                  <a:srgbClr val="1F4E79"/>
                </a:solidFill>
                <a:effectLst/>
                <a:latin typeface="Alexandria" pitchFamily="2" charset="-78"/>
                <a:ea typeface="Times New Roman" panose="02020603050405020304" pitchFamily="18" charset="0"/>
                <a:cs typeface="Alexandria" pitchFamily="2" charset="-78"/>
              </a:rPr>
              <a:t>ت</a:t>
            </a:r>
            <a:r>
              <a:rPr lang="ar-SA" sz="1600" b="1" kern="0" dirty="0">
                <a:effectLst/>
                <a:latin typeface="Alexandria" pitchFamily="2" charset="-78"/>
                <a:ea typeface="Times New Roman" panose="02020603050405020304" pitchFamily="18" charset="0"/>
                <a:cs typeface="Alexandria" pitchFamily="2" charset="-78"/>
              </a:rPr>
              <a:t>قرير نشرته وزارة التعليم السعودية بتاريخ 9-7-2018م، بعنوان/ في اقتصاديات التعليم:</a:t>
            </a:r>
            <a:endParaRPr lang="ar-JO" sz="1600" b="1" kern="0" dirty="0">
              <a:effectLst/>
              <a:latin typeface="Alexandria" pitchFamily="2" charset="-78"/>
              <a:ea typeface="Times New Roman" panose="02020603050405020304" pitchFamily="18" charset="0"/>
              <a:cs typeface="Alexandria" pitchFamily="2" charset="-78"/>
            </a:endParaRPr>
          </a:p>
          <a:p>
            <a:pPr algn="r">
              <a:lnSpc>
                <a:spcPct val="150000"/>
              </a:lnSpc>
            </a:pPr>
            <a:r>
              <a:rPr lang="ar-YE" sz="1600" b="1" i="0" u="none" strike="noStrike" baseline="0" dirty="0">
                <a:latin typeface="Alexandria" pitchFamily="2" charset="-78"/>
                <a:cs typeface="Alexandria" pitchFamily="2" charset="-78"/>
              </a:rPr>
              <a:t>التعليم ودوره الفعال في تحقيق احتياجات التنمية الوطنية</a:t>
            </a:r>
            <a:r>
              <a:rPr lang="ar-JO" sz="1600" b="1" i="0" u="none" strike="noStrike" baseline="0" dirty="0">
                <a:latin typeface="Alexandria" pitchFamily="2" charset="-78"/>
                <a:cs typeface="Alexandria" pitchFamily="2" charset="-78"/>
              </a:rPr>
              <a:t>- دوغمان زوبير.</a:t>
            </a:r>
          </a:p>
          <a:p>
            <a:pPr algn="r">
              <a:lnSpc>
                <a:spcPct val="150000"/>
              </a:lnSpc>
            </a:pPr>
            <a:r>
              <a:rPr lang="ar-JO" sz="1600" b="1" dirty="0">
                <a:latin typeface="Alexandria" pitchFamily="2" charset="-78"/>
                <a:cs typeface="Alexandria" pitchFamily="2" charset="-78"/>
              </a:rPr>
              <a:t>سهيل الحمدان، اقتصاديات التعليم، تكلفة التعليم وعائداته - الدار السورية الجديدة ، دمشق ، سوريا ، الطبعة الأولى ، 2002 ، ص 145</a:t>
            </a:r>
          </a:p>
          <a:p>
            <a:pPr algn="r" rtl="1">
              <a:lnSpc>
                <a:spcPct val="150000"/>
              </a:lnSpc>
            </a:pPr>
            <a:r>
              <a:rPr lang="ar-JO" sz="1600" b="1" dirty="0">
                <a:latin typeface="Alexandria" pitchFamily="2" charset="-78"/>
                <a:cs typeface="Alexandria" pitchFamily="2" charset="-78"/>
              </a:rPr>
              <a:t>القحطاني، حصة ( 2018) التعليم بين الاستثمار والاستهلاك ( بين التكلفة والعائد) مجلة المعرفة التربوية ، 6(12) 1-24</a:t>
            </a:r>
          </a:p>
          <a:p>
            <a:pPr algn="r" rtl="1">
              <a:lnSpc>
                <a:spcPct val="150000"/>
              </a:lnSpc>
            </a:pPr>
            <a:r>
              <a:rPr lang="ar-JO" sz="1600" b="1" i="0" u="none" strike="noStrike" baseline="0" dirty="0">
                <a:latin typeface="Alexandria" pitchFamily="2" charset="-78"/>
                <a:cs typeface="Alexandria" pitchFamily="2" charset="-78"/>
              </a:rPr>
              <a:t>الكحكي، أسماء محمود ( 2020) </a:t>
            </a:r>
            <a:r>
              <a:rPr lang="ar-YE" sz="1600" dirty="0">
                <a:latin typeface="Alexandria" pitchFamily="2" charset="-78"/>
                <a:cs typeface="Alexandria" pitchFamily="2" charset="-78"/>
              </a:rPr>
              <a:t>رؤية مقترحة لتمويل التعليم قبل الجامعي في مصر مجلة كلية التربية – جامعة دمياط العدد 75 أكتوبر 2020</a:t>
            </a:r>
            <a:endParaRPr lang="ar-JO" sz="1600" b="1" i="0" u="none" strike="noStrike" baseline="0" dirty="0">
              <a:latin typeface="Alexandria" pitchFamily="2" charset="-78"/>
              <a:cs typeface="Alexandria" pitchFamily="2" charset="-78"/>
            </a:endParaRPr>
          </a:p>
        </p:txBody>
      </p:sp>
      <p:pic>
        <p:nvPicPr>
          <p:cNvPr id="10" name="Graphic 21">
            <a:extLst>
              <a:ext uri="{FF2B5EF4-FFF2-40B4-BE49-F238E27FC236}">
                <a16:creationId xmlns:a16="http://schemas.microsoft.com/office/drawing/2014/main" id="{80987CB4-0706-4DAD-8CA2-0AC97653B3F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43593"/>
            <a:ext cx="2382284" cy="1112364"/>
          </a:xfrm>
          <a:prstGeom prst="rect">
            <a:avLst/>
          </a:prstGeom>
        </p:spPr>
      </p:pic>
    </p:spTree>
    <p:extLst>
      <p:ext uri="{BB962C8B-B14F-4D97-AF65-F5344CB8AC3E}">
        <p14:creationId xmlns:p14="http://schemas.microsoft.com/office/powerpoint/2010/main" val="3261152654"/>
      </p:ext>
    </p:extLst>
  </p:cSld>
  <p:clrMapOvr>
    <a:masterClrMapping/>
  </p:clrMapOvr>
  <mc:AlternateContent xmlns:mc="http://schemas.openxmlformats.org/markup-compatibility/2006" xmlns:p14="http://schemas.microsoft.com/office/powerpoint/2010/main">
    <mc:Choice Requires="p14">
      <p:transition spd="slow" p14:dur="1600" advTm="67787">
        <p14:prism isInverted="1"/>
      </p:transition>
    </mc:Choice>
    <mc:Fallback xmlns="">
      <p:transition spd="slow" advTm="67787">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625861F8-422F-BF30-8BA6-214B5B25A7CC}"/>
              </a:ext>
            </a:extLst>
          </p:cNvPr>
          <p:cNvSpPr/>
          <p:nvPr/>
        </p:nvSpPr>
        <p:spPr>
          <a:xfrm>
            <a:off x="643813" y="1242801"/>
            <a:ext cx="11094098" cy="471013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937246" y="6073650"/>
            <a:ext cx="2616200" cy="400110"/>
          </a:xfrm>
          <a:prstGeom prst="rect">
            <a:avLst/>
          </a:prstGeom>
          <a:noFill/>
        </p:spPr>
        <p:txBody>
          <a:bodyPr wrap="square" rtlCol="0">
            <a:spAutoFit/>
          </a:bodyPr>
          <a:lstStyle/>
          <a:p>
            <a:pPr algn="ctr"/>
            <a:r>
              <a:rPr lang="en-US" sz="2000" dirty="0"/>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430296" y="1242801"/>
            <a:ext cx="5013901" cy="4502906"/>
          </a:xfrm>
          <a:prstGeom prst="round2SameRect">
            <a:avLst/>
          </a:prstGeom>
          <a:solidFill>
            <a:schemeClr val="bg1"/>
          </a:solid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lnSpc>
                <a:spcPct val="115000"/>
              </a:lnSpc>
            </a:pPr>
            <a:r>
              <a:rPr lang="ar-JO" sz="2000" dirty="0">
                <a:solidFill>
                  <a:schemeClr val="tx1"/>
                </a:solidFill>
                <a:effectLst/>
                <a:latin typeface="Alexandria Light" pitchFamily="2" charset="-78"/>
                <a:ea typeface="Simplified Arabic" panose="02020603050405020304" pitchFamily="18" charset="-78"/>
                <a:cs typeface="Alexandria Light" pitchFamily="2" charset="-78"/>
              </a:rPr>
              <a:t>المصري، إيمان، والضمرات، آلاء، ومخلص، محمد (2024). سياسات التعليم، مكتبة الرشد: الرياض.</a:t>
            </a:r>
          </a:p>
          <a:p>
            <a:pPr algn="r">
              <a:lnSpc>
                <a:spcPct val="115000"/>
              </a:lnSpc>
            </a:pPr>
            <a:endParaRPr lang="ar-JO" sz="2000" dirty="0">
              <a:solidFill>
                <a:srgbClr val="000000"/>
              </a:solidFill>
              <a:effectLst/>
              <a:ea typeface="Times New Roman" panose="02020603050405020304" pitchFamily="18" charset="0"/>
              <a:cs typeface="Simplified Arabic" panose="02020603050405020304" pitchFamily="18" charset="-78"/>
            </a:endParaRPr>
          </a:p>
          <a:p>
            <a:pPr algn="r">
              <a:lnSpc>
                <a:spcPct val="115000"/>
              </a:lnSpc>
            </a:pPr>
            <a:r>
              <a:rPr lang="ar-SA" sz="2000" dirty="0">
                <a:solidFill>
                  <a:srgbClr val="000000"/>
                </a:solidFill>
                <a:effectLst/>
                <a:ea typeface="Times New Roman" panose="02020603050405020304" pitchFamily="18" charset="0"/>
                <a:cs typeface="Simplified Arabic" panose="02020603050405020304" pitchFamily="18" charset="-78"/>
              </a:rPr>
              <a:t>الحسين, أحمد (2002). </a:t>
            </a:r>
            <a:r>
              <a:rPr lang="ar-SA" sz="2000" b="1" dirty="0">
                <a:solidFill>
                  <a:srgbClr val="000000"/>
                </a:solidFill>
                <a:effectLst/>
                <a:ea typeface="Times New Roman" panose="02020603050405020304" pitchFamily="18" charset="0"/>
                <a:cs typeface="Simplified Arabic" panose="02020603050405020304" pitchFamily="18" charset="-78"/>
              </a:rPr>
              <a:t>مدخل إلى تحليل السياسات العامة</a:t>
            </a:r>
            <a:r>
              <a:rPr lang="ar-SA" sz="2000" dirty="0">
                <a:solidFill>
                  <a:srgbClr val="000000"/>
                </a:solidFill>
                <a:effectLst/>
                <a:ea typeface="Times New Roman" panose="02020603050405020304" pitchFamily="18" charset="0"/>
                <a:cs typeface="Simplified Arabic" panose="02020603050405020304" pitchFamily="18" charset="-78"/>
              </a:rPr>
              <a:t>، المركز العلمي للدراسات السياسية.</a:t>
            </a:r>
            <a:endParaRPr lang="en-US" sz="2000" dirty="0"/>
          </a:p>
          <a:p>
            <a:pPr marL="0" marR="0" algn="r">
              <a:lnSpc>
                <a:spcPct val="115000"/>
              </a:lnSpc>
              <a:spcBef>
                <a:spcPts val="0"/>
              </a:spcBef>
              <a:spcAft>
                <a:spcPts val="0"/>
              </a:spcAft>
            </a:pP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r>
              <a:rPr lang="en-GB" sz="1800" dirty="0" err="1">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Tagler</a:t>
            </a:r>
            <a:r>
              <a:rPr lang="en-GB" sz="1800" dirty="0">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 Sandra (1997) Educational Policy and Politics of Change, New fetter lane, England</a:t>
            </a:r>
            <a:r>
              <a:rPr lang="en-GB"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rPr>
              <a:t>.</a:t>
            </a: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15" name="Rectangle: Top Corners Rounded 14">
            <a:extLst>
              <a:ext uri="{FF2B5EF4-FFF2-40B4-BE49-F238E27FC236}">
                <a16:creationId xmlns:a16="http://schemas.microsoft.com/office/drawing/2014/main" id="{3DC374E1-6AE2-24D8-536E-D71A408C19A5}"/>
              </a:ext>
            </a:extLst>
          </p:cNvPr>
          <p:cNvSpPr/>
          <p:nvPr/>
        </p:nvSpPr>
        <p:spPr>
          <a:xfrm>
            <a:off x="941696" y="1242801"/>
            <a:ext cx="5013900" cy="4502906"/>
          </a:xfrm>
          <a:prstGeom prst="round2SameRect">
            <a:avLst/>
          </a:prstGeom>
          <a:solidFill>
            <a:schemeClr val="bg1"/>
          </a:solid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a:lnSpc>
                <a:spcPct val="115000"/>
              </a:lnSpc>
              <a:spcBef>
                <a:spcPts val="0"/>
              </a:spcBef>
              <a:spcAft>
                <a:spcPts val="0"/>
              </a:spcAft>
            </a:pPr>
            <a:endParaRPr lang="en-US" dirty="0"/>
          </a:p>
        </p:txBody>
      </p:sp>
      <p:pic>
        <p:nvPicPr>
          <p:cNvPr id="3" name="Graphic 21">
            <a:extLst>
              <a:ext uri="{FF2B5EF4-FFF2-40B4-BE49-F238E27FC236}">
                <a16:creationId xmlns:a16="http://schemas.microsoft.com/office/drawing/2014/main" id="{AC484C69-DE5E-D389-DE5F-F782B40B00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pic>
        <p:nvPicPr>
          <p:cNvPr id="4" name="Picture 3">
            <a:extLst>
              <a:ext uri="{FF2B5EF4-FFF2-40B4-BE49-F238E27FC236}">
                <a16:creationId xmlns:a16="http://schemas.microsoft.com/office/drawing/2014/main" id="{A131E00D-7024-5A4E-E97D-42F499C62E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9247" y="1503879"/>
            <a:ext cx="4508923" cy="4037308"/>
          </a:xfrm>
          <a:prstGeom prst="rect">
            <a:avLst/>
          </a:prstGeom>
        </p:spPr>
      </p:pic>
    </p:spTree>
    <p:extLst>
      <p:ext uri="{BB962C8B-B14F-4D97-AF65-F5344CB8AC3E}">
        <p14:creationId xmlns:p14="http://schemas.microsoft.com/office/powerpoint/2010/main" val="644688886"/>
      </p:ext>
    </p:extLst>
  </p:cSld>
  <p:clrMapOvr>
    <a:masterClrMapping/>
  </p:clrMapOvr>
  <mc:AlternateContent xmlns:mc="http://schemas.openxmlformats.org/markup-compatibility/2006" xmlns:p14="http://schemas.microsoft.com/office/powerpoint/2010/main">
    <mc:Choice Requires="p14">
      <p:transition spd="slow" p14:dur="1600" advTm="20080">
        <p14:prism isInverted="1"/>
      </p:transition>
    </mc:Choice>
    <mc:Fallback xmlns="">
      <p:transition spd="slow" advTm="20080">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1097456" y="5392105"/>
            <a:ext cx="4524565"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00333" y="369006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white"/>
                </a:solidFill>
                <a:effectLst/>
                <a:uLnTx/>
                <a:uFillTx/>
                <a:latin typeface="Alexandria SemiBold" pitchFamily="2" charset="-78"/>
                <a:ea typeface="+mn-ea"/>
                <a:cs typeface="Alexandria SemiBold" pitchFamily="2" charset="-78"/>
              </a:rPr>
              <a:t>سياسات التعليم</a:t>
            </a:r>
            <a:endParaRPr kumimoji="0" lang="id-ID" sz="1800" b="0" i="0" u="none" strike="noStrike" kern="1200" cap="none" spc="0" normalizeH="0" baseline="0" noProof="0" dirty="0">
              <a:ln>
                <a:noFill/>
              </a:ln>
              <a:solidFill>
                <a:prstClr val="white"/>
              </a:solidFill>
              <a:effectLst/>
              <a:uLnTx/>
              <a:uFillTx/>
              <a:latin typeface="Alexandria SemiBold" pitchFamily="2" charset="-78"/>
              <a:ea typeface="+mn-ea"/>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38142"/>
          </a:xfrm>
          <a:prstGeom prst="rect">
            <a:avLst/>
          </a:prstGeom>
        </p:spPr>
      </p:pic>
      <p:pic>
        <p:nvPicPr>
          <p:cNvPr id="3" name="Picture 2">
            <a:extLst>
              <a:ext uri="{FF2B5EF4-FFF2-40B4-BE49-F238E27FC236}">
                <a16:creationId xmlns:a16="http://schemas.microsoft.com/office/drawing/2014/main" id="{87210E87-07E0-21E8-48CD-D5CA2E58A415}"/>
              </a:ext>
            </a:extLst>
          </p:cNvPr>
          <p:cNvPicPr>
            <a:picLocks noChangeAspect="1"/>
          </p:cNvPicPr>
          <p:nvPr/>
        </p:nvPicPr>
        <p:blipFill>
          <a:blip r:embed="rId6"/>
          <a:stretch>
            <a:fillRect/>
          </a:stretch>
        </p:blipFill>
        <p:spPr>
          <a:xfrm>
            <a:off x="4571868" y="2572438"/>
            <a:ext cx="3048264" cy="171312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7527"/>
    </mc:Choice>
    <mc:Fallback xmlns="">
      <p:transition spd="slow" advTm="67527"/>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
</p:tagLst>
</file>

<file path=ppt/tags/tag2.xml><?xml version="1.0" encoding="utf-8"?>
<p:tagLst xmlns:a="http://schemas.openxmlformats.org/drawingml/2006/main" xmlns:r="http://schemas.openxmlformats.org/officeDocument/2006/relationships" xmlns:p="http://schemas.openxmlformats.org/presentationml/2006/main">
  <p:tag name="TIMING" val="|5.1"/>
</p:tagLst>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00103D78-D772-44F3-9D19-CB36A24561A5}" vid="{FA943841-DE5C-4569-82FF-0B5A89EA055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Theme2</Template>
  <TotalTime>5535</TotalTime>
  <Words>3905</Words>
  <Application>Microsoft Office PowerPoint</Application>
  <PresentationFormat>Widescreen</PresentationFormat>
  <Paragraphs>300</Paragraphs>
  <Slides>44</Slides>
  <Notes>4</Notes>
  <HiddenSlides>0</HiddenSlides>
  <MMClips>1</MMClips>
  <ScaleCrop>false</ScaleCrop>
  <HeadingPairs>
    <vt:vector size="6" baseType="variant">
      <vt:variant>
        <vt:lpstr>Fonts Used</vt:lpstr>
      </vt:variant>
      <vt:variant>
        <vt:i4>16</vt:i4>
      </vt:variant>
      <vt:variant>
        <vt:lpstr>Theme</vt:lpstr>
      </vt:variant>
      <vt:variant>
        <vt:i4>1</vt:i4>
      </vt:variant>
      <vt:variant>
        <vt:lpstr>Slide Titles</vt:lpstr>
      </vt:variant>
      <vt:variant>
        <vt:i4>44</vt:i4>
      </vt:variant>
    </vt:vector>
  </HeadingPairs>
  <TitlesOfParts>
    <vt:vector size="61" baseType="lpstr">
      <vt:lpstr>Alexandria</vt:lpstr>
      <vt:lpstr>Alexandria ExtraBold</vt:lpstr>
      <vt:lpstr>Alexandria Light</vt:lpstr>
      <vt:lpstr>Alexandria Medium</vt:lpstr>
      <vt:lpstr>Alexandria SemiBold</vt:lpstr>
      <vt:lpstr>Arial</vt:lpstr>
      <vt:lpstr>arial black</vt:lpstr>
      <vt:lpstr>Calibri</vt:lpstr>
      <vt:lpstr>Calibri Light</vt:lpstr>
      <vt:lpstr>IBM Plex Sans Arabic</vt:lpstr>
      <vt:lpstr>Rockwell Condensed</vt:lpstr>
      <vt:lpstr>Simplified Arabic</vt:lpstr>
      <vt:lpstr>Times New Roman</vt:lpstr>
      <vt:lpstr>Traditional Arabic</vt:lpstr>
      <vt:lpstr>TraditionalArabic</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Dr.Rehab El-shafie</cp:lastModifiedBy>
  <cp:revision>729</cp:revision>
  <cp:lastPrinted>2024-07-06T06:49:08Z</cp:lastPrinted>
  <dcterms:created xsi:type="dcterms:W3CDTF">2023-04-29T09:08:23Z</dcterms:created>
  <dcterms:modified xsi:type="dcterms:W3CDTF">2024-07-11T22:46:36Z</dcterms:modified>
</cp:coreProperties>
</file>