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91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83.xml" ContentType="application/vnd.openxmlformats-officedocument.presentationml.slide+xml"/>
  <Override PartName="/ppt/slides/slide82.xml" ContentType="application/vnd.openxmlformats-officedocument.presentationml.slide+xml"/>
  <Override PartName="/ppt/slides/slide81.xml" ContentType="application/vnd.openxmlformats-officedocument.presentationml.slide+xml"/>
  <Override PartName="/ppt/slides/slide80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90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79.xml" ContentType="application/vnd.openxmlformats-officedocument.presentationml.slide+xml"/>
  <Override PartName="/ppt/slides/slide78.xml" ContentType="application/vnd.openxmlformats-officedocument.presentationml.slide+xml"/>
  <Override PartName="/ppt/slides/slide77.xml" ContentType="application/vnd.openxmlformats-officedocument.presentationml.slide+xml"/>
  <Override PartName="/ppt/slides/slide70.xml" ContentType="application/vnd.openxmlformats-officedocument.presentationml.slide+xml"/>
  <Override PartName="/ppt/slides/slide69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92.xml" ContentType="application/vnd.openxmlformats-officedocument.presentationml.slide+xml"/>
  <Override PartName="/ppt/slides/slide38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slides/slide19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28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4"/>
  </p:notesMasterIdLst>
  <p:sldIdLst>
    <p:sldId id="480" r:id="rId2"/>
    <p:sldId id="303" r:id="rId3"/>
    <p:sldId id="493" r:id="rId4"/>
    <p:sldId id="483" r:id="rId5"/>
    <p:sldId id="481" r:id="rId6"/>
    <p:sldId id="482" r:id="rId7"/>
    <p:sldId id="494" r:id="rId8"/>
    <p:sldId id="586" r:id="rId9"/>
    <p:sldId id="495" r:id="rId10"/>
    <p:sldId id="485" r:id="rId11"/>
    <p:sldId id="486" r:id="rId12"/>
    <p:sldId id="496" r:id="rId13"/>
    <p:sldId id="497" r:id="rId14"/>
    <p:sldId id="498" r:id="rId15"/>
    <p:sldId id="499" r:id="rId16"/>
    <p:sldId id="500" r:id="rId17"/>
    <p:sldId id="487" r:id="rId18"/>
    <p:sldId id="488" r:id="rId19"/>
    <p:sldId id="489" r:id="rId20"/>
    <p:sldId id="490" r:id="rId21"/>
    <p:sldId id="501" r:id="rId22"/>
    <p:sldId id="502" r:id="rId23"/>
    <p:sldId id="503" r:id="rId24"/>
    <p:sldId id="504" r:id="rId25"/>
    <p:sldId id="505" r:id="rId26"/>
    <p:sldId id="506" r:id="rId27"/>
    <p:sldId id="507" r:id="rId28"/>
    <p:sldId id="508" r:id="rId29"/>
    <p:sldId id="509" r:id="rId30"/>
    <p:sldId id="510" r:id="rId31"/>
    <p:sldId id="511" r:id="rId32"/>
    <p:sldId id="512" r:id="rId33"/>
    <p:sldId id="513" r:id="rId34"/>
    <p:sldId id="514" r:id="rId35"/>
    <p:sldId id="515" r:id="rId36"/>
    <p:sldId id="518" r:id="rId37"/>
    <p:sldId id="519" r:id="rId38"/>
    <p:sldId id="520" r:id="rId39"/>
    <p:sldId id="521" r:id="rId40"/>
    <p:sldId id="522" r:id="rId41"/>
    <p:sldId id="523" r:id="rId42"/>
    <p:sldId id="524" r:id="rId43"/>
    <p:sldId id="525" r:id="rId44"/>
    <p:sldId id="526" r:id="rId45"/>
    <p:sldId id="527" r:id="rId46"/>
    <p:sldId id="528" r:id="rId47"/>
    <p:sldId id="529" r:id="rId48"/>
    <p:sldId id="530" r:id="rId49"/>
    <p:sldId id="531" r:id="rId50"/>
    <p:sldId id="532" r:id="rId51"/>
    <p:sldId id="533" r:id="rId52"/>
    <p:sldId id="534" r:id="rId53"/>
    <p:sldId id="535" r:id="rId54"/>
    <p:sldId id="536" r:id="rId55"/>
    <p:sldId id="537" r:id="rId56"/>
    <p:sldId id="538" r:id="rId57"/>
    <p:sldId id="539" r:id="rId58"/>
    <p:sldId id="540" r:id="rId59"/>
    <p:sldId id="541" r:id="rId60"/>
    <p:sldId id="542" r:id="rId61"/>
    <p:sldId id="543" r:id="rId62"/>
    <p:sldId id="544" r:id="rId63"/>
    <p:sldId id="545" r:id="rId64"/>
    <p:sldId id="546" r:id="rId65"/>
    <p:sldId id="547" r:id="rId66"/>
    <p:sldId id="548" r:id="rId67"/>
    <p:sldId id="549" r:id="rId68"/>
    <p:sldId id="563" r:id="rId69"/>
    <p:sldId id="564" r:id="rId70"/>
    <p:sldId id="550" r:id="rId71"/>
    <p:sldId id="565" r:id="rId72"/>
    <p:sldId id="566" r:id="rId73"/>
    <p:sldId id="567" r:id="rId74"/>
    <p:sldId id="568" r:id="rId75"/>
    <p:sldId id="569" r:id="rId76"/>
    <p:sldId id="570" r:id="rId77"/>
    <p:sldId id="571" r:id="rId78"/>
    <p:sldId id="572" r:id="rId79"/>
    <p:sldId id="573" r:id="rId80"/>
    <p:sldId id="574" r:id="rId81"/>
    <p:sldId id="575" r:id="rId82"/>
    <p:sldId id="577" r:id="rId83"/>
    <p:sldId id="576" r:id="rId84"/>
    <p:sldId id="578" r:id="rId85"/>
    <p:sldId id="579" r:id="rId86"/>
    <p:sldId id="580" r:id="rId87"/>
    <p:sldId id="581" r:id="rId88"/>
    <p:sldId id="582" r:id="rId89"/>
    <p:sldId id="583" r:id="rId90"/>
    <p:sldId id="584" r:id="rId91"/>
    <p:sldId id="587" r:id="rId92"/>
    <p:sldId id="349" r:id="rId9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483"/>
            <p14:sldId id="481"/>
            <p14:sldId id="482"/>
            <p14:sldId id="494"/>
            <p14:sldId id="586"/>
            <p14:sldId id="495"/>
            <p14:sldId id="485"/>
            <p14:sldId id="486"/>
            <p14:sldId id="496"/>
            <p14:sldId id="497"/>
            <p14:sldId id="498"/>
            <p14:sldId id="499"/>
            <p14:sldId id="500"/>
            <p14:sldId id="487"/>
            <p14:sldId id="488"/>
            <p14:sldId id="489"/>
            <p14:sldId id="49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63"/>
            <p14:sldId id="564"/>
            <p14:sldId id="550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7"/>
            <p14:sldId id="576"/>
            <p14:sldId id="578"/>
            <p14:sldId id="579"/>
            <p14:sldId id="580"/>
            <p14:sldId id="581"/>
            <p14:sldId id="582"/>
            <p14:sldId id="583"/>
            <p14:sldId id="584"/>
            <p14:sldId id="5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44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0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9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99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160536" y="4949009"/>
            <a:ext cx="1499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أهمية حضور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581" t="31683" r="9666" b="11655"/>
          <a:stretch/>
        </p:blipFill>
        <p:spPr>
          <a:xfrm>
            <a:off x="1928924" y="1345306"/>
            <a:ext cx="8008974" cy="483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اعداد العرض التقديمي للمناقشة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9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3300769" y="511884"/>
            <a:ext cx="5113337" cy="1006475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الهدف من المناقشة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418119" y="1975559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الفكرة البحثية وأهم العناصر الرئيسية للبحث للجنة المناقشة والحكم والسادة الحاضرين في </a:t>
            </a:r>
            <a:r>
              <a:rPr lang="ar-EG" sz="2000" u="sng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فترة زمنية محددة.</a:t>
            </a:r>
            <a:endParaRPr lang="en-US" sz="2000" u="sng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495906" y="3647531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تصميم العرض التقديمي بصورة احترافية ومميزة وبأسلوب تفاعلي رائع لضمان تفاعل الحاضرين وتوصيل المحتوى العلمي إليهم بكل سهولة ووضوح.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495906" y="5336297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أهداف وأهمية ونتائج وتوصيات الدراسة بطيقة تشويقية وإبداعية تساهم بشكل كبير في تعزيز قوة البحث والرسالة.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567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محتويات العرض التقديمي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3402" t="31707" r="8647" b="12666"/>
          <a:stretch/>
        </p:blipFill>
        <p:spPr>
          <a:xfrm>
            <a:off x="1463868" y="1345306"/>
            <a:ext cx="8982460" cy="484767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650299" y="3048000"/>
            <a:ext cx="2739722" cy="22458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71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134"/>
    </mc:Choice>
    <mc:Fallback xmlns="">
      <p:transition advTm="4313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الأسئلة المتوقعة في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3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70" t="10909" r="2457" b="66667"/>
          <a:stretch/>
        </p:blipFill>
        <p:spPr>
          <a:xfrm>
            <a:off x="1802641" y="1512184"/>
            <a:ext cx="9059322" cy="407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24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67" t="34707" b="40415"/>
          <a:stretch/>
        </p:blipFill>
        <p:spPr>
          <a:xfrm>
            <a:off x="2187971" y="1608542"/>
            <a:ext cx="8276247" cy="394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39" r="44902" b="62886"/>
          <a:stretch/>
        </p:blipFill>
        <p:spPr>
          <a:xfrm>
            <a:off x="2146301" y="1676400"/>
            <a:ext cx="8685120" cy="328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55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17" r="44439" b="43090"/>
          <a:stretch/>
        </p:blipFill>
        <p:spPr>
          <a:xfrm>
            <a:off x="1153149" y="1870364"/>
            <a:ext cx="10258625" cy="303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2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9" t="60655" r="2083" b="21690"/>
          <a:stretch/>
        </p:blipFill>
        <p:spPr>
          <a:xfrm>
            <a:off x="1038457" y="2147454"/>
            <a:ext cx="10086741" cy="236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5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3" t="76438" r="19905" b="7244"/>
          <a:stretch/>
        </p:blipFill>
        <p:spPr>
          <a:xfrm>
            <a:off x="1597586" y="2036618"/>
            <a:ext cx="9070414" cy="266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0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نماذج من مناقشات البحوث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7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البحث الأول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1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903" t="26562" r="35199" b="14063"/>
          <a:stretch/>
        </p:blipFill>
        <p:spPr>
          <a:xfrm>
            <a:off x="3067051" y="268962"/>
            <a:ext cx="5450032" cy="6521317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920916" y="4547939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952996" y="5470363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8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4219" r="35359" b="10156"/>
          <a:stretch/>
        </p:blipFill>
        <p:spPr>
          <a:xfrm>
            <a:off x="3638550" y="268963"/>
            <a:ext cx="4781550" cy="644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1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437" r="35066" b="9114"/>
          <a:stretch/>
        </p:blipFill>
        <p:spPr>
          <a:xfrm>
            <a:off x="3581400" y="140247"/>
            <a:ext cx="4781550" cy="655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8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698" r="35212" b="9114"/>
          <a:stretch/>
        </p:blipFill>
        <p:spPr>
          <a:xfrm>
            <a:off x="3752850" y="235399"/>
            <a:ext cx="4705350" cy="6457342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306186" y="1924493"/>
            <a:ext cx="1488558" cy="19138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879798" y="2130058"/>
            <a:ext cx="1215658" cy="15594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0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300" t="24177" r="35082" b="8498"/>
          <a:stretch/>
        </p:blipFill>
        <p:spPr>
          <a:xfrm>
            <a:off x="3272589" y="268963"/>
            <a:ext cx="4748464" cy="650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6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054" t="24178" r="35205" b="8936"/>
          <a:stretch/>
        </p:blipFill>
        <p:spPr>
          <a:xfrm>
            <a:off x="3384884" y="268962"/>
            <a:ext cx="4828674" cy="654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4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84" t="22546" r="35570" b="9451"/>
          <a:stretch/>
        </p:blipFill>
        <p:spPr>
          <a:xfrm>
            <a:off x="3545305" y="268963"/>
            <a:ext cx="4588041" cy="634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0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114" t="23894" r="35324" b="8959"/>
          <a:stretch/>
        </p:blipFill>
        <p:spPr>
          <a:xfrm>
            <a:off x="3834063" y="474204"/>
            <a:ext cx="4539915" cy="621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5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35" t="32480" r="38769" b="15905"/>
          <a:stretch/>
        </p:blipFill>
        <p:spPr>
          <a:xfrm>
            <a:off x="3673642" y="268963"/>
            <a:ext cx="4555959" cy="638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07" t="32982" r="38362" b="14861"/>
          <a:stretch/>
        </p:blipFill>
        <p:spPr>
          <a:xfrm>
            <a:off x="3753852" y="268963"/>
            <a:ext cx="4459706" cy="618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3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76" t="32095" r="38468" b="16384"/>
          <a:stretch/>
        </p:blipFill>
        <p:spPr>
          <a:xfrm>
            <a:off x="3818021" y="454147"/>
            <a:ext cx="4491790" cy="623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9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760" t="35816" r="39133" b="13039"/>
          <a:stretch/>
        </p:blipFill>
        <p:spPr>
          <a:xfrm>
            <a:off x="3737810" y="406656"/>
            <a:ext cx="4395537" cy="628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0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37" t="34163" r="38585" b="13245"/>
          <a:stretch/>
        </p:blipFill>
        <p:spPr>
          <a:xfrm>
            <a:off x="3513221" y="232090"/>
            <a:ext cx="4539917" cy="646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02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75" t="35448" r="38531" b="12910"/>
          <a:stretch/>
        </p:blipFill>
        <p:spPr>
          <a:xfrm>
            <a:off x="3721769" y="117720"/>
            <a:ext cx="4764506" cy="662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2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39" t="33458" r="38443" b="14901"/>
          <a:stretch/>
        </p:blipFill>
        <p:spPr>
          <a:xfrm>
            <a:off x="3753854" y="269483"/>
            <a:ext cx="4716378" cy="642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6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61" t="31204" r="38270" b="16083"/>
          <a:stretch/>
        </p:blipFill>
        <p:spPr>
          <a:xfrm>
            <a:off x="3666053" y="326632"/>
            <a:ext cx="4611674" cy="636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30" t="32690" r="38628" b="14647"/>
          <a:stretch/>
        </p:blipFill>
        <p:spPr>
          <a:xfrm>
            <a:off x="3978443" y="268963"/>
            <a:ext cx="4443662" cy="646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3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9" t="31544" r="38806" b="15904"/>
          <a:stretch/>
        </p:blipFill>
        <p:spPr>
          <a:xfrm>
            <a:off x="3721770" y="268963"/>
            <a:ext cx="4443662" cy="647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7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418" t="32095" r="38562" b="16276"/>
          <a:stretch/>
        </p:blipFill>
        <p:spPr>
          <a:xfrm>
            <a:off x="3898232" y="268963"/>
            <a:ext cx="4668252" cy="64466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الحدود المكانية تحديدا بالتطبيق على ........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4841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23" t="34536" r="38636" b="14488"/>
          <a:stretch/>
        </p:blipFill>
        <p:spPr>
          <a:xfrm>
            <a:off x="3737811" y="268963"/>
            <a:ext cx="4539916" cy="63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8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8" t="34606" r="38591" b="13914"/>
          <a:stretch/>
        </p:blipFill>
        <p:spPr>
          <a:xfrm>
            <a:off x="3785937" y="419336"/>
            <a:ext cx="4443663" cy="627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3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200" t="38190" r="38393" b="8860"/>
          <a:stretch/>
        </p:blipFill>
        <p:spPr>
          <a:xfrm>
            <a:off x="3737810" y="467651"/>
            <a:ext cx="4267199" cy="622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7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95" t="32761" r="38827" b="15220"/>
          <a:stretch/>
        </p:blipFill>
        <p:spPr>
          <a:xfrm>
            <a:off x="3850105" y="268963"/>
            <a:ext cx="4267200" cy="624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7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85" t="31535" r="39134" b="15392"/>
          <a:stretch/>
        </p:blipFill>
        <p:spPr>
          <a:xfrm>
            <a:off x="3801979" y="125827"/>
            <a:ext cx="4331369" cy="656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5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37" t="34481" r="38692" b="12703"/>
          <a:stretch/>
        </p:blipFill>
        <p:spPr>
          <a:xfrm>
            <a:off x="4010526" y="128337"/>
            <a:ext cx="4363453" cy="632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1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478" t="29236" r="38602" b="17608"/>
          <a:stretch/>
        </p:blipFill>
        <p:spPr>
          <a:xfrm>
            <a:off x="4015379" y="382779"/>
            <a:ext cx="4246306" cy="606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43" t="35780" r="38892" b="12157"/>
          <a:stretch/>
        </p:blipFill>
        <p:spPr>
          <a:xfrm>
            <a:off x="3801978" y="668036"/>
            <a:ext cx="4170947" cy="602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9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96" t="34320" r="38913" b="14436"/>
          <a:stretch/>
        </p:blipFill>
        <p:spPr>
          <a:xfrm>
            <a:off x="3801980" y="268963"/>
            <a:ext cx="4572000" cy="645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2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21" t="27352" r="38641" b="19594"/>
          <a:stretch/>
        </p:blipFill>
        <p:spPr>
          <a:xfrm>
            <a:off x="3866148" y="293008"/>
            <a:ext cx="4363453" cy="63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9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894" t="28217" r="34921" b="10558"/>
          <a:stretch/>
        </p:blipFill>
        <p:spPr>
          <a:xfrm>
            <a:off x="3085405" y="417095"/>
            <a:ext cx="5320660" cy="627564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18021" y="3818021"/>
            <a:ext cx="4138863" cy="8502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4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12" t="24234" r="34844" b="9411"/>
          <a:stretch/>
        </p:blipFill>
        <p:spPr>
          <a:xfrm>
            <a:off x="3625517" y="465221"/>
            <a:ext cx="4684294" cy="607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74" t="24493" r="34459" b="10337"/>
          <a:stretch/>
        </p:blipFill>
        <p:spPr>
          <a:xfrm>
            <a:off x="3545306" y="268963"/>
            <a:ext cx="5149516" cy="649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3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67" t="24136" r="35385" b="10539"/>
          <a:stretch/>
        </p:blipFill>
        <p:spPr>
          <a:xfrm>
            <a:off x="3497179" y="176388"/>
            <a:ext cx="4940968" cy="651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4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318" t="26891" r="34728" b="9472"/>
          <a:stretch/>
        </p:blipFill>
        <p:spPr>
          <a:xfrm>
            <a:off x="3304674" y="408703"/>
            <a:ext cx="5085348" cy="628403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كان يمكن ذكر المحكمين ووظائفهم وتخصصاتهم إن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93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85" t="25580" r="34635" b="9175"/>
          <a:stretch/>
        </p:blipFill>
        <p:spPr>
          <a:xfrm>
            <a:off x="3497180" y="268963"/>
            <a:ext cx="5101390" cy="64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3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59" t="23843" r="34500" b="9006"/>
          <a:stretch/>
        </p:blipFill>
        <p:spPr>
          <a:xfrm>
            <a:off x="3318762" y="534418"/>
            <a:ext cx="4573954" cy="588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9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450" t="27770" r="36579" b="9437"/>
          <a:stretch/>
        </p:blipFill>
        <p:spPr>
          <a:xfrm>
            <a:off x="3224462" y="385011"/>
            <a:ext cx="4315327" cy="610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7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52" t="23850" r="36585" b="11578"/>
          <a:stretch/>
        </p:blipFill>
        <p:spPr>
          <a:xfrm>
            <a:off x="3866148" y="601227"/>
            <a:ext cx="4154905" cy="609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70" t="24770" r="35785" b="13998"/>
          <a:stretch/>
        </p:blipFill>
        <p:spPr>
          <a:xfrm>
            <a:off x="3695720" y="657725"/>
            <a:ext cx="4565964" cy="603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4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6" t="25372" r="36197" b="10217"/>
          <a:stretch/>
        </p:blipFill>
        <p:spPr>
          <a:xfrm>
            <a:off x="3545306" y="268963"/>
            <a:ext cx="4539914" cy="651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2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779" t="23341" r="36309" b="9072"/>
          <a:stretch/>
        </p:blipFill>
        <p:spPr>
          <a:xfrm>
            <a:off x="3884077" y="630195"/>
            <a:ext cx="3777111" cy="576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1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63" t="29008" r="36682" b="9462"/>
          <a:stretch/>
        </p:blipFill>
        <p:spPr>
          <a:xfrm>
            <a:off x="3814226" y="268963"/>
            <a:ext cx="4238369" cy="602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51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40" t="29412" r="36324" b="21064"/>
          <a:stretch/>
        </p:blipFill>
        <p:spPr>
          <a:xfrm>
            <a:off x="2872698" y="268963"/>
            <a:ext cx="5776002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60" t="38090" r="36807" b="11190"/>
          <a:stretch/>
        </p:blipFill>
        <p:spPr>
          <a:xfrm>
            <a:off x="3265785" y="647701"/>
            <a:ext cx="5306715" cy="604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98" t="29823" r="36621" b="8391"/>
          <a:stretch/>
        </p:blipFill>
        <p:spPr>
          <a:xfrm>
            <a:off x="3429000" y="268963"/>
            <a:ext cx="4591050" cy="643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22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31" t="25404" r="36164" b="10400"/>
          <a:stretch/>
        </p:blipFill>
        <p:spPr>
          <a:xfrm>
            <a:off x="3872428" y="419101"/>
            <a:ext cx="4433372" cy="627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1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58" t="28950" r="36632" b="10425"/>
          <a:stretch/>
        </p:blipFill>
        <p:spPr>
          <a:xfrm>
            <a:off x="3962401" y="552449"/>
            <a:ext cx="4457700" cy="607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0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64" t="27458" r="36398" b="10571"/>
          <a:stretch/>
        </p:blipFill>
        <p:spPr>
          <a:xfrm>
            <a:off x="4133850" y="268963"/>
            <a:ext cx="4476750" cy="640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0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5" t="29316" r="35900" b="12376"/>
          <a:stretch/>
        </p:blipFill>
        <p:spPr>
          <a:xfrm>
            <a:off x="3543300" y="438149"/>
            <a:ext cx="4857750" cy="623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4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62" t="27070" r="36665" b="9292"/>
          <a:stretch/>
        </p:blipFill>
        <p:spPr>
          <a:xfrm>
            <a:off x="3543300" y="251643"/>
            <a:ext cx="4495800" cy="644109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715124" y="4492487"/>
            <a:ext cx="2193410" cy="5487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835720" y="3888188"/>
            <a:ext cx="2193410" cy="3896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3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استحق البحث بالتأكيد تقدير ممتاز </a:t>
            </a:r>
            <a:r>
              <a:rPr lang="en-US" altLang="en-US" sz="3600" dirty="0" smtClean="0">
                <a:solidFill>
                  <a:schemeClr val="tx1"/>
                </a:solidFill>
              </a:rPr>
              <a:t>(A)</a:t>
            </a:r>
            <a:r>
              <a:rPr lang="ar-EG" altLang="en-US" sz="3600" dirty="0" smtClean="0">
                <a:solidFill>
                  <a:schemeClr val="tx1"/>
                </a:solidFill>
              </a:rPr>
              <a:t> لاكتمال 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جميع العناصر المطلوبة مع قلة التصويبات والملاحظات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45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البحث الثاني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17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59" t="25013" r="37632" b="17355"/>
          <a:stretch/>
        </p:blipFill>
        <p:spPr>
          <a:xfrm>
            <a:off x="4075104" y="657727"/>
            <a:ext cx="4266791" cy="603501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غلاف عربي كامل منفصل وغلاف انجليزي كامل منفصل.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86104" y="3969976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394959" y="4671013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38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339" t="27102" r="36868" b="13423"/>
          <a:stretch/>
        </p:blipFill>
        <p:spPr>
          <a:xfrm>
            <a:off x="3785937" y="268962"/>
            <a:ext cx="4588043" cy="6448055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206243" y="5511393"/>
            <a:ext cx="1480457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47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171" t="29146" r="37494" b="11504"/>
          <a:stretch/>
        </p:blipFill>
        <p:spPr>
          <a:xfrm>
            <a:off x="3721770" y="659863"/>
            <a:ext cx="4219074" cy="603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46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574" t="29795" r="37270" b="10297"/>
          <a:stretch/>
        </p:blipFill>
        <p:spPr>
          <a:xfrm>
            <a:off x="3946358" y="555913"/>
            <a:ext cx="4219074" cy="613682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الأشكال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8102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742" t="31573" r="37662" b="10583"/>
          <a:stretch/>
        </p:blipFill>
        <p:spPr>
          <a:xfrm>
            <a:off x="3812683" y="497305"/>
            <a:ext cx="4304623" cy="61954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الجداول 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453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79" t="26905" r="37619" b="13491"/>
          <a:stretch/>
        </p:blipFill>
        <p:spPr>
          <a:xfrm>
            <a:off x="3609474" y="180413"/>
            <a:ext cx="4411580" cy="651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1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39" t="28364" r="37478" b="12528"/>
          <a:stretch/>
        </p:blipFill>
        <p:spPr>
          <a:xfrm>
            <a:off x="4072773" y="385009"/>
            <a:ext cx="4381418" cy="630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16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83" t="29407" r="36914" b="11115"/>
          <a:stretch/>
        </p:blipFill>
        <p:spPr>
          <a:xfrm>
            <a:off x="3513221" y="127038"/>
            <a:ext cx="4732421" cy="656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1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939" t="28919" r="37457" b="12883"/>
          <a:stretch/>
        </p:blipFill>
        <p:spPr>
          <a:xfrm>
            <a:off x="4106779" y="268962"/>
            <a:ext cx="4459707" cy="645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586" t="29583" r="37924" b="10805"/>
          <a:stretch/>
        </p:blipFill>
        <p:spPr>
          <a:xfrm>
            <a:off x="3705726" y="427318"/>
            <a:ext cx="4315327" cy="643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8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887" t="29473" r="37334" b="11314"/>
          <a:stretch/>
        </p:blipFill>
        <p:spPr>
          <a:xfrm>
            <a:off x="3657601" y="268963"/>
            <a:ext cx="4604084" cy="644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797" t="23792" r="37368" b="19590"/>
          <a:stretch/>
        </p:blipFill>
        <p:spPr>
          <a:xfrm>
            <a:off x="3820263" y="601481"/>
            <a:ext cx="4226295" cy="589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1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66" t="26915" r="37318" b="13937"/>
          <a:stretch/>
        </p:blipFill>
        <p:spPr>
          <a:xfrm>
            <a:off x="3696950" y="268963"/>
            <a:ext cx="4484524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46" t="27736" r="37375" b="13311"/>
          <a:stretch/>
        </p:blipFill>
        <p:spPr>
          <a:xfrm>
            <a:off x="3465096" y="268963"/>
            <a:ext cx="4652210" cy="653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07" t="29911" r="37175" b="11746"/>
          <a:stretch/>
        </p:blipFill>
        <p:spPr>
          <a:xfrm>
            <a:off x="3834063" y="465221"/>
            <a:ext cx="4507832" cy="620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5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59" t="31584" r="37423" b="9264"/>
          <a:stretch/>
        </p:blipFill>
        <p:spPr>
          <a:xfrm>
            <a:off x="3384886" y="268963"/>
            <a:ext cx="4491790" cy="646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8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98" t="24174" r="37490" b="17214"/>
          <a:stretch/>
        </p:blipFill>
        <p:spPr>
          <a:xfrm>
            <a:off x="3384884" y="367397"/>
            <a:ext cx="4571999" cy="64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33" t="24526" r="37603" b="16088"/>
          <a:stretch/>
        </p:blipFill>
        <p:spPr>
          <a:xfrm>
            <a:off x="4117006" y="449180"/>
            <a:ext cx="4256974" cy="624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1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714" t="33513" r="37091" b="10092"/>
          <a:stretch/>
        </p:blipFill>
        <p:spPr>
          <a:xfrm>
            <a:off x="3914273" y="268963"/>
            <a:ext cx="4732421" cy="646908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توحيد نمط الكتابة في جميع صفحات البحث وفقا لدليل اعداد بحث التخرج بالجامعة 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8759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84" t="30973" r="37626" b="9291"/>
          <a:stretch/>
        </p:blipFill>
        <p:spPr>
          <a:xfrm>
            <a:off x="3641558" y="268963"/>
            <a:ext cx="4427621" cy="644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0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87" t="29317" r="37280" b="11704"/>
          <a:stretch/>
        </p:blipFill>
        <p:spPr>
          <a:xfrm>
            <a:off x="3866148" y="200230"/>
            <a:ext cx="4588042" cy="6492511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وجود عدد من المراجع مناسب لطبيعة الدراسة دون زيادة أو نقصان وتتسم بالحداثة كلما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261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هام جدا (ضرورة نشر البحوث )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لن يتم اعلان النتيجة الخاصة بكم إلا</a:t>
            </a:r>
            <a:r>
              <a:rPr lang="ar-EG" altLang="en-US" sz="3600" dirty="0" smtClean="0">
                <a:solidFill>
                  <a:schemeClr val="tx1"/>
                </a:solidFill>
              </a:rPr>
              <a:t> تقديم مايفيد نشر أو قبول 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النشر في </a:t>
            </a:r>
            <a:r>
              <a:rPr lang="ar-EG" altLang="en-US" sz="3600" dirty="0" smtClean="0">
                <a:solidFill>
                  <a:schemeClr val="tx1"/>
                </a:solidFill>
              </a:rPr>
              <a:t>إحدى المجلات العلمية في مجال التخصص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502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1167"/>
    </mc:Choice>
    <mc:Fallback>
      <p:transition advTm="11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DC7A05-C941-4445-B12B-6267E22476C4}"/>
</file>

<file path=customXml/itemProps2.xml><?xml version="1.0" encoding="utf-8"?>
<ds:datastoreItem xmlns:ds="http://schemas.openxmlformats.org/officeDocument/2006/customXml" ds:itemID="{40E771F3-9D75-452F-B6E7-D1D15CD01D5C}"/>
</file>

<file path=docProps/app.xml><?xml version="1.0" encoding="utf-8"?>
<Properties xmlns="http://schemas.openxmlformats.org/officeDocument/2006/extended-properties" xmlns:vt="http://schemas.openxmlformats.org/officeDocument/2006/docPropsVTypes">
  <TotalTime>1136</TotalTime>
  <Words>421</Words>
  <Application>Microsoft Office PowerPoint</Application>
  <PresentationFormat>Widescreen</PresentationFormat>
  <Paragraphs>214</Paragraphs>
  <Slides>92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98" baseType="lpstr">
      <vt:lpstr>Arial</vt:lpstr>
      <vt:lpstr>Calibri</vt:lpstr>
      <vt:lpstr>Calibri Light</vt:lpstr>
      <vt:lpstr>Sakkal Majalla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123</cp:revision>
  <dcterms:created xsi:type="dcterms:W3CDTF">2023-04-29T09:08:23Z</dcterms:created>
  <dcterms:modified xsi:type="dcterms:W3CDTF">2024-07-25T22:54:07Z</dcterms:modified>
</cp:coreProperties>
</file>