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480" r:id="rId2"/>
    <p:sldId id="303" r:id="rId3"/>
    <p:sldId id="271" r:id="rId4"/>
    <p:sldId id="313" r:id="rId5"/>
    <p:sldId id="276" r:id="rId6"/>
    <p:sldId id="507" r:id="rId7"/>
    <p:sldId id="508" r:id="rId8"/>
    <p:sldId id="509" r:id="rId9"/>
    <p:sldId id="506" r:id="rId10"/>
    <p:sldId id="510" r:id="rId11"/>
    <p:sldId id="511" r:id="rId12"/>
    <p:sldId id="494" r:id="rId13"/>
    <p:sldId id="512" r:id="rId14"/>
    <p:sldId id="513" r:id="rId15"/>
    <p:sldId id="306" r:id="rId16"/>
    <p:sldId id="514" r:id="rId17"/>
    <p:sldId id="515" r:id="rId18"/>
    <p:sldId id="518" r:id="rId19"/>
    <p:sldId id="516" r:id="rId20"/>
    <p:sldId id="517"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07"/>
            <p14:sldId id="508"/>
            <p14:sldId id="509"/>
            <p14:sldId id="506"/>
            <p14:sldId id="510"/>
            <p14:sldId id="511"/>
            <p14:sldId id="494"/>
            <p14:sldId id="512"/>
            <p14:sldId id="513"/>
            <p14:sldId id="306"/>
            <p14:sldId id="514"/>
            <p14:sldId id="515"/>
            <p14:sldId id="518"/>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p:scale>
          <a:sx n="70" d="100"/>
          <a:sy n="70" d="100"/>
        </p:scale>
        <p:origin x="-68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12/7/2023</a:t>
            </a:fld>
            <a:endParaRPr lang="en-US" dirty="0"/>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12/7/2023</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xmlns=""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xmlns=""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556395" y="2424037"/>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4592"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Lecture10</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755649" y="2785710"/>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189749"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LAW626</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44172" y="2064989"/>
            <a:ext cx="12147828" cy="1938992"/>
          </a:xfrm>
          <a:prstGeom prst="rect">
            <a:avLst/>
          </a:prstGeom>
          <a:noFill/>
        </p:spPr>
        <p:txBody>
          <a:bodyPr wrap="square">
            <a:spAutoFit/>
          </a:bodyPr>
          <a:lstStyle/>
          <a:p>
            <a:pPr algn="r" rtl="1">
              <a:lnSpc>
                <a:spcPct val="120000"/>
              </a:lnSpc>
            </a:pPr>
            <a:r>
              <a:rPr lang="ar-EG" sz="2800" b="1" u="sng" dirty="0" smtClean="0">
                <a:solidFill>
                  <a:schemeClr val="bg1"/>
                </a:solidFill>
                <a:latin typeface="Times New Roman" panose="02020603050405020304" pitchFamily="18" charset="0"/>
              </a:rPr>
              <a:t>أهم المحاور الأساسية للمحاضرة:</a:t>
            </a:r>
          </a:p>
          <a:p>
            <a:pPr algn="r" rtl="1">
              <a:lnSpc>
                <a:spcPct val="120000"/>
              </a:lnSpc>
            </a:pPr>
            <a:r>
              <a:rPr lang="ar-EG" sz="2800" b="1" dirty="0" smtClean="0">
                <a:solidFill>
                  <a:schemeClr val="bg1"/>
                </a:solidFill>
                <a:latin typeface="Times New Roman" panose="02020603050405020304" pitchFamily="18" charset="0"/>
              </a:rPr>
              <a:t>1- العقوبات المقررة لجرائم </a:t>
            </a:r>
            <a:r>
              <a:rPr lang="ar-EG" sz="2800" b="1" dirty="0">
                <a:solidFill>
                  <a:schemeClr val="bg1"/>
                </a:solidFill>
                <a:latin typeface="Times New Roman" panose="02020603050405020304" pitchFamily="18" charset="0"/>
              </a:rPr>
              <a:t>الذكاء الاصطناعي.</a:t>
            </a:r>
            <a:endParaRPr lang="ar-EG" sz="2800" b="1" dirty="0" smtClean="0">
              <a:solidFill>
                <a:schemeClr val="bg1"/>
              </a:solidFill>
              <a:latin typeface="Times New Roman" panose="02020603050405020304" pitchFamily="18" charset="0"/>
            </a:endParaRPr>
          </a:p>
          <a:p>
            <a:pPr algn="r" rtl="1">
              <a:lnSpc>
                <a:spcPct val="120000"/>
              </a:lnSpc>
            </a:pPr>
            <a:r>
              <a:rPr lang="ar-EG" sz="2800" b="1" dirty="0" smtClean="0">
                <a:solidFill>
                  <a:schemeClr val="bg1"/>
                </a:solidFill>
                <a:latin typeface="Times New Roman" panose="02020603050405020304" pitchFamily="18" charset="0"/>
              </a:rPr>
              <a:t>2- </a:t>
            </a:r>
            <a:r>
              <a:rPr lang="ar-EG" sz="2800" b="1" dirty="0">
                <a:solidFill>
                  <a:schemeClr val="bg1"/>
                </a:solidFill>
                <a:latin typeface="Times New Roman" panose="02020603050405020304" pitchFamily="18" charset="0"/>
              </a:rPr>
              <a:t>حالات انتفاء المسؤولية الجنائية عن جرائم الذكاء </a:t>
            </a:r>
            <a:r>
              <a:rPr lang="ar-EG" sz="2800" b="1" dirty="0" smtClean="0">
                <a:solidFill>
                  <a:schemeClr val="bg1"/>
                </a:solidFill>
                <a:latin typeface="Times New Roman" panose="02020603050405020304" pitchFamily="18" charset="0"/>
              </a:rPr>
              <a:t>الاصطناعي.</a:t>
            </a:r>
            <a:endParaRPr lang="ar-EG" sz="2800" b="1" dirty="0">
              <a:solidFill>
                <a:schemeClr val="bg1"/>
              </a:solidFill>
              <a:latin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1815152" y="658046"/>
            <a:ext cx="7383439"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الآثار القانونية الناتجة عن تحقق المسؤولية الجنائية للذكاء الاصطناعي</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4172" y="658046"/>
            <a:ext cx="1224558"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614346" y="844095"/>
            <a:ext cx="610012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الآثار القانونية الناتجة عن تحقق </a:t>
            </a:r>
            <a:endParaRPr lang="ar-EG" sz="2800" b="1" dirty="0" smtClean="0">
              <a:solidFill>
                <a:srgbClr val="00B0F0"/>
              </a:solidFill>
              <a:latin typeface="Times New Roman" panose="02020603050405020304" pitchFamily="18" charset="0"/>
              <a:cs typeface="Times New Roman" panose="02020603050405020304" pitchFamily="18" charset="0"/>
            </a:endParaRPr>
          </a:p>
          <a:p>
            <a:pPr algn="ctr"/>
            <a:r>
              <a:rPr lang="ar-EG" sz="2800" b="1" dirty="0" smtClean="0">
                <a:solidFill>
                  <a:srgbClr val="00B0F0"/>
                </a:solidFill>
                <a:latin typeface="Times New Roman" panose="02020603050405020304" pitchFamily="18" charset="0"/>
                <a:cs typeface="Times New Roman" panose="02020603050405020304" pitchFamily="18" charset="0"/>
              </a:rPr>
              <a:t>المسؤولية </a:t>
            </a:r>
            <a:r>
              <a:rPr lang="ar-EG" sz="2800" b="1" dirty="0">
                <a:solidFill>
                  <a:srgbClr val="00B0F0"/>
                </a:solidFill>
                <a:latin typeface="Times New Roman" panose="02020603050405020304" pitchFamily="18" charset="0"/>
                <a:cs typeface="Times New Roman" panose="02020603050405020304" pitchFamily="18" charset="0"/>
              </a:rPr>
              <a:t>الجنائية للذكاء الاصطناعي</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49795" y="2184103"/>
            <a:ext cx="12192000" cy="4081117"/>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smtClean="0">
                <a:solidFill>
                  <a:schemeClr val="bg1"/>
                </a:solidFill>
                <a:latin typeface="Arial" pitchFamily="34" charset="0"/>
                <a:cs typeface="Arial" pitchFamily="34" charset="0"/>
              </a:rPr>
              <a:t>لقد تبين لنا أن التكنولوجيا </a:t>
            </a:r>
            <a:r>
              <a:rPr lang="ar-EG" sz="2400" b="1" dirty="0">
                <a:solidFill>
                  <a:schemeClr val="bg1"/>
                </a:solidFill>
                <a:latin typeface="Arial" pitchFamily="34" charset="0"/>
                <a:cs typeface="Arial" pitchFamily="34" charset="0"/>
              </a:rPr>
              <a:t>هي في تقدم مستمر وأن الذكاء الاصطناعي، يعد من أهم ما أنتجته الثورة الرقمية، وما اخترعته اليد البشرية للإنسان، فالإنسان استطاع أن يصل بفضل جهده ومجهوده، وذكائه وفطنته إلى اختراع مذهل، أذهل البشرية ألا وهو الذكاء الاصطناعي بصفة عامة والإنسآلة بصفة خاصة.</a:t>
            </a:r>
          </a:p>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غير أن هذا الذكاء الاصطناعي كما ذكرنا لم يكتف بالقيام بأدواره فقط، بل إنه يقوم بارتكاب جرائم ضد البشرية، وهذه الجرائم المرتكبة من قبل الذكاء الاصطناعي قد تثار بشأنها مسؤولية جنائية والتي تعود بالأساس إلى الأطراف الأربع السالفين الذكر</a:t>
            </a:r>
            <a:r>
              <a:rPr lang="ar-EG" sz="2400" b="1" dirty="0" smtClean="0">
                <a:solidFill>
                  <a:schemeClr val="bg1"/>
                </a:solidFill>
                <a:latin typeface="Arial" pitchFamily="34" charset="0"/>
                <a:cs typeface="Arial" pitchFamily="34" charset="0"/>
              </a:rPr>
              <a:t>.</a:t>
            </a:r>
          </a:p>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غير أن المسؤولية الجنائية عن جرائم الذكاء الاصطناعي، حتى وإن تم تقريرها، فإنه بالمقابل تترتب عنها آثار قانونية، هذه الآثار تجعلنا نقف بصددها عن استفسارين؛ ما نوع الجزاء الجنائي المقررة بشأن جرائم الذكاء الاصطناعي؟ </a:t>
            </a:r>
            <a:r>
              <a:rPr lang="ar-EG" sz="2400" b="1" dirty="0" smtClean="0">
                <a:solidFill>
                  <a:schemeClr val="bg1"/>
                </a:solidFill>
                <a:latin typeface="Arial" pitchFamily="34" charset="0"/>
                <a:cs typeface="Arial" pitchFamily="34" charset="0"/>
              </a:rPr>
              <a:t>(المحور الأول)، </a:t>
            </a:r>
            <a:r>
              <a:rPr lang="ar-EG" sz="2400" b="1" dirty="0">
                <a:solidFill>
                  <a:schemeClr val="bg1"/>
                </a:solidFill>
                <a:latin typeface="Arial" pitchFamily="34" charset="0"/>
                <a:cs typeface="Arial" pitchFamily="34" charset="0"/>
              </a:rPr>
              <a:t>ثم كيف يمكن للذكاء الاصطناعي أن يتحلل من المسؤولية الجنائية المقررة في حقه؟ </a:t>
            </a:r>
            <a:r>
              <a:rPr lang="ar-EG" sz="2400" b="1" dirty="0" smtClean="0">
                <a:solidFill>
                  <a:schemeClr val="bg1"/>
                </a:solidFill>
                <a:latin typeface="Arial" pitchFamily="34" charset="0"/>
                <a:cs typeface="Arial" pitchFamily="34" charset="0"/>
              </a:rPr>
              <a:t>(المحور الثاني).</a:t>
            </a:r>
            <a:endParaRPr lang="ar-EG" sz="2400" b="1" dirty="0">
              <a:solidFill>
                <a:schemeClr val="bg1"/>
              </a:solidFill>
              <a:latin typeface="Arial" pitchFamily="34" charset="0"/>
              <a:cs typeface="Arial" pitchFamily="34"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العقوبات المقررة لجرائم الذكاء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5837" y="2167025"/>
            <a:ext cx="11907616"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يعد مبدأ الشرعية الجنائية من المبادئ الأساس في القانون الجنائي، فكما نعلم أنه "لا جريمة ولا عقوبة إلا بنص"، </a:t>
            </a:r>
            <a:r>
              <a:rPr lang="ar-EG" sz="2400" dirty="0">
                <a:solidFill>
                  <a:srgbClr val="2D3956"/>
                </a:solidFill>
                <a:latin typeface="Times New Roman" panose="02020603050405020304" pitchFamily="18" charset="0"/>
              </a:rPr>
              <a:t>أي لا يمكن أن نقرر سلوكا إجراميا ولا نفرض جزاءً جنائيا على هذا السلوك إلا بوجود نص قانوني صريح يقر ذلك.</a:t>
            </a:r>
          </a:p>
          <a:p>
            <a:pPr algn="just" rtl="1"/>
            <a:r>
              <a:rPr lang="ar-EG" sz="2400" b="1" u="sng" dirty="0" smtClean="0">
                <a:solidFill>
                  <a:srgbClr val="2D3956"/>
                </a:solidFill>
                <a:latin typeface="Times New Roman" panose="02020603050405020304" pitchFamily="18" charset="0"/>
              </a:rPr>
              <a:t>- فبالرجوع </a:t>
            </a:r>
            <a:r>
              <a:rPr lang="ar-EG" sz="2400" b="1" u="sng" dirty="0">
                <a:solidFill>
                  <a:srgbClr val="2D3956"/>
                </a:solidFill>
                <a:latin typeface="Times New Roman" panose="02020603050405020304" pitchFamily="18" charset="0"/>
              </a:rPr>
              <a:t>إلى التشريع المغربي نجده قد نص على هذه القاعدة من خلال الفصل الثالث من مجموعة القانون الجنائي، </a:t>
            </a:r>
            <a:r>
              <a:rPr lang="ar-EG" sz="2400" dirty="0">
                <a:solidFill>
                  <a:srgbClr val="2D3956"/>
                </a:solidFill>
                <a:latin typeface="Times New Roman" panose="02020603050405020304" pitchFamily="18" charset="0"/>
              </a:rPr>
              <a:t>والذي جاء فيه ما يلي: "لا يسوغ مؤاخذة أحد على فعل لا يعد جريمة بصريح القانون ولا معاقبته بعقوبات لم يقررها القانون".</a:t>
            </a:r>
          </a:p>
          <a:p>
            <a:pPr algn="just" rtl="1"/>
            <a:r>
              <a:rPr lang="ar-EG" sz="2400" b="1" u="sng" dirty="0" smtClean="0">
                <a:solidFill>
                  <a:srgbClr val="2D3956"/>
                </a:solidFill>
                <a:latin typeface="Times New Roman" panose="02020603050405020304" pitchFamily="18" charset="0"/>
              </a:rPr>
              <a:t>- في </a:t>
            </a:r>
            <a:r>
              <a:rPr lang="ar-EG" sz="2400" b="1" u="sng" dirty="0">
                <a:solidFill>
                  <a:srgbClr val="2D3956"/>
                </a:solidFill>
                <a:latin typeface="Times New Roman" panose="02020603050405020304" pitchFamily="18" charset="0"/>
              </a:rPr>
              <a:t>حين أن المشرع المصري هو الآخر نص في المادة 95 من الدستور </a:t>
            </a:r>
            <a:r>
              <a:rPr lang="ar-EG" sz="2400" b="1" u="sng" dirty="0" smtClean="0">
                <a:solidFill>
                  <a:srgbClr val="2D3956"/>
                </a:solidFill>
                <a:latin typeface="Times New Roman" panose="02020603050405020304" pitchFamily="18" charset="0"/>
              </a:rPr>
              <a:t>المصري،  </a:t>
            </a:r>
            <a:r>
              <a:rPr lang="ar-EG" sz="2400" dirty="0">
                <a:solidFill>
                  <a:srgbClr val="2D3956"/>
                </a:solidFill>
                <a:latin typeface="Times New Roman" panose="02020603050405020304" pitchFamily="18" charset="0"/>
              </a:rPr>
              <a:t>على أنه "العقوبة شخصية ولا جريمة ولا عقوبة إلا بناء على قانون، ولا توقع عقوبة إلا بحكم قضائي، ولا عقوبة إلا على الأفعال اللاحقة للتاريخ نفاذ القانون".</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العقوبات المقررة لجرائم الذكاء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5837" y="2167025"/>
            <a:ext cx="11907616"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ويتضح </a:t>
            </a:r>
            <a:r>
              <a:rPr lang="ar-EG" sz="2400" b="1" u="sng" dirty="0">
                <a:solidFill>
                  <a:srgbClr val="2D3956"/>
                </a:solidFill>
                <a:latin typeface="Times New Roman" panose="02020603050405020304" pitchFamily="18" charset="0"/>
              </a:rPr>
              <a:t>من هذا، أنه إذا لم يوجد نص قانوني يجرم الفعل الجرمي المرتكب، فلا يمكن بتاتا أن نعتبره جريمة قائمة بحد ذاتها، </a:t>
            </a:r>
            <a:r>
              <a:rPr lang="ar-EG" sz="2400" dirty="0">
                <a:solidFill>
                  <a:srgbClr val="2D3956"/>
                </a:solidFill>
                <a:latin typeface="Times New Roman" panose="02020603050405020304" pitchFamily="18" charset="0"/>
              </a:rPr>
              <a:t>وهو ما نلمسه في ظل تقنيات الذكاء الاصطناعي التي تعد تقنيات حديثة، فرضها التطور التكنولوجي، وما زالت جل التشريعات لم تتحدث عنها، وأن النصوص القانونية لا توجد بهذا الشأن، مما يعني أننا حتى في ظل استخدام هذه التقنيات الذكية، تواجه فراغا تشريعيا بخصوصها، فكيف تتلاءم القاعدة الجنائية المذكورة مع أنظمة الذكاء الاصطناعي</a:t>
            </a:r>
            <a:r>
              <a:rPr lang="ar-EG" sz="2400" dirty="0" smtClean="0">
                <a:solidFill>
                  <a:srgbClr val="2D3956"/>
                </a:solidFill>
                <a:latin typeface="Times New Roman" panose="02020603050405020304" pitchFamily="18" charset="0"/>
              </a:rPr>
              <a:t>؟</a:t>
            </a:r>
          </a:p>
          <a:p>
            <a:pPr algn="just" rtl="1"/>
            <a:r>
              <a:rPr lang="ar-EG" sz="2400" b="1" u="sng" dirty="0" smtClean="0">
                <a:solidFill>
                  <a:srgbClr val="2D3956"/>
                </a:solidFill>
                <a:latin typeface="Times New Roman" panose="02020603050405020304" pitchFamily="18" charset="0"/>
              </a:rPr>
              <a:t>- ومما </a:t>
            </a:r>
            <a:r>
              <a:rPr lang="ar-EG" sz="2400" b="1" u="sng" dirty="0">
                <a:solidFill>
                  <a:srgbClr val="2D3956"/>
                </a:solidFill>
                <a:latin typeface="Times New Roman" panose="02020603050405020304" pitchFamily="18" charset="0"/>
              </a:rPr>
              <a:t>لاشك فيه، أن الظاهرة الإجرامية، تفرضها الأحداث المجتمعية، والنص القانوني يأتي بعد ظهور الجريمة، وليس للمشرع رؤية استباقية للنص على الجريمة قبل حدوثها، </a:t>
            </a:r>
            <a:r>
              <a:rPr lang="ar-EG" sz="2400" dirty="0">
                <a:solidFill>
                  <a:srgbClr val="2D3956"/>
                </a:solidFill>
                <a:latin typeface="Times New Roman" panose="02020603050405020304" pitchFamily="18" charset="0"/>
              </a:rPr>
              <a:t>وهذا ما يتضح لنا إذا ما تمعنا قليلا في الأحداث الإرهابية التي سبق أن </a:t>
            </a:r>
            <a:r>
              <a:rPr lang="ar-EG" sz="2400" dirty="0" smtClean="0">
                <a:solidFill>
                  <a:srgbClr val="2D3956"/>
                </a:solidFill>
                <a:latin typeface="Times New Roman" panose="02020603050405020304" pitchFamily="18" charset="0"/>
              </a:rPr>
              <a:t>تعرضت </a:t>
            </a:r>
            <a:r>
              <a:rPr lang="ar-EG" sz="2400" dirty="0">
                <a:solidFill>
                  <a:srgbClr val="2D3956"/>
                </a:solidFill>
                <a:latin typeface="Times New Roman" panose="02020603050405020304" pitchFamily="18" charset="0"/>
              </a:rPr>
              <a:t>لها </a:t>
            </a:r>
            <a:r>
              <a:rPr lang="ar-EG" sz="2400" dirty="0" smtClean="0">
                <a:solidFill>
                  <a:srgbClr val="2D3956"/>
                </a:solidFill>
                <a:latin typeface="Times New Roman" panose="02020603050405020304" pitchFamily="18" charset="0"/>
              </a:rPr>
              <a:t>بعض الدول مثل المغرب </a:t>
            </a:r>
            <a:r>
              <a:rPr lang="ar-EG" sz="2400" dirty="0">
                <a:solidFill>
                  <a:srgbClr val="2D3956"/>
                </a:solidFill>
                <a:latin typeface="Times New Roman" panose="02020603050405020304" pitchFamily="18" charset="0"/>
              </a:rPr>
              <a:t>في كل من الدار البيضاء </a:t>
            </a:r>
            <a:r>
              <a:rPr lang="ar-EG" sz="2400" dirty="0" smtClean="0">
                <a:solidFill>
                  <a:srgbClr val="2D3956"/>
                </a:solidFill>
                <a:latin typeface="Times New Roman" panose="02020603050405020304" pitchFamily="18" charset="0"/>
              </a:rPr>
              <a:t>ومراكش، </a:t>
            </a:r>
            <a:r>
              <a:rPr lang="ar-EG" sz="2400" dirty="0">
                <a:solidFill>
                  <a:srgbClr val="2D3956"/>
                </a:solidFill>
                <a:latin typeface="Times New Roman" panose="02020603050405020304" pitchFamily="18" charset="0"/>
              </a:rPr>
              <a:t>بحيث أن ما تعرض له المجتمع المغربي آنذاك من تهديد في منظومته الأمنية وفي زعزعة استقراره، دفع بالمشرع المغربي إلى الإسراع في سن قانون يتعلق بمكافحة الجرائم الإرهابية ويحدد العقوبات الضرورية حتى لا يتكرر الأمر مرة أخرى، وحتى يكون هناك نص قانوني يقوم بزجر وردع كل من سولت له نفسه المساس بأمن الدولة الداخلي والخارجي.</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414325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العقوبات المقررة لجرائم الذكاء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5837" y="2167025"/>
            <a:ext cx="11907616"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نفس الأمر يمكن إسقاطه على الجرائم الناتجة عن الذكاء الاصطناعي، فمادام أن هذه التقنيات لا يزال الحديث عنها </a:t>
            </a:r>
            <a:r>
              <a:rPr lang="ar-EG" sz="2400" b="1" u="sng" dirty="0" smtClean="0">
                <a:solidFill>
                  <a:srgbClr val="2D3956"/>
                </a:solidFill>
                <a:latin typeface="Times New Roman" panose="02020603050405020304" pitchFamily="18" charset="0"/>
              </a:rPr>
              <a:t>ضعيفاً </a:t>
            </a:r>
            <a:r>
              <a:rPr lang="ar-EG" sz="2400" b="1" u="sng" dirty="0">
                <a:solidFill>
                  <a:srgbClr val="2D3956"/>
                </a:solidFill>
                <a:latin typeface="Times New Roman" panose="02020603050405020304" pitchFamily="18" charset="0"/>
              </a:rPr>
              <a:t>وما دامت لم تظهر لحيز الوجود بشكل كبير في مختلف الدول ومن بينها المملكة المغربية، </a:t>
            </a:r>
            <a:r>
              <a:rPr lang="ar-EG" sz="2400" dirty="0">
                <a:solidFill>
                  <a:srgbClr val="2D3956"/>
                </a:solidFill>
                <a:latin typeface="Times New Roman" panose="02020603050405020304" pitchFamily="18" charset="0"/>
              </a:rPr>
              <a:t>فإن النص القانوني سيظل </a:t>
            </a:r>
            <a:r>
              <a:rPr lang="ar-EG" sz="2400" dirty="0" smtClean="0">
                <a:solidFill>
                  <a:srgbClr val="2D3956"/>
                </a:solidFill>
                <a:latin typeface="Times New Roman" panose="02020603050405020304" pitchFamily="18" charset="0"/>
              </a:rPr>
              <a:t>غائباً، </a:t>
            </a:r>
            <a:r>
              <a:rPr lang="ar-EG" sz="2400" dirty="0">
                <a:solidFill>
                  <a:srgbClr val="2D3956"/>
                </a:solidFill>
                <a:latin typeface="Times New Roman" panose="02020603050405020304" pitchFamily="18" charset="0"/>
              </a:rPr>
              <a:t>ونحن نعي تماما أن الأيام المقبلة سيكون لها تنظيم قانوني وتشريع يؤطرها، غير أن هذا لا يعني أن نعفيها من المسؤولية الجنائية، بل كما ذكرنا أن المسؤولية الجنائية ثابتة وقائمة مما يمكن معه تقرير عقوبة عليها، وهذه العقوبة ستكون إما للمصنع أو المستخدم أو للذكاء الاصطناعي نفسه أو للطرف الخارجي في الجريمة. أما بالنسبة للمصنع: فيشترط فيه أن يراعي معايير الجودة والأمان في الذكاء الاصطناعي، وعدم تعمده بوضع برمجة برامج تسمح للنظام الذكي بارتكاب الجريمة، وإذا لم يقم بهذا فإن المسؤولية الجنائية تعد قائمة في حقه، وبالتالي تفرض عليه العقوبة جنائيا نتيجة عدم التزامه بهذه الضوابط </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25551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العقوبات المقررة لجرائم الذكاء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5837" y="2167025"/>
            <a:ext cx="11907616" cy="4524315"/>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فالعقوبات التي توقع على المصنع تتعدد بتعدد الجرائم التي يرتكبها الذكاء الاصطناعي، </a:t>
            </a:r>
            <a:r>
              <a:rPr lang="ar-EG" sz="2400" dirty="0">
                <a:solidFill>
                  <a:srgbClr val="2D3956"/>
                </a:solidFill>
                <a:latin typeface="Times New Roman" panose="02020603050405020304" pitchFamily="18" charset="0"/>
              </a:rPr>
              <a:t>بحيث يمكن أن تندرج ضمن هذه </a:t>
            </a:r>
            <a:r>
              <a:rPr lang="ar-EG" sz="2400">
                <a:solidFill>
                  <a:srgbClr val="2D3956"/>
                </a:solidFill>
                <a:latin typeface="Times New Roman" panose="02020603050405020304" pitchFamily="18" charset="0"/>
              </a:rPr>
              <a:t>العقوبات </a:t>
            </a:r>
            <a:r>
              <a:rPr lang="ar-EG" sz="2400" smtClean="0">
                <a:solidFill>
                  <a:srgbClr val="2D3956"/>
                </a:solidFill>
                <a:latin typeface="Times New Roman" panose="02020603050405020304" pitchFamily="18" charset="0"/>
              </a:rPr>
              <a:t>الإعدام، السجن </a:t>
            </a:r>
            <a:r>
              <a:rPr lang="ar-EG" sz="2400" dirty="0">
                <a:solidFill>
                  <a:srgbClr val="2D3956"/>
                </a:solidFill>
                <a:latin typeface="Times New Roman" panose="02020603050405020304" pitchFamily="18" charset="0"/>
              </a:rPr>
              <a:t>المؤبد والمشدد أو السجن أو الحبس أو الغرامة وفقا لدرجة وخطورة وجسامة الجريمة والضرر الناتج </a:t>
            </a:r>
            <a:r>
              <a:rPr lang="ar-EG" sz="2400" dirty="0" smtClean="0">
                <a:solidFill>
                  <a:srgbClr val="2D3956"/>
                </a:solidFill>
                <a:latin typeface="Times New Roman" panose="02020603050405020304" pitchFamily="18" charset="0"/>
              </a:rPr>
              <a:t>عنه،  </a:t>
            </a:r>
            <a:r>
              <a:rPr lang="ar-EG" sz="2400" dirty="0">
                <a:solidFill>
                  <a:srgbClr val="2D3956"/>
                </a:solidFill>
                <a:latin typeface="Times New Roman" panose="02020603050405020304" pitchFamily="18" charset="0"/>
              </a:rPr>
              <a:t>يعنى أن العقوبات الأصلية الواردة في القواعد العامة يمكن مواجهة بها مصنع الذكاء الاصطناعي إذا ما تبين أن الفعل الجرمي المرتكب من قبل تقنيات الذكاء الاصطناعي ناتج عن تعمده لارتكابه هو.</a:t>
            </a:r>
          </a:p>
          <a:p>
            <a:pPr algn="just" rtl="1"/>
            <a:r>
              <a:rPr lang="ar-EG" sz="2400" b="1" u="sng" dirty="0" smtClean="0">
                <a:solidFill>
                  <a:srgbClr val="2D3956"/>
                </a:solidFill>
                <a:latin typeface="Times New Roman" panose="02020603050405020304" pitchFamily="18" charset="0"/>
              </a:rPr>
              <a:t>- وأما </a:t>
            </a:r>
            <a:r>
              <a:rPr lang="ar-EG" sz="2400" b="1" u="sng" dirty="0">
                <a:solidFill>
                  <a:srgbClr val="2D3956"/>
                </a:solidFill>
                <a:latin typeface="Times New Roman" panose="02020603050405020304" pitchFamily="18" charset="0"/>
              </a:rPr>
              <a:t>بالنسبة للمستخدم فهو يحصل على تقنيات الذكاء الاصطناعي من المصنع أو المنتج، </a:t>
            </a:r>
            <a:r>
              <a:rPr lang="ar-EG" sz="2400" dirty="0">
                <a:solidFill>
                  <a:srgbClr val="2D3956"/>
                </a:solidFill>
                <a:latin typeface="Times New Roman" panose="02020603050405020304" pitchFamily="18" charset="0"/>
              </a:rPr>
              <a:t>وهو يعد أكثر شخص يمكنه استخدامه في ارتكاب جريمته كأنه يستخدمه في الاعتداء على الآخرين، واستخدام الذكاء الاصطناعي في الجريمة أكبر عنه في حالة استخدام الحيوانات نظرا لأن الذكاء الاصطناعي لديه قدرات فائقة ويمكنه تنفيذ أوامر أكثر صعوبة </a:t>
            </a:r>
            <a:r>
              <a:rPr lang="ar-EG" sz="2400" dirty="0" smtClean="0">
                <a:solidFill>
                  <a:srgbClr val="2D3956"/>
                </a:solidFill>
                <a:latin typeface="Times New Roman" panose="02020603050405020304" pitchFamily="18" charset="0"/>
              </a:rPr>
              <a:t>وتعقيد.</a:t>
            </a:r>
          </a:p>
          <a:p>
            <a:pPr algn="just" rtl="1"/>
            <a:r>
              <a:rPr lang="ar-EG" sz="2400" b="1" u="sng" dirty="0" smtClean="0">
                <a:solidFill>
                  <a:srgbClr val="2D3956"/>
                </a:solidFill>
                <a:latin typeface="Times New Roman" panose="02020603050405020304" pitchFamily="18" charset="0"/>
              </a:rPr>
              <a:t>- وفي </a:t>
            </a:r>
            <a:r>
              <a:rPr lang="ar-EG" sz="2400" b="1" u="sng" dirty="0">
                <a:solidFill>
                  <a:srgbClr val="2D3956"/>
                </a:solidFill>
                <a:latin typeface="Times New Roman" panose="02020603050405020304" pitchFamily="18" charset="0"/>
              </a:rPr>
              <a:t>هذه الحالة فإن العقوبة تقع على مالك هذه التقنية لأن سلوكه هو الذي أحدث النتيجة الإجرامية، وتوافرت علاقة السببية بين السلوك والنتيجة، </a:t>
            </a:r>
            <a:r>
              <a:rPr lang="ar-EG" sz="2400" dirty="0">
                <a:solidFill>
                  <a:srgbClr val="2D3956"/>
                </a:solidFill>
                <a:latin typeface="Times New Roman" panose="02020603050405020304" pitchFamily="18" charset="0"/>
              </a:rPr>
              <a:t>وهذه العناصر تمثل الركن المادي للجريمة، غير أن العقوبة المطبقة تختلف بحسب ما إذا عمد عن قصد المالك لارتكاب هذا السلوك أو إذا كان نتيجة خطأ غير عمدي فتختلف العقوبة </a:t>
            </a:r>
            <a:r>
              <a:rPr lang="ar-EG" sz="2400" dirty="0" smtClean="0">
                <a:solidFill>
                  <a:srgbClr val="2D3956"/>
                </a:solidFill>
                <a:latin typeface="Times New Roman" panose="02020603050405020304" pitchFamily="18" charset="0"/>
              </a:rPr>
              <a:t>لكليهما،  </a:t>
            </a:r>
            <a:r>
              <a:rPr lang="ar-EG" sz="2400" dirty="0">
                <a:solidFill>
                  <a:srgbClr val="2D3956"/>
                </a:solidFill>
                <a:latin typeface="Times New Roman" panose="02020603050405020304" pitchFamily="18" charset="0"/>
              </a:rPr>
              <a:t>بحسب النص الجنائي المطبق، نفس الأمر فالقواء اعد العامة يمكن مواجهة بها المستخدم في حالة ثبوت أنه لم يقم باستعمال الذكاء الاصطناعي وفق التوجيهات التي أمر بها المصنع.</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566038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4154984"/>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أما بالنسبة للذكاء الاصطناعي نفسه، فنتيجة للتحول الذي سيعرفه الذكاء الاصطناعي حول مسألة الإدراك الاصطناعي، </a:t>
            </a:r>
            <a:r>
              <a:rPr lang="ar-EG" sz="2400" dirty="0">
                <a:solidFill>
                  <a:srgbClr val="2D3956"/>
                </a:solidFill>
                <a:latin typeface="Times New Roman" panose="02020603050405020304" pitchFamily="18" charset="0"/>
              </a:rPr>
              <a:t>سيمكنه من الحرية وتحمل مسؤولية أفعاله، فالقدرات الهائلة له، من المتصور مستقبلا أن ترتكب جرائم بإرادتها الحرة المنفردة دون تدخل من الغير سواء كان منتجا أو مستخدما، وبالتالي نكون أمام مسؤولية جنائية يتوجب معها معاقبة الذكاء الاصطناعي.</a:t>
            </a:r>
          </a:p>
          <a:p>
            <a:pPr lvl="0" algn="just" rtl="1"/>
            <a:r>
              <a:rPr lang="ar-EG" sz="2400" b="1" u="sng" dirty="0" smtClean="0">
                <a:solidFill>
                  <a:srgbClr val="2D3956"/>
                </a:solidFill>
                <a:latin typeface="Times New Roman" panose="02020603050405020304" pitchFamily="18" charset="0"/>
              </a:rPr>
              <a:t>- أما </a:t>
            </a:r>
            <a:r>
              <a:rPr lang="ar-EG" sz="2400" b="1" u="sng" dirty="0">
                <a:solidFill>
                  <a:srgbClr val="2D3956"/>
                </a:solidFill>
                <a:latin typeface="Times New Roman" panose="02020603050405020304" pitchFamily="18" charset="0"/>
              </a:rPr>
              <a:t>بخصوص العقاب، فإنه من المعروف أن العقوبات السالبة الحرية لا يمكن تطبيقها إلا على الإنسان فقط، </a:t>
            </a:r>
            <a:r>
              <a:rPr lang="ar-EG" sz="2400" dirty="0">
                <a:solidFill>
                  <a:srgbClr val="2D3956"/>
                </a:solidFill>
                <a:latin typeface="Times New Roman" panose="02020603050405020304" pitchFamily="18" charset="0"/>
              </a:rPr>
              <a:t>بمعنى أنه ليس هناك إمكانية تطبيق عقوبات الإعدام والمؤبد أو العقوبات السالبة </a:t>
            </a:r>
            <a:r>
              <a:rPr lang="ar-EG" sz="2400" dirty="0" smtClean="0">
                <a:solidFill>
                  <a:srgbClr val="2D3956"/>
                </a:solidFill>
                <a:latin typeface="Times New Roman" panose="02020603050405020304" pitchFamily="18" charset="0"/>
              </a:rPr>
              <a:t>الحرية على </a:t>
            </a:r>
            <a:r>
              <a:rPr lang="ar-EG" sz="2400" dirty="0">
                <a:solidFill>
                  <a:srgbClr val="2D3956"/>
                </a:solidFill>
                <a:latin typeface="Times New Roman" panose="02020603050405020304" pitchFamily="18" charset="0"/>
              </a:rPr>
              <a:t>كيانات الذكاء الاصطناعي، في حين أن هناك عقوبات يمكن أن تتلاءم مع الاصطناعي، كالغرامات المالية، فهذه الأخيرة تصلح لأن تطبق على الذكاء الاصطناعي والروبوتات وفقا لمفهوم الشخصية القانونية الرقمية أو الإلكترونية للذكاء </a:t>
            </a:r>
            <a:r>
              <a:rPr lang="ar-EG" sz="2400" dirty="0" smtClean="0">
                <a:solidFill>
                  <a:srgbClr val="2D3956"/>
                </a:solidFill>
                <a:latin typeface="Times New Roman" panose="02020603050405020304" pitchFamily="18" charset="0"/>
              </a:rPr>
              <a:t>الاصطناعي.</a:t>
            </a:r>
          </a:p>
          <a:p>
            <a:pPr lvl="0" algn="just" rtl="1"/>
            <a:r>
              <a:rPr lang="ar-EG" sz="2400" b="1" u="sng" dirty="0" smtClean="0">
                <a:solidFill>
                  <a:srgbClr val="2D3956"/>
                </a:solidFill>
                <a:latin typeface="Times New Roman" panose="02020603050405020304" pitchFamily="18" charset="0"/>
              </a:rPr>
              <a:t>- كما </a:t>
            </a:r>
            <a:r>
              <a:rPr lang="ar-EG" sz="2400" b="1" u="sng" dirty="0">
                <a:solidFill>
                  <a:srgbClr val="2D3956"/>
                </a:solidFill>
                <a:latin typeface="Times New Roman" panose="02020603050405020304" pitchFamily="18" charset="0"/>
              </a:rPr>
              <a:t>يمكن تطبيق على الذكاء الاصطناعي عقوبة الحل والإيقاف أو المصادرة، </a:t>
            </a:r>
            <a:r>
              <a:rPr lang="ar-EG" sz="2400" dirty="0">
                <a:solidFill>
                  <a:srgbClr val="2D3956"/>
                </a:solidFill>
                <a:latin typeface="Times New Roman" panose="02020603050405020304" pitchFamily="18" charset="0"/>
              </a:rPr>
              <a:t>بمعنى أن هذه العقوبة قد تعادل عقوبة الإعدام، لكونها يتم فيها إيقاف برنامج الذكاء الاصطناعي نهائيا وحل الروبوت إذا ما أصبح خارج السيطرة وأصبح يشكل تهديدا للبشر، أو يمكن مصادرتها ونزع ملكيتها جبرا وإضافتها إلى ملكية الدولة دون </a:t>
            </a:r>
            <a:r>
              <a:rPr lang="ar-EG" sz="2400" dirty="0" smtClean="0">
                <a:solidFill>
                  <a:srgbClr val="2D3956"/>
                </a:solidFill>
                <a:latin typeface="Times New Roman" panose="02020603050405020304" pitchFamily="18" charset="0"/>
              </a:rPr>
              <a:t>مقابل.</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2402005" y="725159"/>
            <a:ext cx="6933063"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العقوبات المقررة لجرائم الذكاء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36863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4524315"/>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وأيضا من العقوبات التي قد تفرض على الذكاء الاصطناعي، </a:t>
            </a:r>
            <a:r>
              <a:rPr lang="ar-EG" sz="2400" dirty="0">
                <a:solidFill>
                  <a:srgbClr val="2D3956"/>
                </a:solidFill>
                <a:latin typeface="Times New Roman" panose="02020603050405020304" pitchFamily="18" charset="0"/>
              </a:rPr>
              <a:t>سحب رخصة السياقة لمدة محددة بالنسبة للسيارة ذاتية القيادة أو يمكن إعادة تأهيل نظام الذكاء الاصطناعي أو نقله وإصلاحه بحيث يعود للمجتمع مرة أخرى دون أن يرتكب أي نوع من أنواع السلوك الإجرامي في </a:t>
            </a:r>
            <a:r>
              <a:rPr lang="ar-EG" sz="2400" dirty="0" smtClean="0">
                <a:solidFill>
                  <a:srgbClr val="2D3956"/>
                </a:solidFill>
                <a:latin typeface="Times New Roman" panose="02020603050405020304" pitchFamily="18" charset="0"/>
              </a:rPr>
              <a:t>المستقبل.</a:t>
            </a:r>
            <a:endParaRPr lang="ar-EG" sz="2400" dirty="0">
              <a:solidFill>
                <a:srgbClr val="2D3956"/>
              </a:solidFill>
              <a:latin typeface="Times New Roman" panose="02020603050405020304" pitchFamily="18" charset="0"/>
            </a:endParaRPr>
          </a:p>
          <a:p>
            <a:pPr lvl="0" algn="just" rtl="1"/>
            <a:r>
              <a:rPr lang="ar-EG" sz="2400" b="1" u="sng" dirty="0" smtClean="0">
                <a:solidFill>
                  <a:srgbClr val="2D3956"/>
                </a:solidFill>
                <a:latin typeface="Times New Roman" panose="02020603050405020304" pitchFamily="18" charset="0"/>
              </a:rPr>
              <a:t>- والملاحظ </a:t>
            </a:r>
            <a:r>
              <a:rPr lang="ar-EG" sz="2400" b="1" u="sng" dirty="0">
                <a:solidFill>
                  <a:srgbClr val="2D3956"/>
                </a:solidFill>
                <a:latin typeface="Times New Roman" panose="02020603050405020304" pitchFamily="18" charset="0"/>
              </a:rPr>
              <a:t>من هنا، أن الذكاء الاصطناعي في حالة ثبوت مسؤوليته فإن القواعد الجنائية العامة التي تنص على عقوبات سالبة الحرية لا تصلح لمواجهة هذا النوع من المجرمين، </a:t>
            </a:r>
            <a:r>
              <a:rPr lang="ar-EG" sz="2400" dirty="0">
                <a:solidFill>
                  <a:srgbClr val="2D3956"/>
                </a:solidFill>
                <a:latin typeface="Times New Roman" panose="02020603050405020304" pitchFamily="18" charset="0"/>
              </a:rPr>
              <a:t>على اعتبار أنها تتنافى وخصوصية الذكاء الاصطناعي ولكون أننا لن نستفيد شيئا في حالة الحكم على هذا الكائن بهذا النوع من العقوبات والزج به في السجن، غير أن العقوبات الأخرى غير السالبة الحرية يمكن تطبيق القواعد العامة بشأنها في جرائم الذكاء الاصطناعي كالغرامات والمصادرة وإيقاف تشغيله أو إعادة تأهيله وغيرها</a:t>
            </a:r>
            <a:r>
              <a:rPr lang="ar-EG" sz="2400" dirty="0" smtClean="0">
                <a:solidFill>
                  <a:srgbClr val="2D3956"/>
                </a:solidFill>
                <a:latin typeface="Times New Roman" panose="02020603050405020304" pitchFamily="18" charset="0"/>
              </a:rPr>
              <a:t>.</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وخير </a:t>
            </a:r>
            <a:r>
              <a:rPr lang="ar-EG" sz="2400" b="1" u="sng" dirty="0">
                <a:solidFill>
                  <a:srgbClr val="2D3956"/>
                </a:solidFill>
                <a:latin typeface="Times New Roman" panose="02020603050405020304" pitchFamily="18" charset="0"/>
              </a:rPr>
              <a:t>دليل على ما نص عليه المشرع المغربي بخصوص العقوبة عن الجرائم التي يرتكبها الأشخاص المعنوية، </a:t>
            </a:r>
            <a:r>
              <a:rPr lang="ar-EG" sz="2400" dirty="0">
                <a:solidFill>
                  <a:srgbClr val="2D3956"/>
                </a:solidFill>
                <a:latin typeface="Times New Roman" panose="02020603050405020304" pitchFamily="18" charset="0"/>
              </a:rPr>
              <a:t>بحيث أورد في الفصل 127 من </a:t>
            </a:r>
            <a:r>
              <a:rPr lang="ar-EG" sz="2400" dirty="0" smtClean="0">
                <a:solidFill>
                  <a:srgbClr val="2D3956"/>
                </a:solidFill>
                <a:latin typeface="Times New Roman" panose="02020603050405020304" pitchFamily="18" charset="0"/>
              </a:rPr>
              <a:t>القانون الجنائي على </a:t>
            </a:r>
            <a:r>
              <a:rPr lang="ar-EG" sz="2400" dirty="0">
                <a:solidFill>
                  <a:srgbClr val="2D3956"/>
                </a:solidFill>
                <a:latin typeface="Times New Roman" panose="02020603050405020304" pitchFamily="18" charset="0"/>
              </a:rPr>
              <a:t>أن الأشخاص المعنوية لا يمكن أن تطبق عليهم العقوبات السالبة الحرية، في حين يمكن تطبيق عليهم العقوبات </a:t>
            </a:r>
            <a:r>
              <a:rPr lang="ar-EG" sz="2400" dirty="0" smtClean="0">
                <a:solidFill>
                  <a:srgbClr val="2D3956"/>
                </a:solidFill>
                <a:latin typeface="Times New Roman" panose="02020603050405020304" pitchFamily="18" charset="0"/>
              </a:rPr>
              <a:t>الإضافية والغرامات </a:t>
            </a:r>
            <a:r>
              <a:rPr lang="ar-EG" sz="2400" dirty="0">
                <a:solidFill>
                  <a:srgbClr val="2D3956"/>
                </a:solidFill>
                <a:latin typeface="Times New Roman" panose="02020603050405020304" pitchFamily="18" charset="0"/>
              </a:rPr>
              <a:t>المالية والتدابير الوقائية... أي أن العقوبات الأصلية لم يقررها المشرع إلا للشخص الطبيعي دون </a:t>
            </a:r>
            <a:r>
              <a:rPr lang="ar-EG" sz="2400" dirty="0" smtClean="0">
                <a:solidFill>
                  <a:srgbClr val="2D3956"/>
                </a:solidFill>
                <a:latin typeface="Times New Roman" panose="02020603050405020304" pitchFamily="18" charset="0"/>
              </a:rPr>
              <a:t>سواه.</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2402005" y="725159"/>
            <a:ext cx="6933063"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العقوبات المقررة لجرائم الذكاء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2569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4154984"/>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 مما </a:t>
            </a:r>
            <a:r>
              <a:rPr lang="ar-EG" sz="2400" b="1" u="sng" dirty="0">
                <a:solidFill>
                  <a:srgbClr val="2D3956"/>
                </a:solidFill>
                <a:latin typeface="Times New Roman" panose="02020603050405020304" pitchFamily="18" charset="0"/>
              </a:rPr>
              <a:t>يعني أن تقنيات الذكاء الاصطناعي تتناسب والعقوبات المطبقة على الشخص المعنوي وليس الشخص الطبيعي، </a:t>
            </a:r>
            <a:r>
              <a:rPr lang="ar-EG" sz="2400" dirty="0">
                <a:solidFill>
                  <a:srgbClr val="2D3956"/>
                </a:solidFill>
                <a:latin typeface="Times New Roman" panose="02020603050405020304" pitchFamily="18" charset="0"/>
              </a:rPr>
              <a:t>وبالتالي يمكننا مواجهته بالعقوبات الواردة وفق القاعدة العامة المخاطبة للشخص المعنوي</a:t>
            </a:r>
            <a:r>
              <a:rPr lang="ar-EG" sz="2400" dirty="0" smtClean="0">
                <a:solidFill>
                  <a:srgbClr val="2D3956"/>
                </a:solidFill>
                <a:latin typeface="Times New Roman" panose="02020603050405020304" pitchFamily="18" charset="0"/>
              </a:rPr>
              <a:t>.</a:t>
            </a:r>
          </a:p>
          <a:p>
            <a:pPr lvl="0" algn="just" rtl="1"/>
            <a:r>
              <a:rPr lang="ar-EG" sz="2400" b="1" u="sng" dirty="0" smtClean="0">
                <a:solidFill>
                  <a:srgbClr val="2D3956"/>
                </a:solidFill>
                <a:latin typeface="Times New Roman" panose="02020603050405020304" pitchFamily="18" charset="0"/>
              </a:rPr>
              <a:t>- وعليه</a:t>
            </a:r>
            <a:r>
              <a:rPr lang="ar-EG" sz="2400" b="1" u="sng" dirty="0">
                <a:solidFill>
                  <a:srgbClr val="2D3956"/>
                </a:solidFill>
                <a:latin typeface="Times New Roman" panose="02020603050405020304" pitchFamily="18" charset="0"/>
              </a:rPr>
              <a:t>، فكل من قام بارتكاب الجريمة يستحق العقاب والردع الجنائي، ومن ثبتت مسؤوليته الجنائية تجاه سلوك إجرامي فإن العقوبة ستكون له بالمرصاد، </a:t>
            </a:r>
            <a:r>
              <a:rPr lang="ar-EG" sz="2400" dirty="0">
                <a:solidFill>
                  <a:srgbClr val="2D3956"/>
                </a:solidFill>
                <a:latin typeface="Times New Roman" panose="02020603050405020304" pitchFamily="18" charset="0"/>
              </a:rPr>
              <a:t>وإذا ثبت في حق كل من المستخدم والمنتج مسؤوليتهم الجنائية يعاقبان بموجب القانون عن سلوكهم هذا وفق القواعد العامة الواردة في القانون الجنائي. كما أن الذكاء الاصطناعي هو الآخر يعاقب وفق هذه القواعد لكن الفرق يكمن في كون أن هذا الأخير ستطبق عليه العقوبات المطبقة على الشخص المعنوي وليس الطبيعي، ولكن في نفس الوقت على التشريعات الجنائية أن تسرع في استخراج نصوص قانونية تتماشى مع التطور التكنولوجي هذا.</a:t>
            </a:r>
          </a:p>
          <a:p>
            <a:pPr lvl="0" algn="just" rtl="1"/>
            <a:r>
              <a:rPr lang="ar-EG" sz="2400" b="1" u="sng" dirty="0" smtClean="0">
                <a:solidFill>
                  <a:srgbClr val="2D3956"/>
                </a:solidFill>
                <a:latin typeface="Times New Roman" panose="02020603050405020304" pitchFamily="18" charset="0"/>
              </a:rPr>
              <a:t>- لكن </a:t>
            </a:r>
            <a:r>
              <a:rPr lang="ar-EG" sz="2400" b="1" u="sng" dirty="0">
                <a:solidFill>
                  <a:srgbClr val="2D3956"/>
                </a:solidFill>
                <a:latin typeface="Times New Roman" panose="02020603050405020304" pitchFamily="18" charset="0"/>
              </a:rPr>
              <a:t>ليس دئما ما تفرض العقوبات الجنائية على الذكاء الاصطناعي، بل يمكنه أن يقوم بدفعها والتحلل من مسؤولية الجرائم التي ارتكبها، فكيف ذلك؟</a:t>
            </a:r>
          </a:p>
          <a:p>
            <a:pPr lvl="0" algn="just" rtl="1"/>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2402005" y="725159"/>
            <a:ext cx="6933063"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العقوبات المقررة لجرائم الذكاء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96613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4" y="1851359"/>
            <a:ext cx="10949153" cy="3416320"/>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إن </a:t>
            </a:r>
            <a:r>
              <a:rPr lang="ar-EG" sz="2400" b="1" u="sng" dirty="0">
                <a:solidFill>
                  <a:srgbClr val="2D3956"/>
                </a:solidFill>
                <a:latin typeface="Times New Roman" panose="02020603050405020304" pitchFamily="18" charset="0"/>
              </a:rPr>
              <a:t>مسألة تحديد العقوبة تبقى للقاضي بحسب سلطته التقديرية، وبالطريقة التي يراها مناسبة لردع المجرم بدلالة عنصرين فقط وهما خطورة الجريمة وشخصية المجرم، </a:t>
            </a:r>
            <a:r>
              <a:rPr lang="ar-EG" sz="2400" dirty="0">
                <a:solidFill>
                  <a:srgbClr val="2D3956"/>
                </a:solidFill>
                <a:latin typeface="Times New Roman" panose="02020603050405020304" pitchFamily="18" charset="0"/>
              </a:rPr>
              <a:t>وهو إذ يفعل ذلك يكون قد حدد العقوبة </a:t>
            </a:r>
            <a:r>
              <a:rPr lang="ar-EG" sz="2400" dirty="0" smtClean="0">
                <a:solidFill>
                  <a:srgbClr val="2D3956"/>
                </a:solidFill>
                <a:latin typeface="Times New Roman" panose="02020603050405020304" pitchFamily="18" charset="0"/>
              </a:rPr>
              <a:t>وأفردها، </a:t>
            </a:r>
            <a:r>
              <a:rPr lang="ar-EG" sz="2400" dirty="0">
                <a:solidFill>
                  <a:srgbClr val="2D3956"/>
                </a:solidFill>
                <a:latin typeface="Times New Roman" panose="02020603050405020304" pitchFamily="18" charset="0"/>
              </a:rPr>
              <a:t>لكن الاستثناء من هذا الأصل أن المشرع يتدخل ليقرر إما رفع العقوبة أو تخفيفها أو الإعفاء منها </a:t>
            </a:r>
            <a:r>
              <a:rPr lang="ar-EG" sz="2400" dirty="0" smtClean="0">
                <a:solidFill>
                  <a:srgbClr val="2D3956"/>
                </a:solidFill>
                <a:latin typeface="Times New Roman" panose="02020603050405020304" pitchFamily="18" charset="0"/>
              </a:rPr>
              <a:t>تماماً، </a:t>
            </a:r>
            <a:r>
              <a:rPr lang="ar-EG" sz="2400" dirty="0">
                <a:solidFill>
                  <a:srgbClr val="2D3956"/>
                </a:solidFill>
                <a:latin typeface="Times New Roman" panose="02020603050405020304" pitchFamily="18" charset="0"/>
              </a:rPr>
              <a:t>لأسباب إما تكون عائدة لشخصية المجرم، أو مادية عائدة لظروف ارتكاب الجريمة قدر ضرورة تأثيرها في مقدار العقوبة عند تحديد القاضي </a:t>
            </a:r>
            <a:r>
              <a:rPr lang="ar-EG" sz="2400" dirty="0" smtClean="0">
                <a:solidFill>
                  <a:srgbClr val="2D3956"/>
                </a:solidFill>
                <a:latin typeface="Times New Roman" panose="02020603050405020304" pitchFamily="18" charset="0"/>
              </a:rPr>
              <a:t>للعقوبة، </a:t>
            </a:r>
            <a:r>
              <a:rPr lang="ar-EG" sz="2400" dirty="0">
                <a:solidFill>
                  <a:srgbClr val="2D3956"/>
                </a:solidFill>
                <a:latin typeface="Times New Roman" panose="02020603050405020304" pitchFamily="18" charset="0"/>
              </a:rPr>
              <a:t>بحيث يكون توافر أحدها أو أكثر فارضا نفسه على القاضي وجوبا، فلا يجوز له حينئذ تحديد العقوبة دون مراعاة هذا السبب الذي يؤثر في </a:t>
            </a:r>
            <a:r>
              <a:rPr lang="ar-EG" sz="2400" dirty="0" smtClean="0">
                <a:solidFill>
                  <a:srgbClr val="2D3956"/>
                </a:solidFill>
                <a:latin typeface="Times New Roman" panose="02020603050405020304" pitchFamily="18" charset="0"/>
              </a:rPr>
              <a:t>مقدارها.</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وتعد </a:t>
            </a:r>
            <a:r>
              <a:rPr lang="ar-EG" sz="2400" b="1" u="sng" dirty="0">
                <a:solidFill>
                  <a:srgbClr val="2D3956"/>
                </a:solidFill>
                <a:latin typeface="Times New Roman" panose="02020603050405020304" pitchFamily="18" charset="0"/>
              </a:rPr>
              <a:t>من بين الأسباب المؤدية إلى تخفيف العقوبة، نجد حالة الدفاع الشرعي التي نلمسها عندما يقوم الشخص بالدفاع عن نفسه نتيجة قيام شخص آخر بالاعتداء عليه فأودى بحياته</a:t>
            </a:r>
            <a:r>
              <a:rPr lang="ar-EG" sz="2400" dirty="0">
                <a:solidFill>
                  <a:srgbClr val="2D3956"/>
                </a:solidFill>
                <a:latin typeface="Times New Roman" panose="02020603050405020304" pitchFamily="18" charset="0"/>
              </a:rPr>
              <a:t>، غير إن أغلب التشريعات لا تعترف بحالة الدفاع الشرعي إلا للنفس </a:t>
            </a:r>
            <a:r>
              <a:rPr lang="ar-EG" sz="2400" dirty="0" smtClean="0">
                <a:solidFill>
                  <a:srgbClr val="2D3956"/>
                </a:solidFill>
                <a:latin typeface="Times New Roman" panose="02020603050405020304" pitchFamily="18" charset="0"/>
              </a:rPr>
              <a:t>البشرية.</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651379" y="731702"/>
            <a:ext cx="798044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5774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4" y="1851359"/>
            <a:ext cx="10949153"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ولذلك</a:t>
            </a:r>
            <a:r>
              <a:rPr lang="ar-EG" sz="2400" b="1" u="sng" dirty="0">
                <a:solidFill>
                  <a:srgbClr val="2D3956"/>
                </a:solidFill>
                <a:latin typeface="Times New Roman" panose="02020603050405020304" pitchFamily="18" charset="0"/>
              </a:rPr>
              <a:t>، لا يمكن التسليم للروبوت الآلي بالدفاع عن ذاته وذلك لعدم التناسب بين المصلحتين التي يهدف القانون لحمايتها </a:t>
            </a:r>
            <a:r>
              <a:rPr lang="ar-EG" sz="2400" b="1" u="sng" dirty="0" smtClean="0">
                <a:solidFill>
                  <a:srgbClr val="2D3956"/>
                </a:solidFill>
                <a:latin typeface="Times New Roman" panose="02020603050405020304" pitchFamily="18" charset="0"/>
              </a:rPr>
              <a:t>للنفس </a:t>
            </a:r>
            <a:r>
              <a:rPr lang="ar-EG" sz="2400" b="1" u="sng" dirty="0">
                <a:solidFill>
                  <a:srgbClr val="2D3956"/>
                </a:solidFill>
                <a:latin typeface="Times New Roman" panose="02020603050405020304" pitchFamily="18" charset="0"/>
              </a:rPr>
              <a:t>البشرية فلا يمكن الاعتراف للروبوت بحقه في قتل الإنسان الطبيعي بسبب خطر حال وقائم تعرض له الروبوت بسبب الإنسان الطبيعي، </a:t>
            </a:r>
            <a:r>
              <a:rPr lang="ar-EG" sz="2400" dirty="0">
                <a:solidFill>
                  <a:srgbClr val="2D3956"/>
                </a:solidFill>
                <a:latin typeface="Times New Roman" panose="02020603050405020304" pitchFamily="18" charset="0"/>
              </a:rPr>
              <a:t>فيمكن مساءلة الإنسان الطبيعي عما اقترفه من جريمة في شأن الروبوت بعد ذلك دون الاعتراف للأخير بالاعتداء على الإنسان الطبيعي تحت عنوان حق الدفاع الشرعي، وهذا لا يعني إفلات الشخص الطبيعي من المساءلة القانونية إذا كان قد قام بإتلاف الروبوت، أو تعرض له بشكل يشكل </a:t>
            </a:r>
            <a:r>
              <a:rPr lang="ar-EG" sz="2400" dirty="0" smtClean="0">
                <a:solidFill>
                  <a:srgbClr val="2D3956"/>
                </a:solidFill>
                <a:latin typeface="Times New Roman" panose="02020603050405020304" pitchFamily="18" charset="0"/>
              </a:rPr>
              <a:t>جريمة.</a:t>
            </a:r>
          </a:p>
          <a:p>
            <a:pPr algn="just" rtl="1"/>
            <a:r>
              <a:rPr lang="ar-EG" sz="2400" b="1" u="sng" dirty="0" smtClean="0">
                <a:solidFill>
                  <a:srgbClr val="2D3956"/>
                </a:solidFill>
                <a:latin typeface="Times New Roman" panose="02020603050405020304" pitchFamily="18" charset="0"/>
              </a:rPr>
              <a:t>- بالمقابل</a:t>
            </a:r>
            <a:r>
              <a:rPr lang="ar-EG" sz="2400" b="1" u="sng" dirty="0">
                <a:solidFill>
                  <a:srgbClr val="2D3956"/>
                </a:solidFill>
                <a:latin typeface="Times New Roman" panose="02020603050405020304" pitchFamily="18" charset="0"/>
              </a:rPr>
              <a:t>، فإن </a:t>
            </a:r>
            <a:r>
              <a:rPr lang="ar-EG" sz="2400" b="1" u="sng" dirty="0" smtClean="0">
                <a:solidFill>
                  <a:srgbClr val="2D3956"/>
                </a:solidFill>
                <a:latin typeface="Times New Roman" panose="02020603050405020304" pitchFamily="18" charset="0"/>
              </a:rPr>
              <a:t>حالة </a:t>
            </a:r>
            <a:r>
              <a:rPr lang="ar-EG" sz="2400" b="1" u="sng" dirty="0">
                <a:solidFill>
                  <a:srgbClr val="2D3956"/>
                </a:solidFill>
                <a:latin typeface="Times New Roman" panose="02020603050405020304" pitchFamily="18" charset="0"/>
              </a:rPr>
              <a:t>الدفاع الشرعي نجدها قائمة في حق الإنسان الطبيعي، الذي من حقه الدفاع عن نفسه من خطر يهدده، لكن في مجال الذكاء الاصطناعي إذا كانت هذه الحالة غير قائمة، لكونه ليس إنسانا طبيعيا نخشى فقدانه، </a:t>
            </a:r>
            <a:r>
              <a:rPr lang="ar-EG" sz="2400" dirty="0">
                <a:solidFill>
                  <a:srgbClr val="2D3956"/>
                </a:solidFill>
                <a:latin typeface="Times New Roman" panose="02020603050405020304" pitchFamily="18" charset="0"/>
              </a:rPr>
              <a:t>غير إنه هل يحق للروبوت أن يدافع عن مالكه؟ اي هل يمكن للروبوت العمل كمدافع عن الإنسان الطبيعي من تعرضه لأي اعتداء؟</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651379" y="731702"/>
            <a:ext cx="798044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18617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4" y="1851359"/>
            <a:ext cx="10949153"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وقد اختلفت الآراء في هذا الصدد على رأيين وهما:</a:t>
            </a:r>
          </a:p>
          <a:p>
            <a:pPr algn="just" rtl="1"/>
            <a:r>
              <a:rPr lang="ar-EG" sz="2400" b="1" u="sng" dirty="0" smtClean="0">
                <a:solidFill>
                  <a:srgbClr val="2D3956"/>
                </a:solidFill>
                <a:latin typeface="Times New Roman" panose="02020603050405020304" pitchFamily="18" charset="0"/>
              </a:rPr>
              <a:t>الرأي الأول:</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فالرأي </a:t>
            </a:r>
            <a:r>
              <a:rPr lang="ar-EG" sz="2400" b="1" dirty="0">
                <a:solidFill>
                  <a:srgbClr val="2D3956"/>
                </a:solidFill>
                <a:latin typeface="Times New Roman" panose="02020603050405020304" pitchFamily="18" charset="0"/>
              </a:rPr>
              <a:t>الأول يرى، إمكانية تصور الاستعانة بالروبوت كمدافع عن الإنسان، بشرط أن يتمتع الروبوت بأنظمة برمجة متطورة إلى حد يستطيع معه الموازنة بين فعل الاعتداء على صاحبه- المكلف بالدفاع عنه وبين سلوكه المتمثل في الدفاع الشرعي </a:t>
            </a:r>
            <a:r>
              <a:rPr lang="ar-EG" sz="2400" b="1" dirty="0" smtClean="0">
                <a:solidFill>
                  <a:srgbClr val="2D3956"/>
                </a:solidFill>
                <a:latin typeface="Times New Roman" panose="02020603050405020304" pitchFamily="18" charset="0"/>
              </a:rPr>
              <a:t>عنه، </a:t>
            </a:r>
            <a:r>
              <a:rPr lang="ar-EG" sz="2400" dirty="0">
                <a:solidFill>
                  <a:srgbClr val="2D3956"/>
                </a:solidFill>
                <a:latin typeface="Times New Roman" panose="02020603050405020304" pitchFamily="18" charset="0"/>
              </a:rPr>
              <a:t>وفي حالة عدم توافر هذا الشرط فإن مستخدم الروبوت يعد مسؤولا مسؤولية جنائية كاملة عما يمكن أن يتسبب فيه الروبوت المدافع للغير من أذى، لكونه لا يعدو هنا أن يكون مجرد أداة يستخدمها هذا </a:t>
            </a:r>
            <a:r>
              <a:rPr lang="ar-EG" sz="2400" dirty="0" smtClean="0">
                <a:solidFill>
                  <a:srgbClr val="2D3956"/>
                </a:solidFill>
                <a:latin typeface="Times New Roman" panose="02020603050405020304" pitchFamily="18" charset="0"/>
              </a:rPr>
              <a:t>المالك.</a:t>
            </a:r>
          </a:p>
          <a:p>
            <a:pPr algn="just" rtl="1"/>
            <a:r>
              <a:rPr lang="ar-EG" sz="2400" b="1" u="sng" dirty="0">
                <a:solidFill>
                  <a:srgbClr val="2D3956"/>
                </a:solidFill>
                <a:latin typeface="Times New Roman" panose="02020603050405020304" pitchFamily="18" charset="0"/>
              </a:rPr>
              <a:t>الرأي الثاني: </a:t>
            </a:r>
            <a:endParaRPr lang="ar-EG" sz="2400" b="1" u="sng" dirty="0" smtClean="0">
              <a:solidFill>
                <a:srgbClr val="2D3956"/>
              </a:solidFill>
              <a:latin typeface="Times New Roman" panose="02020603050405020304" pitchFamily="18" charset="0"/>
            </a:endParaRPr>
          </a:p>
          <a:p>
            <a:pPr algn="just" rtl="1"/>
            <a:r>
              <a:rPr lang="ar-EG" sz="2400" b="1" u="sng" dirty="0">
                <a:solidFill>
                  <a:srgbClr val="2D3956"/>
                </a:solidFill>
                <a:latin typeface="Times New Roman" panose="02020603050405020304" pitchFamily="18" charset="0"/>
              </a:rPr>
              <a:t>أما الرأي الثاني فيرى، إمكانية تصور الإقرار بحق الروبوت في الدفاع عن نفسه ضد أي اعتداء يتعرض له شريطة أن تكون لديه القدرة على التعامل بحدود معينه مثل الإنسان والقدرة على </a:t>
            </a:r>
            <a:r>
              <a:rPr lang="ar-EG" sz="2400" b="1" u="sng" dirty="0" smtClean="0">
                <a:solidFill>
                  <a:srgbClr val="2D3956"/>
                </a:solidFill>
                <a:latin typeface="Times New Roman" panose="02020603050405020304" pitchFamily="18" charset="0"/>
              </a:rPr>
              <a:t>التمييز.</a:t>
            </a:r>
            <a:endParaRPr lang="ar-EG" sz="2400" b="1" u="sng"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651379" y="731702"/>
            <a:ext cx="798044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21111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3" y="1617431"/>
            <a:ext cx="11779469" cy="4081117"/>
          </a:xfrm>
          <a:prstGeom prst="rect">
            <a:avLst/>
          </a:prstGeom>
        </p:spPr>
        <p:txBody>
          <a:bodyPr wrap="square">
            <a:spAutoFit/>
          </a:bodyPr>
          <a:lstStyle/>
          <a:p>
            <a:pPr algn="just" rtl="1">
              <a:lnSpc>
                <a:spcPct val="120000"/>
              </a:lnSpc>
            </a:pPr>
            <a:r>
              <a:rPr lang="ar-EG" sz="2400" b="1" u="sng" dirty="0" smtClean="0">
                <a:solidFill>
                  <a:srgbClr val="000000"/>
                </a:solidFill>
                <a:latin typeface="Times New Roman" panose="02020603050405020304" pitchFamily="18" charset="0"/>
              </a:rPr>
              <a:t>- والملاحظ </a:t>
            </a:r>
            <a:r>
              <a:rPr lang="ar-EG" sz="2400" b="1" u="sng" dirty="0">
                <a:solidFill>
                  <a:srgbClr val="000000"/>
                </a:solidFill>
                <a:latin typeface="Times New Roman" panose="02020603050405020304" pitchFamily="18" charset="0"/>
              </a:rPr>
              <a:t>من هنا، أن هناك من ينفي حالة الدفاع الشرعي عن الروبوت إلا في حالة ما إذا كان مدافعا عن مالكه، وهناك من يقررها له و حسب </a:t>
            </a:r>
            <a:r>
              <a:rPr lang="ar-EG" sz="2400" b="1" u="sng" dirty="0" smtClean="0">
                <a:solidFill>
                  <a:srgbClr val="000000"/>
                </a:solidFill>
                <a:latin typeface="Times New Roman" panose="02020603050405020304" pitchFamily="18" charset="0"/>
              </a:rPr>
              <a:t>رأي البعض؛ فإنه يؤيد </a:t>
            </a:r>
            <a:r>
              <a:rPr lang="ar-EG" sz="2400" b="1" u="sng" dirty="0">
                <a:solidFill>
                  <a:srgbClr val="000000"/>
                </a:solidFill>
                <a:latin typeface="Times New Roman" panose="02020603050405020304" pitchFamily="18" charset="0"/>
              </a:rPr>
              <a:t>الرأي الأول، </a:t>
            </a:r>
            <a:r>
              <a:rPr lang="ar-EG" sz="2400" dirty="0">
                <a:solidFill>
                  <a:srgbClr val="000000"/>
                </a:solidFill>
                <a:latin typeface="Times New Roman" panose="02020603050405020304" pitchFamily="18" charset="0"/>
              </a:rPr>
              <a:t>فالذكاء الاصطناعي الروبوت حتى وإن كان النقاش دائر حاليا على تمتيعه بالإدراك الاصطناعي وجعله يميز بين الصح والغلط، فإنه يظل ليس بمخلوق، وإنما هو وليد يد بشرية ليس إلا، وليس بنفس نخاف إزهاق روحها، ولإزهاق روحه لا يمكن أن يمس أي ضرر للمجتمع نتيجة حدوث جريمة القتل.</a:t>
            </a:r>
          </a:p>
          <a:p>
            <a:pPr algn="just" rtl="1">
              <a:lnSpc>
                <a:spcPct val="120000"/>
              </a:lnSpc>
            </a:pPr>
            <a:r>
              <a:rPr lang="ar-EG" sz="2400" b="1" u="sng" dirty="0" smtClean="0">
                <a:solidFill>
                  <a:srgbClr val="000000"/>
                </a:solidFill>
                <a:latin typeface="Times New Roman" panose="02020603050405020304" pitchFamily="18" charset="0"/>
              </a:rPr>
              <a:t>- بل </a:t>
            </a:r>
            <a:r>
              <a:rPr lang="ar-EG" sz="2400" b="1" u="sng" dirty="0">
                <a:solidFill>
                  <a:srgbClr val="000000"/>
                </a:solidFill>
                <a:latin typeface="Times New Roman" panose="02020603050405020304" pitchFamily="18" charset="0"/>
              </a:rPr>
              <a:t>هو عبارة عن انظمة ذكية، تعمل ببرمجيات لا غير، ولا يمكن أن نقر لها بإمكانية تمتعها بحالة الدفاع الشرعي عن نفسها، ثم ما مادام العمل الآن يجري على مسألة الإدراك الاصطناعي، </a:t>
            </a:r>
            <a:r>
              <a:rPr lang="ar-EG" sz="2400" dirty="0">
                <a:solidFill>
                  <a:srgbClr val="000000"/>
                </a:solidFill>
                <a:latin typeface="Times New Roman" panose="02020603050405020304" pitchFamily="18" charset="0"/>
              </a:rPr>
              <a:t>فإن حالة الدفاع الشرعي قد تجد مسعاها لاستطاعته بالدفاع عن مالكه في حالة </a:t>
            </a:r>
            <a:r>
              <a:rPr lang="ar-EG" sz="2400" dirty="0" smtClean="0">
                <a:solidFill>
                  <a:srgbClr val="000000"/>
                </a:solidFill>
                <a:latin typeface="Times New Roman" panose="02020603050405020304" pitchFamily="18" charset="0"/>
              </a:rPr>
              <a:t>علمه- </a:t>
            </a:r>
            <a:r>
              <a:rPr lang="ar-EG" sz="2400" dirty="0">
                <a:solidFill>
                  <a:srgbClr val="000000"/>
                </a:solidFill>
                <a:latin typeface="Times New Roman" panose="02020603050405020304" pitchFamily="18" charset="0"/>
              </a:rPr>
              <a:t>الروبوت- بخطر يهدد مالكه فيمكنه التدخل لمساعدته والدفاع عنه، وهنا تكون مسألة الدفاع الشرعي قائمة. </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3" y="1617431"/>
            <a:ext cx="11779469" cy="4524315"/>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 وبالتالي، يمكن تصور حالة الدفاع الشرعي للذكاء الاصطناعي، إذا كان مصدر الاعتداء عليه ليس بإنسان طبيعي وإنما بإنسان آلي، </a:t>
            </a:r>
            <a:r>
              <a:rPr lang="ar-EG" sz="2400" dirty="0">
                <a:solidFill>
                  <a:srgbClr val="000000"/>
                </a:solidFill>
                <a:latin typeface="Times New Roman" panose="02020603050405020304" pitchFamily="18" charset="0"/>
              </a:rPr>
              <a:t>وذلك عندما يستشعر الروبوت بأن خطرا يهدده من روبوت آخر أو نظام ذكي آخر، يمكنه الدفاع عن نفسه، وذلك بتدميره فآنذاك يمكن تصور حالة </a:t>
            </a:r>
            <a:r>
              <a:rPr lang="ar-EG" sz="2400" dirty="0" smtClean="0">
                <a:solidFill>
                  <a:srgbClr val="000000"/>
                </a:solidFill>
                <a:latin typeface="Times New Roman" panose="02020603050405020304" pitchFamily="18" charset="0"/>
              </a:rPr>
              <a:t>الدفاع،أما </a:t>
            </a:r>
            <a:r>
              <a:rPr lang="ar-EG" sz="2400" dirty="0">
                <a:solidFill>
                  <a:srgbClr val="000000"/>
                </a:solidFill>
                <a:latin typeface="Times New Roman" panose="02020603050405020304" pitchFamily="18" charset="0"/>
              </a:rPr>
              <a:t>بين شخص طبيعي وروبوت فلا يعقل تصورها لأن النفس البشرية هي الأولى الشرعي بالحماية من الإنسان الآلي.</a:t>
            </a:r>
          </a:p>
          <a:p>
            <a:pPr algn="just" rtl="1">
              <a:lnSpc>
                <a:spcPct val="120000"/>
              </a:lnSpc>
            </a:pPr>
            <a:r>
              <a:rPr lang="ar-EG" sz="2400" b="1" u="sng" dirty="0" smtClean="0">
                <a:solidFill>
                  <a:srgbClr val="000000"/>
                </a:solidFill>
                <a:latin typeface="Times New Roman" panose="02020603050405020304" pitchFamily="18" charset="0"/>
              </a:rPr>
              <a:t>- في </a:t>
            </a:r>
            <a:r>
              <a:rPr lang="ar-EG" sz="2400" b="1" u="sng" dirty="0">
                <a:solidFill>
                  <a:srgbClr val="000000"/>
                </a:solidFill>
                <a:latin typeface="Times New Roman" panose="02020603050405020304" pitchFamily="18" charset="0"/>
              </a:rPr>
              <a:t>نفس الصدد، يقترح البعض إمكانية إعمال القواعد العامة لموانع المسؤولية الجنائية بالنسبة لكيانات الذكاء الاصطناعي، فيجوز الإعفاء من العقاب بالنسبة للروبوت إذا تدخل مصدر خارجي أثر في سلوكه، بشكل أفقده القدرة الذاتية على التحكم في أفعاله وتصرفاته، وبالتالي لا يمكن إسناد الجريمة </a:t>
            </a:r>
            <a:r>
              <a:rPr lang="ar-EG" sz="2400" b="1" u="sng" dirty="0" smtClean="0">
                <a:solidFill>
                  <a:srgbClr val="000000"/>
                </a:solidFill>
                <a:latin typeface="Times New Roman" panose="02020603050405020304" pitchFamily="18" charset="0"/>
              </a:rPr>
              <a:t>له،  </a:t>
            </a:r>
            <a:r>
              <a:rPr lang="ar-EG" sz="2400" dirty="0">
                <a:solidFill>
                  <a:srgbClr val="000000"/>
                </a:solidFill>
                <a:latin typeface="Times New Roman" panose="02020603050405020304" pitchFamily="18" charset="0"/>
              </a:rPr>
              <a:t>في حين أن القواعد المنظمة لحالة الدفاع الشرعي لا يمكن مواجهة بها تقنيات الذكاء الاصطناعي لكونها تتعارض مع خصوصياته، وعلى اعتبار أن هذه القواعد تخاطب فقط العنصر البشري الذي نخشى فقدانه في حالة لم يدافع عن نفسه، أما الكائن الذكي لن يؤثر فقدانه في المجتمع، وبالتالي استبعاد تطبيق عليه قواعد الدفاع الشرعي.</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448712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3" y="1617431"/>
            <a:ext cx="11779469" cy="2308324"/>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 فإمكانية تطبيق موانع المسؤولية الجنائية - الواردة في القانون الجنائي - للذكاء الاصطناعي، يشترط أن يكون مدركا وقادرا على التمييز بين الأفعال في إطار مقدار كاف بما يمكن أن يقوم به من سلوك، </a:t>
            </a:r>
            <a:r>
              <a:rPr lang="ar-EG" sz="2400" dirty="0">
                <a:solidFill>
                  <a:srgbClr val="000000"/>
                </a:solidFill>
                <a:latin typeface="Times New Roman" panose="02020603050405020304" pitchFamily="18" charset="0"/>
              </a:rPr>
              <a:t>ثم يأتي شخص من الغير فيقوم بتعطيل قدراته الذاتية أو التأثير عليها بشكل أو يحدث خللا ذاتيا في هذا العقل الإلكتروني كما في حالة تعرضه لهجمات فيروسية، فتجعله كما الإنسان المجنون، وبالتالي لا يعد مسؤولا مسؤولية جنائية لافتقاده أهم عنصر لقيامها وهو العقل </a:t>
            </a:r>
            <a:r>
              <a:rPr lang="ar-EG" sz="2400" dirty="0" smtClean="0">
                <a:solidFill>
                  <a:srgbClr val="000000"/>
                </a:solidFill>
                <a:latin typeface="Times New Roman" panose="02020603050405020304" pitchFamily="18" charset="0"/>
              </a:rPr>
              <a:t>والتمييز.</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943135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3" y="1617431"/>
            <a:ext cx="11779469" cy="4524315"/>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 و</a:t>
            </a:r>
            <a:r>
              <a:rPr lang="ar-EG" sz="2400" b="1" u="sng" dirty="0" smtClean="0">
                <a:solidFill>
                  <a:srgbClr val="000000"/>
                </a:solidFill>
                <a:latin typeface="Times New Roman" panose="02020603050405020304" pitchFamily="18" charset="0"/>
              </a:rPr>
              <a:t>يثار </a:t>
            </a:r>
            <a:r>
              <a:rPr lang="ar-EG" sz="2400" b="1" u="sng" dirty="0">
                <a:solidFill>
                  <a:srgbClr val="000000"/>
                </a:solidFill>
                <a:latin typeface="Times New Roman" panose="02020603050405020304" pitchFamily="18" charset="0"/>
              </a:rPr>
              <a:t>التساؤل حول ما إذا كان بالإمكان تطبيق بعض حالات انتفاء المسؤولية الجنائية الواردة في القواعد العامة على جرائم الذكاء الاصطناعي أم لا. ومن أبرز هذه الحالات ما يلي</a:t>
            </a:r>
            <a:r>
              <a:rPr lang="ar-EG" sz="2400" b="1" u="sng" dirty="0" smtClean="0">
                <a:solidFill>
                  <a:srgbClr val="000000"/>
                </a:solidFill>
                <a:latin typeface="Times New Roman" panose="02020603050405020304" pitchFamily="18" charset="0"/>
              </a:rPr>
              <a:t>:</a:t>
            </a:r>
            <a:endParaRPr lang="ar-EG" sz="2400" b="1" u="sng" dirty="0">
              <a:solidFill>
                <a:srgbClr val="000000"/>
              </a:solidFill>
              <a:latin typeface="Times New Roman" panose="02020603050405020304" pitchFamily="18" charset="0"/>
            </a:endParaRPr>
          </a:p>
          <a:p>
            <a:pPr algn="just" rtl="1">
              <a:lnSpc>
                <a:spcPct val="120000"/>
              </a:lnSpc>
            </a:pPr>
            <a:r>
              <a:rPr lang="ar-EG" sz="2400" b="1" u="sng" dirty="0">
                <a:solidFill>
                  <a:srgbClr val="000000"/>
                </a:solidFill>
                <a:latin typeface="Times New Roman" panose="02020603050405020304" pitchFamily="18" charset="0"/>
              </a:rPr>
              <a:t>1. القوة القاهرة: </a:t>
            </a:r>
          </a:p>
          <a:p>
            <a:pPr algn="just" rtl="1">
              <a:lnSpc>
                <a:spcPct val="120000"/>
              </a:lnSpc>
            </a:pPr>
            <a:r>
              <a:rPr lang="ar-EG" sz="2400" dirty="0">
                <a:solidFill>
                  <a:srgbClr val="000000"/>
                </a:solidFill>
                <a:latin typeface="Times New Roman" panose="02020603050405020304" pitchFamily="18" charset="0"/>
              </a:rPr>
              <a:t>وهي الحادث الفجائي الذي لا يمكن توقعه أو دفعه بالحيطة والحذر. ويمكن تصور تطبيقها على الذكاء الاصطناعي إذا تعرض أحد الروبوتات مثلاً للضرر بسبب كارثة طبيعية كالزلزال مما تسبب في ارتكابه لفعل إجرامي</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a:p>
            <a:pPr algn="just" rtl="1">
              <a:lnSpc>
                <a:spcPct val="120000"/>
              </a:lnSpc>
            </a:pPr>
            <a:r>
              <a:rPr lang="ar-EG" sz="2400" b="1" u="sng" dirty="0">
                <a:solidFill>
                  <a:srgbClr val="000000"/>
                </a:solidFill>
                <a:latin typeface="Times New Roman" panose="02020603050405020304" pitchFamily="18" charset="0"/>
              </a:rPr>
              <a:t>2. الجهل بالقانون:  </a:t>
            </a:r>
          </a:p>
          <a:p>
            <a:pPr algn="just" rtl="1">
              <a:lnSpc>
                <a:spcPct val="120000"/>
              </a:lnSpc>
            </a:pPr>
            <a:r>
              <a:rPr lang="ar-EG" sz="2400" dirty="0">
                <a:solidFill>
                  <a:srgbClr val="000000"/>
                </a:solidFill>
                <a:latin typeface="Times New Roman" panose="02020603050405020304" pitchFamily="18" charset="0"/>
              </a:rPr>
              <a:t>وذلك عندما يكون الروبوت مبرمجاً بشكل ناقص بحيث لا يدرك بعض جوانب القانون. وهنا ينتفي الركن المعنوي لديه</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a:p>
            <a:pPr algn="just" rtl="1">
              <a:lnSpc>
                <a:spcPct val="120000"/>
              </a:lnSpc>
            </a:pPr>
            <a:r>
              <a:rPr lang="ar-EG" sz="2400" b="1" u="sng" dirty="0">
                <a:solidFill>
                  <a:srgbClr val="000000"/>
                </a:solidFill>
                <a:latin typeface="Times New Roman" panose="02020603050405020304" pitchFamily="18" charset="0"/>
              </a:rPr>
              <a:t>3. انعدام الإدراك أو القدرة على </a:t>
            </a:r>
            <a:r>
              <a:rPr lang="ar-EG" sz="2400" b="1" u="sng" dirty="0" smtClean="0">
                <a:solidFill>
                  <a:srgbClr val="000000"/>
                </a:solidFill>
                <a:latin typeface="Times New Roman" panose="02020603050405020304" pitchFamily="18" charset="0"/>
              </a:rPr>
              <a:t>التمييز: </a:t>
            </a:r>
          </a:p>
          <a:p>
            <a:pPr algn="just" rtl="1">
              <a:lnSpc>
                <a:spcPct val="120000"/>
              </a:lnSpc>
            </a:pPr>
            <a:r>
              <a:rPr lang="ar-EG" sz="2400" dirty="0" smtClean="0">
                <a:solidFill>
                  <a:srgbClr val="000000"/>
                </a:solidFill>
                <a:latin typeface="Times New Roman" panose="02020603050405020304" pitchFamily="18" charset="0"/>
              </a:rPr>
              <a:t>بحيث </a:t>
            </a:r>
            <a:r>
              <a:rPr lang="ar-EG" sz="2400" dirty="0">
                <a:solidFill>
                  <a:srgbClr val="000000"/>
                </a:solidFill>
                <a:latin typeface="Times New Roman" panose="02020603050405020304" pitchFamily="18" charset="0"/>
              </a:rPr>
              <a:t>يفقد التحكم الكامل في أفعاله، كما لو تعرض لهجوم فيروسي أو خلل فني أدى إلى انعدام إدراكه وتمييزه بين </a:t>
            </a:r>
            <a:r>
              <a:rPr lang="ar-EG" sz="2400" dirty="0" smtClean="0">
                <a:solidFill>
                  <a:srgbClr val="000000"/>
                </a:solidFill>
                <a:latin typeface="Times New Roman" panose="02020603050405020304" pitchFamily="18" charset="0"/>
              </a:rPr>
              <a:t>الأفعال. </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8932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3" y="1617431"/>
            <a:ext cx="11779469" cy="4081117"/>
          </a:xfrm>
          <a:prstGeom prst="rect">
            <a:avLst/>
          </a:prstGeom>
        </p:spPr>
        <p:txBody>
          <a:bodyPr wrap="square">
            <a:spAutoFit/>
          </a:bodyPr>
          <a:lstStyle/>
          <a:p>
            <a:pPr algn="just" rtl="1">
              <a:lnSpc>
                <a:spcPct val="120000"/>
              </a:lnSpc>
            </a:pPr>
            <a:r>
              <a:rPr lang="ar-EG" sz="2400" b="1" u="sng" dirty="0" smtClean="0">
                <a:solidFill>
                  <a:srgbClr val="000000"/>
                </a:solidFill>
                <a:latin typeface="Times New Roman" panose="02020603050405020304" pitchFamily="18" charset="0"/>
              </a:rPr>
              <a:t>- خلاصة القول إذن، أن الذكاء الاصطناعي أصبح حقيقة واقعة لاجدال فيها، كما أن هذا الكيان في تطور مستمر وفائق </a:t>
            </a:r>
            <a:r>
              <a:rPr lang="ar-EG" sz="2400" dirty="0" smtClean="0">
                <a:solidFill>
                  <a:srgbClr val="000000"/>
                </a:solidFill>
                <a:latin typeface="Times New Roman" panose="02020603050405020304" pitchFamily="18" charset="0"/>
              </a:rPr>
              <a:t>وهذا التطور للذكاء الاصطناعي أدى إلى ظهور العديد من الجرائم سواء كان هو المسئول عنها أو غيره المصنع أو المستخدم أو المالك كما تم منحه الجنسية في بعض الدول العربية كالمملكة العربية السعودية للربوت صوفيا أو اعطاء الشخصية المعنوية الاعتبارية في بعض الدول مثل الامارات العربية المتحدة.</a:t>
            </a:r>
          </a:p>
          <a:p>
            <a:pPr algn="just" rtl="1">
              <a:lnSpc>
                <a:spcPct val="120000"/>
              </a:lnSpc>
            </a:pPr>
            <a:r>
              <a:rPr lang="ar-EG" sz="2400" b="1" u="sng" dirty="0" smtClean="0">
                <a:solidFill>
                  <a:srgbClr val="000000"/>
                </a:solidFill>
                <a:latin typeface="Times New Roman" panose="02020603050405020304" pitchFamily="18" charset="0"/>
              </a:rPr>
              <a:t>- وإذا ارتكب الذكاء الاصطناعي شيئاً ينتج عنه فعلاً إجرامياً أو حتى إذا فشل في إتخاذ إجراء عندما يكون هناك واجب في التصرف بسبب خطأ ما أو بإرادته، فعنذئد يرتكب جريمة فالفعل الجرمي لهذا النوع من الانتهاكات يكون قد تحقق</a:t>
            </a:r>
            <a:r>
              <a:rPr lang="ar-EG" sz="2400" dirty="0" smtClean="0">
                <a:solidFill>
                  <a:srgbClr val="000000"/>
                </a:solidFill>
                <a:latin typeface="Times New Roman" panose="02020603050405020304" pitchFamily="18" charset="0"/>
              </a:rPr>
              <a:t>. ومن ناحية أخرى فإن تعيين الجريمة في بعض الأحوال أمر صعب للغاية حيث أنه لاتوجد نية لارتكاب الجريمة؛ وقد يكون من المعقول بالفعل عقد برامج خاصة بالذكاء الاصطناعي وهي التي يمكن فرضها ومقاضاتها بموجب نظام القانون الجنائي. </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10033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3" y="1617431"/>
            <a:ext cx="11779469" cy="3637919"/>
          </a:xfrm>
          <a:prstGeom prst="rect">
            <a:avLst/>
          </a:prstGeom>
        </p:spPr>
        <p:txBody>
          <a:bodyPr wrap="square">
            <a:spAutoFit/>
          </a:bodyPr>
          <a:lstStyle/>
          <a:p>
            <a:pPr algn="just" rtl="1">
              <a:lnSpc>
                <a:spcPct val="120000"/>
              </a:lnSpc>
            </a:pPr>
            <a:r>
              <a:rPr lang="ar-EG" sz="2400" b="1" u="sng" dirty="0" smtClean="0">
                <a:solidFill>
                  <a:srgbClr val="000000"/>
                </a:solidFill>
                <a:latin typeface="Times New Roman" panose="02020603050405020304" pitchFamily="18" charset="0"/>
              </a:rPr>
              <a:t>- ونخلص إذن إلى أن تطور </a:t>
            </a:r>
            <a:r>
              <a:rPr lang="ar-EG" sz="2400" b="1" u="sng" dirty="0">
                <a:solidFill>
                  <a:srgbClr val="000000"/>
                </a:solidFill>
                <a:latin typeface="Times New Roman" panose="02020603050405020304" pitchFamily="18" charset="0"/>
              </a:rPr>
              <a:t>الذكاء الاصطناعي وانتشار </a:t>
            </a:r>
            <a:r>
              <a:rPr lang="ar-EG" sz="2400" b="1" u="sng" dirty="0" smtClean="0">
                <a:solidFill>
                  <a:srgbClr val="000000"/>
                </a:solidFill>
                <a:latin typeface="Times New Roman" panose="02020603050405020304" pitchFamily="18" charset="0"/>
              </a:rPr>
              <a:t>استخداماته يثير </a:t>
            </a:r>
            <a:r>
              <a:rPr lang="ar-EG" sz="2400" b="1" u="sng" dirty="0">
                <a:solidFill>
                  <a:srgbClr val="000000"/>
                </a:solidFill>
                <a:latin typeface="Times New Roman" panose="02020603050405020304" pitchFamily="18" charset="0"/>
              </a:rPr>
              <a:t>العديد من التساؤلات حول الآثار القانونية في حال ارتكاب جرائم من قبل هذه التقنيات الذكية. </a:t>
            </a:r>
          </a:p>
          <a:p>
            <a:pPr algn="just" rtl="1">
              <a:lnSpc>
                <a:spcPct val="120000"/>
              </a:lnSpc>
            </a:pPr>
            <a:r>
              <a:rPr lang="ar-EG" sz="2400" b="1" u="sng" dirty="0" smtClean="0">
                <a:solidFill>
                  <a:srgbClr val="000000"/>
                </a:solidFill>
                <a:latin typeface="Times New Roman" panose="02020603050405020304" pitchFamily="18" charset="0"/>
              </a:rPr>
              <a:t>- ففيما </a:t>
            </a:r>
            <a:r>
              <a:rPr lang="ar-EG" sz="2400" b="1" u="sng" dirty="0">
                <a:solidFill>
                  <a:srgbClr val="000000"/>
                </a:solidFill>
                <a:latin typeface="Times New Roman" panose="02020603050405020304" pitchFamily="18" charset="0"/>
              </a:rPr>
              <a:t>يتعلق بالعقوبات، </a:t>
            </a:r>
            <a:r>
              <a:rPr lang="ar-EG" sz="2400" dirty="0">
                <a:solidFill>
                  <a:srgbClr val="000000"/>
                </a:solidFill>
                <a:latin typeface="Times New Roman" panose="02020603050405020304" pitchFamily="18" charset="0"/>
              </a:rPr>
              <a:t>يطرح تساؤل حول مدى ملاءمة العقوبات التقليدية الواردة حالياً في التشريعات الجنائية لطبيعة جرائم الذكاء الاصطناعي. كما يثار النقاش حول البدائل العقابية من غرامات مالية أو إيقاف تشغيل أو مصادرة، والعقوبات التي يمكن توقيعها على كل من المصنع والمستخدم والذكاء الاصطناعي نفسه</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a:p>
            <a:pPr algn="just" rtl="1">
              <a:lnSpc>
                <a:spcPct val="120000"/>
              </a:lnSpc>
            </a:pPr>
            <a:r>
              <a:rPr lang="ar-EG" sz="2400" b="1" u="sng" dirty="0" smtClean="0">
                <a:solidFill>
                  <a:srgbClr val="000000"/>
                </a:solidFill>
                <a:latin typeface="Times New Roman" panose="02020603050405020304" pitchFamily="18" charset="0"/>
              </a:rPr>
              <a:t>- أما </a:t>
            </a:r>
            <a:r>
              <a:rPr lang="ar-EG" sz="2400" b="1" u="sng" dirty="0">
                <a:solidFill>
                  <a:srgbClr val="000000"/>
                </a:solidFill>
                <a:latin typeface="Times New Roman" panose="02020603050405020304" pitchFamily="18" charset="0"/>
              </a:rPr>
              <a:t>بالنسبة لانتفاء المسؤولية الجنائية، </a:t>
            </a:r>
            <a:r>
              <a:rPr lang="ar-EG" sz="2400" dirty="0">
                <a:solidFill>
                  <a:srgbClr val="000000"/>
                </a:solidFill>
                <a:latin typeface="Times New Roman" panose="02020603050405020304" pitchFamily="18" charset="0"/>
              </a:rPr>
              <a:t>فيطرح تساؤل حول ما إذا كان بالإمكان تطبيق بعض حالات انتفاء المسؤولية كالقوة القاهرة والجهل بالقانون وانعدام الإدراك أو التمييز، على جرائم ترتكب من قبل أنظمة الذكاء الاصطناعي</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a:p>
            <a:pPr algn="just" rtl="1">
              <a:lnSpc>
                <a:spcPct val="120000"/>
              </a:lnSpc>
            </a:pPr>
            <a:r>
              <a:rPr lang="ar-EG" sz="2400" b="1" u="sng" dirty="0">
                <a:solidFill>
                  <a:srgbClr val="000000"/>
                </a:solidFill>
                <a:latin typeface="Times New Roman" panose="02020603050405020304" pitchFamily="18" charset="0"/>
              </a:rPr>
              <a:t>وهكذا تثير جرائم الذكاء الاصطناعي العديد من التحديات والإشكالات القانونية ذات الصلة بالعقوبات وانتفاء المسؤولية.</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حالات انتفاء المسؤولية الجنائية عن جرائم الذكاء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244278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5" y="656998"/>
            <a:ext cx="2758843" cy="753090"/>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2744</TotalTime>
  <Words>2917</Words>
  <Application>Microsoft Office PowerPoint</Application>
  <PresentationFormat>Custom</PresentationFormat>
  <Paragraphs>141</Paragraphs>
  <Slides>21</Slides>
  <Notes>4</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645</cp:revision>
  <dcterms:created xsi:type="dcterms:W3CDTF">2023-04-29T09:08:23Z</dcterms:created>
  <dcterms:modified xsi:type="dcterms:W3CDTF">2023-12-07T15:15:25Z</dcterms:modified>
</cp:coreProperties>
</file>