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ink/ink1.xml" ContentType="application/inkml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6"/>
  </p:notesMasterIdLst>
  <p:sldIdLst>
    <p:sldId id="480" r:id="rId2"/>
    <p:sldId id="303" r:id="rId3"/>
    <p:sldId id="597" r:id="rId4"/>
    <p:sldId id="598" r:id="rId5"/>
    <p:sldId id="599" r:id="rId6"/>
    <p:sldId id="313" r:id="rId7"/>
    <p:sldId id="276" r:id="rId8"/>
    <p:sldId id="494" r:id="rId9"/>
    <p:sldId id="559" r:id="rId10"/>
    <p:sldId id="561" r:id="rId11"/>
    <p:sldId id="562" r:id="rId12"/>
    <p:sldId id="563" r:id="rId13"/>
    <p:sldId id="564" r:id="rId14"/>
    <p:sldId id="565" r:id="rId15"/>
    <p:sldId id="566" r:id="rId16"/>
    <p:sldId id="569" r:id="rId17"/>
    <p:sldId id="567" r:id="rId18"/>
    <p:sldId id="570" r:id="rId19"/>
    <p:sldId id="571" r:id="rId20"/>
    <p:sldId id="573" r:id="rId21"/>
    <p:sldId id="574" r:id="rId22"/>
    <p:sldId id="575" r:id="rId23"/>
    <p:sldId id="576" r:id="rId24"/>
    <p:sldId id="577" r:id="rId25"/>
    <p:sldId id="578" r:id="rId26"/>
    <p:sldId id="579" r:id="rId27"/>
    <p:sldId id="581" r:id="rId28"/>
    <p:sldId id="582" r:id="rId29"/>
    <p:sldId id="583" r:id="rId30"/>
    <p:sldId id="584" r:id="rId31"/>
    <p:sldId id="585" r:id="rId32"/>
    <p:sldId id="586" r:id="rId33"/>
    <p:sldId id="587" r:id="rId34"/>
    <p:sldId id="588" r:id="rId35"/>
    <p:sldId id="589" r:id="rId36"/>
    <p:sldId id="590" r:id="rId37"/>
    <p:sldId id="591" r:id="rId38"/>
    <p:sldId id="592" r:id="rId39"/>
    <p:sldId id="593" r:id="rId40"/>
    <p:sldId id="594" r:id="rId41"/>
    <p:sldId id="595" r:id="rId42"/>
    <p:sldId id="306" r:id="rId43"/>
    <p:sldId id="596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97"/>
            <p14:sldId id="598"/>
            <p14:sldId id="599"/>
            <p14:sldId id="313"/>
            <p14:sldId id="276"/>
            <p14:sldId id="494"/>
            <p14:sldId id="559"/>
            <p14:sldId id="561"/>
            <p14:sldId id="562"/>
            <p14:sldId id="563"/>
            <p14:sldId id="564"/>
            <p14:sldId id="565"/>
            <p14:sldId id="566"/>
            <p14:sldId id="569"/>
            <p14:sldId id="567"/>
            <p14:sldId id="570"/>
            <p14:sldId id="571"/>
            <p14:sldId id="573"/>
            <p14:sldId id="574"/>
            <p14:sldId id="575"/>
            <p14:sldId id="576"/>
            <p14:sldId id="577"/>
            <p14:sldId id="578"/>
            <p14:sldId id="579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89"/>
            <p14:sldId id="590"/>
            <p14:sldId id="591"/>
            <p14:sldId id="592"/>
            <p14:sldId id="593"/>
            <p14:sldId id="594"/>
            <p14:sldId id="595"/>
            <p14:sldId id="306"/>
            <p14:sldId id="59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000000"/>
    <a:srgbClr val="669BBC"/>
    <a:srgbClr val="2D3956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86722" autoAdjust="0"/>
  </p:normalViewPr>
  <p:slideViewPr>
    <p:cSldViewPr snapToGrid="0">
      <p:cViewPr varScale="1">
        <p:scale>
          <a:sx n="75" d="100"/>
          <a:sy n="75" d="100"/>
        </p:scale>
        <p:origin x="69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3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customXml" Target="../customXml/item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6-29T14:43:46.437"/>
    </inkml:context>
    <inkml:brush xml:id="br0">
      <inkml:brushProperty name="width" value="0.035" units="cm"/>
      <inkml:brushProperty name="height" value="0.035" units="cm"/>
      <inkml:brushProperty name="color" value="#FFFFFF"/>
    </inkml:brush>
  </inkml:definitions>
  <inkml:trace contextRef="#ctx0" brushRef="#br0">1 17 24575,'0'-7'0,"0"-2"-8191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981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109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011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1313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5112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7968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386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980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9402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676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8196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4186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5233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4984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6175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7712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5790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784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327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9614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2750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2078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0318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6672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7263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0272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59734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2259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60770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10190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83446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8137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5934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27083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72564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97158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57323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5640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34163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528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5" Type="http://schemas.openxmlformats.org/officeDocument/2006/relationships/customXml" Target="../ink/ink1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Sleem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47388" y="1649275"/>
            <a:ext cx="47197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Concepts and Distributions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95658" y="593509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308"/>
    </mc:Choice>
    <mc:Fallback xmlns="">
      <p:transition spd="slow" advTm="6930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120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Concepts and Distributions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Sleem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6384738" y="4797285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07"/>
    </mc:Choice>
    <mc:Fallback xmlns="">
      <p:transition spd="slow" advTm="1490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1284050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6" y="1702382"/>
            <a:ext cx="10902105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dirty="0"/>
              <a:t>Question 1: Explain the concepts of mean, median, and mode, and provide an example of how each is used in financial data analysis.</a:t>
            </a:r>
          </a:p>
          <a:p>
            <a:endParaRPr lang="en-US" sz="2200" b="1" dirty="0"/>
          </a:p>
          <a:p>
            <a:r>
              <a:rPr lang="en-US" sz="2200" b="1" dirty="0"/>
              <a:t>Answer: </a:t>
            </a:r>
          </a:p>
          <a:p>
            <a:r>
              <a:rPr lang="en-US" sz="2200" b="1" dirty="0"/>
              <a:t>- Mean: The mean, or average, is the sum of all values divided by the number of values.</a:t>
            </a:r>
          </a:p>
          <a:p>
            <a:r>
              <a:rPr lang="en-US" sz="2200" b="1" dirty="0"/>
              <a:t>  - Example: Calculating the average return on an investment portfolio to evaluate performance.</a:t>
            </a:r>
          </a:p>
          <a:p>
            <a:r>
              <a:rPr lang="en-US" sz="2200" b="1" dirty="0"/>
              <a:t>- Median: The median is the middle value of a dataset when arranged in ascending order.</a:t>
            </a:r>
          </a:p>
          <a:p>
            <a:r>
              <a:rPr lang="en-US" sz="2200" b="1" dirty="0"/>
              <a:t>  - Example: Analyzing median household income to understand income distribution without being skewed by extremely high incomes.</a:t>
            </a:r>
          </a:p>
          <a:p>
            <a:r>
              <a:rPr lang="en-US" sz="2200" b="1" dirty="0"/>
              <a:t>- Mode: The mode is the value that appears most frequently in a dataset.</a:t>
            </a:r>
          </a:p>
          <a:p>
            <a:r>
              <a:rPr lang="en-US" sz="2200" b="1" dirty="0"/>
              <a:t>  - Example: Identifying the most common transaction type in a bank to enhance related services.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44853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3 Review Questions</a:t>
            </a:r>
          </a:p>
        </p:txBody>
      </p:sp>
    </p:spTree>
    <p:extLst>
      <p:ext uri="{BB962C8B-B14F-4D97-AF65-F5344CB8AC3E}">
        <p14:creationId xmlns:p14="http://schemas.microsoft.com/office/powerpoint/2010/main" val="411245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406"/>
    </mc:Choice>
    <mc:Fallback xmlns="">
      <p:transition spd="slow" advTm="10640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Question 2: What are the measures of dispersion, and why are they important in statistical analysis? Provide an example in finance.</a:t>
            </a:r>
          </a:p>
          <a:p>
            <a:r>
              <a:rPr lang="en-US" sz="2400" b="1" dirty="0"/>
              <a:t>Answer: </a:t>
            </a:r>
          </a:p>
          <a:p>
            <a:r>
              <a:rPr lang="en-US" sz="2400" b="1" dirty="0"/>
              <a:t>- Measures of Dispersion: Include range, variance, and standard deviation.</a:t>
            </a:r>
          </a:p>
          <a:p>
            <a:r>
              <a:rPr lang="en-US" sz="2400" b="1" dirty="0"/>
              <a:t>  - Range: Difference between the maximum and minimum values.</a:t>
            </a:r>
          </a:p>
          <a:p>
            <a:r>
              <a:rPr lang="en-US" sz="2400" b="1" dirty="0"/>
              <a:t>  - Variance: Average of the squared differences from the mean.</a:t>
            </a:r>
          </a:p>
          <a:p>
            <a:r>
              <a:rPr lang="en-US" sz="2400" b="1" dirty="0"/>
              <a:t>  - Standard Deviation: Square root of the variance, showing how much data deviates from the mean.</a:t>
            </a:r>
          </a:p>
          <a:p>
            <a:r>
              <a:rPr lang="en-US" sz="2400" b="1" dirty="0"/>
              <a:t>- Importance: They help understand the spread and variability within a dataset.</a:t>
            </a:r>
          </a:p>
          <a:p>
            <a:r>
              <a:rPr lang="en-US" sz="2400" b="1" dirty="0"/>
              <a:t>- Example in Finance: Calculating the standard deviation of stock returns to assess investment risk.</a:t>
            </a:r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3 Review Questions</a:t>
            </a:r>
          </a:p>
        </p:txBody>
      </p:sp>
    </p:spTree>
    <p:extLst>
      <p:ext uri="{BB962C8B-B14F-4D97-AF65-F5344CB8AC3E}">
        <p14:creationId xmlns:p14="http://schemas.microsoft.com/office/powerpoint/2010/main" val="355927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536"/>
    </mc:Choice>
    <mc:Fallback xmlns="">
      <p:transition spd="slow" advTm="8353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dirty="0"/>
              <a:t>Question 3: Describe skewness and kurtosis and their significance in data analysis. Provide an example of how each is applied in financial analysis.</a:t>
            </a:r>
          </a:p>
          <a:p>
            <a:r>
              <a:rPr lang="en-US" sz="2200" b="1" dirty="0"/>
              <a:t>Answer:</a:t>
            </a:r>
          </a:p>
          <a:p>
            <a:r>
              <a:rPr lang="en-US" sz="2200" b="1" dirty="0"/>
              <a:t>- Skewness: Measures the asymmetry of the data distribution.</a:t>
            </a:r>
          </a:p>
          <a:p>
            <a:r>
              <a:rPr lang="en-US" sz="2200" b="1" dirty="0"/>
              <a:t>  - Positive Skewness: Tail on the right side; indicates more high-value outliers.</a:t>
            </a:r>
          </a:p>
          <a:p>
            <a:r>
              <a:rPr lang="en-US" sz="2200" b="1" dirty="0"/>
              <a:t>  - Negative Skewness: Tail on the left side; indicates more low-value outliers.</a:t>
            </a:r>
          </a:p>
          <a:p>
            <a:r>
              <a:rPr lang="en-US" sz="2200" b="1" dirty="0"/>
              <a:t>  - Example: Assessing the skewness of return distributions to understand potential risk in investment portfolios.</a:t>
            </a:r>
          </a:p>
          <a:p>
            <a:r>
              <a:rPr lang="en-US" sz="2200" b="1" dirty="0"/>
              <a:t>- Kurtosis: Measures the "</a:t>
            </a:r>
            <a:r>
              <a:rPr lang="en-US" sz="2200" b="1" dirty="0" err="1"/>
              <a:t>tailedness</a:t>
            </a:r>
            <a:r>
              <a:rPr lang="en-US" sz="2200" b="1" dirty="0"/>
              <a:t>" of the data distribution.</a:t>
            </a:r>
          </a:p>
          <a:p>
            <a:r>
              <a:rPr lang="en-US" sz="2200" b="1" dirty="0"/>
              <a:t>  - High Kurtosis: Indicates heavy tails, meaning more outliers.</a:t>
            </a:r>
          </a:p>
          <a:p>
            <a:r>
              <a:rPr lang="en-US" sz="2200" b="1" dirty="0"/>
              <a:t>  - Low Kurtosis: Indicates light tails, meaning fewer outliers.</a:t>
            </a:r>
          </a:p>
          <a:p>
            <a:r>
              <a:rPr lang="en-US" sz="2200" b="1" dirty="0"/>
              <a:t>  - Example: Evaluating the kurtosis of insurance claims to predict the likelihood of extreme events and set appropriate premiums.</a:t>
            </a:r>
            <a:endParaRPr lang="en-US" sz="22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3 Review Questions</a:t>
            </a:r>
          </a:p>
        </p:txBody>
      </p:sp>
    </p:spTree>
    <p:extLst>
      <p:ext uri="{BB962C8B-B14F-4D97-AF65-F5344CB8AC3E}">
        <p14:creationId xmlns:p14="http://schemas.microsoft.com/office/powerpoint/2010/main" val="26632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488"/>
    </mc:Choice>
    <mc:Fallback xmlns="">
      <p:transition spd="slow" advTm="13648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Subject’s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435247" y="2393914"/>
            <a:ext cx="8305630" cy="4539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Basics of Probability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Experiments and Outcomes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Explore Random Variables and Probability Distributions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Conditional Probability and Probability Laws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Continuous Probability Distributions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508"/>
    </mc:Choice>
    <mc:Fallback xmlns="">
      <p:transition spd="slow" advTm="6850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888304" y="849957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214179" y="2250118"/>
            <a:ext cx="9787804" cy="3289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solidFill>
                  <a:schemeClr val="folHlink"/>
                </a:solidFill>
              </a:rPr>
              <a:t>Probability</a:t>
            </a:r>
            <a:r>
              <a:rPr lang="en-US" altLang="en-US" sz="2400" dirty="0"/>
              <a:t> – the likelihood that an outcome occurs</a:t>
            </a:r>
          </a:p>
          <a:p>
            <a:pPr marL="342900" lvl="1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SzPct val="60000"/>
            </a:pPr>
            <a:r>
              <a:rPr lang="en-US" altLang="en-US" sz="2400" dirty="0"/>
              <a:t>Probabilities are values between 0 and 1. The closer the probability is to 1, the more likely it is that the outcome will occur. </a:t>
            </a:r>
          </a:p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/>
              <a:t>Some convert probabilities to percentages</a:t>
            </a:r>
          </a:p>
          <a:p>
            <a:pPr marL="342900" lvl="1" indent="-342900" eaLnBrk="1" hangingPunct="1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/>
              <a:t>The statement “there is a 10% chance that oil prices will rise next quarter” is another way of stating that “the probability of a rise in oil prices is 0.1.”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E65765C-CCF8-4305-93DA-427FC1FB9090}"/>
              </a:ext>
            </a:extLst>
          </p:cNvPr>
          <p:cNvSpPr/>
          <p:nvPr/>
        </p:nvSpPr>
        <p:spPr>
          <a:xfrm>
            <a:off x="617280" y="50662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5129"/>
    </mc:Choice>
    <mc:Fallback xmlns="">
      <p:transition advTm="26512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3200" dirty="0">
                <a:solidFill>
                  <a:schemeClr val="folHlink"/>
                </a:solidFill>
              </a:rPr>
              <a:t>Experiment</a:t>
            </a:r>
            <a:r>
              <a:rPr lang="en-US" altLang="en-US" sz="3200" dirty="0"/>
              <a:t> – a process that results in some outcome</a:t>
            </a:r>
          </a:p>
          <a:p>
            <a:pPr lvl="1" eaLnBrk="1" hangingPunct="1"/>
            <a:r>
              <a:rPr lang="en-US" altLang="en-US" sz="2800" dirty="0"/>
              <a:t>Roll dice</a:t>
            </a:r>
          </a:p>
          <a:p>
            <a:pPr lvl="1" eaLnBrk="1" hangingPunct="1"/>
            <a:r>
              <a:rPr lang="en-US" altLang="en-US" sz="2800" dirty="0"/>
              <a:t>Observe and record weather conditions</a:t>
            </a:r>
          </a:p>
          <a:p>
            <a:pPr lvl="1" eaLnBrk="1" hangingPunct="1"/>
            <a:r>
              <a:rPr lang="en-US" altLang="en-US" sz="2800" dirty="0"/>
              <a:t>Conduct market survey</a:t>
            </a:r>
          </a:p>
          <a:p>
            <a:pPr lvl="1" eaLnBrk="1" hangingPunct="1"/>
            <a:r>
              <a:rPr lang="en-US" altLang="en-US" sz="2800" dirty="0"/>
              <a:t>Watch the stock market</a:t>
            </a:r>
          </a:p>
          <a:p>
            <a:pPr eaLnBrk="1" hangingPunct="1"/>
            <a:r>
              <a:rPr lang="en-US" altLang="en-US" sz="3200" dirty="0">
                <a:solidFill>
                  <a:schemeClr val="folHlink"/>
                </a:solidFill>
              </a:rPr>
              <a:t>Outcome</a:t>
            </a:r>
            <a:r>
              <a:rPr lang="en-US" altLang="en-US" sz="3200" dirty="0"/>
              <a:t> – an observed result of an experiment</a:t>
            </a:r>
          </a:p>
          <a:p>
            <a:pPr lvl="1" eaLnBrk="1" hangingPunct="1"/>
            <a:r>
              <a:rPr lang="en-US" altLang="en-US" sz="2800" dirty="0"/>
              <a:t>Sum of the dice</a:t>
            </a:r>
          </a:p>
          <a:p>
            <a:pPr lvl="1" eaLnBrk="1" hangingPunct="1"/>
            <a:r>
              <a:rPr lang="en-US" altLang="en-US" sz="2800" dirty="0"/>
              <a:t>Description of the weather</a:t>
            </a:r>
          </a:p>
          <a:p>
            <a:pPr lvl="1" eaLnBrk="1" hangingPunct="1"/>
            <a:r>
              <a:rPr lang="en-US" altLang="en-US" sz="2800" dirty="0"/>
              <a:t>Proportion of respondents who favor a product</a:t>
            </a:r>
          </a:p>
          <a:p>
            <a:pPr lvl="1" eaLnBrk="1" hangingPunct="1"/>
            <a:r>
              <a:rPr lang="en-US" altLang="en-US" sz="2800" dirty="0"/>
              <a:t>Change in the Dow Jones Industrial Average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Experiments and Outcomes</a:t>
            </a:r>
          </a:p>
        </p:txBody>
      </p:sp>
    </p:spTree>
    <p:extLst>
      <p:ext uri="{BB962C8B-B14F-4D97-AF65-F5344CB8AC3E}">
        <p14:creationId xmlns:p14="http://schemas.microsoft.com/office/powerpoint/2010/main" val="260780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877"/>
    </mc:Choice>
    <mc:Fallback xmlns="">
      <p:transition spd="slow" advTm="26087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903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800" dirty="0">
                <a:solidFill>
                  <a:srgbClr val="8E5A6D"/>
                </a:solidFill>
              </a:rPr>
              <a:t>Sample space </a:t>
            </a:r>
            <a:r>
              <a:rPr lang="en-US" altLang="en-US" sz="2800" dirty="0"/>
              <a:t>- all possible outcomes of an experiment 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Dice rolls: 2, 3, …, 12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Weather outcomes: clear, partly cloudy, cloudy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Customer reaction: proportion who favor a product (a number between 0 and 1)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Change in DJIA: positive or negative real number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Experiments and Outcomes</a:t>
            </a:r>
          </a:p>
        </p:txBody>
      </p:sp>
    </p:spTree>
    <p:extLst>
      <p:ext uri="{BB962C8B-B14F-4D97-AF65-F5344CB8AC3E}">
        <p14:creationId xmlns:p14="http://schemas.microsoft.com/office/powerpoint/2010/main" val="361927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799"/>
    </mc:Choice>
    <mc:Fallback xmlns="">
      <p:transition spd="slow" advTm="20079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4000" dirty="0">
                <a:solidFill>
                  <a:schemeClr val="folHlink"/>
                </a:solidFill>
              </a:rPr>
              <a:t>Classical definition</a:t>
            </a:r>
            <a:r>
              <a:rPr lang="en-US" altLang="en-US" sz="4000" dirty="0"/>
              <a:t>: based on theory</a:t>
            </a:r>
          </a:p>
          <a:p>
            <a:pPr eaLnBrk="1" hangingPunct="1"/>
            <a:r>
              <a:rPr lang="en-US" altLang="en-US" sz="4000" dirty="0">
                <a:solidFill>
                  <a:schemeClr val="folHlink"/>
                </a:solidFill>
              </a:rPr>
              <a:t>Relative frequency</a:t>
            </a:r>
            <a:r>
              <a:rPr lang="en-US" altLang="en-US" sz="4000" dirty="0"/>
              <a:t>: based on empirical data</a:t>
            </a:r>
          </a:p>
          <a:p>
            <a:pPr eaLnBrk="1" hangingPunct="1"/>
            <a:r>
              <a:rPr lang="en-US" altLang="en-US" sz="4000" dirty="0">
                <a:solidFill>
                  <a:schemeClr val="folHlink"/>
                </a:solidFill>
              </a:rPr>
              <a:t>Subjective</a:t>
            </a:r>
            <a:r>
              <a:rPr lang="en-US" altLang="en-US" sz="4000" dirty="0"/>
              <a:t>: based on judgment</a:t>
            </a:r>
          </a:p>
          <a:p>
            <a:pPr eaLnBrk="1" hangingPunct="1"/>
            <a:endParaRPr lang="en-US" altLang="en-US" sz="4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Three Views of Probability</a:t>
            </a:r>
          </a:p>
        </p:txBody>
      </p:sp>
    </p:spTree>
    <p:extLst>
      <p:ext uri="{BB962C8B-B14F-4D97-AF65-F5344CB8AC3E}">
        <p14:creationId xmlns:p14="http://schemas.microsoft.com/office/powerpoint/2010/main" val="259715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956"/>
    </mc:Choice>
    <mc:Fallback xmlns="">
      <p:transition spd="slow" advTm="20595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257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800" dirty="0">
                <a:solidFill>
                  <a:srgbClr val="003399"/>
                </a:solidFill>
              </a:rPr>
              <a:t>Probability</a:t>
            </a:r>
            <a:r>
              <a:rPr lang="en-US" altLang="en-US" sz="2800" dirty="0"/>
              <a:t> = number of favorable outcomes divided by the total number of possible outcomes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800" dirty="0"/>
              <a:t>Example: There are six ways of rolling a 7 with a pair of dice, and 36 possible rolls.  Therefore, the probability of rolling a 7 is 6/36 = 0.167.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Classical Definition</a:t>
            </a:r>
          </a:p>
        </p:txBody>
      </p:sp>
    </p:spTree>
    <p:extLst>
      <p:ext uri="{BB962C8B-B14F-4D97-AF65-F5344CB8AC3E}">
        <p14:creationId xmlns:p14="http://schemas.microsoft.com/office/powerpoint/2010/main" val="179527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217"/>
    </mc:Choice>
    <mc:Fallback xmlns="">
      <p:transition spd="slow" advTm="9121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257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800" dirty="0">
                <a:solidFill>
                  <a:schemeClr val="folHlink"/>
                </a:solidFill>
              </a:rPr>
              <a:t>Probability</a:t>
            </a:r>
            <a:r>
              <a:rPr lang="en-US" altLang="en-US" sz="2800" dirty="0"/>
              <a:t> = number of times an event has occurred in the past divided by the total number of observations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800" dirty="0"/>
              <a:t>Example: Of the last 10 days when certain weather conditions have been observed, it has rained the next day 8 times.  The probability of rain the next day is 0.80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Relative Frequency Definition</a:t>
            </a:r>
          </a:p>
        </p:txBody>
      </p:sp>
    </p:spTree>
    <p:extLst>
      <p:ext uri="{BB962C8B-B14F-4D97-AF65-F5344CB8AC3E}">
        <p14:creationId xmlns:p14="http://schemas.microsoft.com/office/powerpoint/2010/main" val="51916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404"/>
    </mc:Choice>
    <mc:Fallback xmlns="">
      <p:transition spd="slow" advTm="7540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1116454" y="2256511"/>
            <a:ext cx="9959092" cy="3257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What is the probability that the New York Yankees will win the World Series this year?</a:t>
            </a:r>
          </a:p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What is the probability your school will win its conference championship this year?</a:t>
            </a:r>
          </a:p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What is the probability the NASDAQ will go up 2% next week?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Subjective Definition</a:t>
            </a:r>
          </a:p>
        </p:txBody>
      </p:sp>
    </p:spTree>
    <p:extLst>
      <p:ext uri="{BB962C8B-B14F-4D97-AF65-F5344CB8AC3E}">
        <p14:creationId xmlns:p14="http://schemas.microsoft.com/office/powerpoint/2010/main" val="41032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963"/>
    </mc:Choice>
    <mc:Fallback xmlns="">
      <p:transition spd="slow" advTm="5496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674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Tx/>
              <a:buAutoNum type="arabicPeriod"/>
            </a:pPr>
            <a:r>
              <a:rPr lang="en-US" altLang="en-US" sz="2800" dirty="0"/>
              <a:t>Probability associated with any outcome must be between 0 and 1</a:t>
            </a:r>
          </a:p>
          <a:p>
            <a:pPr marL="1009650" lvl="1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</a:pPr>
            <a:r>
              <a:rPr lang="en-US" altLang="en-US" sz="2400" dirty="0"/>
              <a:t>0 ≤ </a:t>
            </a:r>
            <a:r>
              <a:rPr lang="en-US" altLang="en-US" sz="2400" i="1" dirty="0"/>
              <a:t>P(O</a:t>
            </a:r>
            <a:r>
              <a:rPr lang="en-US" altLang="en-US" sz="2400" i="1" baseline="-25000" dirty="0"/>
              <a:t>i</a:t>
            </a:r>
            <a:r>
              <a:rPr lang="en-US" altLang="en-US" sz="2400" i="1" dirty="0"/>
              <a:t>) </a:t>
            </a:r>
            <a:r>
              <a:rPr lang="en-US" altLang="en-US" sz="2400" dirty="0"/>
              <a:t>≤ 1 for each outcome </a:t>
            </a:r>
            <a:r>
              <a:rPr lang="en-US" altLang="en-US" sz="2400" i="1" dirty="0"/>
              <a:t>O</a:t>
            </a:r>
            <a:r>
              <a:rPr lang="en-US" altLang="en-US" sz="2400" i="1" baseline="-25000" dirty="0"/>
              <a:t>i</a:t>
            </a:r>
            <a:endParaRPr lang="en-US" altLang="en-US" sz="2400" dirty="0"/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Tx/>
              <a:buAutoNum type="arabicPeriod"/>
            </a:pPr>
            <a:r>
              <a:rPr lang="en-US" altLang="en-US" sz="2800" dirty="0"/>
              <a:t>Sum of probabilities over all possible outcomes must be 1.0</a:t>
            </a:r>
          </a:p>
          <a:p>
            <a:pPr marL="1009650" lvl="1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</a:pPr>
            <a:r>
              <a:rPr lang="en-US" altLang="en-US" sz="2400" i="1" dirty="0"/>
              <a:t>P(O</a:t>
            </a:r>
            <a:r>
              <a:rPr lang="en-US" altLang="en-US" sz="2400" i="1" baseline="-25000" dirty="0"/>
              <a:t>1</a:t>
            </a:r>
            <a:r>
              <a:rPr lang="en-US" altLang="en-US" sz="2400" i="1" dirty="0"/>
              <a:t>) + P(O</a:t>
            </a:r>
            <a:r>
              <a:rPr lang="en-US" altLang="en-US" sz="2400" i="1" baseline="-25000" dirty="0"/>
              <a:t>2</a:t>
            </a:r>
            <a:r>
              <a:rPr lang="en-US" altLang="en-US" sz="2400" i="1" dirty="0"/>
              <a:t>) + … + P(O</a:t>
            </a:r>
            <a:r>
              <a:rPr lang="en-US" altLang="en-US" sz="2400" i="1" baseline="-25000" dirty="0"/>
              <a:t>n</a:t>
            </a:r>
            <a:r>
              <a:rPr lang="en-US" altLang="en-US" sz="2400" i="1" dirty="0"/>
              <a:t>)  = 1</a:t>
            </a:r>
            <a:endParaRPr lang="en-US" altLang="en-US" sz="2400" dirty="0"/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 typeface="Wingdings" panose="05000000000000000000" pitchFamily="2" charset="2"/>
              <a:buNone/>
            </a:pPr>
            <a:endParaRPr lang="en-US" altLang="en-US" sz="3200" dirty="0"/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 typeface="Wingdings" panose="05000000000000000000" pitchFamily="2" charset="2"/>
              <a:buNone/>
            </a:pPr>
            <a:r>
              <a:rPr lang="en-US" altLang="en-US" sz="2800" dirty="0"/>
              <a:t>Example: Flip a coin three times</a:t>
            </a:r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 typeface="Wingdings" panose="05000000000000000000" pitchFamily="2" charset="2"/>
              <a:buNone/>
            </a:pPr>
            <a:r>
              <a:rPr lang="en-US" altLang="en-US" sz="2400" dirty="0"/>
              <a:t>Outcomes: HHH, HHT, HTH, THH, HTT, THT, TTH, TTT</a:t>
            </a:r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 typeface="Wingdings" panose="05000000000000000000" pitchFamily="2" charset="2"/>
              <a:buNone/>
            </a:pPr>
            <a:r>
              <a:rPr lang="en-US" altLang="en-US" sz="2400" dirty="0"/>
              <a:t>Each has probability of (1/2)</a:t>
            </a:r>
            <a:r>
              <a:rPr lang="en-US" altLang="en-US" sz="2400" baseline="30000" dirty="0"/>
              <a:t>3</a:t>
            </a:r>
            <a:r>
              <a:rPr lang="en-US" altLang="en-US" sz="2400" dirty="0"/>
              <a:t> = 1/8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Basic Probability Rules and Formulas</a:t>
            </a:r>
          </a:p>
        </p:txBody>
      </p:sp>
    </p:spTree>
    <p:extLst>
      <p:ext uri="{BB962C8B-B14F-4D97-AF65-F5344CB8AC3E}">
        <p14:creationId xmlns:p14="http://schemas.microsoft.com/office/powerpoint/2010/main" val="168912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596"/>
    </mc:Choice>
    <mc:Fallback xmlns="">
      <p:transition spd="slow" advTm="133596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1805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800" dirty="0"/>
              <a:t>An </a:t>
            </a:r>
            <a:r>
              <a:rPr lang="en-US" altLang="en-US" sz="2800" dirty="0">
                <a:solidFill>
                  <a:schemeClr val="folHlink"/>
                </a:solidFill>
              </a:rPr>
              <a:t>event</a:t>
            </a:r>
            <a:r>
              <a:rPr lang="en-US" altLang="en-US" sz="2800" dirty="0"/>
              <a:t> is a collection of one or more outcomes from 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Obtaining a 7 or 11 on a roll of dice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Having a clear or partly cloudy day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The proportion of respondents that favor a product is at least 0.60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Having a positive weekly change in the Dow</a:t>
            </a:r>
          </a:p>
          <a:p>
            <a:pPr>
              <a:lnSpc>
                <a:spcPct val="150000"/>
              </a:lnSpc>
            </a:pPr>
            <a:r>
              <a:rPr lang="en-US" altLang="en-US" sz="2800" dirty="0"/>
              <a:t>If </a:t>
            </a:r>
            <a:r>
              <a:rPr lang="en-US" altLang="en-US" sz="2800" i="1" dirty="0"/>
              <a:t>A</a:t>
            </a:r>
            <a:r>
              <a:rPr lang="en-US" altLang="en-US" sz="2800" dirty="0"/>
              <a:t> is any event, the complement of </a:t>
            </a:r>
            <a:r>
              <a:rPr lang="en-US" altLang="en-US" sz="2800" i="1" dirty="0"/>
              <a:t>A</a:t>
            </a:r>
            <a:r>
              <a:rPr lang="en-US" altLang="en-US" sz="2800" dirty="0"/>
              <a:t>, denoted </a:t>
            </a:r>
            <a:r>
              <a:rPr lang="en-US" altLang="en-US" sz="2800" i="1" dirty="0"/>
              <a:t>A</a:t>
            </a:r>
            <a:r>
              <a:rPr lang="en-US" altLang="en-US" sz="2800" i="1" baseline="30000" dirty="0"/>
              <a:t>c</a:t>
            </a:r>
            <a:r>
              <a:rPr lang="en-US" altLang="en-US" sz="2800" dirty="0"/>
              <a:t>, consists of all outcomes in the sample space not in </a:t>
            </a:r>
            <a:r>
              <a:rPr lang="en-US" altLang="en-US" sz="2800" i="1" dirty="0"/>
              <a:t>A</a:t>
            </a:r>
            <a:r>
              <a:rPr lang="en-US" altLang="en-US" sz="28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Events</a:t>
            </a:r>
          </a:p>
        </p:txBody>
      </p:sp>
    </p:spTree>
    <p:extLst>
      <p:ext uri="{BB962C8B-B14F-4D97-AF65-F5344CB8AC3E}">
        <p14:creationId xmlns:p14="http://schemas.microsoft.com/office/powerpoint/2010/main" val="166490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747"/>
    </mc:Choice>
    <mc:Fallback xmlns="">
      <p:transition spd="slow" advTm="12974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56234" y="1549226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800" dirty="0"/>
              <a:t>Two events are </a:t>
            </a:r>
            <a:r>
              <a:rPr lang="en-US" altLang="en-US" sz="2800" dirty="0">
                <a:solidFill>
                  <a:schemeClr val="folHlink"/>
                </a:solidFill>
              </a:rPr>
              <a:t>mutually exclusive</a:t>
            </a:r>
            <a:r>
              <a:rPr lang="en-US" altLang="en-US" sz="2800" dirty="0"/>
              <a:t> if they have no outcomes in common.</a:t>
            </a:r>
          </a:p>
          <a:p>
            <a:pPr eaLnBrk="1" hangingPunct="1"/>
            <a:endParaRPr lang="en-US" alt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43137" y="870878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Mutually Exclusive Events</a:t>
            </a:r>
          </a:p>
        </p:txBody>
      </p:sp>
      <p:grpSp>
        <p:nvGrpSpPr>
          <p:cNvPr id="26627" name="Group 15">
            <a:extLst>
              <a:ext uri="{FF2B5EF4-FFF2-40B4-BE49-F238E27FC236}">
                <a16:creationId xmlns:a16="http://schemas.microsoft.com/office/drawing/2014/main" id="{BB3C6D6A-237B-A539-E9A2-8B402AEE5452}"/>
              </a:ext>
            </a:extLst>
          </p:cNvPr>
          <p:cNvGrpSpPr>
            <a:grpSpLocks/>
          </p:cNvGrpSpPr>
          <p:nvPr/>
        </p:nvGrpSpPr>
        <p:grpSpPr bwMode="auto">
          <a:xfrm>
            <a:off x="1296451" y="3108730"/>
            <a:ext cx="7848600" cy="1371600"/>
            <a:chOff x="432" y="3360"/>
            <a:chExt cx="4944" cy="864"/>
          </a:xfrm>
        </p:grpSpPr>
        <p:sp>
          <p:nvSpPr>
            <p:cNvPr id="26630" name="Oval 4">
              <a:extLst>
                <a:ext uri="{FF2B5EF4-FFF2-40B4-BE49-F238E27FC236}">
                  <a16:creationId xmlns:a16="http://schemas.microsoft.com/office/drawing/2014/main" id="{C88DC5E6-349A-3101-A448-67A18F84AE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8" y="3696"/>
              <a:ext cx="1488" cy="43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31" name="Oval 5">
              <a:extLst>
                <a:ext uri="{FF2B5EF4-FFF2-40B4-BE49-F238E27FC236}">
                  <a16:creationId xmlns:a16="http://schemas.microsoft.com/office/drawing/2014/main" id="{46E381CA-083B-BFF1-8963-0B6689E559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0" y="3600"/>
              <a:ext cx="2208" cy="52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32" name="Text Box 6">
              <a:extLst>
                <a:ext uri="{FF2B5EF4-FFF2-40B4-BE49-F238E27FC236}">
                  <a16:creationId xmlns:a16="http://schemas.microsoft.com/office/drawing/2014/main" id="{0E151627-7803-1D15-4993-920715EDF3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36" y="3744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dirty="0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26633" name="Text Box 7">
              <a:extLst>
                <a:ext uri="{FF2B5EF4-FFF2-40B4-BE49-F238E27FC236}">
                  <a16:creationId xmlns:a16="http://schemas.microsoft.com/office/drawing/2014/main" id="{E0194214-05BC-D847-D346-63959D34E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0" y="3696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26634" name="Text Box 8">
              <a:extLst>
                <a:ext uri="{FF2B5EF4-FFF2-40B4-BE49-F238E27FC236}">
                  <a16:creationId xmlns:a16="http://schemas.microsoft.com/office/drawing/2014/main" id="{A4217B89-4F2B-B273-B531-5C3AB8F872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64" y="3744"/>
              <a:ext cx="76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latin typeface="Times New Roman" panose="02020603050405020304" pitchFamily="18" charset="0"/>
                </a:rPr>
                <a:t>B &amp; C</a:t>
              </a:r>
            </a:p>
          </p:txBody>
        </p:sp>
        <p:sp>
          <p:nvSpPr>
            <p:cNvPr id="26635" name="Oval 9">
              <a:extLst>
                <a:ext uri="{FF2B5EF4-FFF2-40B4-BE49-F238E27FC236}">
                  <a16:creationId xmlns:a16="http://schemas.microsoft.com/office/drawing/2014/main" id="{C98E24DF-E066-8024-19F1-75D4D265BC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" y="3504"/>
              <a:ext cx="768" cy="52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36" name="Text Box 10">
              <a:extLst>
                <a:ext uri="{FF2B5EF4-FFF2-40B4-BE49-F238E27FC236}">
                  <a16:creationId xmlns:a16="http://schemas.microsoft.com/office/drawing/2014/main" id="{CF2913CA-4DA8-DF6B-D7A7-0E28E5534C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8" y="3600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26637" name="Oval 11">
              <a:extLst>
                <a:ext uri="{FF2B5EF4-FFF2-40B4-BE49-F238E27FC236}">
                  <a16:creationId xmlns:a16="http://schemas.microsoft.com/office/drawing/2014/main" id="{FA98984E-FFF1-48CB-AFF9-C49A97665E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6" y="3744"/>
              <a:ext cx="576" cy="43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38" name="Text Box 12">
              <a:extLst>
                <a:ext uri="{FF2B5EF4-FFF2-40B4-BE49-F238E27FC236}">
                  <a16:creationId xmlns:a16="http://schemas.microsoft.com/office/drawing/2014/main" id="{53A11C02-5836-DFF0-2BBD-3846C5513A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0" y="3792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26639" name="Rectangle 13">
              <a:extLst>
                <a:ext uri="{FF2B5EF4-FFF2-40B4-BE49-F238E27FC236}">
                  <a16:creationId xmlns:a16="http://schemas.microsoft.com/office/drawing/2014/main" id="{C4AB2F24-2720-D7CF-16F8-A7E7509DBD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3360"/>
              <a:ext cx="1680" cy="8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40" name="Rectangle 14">
              <a:extLst>
                <a:ext uri="{FF2B5EF4-FFF2-40B4-BE49-F238E27FC236}">
                  <a16:creationId xmlns:a16="http://schemas.microsoft.com/office/drawing/2014/main" id="{66BD6CDD-99E5-9FD7-6C8B-556101F985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3360"/>
              <a:ext cx="3072" cy="8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2" name="TextBox 17">
            <a:extLst>
              <a:ext uri="{FF2B5EF4-FFF2-40B4-BE49-F238E27FC236}">
                <a16:creationId xmlns:a16="http://schemas.microsoft.com/office/drawing/2014/main" id="{6088DABC-61AE-26B2-5284-6ECDFDD8EB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7022" y="4904852"/>
            <a:ext cx="8229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A and B are mutually exclusive          B and C are not</a:t>
            </a:r>
          </a:p>
        </p:txBody>
      </p:sp>
    </p:spTree>
    <p:extLst>
      <p:ext uri="{BB962C8B-B14F-4D97-AF65-F5344CB8AC3E}">
        <p14:creationId xmlns:p14="http://schemas.microsoft.com/office/powerpoint/2010/main" val="344104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996"/>
    </mc:Choice>
    <mc:Fallback xmlns="">
      <p:transition spd="slow" advTm="29399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591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lnSpc>
                <a:spcPct val="125000"/>
              </a:lnSpc>
              <a:spcBef>
                <a:spcPts val="120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en-US" altLang="en-US" sz="2800" dirty="0"/>
              <a:t>The probability of any event is the sum of the probabilities of the outcomes that compose that event.</a:t>
            </a:r>
          </a:p>
          <a:p>
            <a:pPr marL="514350" indent="-514350">
              <a:lnSpc>
                <a:spcPct val="125000"/>
              </a:lnSpc>
              <a:spcBef>
                <a:spcPts val="120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en-US" altLang="en-US" sz="2800" dirty="0"/>
              <a:t>The probability of the complement of any event </a:t>
            </a:r>
            <a:r>
              <a:rPr lang="en-US" altLang="en-US" sz="2800" i="1" dirty="0"/>
              <a:t>A</a:t>
            </a:r>
            <a:r>
              <a:rPr lang="en-US" altLang="en-US" sz="2800" dirty="0"/>
              <a:t> is </a:t>
            </a:r>
            <a:r>
              <a:rPr lang="en-US" altLang="en-US" sz="2800" i="1" dirty="0"/>
              <a:t>P(A</a:t>
            </a:r>
            <a:r>
              <a:rPr lang="en-US" altLang="en-US" sz="2800" i="1" baseline="30000" dirty="0"/>
              <a:t>c</a:t>
            </a:r>
            <a:r>
              <a:rPr lang="en-US" altLang="en-US" sz="2800" i="1" dirty="0"/>
              <a:t>) </a:t>
            </a:r>
            <a:r>
              <a:rPr lang="en-US" altLang="en-US" sz="2800" dirty="0"/>
              <a:t>= 1 - </a:t>
            </a:r>
            <a:r>
              <a:rPr lang="en-US" altLang="en-US" sz="2800" i="1" dirty="0"/>
              <a:t>P(A)</a:t>
            </a:r>
            <a:r>
              <a:rPr lang="en-US" altLang="en-US" sz="28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Rules</a:t>
            </a:r>
            <a:r>
              <a:rPr lang="en-US" altLang="en-US" sz="2800" dirty="0"/>
              <a:t> </a:t>
            </a:r>
            <a:endParaRPr lang="en-US" altLang="en-US" sz="2800" b="1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25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591"/>
    </mc:Choice>
    <mc:Fallback xmlns="">
      <p:transition spd="slow" advTm="4259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ea typeface="ＭＳ Ｐゴシック" charset="0"/>
              </a:rPr>
              <a:t>If events </a:t>
            </a:r>
            <a:r>
              <a:rPr lang="en-US" sz="2800" i="1" dirty="0">
                <a:ea typeface="ＭＳ Ｐゴシック" charset="0"/>
              </a:rPr>
              <a:t>A </a:t>
            </a:r>
            <a:r>
              <a:rPr lang="en-US" sz="2800" dirty="0">
                <a:ea typeface="ＭＳ Ｐゴシック" charset="0"/>
              </a:rPr>
              <a:t>and</a:t>
            </a:r>
            <a:r>
              <a:rPr lang="en-US" sz="2800" i="1" dirty="0">
                <a:ea typeface="ＭＳ Ｐゴシック" charset="0"/>
              </a:rPr>
              <a:t> B </a:t>
            </a:r>
            <a:r>
              <a:rPr lang="en-US" sz="2800" dirty="0">
                <a:ea typeface="ＭＳ Ｐゴシック" charset="0"/>
              </a:rPr>
              <a:t>are mutually exclusive, then</a:t>
            </a:r>
            <a:r>
              <a:rPr lang="en-US" sz="2800" i="1" dirty="0">
                <a:ea typeface="ＭＳ Ｐゴシック" charset="0"/>
              </a:rPr>
              <a:t> </a:t>
            </a:r>
          </a:p>
          <a:p>
            <a:pPr marL="0" indent="0">
              <a:buFont typeface="Wingdings" charset="0"/>
              <a:buNone/>
              <a:defRPr/>
            </a:pPr>
            <a:r>
              <a:rPr lang="en-US" sz="2800" i="1" dirty="0">
                <a:ea typeface="ＭＳ Ｐゴシック" charset="0"/>
              </a:rPr>
              <a:t>	P(A or B) </a:t>
            </a:r>
            <a:r>
              <a:rPr lang="en-US" sz="2800" dirty="0">
                <a:ea typeface="ＭＳ Ｐゴシック" charset="0"/>
              </a:rPr>
              <a:t>= </a:t>
            </a:r>
            <a:r>
              <a:rPr lang="en-US" sz="2800" i="1" dirty="0">
                <a:ea typeface="ＭＳ Ｐゴシック" charset="0"/>
              </a:rPr>
              <a:t>P(A) </a:t>
            </a:r>
            <a:r>
              <a:rPr lang="en-US" sz="2800" dirty="0">
                <a:ea typeface="ＭＳ Ｐゴシック" charset="0"/>
              </a:rPr>
              <a:t>+ </a:t>
            </a:r>
            <a:r>
              <a:rPr lang="en-US" sz="2800" i="1" dirty="0">
                <a:ea typeface="ＭＳ Ｐゴシック" charset="0"/>
              </a:rPr>
              <a:t>P(B).</a:t>
            </a:r>
            <a:endParaRPr lang="en-US" sz="2800" dirty="0">
              <a:ea typeface="ＭＳ Ｐゴシック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Rule 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DD86E1-708B-D306-F44B-38FAFBE270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6740" y="2279698"/>
            <a:ext cx="4469209" cy="439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4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106"/>
    </mc:Choice>
    <mc:Fallback xmlns="">
      <p:transition spd="slow" advTm="14510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ea typeface="ＭＳ Ｐゴシック" charset="0"/>
              </a:rPr>
              <a:t>If two events </a:t>
            </a:r>
            <a:r>
              <a:rPr lang="en-US" sz="2800" i="1" dirty="0">
                <a:ea typeface="ＭＳ Ｐゴシック" charset="0"/>
              </a:rPr>
              <a:t>A </a:t>
            </a:r>
            <a:r>
              <a:rPr lang="en-US" sz="2800" dirty="0">
                <a:ea typeface="ＭＳ Ｐゴシック" charset="0"/>
              </a:rPr>
              <a:t>and</a:t>
            </a:r>
            <a:r>
              <a:rPr lang="en-US" sz="2800" i="1" dirty="0">
                <a:ea typeface="ＭＳ Ｐゴシック" charset="0"/>
              </a:rPr>
              <a:t> B </a:t>
            </a:r>
            <a:r>
              <a:rPr lang="en-US" sz="2800" dirty="0">
                <a:ea typeface="ＭＳ Ｐゴシック" charset="0"/>
              </a:rPr>
              <a:t>are not mutually exclusive, then</a:t>
            </a:r>
            <a:r>
              <a:rPr lang="en-US" sz="2800" i="1" dirty="0">
                <a:ea typeface="ＭＳ Ｐゴシック" charset="0"/>
              </a:rPr>
              <a:t> </a:t>
            </a:r>
          </a:p>
          <a:p>
            <a:pPr marL="0" indent="0">
              <a:buFont typeface="Wingdings" charset="0"/>
              <a:buNone/>
              <a:defRPr/>
            </a:pPr>
            <a:r>
              <a:rPr lang="en-US" sz="2800" i="1" dirty="0">
                <a:ea typeface="ＭＳ Ｐゴシック" charset="0"/>
              </a:rPr>
              <a:t>   P(A or B) </a:t>
            </a:r>
            <a:r>
              <a:rPr lang="en-US" sz="2800" dirty="0">
                <a:ea typeface="ＭＳ Ｐゴシック" charset="0"/>
              </a:rPr>
              <a:t>= </a:t>
            </a:r>
            <a:r>
              <a:rPr lang="en-US" sz="2800" i="1" dirty="0">
                <a:ea typeface="ＭＳ Ｐゴシック" charset="0"/>
              </a:rPr>
              <a:t>P(A) </a:t>
            </a:r>
            <a:r>
              <a:rPr lang="en-US" sz="2800" dirty="0">
                <a:ea typeface="ＭＳ Ｐゴシック" charset="0"/>
              </a:rPr>
              <a:t>+ </a:t>
            </a:r>
            <a:r>
              <a:rPr lang="en-US" sz="2800" i="1" dirty="0">
                <a:ea typeface="ＭＳ Ｐゴシック" charset="0"/>
              </a:rPr>
              <a:t>P(B) </a:t>
            </a:r>
            <a:r>
              <a:rPr lang="en-US" sz="2800" dirty="0">
                <a:ea typeface="ＭＳ Ｐゴシック" charset="0"/>
              </a:rPr>
              <a:t>- </a:t>
            </a:r>
            <a:r>
              <a:rPr lang="en-US" sz="2800" i="1" dirty="0">
                <a:ea typeface="ＭＳ Ｐゴシック" charset="0"/>
              </a:rPr>
              <a:t>P(A and B).</a:t>
            </a:r>
            <a:endParaRPr lang="en-US" sz="2800" dirty="0">
              <a:ea typeface="ＭＳ Ｐゴシック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Rule 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5B61EB-41D9-E707-8B17-2D0FC34A8B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457" y="2780708"/>
            <a:ext cx="3646440" cy="14585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12093FD-075A-C1DD-4959-D3C92012C2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3811" y="4239284"/>
            <a:ext cx="2783167" cy="20391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4B995D0-B3AE-1744-3E1D-0238164823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4204" y="2780708"/>
            <a:ext cx="4881668" cy="13808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286415B-8AA5-0FB0-F2B7-0256A90F84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24204" y="4339808"/>
            <a:ext cx="5641616" cy="1380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31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191"/>
    </mc:Choice>
    <mc:Fallback xmlns="">
      <p:transition spd="slow" advTm="23619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450074" y="973512"/>
            <a:ext cx="9959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000" dirty="0"/>
              <a:t>the probability of the occurrence of one event, A, given that another event B is known to be true or have already occurred.                         	   P(A|B) = P(A and B)/P(B)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936457" y="147291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Conditional probability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505F93C-78A3-8241-2DF7-CCF9884D86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74" y="1863828"/>
            <a:ext cx="4116246" cy="21305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6F84E9-2F67-B15A-0549-CC80715723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73" y="4281386"/>
            <a:ext cx="4116245" cy="185231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3EABF57-88DA-DE1F-2D8A-C3309114F3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3932" y="2409825"/>
            <a:ext cx="3902191" cy="2385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54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719"/>
    </mc:Choice>
    <mc:Fallback xmlns="">
      <p:transition spd="slow" advTm="164719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C752C5-BAA3-A238-7B22-BC3C61AEBF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1678751"/>
            <a:ext cx="10302240" cy="4502561"/>
          </a:xfrm>
          <a:prstGeom prst="rect">
            <a:avLst/>
          </a:prstGeom>
          <a:ln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1CF00B78-FE3D-C769-507B-BF84F8D0213E}"/>
                  </a:ext>
                </a:extLst>
              </p14:cNvPr>
              <p14:cNvContentPartPr/>
              <p14:nvPr/>
            </p14:nvContentPartPr>
            <p14:xfrm>
              <a:off x="1157640" y="2980560"/>
              <a:ext cx="360" cy="612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1CF00B78-FE3D-C769-507B-BF84F8D0213E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51520" y="2974440"/>
                <a:ext cx="12600" cy="18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0488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836"/>
    </mc:Choice>
    <mc:Fallback xmlns="">
      <p:transition spd="slow" advTm="32083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657944" y="920431"/>
            <a:ext cx="1107911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Wingdings" charset="0"/>
              <a:buNone/>
              <a:defRPr/>
            </a:pPr>
            <a:r>
              <a:rPr lang="en-US" sz="2400" i="1" dirty="0">
                <a:ea typeface="ＭＳ Ｐゴシック" charset="0"/>
              </a:rPr>
              <a:t>Used to calculate the probability of two events happening together (intersection of two events).</a:t>
            </a:r>
          </a:p>
          <a:p>
            <a:pPr marL="0" indent="0" eaLnBrk="1" hangingPunct="1">
              <a:buFont typeface="Wingdings" charset="0"/>
              <a:buNone/>
              <a:defRPr/>
            </a:pPr>
            <a:r>
              <a:rPr lang="en-US" sz="2400" i="1" dirty="0">
                <a:ea typeface="ＭＳ Ｐゴシック" charset="0"/>
              </a:rPr>
              <a:t>For Independent Events: If events 𝐴 and 𝐵 are independent:</a:t>
            </a:r>
            <a:endParaRPr lang="en-US" altLang="en-US" sz="12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855393" y="120878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Multiplication Law of Probability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BE1354-2C50-53DE-46DC-475A2F5BF2A1}"/>
              </a:ext>
            </a:extLst>
          </p:cNvPr>
          <p:cNvSpPr txBox="1"/>
          <p:nvPr/>
        </p:nvSpPr>
        <p:spPr>
          <a:xfrm>
            <a:off x="556441" y="2701192"/>
            <a:ext cx="1128212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For Dependent Events:</a:t>
            </a:r>
          </a:p>
          <a:p>
            <a:r>
              <a:rPr lang="en-US" sz="2400" dirty="0"/>
              <a:t>If events A and B are dependent:</a:t>
            </a:r>
          </a:p>
          <a:p>
            <a:endParaRPr lang="en-US" sz="2400" dirty="0"/>
          </a:p>
          <a:p>
            <a:endParaRPr lang="en-US" sz="240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05ACFE9A-9FE1-AE8A-1113-BDBB0EF557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0379" y="2241964"/>
            <a:ext cx="3701596" cy="54014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CE9C774-9327-4CFB-4F9F-318E9979A5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7567" y="3584381"/>
            <a:ext cx="4035216" cy="54014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D54B82A-D4F6-5F82-829A-5A2AC117DB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944" y="4736983"/>
            <a:ext cx="7628668" cy="41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86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184"/>
    </mc:Choice>
    <mc:Fallback xmlns="">
      <p:transition spd="slow" advTm="20118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305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solidFill>
                  <a:schemeClr val="folHlink"/>
                </a:solidFill>
              </a:rPr>
              <a:t>Random variable</a:t>
            </a:r>
            <a:r>
              <a:rPr lang="en-US" altLang="en-US" sz="2800" dirty="0"/>
              <a:t> – a numerical description of the outcome of an experiment</a:t>
            </a:r>
            <a:r>
              <a:rPr lang="en-US" altLang="en-US" sz="2400" dirty="0"/>
              <a:t>.</a:t>
            </a:r>
            <a:r>
              <a:rPr lang="en-US" altLang="en-US" dirty="0"/>
              <a:t> </a:t>
            </a:r>
            <a:r>
              <a:rPr lang="en-US" altLang="en-US" sz="2800" dirty="0"/>
              <a:t>Random variables are denoted by capital letters, </a:t>
            </a:r>
            <a:r>
              <a:rPr lang="en-US" altLang="en-US" sz="2800" i="1" dirty="0"/>
              <a:t>X</a:t>
            </a:r>
            <a:r>
              <a:rPr lang="en-US" altLang="en-US" sz="2800" dirty="0"/>
              <a:t>, </a:t>
            </a:r>
            <a:r>
              <a:rPr lang="en-US" altLang="en-US" sz="2800" i="1" dirty="0"/>
              <a:t>Y</a:t>
            </a:r>
            <a:r>
              <a:rPr lang="en-US" altLang="en-US" sz="2800" dirty="0"/>
              <a:t>, …; specific values by lower case letters, </a:t>
            </a:r>
            <a:r>
              <a:rPr lang="en-US" altLang="en-US" sz="2800" i="1" dirty="0"/>
              <a:t>x</a:t>
            </a:r>
            <a:r>
              <a:rPr lang="en-US" altLang="en-US" sz="2800" dirty="0"/>
              <a:t>, </a:t>
            </a:r>
            <a:r>
              <a:rPr lang="en-US" altLang="en-US" sz="2800" i="1" dirty="0"/>
              <a:t>y</a:t>
            </a:r>
            <a:r>
              <a:rPr lang="en-US" altLang="en-US" sz="2800" dirty="0"/>
              <a:t>, … </a:t>
            </a:r>
          </a:p>
          <a:p>
            <a:pPr eaLnBrk="1" hangingPunct="1">
              <a:lnSpc>
                <a:spcPct val="90000"/>
              </a:lnSpc>
            </a:pPr>
            <a:endParaRPr lang="en-US" altLang="en-US" sz="2800" dirty="0"/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>
                <a:solidFill>
                  <a:schemeClr val="folHlink"/>
                </a:solidFill>
              </a:rPr>
              <a:t>Discrete random variable</a:t>
            </a:r>
            <a:r>
              <a:rPr lang="en-US" altLang="en-US" sz="2400" dirty="0"/>
              <a:t> – the number of possible outcomes can be counted</a:t>
            </a:r>
          </a:p>
          <a:p>
            <a:pPr lvl="1" eaLnBrk="1" hangingPunct="1">
              <a:lnSpc>
                <a:spcPct val="90000"/>
              </a:lnSpc>
            </a:pPr>
            <a:endParaRPr lang="en-US" altLang="en-US" sz="2400" dirty="0"/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>
                <a:solidFill>
                  <a:schemeClr val="folHlink"/>
                </a:solidFill>
              </a:rPr>
              <a:t>Continuous random variable </a:t>
            </a:r>
            <a:r>
              <a:rPr lang="en-US" altLang="en-US" sz="2400" dirty="0"/>
              <a:t>– outcomes over one or more continuous intervals of real numbers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Random Variables</a:t>
            </a:r>
          </a:p>
        </p:txBody>
      </p:sp>
    </p:spTree>
    <p:extLst>
      <p:ext uri="{BB962C8B-B14F-4D97-AF65-F5344CB8AC3E}">
        <p14:creationId xmlns:p14="http://schemas.microsoft.com/office/powerpoint/2010/main" val="208681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645"/>
    </mc:Choice>
    <mc:Fallback xmlns="">
      <p:transition spd="slow" advTm="30064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800" dirty="0">
                <a:solidFill>
                  <a:srgbClr val="8E5A6D"/>
                </a:solidFill>
              </a:rPr>
              <a:t>Experiment</a:t>
            </a:r>
            <a:r>
              <a:rPr lang="en-US" altLang="en-US" sz="2800" dirty="0"/>
              <a:t>: flip a coin 3 times.  </a:t>
            </a:r>
          </a:p>
          <a:p>
            <a:pPr lvl="1" eaLnBrk="1" hangingPunct="1"/>
            <a:r>
              <a:rPr lang="en-US" altLang="en-US" sz="2400" dirty="0"/>
              <a:t>Outcomes: TTT, TTH, THT, THH, HTT, HTH, HHT, HHH</a:t>
            </a:r>
          </a:p>
          <a:p>
            <a:pPr lvl="1" eaLnBrk="1" hangingPunct="1"/>
            <a:r>
              <a:rPr lang="en-US" altLang="en-US" sz="2400" dirty="0"/>
              <a:t>Random variable: X = number of heads. </a:t>
            </a:r>
          </a:p>
          <a:p>
            <a:pPr lvl="1" eaLnBrk="1" hangingPunct="1"/>
            <a:r>
              <a:rPr lang="en-US" altLang="en-US" sz="2400" dirty="0"/>
              <a:t>X can be either 0, 1, 2, or 3.</a:t>
            </a:r>
          </a:p>
          <a:p>
            <a:pPr eaLnBrk="1" hangingPunct="1"/>
            <a:r>
              <a:rPr lang="en-US" altLang="en-US" sz="2800" dirty="0">
                <a:solidFill>
                  <a:srgbClr val="8E5A6D"/>
                </a:solidFill>
              </a:rPr>
              <a:t>Experiment</a:t>
            </a:r>
            <a:r>
              <a:rPr lang="en-US" altLang="en-US" sz="2800" dirty="0"/>
              <a:t>: observe end-of-week closing stock price.</a:t>
            </a:r>
          </a:p>
          <a:p>
            <a:pPr lvl="1" eaLnBrk="1" hangingPunct="1"/>
            <a:r>
              <a:rPr lang="en-US" altLang="en-US" sz="2400" dirty="0"/>
              <a:t>Random variable: Y = closing stock price. </a:t>
            </a:r>
          </a:p>
          <a:p>
            <a:pPr lvl="1" eaLnBrk="1" hangingPunct="1"/>
            <a:r>
              <a:rPr lang="en-US" altLang="en-US" sz="2400" dirty="0"/>
              <a:t>X can be any nonnegative real number.</a:t>
            </a:r>
          </a:p>
          <a:p>
            <a:pPr lvl="1" eaLnBrk="1" hangingPunct="1"/>
            <a:endParaRPr lang="en-US" alt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Examples of Random Variables</a:t>
            </a:r>
          </a:p>
        </p:txBody>
      </p:sp>
    </p:spTree>
    <p:extLst>
      <p:ext uri="{BB962C8B-B14F-4D97-AF65-F5344CB8AC3E}">
        <p14:creationId xmlns:p14="http://schemas.microsoft.com/office/powerpoint/2010/main" val="263833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756"/>
    </mc:Choice>
    <mc:Fallback xmlns="">
      <p:transition spd="slow" advTm="12575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800" dirty="0">
                <a:solidFill>
                  <a:schemeClr val="folHlink"/>
                </a:solidFill>
              </a:rPr>
              <a:t>Probability distribution</a:t>
            </a:r>
            <a:r>
              <a:rPr lang="en-US" altLang="en-US" sz="2800" dirty="0"/>
              <a:t> – a characterization of the possible values a random variable may assume along with the probability of assuming these values.</a:t>
            </a:r>
          </a:p>
          <a:p>
            <a:pPr eaLnBrk="1" hangingPunct="1"/>
            <a:endParaRPr lang="en-US" altLang="en-US" sz="2800" dirty="0"/>
          </a:p>
          <a:p>
            <a:pPr lvl="1" eaLnBrk="1" hangingPunct="1"/>
            <a:r>
              <a:rPr lang="en-US" altLang="en-US" sz="2400" dirty="0"/>
              <a:t>Probability distributions may be defined for both discrete and continuous random variables.</a:t>
            </a:r>
          </a:p>
          <a:p>
            <a:pPr eaLnBrk="1" hangingPunct="1"/>
            <a:endParaRPr lang="en-US" alt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Probability Distributions</a:t>
            </a:r>
          </a:p>
        </p:txBody>
      </p:sp>
    </p:spTree>
    <p:extLst>
      <p:ext uri="{BB962C8B-B14F-4D97-AF65-F5344CB8AC3E}">
        <p14:creationId xmlns:p14="http://schemas.microsoft.com/office/powerpoint/2010/main" val="357379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446"/>
    </mc:Choice>
    <mc:Fallback xmlns="">
      <p:transition spd="slow" advTm="17844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Example: Theoretical Probability Distribution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5B6F86F-0653-E325-CF3B-C45C50A5CC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753" y="1799813"/>
            <a:ext cx="7810500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869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380"/>
    </mc:Choice>
    <mc:Fallback xmlns="">
      <p:transition spd="slow" advTm="9338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Example: Subjective Probability Distribution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BC348C-49DF-A616-1624-2CCF78A056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736" y="1845685"/>
            <a:ext cx="9598527" cy="411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252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159"/>
    </mc:Choice>
    <mc:Fallback xmlns="">
      <p:transition spd="slow" advTm="70159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936457" y="127836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Discrete Random Variables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CD40F11-329A-74AE-05DF-6F995795D5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2062" y="984504"/>
            <a:ext cx="687705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34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771"/>
    </mc:Choice>
    <mc:Fallback xmlns="">
      <p:transition spd="slow" advTm="21877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/>
              <a:t>Specifies the probability that the random variable X will be </a:t>
            </a:r>
            <a:r>
              <a:rPr lang="en-US" altLang="en-US" sz="2400" i="1" dirty="0"/>
              <a:t>less than or equal to</a:t>
            </a:r>
            <a:r>
              <a:rPr lang="en-US" altLang="en-US" sz="2400" dirty="0"/>
              <a:t> x, denoted as P(X ≤ x).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n-US" sz="2000" dirty="0">
              <a:sym typeface="Symbol" panose="05050102010706020507" pitchFamily="18" charset="2"/>
            </a:endParaRPr>
          </a:p>
          <a:p>
            <a:pPr eaLnBrk="1" hangingPunct="1"/>
            <a:endParaRPr lang="en-US" alt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Cumulative Distribution Function, F(x) 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258FFCB3-656F-2712-4F34-03EE19076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703" y="2758663"/>
            <a:ext cx="5562600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55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446"/>
    </mc:Choice>
    <mc:Fallback xmlns="">
      <p:transition spd="slow" advTm="18744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592566" y="965361"/>
            <a:ext cx="11119536" cy="56786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826209" y="132196"/>
            <a:ext cx="9548663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Expected Value and Variance of Discrete Random Variables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B8C1B8C-1EC0-1B13-7004-178593D43ED4}"/>
              </a:ext>
            </a:extLst>
          </p:cNvPr>
          <p:cNvSpPr txBox="1"/>
          <p:nvPr/>
        </p:nvSpPr>
        <p:spPr>
          <a:xfrm>
            <a:off x="922016" y="1167337"/>
            <a:ext cx="1034796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Expected Value (Mean):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Meaning</a:t>
            </a:r>
            <a:r>
              <a:rPr lang="en-US" sz="2000" dirty="0"/>
              <a:t>: The average outcome you expect to see if you were to repeat an experiment many times.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Example in Finance</a:t>
            </a:r>
            <a:r>
              <a:rPr lang="en-US" sz="2000" dirty="0"/>
              <a:t>: If you invest in a stock that can gain $10, $20, or $30 with different probabilities, the expected value helps you understand the average return you might get.</a:t>
            </a:r>
          </a:p>
          <a:p>
            <a:r>
              <a:rPr lang="en-US" sz="2000" b="1" dirty="0"/>
              <a:t>Variance: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Meaning</a:t>
            </a:r>
            <a:r>
              <a:rPr lang="en-US" sz="2000" dirty="0"/>
              <a:t>: It measures how much the outcomes deviate from the expected value, showing the spread or risk associated with the investment.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Example in Finance</a:t>
            </a:r>
            <a:r>
              <a:rPr lang="en-US" sz="2000" dirty="0"/>
              <a:t>: In the same stock investment, the variance tells you how much the returns fluctuate from the average return, helping you understand the risk.</a:t>
            </a:r>
          </a:p>
          <a:p>
            <a:r>
              <a:rPr lang="en-US" sz="2000" b="1" dirty="0"/>
              <a:t>Standard Deviation: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Meaning</a:t>
            </a:r>
            <a:r>
              <a:rPr lang="en-US" sz="2000" dirty="0"/>
              <a:t>: It is the square root of the variance and provides a measure of risk in the same units as the returns, showing how much the returns typically deviate from the average.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/>
              <a:t>Example in Finance</a:t>
            </a:r>
            <a:r>
              <a:rPr lang="en-US" sz="2000" dirty="0"/>
              <a:t>: For the stock investment, the standard deviation gives you a sense of the typical range of returns around the expected value, helping you compare the riskiness of different investments.</a:t>
            </a:r>
          </a:p>
        </p:txBody>
      </p:sp>
    </p:spTree>
    <p:extLst>
      <p:ext uri="{BB962C8B-B14F-4D97-AF65-F5344CB8AC3E}">
        <p14:creationId xmlns:p14="http://schemas.microsoft.com/office/powerpoint/2010/main" val="170742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308"/>
    </mc:Choice>
    <mc:Fallback xmlns="">
      <p:transition spd="slow" advTm="30630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D9E562A-1883-27FE-1E51-6AF27CBC54E9}"/>
              </a:ext>
            </a:extLst>
          </p:cNvPr>
          <p:cNvSpPr txBox="1">
            <a:spLocks noChangeArrowheads="1"/>
          </p:cNvSpPr>
          <p:nvPr/>
        </p:nvSpPr>
        <p:spPr>
          <a:xfrm>
            <a:off x="1182688" y="2017713"/>
            <a:ext cx="9927272" cy="39404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You play a lottery in which you buy a ticket for $50 and are told you have a 1 in 1000 chance of winning $25,000.  The random variable X is your net winnings, and its probability distribution is</a:t>
            </a:r>
          </a:p>
          <a:p>
            <a:endParaRPr lang="en-US" altLang="en-US" dirty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dirty="0"/>
              <a:t>			   x	        f(x)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dirty="0"/>
              <a:t>			-$50	      0.999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dirty="0"/>
              <a:t>			$24,950   0.001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26FD6C-A3CD-288F-235E-6F71D0090A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7824" y="3691647"/>
            <a:ext cx="330517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79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596"/>
    </mc:Choice>
    <mc:Fallback xmlns="">
      <p:transition spd="slow" advTm="133596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5569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200000"/>
              </a:lnSpc>
            </a:pPr>
            <a:r>
              <a:rPr lang="en-US" altLang="en-US" sz="2800" dirty="0"/>
              <a:t>E[</a:t>
            </a:r>
            <a:r>
              <a:rPr lang="en-US" altLang="en-US" sz="2800" i="1" dirty="0"/>
              <a:t>X</a:t>
            </a:r>
            <a:r>
              <a:rPr lang="en-US" altLang="en-US" sz="2800" dirty="0"/>
              <a:t>] = -$50(0.999) + $24,950(0.001) = -$25.00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en-US" sz="2800" dirty="0"/>
              <a:t>Var[</a:t>
            </a:r>
            <a:r>
              <a:rPr lang="en-US" altLang="en-US" sz="2800" i="1" dirty="0"/>
              <a:t>X</a:t>
            </a:r>
            <a:r>
              <a:rPr lang="en-US" altLang="en-US" sz="2800" dirty="0"/>
              <a:t>] = (-50 - [-25.00])</a:t>
            </a:r>
            <a:r>
              <a:rPr lang="en-US" altLang="en-US" sz="2800" baseline="30000" dirty="0"/>
              <a:t>2</a:t>
            </a:r>
            <a:r>
              <a:rPr lang="en-US" altLang="en-US" sz="2800" dirty="0"/>
              <a:t>(0.999) + (24,950 - [-25.00])</a:t>
            </a:r>
            <a:r>
              <a:rPr lang="en-US" altLang="en-US" sz="2800" baseline="30000" dirty="0"/>
              <a:t>2</a:t>
            </a:r>
            <a:r>
              <a:rPr lang="en-US" altLang="en-US" sz="2800" dirty="0"/>
              <a:t>(0.001) = 624,375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Calculations</a:t>
            </a:r>
          </a:p>
        </p:txBody>
      </p:sp>
    </p:spTree>
    <p:extLst>
      <p:ext uri="{BB962C8B-B14F-4D97-AF65-F5344CB8AC3E}">
        <p14:creationId xmlns:p14="http://schemas.microsoft.com/office/powerpoint/2010/main" val="294748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490"/>
    </mc:Choice>
    <mc:Fallback xmlns="">
      <p:transition spd="slow" advTm="7249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/>
              <a:t>1. Bernoulli Distribution:</a:t>
            </a:r>
          </a:p>
          <a:p>
            <a:pPr eaLnBrk="1" hangingPunct="1"/>
            <a:r>
              <a:rPr lang="en-US" altLang="en-US" sz="2400" dirty="0"/>
              <a:t>The Bernoulli distribution describes a single trial experiment that has only two possible outcomes: success or failure.</a:t>
            </a:r>
          </a:p>
          <a:p>
            <a:pPr eaLnBrk="1" hangingPunct="1"/>
            <a:r>
              <a:rPr lang="en-US" altLang="en-US" sz="2400" dirty="0"/>
              <a:t>2. Binomial Distribution:</a:t>
            </a:r>
          </a:p>
          <a:p>
            <a:pPr eaLnBrk="1" hangingPunct="1"/>
            <a:r>
              <a:rPr lang="en-US" altLang="en-US" sz="2400" dirty="0"/>
              <a:t>The Binomial distribution describes the number of successes in a fixed number of independent and identical trials, where each trial has only two possible outcomes (success or failure).</a:t>
            </a:r>
          </a:p>
          <a:p>
            <a:pPr eaLnBrk="1" hangingPunct="1"/>
            <a:r>
              <a:rPr lang="en-US" altLang="en-US" sz="2400" dirty="0"/>
              <a:t>3. Poisson Distribution:</a:t>
            </a:r>
          </a:p>
          <a:p>
            <a:pPr eaLnBrk="1" hangingPunct="1"/>
            <a:r>
              <a:rPr lang="en-US" altLang="en-US" sz="2400" dirty="0"/>
              <a:t>The Poisson distribution describes the number of events occurring within a fixed interval of time or space, provided that these events occur with a known constant mean rate and independently of the time since the last event.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Discrete Probability Distributions</a:t>
            </a:r>
          </a:p>
        </p:txBody>
      </p:sp>
    </p:spTree>
    <p:extLst>
      <p:ext uri="{BB962C8B-B14F-4D97-AF65-F5344CB8AC3E}">
        <p14:creationId xmlns:p14="http://schemas.microsoft.com/office/powerpoint/2010/main" val="400478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478"/>
    </mc:Choice>
    <mc:Fallback xmlns="">
      <p:transition spd="slow" advTm="19747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/>
              <a:t>A random variable with two possible outcomes: “success” (</a:t>
            </a:r>
            <a:r>
              <a:rPr lang="en-US" altLang="en-US" sz="2400" i="1" dirty="0"/>
              <a:t>x</a:t>
            </a:r>
            <a:r>
              <a:rPr lang="en-US" altLang="en-US" sz="2400" dirty="0"/>
              <a:t> = 0) and “failure” (</a:t>
            </a:r>
            <a:r>
              <a:rPr lang="en-US" altLang="en-US" sz="2400" i="1" dirty="0"/>
              <a:t>x</a:t>
            </a:r>
            <a:r>
              <a:rPr lang="en-US" altLang="en-US" sz="2400" dirty="0"/>
              <a:t> = 1)</a:t>
            </a:r>
          </a:p>
          <a:p>
            <a:pPr eaLnBrk="1" hangingPunct="1"/>
            <a:r>
              <a:rPr lang="en-US" altLang="en-US" sz="2400" i="1" dirty="0"/>
              <a:t>p</a:t>
            </a:r>
            <a:r>
              <a:rPr lang="en-US" altLang="en-US" sz="2400" dirty="0"/>
              <a:t> = probability of “success”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r>
              <a:rPr lang="en-US" altLang="en-US" sz="2400" dirty="0"/>
              <a:t>Expected value = </a:t>
            </a:r>
            <a:r>
              <a:rPr lang="en-US" altLang="en-US" sz="2400" i="1" dirty="0"/>
              <a:t>p</a:t>
            </a:r>
            <a:r>
              <a:rPr lang="en-US" altLang="en-US" sz="2400" dirty="0"/>
              <a:t>; variance = </a:t>
            </a:r>
            <a:r>
              <a:rPr lang="en-US" altLang="en-US" sz="2400" i="1" dirty="0"/>
              <a:t>p</a:t>
            </a:r>
            <a:r>
              <a:rPr lang="en-US" altLang="en-US" sz="2400" dirty="0"/>
              <a:t>(1 – </a:t>
            </a:r>
            <a:r>
              <a:rPr lang="en-US" altLang="en-US" sz="2400" i="1" dirty="0"/>
              <a:t>p</a:t>
            </a:r>
            <a:r>
              <a:rPr lang="en-US" altLang="en-US" sz="2400" dirty="0"/>
              <a:t>)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endParaRPr lang="en-US" altLang="en-US" sz="2400" dirty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Bernoulli Distribution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89B1BA-0C07-D017-4EC7-B8267EBC2F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1755" y="2396987"/>
            <a:ext cx="4626535" cy="3784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5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54"/>
    </mc:Choice>
    <mc:Fallback xmlns="">
      <p:transition spd="slow" advTm="45754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923487" y="90994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Binomial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BCAFC2-8766-4E68-6C54-23B1B6937D6E}"/>
              </a:ext>
            </a:extLst>
          </p:cNvPr>
          <p:cNvSpPr txBox="1"/>
          <p:nvPr/>
        </p:nvSpPr>
        <p:spPr>
          <a:xfrm>
            <a:off x="592565" y="923254"/>
            <a:ext cx="111389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Binomial distribution describes the number of successes in a fixed number of independent and identical trials, where each trial has only two possible outcomes (success or failure).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1FB43F4-4F3D-B0C1-8027-8F91BAB23A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565" y="1645935"/>
            <a:ext cx="6498232" cy="269334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50E5027-11C8-C3D3-6AA2-37D7907077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565" y="4415631"/>
            <a:ext cx="5114925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55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40"/>
    </mc:Choice>
    <mc:Fallback xmlns="">
      <p:transition spd="slow" advTm="7434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hangingPunct="1"/>
            <a:r>
              <a:rPr lang="en-US" altLang="en-US" sz="1800"/>
              <a:t>BINOM.DIST(</a:t>
            </a:r>
            <a:r>
              <a:rPr lang="en-US" altLang="en-US" sz="1800" i="1"/>
              <a:t>number_s, trials, probability_s, cumulative</a:t>
            </a:r>
            <a:r>
              <a:rPr lang="en-US" altLang="en-US" sz="1800"/>
              <a:t>)</a:t>
            </a:r>
            <a:endParaRPr lang="en-US" altLang="en-US" sz="1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Excel Function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F0A79F99-6873-1920-DE3E-782DD41475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822163"/>
            <a:ext cx="4572000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0CA02D11-0FE3-37BE-8D40-35305EF9E01A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6" y="1853546"/>
            <a:ext cx="9975383" cy="5577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dirty="0"/>
              <a:t>BINOM.DIST(</a:t>
            </a:r>
            <a:r>
              <a:rPr lang="en-US" altLang="en-US" i="1" dirty="0" err="1"/>
              <a:t>number_s</a:t>
            </a:r>
            <a:r>
              <a:rPr lang="en-US" altLang="en-US" i="1" dirty="0"/>
              <a:t>, trials, </a:t>
            </a:r>
            <a:r>
              <a:rPr lang="en-US" altLang="en-US" i="1" dirty="0" err="1"/>
              <a:t>probability_s</a:t>
            </a:r>
            <a:r>
              <a:rPr lang="en-US" altLang="en-US" i="1" dirty="0"/>
              <a:t>,</a:t>
            </a:r>
            <a:r>
              <a:rPr lang="ar-EG" altLang="en-US" i="1" dirty="0"/>
              <a:t> </a:t>
            </a:r>
            <a:r>
              <a:rPr lang="en-US" altLang="en-US" i="1" dirty="0"/>
              <a:t>cumulative</a:t>
            </a:r>
            <a:r>
              <a:rPr lang="en-US" alt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2997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2"/>
    </mc:Choice>
    <mc:Fallback xmlns="">
      <p:transition spd="slow" advTm="23902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4191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Models the number of occurrences in some unit of measure, e.g., events per unit time, number of items per order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i="1" dirty="0"/>
              <a:t>X</a:t>
            </a:r>
            <a:r>
              <a:rPr lang="en-US" altLang="en-US" sz="2400" dirty="0"/>
              <a:t> = number of events that occur; </a:t>
            </a:r>
            <a:r>
              <a:rPr lang="en-US" altLang="en-US" sz="2400" i="1" dirty="0"/>
              <a:t>x</a:t>
            </a:r>
            <a:r>
              <a:rPr lang="en-US" altLang="en-US" sz="2400" dirty="0"/>
              <a:t> = 0, 1, 2,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Expected value = </a:t>
            </a:r>
            <a:r>
              <a:rPr lang="en-US" altLang="en-US" sz="2400" dirty="0">
                <a:latin typeface="Symbol" panose="05050102010706020507" pitchFamily="18" charset="2"/>
              </a:rPr>
              <a:t>l</a:t>
            </a:r>
            <a:r>
              <a:rPr lang="en-US" altLang="en-US" sz="2400" dirty="0"/>
              <a:t>; variance = </a:t>
            </a:r>
            <a:r>
              <a:rPr lang="en-US" altLang="en-US" sz="2400" dirty="0">
                <a:latin typeface="Symbol" panose="05050102010706020507" pitchFamily="18" charset="2"/>
              </a:rPr>
              <a:t>l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Poisson approximates binomial when n is large and p small</a:t>
            </a:r>
          </a:p>
          <a:p>
            <a:pPr eaLnBrk="1" hangingPunct="1">
              <a:lnSpc>
                <a:spcPct val="90000"/>
              </a:lnSpc>
            </a:pPr>
            <a:endParaRPr lang="en-US" altLang="en-US" sz="2400" dirty="0">
              <a:latin typeface="Symbol" panose="05050102010706020507" pitchFamily="18" charset="2"/>
            </a:endParaRPr>
          </a:p>
          <a:p>
            <a:pPr eaLnBrk="1" hangingPunct="1">
              <a:lnSpc>
                <a:spcPct val="90000"/>
              </a:lnSpc>
            </a:pPr>
            <a:endParaRPr lang="en-US" alt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Poisson Distribution</a:t>
            </a:r>
          </a:p>
        </p:txBody>
      </p:sp>
    </p:spTree>
    <p:extLst>
      <p:ext uri="{BB962C8B-B14F-4D97-AF65-F5344CB8AC3E}">
        <p14:creationId xmlns:p14="http://schemas.microsoft.com/office/powerpoint/2010/main" val="39747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542"/>
    </mc:Choice>
    <mc:Fallback xmlns="">
      <p:transition spd="slow" advTm="75542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 of the Poisson Distribution (l = 12)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C813E849-3B0D-B21C-160C-D23BA5DCEB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2166800"/>
            <a:ext cx="6527800" cy="367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716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96"/>
    </mc:Choice>
    <mc:Fallback xmlns="">
      <p:transition spd="slow" advTm="8796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Excel Function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6338EB85-F79D-1864-1B21-72E82C9E28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703" y="2445925"/>
            <a:ext cx="3327400" cy="373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6EF983F5-A053-5A27-ED13-F3A35DF062CC}"/>
              </a:ext>
            </a:extLst>
          </p:cNvPr>
          <p:cNvSpPr txBox="1">
            <a:spLocks noChangeArrowheads="1"/>
          </p:cNvSpPr>
          <p:nvPr/>
        </p:nvSpPr>
        <p:spPr>
          <a:xfrm>
            <a:off x="1231594" y="1860213"/>
            <a:ext cx="7772400" cy="496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dirty="0"/>
              <a:t>POISSON.DIST(x, mean, cumulative)</a:t>
            </a:r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5909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80"/>
    </mc:Choice>
    <mc:Fallback xmlns="">
      <p:transition spd="slow" advTm="918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>
                <a:solidFill>
                  <a:schemeClr val="folHlink"/>
                </a:solidFill>
              </a:rPr>
              <a:t>Probability density function</a:t>
            </a:r>
            <a:r>
              <a:rPr lang="en-US" altLang="en-US" sz="2400" dirty="0"/>
              <a:t>,</a:t>
            </a:r>
            <a:r>
              <a:rPr lang="en-US" altLang="en-US" sz="2400" dirty="0">
                <a:solidFill>
                  <a:schemeClr val="folHlink"/>
                </a:solidFill>
              </a:rPr>
              <a:t> </a:t>
            </a:r>
            <a:r>
              <a:rPr lang="en-US" altLang="en-US" sz="2400" i="1" dirty="0">
                <a:solidFill>
                  <a:schemeClr val="folHlink"/>
                </a:solidFill>
              </a:rPr>
              <a:t>f(x)</a:t>
            </a:r>
            <a:r>
              <a:rPr lang="en-US" altLang="en-US" sz="2400" dirty="0"/>
              <a:t>, a continuous function that describes the probability of outcomes for a continuous random variable </a:t>
            </a:r>
            <a:r>
              <a:rPr lang="en-US" altLang="en-US" sz="2400" i="1" dirty="0"/>
              <a:t>X</a:t>
            </a:r>
            <a:r>
              <a:rPr lang="en-US" altLang="en-US" sz="2400" dirty="0"/>
              <a:t>.  A histogram of sample data approximates the shape of the underlying density function.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Continuous Probability Distributions 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612B3A11-D4CD-869B-E00A-F9381D4B3E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160" y="3581059"/>
            <a:ext cx="315277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276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198"/>
    </mc:Choice>
    <mc:Fallback xmlns="">
      <p:transition spd="slow" advTm="88198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6" y="899815"/>
            <a:ext cx="10926713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Refining Subjective Probabilities Toward a Continuous Distribution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69743BA9-6E66-6614-E6AC-EF176C340F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429" y="1845685"/>
            <a:ext cx="7620000" cy="416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755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30"/>
    </mc:Choice>
    <mc:Fallback xmlns="">
      <p:transition spd="slow" advTm="2623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0431" y="1174668"/>
            <a:ext cx="12023387" cy="5309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Probability Basics: Understanding the likelihood of events occurring, ranging from 0 to 1.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Probability Distributions: Describes the possible values of a random variable and their probabilities.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Discrete vs Continuous: Discrete variables have countable outcomes, while continuous variables have outcomes over intervals.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Normal Distribution: A key distribution in finance, characterized by the bell curve.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Applications in Finance: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   - Risk Analysis: Estimating investment risks.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   - Market Predictions: Forecasting stock market movements.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Expected Value and Variance: Measures of the central tendency and spread of a probability distribution.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Conditional Probability: The probability of an event given that another event has occurred.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90423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7041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AA5C69-2270-9D20-9100-D3929D0A22C2}"/>
              </a:ext>
            </a:extLst>
          </p:cNvPr>
          <p:cNvSpPr txBox="1"/>
          <p:nvPr/>
        </p:nvSpPr>
        <p:spPr>
          <a:xfrm>
            <a:off x="2626179" y="77147"/>
            <a:ext cx="75442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Conclusion:</a:t>
            </a:r>
          </a:p>
        </p:txBody>
      </p:sp>
    </p:spTree>
  </p:cSld>
  <p:clrMapOvr>
    <a:masterClrMapping/>
  </p:clrMapOvr>
  <p:transition spd="slow" advTm="121757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25293" y="2546268"/>
            <a:ext cx="10019489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</a:rPr>
              <a:t>Q1: What is the difference between discrete and continuous random variables?**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</a:rPr>
              <a:t>Q2: How is the expected value of a random variable calculated?**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</a:rPr>
              <a:t>Q3: What is the significance of the normal distribution in finance?**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AA5C69-2270-9D20-9100-D3929D0A22C2}"/>
              </a:ext>
            </a:extLst>
          </p:cNvPr>
          <p:cNvSpPr txBox="1"/>
          <p:nvPr/>
        </p:nvSpPr>
        <p:spPr>
          <a:xfrm>
            <a:off x="670920" y="1033912"/>
            <a:ext cx="75442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Review Questions:</a:t>
            </a:r>
          </a:p>
        </p:txBody>
      </p:sp>
    </p:spTree>
    <p:extLst>
      <p:ext uri="{BB962C8B-B14F-4D97-AF65-F5344CB8AC3E}">
        <p14:creationId xmlns:p14="http://schemas.microsoft.com/office/powerpoint/2010/main" val="2448472037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78FAF0F-65A3-41EC-A25C-FD414BF0C7DF}"/>
</file>

<file path=customXml/itemProps2.xml><?xml version="1.0" encoding="utf-8"?>
<ds:datastoreItem xmlns:ds="http://schemas.openxmlformats.org/officeDocument/2006/customXml" ds:itemID="{A27CE6F0-A2B8-487B-88FC-D27C56DF7419}"/>
</file>

<file path=customXml/itemProps3.xml><?xml version="1.0" encoding="utf-8"?>
<ds:datastoreItem xmlns:ds="http://schemas.openxmlformats.org/officeDocument/2006/customXml" ds:itemID="{FFEC062B-5942-4539-9C3B-00BFE6E04D55}"/>
</file>

<file path=docProps/app.xml><?xml version="1.0" encoding="utf-8"?>
<Properties xmlns="http://schemas.openxmlformats.org/officeDocument/2006/extended-properties" xmlns:vt="http://schemas.openxmlformats.org/officeDocument/2006/docPropsVTypes">
  <TotalTime>2819</TotalTime>
  <Words>2366</Words>
  <Application>Microsoft Office PowerPoint</Application>
  <PresentationFormat>Widescreen</PresentationFormat>
  <Paragraphs>265</Paragraphs>
  <Slides>44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ＭＳ Ｐゴシック</vt:lpstr>
      <vt:lpstr>Arial</vt:lpstr>
      <vt:lpstr>Calibri</vt:lpstr>
      <vt:lpstr>Calibri Light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Muhammed Saleem</cp:lastModifiedBy>
  <cp:revision>34</cp:revision>
  <dcterms:created xsi:type="dcterms:W3CDTF">2023-04-29T09:08:00Z</dcterms:created>
  <dcterms:modified xsi:type="dcterms:W3CDTF">2024-10-22T06:58:29Z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