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4"/>
    <p:sldMasterId id="2147483717" r:id="rId5"/>
  </p:sldMasterIdLst>
  <p:notesMasterIdLst>
    <p:notesMasterId r:id="rId65"/>
  </p:notesMasterIdLst>
  <p:sldIdLst>
    <p:sldId id="381" r:id="rId6"/>
    <p:sldId id="452" r:id="rId7"/>
    <p:sldId id="259" r:id="rId8"/>
    <p:sldId id="297" r:id="rId9"/>
    <p:sldId id="298" r:id="rId10"/>
    <p:sldId id="299" r:id="rId11"/>
    <p:sldId id="370" r:id="rId12"/>
    <p:sldId id="300" r:id="rId13"/>
    <p:sldId id="371" r:id="rId14"/>
    <p:sldId id="372" r:id="rId15"/>
    <p:sldId id="373" r:id="rId16"/>
    <p:sldId id="374" r:id="rId17"/>
    <p:sldId id="456" r:id="rId18"/>
    <p:sldId id="302" r:id="rId19"/>
    <p:sldId id="375" r:id="rId20"/>
    <p:sldId id="377" r:id="rId21"/>
    <p:sldId id="303" r:id="rId22"/>
    <p:sldId id="305" r:id="rId23"/>
    <p:sldId id="378" r:id="rId24"/>
    <p:sldId id="453" r:id="rId25"/>
    <p:sldId id="310" r:id="rId26"/>
    <p:sldId id="342" r:id="rId27"/>
    <p:sldId id="346" r:id="rId28"/>
    <p:sldId id="316" r:id="rId29"/>
    <p:sldId id="343" r:id="rId30"/>
    <p:sldId id="344" r:id="rId31"/>
    <p:sldId id="319" r:id="rId32"/>
    <p:sldId id="454" r:id="rId33"/>
    <p:sldId id="320" r:id="rId34"/>
    <p:sldId id="462" r:id="rId35"/>
    <p:sldId id="458" r:id="rId36"/>
    <p:sldId id="463" r:id="rId37"/>
    <p:sldId id="459" r:id="rId38"/>
    <p:sldId id="460" r:id="rId39"/>
    <p:sldId id="457" r:id="rId40"/>
    <p:sldId id="347" r:id="rId41"/>
    <p:sldId id="379" r:id="rId42"/>
    <p:sldId id="350" r:id="rId43"/>
    <p:sldId id="455" r:id="rId44"/>
    <p:sldId id="323" r:id="rId45"/>
    <p:sldId id="324" r:id="rId46"/>
    <p:sldId id="327" r:id="rId47"/>
    <p:sldId id="328" r:id="rId48"/>
    <p:sldId id="329" r:id="rId49"/>
    <p:sldId id="331" r:id="rId50"/>
    <p:sldId id="332" r:id="rId51"/>
    <p:sldId id="380" r:id="rId52"/>
    <p:sldId id="382" r:id="rId53"/>
    <p:sldId id="383" r:id="rId54"/>
    <p:sldId id="384" r:id="rId55"/>
    <p:sldId id="351" r:id="rId56"/>
    <p:sldId id="386" r:id="rId57"/>
    <p:sldId id="387" r:id="rId58"/>
    <p:sldId id="388" r:id="rId59"/>
    <p:sldId id="389" r:id="rId60"/>
    <p:sldId id="390" r:id="rId61"/>
    <p:sldId id="391" r:id="rId62"/>
    <p:sldId id="392" r:id="rId63"/>
    <p:sldId id="276" r:id="rId64"/>
  </p:sldIdLst>
  <p:sldSz cx="12192000" cy="6858000"/>
  <p:notesSz cx="6858000" cy="9144000"/>
  <p:defaultTextStyle>
    <a:defPPr>
      <a:defRPr lang="ar-S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291" autoAdjust="0"/>
  </p:normalViewPr>
  <p:slideViewPr>
    <p:cSldViewPr snapToGrid="0">
      <p:cViewPr varScale="1">
        <p:scale>
          <a:sx n="119" d="100"/>
          <a:sy n="119" d="100"/>
        </p:scale>
        <p:origin x="126" y="114"/>
      </p:cViewPr>
      <p:guideLst/>
    </p:cSldViewPr>
  </p:slideViewPr>
  <p:outlineViewPr>
    <p:cViewPr>
      <p:scale>
        <a:sx n="33" d="100"/>
        <a:sy n="33" d="100"/>
      </p:scale>
      <p:origin x="0" y="-35754"/>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E992557-A067-4E50-BCE4-99B4BF25A583}" type="datetimeFigureOut">
              <a:rPr lang="ar-SY" smtClean="0"/>
              <a:t>17/05/1447</a:t>
            </a:fld>
            <a:endParaRPr lang="ar-S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09FA4455-EA09-4119-9B11-F6F459576ADE}" type="slidenum">
              <a:rPr lang="ar-SY" smtClean="0"/>
              <a:t>‹#›</a:t>
            </a:fld>
            <a:endParaRPr lang="ar-SY"/>
          </a:p>
        </p:txBody>
      </p:sp>
    </p:spTree>
    <p:extLst>
      <p:ext uri="{BB962C8B-B14F-4D97-AF65-F5344CB8AC3E}">
        <p14:creationId xmlns:p14="http://schemas.microsoft.com/office/powerpoint/2010/main" val="1969444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09FA4455-EA09-4119-9B11-F6F459576ADE}" type="slidenum">
              <a:rPr lang="ar-SY" smtClean="0"/>
              <a:t>5</a:t>
            </a:fld>
            <a:endParaRPr lang="ar-SY"/>
          </a:p>
        </p:txBody>
      </p:sp>
    </p:spTree>
    <p:extLst>
      <p:ext uri="{BB962C8B-B14F-4D97-AF65-F5344CB8AC3E}">
        <p14:creationId xmlns:p14="http://schemas.microsoft.com/office/powerpoint/2010/main" val="20018958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09FA4455-EA09-4119-9B11-F6F459576ADE}" type="slidenum">
              <a:rPr lang="ar-SY" smtClean="0"/>
              <a:t>6</a:t>
            </a:fld>
            <a:endParaRPr lang="ar-SY"/>
          </a:p>
        </p:txBody>
      </p:sp>
    </p:spTree>
    <p:extLst>
      <p:ext uri="{BB962C8B-B14F-4D97-AF65-F5344CB8AC3E}">
        <p14:creationId xmlns:p14="http://schemas.microsoft.com/office/powerpoint/2010/main" val="42697427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09FA4455-EA09-4119-9B11-F6F459576ADE}" type="slidenum">
              <a:rPr lang="ar-SY" smtClean="0"/>
              <a:t>17</a:t>
            </a:fld>
            <a:endParaRPr lang="ar-SY"/>
          </a:p>
        </p:txBody>
      </p:sp>
    </p:spTree>
    <p:extLst>
      <p:ext uri="{BB962C8B-B14F-4D97-AF65-F5344CB8AC3E}">
        <p14:creationId xmlns:p14="http://schemas.microsoft.com/office/powerpoint/2010/main" val="1945623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[Music] [Applause] ah Microsoft Windows the king of the PC love it or hate it Windows is one of the most profitable products ever made with 1.6 billion users so how' we get here well our story starts in 1981 a small software company called Microsoft hit it big with a text based operating system called dos for IBM's new personal computers dos was efficient for the time but the average computer user wanted something more accessible so Microsoft used an internal product called interface manager to put a graphical face on Doss C to 1985 and you got Windows 1.0 where this really is a great product it may look crude but this first version of Windows was pretty revolutionary it brought us the things we know and love to this day drop down menus scroll bars icons and dialogue boxes it also used this new device called a mouse to help users practice their </a:t>
            </a:r>
            <a:r>
              <a:rPr lang="en-US" dirty="0" err="1"/>
              <a:t>mousing</a:t>
            </a:r>
            <a:r>
              <a:rPr lang="en-US" dirty="0"/>
              <a:t> skills version 1.1 included the game </a:t>
            </a:r>
            <a:r>
              <a:rPr lang="en-US" dirty="0" err="1"/>
              <a:t>reversi</a:t>
            </a:r>
            <a:r>
              <a:rPr lang="en-US" dirty="0"/>
              <a:t> can you believe it revers in 1987 Windows 2.0 arrived with better graphics including overlapping Windows one year later Microsoft became and stayed the largest PC software maker in the early 90s Microsoft sold tens of millions of copies of Windows 3.0 and 3.1 and say hello to procrastination Classics </a:t>
            </a:r>
            <a:r>
              <a:rPr lang="en-US" dirty="0" err="1"/>
              <a:t>solitire</a:t>
            </a:r>
            <a:r>
              <a:rPr lang="en-US" dirty="0"/>
              <a:t> and mind sweeper then Windows Mania hit an all time </a:t>
            </a:r>
            <a:r>
              <a:rPr lang="en-US" dirty="0" err="1"/>
              <a:t>time</a:t>
            </a:r>
            <a:r>
              <a:rPr lang="en-US" dirty="0"/>
              <a:t> high in 1995 with Windows 95 Microsoft sold 7 million copies in the first 5 weeks the start menu arrived and so did lots of bugs Windows 98 was essentially an across </a:t>
            </a:r>
            <a:r>
              <a:rPr lang="en-US" dirty="0" err="1"/>
              <a:t>theboard</a:t>
            </a:r>
            <a:r>
              <a:rPr lang="en-US" dirty="0"/>
              <a:t> upgrade but not everyone was happy you told us Windows 98 would be faster it is faster over 5 million Y2K Microsoft put out windows me for home which no one bought and a loaded up Windows 2000 for business which boosted sales with a pricier option W their 2001 successor Windows XP was fast stable and tuned for the internet and media it was a hit with consumers after 6 Years of Awesome Microsoft tried to write a brand new Windows Vista ended up being a terrible mess of glitches it took Microsoft 2 years to fix the message had made with Windows 7 a product finally good enough to convince most people to move from XP in 2012 Microsoft tried to be radical again with Windows 8 it did away with the tradition desktop and replaced it with tiles which attempted to bridge PCS laptops tablets and smartphones most people were confused and went back to the familiar desktop and what about Windows 9 I don't know what about it today we have Windows 10 it takes us back to the familiar desktop and start menu and it's free this will also probably be the last time Microsoft puts a number on Windows going forward windows will just be windows [Music]</a:t>
            </a:r>
            <a:endParaRPr lang="ar-SY"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6C0AD9-F3EC-49D5-B219-D36EA4F2CDD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25343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the tutorials on Linux. This is first of the 18-p part video series helping you become a Linux pro. So, let's get started. So, what is an operating system? Every time you switch on your computer, you see a screen where you can perform different activities like write, browse the internet, or watch a video. What is it that makes the computer hardware work like that? How does the processor on your computer know that you are asking it to run an MP3 file? Well, it is the operating system or the kernel which does this work. A kernel is the program at the heart of any operating system that takes care of fundamental stuff like letting hardware communicate with software. So to work on your computer, you need an operating system. In fact, you're using one as you read this on your computer. Now you may have used popular operating systems like Windows, Apple OS X but here we will learn what Linux is and what benefits it offers over other OS choices. So what is Linux and who created it? Linux is an operating system or a kernel which germinated as an idea in the mind of young and bright Linus </a:t>
            </a:r>
            <a:r>
              <a:rPr lang="en-US" dirty="0" err="1"/>
              <a:t>Torvald</a:t>
            </a:r>
            <a:r>
              <a:rPr lang="en-US" dirty="0"/>
              <a:t> when he was a computer science student. He used to work on the Unix operating system and thought that it needed improvements. However, when his suggestions were rejected by the designers of Unix, he thought of launching an OS which will be receptive to the changes modifications suggested by its users. </a:t>
            </a:r>
            <a:r>
              <a:rPr lang="en-US" dirty="0" err="1"/>
              <a:t>Selenus</a:t>
            </a:r>
            <a:r>
              <a:rPr lang="en-US" dirty="0"/>
              <a:t> devised a kernel named Linux in 1991. Though he would need programs like file manager, document editors, audio video programs to run on it. something as you have a cone but no ice cream on the top. As time passed by, he collaborated with other programmers in places like MIT and applications for Linux started to appear. So around 1991, a working Linux operating system with some applications was officially launched and this was the start of one of the most loved and open-source OS options available today. The earlier versions of Linux were not so </a:t>
            </a:r>
            <a:r>
              <a:rPr lang="en-US" dirty="0" err="1"/>
              <a:t>userfriendly</a:t>
            </a:r>
            <a:r>
              <a:rPr lang="en-US" dirty="0"/>
              <a:t> as they were in use by computer programmers and Lin </a:t>
            </a:r>
            <a:r>
              <a:rPr lang="en-US" dirty="0" err="1"/>
              <a:t>storevals</a:t>
            </a:r>
            <a:r>
              <a:rPr lang="en-US" dirty="0"/>
              <a:t> never had it in mind to commercialize his product. This definitely curve Linux's popularity as other commercially oriented operating system Windows got famous. Nonetheless, the open-source aspect of the Linux operating system made it more robust. But now Linux has got its due attention. The main advantage of Linux was that programmers were able to use the Linux kernel in order to design their own custom operating systems. This has now made Linux one of the most popular and widely used kernel and it is the backbone of popular operating systems like Debian, Ubuntu and Fedora. The list doesn't end here as there are thousands of operating systems based on Linux which offer a variety of functions to the users. So what are the benefits of using Linux? Linux now enjoys popularity at its prime and it's famous among programmers as well as regular computer users around the world. Its main benefit is that it offers a free operating system. You do not have to shell hundreds of dollars to get the operating system like Windows. Other benefits are being open-source, anyone with programming knowledge can modify it. The Linux operating systems now offer millions of programs and applications to choose from, most of them free. Once you have Linux installed, you no longer need an antivirus. Linux is a highly secure system. More so, there's a global development community constantly looking at ways to enhance its security. With each upgrade, the operating system becomes more secure and robust. Linux is the operating system of choice for several environments due to its stability and reliability. Mega companies like Amazon, Facebook, and Google use Linux for their servers. A Linux- based server could run non-stop without a reboot for years on end. So, is it for you? Users who are new to Linux usually shun it by falsely considering it as a difficult and technical operating system to operate. But to state the truth, in the last few years, Linux operating systems have become a lot more </a:t>
            </a:r>
            <a:r>
              <a:rPr lang="en-US" dirty="0" err="1"/>
              <a:t>userfriendly</a:t>
            </a:r>
            <a:r>
              <a:rPr lang="en-US" dirty="0"/>
              <a:t> than their counterparts like Windows. So trying them is the best way to know whether Linux suits you or not. I asked to learn Unix. Then why Linux? Unix is the mother of the operating systems which laid out the foundation to Linux. Unix is designed mainly for mainframes and used in enterprises and universities. While Linux is fast becoming a household name for computer users, developers and server environment. You may have to pay for a Unix kernel while in Linux it is free. But the commands used on both the operating systems are usually the same. There's not much difference between Unix and Linux. Though they might seem different, at core they are essentially the same since Linux is a clone of Unix. So learning one is same as learning another. This was a short introduction to Linux. Thank you for watching.</a:t>
            </a:r>
            <a:endParaRPr lang="ar-SY"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6C0AD9-F3EC-49D5-B219-D36EA4F2CDD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2917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5</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62490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a:t>Lecture 5</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613021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5</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863221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5</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447597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a:t>Lecture 5</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735405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5</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1441862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a:t>Lecture 5</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005935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5</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28002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5</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69964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5</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151499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5</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4941369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2932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33C2188-4416-448A-93CC-3C79FD914749}"/>
              </a:ext>
            </a:extLst>
          </p:cNvPr>
          <p:cNvSpPr>
            <a:spLocks noGrp="1"/>
          </p:cNvSpPr>
          <p:nvPr>
            <p:ph type="dt" sz="half" idx="10"/>
          </p:nvPr>
        </p:nvSpPr>
        <p:spPr>
          <a:xfrm>
            <a:off x="159656" y="6474053"/>
            <a:ext cx="3706906" cy="378047"/>
          </a:xfrm>
          <a:prstGeom prst="rect">
            <a:avLst/>
          </a:prstGeom>
        </p:spPr>
        <p:txBody>
          <a:bodyPr/>
          <a:lstStyle/>
          <a:p>
            <a:r>
              <a:rPr lang="ar-SY"/>
              <a:t>Lecture 5</a:t>
            </a:r>
            <a:endParaRPr lang="en-US" dirty="0"/>
          </a:p>
        </p:txBody>
      </p:sp>
      <p:sp>
        <p:nvSpPr>
          <p:cNvPr id="8" name="Footer Placeholder 7">
            <a:extLst>
              <a:ext uri="{FF2B5EF4-FFF2-40B4-BE49-F238E27FC236}">
                <a16:creationId xmlns:a16="http://schemas.microsoft.com/office/drawing/2014/main" id="{35239E14-9DC3-43DA-8552-CC1630428310}"/>
              </a:ext>
            </a:extLst>
          </p:cNvPr>
          <p:cNvSpPr>
            <a:spLocks noGrp="1"/>
          </p:cNvSpPr>
          <p:nvPr>
            <p:ph type="ftr" sz="quarter" idx="11"/>
          </p:nvPr>
        </p:nvSpPr>
        <p:spPr>
          <a:xfrm>
            <a:off x="4242545" y="6473328"/>
            <a:ext cx="3706906" cy="365125"/>
          </a:xfrm>
          <a:prstGeom prst="rect">
            <a:avLst/>
          </a:prstGeom>
        </p:spPr>
        <p:txBody>
          <a:bodyPr/>
          <a:lstStyle/>
          <a:p>
            <a:r>
              <a:rPr lang="en-US">
                <a:solidFill>
                  <a:schemeClr val="bg1"/>
                </a:solidFill>
              </a:rPr>
              <a:t>www.midocean.ae</a:t>
            </a:r>
            <a:endParaRPr lang="en-US" dirty="0">
              <a:solidFill>
                <a:schemeClr val="bg1"/>
              </a:solidFill>
            </a:endParaRPr>
          </a:p>
        </p:txBody>
      </p:sp>
      <p:sp>
        <p:nvSpPr>
          <p:cNvPr id="9" name="Slide Number Placeholder 8">
            <a:extLst>
              <a:ext uri="{FF2B5EF4-FFF2-40B4-BE49-F238E27FC236}">
                <a16:creationId xmlns:a16="http://schemas.microsoft.com/office/drawing/2014/main" id="{8BA41D10-6636-4A65-8356-1F9DC04C3A45}"/>
              </a:ext>
            </a:extLst>
          </p:cNvPr>
          <p:cNvSpPr>
            <a:spLocks noGrp="1"/>
          </p:cNvSpPr>
          <p:nvPr>
            <p:ph type="sldNum" sz="quarter" idx="12"/>
          </p:nvPr>
        </p:nvSpPr>
        <p:spPr>
          <a:xfrm>
            <a:off x="8980227" y="6486976"/>
            <a:ext cx="3023085" cy="365125"/>
          </a:xfrm>
          <a:prstGeom prst="rect">
            <a:avLst/>
          </a:prstGeom>
        </p:spPr>
        <p:txBody>
          <a:bodyPr/>
          <a:lstStyle/>
          <a:p>
            <a:pPr algn="ctr"/>
            <a:r>
              <a:rPr lang="en-US" dirty="0"/>
              <a:t>IT111 Introduction to Information Technology </a:t>
            </a:r>
          </a:p>
        </p:txBody>
      </p:sp>
    </p:spTree>
    <p:extLst>
      <p:ext uri="{BB962C8B-B14F-4D97-AF65-F5344CB8AC3E}">
        <p14:creationId xmlns:p14="http://schemas.microsoft.com/office/powerpoint/2010/main" val="22776752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ar-SY"/>
              <a:t>Lecture 5</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a:solidFill>
                  <a:schemeClr val="bg1"/>
                </a:solidFill>
              </a:rPr>
              <a:t>www.midocean.ae</a:t>
            </a:r>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1862828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706906" cy="378047"/>
          </a:xfrm>
          <a:prstGeom prst="rect">
            <a:avLst/>
          </a:prstGeom>
        </p:spPr>
        <p:txBody>
          <a:bodyPr/>
          <a:lstStyle/>
          <a:p>
            <a:r>
              <a:rPr lang="ar-SY"/>
              <a:t>Lecture 5</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3281946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ar-SY"/>
              <a:t>Lecture 5</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a:solidFill>
                  <a:schemeClr val="bg1"/>
                </a:solidFill>
              </a:rPr>
              <a:t>www.midocean.ae</a:t>
            </a:r>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6883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9108014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3422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8399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26573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24048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22988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24820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64669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9148561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106977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202791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2 Information Systems in Organizations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12043296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264700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116718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4015879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5478122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232477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2.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24276040"/>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681" r:id="rId13"/>
    <p:sldLayoutId id="2147483682" r:id="rId14"/>
    <p:sldLayoutId id="2147483683" r:id="rId15"/>
    <p:sldLayoutId id="2147483684" r:id="rId16"/>
    <p:sldLayoutId id="2147483697" r:id="rId17"/>
    <p:sldLayoutId id="2147483699" r:id="rId18"/>
    <p:sldLayoutId id="2147483700" r:id="rId19"/>
    <p:sldLayoutId id="2147483701" r:id="rId20"/>
    <p:sldLayoutId id="2147483702" r:id="rId21"/>
    <p:sldLayoutId id="2147483703" r:id="rId22"/>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21">
            <a:extLst>
              <a:ext uri="{FF2B5EF4-FFF2-40B4-BE49-F238E27FC236}">
                <a16:creationId xmlns:a16="http://schemas.microsoft.com/office/drawing/2014/main" id="{4022B028-B6DA-4111-8A40-F1C9C9A54F20}"/>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37244433"/>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7.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7.png"/><Relationship Id="rId5" Type="http://schemas.openxmlformats.org/officeDocument/2006/relationships/image" Target="../media/image19.png"/><Relationship Id="rId4" Type="http://schemas.openxmlformats.org/officeDocument/2006/relationships/notesSlide" Target="../notesSlides/notesSlide5.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21.png"/><Relationship Id="rId4" Type="http://schemas.openxmlformats.org/officeDocument/2006/relationships/notesSlide" Target="../notesSlides/notesSlide6.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45348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5</a:t>
            </a:r>
          </a:p>
        </p:txBody>
      </p:sp>
      <p:sp>
        <p:nvSpPr>
          <p:cNvPr id="11" name="TextBox 10"/>
          <p:cNvSpPr txBox="1"/>
          <p:nvPr/>
        </p:nvSpPr>
        <p:spPr>
          <a:xfrm>
            <a:off x="6311231" y="4994280"/>
            <a:ext cx="540614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ITC202</a:t>
            </a:r>
          </a:p>
          <a:p>
            <a:pPr lvl="0">
              <a:defRPr/>
            </a:pPr>
            <a:r>
              <a:rPr lang="en-US" sz="2000" dirty="0">
                <a:solidFill>
                  <a:prstClr val="black"/>
                </a:solidFill>
                <a:latin typeface="Times New Roman" panose="02020603050405020304" pitchFamily="18" charset="0"/>
                <a:cs typeface="Times New Roman" panose="02020603050405020304" pitchFamily="18" charset="0"/>
              </a:rPr>
              <a:t>Operating Systems and Utility Programs</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Internet and Information Technology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AB04668E-B022-47E3-832E-520AF4C38423}"/>
              </a:ext>
            </a:extLst>
          </p:cNvPr>
          <p:cNvSpPr/>
          <p:nvPr/>
        </p:nvSpPr>
        <p:spPr>
          <a:xfrm>
            <a:off x="355599" y="13716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E49FA964-BC76-43B1-A569-E6F3C10050CE}"/>
              </a:ext>
            </a:extLst>
          </p:cNvPr>
          <p:cNvSpPr/>
          <p:nvPr/>
        </p:nvSpPr>
        <p:spPr>
          <a:xfrm>
            <a:off x="183469" y="1524911"/>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5:</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Operating Systems and Utility Programs</a:t>
            </a:r>
            <a:endParaRPr kumimoji="0" lang="en-US" sz="2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97CF5894-D18E-443A-963A-E83D4430AF00}"/>
              </a:ext>
            </a:extLst>
          </p:cNvPr>
          <p:cNvSpPr/>
          <p:nvPr/>
        </p:nvSpPr>
        <p:spPr>
          <a:xfrm>
            <a:off x="2300279" y="1415165"/>
            <a:ext cx="4768387" cy="587140"/>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The Operating System</a:t>
            </a:r>
          </a:p>
        </p:txBody>
      </p:sp>
      <p:sp>
        <p:nvSpPr>
          <p:cNvPr id="8" name="Freeform: Shape 7">
            <a:extLst>
              <a:ext uri="{FF2B5EF4-FFF2-40B4-BE49-F238E27FC236}">
                <a16:creationId xmlns:a16="http://schemas.microsoft.com/office/drawing/2014/main" id="{4242C138-EEAC-4056-8B30-3A851AA967F3}"/>
              </a:ext>
            </a:extLst>
          </p:cNvPr>
          <p:cNvSpPr/>
          <p:nvPr/>
        </p:nvSpPr>
        <p:spPr>
          <a:xfrm>
            <a:off x="7412926" y="1415164"/>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Functions of an Operating System</a:t>
            </a:r>
          </a:p>
        </p:txBody>
      </p:sp>
      <p:sp>
        <p:nvSpPr>
          <p:cNvPr id="9" name="Straight Connector 8">
            <a:extLst>
              <a:ext uri="{FF2B5EF4-FFF2-40B4-BE49-F238E27FC236}">
                <a16:creationId xmlns:a16="http://schemas.microsoft.com/office/drawing/2014/main" id="{6FE06459-5A14-4585-9E6A-6AE9CEB703B8}"/>
              </a:ext>
            </a:extLst>
          </p:cNvPr>
          <p:cNvSpPr/>
          <p:nvPr/>
        </p:nvSpPr>
        <p:spPr>
          <a:xfrm>
            <a:off x="7240796" y="170531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613A0E1-BDFB-4542-9BB3-7B8FB3BC18EE}"/>
              </a:ext>
            </a:extLst>
          </p:cNvPr>
          <p:cNvSpPr/>
          <p:nvPr/>
        </p:nvSpPr>
        <p:spPr>
          <a:xfrm>
            <a:off x="7412926" y="1705310"/>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Processing Techniques for Increased Efficiency</a:t>
            </a:r>
          </a:p>
        </p:txBody>
      </p:sp>
      <p:sp>
        <p:nvSpPr>
          <p:cNvPr id="13" name="Straight Connector 12">
            <a:extLst>
              <a:ext uri="{FF2B5EF4-FFF2-40B4-BE49-F238E27FC236}">
                <a16:creationId xmlns:a16="http://schemas.microsoft.com/office/drawing/2014/main" id="{FAEF414B-AEA0-443D-B67A-EFD98AC7EDA6}"/>
              </a:ext>
            </a:extLst>
          </p:cNvPr>
          <p:cNvSpPr/>
          <p:nvPr/>
        </p:nvSpPr>
        <p:spPr>
          <a:xfrm>
            <a:off x="2345859" y="2025198"/>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F6AA0CC7-A6B7-4FD8-8C24-2EB75EFE7C10}"/>
              </a:ext>
            </a:extLst>
          </p:cNvPr>
          <p:cNvSpPr/>
          <p:nvPr/>
        </p:nvSpPr>
        <p:spPr>
          <a:xfrm>
            <a:off x="2300279" y="2068763"/>
            <a:ext cx="5212080" cy="1515613"/>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Operating Systems for Personal Computers and Servers</a:t>
            </a:r>
          </a:p>
        </p:txBody>
      </p:sp>
      <p:sp>
        <p:nvSpPr>
          <p:cNvPr id="15" name="Freeform: Shape 14">
            <a:extLst>
              <a:ext uri="{FF2B5EF4-FFF2-40B4-BE49-F238E27FC236}">
                <a16:creationId xmlns:a16="http://schemas.microsoft.com/office/drawing/2014/main" id="{02181433-7942-420D-BC69-E15476491B43}"/>
              </a:ext>
            </a:extLst>
          </p:cNvPr>
          <p:cNvSpPr/>
          <p:nvPr/>
        </p:nvSpPr>
        <p:spPr>
          <a:xfrm>
            <a:off x="7412926" y="2068763"/>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DOS</a:t>
            </a:r>
          </a:p>
        </p:txBody>
      </p:sp>
      <p:sp>
        <p:nvSpPr>
          <p:cNvPr id="16" name="Straight Connector 15">
            <a:extLst>
              <a:ext uri="{FF2B5EF4-FFF2-40B4-BE49-F238E27FC236}">
                <a16:creationId xmlns:a16="http://schemas.microsoft.com/office/drawing/2014/main" id="{0A2AE370-BF00-4F21-B79D-2919B27C699B}"/>
              </a:ext>
            </a:extLst>
          </p:cNvPr>
          <p:cNvSpPr/>
          <p:nvPr/>
        </p:nvSpPr>
        <p:spPr>
          <a:xfrm>
            <a:off x="7240796" y="235727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7" name="Freeform: Shape 16">
            <a:extLst>
              <a:ext uri="{FF2B5EF4-FFF2-40B4-BE49-F238E27FC236}">
                <a16:creationId xmlns:a16="http://schemas.microsoft.com/office/drawing/2014/main" id="{520A7E57-70E3-4CF4-AABB-0A229FD89D6D}"/>
              </a:ext>
            </a:extLst>
          </p:cNvPr>
          <p:cNvSpPr/>
          <p:nvPr/>
        </p:nvSpPr>
        <p:spPr>
          <a:xfrm>
            <a:off x="7412926" y="235727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Windows</a:t>
            </a:r>
          </a:p>
        </p:txBody>
      </p:sp>
      <p:sp>
        <p:nvSpPr>
          <p:cNvPr id="18" name="Straight Connector 17">
            <a:extLst>
              <a:ext uri="{FF2B5EF4-FFF2-40B4-BE49-F238E27FC236}">
                <a16:creationId xmlns:a16="http://schemas.microsoft.com/office/drawing/2014/main" id="{8852F6F4-F94E-415C-AA96-6760AA395E6B}"/>
              </a:ext>
            </a:extLst>
          </p:cNvPr>
          <p:cNvSpPr/>
          <p:nvPr/>
        </p:nvSpPr>
        <p:spPr>
          <a:xfrm>
            <a:off x="7240796" y="26584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BD0F7B9D-843B-4F58-9E2E-D3CDF94E7FC9}"/>
              </a:ext>
            </a:extLst>
          </p:cNvPr>
          <p:cNvSpPr/>
          <p:nvPr/>
        </p:nvSpPr>
        <p:spPr>
          <a:xfrm>
            <a:off x="7412926" y="265849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UNIX</a:t>
            </a:r>
          </a:p>
        </p:txBody>
      </p:sp>
      <p:sp>
        <p:nvSpPr>
          <p:cNvPr id="20" name="Straight Connector 19">
            <a:extLst>
              <a:ext uri="{FF2B5EF4-FFF2-40B4-BE49-F238E27FC236}">
                <a16:creationId xmlns:a16="http://schemas.microsoft.com/office/drawing/2014/main" id="{2A033E5B-5578-425E-9E6D-6D982C5193E4}"/>
              </a:ext>
            </a:extLst>
          </p:cNvPr>
          <p:cNvSpPr/>
          <p:nvPr/>
        </p:nvSpPr>
        <p:spPr>
          <a:xfrm>
            <a:off x="7240796" y="297240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6A1BC9D7-820C-4C0F-A128-0ABFA6E6C3B7}"/>
              </a:ext>
            </a:extLst>
          </p:cNvPr>
          <p:cNvSpPr/>
          <p:nvPr/>
        </p:nvSpPr>
        <p:spPr>
          <a:xfrm>
            <a:off x="7412926" y="2972409"/>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Mac OS </a:t>
            </a:r>
          </a:p>
        </p:txBody>
      </p:sp>
      <p:sp>
        <p:nvSpPr>
          <p:cNvPr id="22" name="Straight Connector 21">
            <a:extLst>
              <a:ext uri="{FF2B5EF4-FFF2-40B4-BE49-F238E27FC236}">
                <a16:creationId xmlns:a16="http://schemas.microsoft.com/office/drawing/2014/main" id="{B41D5C72-ABBC-47F9-9942-CEAAEED1F194}"/>
              </a:ext>
            </a:extLst>
          </p:cNvPr>
          <p:cNvSpPr/>
          <p:nvPr/>
        </p:nvSpPr>
        <p:spPr>
          <a:xfrm>
            <a:off x="7240796" y="327362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93908D46-44CE-4821-89B0-04A02F2FC38F}"/>
              </a:ext>
            </a:extLst>
          </p:cNvPr>
          <p:cNvSpPr/>
          <p:nvPr/>
        </p:nvSpPr>
        <p:spPr>
          <a:xfrm>
            <a:off x="7412926" y="327362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Linux</a:t>
            </a:r>
          </a:p>
        </p:txBody>
      </p:sp>
      <p:sp>
        <p:nvSpPr>
          <p:cNvPr id="24" name="Straight Connector 23">
            <a:extLst>
              <a:ext uri="{FF2B5EF4-FFF2-40B4-BE49-F238E27FC236}">
                <a16:creationId xmlns:a16="http://schemas.microsoft.com/office/drawing/2014/main" id="{1703C2EA-864E-4042-9180-982177E43B4F}"/>
              </a:ext>
            </a:extLst>
          </p:cNvPr>
          <p:cNvSpPr/>
          <p:nvPr/>
        </p:nvSpPr>
        <p:spPr>
          <a:xfrm>
            <a:off x="2345859" y="357505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229D627-27F2-4294-956A-1A7933962B10}"/>
              </a:ext>
            </a:extLst>
          </p:cNvPr>
          <p:cNvSpPr/>
          <p:nvPr/>
        </p:nvSpPr>
        <p:spPr>
          <a:xfrm>
            <a:off x="2300279" y="3618618"/>
            <a:ext cx="5212080" cy="581694"/>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Operating Systems for Mobile Phones </a:t>
            </a:r>
          </a:p>
        </p:txBody>
      </p:sp>
      <p:sp>
        <p:nvSpPr>
          <p:cNvPr id="26" name="Freeform: Shape 25">
            <a:extLst>
              <a:ext uri="{FF2B5EF4-FFF2-40B4-BE49-F238E27FC236}">
                <a16:creationId xmlns:a16="http://schemas.microsoft.com/office/drawing/2014/main" id="{60934AC0-0925-4C5B-9BE6-F9EA718D2774}"/>
              </a:ext>
            </a:extLst>
          </p:cNvPr>
          <p:cNvSpPr/>
          <p:nvPr/>
        </p:nvSpPr>
        <p:spPr>
          <a:xfrm>
            <a:off x="7412926" y="3618617"/>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alt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Android</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7" name="Straight Connector 26">
            <a:extLst>
              <a:ext uri="{FF2B5EF4-FFF2-40B4-BE49-F238E27FC236}">
                <a16:creationId xmlns:a16="http://schemas.microsoft.com/office/drawing/2014/main" id="{3B1F5B21-AEC2-4A75-81AA-0EFD0A8CEEE1}"/>
              </a:ext>
            </a:extLst>
          </p:cNvPr>
          <p:cNvSpPr/>
          <p:nvPr/>
        </p:nvSpPr>
        <p:spPr>
          <a:xfrm>
            <a:off x="7240796" y="392726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DD8822B8-4C47-4574-B907-E77FC38F5F63}"/>
              </a:ext>
            </a:extLst>
          </p:cNvPr>
          <p:cNvSpPr/>
          <p:nvPr/>
        </p:nvSpPr>
        <p:spPr>
          <a:xfrm>
            <a:off x="7412926" y="3927262"/>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iPhone OS</a:t>
            </a:r>
          </a:p>
        </p:txBody>
      </p:sp>
      <p:sp>
        <p:nvSpPr>
          <p:cNvPr id="29" name="Straight Connector 28">
            <a:extLst>
              <a:ext uri="{FF2B5EF4-FFF2-40B4-BE49-F238E27FC236}">
                <a16:creationId xmlns:a16="http://schemas.microsoft.com/office/drawing/2014/main" id="{DAD132DE-9814-49B8-87E4-31049FF912D3}"/>
              </a:ext>
            </a:extLst>
          </p:cNvPr>
          <p:cNvSpPr/>
          <p:nvPr/>
        </p:nvSpPr>
        <p:spPr>
          <a:xfrm>
            <a:off x="2345859" y="422320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B068599-7F45-4218-A58F-620FE2973FEF}"/>
              </a:ext>
            </a:extLst>
          </p:cNvPr>
          <p:cNvSpPr/>
          <p:nvPr/>
        </p:nvSpPr>
        <p:spPr>
          <a:xfrm>
            <a:off x="2300279" y="4266771"/>
            <a:ext cx="5212080" cy="188093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Utility Programs</a:t>
            </a:r>
          </a:p>
        </p:txBody>
      </p:sp>
      <p:sp>
        <p:nvSpPr>
          <p:cNvPr id="31" name="Freeform: Shape 30">
            <a:extLst>
              <a:ext uri="{FF2B5EF4-FFF2-40B4-BE49-F238E27FC236}">
                <a16:creationId xmlns:a16="http://schemas.microsoft.com/office/drawing/2014/main" id="{33FD0F95-6396-4075-A204-5DC5CCFCB42B}"/>
              </a:ext>
            </a:extLst>
          </p:cNvPr>
          <p:cNvSpPr/>
          <p:nvPr/>
        </p:nvSpPr>
        <p:spPr>
          <a:xfrm>
            <a:off x="7412926" y="4266771"/>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File Management Programs</a:t>
            </a:r>
          </a:p>
        </p:txBody>
      </p:sp>
      <p:sp>
        <p:nvSpPr>
          <p:cNvPr id="32" name="Straight Connector 31">
            <a:extLst>
              <a:ext uri="{FF2B5EF4-FFF2-40B4-BE49-F238E27FC236}">
                <a16:creationId xmlns:a16="http://schemas.microsoft.com/office/drawing/2014/main" id="{8FF38ECA-49ED-4C90-8606-57D6427909DF}"/>
              </a:ext>
            </a:extLst>
          </p:cNvPr>
          <p:cNvSpPr/>
          <p:nvPr/>
        </p:nvSpPr>
        <p:spPr>
          <a:xfrm>
            <a:off x="7240796" y="453726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3C18D32-806E-43D5-A64D-77D734DBBD81}"/>
              </a:ext>
            </a:extLst>
          </p:cNvPr>
          <p:cNvSpPr/>
          <p:nvPr/>
        </p:nvSpPr>
        <p:spPr>
          <a:xfrm>
            <a:off x="7412926" y="4505510"/>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Search Tools</a:t>
            </a:r>
          </a:p>
        </p:txBody>
      </p:sp>
      <p:sp>
        <p:nvSpPr>
          <p:cNvPr id="34" name="Straight Connector 33">
            <a:extLst>
              <a:ext uri="{FF2B5EF4-FFF2-40B4-BE49-F238E27FC236}">
                <a16:creationId xmlns:a16="http://schemas.microsoft.com/office/drawing/2014/main" id="{D372ABE8-967F-45BA-98BE-15F94C3FD009}"/>
              </a:ext>
            </a:extLst>
          </p:cNvPr>
          <p:cNvSpPr/>
          <p:nvPr/>
        </p:nvSpPr>
        <p:spPr>
          <a:xfrm>
            <a:off x="7240796" y="478870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C788998A-3D48-4C74-9A6E-622AA7281CAB}"/>
              </a:ext>
            </a:extLst>
          </p:cNvPr>
          <p:cNvSpPr/>
          <p:nvPr/>
        </p:nvSpPr>
        <p:spPr>
          <a:xfrm>
            <a:off x="7412926" y="4788700"/>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Diagnostic and Disk Management Programs</a:t>
            </a:r>
          </a:p>
        </p:txBody>
      </p:sp>
      <p:sp>
        <p:nvSpPr>
          <p:cNvPr id="36" name="Straight Connector 35">
            <a:extLst>
              <a:ext uri="{FF2B5EF4-FFF2-40B4-BE49-F238E27FC236}">
                <a16:creationId xmlns:a16="http://schemas.microsoft.com/office/drawing/2014/main" id="{2053F562-B71F-4739-8BB9-A3039D833AE2}"/>
              </a:ext>
            </a:extLst>
          </p:cNvPr>
          <p:cNvSpPr/>
          <p:nvPr/>
        </p:nvSpPr>
        <p:spPr>
          <a:xfrm>
            <a:off x="7240796" y="504648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2B9031FD-3ADE-4328-A092-C568416A368E}"/>
              </a:ext>
            </a:extLst>
          </p:cNvPr>
          <p:cNvSpPr/>
          <p:nvPr/>
        </p:nvSpPr>
        <p:spPr>
          <a:xfrm>
            <a:off x="7412926" y="5046489"/>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Uninstall and Cleanup Utilities</a:t>
            </a:r>
          </a:p>
        </p:txBody>
      </p:sp>
      <p:sp>
        <p:nvSpPr>
          <p:cNvPr id="38" name="Straight Connector 37">
            <a:extLst>
              <a:ext uri="{FF2B5EF4-FFF2-40B4-BE49-F238E27FC236}">
                <a16:creationId xmlns:a16="http://schemas.microsoft.com/office/drawing/2014/main" id="{E706A7BA-5D14-4356-8832-20D000EADBC1}"/>
              </a:ext>
            </a:extLst>
          </p:cNvPr>
          <p:cNvSpPr/>
          <p:nvPr/>
        </p:nvSpPr>
        <p:spPr>
          <a:xfrm>
            <a:off x="7240796" y="5310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511AC8F9-43A6-4001-9E9E-A8142BC6E480}"/>
              </a:ext>
            </a:extLst>
          </p:cNvPr>
          <p:cNvSpPr/>
          <p:nvPr/>
        </p:nvSpPr>
        <p:spPr>
          <a:xfrm>
            <a:off x="7412926" y="5310629"/>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File Compression Programs</a:t>
            </a:r>
          </a:p>
        </p:txBody>
      </p:sp>
      <p:sp>
        <p:nvSpPr>
          <p:cNvPr id="40" name="Straight Connector 39">
            <a:extLst>
              <a:ext uri="{FF2B5EF4-FFF2-40B4-BE49-F238E27FC236}">
                <a16:creationId xmlns:a16="http://schemas.microsoft.com/office/drawing/2014/main" id="{C91FD817-C16F-4CCD-B0E8-12F8FBECF77C}"/>
              </a:ext>
            </a:extLst>
          </p:cNvPr>
          <p:cNvSpPr/>
          <p:nvPr/>
        </p:nvSpPr>
        <p:spPr>
          <a:xfrm>
            <a:off x="7240796" y="557476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1" name="Freeform: Shape 40">
            <a:extLst>
              <a:ext uri="{FF2B5EF4-FFF2-40B4-BE49-F238E27FC236}">
                <a16:creationId xmlns:a16="http://schemas.microsoft.com/office/drawing/2014/main" id="{B8058596-7276-4035-83CF-E6534D370B7F}"/>
              </a:ext>
            </a:extLst>
          </p:cNvPr>
          <p:cNvSpPr/>
          <p:nvPr/>
        </p:nvSpPr>
        <p:spPr>
          <a:xfrm>
            <a:off x="7412926" y="5574768"/>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Backup and Recovery Utilities</a:t>
            </a:r>
          </a:p>
        </p:txBody>
      </p:sp>
      <p:sp>
        <p:nvSpPr>
          <p:cNvPr id="42" name="Straight Connector 41">
            <a:extLst>
              <a:ext uri="{FF2B5EF4-FFF2-40B4-BE49-F238E27FC236}">
                <a16:creationId xmlns:a16="http://schemas.microsoft.com/office/drawing/2014/main" id="{A9D7309C-1140-4AD6-80EC-5744F77CE882}"/>
              </a:ext>
            </a:extLst>
          </p:cNvPr>
          <p:cNvSpPr/>
          <p:nvPr/>
        </p:nvSpPr>
        <p:spPr>
          <a:xfrm>
            <a:off x="7240796" y="584525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3" name="Freeform: Shape 42">
            <a:extLst>
              <a:ext uri="{FF2B5EF4-FFF2-40B4-BE49-F238E27FC236}">
                <a16:creationId xmlns:a16="http://schemas.microsoft.com/office/drawing/2014/main" id="{5CDEA38D-50AB-4AA4-BE18-62088AE36DD4}"/>
              </a:ext>
            </a:extLst>
          </p:cNvPr>
          <p:cNvSpPr/>
          <p:nvPr/>
        </p:nvSpPr>
        <p:spPr>
          <a:xfrm>
            <a:off x="7412926" y="5845258"/>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Antivirus, Antispyware, Firewalls</a:t>
            </a:r>
          </a:p>
        </p:txBody>
      </p:sp>
      <p:sp>
        <p:nvSpPr>
          <p:cNvPr id="44" name="Straight Connector 43">
            <a:extLst>
              <a:ext uri="{FF2B5EF4-FFF2-40B4-BE49-F238E27FC236}">
                <a16:creationId xmlns:a16="http://schemas.microsoft.com/office/drawing/2014/main" id="{A2B28E41-C31B-4968-B10C-219CFC63A580}"/>
              </a:ext>
            </a:extLst>
          </p:cNvPr>
          <p:cNvSpPr/>
          <p:nvPr/>
        </p:nvSpPr>
        <p:spPr>
          <a:xfrm>
            <a:off x="2345859" y="6147710"/>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4224607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6"/>
                                        </p:tgtEl>
                                        <p:attrNameLst>
                                          <p:attrName>fillcolor</p:attrName>
                                        </p:attrNameLst>
                                      </p:cBhvr>
                                      <p:to>
                                        <a:srgbClr val="FFFF00"/>
                                      </p:to>
                                    </p:animClr>
                                    <p:set>
                                      <p:cBhvr>
                                        <p:cTn id="7" dur="2000" fill="hold"/>
                                        <p:tgtEl>
                                          <p:spTgt spid="6"/>
                                        </p:tgtEl>
                                        <p:attrNameLst>
                                          <p:attrName>fill.type</p:attrName>
                                        </p:attrNameLst>
                                      </p:cBhvr>
                                      <p:to>
                                        <p:strVal val="solid"/>
                                      </p:to>
                                    </p:set>
                                    <p:set>
                                      <p:cBhvr>
                                        <p:cTn id="8" dur="2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p:txBody>
          <a:bodyPr>
            <a:normAutofit/>
          </a:bodyPr>
          <a:lstStyle/>
          <a:p>
            <a:pPr marL="457200" indent="-457200" algn="just">
              <a:lnSpc>
                <a:spcPct val="150000"/>
              </a:lnSpc>
              <a:spcBef>
                <a:spcPct val="10000"/>
              </a:spcBef>
              <a:spcAft>
                <a:spcPct val="10000"/>
              </a:spcAft>
              <a:buFontTx/>
              <a:buAutoNum type="arabicPeriod"/>
            </a:pPr>
            <a:r>
              <a:rPr lang="en-US" altLang="en-US" dirty="0"/>
              <a:t>Understand the difference between system software and application software.</a:t>
            </a:r>
          </a:p>
          <a:p>
            <a:pPr marL="457200" indent="-457200" algn="just">
              <a:lnSpc>
                <a:spcPct val="150000"/>
              </a:lnSpc>
              <a:spcBef>
                <a:spcPct val="10000"/>
              </a:spcBef>
              <a:spcAft>
                <a:spcPct val="10000"/>
              </a:spcAft>
              <a:buFontTx/>
              <a:buAutoNum type="arabicPeriod"/>
            </a:pPr>
            <a:r>
              <a:rPr lang="en-US" altLang="en-US" dirty="0"/>
              <a:t>Explain the different functions of an operating system and discuss some ways that operating systems can enhance processing efficiency.</a:t>
            </a:r>
          </a:p>
          <a:p>
            <a:pPr marL="457200" indent="-457200" algn="just">
              <a:lnSpc>
                <a:spcPct val="150000"/>
              </a:lnSpc>
              <a:spcBef>
                <a:spcPct val="10000"/>
              </a:spcBef>
              <a:spcAft>
                <a:spcPct val="10000"/>
              </a:spcAft>
              <a:buFontTx/>
              <a:buAutoNum type="arabicPeriod"/>
            </a:pPr>
            <a:r>
              <a:rPr lang="en-US" altLang="en-US" dirty="0"/>
              <a:t>List several ways in which operating systems differ from one another.</a:t>
            </a:r>
          </a:p>
          <a:p>
            <a:pPr marL="457200" indent="-457200" algn="just">
              <a:lnSpc>
                <a:spcPct val="150000"/>
              </a:lnSpc>
              <a:spcBef>
                <a:spcPct val="10000"/>
              </a:spcBef>
              <a:spcAft>
                <a:spcPct val="10000"/>
              </a:spcAft>
              <a:buFontTx/>
              <a:buAutoNum type="arabicPeriod"/>
            </a:pPr>
            <a:r>
              <a:rPr lang="en-US" dirty="0"/>
              <a:t>Name today’s most widely used operating systems for personal computers and servers.</a:t>
            </a:r>
            <a:endParaRPr lang="en-US" altLang="en-US" dirty="0"/>
          </a:p>
        </p:txBody>
      </p:sp>
    </p:spTree>
    <p:extLst>
      <p:ext uri="{BB962C8B-B14F-4D97-AF65-F5344CB8AC3E}">
        <p14:creationId xmlns:p14="http://schemas.microsoft.com/office/powerpoint/2010/main" val="4104264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p:txBody>
          <a:bodyPr>
            <a:normAutofit/>
          </a:bodyPr>
          <a:lstStyle/>
          <a:p>
            <a:pPr marL="0" indent="0" algn="just">
              <a:lnSpc>
                <a:spcPct val="150000"/>
              </a:lnSpc>
              <a:buNone/>
            </a:pPr>
            <a:r>
              <a:rPr lang="en-US" altLang="en-US" dirty="0"/>
              <a:t>5. Discuss the role of utility programs and outline several tasks these programs perform.</a:t>
            </a:r>
          </a:p>
          <a:p>
            <a:pPr marL="0" indent="0" algn="just">
              <a:lnSpc>
                <a:spcPct val="150000"/>
              </a:lnSpc>
              <a:buNone/>
            </a:pPr>
            <a:r>
              <a:rPr lang="en-US" altLang="en-US" dirty="0"/>
              <a:t>6. Describe what the operating systems of the future might be like.</a:t>
            </a:r>
          </a:p>
        </p:txBody>
      </p:sp>
    </p:spTree>
    <p:extLst>
      <p:ext uri="{BB962C8B-B14F-4D97-AF65-F5344CB8AC3E}">
        <p14:creationId xmlns:p14="http://schemas.microsoft.com/office/powerpoint/2010/main" val="2796685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System Software and Application Software</a:t>
            </a:r>
            <a:endParaRPr lang="en-US" dirty="0"/>
          </a:p>
        </p:txBody>
      </p:sp>
      <p:sp>
        <p:nvSpPr>
          <p:cNvPr id="3" name="Content Placeholder 2"/>
          <p:cNvSpPr>
            <a:spLocks noGrp="1"/>
          </p:cNvSpPr>
          <p:nvPr>
            <p:ph idx="1"/>
          </p:nvPr>
        </p:nvSpPr>
        <p:spPr>
          <a:xfrm>
            <a:off x="188685" y="1422213"/>
            <a:ext cx="11814627" cy="2604097"/>
          </a:xfrm>
        </p:spPr>
        <p:txBody>
          <a:bodyPr>
            <a:normAutofit fontScale="70000" lnSpcReduction="20000"/>
          </a:bodyPr>
          <a:lstStyle/>
          <a:p>
            <a:pPr algn="just">
              <a:lnSpc>
                <a:spcPct val="150000"/>
              </a:lnSpc>
            </a:pPr>
            <a:r>
              <a:rPr lang="en-US" altLang="en-US" b="1" dirty="0">
                <a:solidFill>
                  <a:schemeClr val="accent1"/>
                </a:solidFill>
              </a:rPr>
              <a:t>System software</a:t>
            </a:r>
            <a:r>
              <a:rPr lang="en-US" altLang="en-US" dirty="0"/>
              <a:t>: The operating system and utility programs that control a computer system and allow you to use your computer.</a:t>
            </a:r>
          </a:p>
          <a:p>
            <a:pPr lvl="1" algn="just">
              <a:lnSpc>
                <a:spcPct val="150000"/>
              </a:lnSpc>
            </a:pPr>
            <a:r>
              <a:rPr lang="en-US" altLang="en-US" dirty="0"/>
              <a:t>Enables the boot process, launches applications, transfers files, controls hardware configuration, manages hard drive, and protects from unauthorized use.</a:t>
            </a:r>
          </a:p>
          <a:p>
            <a:pPr algn="just">
              <a:lnSpc>
                <a:spcPct val="150000"/>
              </a:lnSpc>
            </a:pPr>
            <a:r>
              <a:rPr lang="en-US" altLang="en-US" b="1" dirty="0">
                <a:solidFill>
                  <a:schemeClr val="accent1"/>
                </a:solidFill>
              </a:rPr>
              <a:t>Application software</a:t>
            </a:r>
            <a:r>
              <a:rPr lang="en-US" altLang="en-US" b="1" dirty="0"/>
              <a:t>: </a:t>
            </a:r>
            <a:r>
              <a:rPr lang="en-US" altLang="en-US" dirty="0"/>
              <a:t>Programs that allow a user to perform specific tasks on a computer.</a:t>
            </a:r>
          </a:p>
          <a:p>
            <a:pPr lvl="1" algn="just">
              <a:lnSpc>
                <a:spcPct val="150000"/>
              </a:lnSpc>
            </a:pPr>
            <a:r>
              <a:rPr lang="en-US" altLang="en-US" dirty="0"/>
              <a:t>Word processing, playing a game, preparing taxes, browsing the Web, and so forth.</a:t>
            </a:r>
          </a:p>
        </p:txBody>
      </p:sp>
      <p:pic>
        <p:nvPicPr>
          <p:cNvPr id="1028" name="Picture 4" descr="System Software Vs Application Software and Operating System and utility  Programs | by Mushtaque1503 | Medium">
            <a:extLst>
              <a:ext uri="{FF2B5EF4-FFF2-40B4-BE49-F238E27FC236}">
                <a16:creationId xmlns:a16="http://schemas.microsoft.com/office/drawing/2014/main" id="{AB6B995A-621D-4909-A83E-FD15F4E02ED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7490" b="11681"/>
          <a:stretch/>
        </p:blipFill>
        <p:spPr bwMode="auto">
          <a:xfrm>
            <a:off x="3752307" y="4026310"/>
            <a:ext cx="4687382" cy="22122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636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Operating System</a:t>
            </a:r>
            <a:endParaRPr lang="en-US" dirty="0"/>
          </a:p>
        </p:txBody>
      </p:sp>
      <p:sp>
        <p:nvSpPr>
          <p:cNvPr id="3" name="Content Placeholder 2"/>
          <p:cNvSpPr>
            <a:spLocks noGrp="1"/>
          </p:cNvSpPr>
          <p:nvPr>
            <p:ph idx="1"/>
          </p:nvPr>
        </p:nvSpPr>
        <p:spPr>
          <a:xfrm>
            <a:off x="373468" y="1401097"/>
            <a:ext cx="11454737" cy="5072955"/>
          </a:xfrm>
        </p:spPr>
        <p:txBody>
          <a:bodyPr>
            <a:normAutofit fontScale="92500" lnSpcReduction="20000"/>
          </a:bodyPr>
          <a:lstStyle/>
          <a:p>
            <a:r>
              <a:rPr lang="en-US" altLang="en-US" sz="2400" b="1" dirty="0">
                <a:solidFill>
                  <a:schemeClr val="accent1"/>
                </a:solidFill>
              </a:rPr>
              <a:t>Operating system</a:t>
            </a:r>
            <a:r>
              <a:rPr lang="en-US" altLang="en-US" sz="2400" dirty="0"/>
              <a:t>: is a collection of programs that </a:t>
            </a:r>
            <a:r>
              <a:rPr lang="en-US" altLang="en-US" sz="2400" b="1" dirty="0"/>
              <a:t>manage</a:t>
            </a:r>
            <a:r>
              <a:rPr lang="en-US" altLang="en-US" sz="2400" dirty="0"/>
              <a:t> and </a:t>
            </a:r>
            <a:r>
              <a:rPr lang="en-US" altLang="en-US" sz="2400" b="1" dirty="0"/>
              <a:t>coordinate</a:t>
            </a:r>
            <a:r>
              <a:rPr lang="en-US" altLang="en-US" sz="2400" dirty="0"/>
              <a:t> the activities taking place within the computer and it is the most critical piece of software installed on the computer.</a:t>
            </a:r>
          </a:p>
          <a:p>
            <a:r>
              <a:rPr lang="en-US" altLang="en-US" sz="2400" dirty="0"/>
              <a:t>The operating system </a:t>
            </a:r>
            <a:r>
              <a:rPr lang="en-US" altLang="en-US" sz="2400" b="1" dirty="0"/>
              <a:t>boots</a:t>
            </a:r>
            <a:r>
              <a:rPr lang="en-US" altLang="en-US" sz="2400" dirty="0"/>
              <a:t> the computer, </a:t>
            </a:r>
            <a:r>
              <a:rPr lang="en-US" altLang="en-US" sz="2400" b="1" dirty="0"/>
              <a:t>launches</a:t>
            </a:r>
            <a:r>
              <a:rPr lang="en-US" altLang="en-US" sz="2400" dirty="0"/>
              <a:t> application software, and ensures that all actions requested by a user are valid and processed in an orderly fashion.</a:t>
            </a:r>
          </a:p>
          <a:p>
            <a:r>
              <a:rPr lang="en-US" altLang="en-US" sz="2400" dirty="0"/>
              <a:t>When you issue the command for your computer to store a document on your hard drive, the operating system must perform the </a:t>
            </a:r>
            <a:r>
              <a:rPr lang="en-US" altLang="en-US" sz="2400" b="1" u="sng" dirty="0"/>
              <a:t>following steps</a:t>
            </a:r>
            <a:r>
              <a:rPr lang="en-US" altLang="en-US" sz="2400" dirty="0"/>
              <a:t>: </a:t>
            </a:r>
          </a:p>
          <a:p>
            <a:pPr marL="914400" lvl="1" indent="-457200">
              <a:buFont typeface="+mj-lt"/>
              <a:buAutoNum type="arabicPeriod"/>
            </a:pPr>
            <a:r>
              <a:rPr lang="en-US" altLang="en-US" sz="2000" dirty="0"/>
              <a:t>Make sure that the specified hard drive exists</a:t>
            </a:r>
          </a:p>
          <a:p>
            <a:pPr marL="914400" lvl="1" indent="-457200">
              <a:buFont typeface="+mj-lt"/>
              <a:buAutoNum type="arabicPeriod"/>
            </a:pPr>
            <a:r>
              <a:rPr lang="en-US" altLang="en-US" sz="2000" dirty="0"/>
              <a:t>Verify that there is adequate space on the hard drive to store the document and then store the document in that location</a:t>
            </a:r>
          </a:p>
          <a:p>
            <a:pPr marL="914400" lvl="1" indent="-457200">
              <a:buFont typeface="+mj-lt"/>
              <a:buAutoNum type="arabicPeriod"/>
            </a:pPr>
            <a:r>
              <a:rPr lang="en-US" altLang="en-US" sz="2000" dirty="0"/>
              <a:t>Update the hard drive’s directory with the filename and disk location for that file so that the document can be retrieved again when needed. </a:t>
            </a:r>
          </a:p>
        </p:txBody>
      </p:sp>
    </p:spTree>
    <p:extLst>
      <p:ext uri="{BB962C8B-B14F-4D97-AF65-F5344CB8AC3E}">
        <p14:creationId xmlns:p14="http://schemas.microsoft.com/office/powerpoint/2010/main" val="314815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Operating System</a:t>
            </a:r>
            <a:endParaRPr lang="en-US" dirty="0"/>
          </a:p>
        </p:txBody>
      </p:sp>
      <p:sp>
        <p:nvSpPr>
          <p:cNvPr id="3" name="Content Placeholder 2"/>
          <p:cNvSpPr>
            <a:spLocks noGrp="1"/>
          </p:cNvSpPr>
          <p:nvPr>
            <p:ph idx="1"/>
          </p:nvPr>
        </p:nvSpPr>
        <p:spPr>
          <a:xfrm>
            <a:off x="373469" y="1401097"/>
            <a:ext cx="8342828" cy="4987043"/>
          </a:xfrm>
        </p:spPr>
        <p:txBody>
          <a:bodyPr>
            <a:normAutofit fontScale="92500" lnSpcReduction="10000"/>
          </a:bodyPr>
          <a:lstStyle/>
          <a:p>
            <a:r>
              <a:rPr lang="en-US" dirty="0"/>
              <a:t>Operating system serves as an </a:t>
            </a:r>
            <a:r>
              <a:rPr lang="en-US" b="1" dirty="0"/>
              <a:t>intermediary</a:t>
            </a:r>
            <a:r>
              <a:rPr lang="en-US" dirty="0"/>
              <a:t> between the user and the computer, as well as between application programs and the computer system’s hardware </a:t>
            </a:r>
          </a:p>
          <a:p>
            <a:r>
              <a:rPr lang="en-US" dirty="0"/>
              <a:t>Without an operating system, no other program can run, and the computer cannot function. </a:t>
            </a:r>
          </a:p>
          <a:p>
            <a:r>
              <a:rPr lang="en-US" dirty="0"/>
              <a:t>Many tasks performed by the operating system, however, go unnoticed by the user because the operating system works in the background much of the time.</a:t>
            </a:r>
            <a:endParaRPr lang="en-US" altLang="en-US" sz="2000" dirty="0"/>
          </a:p>
        </p:txBody>
      </p:sp>
      <p:pic>
        <p:nvPicPr>
          <p:cNvPr id="2050" name="Picture 2" descr="Operating system - Wikipedia">
            <a:extLst>
              <a:ext uri="{FF2B5EF4-FFF2-40B4-BE49-F238E27FC236}">
                <a16:creationId xmlns:a16="http://schemas.microsoft.com/office/drawing/2014/main" id="{75BF2B1F-8D66-4A94-B726-1C7FEF0657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16297" y="1549624"/>
            <a:ext cx="3165741" cy="4689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8329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Functions of an Operating System</a:t>
            </a:r>
            <a:endParaRPr lang="en-US" dirty="0"/>
          </a:p>
        </p:txBody>
      </p:sp>
      <p:sp>
        <p:nvSpPr>
          <p:cNvPr id="3" name="Content Placeholder 2"/>
          <p:cNvSpPr>
            <a:spLocks noGrp="1"/>
          </p:cNvSpPr>
          <p:nvPr>
            <p:ph idx="1"/>
          </p:nvPr>
        </p:nvSpPr>
        <p:spPr>
          <a:xfrm>
            <a:off x="188686" y="1422213"/>
            <a:ext cx="8616101" cy="4934138"/>
          </a:xfrm>
        </p:spPr>
        <p:txBody>
          <a:bodyPr>
            <a:normAutofit fontScale="85000" lnSpcReduction="20000"/>
          </a:bodyPr>
          <a:lstStyle/>
          <a:p>
            <a:pPr marL="0" indent="0">
              <a:buNone/>
            </a:pPr>
            <a:r>
              <a:rPr lang="en-US" b="1" dirty="0">
                <a:solidFill>
                  <a:srgbClr val="FF0000"/>
                </a:solidFill>
              </a:rPr>
              <a:t>Interfacing with Users</a:t>
            </a:r>
          </a:p>
          <a:p>
            <a:r>
              <a:rPr lang="en-US" dirty="0"/>
              <a:t>Translate user instructions into a form the computer can understand. It also translates any feedback from hardware—such as a signal that the printer has run out of paper or that a new hardware device has been connected to the computer—into a form that the user can understand.</a:t>
            </a:r>
          </a:p>
          <a:p>
            <a:r>
              <a:rPr lang="en-US" dirty="0"/>
              <a:t>The means by which an operating system or any other program interacts with the user is called the </a:t>
            </a:r>
            <a:r>
              <a:rPr lang="en-US" b="1" dirty="0"/>
              <a:t>user interface</a:t>
            </a:r>
          </a:p>
          <a:p>
            <a:r>
              <a:rPr lang="en-US" b="1" dirty="0"/>
              <a:t>User interfaces </a:t>
            </a:r>
            <a:r>
              <a:rPr lang="en-US" dirty="0"/>
              <a:t>can be text-based or graphics-based.</a:t>
            </a:r>
          </a:p>
        </p:txBody>
      </p:sp>
      <p:pic>
        <p:nvPicPr>
          <p:cNvPr id="4098" name="Picture 2" descr="Five Tips on How to Win Your Users with Effective User Interface">
            <a:extLst>
              <a:ext uri="{FF2B5EF4-FFF2-40B4-BE49-F238E27FC236}">
                <a16:creationId xmlns:a16="http://schemas.microsoft.com/office/drawing/2014/main" id="{E239EA38-435E-48A3-9F3D-B9DE9A62740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r="14476"/>
          <a:stretch/>
        </p:blipFill>
        <p:spPr bwMode="auto">
          <a:xfrm>
            <a:off x="8804787" y="2019762"/>
            <a:ext cx="3013122" cy="4012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4402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Functions of an Operating System</a:t>
            </a:r>
            <a:endParaRPr lang="en-US" dirty="0"/>
          </a:p>
        </p:txBody>
      </p:sp>
      <p:sp>
        <p:nvSpPr>
          <p:cNvPr id="3" name="Content Placeholder 2"/>
          <p:cNvSpPr>
            <a:spLocks noGrp="1"/>
          </p:cNvSpPr>
          <p:nvPr>
            <p:ph idx="1"/>
          </p:nvPr>
        </p:nvSpPr>
        <p:spPr>
          <a:xfrm>
            <a:off x="341085" y="4328432"/>
            <a:ext cx="8168734" cy="1956385"/>
          </a:xfrm>
        </p:spPr>
        <p:txBody>
          <a:bodyPr>
            <a:normAutofit/>
          </a:bodyPr>
          <a:lstStyle/>
          <a:p>
            <a:r>
              <a:rPr lang="en-US" sz="2600" dirty="0"/>
              <a:t>Before the boot process ends, the operating system determines the hardware devices that are connected to the computer and configured properly. </a:t>
            </a:r>
          </a:p>
        </p:txBody>
      </p:sp>
      <p:pic>
        <p:nvPicPr>
          <p:cNvPr id="5126" name="Picture 6" descr="Why Is Turning On a Computer Called &quot;Booting&quot;?">
            <a:extLst>
              <a:ext uri="{FF2B5EF4-FFF2-40B4-BE49-F238E27FC236}">
                <a16:creationId xmlns:a16="http://schemas.microsoft.com/office/drawing/2014/main" id="{B0201854-1F92-47D4-98C0-5FE5D50821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1946" y="4420387"/>
            <a:ext cx="2939784" cy="16536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Content Placeholder 2">
            <a:extLst>
              <a:ext uri="{FF2B5EF4-FFF2-40B4-BE49-F238E27FC236}">
                <a16:creationId xmlns:a16="http://schemas.microsoft.com/office/drawing/2014/main" id="{DBEC8B95-30B0-4941-B0ED-E63502C241B3}"/>
              </a:ext>
            </a:extLst>
          </p:cNvPr>
          <p:cNvSpPr txBox="1">
            <a:spLocks/>
          </p:cNvSpPr>
          <p:nvPr/>
        </p:nvSpPr>
        <p:spPr>
          <a:xfrm>
            <a:off x="341086" y="1386349"/>
            <a:ext cx="11509830" cy="2942084"/>
          </a:xfrm>
          <a:prstGeom prst="rect">
            <a:avLst/>
          </a:prstGeom>
        </p:spPr>
        <p:txBody>
          <a:bodyPr vert="horz" lIns="91440" tIns="45720" rIns="91440" bIns="45720" rtlCol="0">
            <a:normAutofit fontScale="92500"/>
          </a:bodyPr>
          <a:lstStyle>
            <a:lvl1pPr marL="228600" indent="-228600" algn="just" defTabSz="914400" rtl="0" eaLnBrk="1" latinLnBrk="0" hangingPunct="1">
              <a:lnSpc>
                <a:spcPct val="15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just"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just"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FF0000"/>
                </a:solidFill>
              </a:rPr>
              <a:t>Booting the Computer </a:t>
            </a:r>
            <a:endParaRPr lang="en-US" dirty="0">
              <a:solidFill>
                <a:srgbClr val="FF0000"/>
              </a:solidFill>
            </a:endParaRPr>
          </a:p>
          <a:p>
            <a:r>
              <a:rPr lang="en-US" dirty="0"/>
              <a:t>kernel is loaded into memory. The kernel remains in memory the entire time the computer is on so that it is always available; other parts of the operating system are retrieved from the hard drive and loaded into memory when they are needed. </a:t>
            </a:r>
          </a:p>
        </p:txBody>
      </p:sp>
    </p:spTree>
    <p:extLst>
      <p:ext uri="{BB962C8B-B14F-4D97-AF65-F5344CB8AC3E}">
        <p14:creationId xmlns:p14="http://schemas.microsoft.com/office/powerpoint/2010/main" val="2234230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Functions of an Operating System</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FF0000"/>
                </a:solidFill>
              </a:rPr>
              <a:t>Configuring Devices </a:t>
            </a:r>
          </a:p>
          <a:p>
            <a:r>
              <a:rPr lang="en-US" dirty="0"/>
              <a:t>Small programs called  drivers are used to communicate with peripheral devices, such as monitors, printers, and keyboards. </a:t>
            </a:r>
          </a:p>
          <a:p>
            <a:r>
              <a:rPr lang="en-US" dirty="0"/>
              <a:t>Drivers often come on a CD packaged with the peripheral device, or they can be downloaded from the manufacturer’s Web site. </a:t>
            </a:r>
          </a:p>
          <a:p>
            <a:r>
              <a:rPr lang="en-US" dirty="0"/>
              <a:t>Operating systems look for and recognize new devices each time the computer boots. If a new device is found, the operating system typically tries to install the appropriate driver automatically in order to get the new hardware ready to use.</a:t>
            </a:r>
          </a:p>
        </p:txBody>
      </p:sp>
    </p:spTree>
    <p:extLst>
      <p:ext uri="{BB962C8B-B14F-4D97-AF65-F5344CB8AC3E}">
        <p14:creationId xmlns:p14="http://schemas.microsoft.com/office/powerpoint/2010/main" val="3337948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Functions of an Operating System</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en-US" b="1" dirty="0">
                <a:solidFill>
                  <a:srgbClr val="FF0000"/>
                </a:solidFill>
              </a:rPr>
              <a:t>Managing and Monitoring Resources and Jobs </a:t>
            </a:r>
          </a:p>
          <a:p>
            <a:r>
              <a:rPr lang="en-US" dirty="0"/>
              <a:t>Operating system continuously manages your computer’s resources (such as software, disk space, and memory) and makes them available to devices and programs when they are needed. </a:t>
            </a:r>
          </a:p>
          <a:p>
            <a:r>
              <a:rPr lang="en-US" dirty="0"/>
              <a:t>If a problem occurs—such as a program stops functioning or too many programs are open for the amount of memory installed in the computer—the operating system notifies the user and tries to correct the problem, often by closing the offending program</a:t>
            </a:r>
          </a:p>
          <a:p>
            <a:r>
              <a:rPr lang="en-US" dirty="0"/>
              <a:t>If the problem cannot be corrected by the operating system, then the user typically needs to reboot the computer. </a:t>
            </a:r>
          </a:p>
        </p:txBody>
      </p:sp>
    </p:spTree>
    <p:extLst>
      <p:ext uri="{BB962C8B-B14F-4D97-AF65-F5344CB8AC3E}">
        <p14:creationId xmlns:p14="http://schemas.microsoft.com/office/powerpoint/2010/main" val="3027470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Functions of an Operating System</a:t>
            </a:r>
            <a:endParaRPr lang="en-US" dirty="0"/>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File Management</a:t>
            </a:r>
          </a:p>
          <a:p>
            <a:r>
              <a:rPr lang="en-US" dirty="0"/>
              <a:t>Keeping track of the files stored on a computer so that they can be retrieved when needed. </a:t>
            </a:r>
          </a:p>
          <a:p>
            <a:r>
              <a:rPr lang="en-US" dirty="0"/>
              <a:t>Operating system files are stored inside one folder (such as a windows folder), and each application program is stored in its own separate folder inside a main programs folder (such as program files). </a:t>
            </a:r>
          </a:p>
          <a:p>
            <a:r>
              <a:rPr lang="en-US" dirty="0"/>
              <a:t>Files and folders are usually viewed in a hierarchical format</a:t>
            </a:r>
          </a:p>
        </p:txBody>
      </p:sp>
      <p:pic>
        <p:nvPicPr>
          <p:cNvPr id="6146" name="Picture 2" descr="What is file management and how do you implement it">
            <a:extLst>
              <a:ext uri="{FF2B5EF4-FFF2-40B4-BE49-F238E27FC236}">
                <a16:creationId xmlns:a16="http://schemas.microsoft.com/office/drawing/2014/main" id="{A87F6C62-CB55-435C-A339-804B12EA3F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2684" y="1125123"/>
            <a:ext cx="3357714" cy="1259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555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Functions of an Operating System</a:t>
            </a:r>
            <a:endParaRPr lang="en-US" dirty="0"/>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File Management</a:t>
            </a:r>
          </a:p>
          <a:p>
            <a:r>
              <a:rPr lang="en-US" dirty="0"/>
              <a:t>Top of the hierarchy for any storage medium is called the root directory (such as C: for the root directory of the hard drive C </a:t>
            </a:r>
          </a:p>
          <a:p>
            <a:r>
              <a:rPr lang="en-US" dirty="0"/>
              <a:t>To access a file, you generally navigate to the folder containing that file by opening the appropriate drive, folder, and subfolders. Alternatively, you can specify the path to a file’s exact location. </a:t>
            </a:r>
          </a:p>
          <a:p>
            <a:r>
              <a:rPr lang="en-US" dirty="0"/>
              <a:t>For example: c:\ documents\ letters\ </a:t>
            </a:r>
            <a:r>
              <a:rPr lang="en-US" dirty="0" err="1"/>
              <a:t>mary</a:t>
            </a:r>
            <a:endParaRPr lang="en-US" dirty="0"/>
          </a:p>
        </p:txBody>
      </p:sp>
    </p:spTree>
    <p:extLst>
      <p:ext uri="{BB962C8B-B14F-4D97-AF65-F5344CB8AC3E}">
        <p14:creationId xmlns:p14="http://schemas.microsoft.com/office/powerpoint/2010/main" val="33060947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Functions of an Operating System</a:t>
            </a:r>
            <a:endParaRPr lang="en-US" dirty="0"/>
          </a:p>
        </p:txBody>
      </p:sp>
      <p:sp>
        <p:nvSpPr>
          <p:cNvPr id="3" name="Content Placeholder 2"/>
          <p:cNvSpPr>
            <a:spLocks noGrp="1"/>
          </p:cNvSpPr>
          <p:nvPr>
            <p:ph idx="1"/>
          </p:nvPr>
        </p:nvSpPr>
        <p:spPr/>
        <p:txBody>
          <a:bodyPr/>
          <a:lstStyle/>
          <a:p>
            <a:endParaRPr lang="en-US"/>
          </a:p>
        </p:txBody>
      </p:sp>
      <p:pic>
        <p:nvPicPr>
          <p:cNvPr id="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4350"/>
          <a:stretch/>
        </p:blipFill>
        <p:spPr bwMode="auto">
          <a:xfrm>
            <a:off x="1413852" y="1344770"/>
            <a:ext cx="9364295" cy="501158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455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Functions of an Operating System</a:t>
            </a:r>
            <a:endParaRPr lang="en-US" dirty="0"/>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File Management</a:t>
            </a:r>
            <a:endParaRPr lang="en-US" dirty="0">
              <a:solidFill>
                <a:srgbClr val="FF0000"/>
              </a:solidFill>
            </a:endParaRPr>
          </a:p>
          <a:p>
            <a:r>
              <a:rPr lang="en-US" sz="2400" dirty="0"/>
              <a:t>Filenames typically include a file extension at the end of the filename. </a:t>
            </a:r>
          </a:p>
          <a:p>
            <a:r>
              <a:rPr lang="en-US" sz="2400" b="1" dirty="0"/>
              <a:t>File extensions </a:t>
            </a:r>
            <a:r>
              <a:rPr lang="en-US" sz="2400" dirty="0"/>
              <a:t>are three or four characters preceded by a period and are automatically added to a filename by the program in which that file was created.</a:t>
            </a:r>
          </a:p>
          <a:p>
            <a:r>
              <a:rPr lang="en-US" sz="2400" dirty="0"/>
              <a:t>File extensions </a:t>
            </a:r>
            <a:r>
              <a:rPr lang="en-US" sz="2400" u="sng" dirty="0"/>
              <a:t>should not be changed </a:t>
            </a:r>
            <a:r>
              <a:rPr lang="en-US" sz="2400" dirty="0"/>
              <a:t>by the user because the operating system uses them to identify the program that should be used to open the file. </a:t>
            </a:r>
          </a:p>
        </p:txBody>
      </p:sp>
    </p:spTree>
    <p:extLst>
      <p:ext uri="{BB962C8B-B14F-4D97-AF65-F5344CB8AC3E}">
        <p14:creationId xmlns:p14="http://schemas.microsoft.com/office/powerpoint/2010/main" val="2691672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Functions of an Operating System</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en-US" sz="3800" b="1" dirty="0">
                <a:solidFill>
                  <a:srgbClr val="FF0000"/>
                </a:solidFill>
              </a:rPr>
              <a:t>Security</a:t>
            </a:r>
            <a:r>
              <a:rPr lang="en-US" sz="3800" dirty="0">
                <a:solidFill>
                  <a:srgbClr val="FF0000"/>
                </a:solidFill>
              </a:rPr>
              <a:t> </a:t>
            </a:r>
          </a:p>
          <a:p>
            <a:r>
              <a:rPr lang="en-US" dirty="0"/>
              <a:t>Operating system can use passwords, biometric characteristics (such as fingerprints), and other security procedures to prevent outsiders from accessing system resources that they are not authorized to access. </a:t>
            </a:r>
          </a:p>
          <a:p>
            <a:r>
              <a:rPr lang="en-US" dirty="0"/>
              <a:t>Most operating systems have other security features available, such as an integrated firewall to protect against unauthorized access via the Internet </a:t>
            </a:r>
          </a:p>
          <a:p>
            <a:r>
              <a:rPr lang="en-US" dirty="0"/>
              <a:t>Operating system passwords can also be used to ensure that administrative level operating system tasks (such as installing programs or changing system settings) are performed only by authorized users.</a:t>
            </a:r>
          </a:p>
        </p:txBody>
      </p:sp>
      <p:pic>
        <p:nvPicPr>
          <p:cNvPr id="8198" name="Picture 6" descr="Operating Systems Security - Ensure Your OS Integrity – RoyalCDKeys">
            <a:extLst>
              <a:ext uri="{FF2B5EF4-FFF2-40B4-BE49-F238E27FC236}">
                <a16:creationId xmlns:a16="http://schemas.microsoft.com/office/drawing/2014/main" id="{7C022A38-6B3D-4E23-B9C0-BF792F9201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6476" y="501649"/>
            <a:ext cx="2489566" cy="165894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254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dirty="0"/>
              <a:t>Processing Techniques for Increased Efficiency</a:t>
            </a:r>
            <a:endParaRPr lang="en-US" dirty="0"/>
          </a:p>
        </p:txBody>
      </p:sp>
      <p:sp>
        <p:nvSpPr>
          <p:cNvPr id="3" name="Content Placeholder 2"/>
          <p:cNvSpPr>
            <a:spLocks noGrp="1"/>
          </p:cNvSpPr>
          <p:nvPr>
            <p:ph idx="1"/>
          </p:nvPr>
        </p:nvSpPr>
        <p:spPr/>
        <p:txBody>
          <a:bodyPr>
            <a:noAutofit/>
          </a:bodyPr>
          <a:lstStyle/>
          <a:p>
            <a:pPr algn="just">
              <a:lnSpc>
                <a:spcPct val="150000"/>
              </a:lnSpc>
              <a:spcBef>
                <a:spcPts val="500"/>
              </a:spcBef>
            </a:pPr>
            <a:r>
              <a:rPr lang="en-US" altLang="en-US" sz="2000" b="1" dirty="0">
                <a:solidFill>
                  <a:schemeClr val="accent1"/>
                </a:solidFill>
              </a:rPr>
              <a:t>Multitasking</a:t>
            </a:r>
            <a:r>
              <a:rPr lang="en-US" altLang="en-US" sz="2000" dirty="0"/>
              <a:t>: The ability of an operating system to have more than one program (task) open at one time</a:t>
            </a:r>
          </a:p>
          <a:p>
            <a:pPr lvl="2" algn="just">
              <a:lnSpc>
                <a:spcPct val="150000"/>
              </a:lnSpc>
            </a:pPr>
            <a:r>
              <a:rPr lang="en-US" altLang="en-US" sz="1800" dirty="0"/>
              <a:t>CPU rotates between tasks.</a:t>
            </a:r>
          </a:p>
          <a:p>
            <a:pPr lvl="2" algn="just">
              <a:lnSpc>
                <a:spcPct val="150000"/>
              </a:lnSpc>
            </a:pPr>
            <a:r>
              <a:rPr lang="en-US" altLang="en-US" sz="1800" dirty="0"/>
              <a:t>Switching is done quickly.</a:t>
            </a:r>
          </a:p>
          <a:p>
            <a:pPr lvl="2" algn="just">
              <a:lnSpc>
                <a:spcPct val="150000"/>
              </a:lnSpc>
            </a:pPr>
            <a:r>
              <a:rPr lang="en-US" altLang="en-US" sz="1800" dirty="0"/>
              <a:t>Appears as though all programs executing at the same time.</a:t>
            </a:r>
          </a:p>
          <a:p>
            <a:pPr>
              <a:lnSpc>
                <a:spcPct val="160000"/>
              </a:lnSpc>
              <a:spcBef>
                <a:spcPct val="10000"/>
              </a:spcBef>
              <a:spcAft>
                <a:spcPct val="10000"/>
              </a:spcAft>
            </a:pPr>
            <a:r>
              <a:rPr lang="en-US" altLang="en-US" sz="2000" b="1" dirty="0">
                <a:solidFill>
                  <a:schemeClr val="accent1"/>
                </a:solidFill>
              </a:rPr>
              <a:t>Multiprocessing and parallel processing</a:t>
            </a:r>
            <a:r>
              <a:rPr lang="en-US" altLang="en-US" sz="2000" dirty="0"/>
              <a:t>: Multiple processors (or multiple cores) are used in one computer system to perform work more efficiently.</a:t>
            </a:r>
          </a:p>
          <a:p>
            <a:pPr lvl="1">
              <a:lnSpc>
                <a:spcPct val="160000"/>
              </a:lnSpc>
              <a:spcBef>
                <a:spcPct val="10000"/>
              </a:spcBef>
              <a:spcAft>
                <a:spcPct val="10000"/>
              </a:spcAft>
            </a:pPr>
            <a:r>
              <a:rPr lang="en-US" altLang="en-US" sz="1800" b="1" dirty="0"/>
              <a:t>Multiprocessing</a:t>
            </a:r>
            <a:r>
              <a:rPr lang="en-US" altLang="en-US" sz="1800" dirty="0"/>
              <a:t>: Each CPU typically works on a different job.</a:t>
            </a:r>
          </a:p>
          <a:p>
            <a:pPr lvl="2">
              <a:lnSpc>
                <a:spcPct val="160000"/>
              </a:lnSpc>
              <a:spcBef>
                <a:spcPct val="10000"/>
              </a:spcBef>
              <a:spcAft>
                <a:spcPct val="10000"/>
              </a:spcAft>
            </a:pPr>
            <a:r>
              <a:rPr lang="en-US" altLang="en-US" sz="1800" dirty="0"/>
              <a:t>Used with personal computers with multi-core processors.</a:t>
            </a:r>
          </a:p>
          <a:p>
            <a:pPr lvl="1">
              <a:lnSpc>
                <a:spcPct val="160000"/>
              </a:lnSpc>
              <a:spcBef>
                <a:spcPct val="10000"/>
              </a:spcBef>
              <a:spcAft>
                <a:spcPct val="10000"/>
              </a:spcAft>
            </a:pPr>
            <a:r>
              <a:rPr lang="en-US" altLang="en-US" sz="1800" b="1" dirty="0"/>
              <a:t>Parallel processing</a:t>
            </a:r>
            <a:r>
              <a:rPr lang="en-US" altLang="en-US" sz="1800" dirty="0"/>
              <a:t>: CPUs or cores typically works together to complete one job more quickly.</a:t>
            </a:r>
          </a:p>
          <a:p>
            <a:pPr lvl="2">
              <a:lnSpc>
                <a:spcPct val="160000"/>
              </a:lnSpc>
              <a:spcBef>
                <a:spcPct val="10000"/>
              </a:spcBef>
              <a:spcAft>
                <a:spcPct val="10000"/>
              </a:spcAft>
            </a:pPr>
            <a:r>
              <a:rPr lang="en-US" altLang="en-US" sz="1800" dirty="0"/>
              <a:t>Used with servers and mainframes.</a:t>
            </a:r>
            <a:endParaRPr lang="en-US" altLang="en-US" dirty="0"/>
          </a:p>
        </p:txBody>
      </p:sp>
      <p:pic>
        <p:nvPicPr>
          <p:cNvPr id="7172" name="Picture 4" descr="Multitasking: Skill or Myth | Clockwise">
            <a:extLst>
              <a:ext uri="{FF2B5EF4-FFF2-40B4-BE49-F238E27FC236}">
                <a16:creationId xmlns:a16="http://schemas.microsoft.com/office/drawing/2014/main" id="{CF42DDBB-73FD-47AF-8886-520412AD9781}"/>
              </a:ext>
            </a:extLst>
          </p:cNvPr>
          <p:cNvPicPr>
            <a:picLocks noChangeAspect="1" noChangeArrowheads="1"/>
          </p:cNvPicPr>
          <p:nvPr/>
        </p:nvPicPr>
        <p:blipFill>
          <a:blip r:embed="rId3">
            <a:clrChange>
              <a:clrFrom>
                <a:srgbClr val="F8DD64"/>
              </a:clrFrom>
              <a:clrTo>
                <a:srgbClr val="F8DD64">
                  <a:alpha val="0"/>
                </a:srgbClr>
              </a:clrTo>
            </a:clrChange>
            <a:extLst>
              <a:ext uri="{28A0092B-C50C-407E-A947-70E740481C1C}">
                <a14:useLocalDpi xmlns:a14="http://schemas.microsoft.com/office/drawing/2010/main" val="0"/>
              </a:ext>
            </a:extLst>
          </a:blip>
          <a:srcRect/>
          <a:stretch>
            <a:fillRect/>
          </a:stretch>
        </p:blipFill>
        <p:spPr bwMode="auto">
          <a:xfrm>
            <a:off x="8401666" y="1976284"/>
            <a:ext cx="2905431" cy="145271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Different Methods of Multiprocessing in Python | by KAVISHA MEHTA | Medium">
            <a:extLst>
              <a:ext uri="{FF2B5EF4-FFF2-40B4-BE49-F238E27FC236}">
                <a16:creationId xmlns:a16="http://schemas.microsoft.com/office/drawing/2014/main" id="{3E039670-4B85-4B62-8F5C-CF5B5BFF325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2735"/>
          <a:stretch/>
        </p:blipFill>
        <p:spPr bwMode="auto">
          <a:xfrm>
            <a:off x="9552659" y="3922969"/>
            <a:ext cx="2252731" cy="1126129"/>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What is Massively Parallel Processing? | TIBCO">
            <a:extLst>
              <a:ext uri="{FF2B5EF4-FFF2-40B4-BE49-F238E27FC236}">
                <a16:creationId xmlns:a16="http://schemas.microsoft.com/office/drawing/2014/main" id="{A741C07A-F36E-4157-AEEA-F541696EE5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87966" y="5346188"/>
            <a:ext cx="1982115" cy="921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91011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dirty="0"/>
              <a:t>Processing Techniques for Increased Efficiency</a:t>
            </a:r>
            <a:endParaRPr lang="en-US" dirty="0"/>
          </a:p>
        </p:txBody>
      </p:sp>
      <p:sp>
        <p:nvSpPr>
          <p:cNvPr id="3" name="Content Placeholder 2"/>
          <p:cNvSpPr>
            <a:spLocks noGrp="1"/>
          </p:cNvSpPr>
          <p:nvPr>
            <p:ph idx="1"/>
          </p:nvPr>
        </p:nvSpPr>
        <p:spPr/>
        <p:txBody>
          <a:bodyPr/>
          <a:lstStyle/>
          <a:p>
            <a:r>
              <a:rPr lang="en-US" altLang="en-US" b="1" dirty="0"/>
              <a:t>Memory management</a:t>
            </a:r>
            <a:r>
              <a:rPr lang="en-US" altLang="en-US" dirty="0"/>
              <a:t>: Optimizing the use of main memory (RAM)</a:t>
            </a:r>
          </a:p>
          <a:p>
            <a:pPr lvl="1"/>
            <a:r>
              <a:rPr lang="en-US" altLang="en-US" dirty="0"/>
              <a:t>Virtual memory: Memory-management technique that uses hard drive space as additional RAM.</a:t>
            </a:r>
          </a:p>
          <a:p>
            <a:pPr lvl="1"/>
            <a:endParaRPr lang="en-US" altLang="en-US" dirty="0"/>
          </a:p>
          <a:p>
            <a:pPr lvl="1"/>
            <a:endParaRPr lang="en-US" altLang="en-US" dirty="0"/>
          </a:p>
          <a:p>
            <a:endParaRPr lang="en-US" dirty="0"/>
          </a:p>
        </p:txBody>
      </p:sp>
      <p:pic>
        <p:nvPicPr>
          <p:cNvPr id="4" name="Picture 5" descr="fig5-8.jpg"/>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bwMode="auto">
          <a:xfrm>
            <a:off x="3092841" y="2965829"/>
            <a:ext cx="6006313" cy="339052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39733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EF8D9-A402-4587-AD72-EA981CE83F54}"/>
              </a:ext>
            </a:extLst>
          </p:cNvPr>
          <p:cNvSpPr>
            <a:spLocks noGrp="1"/>
          </p:cNvSpPr>
          <p:nvPr>
            <p:ph type="title"/>
          </p:nvPr>
        </p:nvSpPr>
        <p:spPr/>
        <p:txBody>
          <a:bodyPr/>
          <a:lstStyle/>
          <a:p>
            <a:r>
              <a:rPr lang="en-US" altLang="en-US" dirty="0"/>
              <a:t>Differences Among Operating Systems</a:t>
            </a:r>
            <a:endParaRPr lang="ar-SY" dirty="0"/>
          </a:p>
        </p:txBody>
      </p:sp>
      <p:sp>
        <p:nvSpPr>
          <p:cNvPr id="3" name="Content Placeholder 2">
            <a:extLst>
              <a:ext uri="{FF2B5EF4-FFF2-40B4-BE49-F238E27FC236}">
                <a16:creationId xmlns:a16="http://schemas.microsoft.com/office/drawing/2014/main" id="{58E8FE8E-3A98-4816-AD4C-AB8F53D7B5FE}"/>
              </a:ext>
            </a:extLst>
          </p:cNvPr>
          <p:cNvSpPr>
            <a:spLocks noGrp="1"/>
          </p:cNvSpPr>
          <p:nvPr>
            <p:ph idx="1"/>
          </p:nvPr>
        </p:nvSpPr>
        <p:spPr/>
        <p:txBody>
          <a:bodyPr/>
          <a:lstStyle/>
          <a:p>
            <a:endParaRPr lang="ar-SY"/>
          </a:p>
        </p:txBody>
      </p:sp>
      <p:pic>
        <p:nvPicPr>
          <p:cNvPr id="6" name="Powtoon - User Interfaces by Hanin Fisal.">
            <a:hlinkClick r:id="" action="ppaction://media"/>
            <a:extLst>
              <a:ext uri="{FF2B5EF4-FFF2-40B4-BE49-F238E27FC236}">
                <a16:creationId xmlns:a16="http://schemas.microsoft.com/office/drawing/2014/main" id="{FE2C18CA-5AED-4DBB-82FD-123FBC2ABC0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926709" y="1422213"/>
            <a:ext cx="6338578" cy="4754210"/>
          </a:xfrm>
          <a:prstGeom prst="rect">
            <a:avLst/>
          </a:prstGeom>
        </p:spPr>
      </p:pic>
      <p:pic>
        <p:nvPicPr>
          <p:cNvPr id="7" name="Picture 6">
            <a:extLst>
              <a:ext uri="{FF2B5EF4-FFF2-40B4-BE49-F238E27FC236}">
                <a16:creationId xmlns:a16="http://schemas.microsoft.com/office/drawing/2014/main" id="{13FA6D61-E2E3-43B4-A149-A5EEA9E44CA4}"/>
              </a:ext>
            </a:extLst>
          </p:cNvPr>
          <p:cNvPicPr>
            <a:picLocks noChangeAspect="1"/>
          </p:cNvPicPr>
          <p:nvPr/>
        </p:nvPicPr>
        <p:blipFill rotWithShape="1">
          <a:blip r:embed="rId5"/>
          <a:srcRect l="15847" t="19896" r="33105" b="13961"/>
          <a:stretch/>
        </p:blipFill>
        <p:spPr>
          <a:xfrm>
            <a:off x="7857728" y="4959082"/>
            <a:ext cx="1286273" cy="937005"/>
          </a:xfrm>
          <a:prstGeom prst="rect">
            <a:avLst/>
          </a:prstGeom>
        </p:spPr>
      </p:pic>
    </p:spTree>
    <p:extLst>
      <p:ext uri="{BB962C8B-B14F-4D97-AF65-F5344CB8AC3E}">
        <p14:creationId xmlns:p14="http://schemas.microsoft.com/office/powerpoint/2010/main" val="357052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92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606" mute="1">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AB04668E-B022-47E3-832E-520AF4C38423}"/>
              </a:ext>
            </a:extLst>
          </p:cNvPr>
          <p:cNvSpPr/>
          <p:nvPr/>
        </p:nvSpPr>
        <p:spPr>
          <a:xfrm>
            <a:off x="355599" y="13716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E49FA964-BC76-43B1-A569-E6F3C10050CE}"/>
              </a:ext>
            </a:extLst>
          </p:cNvPr>
          <p:cNvSpPr/>
          <p:nvPr/>
        </p:nvSpPr>
        <p:spPr>
          <a:xfrm>
            <a:off x="183469" y="1524911"/>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5:</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Operating Systems and Utility Programs</a:t>
            </a:r>
            <a:endParaRPr kumimoji="0" lang="en-US" sz="2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97CF5894-D18E-443A-963A-E83D4430AF00}"/>
              </a:ext>
            </a:extLst>
          </p:cNvPr>
          <p:cNvSpPr/>
          <p:nvPr/>
        </p:nvSpPr>
        <p:spPr>
          <a:xfrm>
            <a:off x="2300279" y="1415164"/>
            <a:ext cx="5212080"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The Operating System</a:t>
            </a:r>
          </a:p>
        </p:txBody>
      </p:sp>
      <p:sp>
        <p:nvSpPr>
          <p:cNvPr id="8" name="Freeform: Shape 7">
            <a:extLst>
              <a:ext uri="{FF2B5EF4-FFF2-40B4-BE49-F238E27FC236}">
                <a16:creationId xmlns:a16="http://schemas.microsoft.com/office/drawing/2014/main" id="{4242C138-EEAC-4056-8B30-3A851AA967F3}"/>
              </a:ext>
            </a:extLst>
          </p:cNvPr>
          <p:cNvSpPr/>
          <p:nvPr/>
        </p:nvSpPr>
        <p:spPr>
          <a:xfrm>
            <a:off x="7412926" y="1415164"/>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Functions of an Operating System</a:t>
            </a:r>
          </a:p>
        </p:txBody>
      </p:sp>
      <p:sp>
        <p:nvSpPr>
          <p:cNvPr id="9" name="Straight Connector 8">
            <a:extLst>
              <a:ext uri="{FF2B5EF4-FFF2-40B4-BE49-F238E27FC236}">
                <a16:creationId xmlns:a16="http://schemas.microsoft.com/office/drawing/2014/main" id="{6FE06459-5A14-4585-9E6A-6AE9CEB703B8}"/>
              </a:ext>
            </a:extLst>
          </p:cNvPr>
          <p:cNvSpPr/>
          <p:nvPr/>
        </p:nvSpPr>
        <p:spPr>
          <a:xfrm>
            <a:off x="7240796" y="170531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613A0E1-BDFB-4542-9BB3-7B8FB3BC18EE}"/>
              </a:ext>
            </a:extLst>
          </p:cNvPr>
          <p:cNvSpPr/>
          <p:nvPr/>
        </p:nvSpPr>
        <p:spPr>
          <a:xfrm>
            <a:off x="7412926" y="1705310"/>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Processing Techniques for Increased Efficiency</a:t>
            </a:r>
          </a:p>
        </p:txBody>
      </p:sp>
      <p:sp>
        <p:nvSpPr>
          <p:cNvPr id="13" name="Straight Connector 12">
            <a:extLst>
              <a:ext uri="{FF2B5EF4-FFF2-40B4-BE49-F238E27FC236}">
                <a16:creationId xmlns:a16="http://schemas.microsoft.com/office/drawing/2014/main" id="{FAEF414B-AEA0-443D-B67A-EFD98AC7EDA6}"/>
              </a:ext>
            </a:extLst>
          </p:cNvPr>
          <p:cNvSpPr/>
          <p:nvPr/>
        </p:nvSpPr>
        <p:spPr>
          <a:xfrm>
            <a:off x="2345859" y="2025198"/>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F6AA0CC7-A6B7-4FD8-8C24-2EB75EFE7C10}"/>
              </a:ext>
            </a:extLst>
          </p:cNvPr>
          <p:cNvSpPr/>
          <p:nvPr/>
        </p:nvSpPr>
        <p:spPr>
          <a:xfrm>
            <a:off x="2300279" y="2068763"/>
            <a:ext cx="4940517" cy="1515613"/>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Operating Systems for Personal Computers and Servers</a:t>
            </a:r>
          </a:p>
        </p:txBody>
      </p:sp>
      <p:sp>
        <p:nvSpPr>
          <p:cNvPr id="15" name="Freeform: Shape 14">
            <a:extLst>
              <a:ext uri="{FF2B5EF4-FFF2-40B4-BE49-F238E27FC236}">
                <a16:creationId xmlns:a16="http://schemas.microsoft.com/office/drawing/2014/main" id="{02181433-7942-420D-BC69-E15476491B43}"/>
              </a:ext>
            </a:extLst>
          </p:cNvPr>
          <p:cNvSpPr/>
          <p:nvPr/>
        </p:nvSpPr>
        <p:spPr>
          <a:xfrm>
            <a:off x="7412926" y="2068763"/>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DOS</a:t>
            </a:r>
          </a:p>
        </p:txBody>
      </p:sp>
      <p:sp>
        <p:nvSpPr>
          <p:cNvPr id="16" name="Straight Connector 15">
            <a:extLst>
              <a:ext uri="{FF2B5EF4-FFF2-40B4-BE49-F238E27FC236}">
                <a16:creationId xmlns:a16="http://schemas.microsoft.com/office/drawing/2014/main" id="{0A2AE370-BF00-4F21-B79D-2919B27C699B}"/>
              </a:ext>
            </a:extLst>
          </p:cNvPr>
          <p:cNvSpPr/>
          <p:nvPr/>
        </p:nvSpPr>
        <p:spPr>
          <a:xfrm>
            <a:off x="7240796" y="235727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7" name="Freeform: Shape 16">
            <a:extLst>
              <a:ext uri="{FF2B5EF4-FFF2-40B4-BE49-F238E27FC236}">
                <a16:creationId xmlns:a16="http://schemas.microsoft.com/office/drawing/2014/main" id="{520A7E57-70E3-4CF4-AABB-0A229FD89D6D}"/>
              </a:ext>
            </a:extLst>
          </p:cNvPr>
          <p:cNvSpPr/>
          <p:nvPr/>
        </p:nvSpPr>
        <p:spPr>
          <a:xfrm>
            <a:off x="7412926" y="235727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Windows</a:t>
            </a:r>
          </a:p>
        </p:txBody>
      </p:sp>
      <p:sp>
        <p:nvSpPr>
          <p:cNvPr id="18" name="Straight Connector 17">
            <a:extLst>
              <a:ext uri="{FF2B5EF4-FFF2-40B4-BE49-F238E27FC236}">
                <a16:creationId xmlns:a16="http://schemas.microsoft.com/office/drawing/2014/main" id="{8852F6F4-F94E-415C-AA96-6760AA395E6B}"/>
              </a:ext>
            </a:extLst>
          </p:cNvPr>
          <p:cNvSpPr/>
          <p:nvPr/>
        </p:nvSpPr>
        <p:spPr>
          <a:xfrm>
            <a:off x="7240796" y="26584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BD0F7B9D-843B-4F58-9E2E-D3CDF94E7FC9}"/>
              </a:ext>
            </a:extLst>
          </p:cNvPr>
          <p:cNvSpPr/>
          <p:nvPr/>
        </p:nvSpPr>
        <p:spPr>
          <a:xfrm>
            <a:off x="7412926" y="265849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UNIX</a:t>
            </a:r>
          </a:p>
        </p:txBody>
      </p:sp>
      <p:sp>
        <p:nvSpPr>
          <p:cNvPr id="20" name="Straight Connector 19">
            <a:extLst>
              <a:ext uri="{FF2B5EF4-FFF2-40B4-BE49-F238E27FC236}">
                <a16:creationId xmlns:a16="http://schemas.microsoft.com/office/drawing/2014/main" id="{2A033E5B-5578-425E-9E6D-6D982C5193E4}"/>
              </a:ext>
            </a:extLst>
          </p:cNvPr>
          <p:cNvSpPr/>
          <p:nvPr/>
        </p:nvSpPr>
        <p:spPr>
          <a:xfrm>
            <a:off x="7240796" y="297240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6A1BC9D7-820C-4C0F-A128-0ABFA6E6C3B7}"/>
              </a:ext>
            </a:extLst>
          </p:cNvPr>
          <p:cNvSpPr/>
          <p:nvPr/>
        </p:nvSpPr>
        <p:spPr>
          <a:xfrm>
            <a:off x="7412926" y="2972409"/>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Mac OS </a:t>
            </a:r>
          </a:p>
        </p:txBody>
      </p:sp>
      <p:sp>
        <p:nvSpPr>
          <p:cNvPr id="22" name="Straight Connector 21">
            <a:extLst>
              <a:ext uri="{FF2B5EF4-FFF2-40B4-BE49-F238E27FC236}">
                <a16:creationId xmlns:a16="http://schemas.microsoft.com/office/drawing/2014/main" id="{B41D5C72-ABBC-47F9-9942-CEAAEED1F194}"/>
              </a:ext>
            </a:extLst>
          </p:cNvPr>
          <p:cNvSpPr/>
          <p:nvPr/>
        </p:nvSpPr>
        <p:spPr>
          <a:xfrm>
            <a:off x="7240796" y="327362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93908D46-44CE-4821-89B0-04A02F2FC38F}"/>
              </a:ext>
            </a:extLst>
          </p:cNvPr>
          <p:cNvSpPr/>
          <p:nvPr/>
        </p:nvSpPr>
        <p:spPr>
          <a:xfrm>
            <a:off x="7412926" y="327362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Linux</a:t>
            </a:r>
          </a:p>
        </p:txBody>
      </p:sp>
      <p:sp>
        <p:nvSpPr>
          <p:cNvPr id="24" name="Straight Connector 23">
            <a:extLst>
              <a:ext uri="{FF2B5EF4-FFF2-40B4-BE49-F238E27FC236}">
                <a16:creationId xmlns:a16="http://schemas.microsoft.com/office/drawing/2014/main" id="{1703C2EA-864E-4042-9180-982177E43B4F}"/>
              </a:ext>
            </a:extLst>
          </p:cNvPr>
          <p:cNvSpPr/>
          <p:nvPr/>
        </p:nvSpPr>
        <p:spPr>
          <a:xfrm>
            <a:off x="2345859" y="357505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229D627-27F2-4294-956A-1A7933962B10}"/>
              </a:ext>
            </a:extLst>
          </p:cNvPr>
          <p:cNvSpPr/>
          <p:nvPr/>
        </p:nvSpPr>
        <p:spPr>
          <a:xfrm>
            <a:off x="2300279" y="3618618"/>
            <a:ext cx="5212080" cy="581694"/>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Operating Systems for Mobile Phones </a:t>
            </a:r>
          </a:p>
        </p:txBody>
      </p:sp>
      <p:sp>
        <p:nvSpPr>
          <p:cNvPr id="26" name="Freeform: Shape 25">
            <a:extLst>
              <a:ext uri="{FF2B5EF4-FFF2-40B4-BE49-F238E27FC236}">
                <a16:creationId xmlns:a16="http://schemas.microsoft.com/office/drawing/2014/main" id="{60934AC0-0925-4C5B-9BE6-F9EA718D2774}"/>
              </a:ext>
            </a:extLst>
          </p:cNvPr>
          <p:cNvSpPr/>
          <p:nvPr/>
        </p:nvSpPr>
        <p:spPr>
          <a:xfrm>
            <a:off x="7412926" y="3618617"/>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alt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Android</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7" name="Straight Connector 26">
            <a:extLst>
              <a:ext uri="{FF2B5EF4-FFF2-40B4-BE49-F238E27FC236}">
                <a16:creationId xmlns:a16="http://schemas.microsoft.com/office/drawing/2014/main" id="{3B1F5B21-AEC2-4A75-81AA-0EFD0A8CEEE1}"/>
              </a:ext>
            </a:extLst>
          </p:cNvPr>
          <p:cNvSpPr/>
          <p:nvPr/>
        </p:nvSpPr>
        <p:spPr>
          <a:xfrm>
            <a:off x="7240796" y="392726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DD8822B8-4C47-4574-B907-E77FC38F5F63}"/>
              </a:ext>
            </a:extLst>
          </p:cNvPr>
          <p:cNvSpPr/>
          <p:nvPr/>
        </p:nvSpPr>
        <p:spPr>
          <a:xfrm>
            <a:off x="7412926" y="3927262"/>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iPhone OS</a:t>
            </a:r>
          </a:p>
        </p:txBody>
      </p:sp>
      <p:sp>
        <p:nvSpPr>
          <p:cNvPr id="29" name="Straight Connector 28">
            <a:extLst>
              <a:ext uri="{FF2B5EF4-FFF2-40B4-BE49-F238E27FC236}">
                <a16:creationId xmlns:a16="http://schemas.microsoft.com/office/drawing/2014/main" id="{DAD132DE-9814-49B8-87E4-31049FF912D3}"/>
              </a:ext>
            </a:extLst>
          </p:cNvPr>
          <p:cNvSpPr/>
          <p:nvPr/>
        </p:nvSpPr>
        <p:spPr>
          <a:xfrm>
            <a:off x="2345859" y="422320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B068599-7F45-4218-A58F-620FE2973FEF}"/>
              </a:ext>
            </a:extLst>
          </p:cNvPr>
          <p:cNvSpPr/>
          <p:nvPr/>
        </p:nvSpPr>
        <p:spPr>
          <a:xfrm>
            <a:off x="2300279" y="4266771"/>
            <a:ext cx="5212080" cy="188093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Utility Programs</a:t>
            </a:r>
          </a:p>
        </p:txBody>
      </p:sp>
      <p:sp>
        <p:nvSpPr>
          <p:cNvPr id="31" name="Freeform: Shape 30">
            <a:extLst>
              <a:ext uri="{FF2B5EF4-FFF2-40B4-BE49-F238E27FC236}">
                <a16:creationId xmlns:a16="http://schemas.microsoft.com/office/drawing/2014/main" id="{33FD0F95-6396-4075-A204-5DC5CCFCB42B}"/>
              </a:ext>
            </a:extLst>
          </p:cNvPr>
          <p:cNvSpPr/>
          <p:nvPr/>
        </p:nvSpPr>
        <p:spPr>
          <a:xfrm>
            <a:off x="7412926" y="4266771"/>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File Management Programs</a:t>
            </a:r>
          </a:p>
        </p:txBody>
      </p:sp>
      <p:sp>
        <p:nvSpPr>
          <p:cNvPr id="32" name="Straight Connector 31">
            <a:extLst>
              <a:ext uri="{FF2B5EF4-FFF2-40B4-BE49-F238E27FC236}">
                <a16:creationId xmlns:a16="http://schemas.microsoft.com/office/drawing/2014/main" id="{8FF38ECA-49ED-4C90-8606-57D6427909DF}"/>
              </a:ext>
            </a:extLst>
          </p:cNvPr>
          <p:cNvSpPr/>
          <p:nvPr/>
        </p:nvSpPr>
        <p:spPr>
          <a:xfrm>
            <a:off x="7240796" y="453726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3C18D32-806E-43D5-A64D-77D734DBBD81}"/>
              </a:ext>
            </a:extLst>
          </p:cNvPr>
          <p:cNvSpPr/>
          <p:nvPr/>
        </p:nvSpPr>
        <p:spPr>
          <a:xfrm>
            <a:off x="7412926" y="4505510"/>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Search Tools</a:t>
            </a:r>
          </a:p>
        </p:txBody>
      </p:sp>
      <p:sp>
        <p:nvSpPr>
          <p:cNvPr id="34" name="Straight Connector 33">
            <a:extLst>
              <a:ext uri="{FF2B5EF4-FFF2-40B4-BE49-F238E27FC236}">
                <a16:creationId xmlns:a16="http://schemas.microsoft.com/office/drawing/2014/main" id="{D372ABE8-967F-45BA-98BE-15F94C3FD009}"/>
              </a:ext>
            </a:extLst>
          </p:cNvPr>
          <p:cNvSpPr/>
          <p:nvPr/>
        </p:nvSpPr>
        <p:spPr>
          <a:xfrm>
            <a:off x="7240796" y="478870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C788998A-3D48-4C74-9A6E-622AA7281CAB}"/>
              </a:ext>
            </a:extLst>
          </p:cNvPr>
          <p:cNvSpPr/>
          <p:nvPr/>
        </p:nvSpPr>
        <p:spPr>
          <a:xfrm>
            <a:off x="7412926" y="4788700"/>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Diagnostic and Disk Management Programs</a:t>
            </a:r>
          </a:p>
        </p:txBody>
      </p:sp>
      <p:sp>
        <p:nvSpPr>
          <p:cNvPr id="36" name="Straight Connector 35">
            <a:extLst>
              <a:ext uri="{FF2B5EF4-FFF2-40B4-BE49-F238E27FC236}">
                <a16:creationId xmlns:a16="http://schemas.microsoft.com/office/drawing/2014/main" id="{2053F562-B71F-4739-8BB9-A3039D833AE2}"/>
              </a:ext>
            </a:extLst>
          </p:cNvPr>
          <p:cNvSpPr/>
          <p:nvPr/>
        </p:nvSpPr>
        <p:spPr>
          <a:xfrm>
            <a:off x="7240796" y="504648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2B9031FD-3ADE-4328-A092-C568416A368E}"/>
              </a:ext>
            </a:extLst>
          </p:cNvPr>
          <p:cNvSpPr/>
          <p:nvPr/>
        </p:nvSpPr>
        <p:spPr>
          <a:xfrm>
            <a:off x="7412926" y="5046489"/>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Uninstall and Cleanup Utilities</a:t>
            </a:r>
          </a:p>
        </p:txBody>
      </p:sp>
      <p:sp>
        <p:nvSpPr>
          <p:cNvPr id="38" name="Straight Connector 37">
            <a:extLst>
              <a:ext uri="{FF2B5EF4-FFF2-40B4-BE49-F238E27FC236}">
                <a16:creationId xmlns:a16="http://schemas.microsoft.com/office/drawing/2014/main" id="{E706A7BA-5D14-4356-8832-20D000EADBC1}"/>
              </a:ext>
            </a:extLst>
          </p:cNvPr>
          <p:cNvSpPr/>
          <p:nvPr/>
        </p:nvSpPr>
        <p:spPr>
          <a:xfrm>
            <a:off x="7240796" y="5310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511AC8F9-43A6-4001-9E9E-A8142BC6E480}"/>
              </a:ext>
            </a:extLst>
          </p:cNvPr>
          <p:cNvSpPr/>
          <p:nvPr/>
        </p:nvSpPr>
        <p:spPr>
          <a:xfrm>
            <a:off x="7412926" y="5310629"/>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File Compression Programs</a:t>
            </a:r>
          </a:p>
        </p:txBody>
      </p:sp>
      <p:sp>
        <p:nvSpPr>
          <p:cNvPr id="40" name="Straight Connector 39">
            <a:extLst>
              <a:ext uri="{FF2B5EF4-FFF2-40B4-BE49-F238E27FC236}">
                <a16:creationId xmlns:a16="http://schemas.microsoft.com/office/drawing/2014/main" id="{C91FD817-C16F-4CCD-B0E8-12F8FBECF77C}"/>
              </a:ext>
            </a:extLst>
          </p:cNvPr>
          <p:cNvSpPr/>
          <p:nvPr/>
        </p:nvSpPr>
        <p:spPr>
          <a:xfrm>
            <a:off x="7240796" y="557476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1" name="Freeform: Shape 40">
            <a:extLst>
              <a:ext uri="{FF2B5EF4-FFF2-40B4-BE49-F238E27FC236}">
                <a16:creationId xmlns:a16="http://schemas.microsoft.com/office/drawing/2014/main" id="{B8058596-7276-4035-83CF-E6534D370B7F}"/>
              </a:ext>
            </a:extLst>
          </p:cNvPr>
          <p:cNvSpPr/>
          <p:nvPr/>
        </p:nvSpPr>
        <p:spPr>
          <a:xfrm>
            <a:off x="7412926" y="5574768"/>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Backup and Recovery Utilities</a:t>
            </a:r>
          </a:p>
        </p:txBody>
      </p:sp>
      <p:sp>
        <p:nvSpPr>
          <p:cNvPr id="42" name="Straight Connector 41">
            <a:extLst>
              <a:ext uri="{FF2B5EF4-FFF2-40B4-BE49-F238E27FC236}">
                <a16:creationId xmlns:a16="http://schemas.microsoft.com/office/drawing/2014/main" id="{A9D7309C-1140-4AD6-80EC-5744F77CE882}"/>
              </a:ext>
            </a:extLst>
          </p:cNvPr>
          <p:cNvSpPr/>
          <p:nvPr/>
        </p:nvSpPr>
        <p:spPr>
          <a:xfrm>
            <a:off x="7240796" y="584525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3" name="Freeform: Shape 42">
            <a:extLst>
              <a:ext uri="{FF2B5EF4-FFF2-40B4-BE49-F238E27FC236}">
                <a16:creationId xmlns:a16="http://schemas.microsoft.com/office/drawing/2014/main" id="{5CDEA38D-50AB-4AA4-BE18-62088AE36DD4}"/>
              </a:ext>
            </a:extLst>
          </p:cNvPr>
          <p:cNvSpPr/>
          <p:nvPr/>
        </p:nvSpPr>
        <p:spPr>
          <a:xfrm>
            <a:off x="7412926" y="5845258"/>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Antivirus, Antispyware, Firewalls</a:t>
            </a:r>
          </a:p>
        </p:txBody>
      </p:sp>
      <p:sp>
        <p:nvSpPr>
          <p:cNvPr id="44" name="Straight Connector 43">
            <a:extLst>
              <a:ext uri="{FF2B5EF4-FFF2-40B4-BE49-F238E27FC236}">
                <a16:creationId xmlns:a16="http://schemas.microsoft.com/office/drawing/2014/main" id="{A2B28E41-C31B-4968-B10C-219CFC63A580}"/>
              </a:ext>
            </a:extLst>
          </p:cNvPr>
          <p:cNvSpPr/>
          <p:nvPr/>
        </p:nvSpPr>
        <p:spPr>
          <a:xfrm>
            <a:off x="2345859" y="6147710"/>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107171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4"/>
                                        </p:tgtEl>
                                        <p:attrNameLst>
                                          <p:attrName>fillcolor</p:attrName>
                                        </p:attrNameLst>
                                      </p:cBhvr>
                                      <p:to>
                                        <a:srgbClr val="FFFF00"/>
                                      </p:to>
                                    </p:animClr>
                                    <p:set>
                                      <p:cBhvr>
                                        <p:cTn id="7" dur="2000" fill="hold"/>
                                        <p:tgtEl>
                                          <p:spTgt spid="14"/>
                                        </p:tgtEl>
                                        <p:attrNameLst>
                                          <p:attrName>fill.type</p:attrName>
                                        </p:attrNameLst>
                                      </p:cBhvr>
                                      <p:to>
                                        <p:strVal val="solid"/>
                                      </p:to>
                                    </p:set>
                                    <p:set>
                                      <p:cBhvr>
                                        <p:cTn id="8" dur="2000" fill="hold"/>
                                        <p:tgtEl>
                                          <p:spTgt spid="1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3200" dirty="0"/>
              <a:t>Operating Systems for Personal Computers and Servers </a:t>
            </a:r>
            <a:endParaRPr lang="en-US" sz="3200" dirty="0"/>
          </a:p>
        </p:txBody>
      </p:sp>
      <p:sp>
        <p:nvSpPr>
          <p:cNvPr id="3" name="Content Placeholder 2"/>
          <p:cNvSpPr>
            <a:spLocks noGrp="1"/>
          </p:cNvSpPr>
          <p:nvPr>
            <p:ph idx="1"/>
          </p:nvPr>
        </p:nvSpPr>
        <p:spPr>
          <a:xfrm>
            <a:off x="159655" y="1411655"/>
            <a:ext cx="8158435" cy="4775866"/>
          </a:xfrm>
        </p:spPr>
        <p:txBody>
          <a:bodyPr>
            <a:normAutofit fontScale="92500"/>
          </a:bodyPr>
          <a:lstStyle/>
          <a:p>
            <a:pPr>
              <a:lnSpc>
                <a:spcPct val="150000"/>
              </a:lnSpc>
              <a:spcBef>
                <a:spcPct val="10000"/>
              </a:spcBef>
              <a:spcAft>
                <a:spcPct val="10000"/>
              </a:spcAft>
            </a:pPr>
            <a:r>
              <a:rPr lang="en-US" altLang="en-US" dirty="0">
                <a:solidFill>
                  <a:schemeClr val="accent1"/>
                </a:solidFill>
              </a:rPr>
              <a:t>DOS: Disk Operating System.</a:t>
            </a:r>
          </a:p>
          <a:p>
            <a:pPr lvl="1">
              <a:spcBef>
                <a:spcPct val="10000"/>
              </a:spcBef>
              <a:spcAft>
                <a:spcPct val="10000"/>
              </a:spcAft>
            </a:pPr>
            <a:r>
              <a:rPr lang="en-US" altLang="en-US" dirty="0"/>
              <a:t>Designed for early personal computers that managed hardware and provided a </a:t>
            </a:r>
            <a:r>
              <a:rPr lang="en-US" altLang="en-US" b="1" dirty="0"/>
              <a:t>command-line interface </a:t>
            </a:r>
            <a:r>
              <a:rPr lang="en-US" altLang="en-US" dirty="0"/>
              <a:t>(CLI) for users to interact with the computer using text-based commands. </a:t>
            </a:r>
          </a:p>
          <a:p>
            <a:pPr lvl="1">
              <a:spcBef>
                <a:spcPct val="10000"/>
              </a:spcBef>
              <a:spcAft>
                <a:spcPct val="10000"/>
              </a:spcAft>
            </a:pPr>
            <a:r>
              <a:rPr lang="en-US" altLang="en-US" dirty="0"/>
              <a:t>MS-DOS, developed by Microsoft, was the most prominent version, dominating the PC market until the rise of graphical user interface (GUI) operating systems like Windows in the mid-1990s. </a:t>
            </a:r>
          </a:p>
        </p:txBody>
      </p:sp>
      <p:pic>
        <p:nvPicPr>
          <p:cNvPr id="1030" name="Picture 6" descr="DOS - Wikipedia">
            <a:extLst>
              <a:ext uri="{FF2B5EF4-FFF2-40B4-BE49-F238E27FC236}">
                <a16:creationId xmlns:a16="http://schemas.microsoft.com/office/drawing/2014/main" id="{D52A87DF-ADC6-4286-927A-CD4455CE2A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7137" y="1636345"/>
            <a:ext cx="36861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181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656" y="357750"/>
            <a:ext cx="8146144" cy="910611"/>
          </a:xfrm>
        </p:spPr>
        <p:txBody>
          <a:bodyPr>
            <a:normAutofit/>
          </a:bodyPr>
          <a:lstStyle/>
          <a:p>
            <a:r>
              <a:rPr lang="en-US" dirty="0"/>
              <a:t>Windows history</a:t>
            </a:r>
          </a:p>
        </p:txBody>
      </p:sp>
      <p:pic>
        <p:nvPicPr>
          <p:cNvPr id="4" name="Microsoft Windows - Entire History in 3 Minutes">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743200" y="1306461"/>
            <a:ext cx="6705600" cy="5029200"/>
          </a:xfrm>
        </p:spPr>
      </p:pic>
      <p:pic>
        <p:nvPicPr>
          <p:cNvPr id="9" name="Picture 8">
            <a:extLst>
              <a:ext uri="{FF2B5EF4-FFF2-40B4-BE49-F238E27FC236}">
                <a16:creationId xmlns:a16="http://schemas.microsoft.com/office/drawing/2014/main" id="{DDC0C588-E9D8-4965-ADBF-3F95AAC334B0}"/>
              </a:ext>
            </a:extLst>
          </p:cNvPr>
          <p:cNvPicPr>
            <a:picLocks noChangeAspect="1"/>
          </p:cNvPicPr>
          <p:nvPr/>
        </p:nvPicPr>
        <p:blipFill rotWithShape="1">
          <a:blip r:embed="rId6"/>
          <a:srcRect l="15847" t="19896" r="33105" b="13961"/>
          <a:stretch/>
        </p:blipFill>
        <p:spPr>
          <a:xfrm>
            <a:off x="3012522" y="5429249"/>
            <a:ext cx="987978" cy="719707"/>
          </a:xfrm>
          <a:prstGeom prst="rect">
            <a:avLst/>
          </a:prstGeom>
        </p:spPr>
      </p:pic>
    </p:spTree>
    <p:extLst>
      <p:ext uri="{BB962C8B-B14F-4D97-AF65-F5344CB8AC3E}">
        <p14:creationId xmlns:p14="http://schemas.microsoft.com/office/powerpoint/2010/main" val="2243767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589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Windows Evolutio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p:spPr>
      </p:pic>
    </p:spTree>
    <p:extLst>
      <p:ext uri="{BB962C8B-B14F-4D97-AF65-F5344CB8AC3E}">
        <p14:creationId xmlns:p14="http://schemas.microsoft.com/office/powerpoint/2010/main" val="3826500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50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dirty="0"/>
              <a:t>Operating Systems for Personal Computers and Servers </a:t>
            </a:r>
            <a:endParaRPr lang="en-US" dirty="0"/>
          </a:p>
        </p:txBody>
      </p:sp>
      <p:sp>
        <p:nvSpPr>
          <p:cNvPr id="3" name="Content Placeholder 2"/>
          <p:cNvSpPr>
            <a:spLocks noGrp="1"/>
          </p:cNvSpPr>
          <p:nvPr>
            <p:ph idx="1"/>
          </p:nvPr>
        </p:nvSpPr>
        <p:spPr>
          <a:xfrm>
            <a:off x="188685" y="1422213"/>
            <a:ext cx="11536283" cy="4934138"/>
          </a:xfrm>
        </p:spPr>
        <p:txBody>
          <a:bodyPr>
            <a:normAutofit lnSpcReduction="10000"/>
          </a:bodyPr>
          <a:lstStyle/>
          <a:p>
            <a:pPr>
              <a:spcBef>
                <a:spcPct val="10000"/>
              </a:spcBef>
              <a:spcAft>
                <a:spcPct val="10000"/>
              </a:spcAft>
            </a:pPr>
            <a:r>
              <a:rPr lang="en-US" altLang="en-US" b="1" dirty="0">
                <a:solidFill>
                  <a:schemeClr val="accent1"/>
                </a:solidFill>
              </a:rPr>
              <a:t>UNIX</a:t>
            </a:r>
            <a:r>
              <a:rPr lang="en-US" altLang="en-US" dirty="0"/>
              <a:t>: Operating system developed in the late 1960s for midrange servers.</a:t>
            </a:r>
          </a:p>
          <a:p>
            <a:pPr lvl="1">
              <a:spcBef>
                <a:spcPct val="10000"/>
              </a:spcBef>
              <a:spcAft>
                <a:spcPct val="10000"/>
              </a:spcAft>
            </a:pPr>
            <a:r>
              <a:rPr lang="en-US" altLang="en-US" dirty="0"/>
              <a:t>Multiuser, multitasking operating system.</a:t>
            </a:r>
          </a:p>
          <a:p>
            <a:pPr lvl="1">
              <a:spcBef>
                <a:spcPct val="10000"/>
              </a:spcBef>
              <a:spcAft>
                <a:spcPct val="10000"/>
              </a:spcAft>
            </a:pPr>
            <a:r>
              <a:rPr lang="en-US" altLang="en-US" dirty="0"/>
              <a:t>More expensive, requires a higher level of technical knowledge; tends to be harder to install, maintain, and upgrade.</a:t>
            </a:r>
            <a:endParaRPr lang="en-US" altLang="en-US" b="1" dirty="0"/>
          </a:p>
          <a:p>
            <a:pPr>
              <a:lnSpc>
                <a:spcPct val="150000"/>
              </a:lnSpc>
              <a:spcBef>
                <a:spcPct val="10000"/>
              </a:spcBef>
              <a:spcAft>
                <a:spcPct val="10000"/>
              </a:spcAft>
            </a:pPr>
            <a:r>
              <a:rPr lang="en-US" altLang="en-US" b="1" dirty="0">
                <a:solidFill>
                  <a:schemeClr val="accent1"/>
                </a:solidFill>
              </a:rPr>
              <a:t>Mac OS</a:t>
            </a:r>
            <a:r>
              <a:rPr lang="en-US" altLang="en-US" dirty="0"/>
              <a:t>: Proprietary operating system for computers made by Apple Corporation</a:t>
            </a:r>
          </a:p>
          <a:p>
            <a:pPr lvl="1">
              <a:lnSpc>
                <a:spcPct val="150000"/>
              </a:lnSpc>
              <a:spcBef>
                <a:spcPct val="10000"/>
              </a:spcBef>
              <a:spcAft>
                <a:spcPct val="10000"/>
              </a:spcAft>
            </a:pPr>
            <a:r>
              <a:rPr lang="en-US" altLang="en-US" dirty="0"/>
              <a:t>Based on the UNIX operating system; originally set the standard for graphical user interfaces</a:t>
            </a:r>
          </a:p>
          <a:p>
            <a:pPr lvl="1">
              <a:lnSpc>
                <a:spcPct val="150000"/>
              </a:lnSpc>
              <a:spcBef>
                <a:spcPct val="10000"/>
              </a:spcBef>
              <a:spcAft>
                <a:spcPct val="10000"/>
              </a:spcAft>
            </a:pPr>
            <a:endParaRPr lang="en-US" altLang="en-US" dirty="0"/>
          </a:p>
        </p:txBody>
      </p:sp>
    </p:spTree>
    <p:extLst>
      <p:ext uri="{BB962C8B-B14F-4D97-AF65-F5344CB8AC3E}">
        <p14:creationId xmlns:p14="http://schemas.microsoft.com/office/powerpoint/2010/main" val="26175750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Mac OS Evolution</a:t>
            </a:r>
          </a:p>
        </p:txBody>
      </p:sp>
      <p:pic>
        <p:nvPicPr>
          <p:cNvPr id="4" name="Mac OS Evolutio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1"/>
            <a:ext cx="12191999" cy="6858000"/>
          </a:xfrm>
        </p:spPr>
      </p:pic>
    </p:spTree>
    <p:extLst>
      <p:ext uri="{BB962C8B-B14F-4D97-AF65-F5344CB8AC3E}">
        <p14:creationId xmlns:p14="http://schemas.microsoft.com/office/powerpoint/2010/main" val="1678404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7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par>
              <p:cTn id="7"/>
            </p:par>
            <p:video>
              <p:cMediaNode vol="4545" mute="1">
                <p:cTn id="8" fill="hold" display="0">
                  <p:stCondLst>
                    <p:cond delay="indefinite"/>
                  </p:stCondLst>
                </p:cTn>
                <p:tgtEl>
                  <p:spTgt spid="4"/>
                </p:tgtEl>
              </p:cMediaNode>
            </p:video>
            <p:seq concurrent="1" nextAc="seek">
              <p:cTn id="9" restart="whenNotActive" fill="hold" evtFilter="cancelBubble" nodeType="interactiveSeq">
                <p:stCondLst>
                  <p:cond evt="onClick" delay="0">
                    <p:tgtEl>
                      <p:spTgt spid="4"/>
                    </p:tgtEl>
                  </p:cond>
                </p:stCondLst>
                <p:endSync evt="end" delay="0">
                  <p:rtn val="all"/>
                </p:endSync>
                <p:childTnLst>
                  <p:par>
                    <p:cTn id="10" fill="hold">
                      <p:stCondLst>
                        <p:cond delay="0"/>
                      </p:stCondLst>
                      <p:childTnLst>
                        <p:par>
                          <p:cTn id="11" fill="hold">
                            <p:stCondLst>
                              <p:cond delay="0"/>
                            </p:stCondLst>
                            <p:childTnLst>
                              <p:par>
                                <p:cTn id="12" presetID="2" presetClass="mediacall" presetSubtype="0" fill="hold" nodeType="clickEffect">
                                  <p:stCondLst>
                                    <p:cond delay="0"/>
                                  </p:stCondLst>
                                  <p:childTnLst>
                                    <p:cmd type="call" cmd="togglePause">
                                      <p:cBhvr>
                                        <p:cTn id="13"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Linux</a:t>
            </a:r>
            <a:endParaRPr lang="en-US" dirty="0"/>
          </a:p>
        </p:txBody>
      </p:sp>
      <p:pic>
        <p:nvPicPr>
          <p:cNvPr id="4" name="What is Linux Linux Beginner Tutorial">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789211" y="1396072"/>
            <a:ext cx="6613577" cy="4960473"/>
          </a:xfrm>
        </p:spPr>
      </p:pic>
    </p:spTree>
    <p:extLst>
      <p:ext uri="{BB962C8B-B14F-4D97-AF65-F5344CB8AC3E}">
        <p14:creationId xmlns:p14="http://schemas.microsoft.com/office/powerpoint/2010/main" val="2039219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880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6061"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Linux</a:t>
            </a:r>
            <a:endParaRPr lang="en-US" dirty="0"/>
          </a:p>
        </p:txBody>
      </p:sp>
      <p:sp>
        <p:nvSpPr>
          <p:cNvPr id="3" name="Content Placeholder 2"/>
          <p:cNvSpPr>
            <a:spLocks noGrp="1"/>
          </p:cNvSpPr>
          <p:nvPr>
            <p:ph idx="1"/>
          </p:nvPr>
        </p:nvSpPr>
        <p:spPr>
          <a:xfrm>
            <a:off x="228601" y="1268361"/>
            <a:ext cx="11633732" cy="5119780"/>
          </a:xfrm>
        </p:spPr>
        <p:txBody>
          <a:bodyPr>
            <a:normAutofit fontScale="92500"/>
          </a:bodyPr>
          <a:lstStyle/>
          <a:p>
            <a:pPr marL="342900" lvl="1" indent="-342900">
              <a:spcBef>
                <a:spcPct val="10000"/>
              </a:spcBef>
              <a:spcAft>
                <a:spcPct val="10000"/>
              </a:spcAft>
            </a:pPr>
            <a:r>
              <a:rPr lang="en-US" altLang="en-US" sz="2800" b="1" dirty="0"/>
              <a:t>Free</a:t>
            </a:r>
            <a:r>
              <a:rPr lang="en-US" altLang="en-US" sz="2800" b="1" i="1" dirty="0"/>
              <a:t> </a:t>
            </a:r>
            <a:r>
              <a:rPr lang="en-US" altLang="en-US" sz="2800" b="1" dirty="0"/>
              <a:t>open-source</a:t>
            </a:r>
            <a:r>
              <a:rPr lang="en-US" altLang="en-US" sz="2800" dirty="0"/>
              <a:t> software that has been collaboratively modified by volunteer programmers all over the world.</a:t>
            </a:r>
          </a:p>
          <a:p>
            <a:pPr marL="342900" lvl="1" indent="-342900">
              <a:spcBef>
                <a:spcPct val="10000"/>
              </a:spcBef>
              <a:spcAft>
                <a:spcPct val="10000"/>
              </a:spcAft>
            </a:pPr>
            <a:r>
              <a:rPr lang="en-US" sz="2800" dirty="0"/>
              <a:t>Linux's source code is freely available for anyone to view, modify, and distribute, leading to numerous versions known as </a:t>
            </a:r>
            <a:r>
              <a:rPr lang="en-US" sz="2800" b="1" u="sng" dirty="0"/>
              <a:t>Linux distributions </a:t>
            </a:r>
            <a:r>
              <a:rPr lang="en-US" sz="2800" dirty="0"/>
              <a:t>such as Ubuntu, Fedora, or Debian, each offering different features and user interfaces. . </a:t>
            </a:r>
          </a:p>
          <a:p>
            <a:pPr marL="342900" lvl="1" indent="-342900">
              <a:spcBef>
                <a:spcPct val="10000"/>
              </a:spcBef>
              <a:spcAft>
                <a:spcPct val="10000"/>
              </a:spcAft>
            </a:pPr>
            <a:r>
              <a:rPr lang="en-US" sz="2800" dirty="0"/>
              <a:t>It powers a vast range of devices, from servers and Android smartphones to supercomputers, and is highly valued in tech for its flexibility, security, and customization.</a:t>
            </a:r>
          </a:p>
        </p:txBody>
      </p:sp>
      <p:pic>
        <p:nvPicPr>
          <p:cNvPr id="9218" name="Picture 2" descr="What is Linux, What Does It Do, Who Uses It? | by cansuclaire | Medium">
            <a:extLst>
              <a:ext uri="{FF2B5EF4-FFF2-40B4-BE49-F238E27FC236}">
                <a16:creationId xmlns:a16="http://schemas.microsoft.com/office/drawing/2014/main" id="{E2320570-6C98-4A5B-949F-D117E40DA2DB}"/>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55665" y="5391150"/>
            <a:ext cx="2607733" cy="1466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0682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AB04668E-B022-47E3-832E-520AF4C38423}"/>
              </a:ext>
            </a:extLst>
          </p:cNvPr>
          <p:cNvSpPr/>
          <p:nvPr/>
        </p:nvSpPr>
        <p:spPr>
          <a:xfrm>
            <a:off x="355599" y="13716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E49FA964-BC76-43B1-A569-E6F3C10050CE}"/>
              </a:ext>
            </a:extLst>
          </p:cNvPr>
          <p:cNvSpPr/>
          <p:nvPr/>
        </p:nvSpPr>
        <p:spPr>
          <a:xfrm>
            <a:off x="183469" y="1524911"/>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5:</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Operating Systems and Utility Programs</a:t>
            </a:r>
            <a:endParaRPr kumimoji="0" lang="en-US" sz="2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97CF5894-D18E-443A-963A-E83D4430AF00}"/>
              </a:ext>
            </a:extLst>
          </p:cNvPr>
          <p:cNvSpPr/>
          <p:nvPr/>
        </p:nvSpPr>
        <p:spPr>
          <a:xfrm>
            <a:off x="2300279" y="1415164"/>
            <a:ext cx="5212080"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The Operating System</a:t>
            </a:r>
          </a:p>
        </p:txBody>
      </p:sp>
      <p:sp>
        <p:nvSpPr>
          <p:cNvPr id="8" name="Freeform: Shape 7">
            <a:extLst>
              <a:ext uri="{FF2B5EF4-FFF2-40B4-BE49-F238E27FC236}">
                <a16:creationId xmlns:a16="http://schemas.microsoft.com/office/drawing/2014/main" id="{4242C138-EEAC-4056-8B30-3A851AA967F3}"/>
              </a:ext>
            </a:extLst>
          </p:cNvPr>
          <p:cNvSpPr/>
          <p:nvPr/>
        </p:nvSpPr>
        <p:spPr>
          <a:xfrm>
            <a:off x="7412926" y="1415164"/>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Functions of an Operating System</a:t>
            </a:r>
          </a:p>
        </p:txBody>
      </p:sp>
      <p:sp>
        <p:nvSpPr>
          <p:cNvPr id="9" name="Straight Connector 8">
            <a:extLst>
              <a:ext uri="{FF2B5EF4-FFF2-40B4-BE49-F238E27FC236}">
                <a16:creationId xmlns:a16="http://schemas.microsoft.com/office/drawing/2014/main" id="{6FE06459-5A14-4585-9E6A-6AE9CEB703B8}"/>
              </a:ext>
            </a:extLst>
          </p:cNvPr>
          <p:cNvSpPr/>
          <p:nvPr/>
        </p:nvSpPr>
        <p:spPr>
          <a:xfrm>
            <a:off x="7240796" y="170531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613A0E1-BDFB-4542-9BB3-7B8FB3BC18EE}"/>
              </a:ext>
            </a:extLst>
          </p:cNvPr>
          <p:cNvSpPr/>
          <p:nvPr/>
        </p:nvSpPr>
        <p:spPr>
          <a:xfrm>
            <a:off x="7412926" y="1705310"/>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Processing Techniques for Increased Efficiency</a:t>
            </a:r>
          </a:p>
        </p:txBody>
      </p:sp>
      <p:sp>
        <p:nvSpPr>
          <p:cNvPr id="13" name="Straight Connector 12">
            <a:extLst>
              <a:ext uri="{FF2B5EF4-FFF2-40B4-BE49-F238E27FC236}">
                <a16:creationId xmlns:a16="http://schemas.microsoft.com/office/drawing/2014/main" id="{FAEF414B-AEA0-443D-B67A-EFD98AC7EDA6}"/>
              </a:ext>
            </a:extLst>
          </p:cNvPr>
          <p:cNvSpPr/>
          <p:nvPr/>
        </p:nvSpPr>
        <p:spPr>
          <a:xfrm>
            <a:off x="2345859" y="2025198"/>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F6AA0CC7-A6B7-4FD8-8C24-2EB75EFE7C10}"/>
              </a:ext>
            </a:extLst>
          </p:cNvPr>
          <p:cNvSpPr/>
          <p:nvPr/>
        </p:nvSpPr>
        <p:spPr>
          <a:xfrm>
            <a:off x="2300279" y="2068763"/>
            <a:ext cx="5212080" cy="1515613"/>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Operating Systems for Personal Computers and Servers</a:t>
            </a:r>
          </a:p>
        </p:txBody>
      </p:sp>
      <p:sp>
        <p:nvSpPr>
          <p:cNvPr id="15" name="Freeform: Shape 14">
            <a:extLst>
              <a:ext uri="{FF2B5EF4-FFF2-40B4-BE49-F238E27FC236}">
                <a16:creationId xmlns:a16="http://schemas.microsoft.com/office/drawing/2014/main" id="{02181433-7942-420D-BC69-E15476491B43}"/>
              </a:ext>
            </a:extLst>
          </p:cNvPr>
          <p:cNvSpPr/>
          <p:nvPr/>
        </p:nvSpPr>
        <p:spPr>
          <a:xfrm>
            <a:off x="7412926" y="2068763"/>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DOS</a:t>
            </a:r>
          </a:p>
        </p:txBody>
      </p:sp>
      <p:sp>
        <p:nvSpPr>
          <p:cNvPr id="16" name="Straight Connector 15">
            <a:extLst>
              <a:ext uri="{FF2B5EF4-FFF2-40B4-BE49-F238E27FC236}">
                <a16:creationId xmlns:a16="http://schemas.microsoft.com/office/drawing/2014/main" id="{0A2AE370-BF00-4F21-B79D-2919B27C699B}"/>
              </a:ext>
            </a:extLst>
          </p:cNvPr>
          <p:cNvSpPr/>
          <p:nvPr/>
        </p:nvSpPr>
        <p:spPr>
          <a:xfrm>
            <a:off x="7240796" y="235727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7" name="Freeform: Shape 16">
            <a:extLst>
              <a:ext uri="{FF2B5EF4-FFF2-40B4-BE49-F238E27FC236}">
                <a16:creationId xmlns:a16="http://schemas.microsoft.com/office/drawing/2014/main" id="{520A7E57-70E3-4CF4-AABB-0A229FD89D6D}"/>
              </a:ext>
            </a:extLst>
          </p:cNvPr>
          <p:cNvSpPr/>
          <p:nvPr/>
        </p:nvSpPr>
        <p:spPr>
          <a:xfrm>
            <a:off x="7412926" y="235727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Windows</a:t>
            </a:r>
          </a:p>
        </p:txBody>
      </p:sp>
      <p:sp>
        <p:nvSpPr>
          <p:cNvPr id="18" name="Straight Connector 17">
            <a:extLst>
              <a:ext uri="{FF2B5EF4-FFF2-40B4-BE49-F238E27FC236}">
                <a16:creationId xmlns:a16="http://schemas.microsoft.com/office/drawing/2014/main" id="{8852F6F4-F94E-415C-AA96-6760AA395E6B}"/>
              </a:ext>
            </a:extLst>
          </p:cNvPr>
          <p:cNvSpPr/>
          <p:nvPr/>
        </p:nvSpPr>
        <p:spPr>
          <a:xfrm>
            <a:off x="7240796" y="26584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BD0F7B9D-843B-4F58-9E2E-D3CDF94E7FC9}"/>
              </a:ext>
            </a:extLst>
          </p:cNvPr>
          <p:cNvSpPr/>
          <p:nvPr/>
        </p:nvSpPr>
        <p:spPr>
          <a:xfrm>
            <a:off x="7412926" y="265849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UNIX</a:t>
            </a:r>
          </a:p>
        </p:txBody>
      </p:sp>
      <p:sp>
        <p:nvSpPr>
          <p:cNvPr id="20" name="Straight Connector 19">
            <a:extLst>
              <a:ext uri="{FF2B5EF4-FFF2-40B4-BE49-F238E27FC236}">
                <a16:creationId xmlns:a16="http://schemas.microsoft.com/office/drawing/2014/main" id="{2A033E5B-5578-425E-9E6D-6D982C5193E4}"/>
              </a:ext>
            </a:extLst>
          </p:cNvPr>
          <p:cNvSpPr/>
          <p:nvPr/>
        </p:nvSpPr>
        <p:spPr>
          <a:xfrm>
            <a:off x="7240796" y="297240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6A1BC9D7-820C-4C0F-A128-0ABFA6E6C3B7}"/>
              </a:ext>
            </a:extLst>
          </p:cNvPr>
          <p:cNvSpPr/>
          <p:nvPr/>
        </p:nvSpPr>
        <p:spPr>
          <a:xfrm>
            <a:off x="7412926" y="2972409"/>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Mac OS </a:t>
            </a:r>
          </a:p>
        </p:txBody>
      </p:sp>
      <p:sp>
        <p:nvSpPr>
          <p:cNvPr id="22" name="Straight Connector 21">
            <a:extLst>
              <a:ext uri="{FF2B5EF4-FFF2-40B4-BE49-F238E27FC236}">
                <a16:creationId xmlns:a16="http://schemas.microsoft.com/office/drawing/2014/main" id="{B41D5C72-ABBC-47F9-9942-CEAAEED1F194}"/>
              </a:ext>
            </a:extLst>
          </p:cNvPr>
          <p:cNvSpPr/>
          <p:nvPr/>
        </p:nvSpPr>
        <p:spPr>
          <a:xfrm>
            <a:off x="7240796" y="327362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93908D46-44CE-4821-89B0-04A02F2FC38F}"/>
              </a:ext>
            </a:extLst>
          </p:cNvPr>
          <p:cNvSpPr/>
          <p:nvPr/>
        </p:nvSpPr>
        <p:spPr>
          <a:xfrm>
            <a:off x="7412926" y="327362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Linux</a:t>
            </a:r>
          </a:p>
        </p:txBody>
      </p:sp>
      <p:sp>
        <p:nvSpPr>
          <p:cNvPr id="24" name="Straight Connector 23">
            <a:extLst>
              <a:ext uri="{FF2B5EF4-FFF2-40B4-BE49-F238E27FC236}">
                <a16:creationId xmlns:a16="http://schemas.microsoft.com/office/drawing/2014/main" id="{1703C2EA-864E-4042-9180-982177E43B4F}"/>
              </a:ext>
            </a:extLst>
          </p:cNvPr>
          <p:cNvSpPr/>
          <p:nvPr/>
        </p:nvSpPr>
        <p:spPr>
          <a:xfrm>
            <a:off x="2345859" y="357505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229D627-27F2-4294-956A-1A7933962B10}"/>
              </a:ext>
            </a:extLst>
          </p:cNvPr>
          <p:cNvSpPr/>
          <p:nvPr/>
        </p:nvSpPr>
        <p:spPr>
          <a:xfrm>
            <a:off x="2300279" y="3618618"/>
            <a:ext cx="4940517" cy="581694"/>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Operating Systems for Mobile Phones </a:t>
            </a:r>
          </a:p>
        </p:txBody>
      </p:sp>
      <p:sp>
        <p:nvSpPr>
          <p:cNvPr id="26" name="Freeform: Shape 25">
            <a:extLst>
              <a:ext uri="{FF2B5EF4-FFF2-40B4-BE49-F238E27FC236}">
                <a16:creationId xmlns:a16="http://schemas.microsoft.com/office/drawing/2014/main" id="{60934AC0-0925-4C5B-9BE6-F9EA718D2774}"/>
              </a:ext>
            </a:extLst>
          </p:cNvPr>
          <p:cNvSpPr/>
          <p:nvPr/>
        </p:nvSpPr>
        <p:spPr>
          <a:xfrm>
            <a:off x="7412926" y="3618617"/>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alt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Android</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7" name="Straight Connector 26">
            <a:extLst>
              <a:ext uri="{FF2B5EF4-FFF2-40B4-BE49-F238E27FC236}">
                <a16:creationId xmlns:a16="http://schemas.microsoft.com/office/drawing/2014/main" id="{3B1F5B21-AEC2-4A75-81AA-0EFD0A8CEEE1}"/>
              </a:ext>
            </a:extLst>
          </p:cNvPr>
          <p:cNvSpPr/>
          <p:nvPr/>
        </p:nvSpPr>
        <p:spPr>
          <a:xfrm>
            <a:off x="7240796" y="392726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DD8822B8-4C47-4574-B907-E77FC38F5F63}"/>
              </a:ext>
            </a:extLst>
          </p:cNvPr>
          <p:cNvSpPr/>
          <p:nvPr/>
        </p:nvSpPr>
        <p:spPr>
          <a:xfrm>
            <a:off x="7412926" y="3927262"/>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iPhone OS</a:t>
            </a:r>
          </a:p>
        </p:txBody>
      </p:sp>
      <p:sp>
        <p:nvSpPr>
          <p:cNvPr id="29" name="Straight Connector 28">
            <a:extLst>
              <a:ext uri="{FF2B5EF4-FFF2-40B4-BE49-F238E27FC236}">
                <a16:creationId xmlns:a16="http://schemas.microsoft.com/office/drawing/2014/main" id="{DAD132DE-9814-49B8-87E4-31049FF912D3}"/>
              </a:ext>
            </a:extLst>
          </p:cNvPr>
          <p:cNvSpPr/>
          <p:nvPr/>
        </p:nvSpPr>
        <p:spPr>
          <a:xfrm>
            <a:off x="2345859" y="422320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B068599-7F45-4218-A58F-620FE2973FEF}"/>
              </a:ext>
            </a:extLst>
          </p:cNvPr>
          <p:cNvSpPr/>
          <p:nvPr/>
        </p:nvSpPr>
        <p:spPr>
          <a:xfrm>
            <a:off x="2300279" y="4266771"/>
            <a:ext cx="5212080" cy="188093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Utility Programs</a:t>
            </a:r>
          </a:p>
        </p:txBody>
      </p:sp>
      <p:sp>
        <p:nvSpPr>
          <p:cNvPr id="31" name="Freeform: Shape 30">
            <a:extLst>
              <a:ext uri="{FF2B5EF4-FFF2-40B4-BE49-F238E27FC236}">
                <a16:creationId xmlns:a16="http://schemas.microsoft.com/office/drawing/2014/main" id="{33FD0F95-6396-4075-A204-5DC5CCFCB42B}"/>
              </a:ext>
            </a:extLst>
          </p:cNvPr>
          <p:cNvSpPr/>
          <p:nvPr/>
        </p:nvSpPr>
        <p:spPr>
          <a:xfrm>
            <a:off x="7412926" y="4266771"/>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File Management Programs</a:t>
            </a:r>
          </a:p>
        </p:txBody>
      </p:sp>
      <p:sp>
        <p:nvSpPr>
          <p:cNvPr id="32" name="Straight Connector 31">
            <a:extLst>
              <a:ext uri="{FF2B5EF4-FFF2-40B4-BE49-F238E27FC236}">
                <a16:creationId xmlns:a16="http://schemas.microsoft.com/office/drawing/2014/main" id="{8FF38ECA-49ED-4C90-8606-57D6427909DF}"/>
              </a:ext>
            </a:extLst>
          </p:cNvPr>
          <p:cNvSpPr/>
          <p:nvPr/>
        </p:nvSpPr>
        <p:spPr>
          <a:xfrm>
            <a:off x="7240796" y="453726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3C18D32-806E-43D5-A64D-77D734DBBD81}"/>
              </a:ext>
            </a:extLst>
          </p:cNvPr>
          <p:cNvSpPr/>
          <p:nvPr/>
        </p:nvSpPr>
        <p:spPr>
          <a:xfrm>
            <a:off x="7412926" y="4505510"/>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Search Tools</a:t>
            </a:r>
          </a:p>
        </p:txBody>
      </p:sp>
      <p:sp>
        <p:nvSpPr>
          <p:cNvPr id="34" name="Straight Connector 33">
            <a:extLst>
              <a:ext uri="{FF2B5EF4-FFF2-40B4-BE49-F238E27FC236}">
                <a16:creationId xmlns:a16="http://schemas.microsoft.com/office/drawing/2014/main" id="{D372ABE8-967F-45BA-98BE-15F94C3FD009}"/>
              </a:ext>
            </a:extLst>
          </p:cNvPr>
          <p:cNvSpPr/>
          <p:nvPr/>
        </p:nvSpPr>
        <p:spPr>
          <a:xfrm>
            <a:off x="7240796" y="478870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C788998A-3D48-4C74-9A6E-622AA7281CAB}"/>
              </a:ext>
            </a:extLst>
          </p:cNvPr>
          <p:cNvSpPr/>
          <p:nvPr/>
        </p:nvSpPr>
        <p:spPr>
          <a:xfrm>
            <a:off x="7412926" y="4788700"/>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Diagnostic and Disk Management Programs</a:t>
            </a:r>
          </a:p>
        </p:txBody>
      </p:sp>
      <p:sp>
        <p:nvSpPr>
          <p:cNvPr id="36" name="Straight Connector 35">
            <a:extLst>
              <a:ext uri="{FF2B5EF4-FFF2-40B4-BE49-F238E27FC236}">
                <a16:creationId xmlns:a16="http://schemas.microsoft.com/office/drawing/2014/main" id="{2053F562-B71F-4739-8BB9-A3039D833AE2}"/>
              </a:ext>
            </a:extLst>
          </p:cNvPr>
          <p:cNvSpPr/>
          <p:nvPr/>
        </p:nvSpPr>
        <p:spPr>
          <a:xfrm>
            <a:off x="7240796" y="504648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2B9031FD-3ADE-4328-A092-C568416A368E}"/>
              </a:ext>
            </a:extLst>
          </p:cNvPr>
          <p:cNvSpPr/>
          <p:nvPr/>
        </p:nvSpPr>
        <p:spPr>
          <a:xfrm>
            <a:off x="7412926" y="5046489"/>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Uninstall and Cleanup Utilities</a:t>
            </a:r>
          </a:p>
        </p:txBody>
      </p:sp>
      <p:sp>
        <p:nvSpPr>
          <p:cNvPr id="38" name="Straight Connector 37">
            <a:extLst>
              <a:ext uri="{FF2B5EF4-FFF2-40B4-BE49-F238E27FC236}">
                <a16:creationId xmlns:a16="http://schemas.microsoft.com/office/drawing/2014/main" id="{E706A7BA-5D14-4356-8832-20D000EADBC1}"/>
              </a:ext>
            </a:extLst>
          </p:cNvPr>
          <p:cNvSpPr/>
          <p:nvPr/>
        </p:nvSpPr>
        <p:spPr>
          <a:xfrm>
            <a:off x="7240796" y="5310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511AC8F9-43A6-4001-9E9E-A8142BC6E480}"/>
              </a:ext>
            </a:extLst>
          </p:cNvPr>
          <p:cNvSpPr/>
          <p:nvPr/>
        </p:nvSpPr>
        <p:spPr>
          <a:xfrm>
            <a:off x="7412926" y="5310629"/>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File Compression Programs</a:t>
            </a:r>
          </a:p>
        </p:txBody>
      </p:sp>
      <p:sp>
        <p:nvSpPr>
          <p:cNvPr id="40" name="Straight Connector 39">
            <a:extLst>
              <a:ext uri="{FF2B5EF4-FFF2-40B4-BE49-F238E27FC236}">
                <a16:creationId xmlns:a16="http://schemas.microsoft.com/office/drawing/2014/main" id="{C91FD817-C16F-4CCD-B0E8-12F8FBECF77C}"/>
              </a:ext>
            </a:extLst>
          </p:cNvPr>
          <p:cNvSpPr/>
          <p:nvPr/>
        </p:nvSpPr>
        <p:spPr>
          <a:xfrm>
            <a:off x="7240796" y="557476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1" name="Freeform: Shape 40">
            <a:extLst>
              <a:ext uri="{FF2B5EF4-FFF2-40B4-BE49-F238E27FC236}">
                <a16:creationId xmlns:a16="http://schemas.microsoft.com/office/drawing/2014/main" id="{B8058596-7276-4035-83CF-E6534D370B7F}"/>
              </a:ext>
            </a:extLst>
          </p:cNvPr>
          <p:cNvSpPr/>
          <p:nvPr/>
        </p:nvSpPr>
        <p:spPr>
          <a:xfrm>
            <a:off x="7412926" y="5574768"/>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Backup and Recovery Utilities</a:t>
            </a:r>
          </a:p>
        </p:txBody>
      </p:sp>
      <p:sp>
        <p:nvSpPr>
          <p:cNvPr id="42" name="Straight Connector 41">
            <a:extLst>
              <a:ext uri="{FF2B5EF4-FFF2-40B4-BE49-F238E27FC236}">
                <a16:creationId xmlns:a16="http://schemas.microsoft.com/office/drawing/2014/main" id="{A9D7309C-1140-4AD6-80EC-5744F77CE882}"/>
              </a:ext>
            </a:extLst>
          </p:cNvPr>
          <p:cNvSpPr/>
          <p:nvPr/>
        </p:nvSpPr>
        <p:spPr>
          <a:xfrm>
            <a:off x="7240796" y="584525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3" name="Freeform: Shape 42">
            <a:extLst>
              <a:ext uri="{FF2B5EF4-FFF2-40B4-BE49-F238E27FC236}">
                <a16:creationId xmlns:a16="http://schemas.microsoft.com/office/drawing/2014/main" id="{5CDEA38D-50AB-4AA4-BE18-62088AE36DD4}"/>
              </a:ext>
            </a:extLst>
          </p:cNvPr>
          <p:cNvSpPr/>
          <p:nvPr/>
        </p:nvSpPr>
        <p:spPr>
          <a:xfrm>
            <a:off x="7412926" y="5845258"/>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Antivirus, Antispyware, Firewalls</a:t>
            </a:r>
          </a:p>
        </p:txBody>
      </p:sp>
      <p:sp>
        <p:nvSpPr>
          <p:cNvPr id="44" name="Straight Connector 43">
            <a:extLst>
              <a:ext uri="{FF2B5EF4-FFF2-40B4-BE49-F238E27FC236}">
                <a16:creationId xmlns:a16="http://schemas.microsoft.com/office/drawing/2014/main" id="{A2B28E41-C31B-4968-B10C-219CFC63A580}"/>
              </a:ext>
            </a:extLst>
          </p:cNvPr>
          <p:cNvSpPr/>
          <p:nvPr/>
        </p:nvSpPr>
        <p:spPr>
          <a:xfrm>
            <a:off x="2345859" y="6147710"/>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740277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5"/>
                                        </p:tgtEl>
                                        <p:attrNameLst>
                                          <p:attrName>fillcolor</p:attrName>
                                        </p:attrNameLst>
                                      </p:cBhvr>
                                      <p:to>
                                        <a:srgbClr val="FFFF00"/>
                                      </p:to>
                                    </p:animClr>
                                    <p:set>
                                      <p:cBhvr>
                                        <p:cTn id="7" dur="2000" fill="hold"/>
                                        <p:tgtEl>
                                          <p:spTgt spid="25"/>
                                        </p:tgtEl>
                                        <p:attrNameLst>
                                          <p:attrName>fill.type</p:attrName>
                                        </p:attrNameLst>
                                      </p:cBhvr>
                                      <p:to>
                                        <p:strVal val="solid"/>
                                      </p:to>
                                    </p:set>
                                    <p:set>
                                      <p:cBhvr>
                                        <p:cTn id="8" dur="2000" fill="hold"/>
                                        <p:tgtEl>
                                          <p:spTgt spid="25"/>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30"/>
                                        </p:tgtEl>
                                        <p:attrNameLst>
                                          <p:attrName>fillcolor</p:attrName>
                                        </p:attrNameLst>
                                      </p:cBhvr>
                                      <p:to>
                                        <a:schemeClr val="accent2"/>
                                      </p:to>
                                    </p:animClr>
                                    <p:set>
                                      <p:cBhvr>
                                        <p:cTn id="13" dur="2000" fill="hold"/>
                                        <p:tgtEl>
                                          <p:spTgt spid="30"/>
                                        </p:tgtEl>
                                        <p:attrNameLst>
                                          <p:attrName>fill.type</p:attrName>
                                        </p:attrNameLst>
                                      </p:cBhvr>
                                      <p:to>
                                        <p:strVal val="solid"/>
                                      </p:to>
                                    </p:set>
                                    <p:set>
                                      <p:cBhvr>
                                        <p:cTn id="14" dur="2000" fill="hold"/>
                                        <p:tgtEl>
                                          <p:spTgt spid="3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2800" dirty="0"/>
              <a:t>Operating Systems for Mobile Phones and Other Devices </a:t>
            </a:r>
            <a:endParaRPr lang="en-US" sz="2800" dirty="0"/>
          </a:p>
        </p:txBody>
      </p:sp>
      <p:sp>
        <p:nvSpPr>
          <p:cNvPr id="3" name="Content Placeholder 2"/>
          <p:cNvSpPr>
            <a:spLocks noGrp="1"/>
          </p:cNvSpPr>
          <p:nvPr>
            <p:ph idx="1"/>
          </p:nvPr>
        </p:nvSpPr>
        <p:spPr/>
        <p:txBody>
          <a:bodyPr>
            <a:normAutofit fontScale="85000" lnSpcReduction="10000"/>
          </a:bodyPr>
          <a:lstStyle/>
          <a:p>
            <a:pPr marL="0" indent="0" fontAlgn="ctr">
              <a:buNone/>
            </a:pPr>
            <a:r>
              <a:rPr lang="en-US" b="1" dirty="0">
                <a:solidFill>
                  <a:srgbClr val="FF0000"/>
                </a:solidFill>
              </a:rPr>
              <a:t>Case Study: The Fall of Windows Mobile – Strategic Missteps in Tech Management</a:t>
            </a:r>
          </a:p>
          <a:p>
            <a:r>
              <a:rPr lang="en-US" dirty="0"/>
              <a:t>In the early 2000s, </a:t>
            </a:r>
            <a:r>
              <a:rPr lang="en-US" b="1" dirty="0"/>
              <a:t>Microsoft</a:t>
            </a:r>
            <a:r>
              <a:rPr lang="en-US" dirty="0"/>
              <a:t> was a dominant force in desktop operating systems. Seeing the rise of mobile computing, it launched </a:t>
            </a:r>
            <a:r>
              <a:rPr lang="en-US" b="1" dirty="0"/>
              <a:t>Windows Mobile</a:t>
            </a:r>
            <a:r>
              <a:rPr lang="en-US" dirty="0"/>
              <a:t> to capture the smartphone market. Initially, it had a strong presence, especially among business users.</a:t>
            </a:r>
          </a:p>
          <a:p>
            <a:r>
              <a:rPr lang="en-US" dirty="0"/>
              <a:t>However, by the mid-2010s, Windows Mobile had virtually disappeared, overtaken by </a:t>
            </a:r>
            <a:r>
              <a:rPr lang="en-US" b="1" dirty="0"/>
              <a:t>Apple’s iOS</a:t>
            </a:r>
            <a:r>
              <a:rPr lang="en-US" dirty="0"/>
              <a:t> and </a:t>
            </a:r>
            <a:r>
              <a:rPr lang="en-US" b="1" dirty="0"/>
              <a:t>Google’s Android</a:t>
            </a:r>
            <a:r>
              <a:rPr lang="en-US" dirty="0"/>
              <a:t>. This case explores the strategic and managerial reasons behind this failure.</a:t>
            </a:r>
          </a:p>
          <a:p>
            <a:pPr fontAlgn="ctr"/>
            <a:endParaRPr lang="en-US" dirty="0"/>
          </a:p>
        </p:txBody>
      </p:sp>
      <p:pic>
        <p:nvPicPr>
          <p:cNvPr id="7" name="Graphic 6">
            <a:extLst>
              <a:ext uri="{FF2B5EF4-FFF2-40B4-BE49-F238E27FC236}">
                <a16:creationId xmlns:a16="http://schemas.microsoft.com/office/drawing/2014/main" id="{0E91DF36-B785-441E-A2C0-E2EC12C86D5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945306" y="4953000"/>
            <a:ext cx="4391627" cy="1403351"/>
          </a:xfrm>
          <a:prstGeom prst="rect">
            <a:avLst/>
          </a:prstGeom>
        </p:spPr>
      </p:pic>
    </p:spTree>
    <p:extLst>
      <p:ext uri="{BB962C8B-B14F-4D97-AF65-F5344CB8AC3E}">
        <p14:creationId xmlns:p14="http://schemas.microsoft.com/office/powerpoint/2010/main" val="10911731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2800" dirty="0"/>
              <a:t>Operating Systems for Mobile Phones and Other Devices </a:t>
            </a:r>
            <a:endParaRPr lang="en-US" sz="2800" dirty="0"/>
          </a:p>
        </p:txBody>
      </p:sp>
      <p:sp>
        <p:nvSpPr>
          <p:cNvPr id="3" name="Content Placeholder 2"/>
          <p:cNvSpPr>
            <a:spLocks noGrp="1"/>
          </p:cNvSpPr>
          <p:nvPr>
            <p:ph idx="1"/>
          </p:nvPr>
        </p:nvSpPr>
        <p:spPr/>
        <p:txBody>
          <a:bodyPr>
            <a:normAutofit lnSpcReduction="10000"/>
          </a:bodyPr>
          <a:lstStyle/>
          <a:p>
            <a:pPr marL="0" indent="0" fontAlgn="ctr">
              <a:buNone/>
            </a:pPr>
            <a:r>
              <a:rPr lang="en-US" b="1" dirty="0">
                <a:solidFill>
                  <a:srgbClr val="FF0000"/>
                </a:solidFill>
              </a:rPr>
              <a:t>Strategic Analysis of the Windows Mobile Failure:</a:t>
            </a:r>
          </a:p>
          <a:p>
            <a:pPr marL="0" indent="0" fontAlgn="ctr">
              <a:buNone/>
            </a:pPr>
            <a:r>
              <a:rPr lang="en-US" dirty="0"/>
              <a:t>1. Lack of Market Vision</a:t>
            </a:r>
          </a:p>
          <a:p>
            <a:pPr lvl="1" fontAlgn="ctr">
              <a:buFont typeface="Wingdings" panose="05000000000000000000" pitchFamily="2" charset="2"/>
              <a:buChar char="v"/>
            </a:pPr>
            <a:r>
              <a:rPr lang="en-US" dirty="0"/>
              <a:t>Mistake: Microsoft treated smartphones as mini-PCs, not as a new category with unique user needs.</a:t>
            </a:r>
          </a:p>
          <a:p>
            <a:pPr lvl="1" fontAlgn="ctr">
              <a:buFont typeface="Wingdings" panose="05000000000000000000" pitchFamily="2" charset="2"/>
              <a:buChar char="v"/>
            </a:pPr>
            <a:r>
              <a:rPr lang="en-US" dirty="0"/>
              <a:t>Impact: The interface was complex and not optimized for touchscreens, unlike the intuitive design of the iPhone.</a:t>
            </a:r>
          </a:p>
          <a:p>
            <a:pPr fontAlgn="ctr"/>
            <a:r>
              <a:rPr lang="en-US" dirty="0"/>
              <a:t>🎓 Lesson: A successful strategy requires understanding the unique dynamics of emerging markets, not just applying old models.</a:t>
            </a:r>
          </a:p>
        </p:txBody>
      </p:sp>
      <p:pic>
        <p:nvPicPr>
          <p:cNvPr id="11268" name="Picture 4" descr="How to Simplify Complex Interfaces in UX">
            <a:extLst>
              <a:ext uri="{FF2B5EF4-FFF2-40B4-BE49-F238E27FC236}">
                <a16:creationId xmlns:a16="http://schemas.microsoft.com/office/drawing/2014/main" id="{90708977-5605-4A35-B9D0-8C4EBCF50A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3732" y="1444242"/>
            <a:ext cx="2644818" cy="1487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847595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2800" dirty="0"/>
              <a:t>Operating Systems for Mobile Phones and Other Devices </a:t>
            </a:r>
            <a:endParaRPr lang="en-US" sz="2800" dirty="0"/>
          </a:p>
        </p:txBody>
      </p:sp>
      <p:sp>
        <p:nvSpPr>
          <p:cNvPr id="3" name="Content Placeholder 2"/>
          <p:cNvSpPr>
            <a:spLocks noGrp="1"/>
          </p:cNvSpPr>
          <p:nvPr>
            <p:ph idx="1"/>
          </p:nvPr>
        </p:nvSpPr>
        <p:spPr/>
        <p:txBody>
          <a:bodyPr>
            <a:normAutofit/>
          </a:bodyPr>
          <a:lstStyle/>
          <a:p>
            <a:pPr marL="0" indent="0" fontAlgn="ctr">
              <a:buNone/>
            </a:pPr>
            <a:r>
              <a:rPr lang="en-US" b="1" dirty="0">
                <a:solidFill>
                  <a:srgbClr val="FF0000"/>
                </a:solidFill>
              </a:rPr>
              <a:t>Strategic Analysis of the Windows Mobile Failure:</a:t>
            </a:r>
          </a:p>
          <a:p>
            <a:pPr marL="0" indent="0" fontAlgn="ctr">
              <a:buNone/>
            </a:pPr>
            <a:r>
              <a:rPr lang="en-US" dirty="0"/>
              <a:t>2. Slow Response to Disruption</a:t>
            </a:r>
          </a:p>
          <a:p>
            <a:pPr lvl="1" fontAlgn="ctr">
              <a:buFont typeface="Wingdings" panose="05000000000000000000" pitchFamily="2" charset="2"/>
              <a:buChar char="v"/>
            </a:pPr>
            <a:r>
              <a:rPr lang="en-US" dirty="0"/>
              <a:t>Mistake: After the iPhone launched in 2007, Microsoft took three years to release Windows Phone 7.</a:t>
            </a:r>
          </a:p>
          <a:p>
            <a:pPr lvl="1" fontAlgn="ctr">
              <a:buFont typeface="Wingdings" panose="05000000000000000000" pitchFamily="2" charset="2"/>
              <a:buChar char="v"/>
            </a:pPr>
            <a:r>
              <a:rPr lang="en-US" dirty="0"/>
              <a:t>Impact: The delay allowed Apple and Android to dominate the market and build strong ecosystems.</a:t>
            </a:r>
          </a:p>
          <a:p>
            <a:pPr fontAlgn="ctr"/>
            <a:r>
              <a:rPr lang="en-US" dirty="0"/>
              <a:t>🎓 Lesson: In fast-moving industries, speed and agility are critical to survival.</a:t>
            </a:r>
          </a:p>
        </p:txBody>
      </p:sp>
      <p:pic>
        <p:nvPicPr>
          <p:cNvPr id="12290" name="Picture 2" descr="How Slow Support Response Time Hurts Your Business">
            <a:extLst>
              <a:ext uri="{FF2B5EF4-FFF2-40B4-BE49-F238E27FC236}">
                <a16:creationId xmlns:a16="http://schemas.microsoft.com/office/drawing/2014/main" id="{3EE64C8B-252A-433E-96D1-9BCE773E20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674" y="1422212"/>
            <a:ext cx="2012987" cy="1509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02626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2800" dirty="0"/>
              <a:t>Operating Systems for Mobile Phones and Other Devices </a:t>
            </a:r>
            <a:endParaRPr lang="en-US" sz="2800" dirty="0"/>
          </a:p>
        </p:txBody>
      </p:sp>
      <p:sp>
        <p:nvSpPr>
          <p:cNvPr id="3" name="Content Placeholder 2"/>
          <p:cNvSpPr>
            <a:spLocks noGrp="1"/>
          </p:cNvSpPr>
          <p:nvPr>
            <p:ph idx="1"/>
          </p:nvPr>
        </p:nvSpPr>
        <p:spPr/>
        <p:txBody>
          <a:bodyPr>
            <a:normAutofit/>
          </a:bodyPr>
          <a:lstStyle/>
          <a:p>
            <a:pPr marL="0" indent="0" fontAlgn="ctr">
              <a:buNone/>
            </a:pPr>
            <a:r>
              <a:rPr lang="en-US" b="1" dirty="0">
                <a:solidFill>
                  <a:srgbClr val="FF0000"/>
                </a:solidFill>
              </a:rPr>
              <a:t>Strategic Analysis of the Windows Mobile Failure:</a:t>
            </a:r>
          </a:p>
          <a:p>
            <a:pPr marL="0" indent="0" fontAlgn="ctr">
              <a:buNone/>
            </a:pPr>
            <a:r>
              <a:rPr lang="en-US" dirty="0"/>
              <a:t>3. Weak Developer Ecosystem</a:t>
            </a:r>
          </a:p>
          <a:p>
            <a:pPr lvl="1" fontAlgn="ctr">
              <a:buFont typeface="Wingdings" panose="05000000000000000000" pitchFamily="2" charset="2"/>
              <a:buChar char="v"/>
            </a:pPr>
            <a:r>
              <a:rPr lang="en-US" dirty="0"/>
              <a:t>Mistake: Microsoft failed to attract app developers due to complex tools and low user adoption.</a:t>
            </a:r>
          </a:p>
          <a:p>
            <a:pPr lvl="1" fontAlgn="ctr">
              <a:buFont typeface="Wingdings" panose="05000000000000000000" pitchFamily="2" charset="2"/>
              <a:buChar char="v"/>
            </a:pPr>
            <a:r>
              <a:rPr lang="en-US" dirty="0"/>
              <a:t>Impact: The app store lacked variety, making the platform less attractive to consumers.</a:t>
            </a:r>
          </a:p>
          <a:p>
            <a:pPr fontAlgn="ctr"/>
            <a:r>
              <a:rPr lang="en-US" dirty="0"/>
              <a:t>🎓 Lesson: A product’s success often depends on the strength of its ecosystem, not just its core features.</a:t>
            </a:r>
          </a:p>
        </p:txBody>
      </p:sp>
      <p:pic>
        <p:nvPicPr>
          <p:cNvPr id="13314" name="Picture 2" descr="The Top 20 Symptoms of a Weak Development Team – TechEmpower">
            <a:extLst>
              <a:ext uri="{FF2B5EF4-FFF2-40B4-BE49-F238E27FC236}">
                <a16:creationId xmlns:a16="http://schemas.microsoft.com/office/drawing/2014/main" id="{BB7CB012-29E4-4C6B-A772-4395B98581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6125" y="1422213"/>
            <a:ext cx="3028950" cy="15144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25963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2800" dirty="0"/>
              <a:t>Operating Systems for Mobile Phones and Other Devices </a:t>
            </a:r>
            <a:endParaRPr lang="en-US" sz="2800" dirty="0"/>
          </a:p>
        </p:txBody>
      </p:sp>
      <p:sp>
        <p:nvSpPr>
          <p:cNvPr id="3" name="Content Placeholder 2"/>
          <p:cNvSpPr>
            <a:spLocks noGrp="1"/>
          </p:cNvSpPr>
          <p:nvPr>
            <p:ph idx="1"/>
          </p:nvPr>
        </p:nvSpPr>
        <p:spPr/>
        <p:txBody>
          <a:bodyPr>
            <a:normAutofit lnSpcReduction="10000"/>
          </a:bodyPr>
          <a:lstStyle/>
          <a:p>
            <a:pPr marL="0" indent="0" fontAlgn="ctr">
              <a:buNone/>
            </a:pPr>
            <a:r>
              <a:rPr lang="en-US" b="1" dirty="0">
                <a:solidFill>
                  <a:srgbClr val="FF0000"/>
                </a:solidFill>
              </a:rPr>
              <a:t>Strategic Analysis of the Windows Mobile Failure:</a:t>
            </a:r>
          </a:p>
          <a:p>
            <a:pPr marL="0" indent="0" fontAlgn="ctr">
              <a:buNone/>
            </a:pPr>
            <a:r>
              <a:rPr lang="en-US" dirty="0"/>
              <a:t>4. Poor Strategic Partnerships</a:t>
            </a:r>
          </a:p>
          <a:p>
            <a:pPr lvl="1" fontAlgn="ctr">
              <a:buFont typeface="Wingdings" panose="05000000000000000000" pitchFamily="2" charset="2"/>
              <a:buChar char="v"/>
            </a:pPr>
            <a:r>
              <a:rPr lang="en-US" dirty="0"/>
              <a:t>Mistake: Microsoft partnered with Nokia too late and eventually acquired it in a costly move.</a:t>
            </a:r>
          </a:p>
          <a:p>
            <a:pPr lvl="1" fontAlgn="ctr">
              <a:buFont typeface="Wingdings" panose="05000000000000000000" pitchFamily="2" charset="2"/>
              <a:buChar char="v"/>
            </a:pPr>
            <a:r>
              <a:rPr lang="en-US" dirty="0"/>
              <a:t>Impact: The acquisition failed to revive Windows Mobile and led to massive financial losses.</a:t>
            </a:r>
          </a:p>
          <a:p>
            <a:pPr fontAlgn="ctr"/>
            <a:r>
              <a:rPr lang="en-US" dirty="0"/>
              <a:t>🎓 Lesson: Strategic alliances must be timely, well-integrated, and aligned with long-term goals.</a:t>
            </a:r>
          </a:p>
        </p:txBody>
      </p:sp>
      <p:pic>
        <p:nvPicPr>
          <p:cNvPr id="4" name="Picture 2" descr="The worst business decisions happen due to lack of vision - La Noticia">
            <a:extLst>
              <a:ext uri="{FF2B5EF4-FFF2-40B4-BE49-F238E27FC236}">
                <a16:creationId xmlns:a16="http://schemas.microsoft.com/office/drawing/2014/main" id="{DCD9BFE0-B224-46E3-9A5C-C4D3AB8204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82051" y="1422213"/>
            <a:ext cx="2203450" cy="15097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51683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2800" dirty="0"/>
              <a:t>Operating Systems for Mobile Phones and Other Devices </a:t>
            </a:r>
            <a:endParaRPr lang="en-US" sz="2800" dirty="0"/>
          </a:p>
        </p:txBody>
      </p:sp>
      <p:sp>
        <p:nvSpPr>
          <p:cNvPr id="3" name="Content Placeholder 2"/>
          <p:cNvSpPr>
            <a:spLocks noGrp="1"/>
          </p:cNvSpPr>
          <p:nvPr>
            <p:ph idx="1"/>
          </p:nvPr>
        </p:nvSpPr>
        <p:spPr/>
        <p:txBody>
          <a:bodyPr>
            <a:normAutofit/>
          </a:bodyPr>
          <a:lstStyle/>
          <a:p>
            <a:pPr marL="0" indent="0" fontAlgn="ctr">
              <a:buNone/>
            </a:pPr>
            <a:r>
              <a:rPr lang="en-US" b="1" dirty="0">
                <a:solidFill>
                  <a:srgbClr val="FF0000"/>
                </a:solidFill>
              </a:rPr>
              <a:t>Strategic Analysis of the Windows Mobile Failure:</a:t>
            </a:r>
          </a:p>
          <a:p>
            <a:r>
              <a:rPr lang="en-US" dirty="0"/>
              <a:t>Windows Mobile’s failure was not just technological—it was a result of </a:t>
            </a:r>
            <a:r>
              <a:rPr lang="en-US" b="1" dirty="0"/>
              <a:t>strategic misjudgments</a:t>
            </a:r>
            <a:r>
              <a:rPr lang="en-US" dirty="0"/>
              <a:t>, including:</a:t>
            </a:r>
          </a:p>
          <a:p>
            <a:pPr lvl="1">
              <a:buFont typeface="Wingdings" panose="05000000000000000000" pitchFamily="2" charset="2"/>
              <a:buChar char="v"/>
            </a:pPr>
            <a:r>
              <a:rPr lang="en-US" dirty="0"/>
              <a:t>Misreading market trends</a:t>
            </a:r>
          </a:p>
          <a:p>
            <a:pPr lvl="1">
              <a:buFont typeface="Wingdings" panose="05000000000000000000" pitchFamily="2" charset="2"/>
              <a:buChar char="v"/>
            </a:pPr>
            <a:r>
              <a:rPr lang="en-US" dirty="0"/>
              <a:t>Delayed innovation</a:t>
            </a:r>
          </a:p>
          <a:p>
            <a:pPr lvl="1">
              <a:buFont typeface="Wingdings" panose="05000000000000000000" pitchFamily="2" charset="2"/>
              <a:buChar char="v"/>
            </a:pPr>
            <a:r>
              <a:rPr lang="en-US" dirty="0"/>
              <a:t>Weak ecosystem development</a:t>
            </a:r>
          </a:p>
          <a:p>
            <a:pPr lvl="1">
              <a:buFont typeface="Wingdings" panose="05000000000000000000" pitchFamily="2" charset="2"/>
              <a:buChar char="v"/>
            </a:pPr>
            <a:r>
              <a:rPr lang="en-US" dirty="0"/>
              <a:t>Mismanaged partnerships</a:t>
            </a:r>
          </a:p>
          <a:p>
            <a:pPr fontAlgn="ctr"/>
            <a:endParaRPr lang="en-US" dirty="0"/>
          </a:p>
        </p:txBody>
      </p:sp>
    </p:spTree>
    <p:extLst>
      <p:ext uri="{BB962C8B-B14F-4D97-AF65-F5344CB8AC3E}">
        <p14:creationId xmlns:p14="http://schemas.microsoft.com/office/powerpoint/2010/main" val="3659525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2800" dirty="0"/>
              <a:t>Operating Systems for Mobile Phones and Other Devices </a:t>
            </a:r>
            <a:endParaRPr lang="en-US" sz="2800" dirty="0"/>
          </a:p>
        </p:txBody>
      </p:sp>
      <p:sp>
        <p:nvSpPr>
          <p:cNvPr id="3" name="Content Placeholder 2"/>
          <p:cNvSpPr>
            <a:spLocks noGrp="1"/>
          </p:cNvSpPr>
          <p:nvPr>
            <p:ph idx="1"/>
          </p:nvPr>
        </p:nvSpPr>
        <p:spPr/>
        <p:txBody>
          <a:bodyPr>
            <a:normAutofit fontScale="92500" lnSpcReduction="10000"/>
          </a:bodyPr>
          <a:lstStyle/>
          <a:p>
            <a:pPr>
              <a:spcBef>
                <a:spcPct val="10000"/>
              </a:spcBef>
              <a:spcAft>
                <a:spcPct val="10000"/>
              </a:spcAft>
            </a:pPr>
            <a:r>
              <a:rPr lang="en-US" altLang="en-US" b="1" dirty="0">
                <a:solidFill>
                  <a:schemeClr val="accent1"/>
                </a:solidFill>
              </a:rPr>
              <a:t>Android</a:t>
            </a:r>
            <a:r>
              <a:rPr lang="en-US" altLang="en-US" dirty="0"/>
              <a:t>: </a:t>
            </a:r>
            <a:r>
              <a:rPr lang="en-US" dirty="0"/>
              <a:t>Linux-based mobile operating system developed by Google and used on a wide variety of devices including smartphones, tablets, smartwatches, TVs, and cars. </a:t>
            </a:r>
          </a:p>
          <a:p>
            <a:pPr>
              <a:spcBef>
                <a:spcPct val="10000"/>
              </a:spcBef>
              <a:spcAft>
                <a:spcPct val="10000"/>
              </a:spcAft>
            </a:pPr>
            <a:r>
              <a:rPr lang="en-US" altLang="en-US" b="1" dirty="0"/>
              <a:t>Android </a:t>
            </a:r>
            <a:r>
              <a:rPr lang="en-US" b="1" dirty="0"/>
              <a:t>characteristics</a:t>
            </a:r>
          </a:p>
          <a:p>
            <a:pPr lvl="1">
              <a:buFont typeface="Wingdings" panose="05000000000000000000" pitchFamily="2" charset="2"/>
              <a:buChar char="v"/>
            </a:pPr>
            <a:r>
              <a:rPr lang="en-US" b="1" dirty="0"/>
              <a:t>Open-Source: </a:t>
            </a:r>
            <a:r>
              <a:rPr lang="en-US" dirty="0"/>
              <a:t>Android's source code is freely available for developers, device makers, and designers to use, modify, and redistribute, fostering innovation and a wide ecosystem of devices. </a:t>
            </a:r>
          </a:p>
          <a:p>
            <a:pPr lvl="1">
              <a:buFont typeface="Wingdings" panose="05000000000000000000" pitchFamily="2" charset="2"/>
              <a:buChar char="v"/>
            </a:pPr>
            <a:r>
              <a:rPr lang="en-US" b="1" dirty="0"/>
              <a:t>Google-Developed: </a:t>
            </a:r>
            <a:r>
              <a:rPr lang="en-US" dirty="0"/>
              <a:t>Android was initially developed by Android, Inc. and later acquired by Google, which continues to maintain and develop it for the Android Open-Source Project. </a:t>
            </a:r>
          </a:p>
          <a:p>
            <a:pPr lvl="1">
              <a:buFont typeface="Wingdings" panose="05000000000000000000" pitchFamily="2" charset="2"/>
              <a:buChar char="v"/>
            </a:pPr>
            <a:r>
              <a:rPr lang="en-US" b="1" dirty="0"/>
              <a:t>Versatile: </a:t>
            </a:r>
            <a:r>
              <a:rPr lang="en-US" dirty="0"/>
              <a:t>It's used across numerous device types beyond just phones and tablets, including smartwatches, Android-powered TVs, and in-car systems. </a:t>
            </a:r>
          </a:p>
        </p:txBody>
      </p:sp>
      <p:pic>
        <p:nvPicPr>
          <p:cNvPr id="15362" name="Picture 2" descr="Android | Android Wiki | Fandom">
            <a:extLst>
              <a:ext uri="{FF2B5EF4-FFF2-40B4-BE49-F238E27FC236}">
                <a16:creationId xmlns:a16="http://schemas.microsoft.com/office/drawing/2014/main" id="{5670F8EA-54BC-4CD2-AF28-415F6480F2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647" y="797491"/>
            <a:ext cx="1209675" cy="150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144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500" fill="hold"/>
                                        <p:tgtEl>
                                          <p:spTgt spid="15362"/>
                                        </p:tgtEl>
                                        <p:attrNameLst>
                                          <p:attrName>ppt_w</p:attrName>
                                        </p:attrNameLst>
                                      </p:cBhvr>
                                      <p:tavLst>
                                        <p:tav tm="0">
                                          <p:val>
                                            <p:fltVal val="0"/>
                                          </p:val>
                                        </p:tav>
                                        <p:tav tm="100000">
                                          <p:val>
                                            <p:strVal val="#ppt_w"/>
                                          </p:val>
                                        </p:tav>
                                      </p:tavLst>
                                    </p:anim>
                                    <p:anim calcmode="lin" valueType="num">
                                      <p:cBhvr>
                                        <p:cTn id="8" dur="500" fill="hold"/>
                                        <p:tgtEl>
                                          <p:spTgt spid="15362"/>
                                        </p:tgtEl>
                                        <p:attrNameLst>
                                          <p:attrName>ppt_h</p:attrName>
                                        </p:attrNameLst>
                                      </p:cBhvr>
                                      <p:tavLst>
                                        <p:tav tm="0">
                                          <p:val>
                                            <p:fltVal val="0"/>
                                          </p:val>
                                        </p:tav>
                                        <p:tav tm="100000">
                                          <p:val>
                                            <p:strVal val="#ppt_h"/>
                                          </p:val>
                                        </p:tav>
                                      </p:tavLst>
                                    </p:anim>
                                    <p:animEffect transition="in" filter="fade">
                                      <p:cBhvr>
                                        <p:cTn id="9"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Android Phones History">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p:spPr>
      </p:pic>
    </p:spTree>
    <p:extLst>
      <p:ext uri="{BB962C8B-B14F-4D97-AF65-F5344CB8AC3E}">
        <p14:creationId xmlns:p14="http://schemas.microsoft.com/office/powerpoint/2010/main" val="151568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3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606">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60354-0ABC-4F84-B441-3DFEB099B95D}"/>
              </a:ext>
            </a:extLst>
          </p:cNvPr>
          <p:cNvSpPr>
            <a:spLocks noGrp="1"/>
          </p:cNvSpPr>
          <p:nvPr>
            <p:ph type="title"/>
          </p:nvPr>
        </p:nvSpPr>
        <p:spPr/>
        <p:txBody>
          <a:bodyPr>
            <a:noAutofit/>
          </a:bodyPr>
          <a:lstStyle/>
          <a:p>
            <a:r>
              <a:rPr lang="en-US" altLang="en-US" sz="2800" dirty="0"/>
              <a:t>Operating Systems for Mobile Phones and Other Devices </a:t>
            </a:r>
            <a:endParaRPr lang="ar-SY" sz="2800" dirty="0"/>
          </a:p>
        </p:txBody>
      </p:sp>
      <p:sp>
        <p:nvSpPr>
          <p:cNvPr id="3" name="Content Placeholder 2">
            <a:extLst>
              <a:ext uri="{FF2B5EF4-FFF2-40B4-BE49-F238E27FC236}">
                <a16:creationId xmlns:a16="http://schemas.microsoft.com/office/drawing/2014/main" id="{4CDBCB35-334C-41DA-9BDB-DF9335BD0DDC}"/>
              </a:ext>
            </a:extLst>
          </p:cNvPr>
          <p:cNvSpPr>
            <a:spLocks noGrp="1"/>
          </p:cNvSpPr>
          <p:nvPr>
            <p:ph idx="1"/>
          </p:nvPr>
        </p:nvSpPr>
        <p:spPr>
          <a:xfrm>
            <a:off x="188685" y="1422212"/>
            <a:ext cx="11814627" cy="4965929"/>
          </a:xfrm>
        </p:spPr>
        <p:txBody>
          <a:bodyPr>
            <a:normAutofit fontScale="70000" lnSpcReduction="20000"/>
          </a:bodyPr>
          <a:lstStyle/>
          <a:p>
            <a:r>
              <a:rPr lang="en-US" sz="3400" b="1" dirty="0">
                <a:solidFill>
                  <a:schemeClr val="accent1"/>
                </a:solidFill>
              </a:rPr>
              <a:t>iOS</a:t>
            </a:r>
            <a:r>
              <a:rPr lang="en-US" sz="3400" b="1" dirty="0"/>
              <a:t>:</a:t>
            </a:r>
            <a:r>
              <a:rPr lang="en-US" sz="3400" dirty="0"/>
              <a:t> Apple's proprietary mobile operating system that powers its iPhones and other devices, providing the software platform for apps and device functions through a user-friendly interface and robust security. </a:t>
            </a:r>
          </a:p>
          <a:p>
            <a:r>
              <a:rPr lang="en-US" sz="3400" b="1" dirty="0"/>
              <a:t>Key characteristics of iOS:</a:t>
            </a:r>
          </a:p>
          <a:p>
            <a:pPr lvl="1">
              <a:buFont typeface="Wingdings" panose="05000000000000000000" pitchFamily="2" charset="2"/>
              <a:buChar char="v"/>
            </a:pPr>
            <a:r>
              <a:rPr lang="en-US" b="1" dirty="0"/>
              <a:t>Apple-exclusive: </a:t>
            </a:r>
            <a:r>
              <a:rPr lang="en-US" dirty="0"/>
              <a:t>iOS is designed exclusively for Apple's hardware, including the iPhone and, historically, the iPod Touch. </a:t>
            </a:r>
          </a:p>
          <a:p>
            <a:pPr lvl="1">
              <a:buFont typeface="Wingdings" panose="05000000000000000000" pitchFamily="2" charset="2"/>
              <a:buChar char="v"/>
            </a:pPr>
            <a:r>
              <a:rPr lang="en-US" b="1" dirty="0"/>
              <a:t>Closed-Source: </a:t>
            </a:r>
            <a:r>
              <a:rPr lang="en-US" dirty="0"/>
              <a:t>The source code for iOS is proprietary to Apple, meaning only the company can modify and develop it. </a:t>
            </a:r>
          </a:p>
          <a:p>
            <a:pPr lvl="1">
              <a:buFont typeface="Wingdings" panose="05000000000000000000" pitchFamily="2" charset="2"/>
              <a:buChar char="v"/>
            </a:pPr>
            <a:r>
              <a:rPr lang="en-US" b="1" dirty="0"/>
              <a:t>Ecosystem Integration: </a:t>
            </a:r>
            <a:r>
              <a:rPr lang="en-US" dirty="0"/>
              <a:t>iOS is part of Apple's broader ecosystem, integrating seamlessly with other Apple products, services, and hardware. </a:t>
            </a:r>
          </a:p>
          <a:p>
            <a:pPr lvl="1">
              <a:buFont typeface="Wingdings" panose="05000000000000000000" pitchFamily="2" charset="2"/>
              <a:buChar char="v"/>
            </a:pPr>
            <a:r>
              <a:rPr lang="en-US" b="1" dirty="0"/>
              <a:t>App Store: </a:t>
            </a:r>
            <a:r>
              <a:rPr lang="en-US" dirty="0"/>
              <a:t>Applications for iOS devices are available through the Apple App Store, which hosts millions of apps for various needs. </a:t>
            </a:r>
          </a:p>
          <a:p>
            <a:pPr lvl="1">
              <a:buFont typeface="Wingdings" panose="05000000000000000000" pitchFamily="2" charset="2"/>
              <a:buChar char="v"/>
            </a:pPr>
            <a:r>
              <a:rPr lang="en-US" b="1" dirty="0"/>
              <a:t>Security: </a:t>
            </a:r>
            <a:r>
              <a:rPr lang="en-US" dirty="0"/>
              <a:t>iOS incorporates strong security features, such as encryption and regular system updates, to protect user data. </a:t>
            </a:r>
          </a:p>
        </p:txBody>
      </p:sp>
      <p:pic>
        <p:nvPicPr>
          <p:cNvPr id="1026" name="Picture 2" descr="Integrations - iOS | Sectigo® Official">
            <a:extLst>
              <a:ext uri="{FF2B5EF4-FFF2-40B4-BE49-F238E27FC236}">
                <a16:creationId xmlns:a16="http://schemas.microsoft.com/office/drawing/2014/main" id="{A958D091-0532-4113-9FBD-0938B0EBD0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8928" y="2197510"/>
            <a:ext cx="2801950" cy="1427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2470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iOS Evolutio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p:spPr>
      </p:pic>
    </p:spTree>
    <p:extLst>
      <p:ext uri="{BB962C8B-B14F-4D97-AF65-F5344CB8AC3E}">
        <p14:creationId xmlns:p14="http://schemas.microsoft.com/office/powerpoint/2010/main" val="146191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37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24242" mute="1">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AB04668E-B022-47E3-832E-520AF4C38423}"/>
              </a:ext>
            </a:extLst>
          </p:cNvPr>
          <p:cNvSpPr/>
          <p:nvPr/>
        </p:nvSpPr>
        <p:spPr>
          <a:xfrm>
            <a:off x="355599" y="13716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E49FA964-BC76-43B1-A569-E6F3C10050CE}"/>
              </a:ext>
            </a:extLst>
          </p:cNvPr>
          <p:cNvSpPr/>
          <p:nvPr/>
        </p:nvSpPr>
        <p:spPr>
          <a:xfrm>
            <a:off x="183469" y="1524911"/>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5:</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Operating Systems and Utility Programs</a:t>
            </a:r>
            <a:endParaRPr kumimoji="0" lang="en-US" sz="2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97CF5894-D18E-443A-963A-E83D4430AF00}"/>
              </a:ext>
            </a:extLst>
          </p:cNvPr>
          <p:cNvSpPr/>
          <p:nvPr/>
        </p:nvSpPr>
        <p:spPr>
          <a:xfrm>
            <a:off x="2300279" y="1415164"/>
            <a:ext cx="5212080"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The Operating System</a:t>
            </a:r>
          </a:p>
        </p:txBody>
      </p:sp>
      <p:sp>
        <p:nvSpPr>
          <p:cNvPr id="8" name="Freeform: Shape 7">
            <a:extLst>
              <a:ext uri="{FF2B5EF4-FFF2-40B4-BE49-F238E27FC236}">
                <a16:creationId xmlns:a16="http://schemas.microsoft.com/office/drawing/2014/main" id="{4242C138-EEAC-4056-8B30-3A851AA967F3}"/>
              </a:ext>
            </a:extLst>
          </p:cNvPr>
          <p:cNvSpPr/>
          <p:nvPr/>
        </p:nvSpPr>
        <p:spPr>
          <a:xfrm>
            <a:off x="7412926" y="1415164"/>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Functions of an Operating System</a:t>
            </a:r>
          </a:p>
        </p:txBody>
      </p:sp>
      <p:sp>
        <p:nvSpPr>
          <p:cNvPr id="9" name="Straight Connector 8">
            <a:extLst>
              <a:ext uri="{FF2B5EF4-FFF2-40B4-BE49-F238E27FC236}">
                <a16:creationId xmlns:a16="http://schemas.microsoft.com/office/drawing/2014/main" id="{6FE06459-5A14-4585-9E6A-6AE9CEB703B8}"/>
              </a:ext>
            </a:extLst>
          </p:cNvPr>
          <p:cNvSpPr/>
          <p:nvPr/>
        </p:nvSpPr>
        <p:spPr>
          <a:xfrm>
            <a:off x="7240796" y="170531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613A0E1-BDFB-4542-9BB3-7B8FB3BC18EE}"/>
              </a:ext>
            </a:extLst>
          </p:cNvPr>
          <p:cNvSpPr/>
          <p:nvPr/>
        </p:nvSpPr>
        <p:spPr>
          <a:xfrm>
            <a:off x="7412926" y="1705310"/>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Processing Techniques for Increased Efficiency</a:t>
            </a:r>
          </a:p>
        </p:txBody>
      </p:sp>
      <p:sp>
        <p:nvSpPr>
          <p:cNvPr id="13" name="Straight Connector 12">
            <a:extLst>
              <a:ext uri="{FF2B5EF4-FFF2-40B4-BE49-F238E27FC236}">
                <a16:creationId xmlns:a16="http://schemas.microsoft.com/office/drawing/2014/main" id="{FAEF414B-AEA0-443D-B67A-EFD98AC7EDA6}"/>
              </a:ext>
            </a:extLst>
          </p:cNvPr>
          <p:cNvSpPr/>
          <p:nvPr/>
        </p:nvSpPr>
        <p:spPr>
          <a:xfrm>
            <a:off x="2345859" y="2025198"/>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F6AA0CC7-A6B7-4FD8-8C24-2EB75EFE7C10}"/>
              </a:ext>
            </a:extLst>
          </p:cNvPr>
          <p:cNvSpPr/>
          <p:nvPr/>
        </p:nvSpPr>
        <p:spPr>
          <a:xfrm>
            <a:off x="2300279" y="2068763"/>
            <a:ext cx="5212080" cy="1515613"/>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Operating Systems for Personal Computers and Servers</a:t>
            </a:r>
          </a:p>
        </p:txBody>
      </p:sp>
      <p:sp>
        <p:nvSpPr>
          <p:cNvPr id="15" name="Freeform: Shape 14">
            <a:extLst>
              <a:ext uri="{FF2B5EF4-FFF2-40B4-BE49-F238E27FC236}">
                <a16:creationId xmlns:a16="http://schemas.microsoft.com/office/drawing/2014/main" id="{02181433-7942-420D-BC69-E15476491B43}"/>
              </a:ext>
            </a:extLst>
          </p:cNvPr>
          <p:cNvSpPr/>
          <p:nvPr/>
        </p:nvSpPr>
        <p:spPr>
          <a:xfrm>
            <a:off x="7412926" y="2068763"/>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DOS</a:t>
            </a:r>
          </a:p>
        </p:txBody>
      </p:sp>
      <p:sp>
        <p:nvSpPr>
          <p:cNvPr id="16" name="Straight Connector 15">
            <a:extLst>
              <a:ext uri="{FF2B5EF4-FFF2-40B4-BE49-F238E27FC236}">
                <a16:creationId xmlns:a16="http://schemas.microsoft.com/office/drawing/2014/main" id="{0A2AE370-BF00-4F21-B79D-2919B27C699B}"/>
              </a:ext>
            </a:extLst>
          </p:cNvPr>
          <p:cNvSpPr/>
          <p:nvPr/>
        </p:nvSpPr>
        <p:spPr>
          <a:xfrm>
            <a:off x="7240796" y="235727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7" name="Freeform: Shape 16">
            <a:extLst>
              <a:ext uri="{FF2B5EF4-FFF2-40B4-BE49-F238E27FC236}">
                <a16:creationId xmlns:a16="http://schemas.microsoft.com/office/drawing/2014/main" id="{520A7E57-70E3-4CF4-AABB-0A229FD89D6D}"/>
              </a:ext>
            </a:extLst>
          </p:cNvPr>
          <p:cNvSpPr/>
          <p:nvPr/>
        </p:nvSpPr>
        <p:spPr>
          <a:xfrm>
            <a:off x="7412926" y="235727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Windows</a:t>
            </a:r>
          </a:p>
        </p:txBody>
      </p:sp>
      <p:sp>
        <p:nvSpPr>
          <p:cNvPr id="18" name="Straight Connector 17">
            <a:extLst>
              <a:ext uri="{FF2B5EF4-FFF2-40B4-BE49-F238E27FC236}">
                <a16:creationId xmlns:a16="http://schemas.microsoft.com/office/drawing/2014/main" id="{8852F6F4-F94E-415C-AA96-6760AA395E6B}"/>
              </a:ext>
            </a:extLst>
          </p:cNvPr>
          <p:cNvSpPr/>
          <p:nvPr/>
        </p:nvSpPr>
        <p:spPr>
          <a:xfrm>
            <a:off x="7240796" y="26584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BD0F7B9D-843B-4F58-9E2E-D3CDF94E7FC9}"/>
              </a:ext>
            </a:extLst>
          </p:cNvPr>
          <p:cNvSpPr/>
          <p:nvPr/>
        </p:nvSpPr>
        <p:spPr>
          <a:xfrm>
            <a:off x="7412926" y="265849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UNIX</a:t>
            </a:r>
          </a:p>
        </p:txBody>
      </p:sp>
      <p:sp>
        <p:nvSpPr>
          <p:cNvPr id="20" name="Straight Connector 19">
            <a:extLst>
              <a:ext uri="{FF2B5EF4-FFF2-40B4-BE49-F238E27FC236}">
                <a16:creationId xmlns:a16="http://schemas.microsoft.com/office/drawing/2014/main" id="{2A033E5B-5578-425E-9E6D-6D982C5193E4}"/>
              </a:ext>
            </a:extLst>
          </p:cNvPr>
          <p:cNvSpPr/>
          <p:nvPr/>
        </p:nvSpPr>
        <p:spPr>
          <a:xfrm>
            <a:off x="7240796" y="297240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6A1BC9D7-820C-4C0F-A128-0ABFA6E6C3B7}"/>
              </a:ext>
            </a:extLst>
          </p:cNvPr>
          <p:cNvSpPr/>
          <p:nvPr/>
        </p:nvSpPr>
        <p:spPr>
          <a:xfrm>
            <a:off x="7412926" y="2972409"/>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Mac OS </a:t>
            </a:r>
          </a:p>
        </p:txBody>
      </p:sp>
      <p:sp>
        <p:nvSpPr>
          <p:cNvPr id="22" name="Straight Connector 21">
            <a:extLst>
              <a:ext uri="{FF2B5EF4-FFF2-40B4-BE49-F238E27FC236}">
                <a16:creationId xmlns:a16="http://schemas.microsoft.com/office/drawing/2014/main" id="{B41D5C72-ABBC-47F9-9942-CEAAEED1F194}"/>
              </a:ext>
            </a:extLst>
          </p:cNvPr>
          <p:cNvSpPr/>
          <p:nvPr/>
        </p:nvSpPr>
        <p:spPr>
          <a:xfrm>
            <a:off x="7240796" y="327362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93908D46-44CE-4821-89B0-04A02F2FC38F}"/>
              </a:ext>
            </a:extLst>
          </p:cNvPr>
          <p:cNvSpPr/>
          <p:nvPr/>
        </p:nvSpPr>
        <p:spPr>
          <a:xfrm>
            <a:off x="7412926" y="327362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Linux</a:t>
            </a:r>
          </a:p>
        </p:txBody>
      </p:sp>
      <p:sp>
        <p:nvSpPr>
          <p:cNvPr id="24" name="Straight Connector 23">
            <a:extLst>
              <a:ext uri="{FF2B5EF4-FFF2-40B4-BE49-F238E27FC236}">
                <a16:creationId xmlns:a16="http://schemas.microsoft.com/office/drawing/2014/main" id="{1703C2EA-864E-4042-9180-982177E43B4F}"/>
              </a:ext>
            </a:extLst>
          </p:cNvPr>
          <p:cNvSpPr/>
          <p:nvPr/>
        </p:nvSpPr>
        <p:spPr>
          <a:xfrm>
            <a:off x="2345859" y="357505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229D627-27F2-4294-956A-1A7933962B10}"/>
              </a:ext>
            </a:extLst>
          </p:cNvPr>
          <p:cNvSpPr/>
          <p:nvPr/>
        </p:nvSpPr>
        <p:spPr>
          <a:xfrm>
            <a:off x="2300279" y="3618618"/>
            <a:ext cx="5212080" cy="581694"/>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Operating Systems for Mobile Phones </a:t>
            </a:r>
          </a:p>
        </p:txBody>
      </p:sp>
      <p:sp>
        <p:nvSpPr>
          <p:cNvPr id="26" name="Freeform: Shape 25">
            <a:extLst>
              <a:ext uri="{FF2B5EF4-FFF2-40B4-BE49-F238E27FC236}">
                <a16:creationId xmlns:a16="http://schemas.microsoft.com/office/drawing/2014/main" id="{60934AC0-0925-4C5B-9BE6-F9EA718D2774}"/>
              </a:ext>
            </a:extLst>
          </p:cNvPr>
          <p:cNvSpPr/>
          <p:nvPr/>
        </p:nvSpPr>
        <p:spPr>
          <a:xfrm>
            <a:off x="7412926" y="3618617"/>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alt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Android</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7" name="Straight Connector 26">
            <a:extLst>
              <a:ext uri="{FF2B5EF4-FFF2-40B4-BE49-F238E27FC236}">
                <a16:creationId xmlns:a16="http://schemas.microsoft.com/office/drawing/2014/main" id="{3B1F5B21-AEC2-4A75-81AA-0EFD0A8CEEE1}"/>
              </a:ext>
            </a:extLst>
          </p:cNvPr>
          <p:cNvSpPr/>
          <p:nvPr/>
        </p:nvSpPr>
        <p:spPr>
          <a:xfrm>
            <a:off x="7240796" y="392726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DD8822B8-4C47-4574-B907-E77FC38F5F63}"/>
              </a:ext>
            </a:extLst>
          </p:cNvPr>
          <p:cNvSpPr/>
          <p:nvPr/>
        </p:nvSpPr>
        <p:spPr>
          <a:xfrm>
            <a:off x="7412926" y="3927262"/>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iPhone OS</a:t>
            </a:r>
          </a:p>
        </p:txBody>
      </p:sp>
      <p:sp>
        <p:nvSpPr>
          <p:cNvPr id="29" name="Straight Connector 28">
            <a:extLst>
              <a:ext uri="{FF2B5EF4-FFF2-40B4-BE49-F238E27FC236}">
                <a16:creationId xmlns:a16="http://schemas.microsoft.com/office/drawing/2014/main" id="{DAD132DE-9814-49B8-87E4-31049FF912D3}"/>
              </a:ext>
            </a:extLst>
          </p:cNvPr>
          <p:cNvSpPr/>
          <p:nvPr/>
        </p:nvSpPr>
        <p:spPr>
          <a:xfrm>
            <a:off x="2345859" y="422320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B068599-7F45-4218-A58F-620FE2973FEF}"/>
              </a:ext>
            </a:extLst>
          </p:cNvPr>
          <p:cNvSpPr/>
          <p:nvPr/>
        </p:nvSpPr>
        <p:spPr>
          <a:xfrm>
            <a:off x="2300279" y="4266771"/>
            <a:ext cx="5212080" cy="188093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marL="0" marR="0" lvl="0" indent="0" algn="l" defTabSz="111125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Utility Programs</a:t>
            </a:r>
          </a:p>
        </p:txBody>
      </p:sp>
      <p:sp>
        <p:nvSpPr>
          <p:cNvPr id="31" name="Freeform: Shape 30">
            <a:extLst>
              <a:ext uri="{FF2B5EF4-FFF2-40B4-BE49-F238E27FC236}">
                <a16:creationId xmlns:a16="http://schemas.microsoft.com/office/drawing/2014/main" id="{33FD0F95-6396-4075-A204-5DC5CCFCB42B}"/>
              </a:ext>
            </a:extLst>
          </p:cNvPr>
          <p:cNvSpPr/>
          <p:nvPr/>
        </p:nvSpPr>
        <p:spPr>
          <a:xfrm>
            <a:off x="7412926" y="4266771"/>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File Management Programs</a:t>
            </a:r>
          </a:p>
        </p:txBody>
      </p:sp>
      <p:sp>
        <p:nvSpPr>
          <p:cNvPr id="32" name="Straight Connector 31">
            <a:extLst>
              <a:ext uri="{FF2B5EF4-FFF2-40B4-BE49-F238E27FC236}">
                <a16:creationId xmlns:a16="http://schemas.microsoft.com/office/drawing/2014/main" id="{8FF38ECA-49ED-4C90-8606-57D6427909DF}"/>
              </a:ext>
            </a:extLst>
          </p:cNvPr>
          <p:cNvSpPr/>
          <p:nvPr/>
        </p:nvSpPr>
        <p:spPr>
          <a:xfrm>
            <a:off x="7240796" y="453726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3C18D32-806E-43D5-A64D-77D734DBBD81}"/>
              </a:ext>
            </a:extLst>
          </p:cNvPr>
          <p:cNvSpPr/>
          <p:nvPr/>
        </p:nvSpPr>
        <p:spPr>
          <a:xfrm>
            <a:off x="7412926" y="4505510"/>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Search Tools</a:t>
            </a:r>
          </a:p>
        </p:txBody>
      </p:sp>
      <p:sp>
        <p:nvSpPr>
          <p:cNvPr id="34" name="Straight Connector 33">
            <a:extLst>
              <a:ext uri="{FF2B5EF4-FFF2-40B4-BE49-F238E27FC236}">
                <a16:creationId xmlns:a16="http://schemas.microsoft.com/office/drawing/2014/main" id="{D372ABE8-967F-45BA-98BE-15F94C3FD009}"/>
              </a:ext>
            </a:extLst>
          </p:cNvPr>
          <p:cNvSpPr/>
          <p:nvPr/>
        </p:nvSpPr>
        <p:spPr>
          <a:xfrm>
            <a:off x="7240796" y="478870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C788998A-3D48-4C74-9A6E-622AA7281CAB}"/>
              </a:ext>
            </a:extLst>
          </p:cNvPr>
          <p:cNvSpPr/>
          <p:nvPr/>
        </p:nvSpPr>
        <p:spPr>
          <a:xfrm>
            <a:off x="7412926" y="4788700"/>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Diagnostic and Disk Management Programs</a:t>
            </a:r>
          </a:p>
        </p:txBody>
      </p:sp>
      <p:sp>
        <p:nvSpPr>
          <p:cNvPr id="36" name="Straight Connector 35">
            <a:extLst>
              <a:ext uri="{FF2B5EF4-FFF2-40B4-BE49-F238E27FC236}">
                <a16:creationId xmlns:a16="http://schemas.microsoft.com/office/drawing/2014/main" id="{2053F562-B71F-4739-8BB9-A3039D833AE2}"/>
              </a:ext>
            </a:extLst>
          </p:cNvPr>
          <p:cNvSpPr/>
          <p:nvPr/>
        </p:nvSpPr>
        <p:spPr>
          <a:xfrm>
            <a:off x="7240796" y="504648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2B9031FD-3ADE-4328-A092-C568416A368E}"/>
              </a:ext>
            </a:extLst>
          </p:cNvPr>
          <p:cNvSpPr/>
          <p:nvPr/>
        </p:nvSpPr>
        <p:spPr>
          <a:xfrm>
            <a:off x="7412926" y="5046489"/>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Uninstall and Cleanup Utilities</a:t>
            </a:r>
          </a:p>
        </p:txBody>
      </p:sp>
      <p:sp>
        <p:nvSpPr>
          <p:cNvPr id="38" name="Straight Connector 37">
            <a:extLst>
              <a:ext uri="{FF2B5EF4-FFF2-40B4-BE49-F238E27FC236}">
                <a16:creationId xmlns:a16="http://schemas.microsoft.com/office/drawing/2014/main" id="{E706A7BA-5D14-4356-8832-20D000EADBC1}"/>
              </a:ext>
            </a:extLst>
          </p:cNvPr>
          <p:cNvSpPr/>
          <p:nvPr/>
        </p:nvSpPr>
        <p:spPr>
          <a:xfrm>
            <a:off x="7240796" y="5310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511AC8F9-43A6-4001-9E9E-A8142BC6E480}"/>
              </a:ext>
            </a:extLst>
          </p:cNvPr>
          <p:cNvSpPr/>
          <p:nvPr/>
        </p:nvSpPr>
        <p:spPr>
          <a:xfrm>
            <a:off x="7412926" y="5310629"/>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File Compression Programs</a:t>
            </a:r>
          </a:p>
        </p:txBody>
      </p:sp>
      <p:sp>
        <p:nvSpPr>
          <p:cNvPr id="40" name="Straight Connector 39">
            <a:extLst>
              <a:ext uri="{FF2B5EF4-FFF2-40B4-BE49-F238E27FC236}">
                <a16:creationId xmlns:a16="http://schemas.microsoft.com/office/drawing/2014/main" id="{C91FD817-C16F-4CCD-B0E8-12F8FBECF77C}"/>
              </a:ext>
            </a:extLst>
          </p:cNvPr>
          <p:cNvSpPr/>
          <p:nvPr/>
        </p:nvSpPr>
        <p:spPr>
          <a:xfrm>
            <a:off x="7240796" y="557476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1" name="Freeform: Shape 40">
            <a:extLst>
              <a:ext uri="{FF2B5EF4-FFF2-40B4-BE49-F238E27FC236}">
                <a16:creationId xmlns:a16="http://schemas.microsoft.com/office/drawing/2014/main" id="{B8058596-7276-4035-83CF-E6534D370B7F}"/>
              </a:ext>
            </a:extLst>
          </p:cNvPr>
          <p:cNvSpPr/>
          <p:nvPr/>
        </p:nvSpPr>
        <p:spPr>
          <a:xfrm>
            <a:off x="7412926" y="5574768"/>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Backup and Recovery Utilities</a:t>
            </a:r>
          </a:p>
        </p:txBody>
      </p:sp>
      <p:sp>
        <p:nvSpPr>
          <p:cNvPr id="42" name="Straight Connector 41">
            <a:extLst>
              <a:ext uri="{FF2B5EF4-FFF2-40B4-BE49-F238E27FC236}">
                <a16:creationId xmlns:a16="http://schemas.microsoft.com/office/drawing/2014/main" id="{A9D7309C-1140-4AD6-80EC-5744F77CE882}"/>
              </a:ext>
            </a:extLst>
          </p:cNvPr>
          <p:cNvSpPr/>
          <p:nvPr/>
        </p:nvSpPr>
        <p:spPr>
          <a:xfrm>
            <a:off x="7240796" y="584525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3" name="Freeform: Shape 42">
            <a:extLst>
              <a:ext uri="{FF2B5EF4-FFF2-40B4-BE49-F238E27FC236}">
                <a16:creationId xmlns:a16="http://schemas.microsoft.com/office/drawing/2014/main" id="{5CDEA38D-50AB-4AA4-BE18-62088AE36DD4}"/>
              </a:ext>
            </a:extLst>
          </p:cNvPr>
          <p:cNvSpPr/>
          <p:nvPr/>
        </p:nvSpPr>
        <p:spPr>
          <a:xfrm>
            <a:off x="7412926" y="5845258"/>
            <a:ext cx="4418001" cy="124439"/>
          </a:xfrm>
          <a:custGeom>
            <a:avLst/>
            <a:gdLst>
              <a:gd name="connsiteX0" fmla="*/ 0 w 4418001"/>
              <a:gd name="connsiteY0" fmla="*/ 0 h 124439"/>
              <a:gd name="connsiteX1" fmla="*/ 4418001 w 4418001"/>
              <a:gd name="connsiteY1" fmla="*/ 0 h 124439"/>
              <a:gd name="connsiteX2" fmla="*/ 4418001 w 4418001"/>
              <a:gd name="connsiteY2" fmla="*/ 124439 h 124439"/>
              <a:gd name="connsiteX3" fmla="*/ 0 w 4418001"/>
              <a:gd name="connsiteY3" fmla="*/ 124439 h 124439"/>
              <a:gd name="connsiteX4" fmla="*/ 0 w 4418001"/>
              <a:gd name="connsiteY4" fmla="*/ 0 h 12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439">
                <a:moveTo>
                  <a:pt x="0" y="0"/>
                </a:moveTo>
                <a:lnTo>
                  <a:pt x="4418001" y="0"/>
                </a:lnTo>
                <a:lnTo>
                  <a:pt x="4418001" y="124439"/>
                </a:lnTo>
                <a:lnTo>
                  <a:pt x="0" y="124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Antivirus, Antispyware, Firewalls</a:t>
            </a:r>
          </a:p>
        </p:txBody>
      </p:sp>
      <p:sp>
        <p:nvSpPr>
          <p:cNvPr id="44" name="Straight Connector 43">
            <a:extLst>
              <a:ext uri="{FF2B5EF4-FFF2-40B4-BE49-F238E27FC236}">
                <a16:creationId xmlns:a16="http://schemas.microsoft.com/office/drawing/2014/main" id="{A2B28E41-C31B-4968-B10C-219CFC63A580}"/>
              </a:ext>
            </a:extLst>
          </p:cNvPr>
          <p:cNvSpPr/>
          <p:nvPr/>
        </p:nvSpPr>
        <p:spPr>
          <a:xfrm>
            <a:off x="2345859" y="6147710"/>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6809222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Utility Programs</a:t>
            </a:r>
            <a:endParaRPr lang="en-US" dirty="0"/>
          </a:p>
        </p:txBody>
      </p:sp>
      <p:sp>
        <p:nvSpPr>
          <p:cNvPr id="3" name="Content Placeholder 2"/>
          <p:cNvSpPr>
            <a:spLocks noGrp="1"/>
          </p:cNvSpPr>
          <p:nvPr>
            <p:ph idx="1"/>
          </p:nvPr>
        </p:nvSpPr>
        <p:spPr>
          <a:xfrm>
            <a:off x="221240" y="1386349"/>
            <a:ext cx="7645503" cy="4782222"/>
          </a:xfrm>
        </p:spPr>
        <p:txBody>
          <a:bodyPr>
            <a:normAutofit fontScale="92500"/>
          </a:bodyPr>
          <a:lstStyle/>
          <a:p>
            <a:pPr algn="just">
              <a:lnSpc>
                <a:spcPct val="150000"/>
              </a:lnSpc>
            </a:pPr>
            <a:r>
              <a:rPr lang="en-US" altLang="en-US" b="1" dirty="0">
                <a:solidFill>
                  <a:schemeClr val="accent1"/>
                </a:solidFill>
              </a:rPr>
              <a:t>Utility program</a:t>
            </a:r>
            <a:r>
              <a:rPr lang="en-US" altLang="en-US" dirty="0"/>
              <a:t>: Software that performs a specific task, usually related to managing or maintaining the computer system.</a:t>
            </a:r>
          </a:p>
          <a:p>
            <a:pPr algn="just">
              <a:lnSpc>
                <a:spcPct val="150000"/>
              </a:lnSpc>
            </a:pPr>
            <a:r>
              <a:rPr lang="en-US" altLang="en-US" dirty="0"/>
              <a:t>Many utilities are built into operating systems (for finding files, viewing images, backing up files, etc.).</a:t>
            </a:r>
          </a:p>
          <a:p>
            <a:pPr algn="just">
              <a:lnSpc>
                <a:spcPct val="150000"/>
              </a:lnSpc>
            </a:pPr>
            <a:r>
              <a:rPr lang="en-US" altLang="en-US" dirty="0"/>
              <a:t>Utilities are also available as stand-alone products and as suites.</a:t>
            </a:r>
            <a:endParaRPr lang="en-US" altLang="en-US" sz="2400" dirty="0"/>
          </a:p>
          <a:p>
            <a:pPr algn="just">
              <a:lnSpc>
                <a:spcPct val="150000"/>
              </a:lnSpc>
            </a:pPr>
            <a:endParaRPr lang="en-US" dirty="0"/>
          </a:p>
        </p:txBody>
      </p:sp>
      <p:pic>
        <p:nvPicPr>
          <p:cNvPr id="1026" name="Picture 2" descr="Utility programs - System software - CCEA - GCSE Digital Technology (CCEA)  Revision - BBC Bitesize">
            <a:extLst>
              <a:ext uri="{FF2B5EF4-FFF2-40B4-BE49-F238E27FC236}">
                <a16:creationId xmlns:a16="http://schemas.microsoft.com/office/drawing/2014/main" id="{73680B56-E481-4BC7-A407-2C5B7D218DB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39743" y="2190105"/>
            <a:ext cx="4582886" cy="2754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87959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Utility Programs</a:t>
            </a:r>
            <a:endParaRPr lang="en-US" dirty="0"/>
          </a:p>
        </p:txBody>
      </p:sp>
      <p:sp>
        <p:nvSpPr>
          <p:cNvPr id="3" name="Content Placeholder 2"/>
          <p:cNvSpPr>
            <a:spLocks noGrp="1"/>
          </p:cNvSpPr>
          <p:nvPr>
            <p:ph idx="1"/>
          </p:nvPr>
        </p:nvSpPr>
        <p:spPr/>
        <p:txBody>
          <a:bodyPr/>
          <a:lstStyle/>
          <a:p>
            <a:pPr algn="just">
              <a:lnSpc>
                <a:spcPct val="150000"/>
              </a:lnSpc>
            </a:pPr>
            <a:r>
              <a:rPr lang="en-US" altLang="en-US" b="1" dirty="0">
                <a:solidFill>
                  <a:schemeClr val="accent1"/>
                </a:solidFill>
              </a:rPr>
              <a:t>File management programs</a:t>
            </a:r>
            <a:r>
              <a:rPr lang="en-US" altLang="en-US" dirty="0"/>
              <a:t>: Enable the user to perform file management tasks, such as:</a:t>
            </a:r>
          </a:p>
          <a:p>
            <a:pPr lvl="1">
              <a:buFont typeface="Wingdings" panose="05000000000000000000" pitchFamily="2" charset="2"/>
              <a:buChar char="v"/>
            </a:pPr>
            <a:r>
              <a:rPr lang="en-US" dirty="0"/>
              <a:t>Looking at the Folders and Files Stored on a Computer</a:t>
            </a:r>
          </a:p>
          <a:p>
            <a:pPr lvl="1">
              <a:buFont typeface="Wingdings" panose="05000000000000000000" pitchFamily="2" charset="2"/>
              <a:buChar char="v"/>
            </a:pPr>
            <a:r>
              <a:rPr lang="en-US" altLang="en-US" dirty="0"/>
              <a:t>Copying, moving, and renaming files and folders.</a:t>
            </a:r>
          </a:p>
          <a:p>
            <a:pPr lvl="1" algn="just">
              <a:lnSpc>
                <a:spcPct val="150000"/>
              </a:lnSpc>
              <a:buFont typeface="Wingdings" panose="05000000000000000000" pitchFamily="2" charset="2"/>
              <a:buChar char="v"/>
            </a:pPr>
            <a:r>
              <a:rPr lang="en-US" altLang="en-US" dirty="0"/>
              <a:t>Deleting files and folders.</a:t>
            </a:r>
          </a:p>
          <a:p>
            <a:pPr lvl="1" algn="just">
              <a:lnSpc>
                <a:spcPct val="150000"/>
              </a:lnSpc>
              <a:buFont typeface="Wingdings" panose="05000000000000000000" pitchFamily="2" charset="2"/>
              <a:buChar char="v"/>
            </a:pPr>
            <a:r>
              <a:rPr lang="en-US" altLang="en-US" dirty="0"/>
              <a:t>File management program in Windows is </a:t>
            </a:r>
            <a:r>
              <a:rPr lang="en-US" altLang="en-US" b="1" dirty="0"/>
              <a:t>Windows Explorer</a:t>
            </a:r>
            <a:r>
              <a:rPr lang="en-US" altLang="en-US" dirty="0"/>
              <a:t>.</a:t>
            </a:r>
            <a:endParaRPr lang="en-US" dirty="0"/>
          </a:p>
        </p:txBody>
      </p:sp>
    </p:spTree>
    <p:extLst>
      <p:ext uri="{BB962C8B-B14F-4D97-AF65-F5344CB8AC3E}">
        <p14:creationId xmlns:p14="http://schemas.microsoft.com/office/powerpoint/2010/main" val="10961742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Utility Programs</a:t>
            </a:r>
            <a:endParaRPr lang="en-US" dirty="0"/>
          </a:p>
        </p:txBody>
      </p:sp>
      <p:sp>
        <p:nvSpPr>
          <p:cNvPr id="3" name="Content Placeholder 2"/>
          <p:cNvSpPr>
            <a:spLocks noGrp="1"/>
          </p:cNvSpPr>
          <p:nvPr>
            <p:ph idx="1"/>
          </p:nvPr>
        </p:nvSpPr>
        <p:spPr/>
        <p:txBody>
          <a:bodyPr>
            <a:normAutofit fontScale="92500" lnSpcReduction="10000"/>
          </a:bodyPr>
          <a:lstStyle/>
          <a:p>
            <a:pPr>
              <a:lnSpc>
                <a:spcPct val="150000"/>
              </a:lnSpc>
            </a:pPr>
            <a:r>
              <a:rPr lang="en-US" altLang="en-US" b="1" dirty="0">
                <a:solidFill>
                  <a:schemeClr val="accent1"/>
                </a:solidFill>
              </a:rPr>
              <a:t>Search tools</a:t>
            </a:r>
            <a:r>
              <a:rPr lang="en-US" altLang="en-US" dirty="0"/>
              <a:t>: Designed to search for files on the user’s hard drive.</a:t>
            </a:r>
          </a:p>
          <a:p>
            <a:pPr>
              <a:lnSpc>
                <a:spcPct val="150000"/>
              </a:lnSpc>
            </a:pPr>
            <a:r>
              <a:rPr lang="en-US" altLang="en-US" b="1" dirty="0">
                <a:solidFill>
                  <a:schemeClr val="accent1"/>
                </a:solidFill>
              </a:rPr>
              <a:t>Diagnostic programs</a:t>
            </a:r>
            <a:r>
              <a:rPr lang="en-US" altLang="en-US" dirty="0"/>
              <a:t>: Evaluate your system and make recommendations for fixing any errors found.</a:t>
            </a:r>
          </a:p>
          <a:p>
            <a:r>
              <a:rPr lang="en-US" altLang="en-US" b="1" dirty="0">
                <a:solidFill>
                  <a:schemeClr val="accent1"/>
                </a:solidFill>
              </a:rPr>
              <a:t>Disk management programs</a:t>
            </a:r>
            <a:r>
              <a:rPr lang="en-US" altLang="en-US" dirty="0"/>
              <a:t>: Diagnose and repair problems related to your hard drive. </a:t>
            </a:r>
            <a:r>
              <a:rPr lang="en-US" dirty="0"/>
              <a:t>Programs to optimize your hard drive (by rearranging the data on the hard drive so all files are stored in contiguous locations— </a:t>
            </a:r>
            <a:r>
              <a:rPr lang="en-US" b="1" i="1" dirty="0"/>
              <a:t>disk defragmentation</a:t>
            </a:r>
            <a:r>
              <a:rPr lang="en-US" dirty="0"/>
              <a:t>)</a:t>
            </a:r>
            <a:endParaRPr lang="en-US" altLang="en-US" dirty="0"/>
          </a:p>
          <a:p>
            <a:pPr>
              <a:lnSpc>
                <a:spcPct val="150000"/>
              </a:lnSpc>
              <a:spcBef>
                <a:spcPct val="15000"/>
              </a:spcBef>
              <a:spcAft>
                <a:spcPct val="15000"/>
              </a:spcAft>
            </a:pPr>
            <a:r>
              <a:rPr lang="en-US" altLang="en-US" b="1" dirty="0">
                <a:solidFill>
                  <a:schemeClr val="accent1"/>
                </a:solidFill>
              </a:rPr>
              <a:t>Uninstall utilities</a:t>
            </a:r>
            <a:r>
              <a:rPr lang="en-US" altLang="en-US" dirty="0"/>
              <a:t>: Remove programs from your hard drive without leaving bits and pieces behind. Important to properly uninstall programs, not just delete them.</a:t>
            </a:r>
            <a:endParaRPr lang="en-US" dirty="0"/>
          </a:p>
        </p:txBody>
      </p:sp>
      <p:pic>
        <p:nvPicPr>
          <p:cNvPr id="2050" name="Picture 2" descr="Search engine - Free seo and web icons">
            <a:extLst>
              <a:ext uri="{FF2B5EF4-FFF2-40B4-BE49-F238E27FC236}">
                <a16:creationId xmlns:a16="http://schemas.microsoft.com/office/drawing/2014/main" id="{F18E312D-A276-4958-94B2-BCFA27B2A5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7024" y="914399"/>
            <a:ext cx="1944329" cy="194432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Diagnostic Icons - Free SVG &amp; PNG Diagnostic Images - Noun Project">
            <a:extLst>
              <a:ext uri="{FF2B5EF4-FFF2-40B4-BE49-F238E27FC236}">
                <a16:creationId xmlns:a16="http://schemas.microsoft.com/office/drawing/2014/main" id="{7EBD2ECA-61BE-4C8E-AACE-E23CDE02F3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0852" y="2662084"/>
            <a:ext cx="629264" cy="629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78241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Utility Programs</a:t>
            </a:r>
            <a:endParaRPr lang="en-US" dirty="0"/>
          </a:p>
        </p:txBody>
      </p:sp>
      <p:sp>
        <p:nvSpPr>
          <p:cNvPr id="3" name="Content Placeholder 2"/>
          <p:cNvSpPr>
            <a:spLocks noGrp="1"/>
          </p:cNvSpPr>
          <p:nvPr>
            <p:ph idx="1"/>
          </p:nvPr>
        </p:nvSpPr>
        <p:spPr>
          <a:xfrm>
            <a:off x="235974" y="1327356"/>
            <a:ext cx="11765526" cy="4849608"/>
          </a:xfrm>
        </p:spPr>
        <p:txBody>
          <a:bodyPr>
            <a:normAutofit/>
          </a:bodyPr>
          <a:lstStyle/>
          <a:p>
            <a:r>
              <a:rPr lang="en-US" altLang="en-US" b="1" dirty="0">
                <a:solidFill>
                  <a:schemeClr val="accent1"/>
                </a:solidFill>
              </a:rPr>
              <a:t>Clean up utilities</a:t>
            </a:r>
            <a:r>
              <a:rPr lang="en-US" altLang="en-US" dirty="0"/>
              <a:t>: Delete temporary files </a:t>
            </a:r>
            <a:r>
              <a:rPr lang="en-US" dirty="0"/>
              <a:t>(such as deleted files still in the Recycle Bin, temporary Internet files, temporary installation files)</a:t>
            </a:r>
            <a:endParaRPr lang="en-US" altLang="en-US" dirty="0"/>
          </a:p>
          <a:p>
            <a:pPr>
              <a:spcBef>
                <a:spcPts val="500"/>
              </a:spcBef>
            </a:pPr>
            <a:r>
              <a:rPr lang="en-US" altLang="en-US" b="1" dirty="0">
                <a:solidFill>
                  <a:schemeClr val="accent1"/>
                </a:solidFill>
              </a:rPr>
              <a:t>File compression programs</a:t>
            </a:r>
            <a:r>
              <a:rPr lang="en-US" altLang="en-US" dirty="0"/>
              <a:t>: Reduce the size of files so they take up less storage space on a storage medium or can be transmitted faster over the Internet. WinZip (Windows users) </a:t>
            </a:r>
            <a:endParaRPr lang="en-US" dirty="0"/>
          </a:p>
        </p:txBody>
      </p:sp>
      <p:pic>
        <p:nvPicPr>
          <p:cNvPr id="3074" name="Picture 2" descr="Smart Disk Cleanup - Free download and install on Windows | Microsoft Store">
            <a:extLst>
              <a:ext uri="{FF2B5EF4-FFF2-40B4-BE49-F238E27FC236}">
                <a16:creationId xmlns:a16="http://schemas.microsoft.com/office/drawing/2014/main" id="{02815016-4503-4254-B7A3-E14FBE2F9F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54147" y="1764276"/>
            <a:ext cx="1170653" cy="117065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What's The Best File Compression Method? MakeUseOf Tests Zip, RAR &amp; More">
            <a:extLst>
              <a:ext uri="{FF2B5EF4-FFF2-40B4-BE49-F238E27FC236}">
                <a16:creationId xmlns:a16="http://schemas.microsoft.com/office/drawing/2014/main" id="{DDA230C8-C165-44C9-B86A-7CE27DC981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1425" y="4129547"/>
            <a:ext cx="1613105" cy="1613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81833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Utility Programs</a:t>
            </a:r>
            <a:endParaRPr lang="en-US" dirty="0"/>
          </a:p>
        </p:txBody>
      </p:sp>
      <p:sp>
        <p:nvSpPr>
          <p:cNvPr id="3" name="Content Placeholder 2"/>
          <p:cNvSpPr>
            <a:spLocks noGrp="1"/>
          </p:cNvSpPr>
          <p:nvPr>
            <p:ph idx="1"/>
          </p:nvPr>
        </p:nvSpPr>
        <p:spPr/>
        <p:txBody>
          <a:bodyPr>
            <a:normAutofit fontScale="92500"/>
          </a:bodyPr>
          <a:lstStyle/>
          <a:p>
            <a:pPr algn="just">
              <a:lnSpc>
                <a:spcPct val="150000"/>
              </a:lnSpc>
              <a:spcBef>
                <a:spcPct val="5000"/>
              </a:spcBef>
              <a:spcAft>
                <a:spcPct val="5000"/>
              </a:spcAft>
            </a:pPr>
            <a:r>
              <a:rPr lang="en-US" altLang="en-US" b="1" dirty="0">
                <a:solidFill>
                  <a:schemeClr val="accent1"/>
                </a:solidFill>
              </a:rPr>
              <a:t>Backup and recovery utilities</a:t>
            </a:r>
            <a:r>
              <a:rPr lang="en-US" altLang="en-US" dirty="0"/>
              <a:t>: Make the backup and restoration process easier.</a:t>
            </a:r>
          </a:p>
          <a:p>
            <a:pPr lvl="1" algn="just">
              <a:lnSpc>
                <a:spcPct val="150000"/>
              </a:lnSpc>
              <a:spcBef>
                <a:spcPct val="5000"/>
              </a:spcBef>
              <a:spcAft>
                <a:spcPct val="5000"/>
              </a:spcAft>
            </a:pPr>
            <a:r>
              <a:rPr lang="en-US" altLang="en-US" dirty="0"/>
              <a:t>Backup: Duplicate copy of data or other computer content.</a:t>
            </a:r>
          </a:p>
          <a:p>
            <a:pPr lvl="1" algn="just">
              <a:lnSpc>
                <a:spcPct val="150000"/>
              </a:lnSpc>
              <a:spcBef>
                <a:spcPct val="5000"/>
              </a:spcBef>
              <a:spcAft>
                <a:spcPct val="5000"/>
              </a:spcAft>
            </a:pPr>
            <a:r>
              <a:rPr lang="en-US" altLang="en-US" dirty="0"/>
              <a:t>Good backup procedures are critical for businesses.</a:t>
            </a:r>
          </a:p>
          <a:p>
            <a:pPr lvl="1" algn="just">
              <a:lnSpc>
                <a:spcPct val="150000"/>
              </a:lnSpc>
              <a:spcBef>
                <a:spcPct val="5000"/>
              </a:spcBef>
              <a:spcAft>
                <a:spcPct val="5000"/>
              </a:spcAft>
            </a:pPr>
            <a:r>
              <a:rPr lang="en-US" altLang="en-US" dirty="0"/>
              <a:t>Individuals should back up important documents, e-mail, photos, home video, etc.</a:t>
            </a:r>
          </a:p>
          <a:p>
            <a:pPr lvl="1" algn="just">
              <a:lnSpc>
                <a:spcPct val="150000"/>
              </a:lnSpc>
              <a:spcBef>
                <a:spcPct val="5000"/>
              </a:spcBef>
              <a:spcAft>
                <a:spcPct val="5000"/>
              </a:spcAft>
            </a:pPr>
            <a:r>
              <a:rPr lang="en-US" altLang="en-US" dirty="0"/>
              <a:t>Store backup data on a DVD, second hard drive, flash memory drive, or upload to the Internet.</a:t>
            </a:r>
          </a:p>
          <a:p>
            <a:pPr lvl="1" algn="just">
              <a:lnSpc>
                <a:spcPct val="150000"/>
              </a:lnSpc>
              <a:spcBef>
                <a:spcPct val="5000"/>
              </a:spcBef>
              <a:spcAft>
                <a:spcPct val="5000"/>
              </a:spcAft>
            </a:pPr>
            <a:r>
              <a:rPr lang="en-US" altLang="en-US" dirty="0"/>
              <a:t>Back up your entire computer once all programs have been installed, so your system can be restored to that configuration. </a:t>
            </a:r>
            <a:endParaRPr lang="en-US" dirty="0"/>
          </a:p>
        </p:txBody>
      </p:sp>
      <p:pic>
        <p:nvPicPr>
          <p:cNvPr id="4098" name="Picture 2" descr="How To Protect From Data Loss Using Data Backup and Recovery - Sifu Geek">
            <a:extLst>
              <a:ext uri="{FF2B5EF4-FFF2-40B4-BE49-F238E27FC236}">
                <a16:creationId xmlns:a16="http://schemas.microsoft.com/office/drawing/2014/main" id="{A4CCAE77-9872-41D6-BE42-B8E33E6596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4090" y="4866967"/>
            <a:ext cx="2103393" cy="14008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557376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Utility Programs</a:t>
            </a:r>
            <a:endParaRPr lang="en-US" dirty="0"/>
          </a:p>
        </p:txBody>
      </p:sp>
      <p:sp>
        <p:nvSpPr>
          <p:cNvPr id="3" name="Content Placeholder 2"/>
          <p:cNvSpPr>
            <a:spLocks noGrp="1"/>
          </p:cNvSpPr>
          <p:nvPr>
            <p:ph idx="1"/>
          </p:nvPr>
        </p:nvSpPr>
        <p:spPr/>
        <p:txBody>
          <a:bodyPr/>
          <a:lstStyle/>
          <a:p>
            <a:pPr>
              <a:lnSpc>
                <a:spcPct val="150000"/>
              </a:lnSpc>
            </a:pPr>
            <a:r>
              <a:rPr lang="en-US" altLang="en-US" b="1" dirty="0">
                <a:solidFill>
                  <a:schemeClr val="accent1"/>
                </a:solidFill>
              </a:rPr>
              <a:t>Security programs</a:t>
            </a:r>
            <a:r>
              <a:rPr lang="en-US" altLang="en-US" dirty="0"/>
              <a:t>: Protect computers and users.</a:t>
            </a:r>
          </a:p>
          <a:p>
            <a:pPr lvl="1">
              <a:lnSpc>
                <a:spcPct val="150000"/>
              </a:lnSpc>
            </a:pPr>
            <a:r>
              <a:rPr lang="en-US" altLang="en-US" dirty="0"/>
              <a:t>Antivirus programs.</a:t>
            </a:r>
          </a:p>
          <a:p>
            <a:pPr lvl="1">
              <a:lnSpc>
                <a:spcPct val="150000"/>
              </a:lnSpc>
            </a:pPr>
            <a:r>
              <a:rPr lang="en-US" altLang="en-US" dirty="0"/>
              <a:t>Antispyware programs.</a:t>
            </a:r>
          </a:p>
          <a:p>
            <a:pPr lvl="1">
              <a:lnSpc>
                <a:spcPct val="150000"/>
              </a:lnSpc>
            </a:pPr>
            <a:r>
              <a:rPr lang="en-US" altLang="en-US" dirty="0"/>
              <a:t>Firewalls.</a:t>
            </a:r>
            <a:endParaRPr lang="en-US" altLang="en-US" sz="2000" dirty="0"/>
          </a:p>
          <a:p>
            <a:pPr lvl="1">
              <a:lnSpc>
                <a:spcPct val="150000"/>
              </a:lnSpc>
            </a:pPr>
            <a:r>
              <a:rPr lang="en-US" altLang="en-US" dirty="0"/>
              <a:t>Many are included in Windows and other operating systems.</a:t>
            </a:r>
          </a:p>
        </p:txBody>
      </p:sp>
      <p:pic>
        <p:nvPicPr>
          <p:cNvPr id="5126" name="Picture 6" descr="The Role of IT Security in Combating Financial Fraud | 4th Platform">
            <a:extLst>
              <a:ext uri="{FF2B5EF4-FFF2-40B4-BE49-F238E27FC236}">
                <a16:creationId xmlns:a16="http://schemas.microsoft.com/office/drawing/2014/main" id="{418541BA-4581-45CD-91D2-6B923D3F8C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7755915" y="1917290"/>
            <a:ext cx="3878825" cy="21856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4586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Future of Operating Systems</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pPr>
            <a:r>
              <a:rPr lang="en-US" altLang="en-US" dirty="0"/>
              <a:t>Will continue to become more user-friendly.</a:t>
            </a:r>
          </a:p>
          <a:p>
            <a:pPr algn="just">
              <a:lnSpc>
                <a:spcPct val="150000"/>
              </a:lnSpc>
            </a:pPr>
            <a:r>
              <a:rPr lang="en-US" altLang="en-US" dirty="0"/>
              <a:t>Will eventually be driven primarily by a voice interface.</a:t>
            </a:r>
          </a:p>
          <a:p>
            <a:pPr algn="just">
              <a:lnSpc>
                <a:spcPct val="150000"/>
              </a:lnSpc>
            </a:pPr>
            <a:r>
              <a:rPr lang="en-US" altLang="en-US" dirty="0"/>
              <a:t>Likely to continue to become more stable and self-healing.</a:t>
            </a:r>
          </a:p>
          <a:p>
            <a:pPr algn="just">
              <a:lnSpc>
                <a:spcPct val="150000"/>
              </a:lnSpc>
            </a:pPr>
            <a:r>
              <a:rPr lang="en-US" altLang="en-US" dirty="0"/>
              <a:t>Will likely continue to include improved security features and to support multiple processors and other technological improvements.</a:t>
            </a:r>
          </a:p>
          <a:p>
            <a:pPr algn="just">
              <a:lnSpc>
                <a:spcPct val="150000"/>
              </a:lnSpc>
            </a:pPr>
            <a:r>
              <a:rPr lang="en-US" altLang="en-US" dirty="0"/>
              <a:t>May be used primarily to access software available through the Internet or other networks.</a:t>
            </a:r>
            <a:endParaRPr lang="en-US" dirty="0"/>
          </a:p>
        </p:txBody>
      </p:sp>
      <p:pic>
        <p:nvPicPr>
          <p:cNvPr id="6146" name="Picture 2" descr="Voice Interfaces - experience of the future. A user experience designers  take on voice user interfaces and emerging technologies">
            <a:extLst>
              <a:ext uri="{FF2B5EF4-FFF2-40B4-BE49-F238E27FC236}">
                <a16:creationId xmlns:a16="http://schemas.microsoft.com/office/drawing/2014/main" id="{A6A031FC-AAD1-40FB-85C2-F1F3D9215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3364" y="1723224"/>
            <a:ext cx="3519948" cy="157985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Self-Healing IT: What Is It and Why Does It Matter?">
            <a:extLst>
              <a:ext uri="{FF2B5EF4-FFF2-40B4-BE49-F238E27FC236}">
                <a16:creationId xmlns:a16="http://schemas.microsoft.com/office/drawing/2014/main" id="{CD64D23B-751B-4A71-9A1B-FE5D6B00CC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47688" y="3040314"/>
            <a:ext cx="1203886" cy="601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335956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5279A-F5BE-4BFF-A718-814B2C6F019F}"/>
              </a:ext>
            </a:extLst>
          </p:cNvPr>
          <p:cNvSpPr>
            <a:spLocks noGrp="1"/>
          </p:cNvSpPr>
          <p:nvPr>
            <p:ph type="title"/>
          </p:nvPr>
        </p:nvSpPr>
        <p:spPr/>
        <p:txBody>
          <a:bodyPr>
            <a:normAutofit fontScale="90000"/>
          </a:bodyPr>
          <a:lstStyle/>
          <a:p>
            <a:r>
              <a:rPr lang="en-US" b="1" dirty="0"/>
              <a:t>Operating Systems as Strategic Infrastructure</a:t>
            </a:r>
          </a:p>
        </p:txBody>
      </p:sp>
      <p:sp>
        <p:nvSpPr>
          <p:cNvPr id="3" name="Content Placeholder 2">
            <a:extLst>
              <a:ext uri="{FF2B5EF4-FFF2-40B4-BE49-F238E27FC236}">
                <a16:creationId xmlns:a16="http://schemas.microsoft.com/office/drawing/2014/main" id="{05D1DC7E-5FE1-464E-984C-8B8FABCE46C1}"/>
              </a:ext>
            </a:extLst>
          </p:cNvPr>
          <p:cNvSpPr>
            <a:spLocks noGrp="1"/>
          </p:cNvSpPr>
          <p:nvPr>
            <p:ph idx="1"/>
          </p:nvPr>
        </p:nvSpPr>
        <p:spPr/>
        <p:txBody>
          <a:bodyPr>
            <a:normAutofit/>
          </a:bodyPr>
          <a:lstStyle/>
          <a:p>
            <a:r>
              <a:rPr lang="en-US" dirty="0"/>
              <a:t>In modern organizations, operating systems are not viewed merely as technical tools, but rather as part of a strategic architecture that impacts:</a:t>
            </a:r>
          </a:p>
          <a:p>
            <a:pPr lvl="1">
              <a:buFont typeface="Wingdings" panose="05000000000000000000" pitchFamily="2" charset="2"/>
              <a:buChar char="v"/>
            </a:pPr>
            <a:r>
              <a:rPr lang="en-US" b="1" dirty="0"/>
              <a:t>Operational efficiency</a:t>
            </a:r>
            <a:r>
              <a:rPr lang="en-US" dirty="0"/>
              <a:t>: such as order processing speed, database management, and systems integration.</a:t>
            </a:r>
          </a:p>
          <a:p>
            <a:pPr lvl="1">
              <a:buFont typeface="Wingdings" panose="05000000000000000000" pitchFamily="2" charset="2"/>
              <a:buChar char="v"/>
            </a:pPr>
            <a:r>
              <a:rPr lang="en-US" b="1" dirty="0"/>
              <a:t>Decision-making</a:t>
            </a:r>
            <a:r>
              <a:rPr lang="en-US" dirty="0"/>
              <a:t>: by supporting analytics tools, business intelligence, and providing a stable environment for running management applications.</a:t>
            </a:r>
          </a:p>
          <a:p>
            <a:pPr lvl="1">
              <a:buFont typeface="Wingdings" panose="05000000000000000000" pitchFamily="2" charset="2"/>
              <a:buChar char="v"/>
            </a:pPr>
            <a:r>
              <a:rPr lang="en-US" b="1" dirty="0"/>
              <a:t>Legal and security compliance</a:t>
            </a:r>
            <a:r>
              <a:rPr lang="en-US" dirty="0"/>
              <a:t>: through operating systems that support encryption, privilege management, and activity logging.</a:t>
            </a:r>
            <a:endParaRPr lang="ar-SY" dirty="0"/>
          </a:p>
        </p:txBody>
      </p:sp>
    </p:spTree>
    <p:extLst>
      <p:ext uri="{BB962C8B-B14F-4D97-AF65-F5344CB8AC3E}">
        <p14:creationId xmlns:p14="http://schemas.microsoft.com/office/powerpoint/2010/main" val="15220110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65FA7-57F3-44E9-8319-105AA55B9ACD}"/>
              </a:ext>
            </a:extLst>
          </p:cNvPr>
          <p:cNvSpPr>
            <a:spLocks noGrp="1"/>
          </p:cNvSpPr>
          <p:nvPr>
            <p:ph type="title"/>
          </p:nvPr>
        </p:nvSpPr>
        <p:spPr/>
        <p:txBody>
          <a:bodyPr>
            <a:normAutofit fontScale="90000"/>
          </a:bodyPr>
          <a:lstStyle/>
          <a:p>
            <a:r>
              <a:rPr lang="en-US" b="1" dirty="0"/>
              <a:t>Total Cost of Ownership (TCO) Analysis for OS Selection</a:t>
            </a:r>
            <a:endParaRPr lang="ar-SY" dirty="0"/>
          </a:p>
        </p:txBody>
      </p:sp>
      <p:sp>
        <p:nvSpPr>
          <p:cNvPr id="3" name="Content Placeholder 2">
            <a:extLst>
              <a:ext uri="{FF2B5EF4-FFF2-40B4-BE49-F238E27FC236}">
                <a16:creationId xmlns:a16="http://schemas.microsoft.com/office/drawing/2014/main" id="{9F1F99C0-8E0D-48B0-9955-84A18E6880F6}"/>
              </a:ext>
            </a:extLst>
          </p:cNvPr>
          <p:cNvSpPr>
            <a:spLocks noGrp="1"/>
          </p:cNvSpPr>
          <p:nvPr>
            <p:ph idx="1"/>
          </p:nvPr>
        </p:nvSpPr>
        <p:spPr/>
        <p:txBody>
          <a:bodyPr>
            <a:normAutofit fontScale="92500" lnSpcReduction="20000"/>
          </a:bodyPr>
          <a:lstStyle/>
          <a:p>
            <a:r>
              <a:rPr lang="en-US" dirty="0"/>
              <a:t>Business leaders must evaluate operating systems not only based on functionality but also on long-term financial implications. TCO includes:</a:t>
            </a:r>
          </a:p>
          <a:p>
            <a:pPr lvl="1">
              <a:buFont typeface="Wingdings" panose="05000000000000000000" pitchFamily="2" charset="2"/>
              <a:buChar char="v"/>
            </a:pPr>
            <a:r>
              <a:rPr lang="en-US" dirty="0"/>
              <a:t>Initial acquisition cost</a:t>
            </a:r>
          </a:p>
          <a:p>
            <a:pPr lvl="1">
              <a:buFont typeface="Wingdings" panose="05000000000000000000" pitchFamily="2" charset="2"/>
              <a:buChar char="v"/>
            </a:pPr>
            <a:r>
              <a:rPr lang="en-US" dirty="0"/>
              <a:t>Training and onboarding expenses</a:t>
            </a:r>
          </a:p>
          <a:p>
            <a:pPr lvl="1">
              <a:buFont typeface="Wingdings" panose="05000000000000000000" pitchFamily="2" charset="2"/>
              <a:buChar char="v"/>
            </a:pPr>
            <a:r>
              <a:rPr lang="en-US" dirty="0"/>
              <a:t>Maintenance and support</a:t>
            </a:r>
          </a:p>
          <a:p>
            <a:pPr lvl="1">
              <a:buFont typeface="Wingdings" panose="05000000000000000000" pitchFamily="2" charset="2"/>
              <a:buChar char="v"/>
            </a:pPr>
            <a:r>
              <a:rPr lang="en-US" dirty="0"/>
              <a:t>Downtime risks and recovery costs</a:t>
            </a:r>
          </a:p>
          <a:p>
            <a:r>
              <a:rPr lang="en-US" b="1" dirty="0"/>
              <a:t>Scenario</a:t>
            </a:r>
            <a:r>
              <a:rPr lang="en-US" dirty="0"/>
              <a:t>: A startup compares Linux (free, open-source) with Windows Server (licensed) and finds that while Linux reduces licensing costs, it may require higher technical expertise, impacting training budgets.</a:t>
            </a:r>
            <a:endParaRPr lang="ar-SY" dirty="0"/>
          </a:p>
        </p:txBody>
      </p:sp>
    </p:spTree>
    <p:extLst>
      <p:ext uri="{BB962C8B-B14F-4D97-AF65-F5344CB8AC3E}">
        <p14:creationId xmlns:p14="http://schemas.microsoft.com/office/powerpoint/2010/main" val="16284167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0B812-641A-4624-A746-7D95D7BF1658}"/>
              </a:ext>
            </a:extLst>
          </p:cNvPr>
          <p:cNvSpPr>
            <a:spLocks noGrp="1"/>
          </p:cNvSpPr>
          <p:nvPr>
            <p:ph type="title"/>
          </p:nvPr>
        </p:nvSpPr>
        <p:spPr/>
        <p:txBody>
          <a:bodyPr/>
          <a:lstStyle/>
          <a:p>
            <a:r>
              <a:rPr lang="en-US" dirty="0"/>
              <a:t>Risk Management and Business Continuity</a:t>
            </a:r>
            <a:endParaRPr lang="ar-SY" dirty="0"/>
          </a:p>
        </p:txBody>
      </p:sp>
      <p:sp>
        <p:nvSpPr>
          <p:cNvPr id="3" name="Content Placeholder 2">
            <a:extLst>
              <a:ext uri="{FF2B5EF4-FFF2-40B4-BE49-F238E27FC236}">
                <a16:creationId xmlns:a16="http://schemas.microsoft.com/office/drawing/2014/main" id="{E5A765CF-9700-46ED-93A3-9A6A51D33742}"/>
              </a:ext>
            </a:extLst>
          </p:cNvPr>
          <p:cNvSpPr>
            <a:spLocks noGrp="1"/>
          </p:cNvSpPr>
          <p:nvPr>
            <p:ph idx="1"/>
          </p:nvPr>
        </p:nvSpPr>
        <p:spPr/>
        <p:txBody>
          <a:bodyPr>
            <a:normAutofit fontScale="70000" lnSpcReduction="20000"/>
          </a:bodyPr>
          <a:lstStyle/>
          <a:p>
            <a:r>
              <a:rPr lang="en-US" sz="3400" dirty="0"/>
              <a:t> Operating system failures can lead to significant operational disruptions:</a:t>
            </a:r>
          </a:p>
          <a:p>
            <a:pPr lvl="1">
              <a:buFont typeface="Wingdings" panose="05000000000000000000" pitchFamily="2" charset="2"/>
              <a:buChar char="v"/>
            </a:pPr>
            <a:r>
              <a:rPr lang="en-US" dirty="0"/>
              <a:t>Production downtime</a:t>
            </a:r>
          </a:p>
          <a:p>
            <a:pPr lvl="1">
              <a:buFont typeface="Wingdings" panose="05000000000000000000" pitchFamily="2" charset="2"/>
              <a:buChar char="v"/>
            </a:pPr>
            <a:r>
              <a:rPr lang="en-US" dirty="0"/>
              <a:t>Loss of customer data.</a:t>
            </a:r>
          </a:p>
          <a:p>
            <a:pPr lvl="1">
              <a:buFont typeface="Wingdings" panose="05000000000000000000" pitchFamily="2" charset="2"/>
              <a:buChar char="v"/>
            </a:pPr>
            <a:r>
              <a:rPr lang="en-US" dirty="0"/>
              <a:t>Direct financial losses.</a:t>
            </a:r>
          </a:p>
          <a:p>
            <a:pPr lvl="1">
              <a:buFont typeface="Wingdings" panose="05000000000000000000" pitchFamily="2" charset="2"/>
              <a:buChar char="v"/>
            </a:pPr>
            <a:r>
              <a:rPr lang="en-US" dirty="0"/>
              <a:t>A negative impact on the organization's reputation.</a:t>
            </a:r>
          </a:p>
          <a:p>
            <a:r>
              <a:rPr lang="en-US" sz="3400" dirty="0"/>
              <a:t> Business administrators must understand:</a:t>
            </a:r>
          </a:p>
          <a:p>
            <a:pPr lvl="1">
              <a:buFont typeface="Wingdings" panose="05000000000000000000" pitchFamily="2" charset="2"/>
              <a:buChar char="v"/>
            </a:pPr>
            <a:r>
              <a:rPr lang="en-US" dirty="0"/>
              <a:t>Risks of system crashes or incompatibility</a:t>
            </a:r>
          </a:p>
          <a:p>
            <a:pPr lvl="1">
              <a:buFont typeface="Wingdings" panose="05000000000000000000" pitchFamily="2" charset="2"/>
              <a:buChar char="v"/>
            </a:pPr>
            <a:r>
              <a:rPr lang="en-US" dirty="0"/>
              <a:t>Importance of backup and recovery utilities</a:t>
            </a:r>
          </a:p>
          <a:p>
            <a:pPr lvl="1">
              <a:buFont typeface="Wingdings" panose="05000000000000000000" pitchFamily="2" charset="2"/>
              <a:buChar char="v"/>
            </a:pPr>
            <a:r>
              <a:rPr lang="en-US" dirty="0"/>
              <a:t>Role of OS in cybersecurity frameworks</a:t>
            </a:r>
          </a:p>
          <a:p>
            <a:r>
              <a:rPr lang="en-US" b="1" dirty="0"/>
              <a:t>Case Study</a:t>
            </a:r>
            <a:r>
              <a:rPr lang="en-US" dirty="0"/>
              <a:t>: A logistics firm experiences a system failure due to outdated drivers. The lack of automated OS updates led to delayed shipments and client dissatisfaction.</a:t>
            </a:r>
            <a:endParaRPr lang="ar-SY" dirty="0"/>
          </a:p>
        </p:txBody>
      </p:sp>
    </p:spTree>
    <p:extLst>
      <p:ext uri="{BB962C8B-B14F-4D97-AF65-F5344CB8AC3E}">
        <p14:creationId xmlns:p14="http://schemas.microsoft.com/office/powerpoint/2010/main" val="3297529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9B605-4E16-437F-BA70-F4816AD4DEE8}"/>
              </a:ext>
            </a:extLst>
          </p:cNvPr>
          <p:cNvSpPr>
            <a:spLocks noGrp="1"/>
          </p:cNvSpPr>
          <p:nvPr>
            <p:ph type="title"/>
          </p:nvPr>
        </p:nvSpPr>
        <p:spPr/>
        <p:txBody>
          <a:bodyPr>
            <a:normAutofit fontScale="90000"/>
          </a:bodyPr>
          <a:lstStyle/>
          <a:p>
            <a:r>
              <a:rPr lang="en-US" dirty="0"/>
              <a:t>Decision-Making: Choosing the Right OS for the Organization</a:t>
            </a:r>
            <a:endParaRPr lang="ar-SY" dirty="0"/>
          </a:p>
        </p:txBody>
      </p:sp>
      <p:sp>
        <p:nvSpPr>
          <p:cNvPr id="9" name="Content Placeholder 8">
            <a:extLst>
              <a:ext uri="{FF2B5EF4-FFF2-40B4-BE49-F238E27FC236}">
                <a16:creationId xmlns:a16="http://schemas.microsoft.com/office/drawing/2014/main" id="{551E2C00-2A8B-4E18-A32A-5B251030D007}"/>
              </a:ext>
            </a:extLst>
          </p:cNvPr>
          <p:cNvSpPr>
            <a:spLocks noGrp="1"/>
          </p:cNvSpPr>
          <p:nvPr>
            <p:ph idx="1"/>
          </p:nvPr>
        </p:nvSpPr>
        <p:spPr/>
        <p:txBody>
          <a:bodyPr/>
          <a:lstStyle/>
          <a:p>
            <a:r>
              <a:rPr lang="en-US" dirty="0"/>
              <a:t>Managers should consider:</a:t>
            </a:r>
          </a:p>
        </p:txBody>
      </p:sp>
      <p:graphicFrame>
        <p:nvGraphicFramePr>
          <p:cNvPr id="10" name="Content Placeholder 3">
            <a:extLst>
              <a:ext uri="{FF2B5EF4-FFF2-40B4-BE49-F238E27FC236}">
                <a16:creationId xmlns:a16="http://schemas.microsoft.com/office/drawing/2014/main" id="{4E2B6AFC-3C97-4A97-AA2B-77E3B000195A}"/>
              </a:ext>
            </a:extLst>
          </p:cNvPr>
          <p:cNvGraphicFramePr>
            <a:graphicFrameLocks/>
          </p:cNvGraphicFramePr>
          <p:nvPr>
            <p:extLst>
              <p:ext uri="{D42A27DB-BD31-4B8C-83A1-F6EECF244321}">
                <p14:modId xmlns:p14="http://schemas.microsoft.com/office/powerpoint/2010/main" val="381486454"/>
              </p:ext>
            </p:extLst>
          </p:nvPr>
        </p:nvGraphicFramePr>
        <p:xfrm>
          <a:off x="329666" y="2299721"/>
          <a:ext cx="11532664" cy="2676525"/>
        </p:xfrm>
        <a:graphic>
          <a:graphicData uri="http://schemas.openxmlformats.org/drawingml/2006/table">
            <a:tbl>
              <a:tblPr>
                <a:tableStyleId>{5940675A-B579-460E-94D1-54222C63F5DA}</a:tableStyleId>
              </a:tblPr>
              <a:tblGrid>
                <a:gridCol w="2883166">
                  <a:extLst>
                    <a:ext uri="{9D8B030D-6E8A-4147-A177-3AD203B41FA5}">
                      <a16:colId xmlns:a16="http://schemas.microsoft.com/office/drawing/2014/main" val="3564356278"/>
                    </a:ext>
                  </a:extLst>
                </a:gridCol>
                <a:gridCol w="2883166">
                  <a:extLst>
                    <a:ext uri="{9D8B030D-6E8A-4147-A177-3AD203B41FA5}">
                      <a16:colId xmlns:a16="http://schemas.microsoft.com/office/drawing/2014/main" val="1630471921"/>
                    </a:ext>
                  </a:extLst>
                </a:gridCol>
                <a:gridCol w="2883166">
                  <a:extLst>
                    <a:ext uri="{9D8B030D-6E8A-4147-A177-3AD203B41FA5}">
                      <a16:colId xmlns:a16="http://schemas.microsoft.com/office/drawing/2014/main" val="3408725025"/>
                    </a:ext>
                  </a:extLst>
                </a:gridCol>
                <a:gridCol w="2883166">
                  <a:extLst>
                    <a:ext uri="{9D8B030D-6E8A-4147-A177-3AD203B41FA5}">
                      <a16:colId xmlns:a16="http://schemas.microsoft.com/office/drawing/2014/main" val="2647350047"/>
                    </a:ext>
                  </a:extLst>
                </a:gridCol>
              </a:tblGrid>
              <a:tr h="417195">
                <a:tc>
                  <a:txBody>
                    <a:bodyPr/>
                    <a:lstStyle/>
                    <a:p>
                      <a:pPr algn="l" fontAlgn="t"/>
                      <a:r>
                        <a:rPr lang="en-US" sz="2000" dirty="0">
                          <a:effectLst/>
                        </a:rPr>
                        <a:t>Criteria</a:t>
                      </a:r>
                      <a:endParaRPr lang="en-US" sz="2000" b="0" dirty="0">
                        <a:effectLst/>
                      </a:endParaRPr>
                    </a:p>
                  </a:txBody>
                  <a:tcPr marL="114300" marR="76200" marT="76200" marB="66675">
                    <a:solidFill>
                      <a:schemeClr val="accent1">
                        <a:lumMod val="20000"/>
                        <a:lumOff val="80000"/>
                      </a:schemeClr>
                    </a:solidFill>
                  </a:tcPr>
                </a:tc>
                <a:tc>
                  <a:txBody>
                    <a:bodyPr/>
                    <a:lstStyle/>
                    <a:p>
                      <a:pPr algn="l" fontAlgn="t"/>
                      <a:r>
                        <a:rPr lang="en-US" sz="2000" dirty="0">
                          <a:effectLst/>
                        </a:rPr>
                        <a:t>Windows</a:t>
                      </a:r>
                      <a:endParaRPr lang="en-US" sz="2000" b="0" dirty="0">
                        <a:effectLst/>
                      </a:endParaRPr>
                    </a:p>
                  </a:txBody>
                  <a:tcPr marL="114300" marR="76200" marT="76200" marB="66675">
                    <a:solidFill>
                      <a:schemeClr val="accent1">
                        <a:lumMod val="20000"/>
                        <a:lumOff val="80000"/>
                      </a:schemeClr>
                    </a:solidFill>
                  </a:tcPr>
                </a:tc>
                <a:tc>
                  <a:txBody>
                    <a:bodyPr/>
                    <a:lstStyle/>
                    <a:p>
                      <a:pPr algn="l" fontAlgn="t"/>
                      <a:r>
                        <a:rPr lang="en-US" sz="2000" dirty="0">
                          <a:effectLst/>
                        </a:rPr>
                        <a:t>Linux</a:t>
                      </a:r>
                      <a:endParaRPr lang="en-US" sz="2000" b="0" dirty="0">
                        <a:effectLst/>
                      </a:endParaRPr>
                    </a:p>
                  </a:txBody>
                  <a:tcPr marL="114300" marR="76200" marT="76200" marB="66675">
                    <a:solidFill>
                      <a:schemeClr val="accent1">
                        <a:lumMod val="20000"/>
                        <a:lumOff val="80000"/>
                      </a:schemeClr>
                    </a:solidFill>
                  </a:tcPr>
                </a:tc>
                <a:tc>
                  <a:txBody>
                    <a:bodyPr/>
                    <a:lstStyle/>
                    <a:p>
                      <a:pPr algn="l" fontAlgn="t"/>
                      <a:r>
                        <a:rPr lang="en-US" sz="2000" dirty="0">
                          <a:effectLst/>
                        </a:rPr>
                        <a:t>MacOS</a:t>
                      </a:r>
                      <a:endParaRPr lang="en-US" sz="2000" b="0" dirty="0">
                        <a:effectLst/>
                      </a:endParaRPr>
                    </a:p>
                  </a:txBody>
                  <a:tcPr marL="114300" marR="76200" marT="76200" marB="66675">
                    <a:solidFill>
                      <a:schemeClr val="accent1">
                        <a:lumMod val="20000"/>
                        <a:lumOff val="80000"/>
                      </a:schemeClr>
                    </a:solidFill>
                  </a:tcPr>
                </a:tc>
                <a:extLst>
                  <a:ext uri="{0D108BD9-81ED-4DB2-BD59-A6C34878D82A}">
                    <a16:rowId xmlns:a16="http://schemas.microsoft.com/office/drawing/2014/main" val="2106358723"/>
                  </a:ext>
                </a:extLst>
              </a:tr>
              <a:tr h="417195">
                <a:tc>
                  <a:txBody>
                    <a:bodyPr/>
                    <a:lstStyle/>
                    <a:p>
                      <a:pPr algn="l" fontAlgn="t"/>
                      <a:r>
                        <a:rPr lang="en-US" sz="2000" dirty="0">
                          <a:effectLst/>
                        </a:rPr>
                        <a:t>User-Friendliness</a:t>
                      </a:r>
                    </a:p>
                  </a:txBody>
                  <a:tcPr marL="114300" marR="76200" marT="76200" marB="66675">
                    <a:solidFill>
                      <a:schemeClr val="accent1">
                        <a:lumMod val="20000"/>
                        <a:lumOff val="80000"/>
                      </a:schemeClr>
                    </a:solidFill>
                  </a:tcPr>
                </a:tc>
                <a:tc>
                  <a:txBody>
                    <a:bodyPr/>
                    <a:lstStyle/>
                    <a:p>
                      <a:pPr algn="l" fontAlgn="t"/>
                      <a:r>
                        <a:rPr lang="en-US" sz="2000" dirty="0">
                          <a:effectLst/>
                        </a:rPr>
                        <a:t>High</a:t>
                      </a:r>
                    </a:p>
                  </a:txBody>
                  <a:tcPr marL="114300" marR="76200" marT="76200" marB="66675"/>
                </a:tc>
                <a:tc>
                  <a:txBody>
                    <a:bodyPr/>
                    <a:lstStyle/>
                    <a:p>
                      <a:pPr algn="l" fontAlgn="t"/>
                      <a:r>
                        <a:rPr lang="en-US" sz="2000">
                          <a:effectLst/>
                        </a:rPr>
                        <a:t>Moderate</a:t>
                      </a:r>
                    </a:p>
                  </a:txBody>
                  <a:tcPr marL="114300" marR="76200" marT="76200" marB="66675"/>
                </a:tc>
                <a:tc>
                  <a:txBody>
                    <a:bodyPr/>
                    <a:lstStyle/>
                    <a:p>
                      <a:pPr algn="l" fontAlgn="t"/>
                      <a:r>
                        <a:rPr lang="en-US" sz="2000">
                          <a:effectLst/>
                        </a:rPr>
                        <a:t>High</a:t>
                      </a:r>
                    </a:p>
                  </a:txBody>
                  <a:tcPr marL="114300" marR="76200" marT="76200" marB="66675"/>
                </a:tc>
                <a:extLst>
                  <a:ext uri="{0D108BD9-81ED-4DB2-BD59-A6C34878D82A}">
                    <a16:rowId xmlns:a16="http://schemas.microsoft.com/office/drawing/2014/main" val="1853718079"/>
                  </a:ext>
                </a:extLst>
              </a:tr>
              <a:tr h="417195">
                <a:tc>
                  <a:txBody>
                    <a:bodyPr/>
                    <a:lstStyle/>
                    <a:p>
                      <a:pPr algn="l" fontAlgn="t"/>
                      <a:r>
                        <a:rPr lang="en-US" sz="2000" dirty="0">
                          <a:effectLst/>
                        </a:rPr>
                        <a:t>Cost</a:t>
                      </a:r>
                    </a:p>
                  </a:txBody>
                  <a:tcPr marL="114300" marR="76200" marT="76200" marB="66675">
                    <a:solidFill>
                      <a:schemeClr val="accent1">
                        <a:lumMod val="20000"/>
                        <a:lumOff val="80000"/>
                      </a:schemeClr>
                    </a:solidFill>
                  </a:tcPr>
                </a:tc>
                <a:tc>
                  <a:txBody>
                    <a:bodyPr/>
                    <a:lstStyle/>
                    <a:p>
                      <a:pPr algn="l" fontAlgn="t"/>
                      <a:r>
                        <a:rPr lang="en-US" sz="2000" dirty="0">
                          <a:effectLst/>
                        </a:rPr>
                        <a:t>Licensed</a:t>
                      </a:r>
                    </a:p>
                  </a:txBody>
                  <a:tcPr marL="114300" marR="76200" marT="76200" marB="66675"/>
                </a:tc>
                <a:tc>
                  <a:txBody>
                    <a:bodyPr/>
                    <a:lstStyle/>
                    <a:p>
                      <a:pPr algn="l" fontAlgn="t"/>
                      <a:r>
                        <a:rPr lang="en-US" sz="2000">
                          <a:effectLst/>
                        </a:rPr>
                        <a:t>Free</a:t>
                      </a:r>
                    </a:p>
                  </a:txBody>
                  <a:tcPr marL="114300" marR="76200" marT="76200" marB="66675"/>
                </a:tc>
                <a:tc>
                  <a:txBody>
                    <a:bodyPr/>
                    <a:lstStyle/>
                    <a:p>
                      <a:pPr algn="l" fontAlgn="t"/>
                      <a:r>
                        <a:rPr lang="en-US" sz="2000">
                          <a:effectLst/>
                        </a:rPr>
                        <a:t>Licensed</a:t>
                      </a:r>
                    </a:p>
                  </a:txBody>
                  <a:tcPr marL="114300" marR="76200" marT="76200" marB="66675"/>
                </a:tc>
                <a:extLst>
                  <a:ext uri="{0D108BD9-81ED-4DB2-BD59-A6C34878D82A}">
                    <a16:rowId xmlns:a16="http://schemas.microsoft.com/office/drawing/2014/main" val="1159999642"/>
                  </a:ext>
                </a:extLst>
              </a:tr>
              <a:tr h="417195">
                <a:tc>
                  <a:txBody>
                    <a:bodyPr/>
                    <a:lstStyle/>
                    <a:p>
                      <a:pPr algn="l" fontAlgn="t"/>
                      <a:r>
                        <a:rPr lang="en-US" sz="2000" dirty="0">
                          <a:effectLst/>
                        </a:rPr>
                        <a:t>Security</a:t>
                      </a:r>
                    </a:p>
                  </a:txBody>
                  <a:tcPr marL="114300" marR="76200" marT="76200" marB="66675">
                    <a:solidFill>
                      <a:schemeClr val="accent1">
                        <a:lumMod val="20000"/>
                        <a:lumOff val="80000"/>
                      </a:schemeClr>
                    </a:solidFill>
                  </a:tcPr>
                </a:tc>
                <a:tc>
                  <a:txBody>
                    <a:bodyPr/>
                    <a:lstStyle/>
                    <a:p>
                      <a:pPr algn="l" fontAlgn="t"/>
                      <a:r>
                        <a:rPr lang="en-US" sz="2000" dirty="0">
                          <a:effectLst/>
                        </a:rPr>
                        <a:t>Good</a:t>
                      </a:r>
                    </a:p>
                  </a:txBody>
                  <a:tcPr marL="114300" marR="76200" marT="76200" marB="66675"/>
                </a:tc>
                <a:tc>
                  <a:txBody>
                    <a:bodyPr/>
                    <a:lstStyle/>
                    <a:p>
                      <a:pPr algn="l" fontAlgn="t"/>
                      <a:r>
                        <a:rPr lang="en-US" sz="2000" dirty="0">
                          <a:effectLst/>
                        </a:rPr>
                        <a:t>Excellent</a:t>
                      </a:r>
                    </a:p>
                  </a:txBody>
                  <a:tcPr marL="114300" marR="76200" marT="76200" marB="66675"/>
                </a:tc>
                <a:tc>
                  <a:txBody>
                    <a:bodyPr/>
                    <a:lstStyle/>
                    <a:p>
                      <a:pPr algn="l" fontAlgn="t"/>
                      <a:r>
                        <a:rPr lang="en-US" sz="2000">
                          <a:effectLst/>
                        </a:rPr>
                        <a:t>Excellent</a:t>
                      </a:r>
                    </a:p>
                  </a:txBody>
                  <a:tcPr marL="114300" marR="76200" marT="76200" marB="66675"/>
                </a:tc>
                <a:extLst>
                  <a:ext uri="{0D108BD9-81ED-4DB2-BD59-A6C34878D82A}">
                    <a16:rowId xmlns:a16="http://schemas.microsoft.com/office/drawing/2014/main" val="2669471720"/>
                  </a:ext>
                </a:extLst>
              </a:tr>
              <a:tr h="417195">
                <a:tc>
                  <a:txBody>
                    <a:bodyPr/>
                    <a:lstStyle/>
                    <a:p>
                      <a:pPr algn="l" fontAlgn="t"/>
                      <a:r>
                        <a:rPr lang="en-US" sz="2000" dirty="0">
                          <a:effectLst/>
                        </a:rPr>
                        <a:t>Customization</a:t>
                      </a:r>
                    </a:p>
                  </a:txBody>
                  <a:tcPr marL="114300" marR="76200" marT="76200" marB="66675">
                    <a:solidFill>
                      <a:schemeClr val="accent1">
                        <a:lumMod val="20000"/>
                        <a:lumOff val="80000"/>
                      </a:schemeClr>
                    </a:solidFill>
                  </a:tcPr>
                </a:tc>
                <a:tc>
                  <a:txBody>
                    <a:bodyPr/>
                    <a:lstStyle/>
                    <a:p>
                      <a:pPr algn="l" fontAlgn="t"/>
                      <a:r>
                        <a:rPr lang="en-US" sz="2000">
                          <a:effectLst/>
                        </a:rPr>
                        <a:t>Limited</a:t>
                      </a:r>
                    </a:p>
                  </a:txBody>
                  <a:tcPr marL="114300" marR="76200" marT="76200" marB="66675"/>
                </a:tc>
                <a:tc>
                  <a:txBody>
                    <a:bodyPr/>
                    <a:lstStyle/>
                    <a:p>
                      <a:pPr algn="l" fontAlgn="t"/>
                      <a:r>
                        <a:rPr lang="en-US" sz="2000" dirty="0">
                          <a:effectLst/>
                        </a:rPr>
                        <a:t>Extensive</a:t>
                      </a:r>
                    </a:p>
                  </a:txBody>
                  <a:tcPr marL="114300" marR="76200" marT="76200" marB="66675"/>
                </a:tc>
                <a:tc>
                  <a:txBody>
                    <a:bodyPr/>
                    <a:lstStyle/>
                    <a:p>
                      <a:pPr algn="l" fontAlgn="t"/>
                      <a:r>
                        <a:rPr lang="en-US" sz="2000" dirty="0">
                          <a:effectLst/>
                        </a:rPr>
                        <a:t>Limited</a:t>
                      </a:r>
                    </a:p>
                  </a:txBody>
                  <a:tcPr marL="114300" marR="76200" marT="76200" marB="66675"/>
                </a:tc>
                <a:extLst>
                  <a:ext uri="{0D108BD9-81ED-4DB2-BD59-A6C34878D82A}">
                    <a16:rowId xmlns:a16="http://schemas.microsoft.com/office/drawing/2014/main" val="982709578"/>
                  </a:ext>
                </a:extLst>
              </a:tr>
              <a:tr h="407670">
                <a:tc>
                  <a:txBody>
                    <a:bodyPr/>
                    <a:lstStyle/>
                    <a:p>
                      <a:pPr algn="l" fontAlgn="t"/>
                      <a:r>
                        <a:rPr lang="en-US" sz="2000" dirty="0">
                          <a:effectLst/>
                        </a:rPr>
                        <a:t>Ecosystem Integration</a:t>
                      </a:r>
                    </a:p>
                  </a:txBody>
                  <a:tcPr marL="114300" marR="76200" marT="76200" marB="57150">
                    <a:solidFill>
                      <a:schemeClr val="accent1">
                        <a:lumMod val="20000"/>
                        <a:lumOff val="80000"/>
                      </a:schemeClr>
                    </a:solidFill>
                  </a:tcPr>
                </a:tc>
                <a:tc>
                  <a:txBody>
                    <a:bodyPr/>
                    <a:lstStyle/>
                    <a:p>
                      <a:pPr algn="l" fontAlgn="t"/>
                      <a:r>
                        <a:rPr lang="en-US" sz="2000" dirty="0">
                          <a:effectLst/>
                        </a:rPr>
                        <a:t>Strong (Microsoft tools)</a:t>
                      </a:r>
                    </a:p>
                  </a:txBody>
                  <a:tcPr marL="114300" marR="76200" marT="76200" marB="57150"/>
                </a:tc>
                <a:tc>
                  <a:txBody>
                    <a:bodyPr/>
                    <a:lstStyle/>
                    <a:p>
                      <a:pPr algn="l" fontAlgn="t"/>
                      <a:r>
                        <a:rPr lang="en-US" sz="2000">
                          <a:effectLst/>
                        </a:rPr>
                        <a:t>Flexible</a:t>
                      </a:r>
                    </a:p>
                  </a:txBody>
                  <a:tcPr marL="114300" marR="76200" marT="76200" marB="57150"/>
                </a:tc>
                <a:tc>
                  <a:txBody>
                    <a:bodyPr/>
                    <a:lstStyle/>
                    <a:p>
                      <a:pPr algn="l" fontAlgn="t"/>
                      <a:r>
                        <a:rPr lang="en-US" sz="2000" dirty="0">
                          <a:effectLst/>
                        </a:rPr>
                        <a:t>Strong (Apple ecosystem)</a:t>
                      </a:r>
                    </a:p>
                  </a:txBody>
                  <a:tcPr marL="114300" marR="76200" marT="76200" marB="57150"/>
                </a:tc>
                <a:extLst>
                  <a:ext uri="{0D108BD9-81ED-4DB2-BD59-A6C34878D82A}">
                    <a16:rowId xmlns:a16="http://schemas.microsoft.com/office/drawing/2014/main" val="2979822665"/>
                  </a:ext>
                </a:extLst>
              </a:tr>
            </a:tbl>
          </a:graphicData>
        </a:graphic>
      </p:graphicFrame>
    </p:spTree>
    <p:extLst>
      <p:ext uri="{BB962C8B-B14F-4D97-AF65-F5344CB8AC3E}">
        <p14:creationId xmlns:p14="http://schemas.microsoft.com/office/powerpoint/2010/main" val="7711073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Review</a:t>
            </a:r>
          </a:p>
        </p:txBody>
      </p:sp>
      <p:sp>
        <p:nvSpPr>
          <p:cNvPr id="3" name="Content Placeholder 2"/>
          <p:cNvSpPr>
            <a:spLocks noGrp="1"/>
          </p:cNvSpPr>
          <p:nvPr>
            <p:ph idx="1"/>
          </p:nvPr>
        </p:nvSpPr>
        <p:spPr/>
        <p:txBody>
          <a:bodyPr>
            <a:normAutofit fontScale="92500"/>
          </a:bodyPr>
          <a:lstStyle/>
          <a:p>
            <a:pPr marL="0" indent="0">
              <a:buNone/>
            </a:pPr>
            <a:r>
              <a:rPr lang="en-US" b="1" dirty="0"/>
              <a:t>System software vs. Application software </a:t>
            </a:r>
          </a:p>
          <a:p>
            <a:r>
              <a:rPr lang="en-US" dirty="0"/>
              <a:t>System software consists of the programs that coordinate the activities of a computer system. </a:t>
            </a:r>
          </a:p>
          <a:p>
            <a:r>
              <a:rPr lang="en-US" dirty="0"/>
              <a:t>The basic role of system software is to act as a mediator between </a:t>
            </a:r>
            <a:r>
              <a:rPr lang="en-US" b="1" dirty="0"/>
              <a:t>application software </a:t>
            </a:r>
            <a:r>
              <a:rPr lang="en-US" dirty="0"/>
              <a:t>(programs that allow a user to perform specific tasks on a computer, such as word processing, playing a game, preparing taxes, browsing the Web, and so forth) and the computer system’s hardware, as well as between the computer and the user.</a:t>
            </a:r>
          </a:p>
        </p:txBody>
      </p:sp>
    </p:spTree>
    <p:extLst>
      <p:ext uri="{BB962C8B-B14F-4D97-AF65-F5344CB8AC3E}">
        <p14:creationId xmlns:p14="http://schemas.microsoft.com/office/powerpoint/2010/main" val="18184947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Review</a:t>
            </a:r>
          </a:p>
        </p:txBody>
      </p:sp>
      <p:sp>
        <p:nvSpPr>
          <p:cNvPr id="3" name="Content Placeholder 2"/>
          <p:cNvSpPr>
            <a:spLocks noGrp="1"/>
          </p:cNvSpPr>
          <p:nvPr>
            <p:ph idx="1"/>
          </p:nvPr>
        </p:nvSpPr>
        <p:spPr/>
        <p:txBody>
          <a:bodyPr>
            <a:normAutofit fontScale="62500" lnSpcReduction="20000"/>
          </a:bodyPr>
          <a:lstStyle/>
          <a:p>
            <a:pPr marL="0" indent="0">
              <a:buNone/>
            </a:pPr>
            <a:r>
              <a:rPr lang="en-US" sz="3800" b="1" dirty="0"/>
              <a:t>The operating system </a:t>
            </a:r>
          </a:p>
          <a:p>
            <a:r>
              <a:rPr lang="en-US" dirty="0"/>
              <a:t>A computer’s operating system is the primary system software program; it manages the computer system’s resources and interfaces with the user. </a:t>
            </a:r>
          </a:p>
          <a:p>
            <a:r>
              <a:rPr lang="en-US" dirty="0"/>
              <a:t>The essential portion, or core, of an operating system is called its kernel. </a:t>
            </a:r>
          </a:p>
          <a:p>
            <a:r>
              <a:rPr lang="en-US" dirty="0"/>
              <a:t>The functions of the operating system include booting the computer, configuring devices and device drivers (often simply called drivers), communicating with the user, managing and monitoring computer resources, file management, and security.</a:t>
            </a:r>
          </a:p>
          <a:p>
            <a:r>
              <a:rPr lang="en-US" dirty="0"/>
              <a:t>File management programs allow the user to manage the enormous collection of files typically found on a computer’s hard drive by organizing files hierarchically into folders. To access a file in any directory, the user can specify the path to the file; the path identifies the drive and folders the user must navigate through in order to access the file.</a:t>
            </a:r>
          </a:p>
        </p:txBody>
      </p:sp>
    </p:spTree>
    <p:extLst>
      <p:ext uri="{BB962C8B-B14F-4D97-AF65-F5344CB8AC3E}">
        <p14:creationId xmlns:p14="http://schemas.microsoft.com/office/powerpoint/2010/main" val="42848295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Review</a:t>
            </a:r>
          </a:p>
        </p:txBody>
      </p:sp>
      <p:sp>
        <p:nvSpPr>
          <p:cNvPr id="3" name="Content Placeholder 2"/>
          <p:cNvSpPr>
            <a:spLocks noGrp="1"/>
          </p:cNvSpPr>
          <p:nvPr>
            <p:ph idx="1"/>
          </p:nvPr>
        </p:nvSpPr>
        <p:spPr/>
        <p:txBody>
          <a:bodyPr>
            <a:normAutofit fontScale="92500" lnSpcReduction="20000"/>
          </a:bodyPr>
          <a:lstStyle/>
          <a:p>
            <a:pPr marL="0" indent="0">
              <a:buNone/>
            </a:pPr>
            <a:r>
              <a:rPr lang="en-US" b="1" dirty="0"/>
              <a:t>The operating system </a:t>
            </a:r>
          </a:p>
          <a:p>
            <a:r>
              <a:rPr lang="en-US" dirty="0"/>
              <a:t>A variety of processing techniques can be built into operating systems to help enhance processing efficiency. </a:t>
            </a:r>
          </a:p>
          <a:p>
            <a:r>
              <a:rPr lang="en-US" b="1" dirty="0"/>
              <a:t>Multitasking</a:t>
            </a:r>
            <a:r>
              <a:rPr lang="en-US" dirty="0"/>
              <a:t> allows more than one program to be open at one time</a:t>
            </a:r>
          </a:p>
          <a:p>
            <a:r>
              <a:rPr lang="en-US" dirty="0"/>
              <a:t>Multiprocessing and parallel processing involve using two or more CPUs (or CPU cores) to perform work at the same time. </a:t>
            </a:r>
          </a:p>
          <a:p>
            <a:r>
              <a:rPr lang="en-US" dirty="0"/>
              <a:t>Operating systems typically use virtual memory to extend conventional memory by using a portion of the hard drive as additional memory</a:t>
            </a:r>
          </a:p>
        </p:txBody>
      </p:sp>
    </p:spTree>
    <p:extLst>
      <p:ext uri="{BB962C8B-B14F-4D97-AF65-F5344CB8AC3E}">
        <p14:creationId xmlns:p14="http://schemas.microsoft.com/office/powerpoint/2010/main" val="11827993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Review</a:t>
            </a:r>
          </a:p>
        </p:txBody>
      </p:sp>
      <p:sp>
        <p:nvSpPr>
          <p:cNvPr id="3" name="Content Placeholder 2"/>
          <p:cNvSpPr>
            <a:spLocks noGrp="1"/>
          </p:cNvSpPr>
          <p:nvPr>
            <p:ph idx="1"/>
          </p:nvPr>
        </p:nvSpPr>
        <p:spPr/>
        <p:txBody>
          <a:bodyPr>
            <a:normAutofit fontScale="85000" lnSpcReduction="20000"/>
          </a:bodyPr>
          <a:lstStyle/>
          <a:p>
            <a:pPr marL="0" indent="0">
              <a:buNone/>
            </a:pPr>
            <a:r>
              <a:rPr lang="en-US" b="1" dirty="0"/>
              <a:t>Operating systems for personal computers and servers </a:t>
            </a:r>
          </a:p>
          <a:p>
            <a:r>
              <a:rPr lang="en-US" dirty="0"/>
              <a:t>One of the original operating systems for IBM and IBM-compatible personal computers was </a:t>
            </a:r>
            <a:r>
              <a:rPr lang="en-US" b="1" dirty="0"/>
              <a:t>DOS</a:t>
            </a:r>
            <a:r>
              <a:rPr lang="en-US" dirty="0"/>
              <a:t> (Disk Operating System), which is still in existence but not widely used. Most desktop computers today run a version of Windows. </a:t>
            </a:r>
          </a:p>
          <a:p>
            <a:r>
              <a:rPr lang="en-US" b="1" dirty="0"/>
              <a:t>Mac OS </a:t>
            </a:r>
            <a:r>
              <a:rPr lang="en-US" dirty="0"/>
              <a:t>is the operating system used on Apple computers</a:t>
            </a:r>
          </a:p>
          <a:p>
            <a:r>
              <a:rPr lang="en-US" b="1" dirty="0"/>
              <a:t>UNIX</a:t>
            </a:r>
            <a:r>
              <a:rPr lang="en-US" dirty="0"/>
              <a:t> is a flexible operating system that was originally developed for use with midrange servers, but is now available for a variety of devices</a:t>
            </a:r>
          </a:p>
          <a:p>
            <a:r>
              <a:rPr lang="en-US" dirty="0"/>
              <a:t>The </a:t>
            </a:r>
            <a:r>
              <a:rPr lang="en-US" b="1" dirty="0"/>
              <a:t>open source Linux</a:t>
            </a:r>
            <a:r>
              <a:rPr lang="en-US" dirty="0"/>
              <a:t> operating system has gathered popularity because it is distributed free over the Internet and can be used as an alternative to Windows and Mac OS.</a:t>
            </a:r>
          </a:p>
        </p:txBody>
      </p:sp>
    </p:spTree>
    <p:extLst>
      <p:ext uri="{BB962C8B-B14F-4D97-AF65-F5344CB8AC3E}">
        <p14:creationId xmlns:p14="http://schemas.microsoft.com/office/powerpoint/2010/main" val="15617368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Review</a:t>
            </a:r>
          </a:p>
        </p:txBody>
      </p:sp>
      <p:sp>
        <p:nvSpPr>
          <p:cNvPr id="3" name="Content Placeholder 2"/>
          <p:cNvSpPr>
            <a:spLocks noGrp="1"/>
          </p:cNvSpPr>
          <p:nvPr>
            <p:ph idx="1"/>
          </p:nvPr>
        </p:nvSpPr>
        <p:spPr/>
        <p:txBody>
          <a:bodyPr>
            <a:normAutofit fontScale="92500"/>
          </a:bodyPr>
          <a:lstStyle/>
          <a:p>
            <a:pPr marL="0" indent="0">
              <a:buNone/>
            </a:pPr>
            <a:r>
              <a:rPr lang="en-US" b="1" dirty="0"/>
              <a:t>Operating systems for mobile phones</a:t>
            </a:r>
          </a:p>
          <a:p>
            <a:r>
              <a:rPr lang="en-US" dirty="0"/>
              <a:t>Widely used mobile operating systems include Android, iPhone OS</a:t>
            </a:r>
          </a:p>
          <a:p>
            <a:r>
              <a:rPr lang="en-US" dirty="0"/>
              <a:t>Android: Linux-based mobile operating system developed by Google and used on a wide variety of devices including smartphones, tablets, smartwatches, TVs, and cars. </a:t>
            </a:r>
          </a:p>
          <a:p>
            <a:r>
              <a:rPr lang="en-US" dirty="0"/>
              <a:t>iOS: Apple's proprietary mobile operating system that powers its iPhones and other devices, providing the software platform for apps and device functions through a user-friendly interface and robust security. </a:t>
            </a:r>
          </a:p>
        </p:txBody>
      </p:sp>
    </p:spTree>
    <p:extLst>
      <p:ext uri="{BB962C8B-B14F-4D97-AF65-F5344CB8AC3E}">
        <p14:creationId xmlns:p14="http://schemas.microsoft.com/office/powerpoint/2010/main" val="86043507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Review</a:t>
            </a:r>
          </a:p>
        </p:txBody>
      </p:sp>
      <p:sp>
        <p:nvSpPr>
          <p:cNvPr id="3" name="Content Placeholder 2"/>
          <p:cNvSpPr>
            <a:spLocks noGrp="1"/>
          </p:cNvSpPr>
          <p:nvPr>
            <p:ph idx="1"/>
          </p:nvPr>
        </p:nvSpPr>
        <p:spPr/>
        <p:txBody>
          <a:bodyPr>
            <a:normAutofit lnSpcReduction="10000"/>
          </a:bodyPr>
          <a:lstStyle/>
          <a:p>
            <a:pPr marL="0" indent="0">
              <a:buNone/>
            </a:pPr>
            <a:r>
              <a:rPr lang="en-US" sz="3200" b="1" dirty="0"/>
              <a:t>Utility programs</a:t>
            </a:r>
          </a:p>
          <a:p>
            <a:pPr marL="0" indent="0">
              <a:buNone/>
            </a:pPr>
            <a:r>
              <a:rPr lang="en-US" dirty="0"/>
              <a:t>A utility program is a type of system software written to perform specific tasks usually related to maintaining or managing the computer system.</a:t>
            </a:r>
          </a:p>
          <a:p>
            <a:r>
              <a:rPr lang="en-US" dirty="0"/>
              <a:t>File management programs enable users to perform file management tasks, such as copying, moving, and deleting files. </a:t>
            </a:r>
          </a:p>
          <a:p>
            <a:r>
              <a:rPr lang="en-US" dirty="0"/>
              <a:t>The file management system built into Windows is Windows Explorer. </a:t>
            </a:r>
          </a:p>
          <a:p>
            <a:r>
              <a:rPr lang="en-US" dirty="0"/>
              <a:t>Search tools are designed to help users find files on their hard drives</a:t>
            </a:r>
          </a:p>
        </p:txBody>
      </p:sp>
    </p:spTree>
    <p:extLst>
      <p:ext uri="{BB962C8B-B14F-4D97-AF65-F5344CB8AC3E}">
        <p14:creationId xmlns:p14="http://schemas.microsoft.com/office/powerpoint/2010/main" val="29555187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Review</a:t>
            </a:r>
          </a:p>
        </p:txBody>
      </p:sp>
      <p:sp>
        <p:nvSpPr>
          <p:cNvPr id="3" name="Content Placeholder 2"/>
          <p:cNvSpPr>
            <a:spLocks noGrp="1"/>
          </p:cNvSpPr>
          <p:nvPr>
            <p:ph idx="1"/>
          </p:nvPr>
        </p:nvSpPr>
        <p:spPr/>
        <p:txBody>
          <a:bodyPr>
            <a:normAutofit fontScale="77500" lnSpcReduction="20000"/>
          </a:bodyPr>
          <a:lstStyle/>
          <a:p>
            <a:pPr marL="0" indent="0">
              <a:buNone/>
            </a:pPr>
            <a:r>
              <a:rPr lang="en-US" sz="3100" b="1" dirty="0"/>
              <a:t>Utility programs</a:t>
            </a:r>
          </a:p>
          <a:p>
            <a:r>
              <a:rPr lang="en-US" b="1" dirty="0"/>
              <a:t>Diagnostic and disk management </a:t>
            </a:r>
            <a:r>
              <a:rPr lang="en-US" dirty="0"/>
              <a:t>programs are used mainly to diagnose and repair computer problems, such as hard drive errors and files deleted accidentally, as well as maintenance tasks, such as performing disk defragmentation. </a:t>
            </a:r>
          </a:p>
          <a:p>
            <a:r>
              <a:rPr lang="en-US" b="1" dirty="0"/>
              <a:t>Uninstall</a:t>
            </a:r>
            <a:r>
              <a:rPr lang="en-US" dirty="0"/>
              <a:t> utilities remove programs from a hard drive without leaving annoying remnants behind</a:t>
            </a:r>
          </a:p>
          <a:p>
            <a:r>
              <a:rPr lang="en-US" b="1" dirty="0"/>
              <a:t>File compression </a:t>
            </a:r>
            <a:r>
              <a:rPr lang="en-US" dirty="0"/>
              <a:t>programs reduce the stored size of files so they can be more easily archived or sent over the Internet</a:t>
            </a:r>
          </a:p>
          <a:p>
            <a:r>
              <a:rPr lang="en-US" b="1" dirty="0"/>
              <a:t>Backup</a:t>
            </a:r>
            <a:r>
              <a:rPr lang="en-US" dirty="0"/>
              <a:t> programs make it easier for users to back up the contents of their hard drive. </a:t>
            </a:r>
          </a:p>
          <a:p>
            <a:r>
              <a:rPr lang="en-US" b="1" dirty="0"/>
              <a:t>Security programs </a:t>
            </a:r>
            <a:r>
              <a:rPr lang="en-US" dirty="0"/>
              <a:t>such as antivirus, antispyware, and firewall programs.</a:t>
            </a:r>
            <a:endParaRPr lang="en-US" b="1" dirty="0"/>
          </a:p>
          <a:p>
            <a:endParaRPr lang="en-US" dirty="0"/>
          </a:p>
        </p:txBody>
      </p:sp>
    </p:spTree>
    <p:extLst>
      <p:ext uri="{BB962C8B-B14F-4D97-AF65-F5344CB8AC3E}">
        <p14:creationId xmlns:p14="http://schemas.microsoft.com/office/powerpoint/2010/main" val="141933760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Review</a:t>
            </a:r>
          </a:p>
        </p:txBody>
      </p:sp>
      <p:sp>
        <p:nvSpPr>
          <p:cNvPr id="3" name="Content Placeholder 2"/>
          <p:cNvSpPr>
            <a:spLocks noGrp="1"/>
          </p:cNvSpPr>
          <p:nvPr>
            <p:ph idx="1"/>
          </p:nvPr>
        </p:nvSpPr>
        <p:spPr/>
        <p:txBody>
          <a:bodyPr>
            <a:normAutofit/>
          </a:bodyPr>
          <a:lstStyle/>
          <a:p>
            <a:pPr marL="0" indent="0">
              <a:buNone/>
            </a:pPr>
            <a:r>
              <a:rPr lang="en-US" b="1" dirty="0"/>
              <a:t>The future of operating systems</a:t>
            </a:r>
          </a:p>
          <a:p>
            <a:r>
              <a:rPr lang="en-US" dirty="0"/>
              <a:t>In the future, operating systems will likely become even more user-friendly, voice-driven, and stable, repairing themselves when needed and causing errors and conflicts much less frequently. </a:t>
            </a:r>
          </a:p>
          <a:p>
            <a:r>
              <a:rPr lang="en-US" dirty="0"/>
              <a:t>They will also likely continue to include improved security features, support for new technologies, and assistance for coordinating data and activities among a user’s various computing and communications devices.</a:t>
            </a:r>
          </a:p>
        </p:txBody>
      </p:sp>
    </p:spTree>
    <p:extLst>
      <p:ext uri="{BB962C8B-B14F-4D97-AF65-F5344CB8AC3E}">
        <p14:creationId xmlns:p14="http://schemas.microsoft.com/office/powerpoint/2010/main" val="383875268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4" name="Picture 10" descr="Understanding Computers_ Today and Tomorrow, Comprehensive ( PDFDrive )">
            <a:extLst>
              <a:ext uri="{FF2B5EF4-FFF2-40B4-BE49-F238E27FC236}">
                <a16:creationId xmlns:a16="http://schemas.microsoft.com/office/drawing/2014/main" id="{9ED18198-72BB-4740-BCEE-854833A869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71687" y="0"/>
            <a:ext cx="52784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260101-88DD-4F49-B807-DA8A9ED1A08E}">
  <ds:schemaRefs>
    <ds:schemaRef ds:uri="http://schemas.microsoft.com/office/infopath/2007/PartnerControls"/>
    <ds:schemaRef ds:uri="http://schemas.openxmlformats.org/package/2006/metadata/core-properties"/>
    <ds:schemaRef ds:uri="http://purl.org/dc/terms/"/>
    <ds:schemaRef ds:uri="d13aca44-ef33-4cf4-9980-7f0b00e6eeb9"/>
    <ds:schemaRef ds:uri="http://purl.org/dc/dcmitype/"/>
    <ds:schemaRef ds:uri="http://purl.org/dc/elements/1.1/"/>
    <ds:schemaRef ds:uri="49100919-8a76-4266-be0c-7dc583902cb4"/>
    <ds:schemaRef ds:uri="http://schemas.microsoft.com/office/2006/documentManagement/typ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C458AFE2-16D3-4C49-9DFE-459227C6BE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CCBC93-5A19-4207-ABAE-53C032F282E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1725</TotalTime>
  <Words>5425</Words>
  <Application>Microsoft Office PowerPoint</Application>
  <PresentationFormat>Widescreen</PresentationFormat>
  <Paragraphs>386</Paragraphs>
  <Slides>59</Slides>
  <Notes>6</Notes>
  <HiddenSlides>0</HiddenSlides>
  <MMClips>7</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59</vt:i4>
      </vt:variant>
    </vt:vector>
  </HeadingPairs>
  <TitlesOfParts>
    <vt:vector size="65" baseType="lpstr">
      <vt:lpstr>Arial</vt:lpstr>
      <vt:lpstr>Calibri</vt:lpstr>
      <vt:lpstr>Times New Roman</vt:lpstr>
      <vt:lpstr>Wingdings</vt:lpstr>
      <vt:lpstr>2_Office Theme</vt:lpstr>
      <vt:lpstr>1_Office Theme</vt:lpstr>
      <vt:lpstr>PowerPoint Presentation</vt:lpstr>
      <vt:lpstr>PowerPoint Presentation</vt:lpstr>
      <vt:lpstr>Learning Objectives</vt:lpstr>
      <vt:lpstr>Learning Objectives</vt:lpstr>
      <vt:lpstr>System Software and Application Software</vt:lpstr>
      <vt:lpstr>The Operating System</vt:lpstr>
      <vt:lpstr>The Operating System</vt:lpstr>
      <vt:lpstr>Functions of an Operating System</vt:lpstr>
      <vt:lpstr>Functions of an Operating System</vt:lpstr>
      <vt:lpstr>Functions of an Operating System</vt:lpstr>
      <vt:lpstr>Functions of an Operating System</vt:lpstr>
      <vt:lpstr>Functions of an Operating System</vt:lpstr>
      <vt:lpstr>Functions of an Operating System</vt:lpstr>
      <vt:lpstr>Functions of an Operating System</vt:lpstr>
      <vt:lpstr>Functions of an Operating System</vt:lpstr>
      <vt:lpstr>Functions of an Operating System</vt:lpstr>
      <vt:lpstr>Processing Techniques for Increased Efficiency</vt:lpstr>
      <vt:lpstr>Processing Techniques for Increased Efficiency</vt:lpstr>
      <vt:lpstr>Differences Among Operating Systems</vt:lpstr>
      <vt:lpstr>PowerPoint Presentation</vt:lpstr>
      <vt:lpstr>Operating Systems for Personal Computers and Servers </vt:lpstr>
      <vt:lpstr>Windows history</vt:lpstr>
      <vt:lpstr>PowerPoint Presentation</vt:lpstr>
      <vt:lpstr>Operating Systems for Personal Computers and Servers </vt:lpstr>
      <vt:lpstr>Mac OS Evolution</vt:lpstr>
      <vt:lpstr>Linux</vt:lpstr>
      <vt:lpstr>Linux</vt:lpstr>
      <vt:lpstr>PowerPoint Presentation</vt:lpstr>
      <vt:lpstr>Operating Systems for Mobile Phones and Other Devices </vt:lpstr>
      <vt:lpstr>Operating Systems for Mobile Phones and Other Devices </vt:lpstr>
      <vt:lpstr>Operating Systems for Mobile Phones and Other Devices </vt:lpstr>
      <vt:lpstr>Operating Systems for Mobile Phones and Other Devices </vt:lpstr>
      <vt:lpstr>Operating Systems for Mobile Phones and Other Devices </vt:lpstr>
      <vt:lpstr>Operating Systems for Mobile Phones and Other Devices </vt:lpstr>
      <vt:lpstr>Operating Systems for Mobile Phones and Other Devices </vt:lpstr>
      <vt:lpstr>PowerPoint Presentation</vt:lpstr>
      <vt:lpstr>Operating Systems for Mobile Phones and Other Devices </vt:lpstr>
      <vt:lpstr>PowerPoint Presentation</vt:lpstr>
      <vt:lpstr>PowerPoint Presentation</vt:lpstr>
      <vt:lpstr>Utility Programs</vt:lpstr>
      <vt:lpstr>Utility Programs</vt:lpstr>
      <vt:lpstr>Utility Programs</vt:lpstr>
      <vt:lpstr>Utility Programs</vt:lpstr>
      <vt:lpstr>Utility Programs</vt:lpstr>
      <vt:lpstr>Utility Programs</vt:lpstr>
      <vt:lpstr>The Future of Operating Systems</vt:lpstr>
      <vt:lpstr>Operating Systems as Strategic Infrastructure</vt:lpstr>
      <vt:lpstr>Total Cost of Ownership (TCO) Analysis for OS Selection</vt:lpstr>
      <vt:lpstr>Risk Management and Business Continuity</vt:lpstr>
      <vt:lpstr>Decision-Making: Choosing the Right OS for the Organization</vt:lpstr>
      <vt:lpstr>Review</vt:lpstr>
      <vt:lpstr>Review</vt:lpstr>
      <vt:lpstr>Review</vt:lpstr>
      <vt:lpstr>Review</vt:lpstr>
      <vt:lpstr>Review</vt:lpstr>
      <vt:lpstr>Review</vt:lpstr>
      <vt:lpstr>Review</vt:lpstr>
      <vt:lpstr>Review</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54</cp:revision>
  <dcterms:created xsi:type="dcterms:W3CDTF">2025-08-26T13:40:49Z</dcterms:created>
  <dcterms:modified xsi:type="dcterms:W3CDTF">2025-11-07T13:25:38Z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