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8" r:id="rId2"/>
    <p:sldId id="341" r:id="rId3"/>
    <p:sldId id="442" r:id="rId4"/>
    <p:sldId id="399" r:id="rId5"/>
    <p:sldId id="433" r:id="rId6"/>
    <p:sldId id="434" r:id="rId7"/>
    <p:sldId id="435" r:id="rId8"/>
    <p:sldId id="436" r:id="rId9"/>
    <p:sldId id="443" r:id="rId10"/>
    <p:sldId id="445" r:id="rId11"/>
    <p:sldId id="447" r:id="rId12"/>
    <p:sldId id="448" r:id="rId13"/>
    <p:sldId id="449" r:id="rId14"/>
    <p:sldId id="450" r:id="rId15"/>
    <p:sldId id="451" r:id="rId16"/>
    <p:sldId id="406" r:id="rId17"/>
    <p:sldId id="437" r:id="rId18"/>
    <p:sldId id="438" r:id="rId19"/>
    <p:sldId id="439" r:id="rId20"/>
    <p:sldId id="441" r:id="rId21"/>
    <p:sldId id="444" r:id="rId22"/>
    <p:sldId id="400" r:id="rId23"/>
    <p:sldId id="452" r:id="rId24"/>
    <p:sldId id="453" r:id="rId25"/>
    <p:sldId id="454" r:id="rId26"/>
    <p:sldId id="455" r:id="rId27"/>
    <p:sldId id="456" r:id="rId28"/>
    <p:sldId id="465" r:id="rId29"/>
    <p:sldId id="458" r:id="rId30"/>
    <p:sldId id="430" r:id="rId31"/>
    <p:sldId id="459" r:id="rId32"/>
    <p:sldId id="460" r:id="rId33"/>
    <p:sldId id="461" r:id="rId34"/>
    <p:sldId id="462" r:id="rId35"/>
    <p:sldId id="463" r:id="rId36"/>
    <p:sldId id="464" r:id="rId37"/>
    <p:sldId id="431" r:id="rId38"/>
    <p:sldId id="29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1F61"/>
    <a:srgbClr val="FF9518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6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0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9AD360-9724-4001-ACE8-7F57512ED8F6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4D3F9F-3A3F-42E1-A9C5-19399D1C2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040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05/02/2023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9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9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3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3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3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emf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90FB8F-A152-AE40-74BB-CFAF59D86022}"/>
              </a:ext>
            </a:extLst>
          </p:cNvPr>
          <p:cNvSpPr txBox="1"/>
          <p:nvPr/>
        </p:nvSpPr>
        <p:spPr>
          <a:xfrm>
            <a:off x="2765161" y="1198147"/>
            <a:ext cx="53666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Introduction to Economics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Ms. Dina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ElWakkad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2BCF78-FAEB-3596-20FD-6D3FF137D2B3}"/>
              </a:ext>
            </a:extLst>
          </p:cNvPr>
          <p:cNvSpPr txBox="1"/>
          <p:nvPr/>
        </p:nvSpPr>
        <p:spPr>
          <a:xfrm>
            <a:off x="3612445" y="5324468"/>
            <a:ext cx="53372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MGM112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Production, and Cost</a:t>
            </a: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544500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Production, and 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06C11C-2D37-CF10-95DD-29F5F94CE6F3}"/>
              </a:ext>
            </a:extLst>
          </p:cNvPr>
          <p:cNvSpPr>
            <a:spLocks noGrp="1"/>
          </p:cNvSpPr>
          <p:nvPr/>
        </p:nvSpPr>
        <p:spPr bwMode="auto">
          <a:xfrm>
            <a:off x="954157" y="2081565"/>
            <a:ext cx="10376452" cy="2956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ts val="1200"/>
              </a:spcBef>
              <a:spcAft>
                <a:spcPct val="0"/>
              </a:spcAft>
              <a:buClr>
                <a:srgbClr val="A3C167"/>
              </a:buClr>
              <a:buFont typeface="Wingdings" pitchFamily="2" charset="2"/>
              <a:buChar char="§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CC9900"/>
              </a:buClr>
              <a:buFont typeface="Wingdings" pitchFamily="2" charset="2"/>
              <a:buChar char="§"/>
              <a:defRPr sz="27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1" hangingPunct="1">
              <a:buClr>
                <a:srgbClr val="6C45BB"/>
              </a:buClr>
              <a:buSzPct val="120000"/>
              <a:buFont typeface="Arial" charset="0"/>
              <a:buChar char="•"/>
            </a:pPr>
            <a:r>
              <a:rPr lang="en-US" sz="2400" dirty="0"/>
              <a:t>Explain how economists measure a firm’s cost of production and profit.</a:t>
            </a:r>
          </a:p>
          <a:p>
            <a:pPr marL="285750" indent="-285750" eaLnBrk="1" hangingPunct="1">
              <a:buClr>
                <a:srgbClr val="6C45BB"/>
              </a:buClr>
              <a:buSzPct val="120000"/>
              <a:buFont typeface="Arial" charset="0"/>
              <a:buChar char="•"/>
            </a:pPr>
            <a:r>
              <a:rPr lang="en-US" sz="2400" dirty="0"/>
              <a:t>Explain the firm’s Production </a:t>
            </a:r>
          </a:p>
          <a:p>
            <a:pPr marL="285750" indent="-285750" eaLnBrk="1" hangingPunct="1">
              <a:buClr>
                <a:srgbClr val="6C45BB"/>
              </a:buClr>
              <a:buSzPct val="120000"/>
              <a:buFont typeface="Arial" charset="0"/>
              <a:buChar char="•"/>
            </a:pPr>
            <a:r>
              <a:rPr lang="en-US" sz="2400" dirty="0"/>
              <a:t>Explain the relationship between a firm’s output and labor employed in the short run.</a:t>
            </a:r>
          </a:p>
          <a:p>
            <a:pPr marL="285750" indent="-285750" eaLnBrk="1" hangingPunct="1">
              <a:buClr>
                <a:srgbClr val="6C45BB"/>
              </a:buClr>
              <a:buSzPct val="120000"/>
              <a:buFont typeface="Arial" charset="0"/>
              <a:buChar char="•"/>
            </a:pPr>
            <a:r>
              <a:rPr lang="en-US" sz="2400" dirty="0"/>
              <a:t>Explain the firm’s costs in the short run.</a:t>
            </a:r>
            <a:endParaRPr lang="en-US" sz="3600" dirty="0">
              <a:latin typeface="Arial" charset="0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15714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D6A6B3-52EB-EF6C-DB93-6295ADD365C4}"/>
              </a:ext>
            </a:extLst>
          </p:cNvPr>
          <p:cNvGrpSpPr/>
          <p:nvPr/>
        </p:nvGrpSpPr>
        <p:grpSpPr>
          <a:xfrm>
            <a:off x="2916460" y="1839230"/>
            <a:ext cx="6359080" cy="3179540"/>
            <a:chOff x="617207" y="0"/>
            <a:chExt cx="6359080" cy="3179540"/>
          </a:xfrm>
          <a:scene3d>
            <a:camera prst="orthographicFront"/>
            <a:lightRig rig="chilly" dir="t"/>
          </a:scene3d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401EF8F2-9530-692C-7384-59C7B4CE310C}"/>
                </a:ext>
              </a:extLst>
            </p:cNvPr>
            <p:cNvSpPr/>
            <p:nvPr/>
          </p:nvSpPr>
          <p:spPr>
            <a:xfrm>
              <a:off x="617207" y="0"/>
              <a:ext cx="6359080" cy="3179540"/>
            </a:xfrm>
            <a:prstGeom prst="roundRect">
              <a:avLst>
                <a:gd name="adj" fmla="val 10000"/>
              </a:avLst>
            </a:prstGeom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Rectangle: Rounded Corners 4">
              <a:extLst>
                <a:ext uri="{FF2B5EF4-FFF2-40B4-BE49-F238E27FC236}">
                  <a16:creationId xmlns:a16="http://schemas.microsoft.com/office/drawing/2014/main" id="{280DB53D-C1F7-EFF0-4871-DD540A8F3C4D}"/>
                </a:ext>
              </a:extLst>
            </p:cNvPr>
            <p:cNvSpPr txBox="1"/>
            <p:nvPr/>
          </p:nvSpPr>
          <p:spPr>
            <a:xfrm>
              <a:off x="710333" y="93126"/>
              <a:ext cx="6172828" cy="299328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30480" rIns="30480" bIns="304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4800" b="1" kern="1200" dirty="0">
                  <a:solidFill>
                    <a:srgbClr val="002060"/>
                  </a:solidFill>
                </a:rPr>
                <a:t>1) Calculating Profit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5461415-63B4-151A-0E66-25CE70991A80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Production, and Cost</a:t>
            </a:r>
          </a:p>
        </p:txBody>
      </p:sp>
    </p:spTree>
    <p:extLst>
      <p:ext uri="{BB962C8B-B14F-4D97-AF65-F5344CB8AC3E}">
        <p14:creationId xmlns:p14="http://schemas.microsoft.com/office/powerpoint/2010/main" val="2592197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8589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1) Calculating Profit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2D3D9C-4018-81C4-4338-BD8834CDF21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2609" t="29942" r="5345" b="35839"/>
          <a:stretch/>
        </p:blipFill>
        <p:spPr>
          <a:xfrm>
            <a:off x="1272209" y="1327930"/>
            <a:ext cx="8938591" cy="4090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475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95EBC84-F4DE-C103-0270-C0834E6CBD1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7826" t="36894" r="10435" b="37191"/>
          <a:stretch/>
        </p:blipFill>
        <p:spPr>
          <a:xfrm>
            <a:off x="2033637" y="1495735"/>
            <a:ext cx="8322365" cy="38203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E920658-AADA-66FE-0C87-C7A7737431A9}"/>
              </a:ext>
            </a:extLst>
          </p:cNvPr>
          <p:cNvSpPr txBox="1"/>
          <p:nvPr/>
        </p:nvSpPr>
        <p:spPr>
          <a:xfrm>
            <a:off x="2362274" y="48589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1) Calculating Profit</a:t>
            </a:r>
          </a:p>
        </p:txBody>
      </p:sp>
    </p:spTree>
    <p:extLst>
      <p:ext uri="{BB962C8B-B14F-4D97-AF65-F5344CB8AC3E}">
        <p14:creationId xmlns:p14="http://schemas.microsoft.com/office/powerpoint/2010/main" val="3388012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0C6CA9-947C-FB49-CA47-7ED2FD57CB8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85" b="6962"/>
          <a:stretch/>
        </p:blipFill>
        <p:spPr bwMode="auto">
          <a:xfrm>
            <a:off x="1874165" y="1349816"/>
            <a:ext cx="8489035" cy="39019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473234-B8A9-1881-B199-22125E5861AD}"/>
              </a:ext>
            </a:extLst>
          </p:cNvPr>
          <p:cNvSpPr txBox="1"/>
          <p:nvPr/>
        </p:nvSpPr>
        <p:spPr>
          <a:xfrm>
            <a:off x="2362274" y="48589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1) Calculating Profit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BBB703-B5DD-8A37-AE93-2A556D5816D9}"/>
              </a:ext>
            </a:extLst>
          </p:cNvPr>
          <p:cNvSpPr txBox="1"/>
          <p:nvPr/>
        </p:nvSpPr>
        <p:spPr>
          <a:xfrm>
            <a:off x="6118682" y="5149082"/>
            <a:ext cx="501070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rtl="0"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cost of treating diseases that result from pollution would be considered an Economic implicit cost of production.  </a:t>
            </a:r>
          </a:p>
        </p:txBody>
      </p:sp>
    </p:spTree>
    <p:extLst>
      <p:ext uri="{BB962C8B-B14F-4D97-AF65-F5344CB8AC3E}">
        <p14:creationId xmlns:p14="http://schemas.microsoft.com/office/powerpoint/2010/main" val="1371359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1457BBB-54AF-14C7-28E3-88C27D14B7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489" y="1428120"/>
            <a:ext cx="8838779" cy="414847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04207D-0289-F1CD-9EFD-5FC649692387}"/>
              </a:ext>
            </a:extLst>
          </p:cNvPr>
          <p:cNvSpPr txBox="1"/>
          <p:nvPr/>
        </p:nvSpPr>
        <p:spPr>
          <a:xfrm>
            <a:off x="2362274" y="48589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1) Calculating Profit</a:t>
            </a:r>
          </a:p>
        </p:txBody>
      </p:sp>
    </p:spTree>
    <p:extLst>
      <p:ext uri="{BB962C8B-B14F-4D97-AF65-F5344CB8AC3E}">
        <p14:creationId xmlns:p14="http://schemas.microsoft.com/office/powerpoint/2010/main" val="1295347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57DB48-7CA8-7CEC-1ACA-C389ABD9B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190831"/>
            <a:ext cx="10813774" cy="48261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CA29F71-5435-CF9E-841B-E77A9CC87896}"/>
              </a:ext>
            </a:extLst>
          </p:cNvPr>
          <p:cNvSpPr txBox="1"/>
          <p:nvPr/>
        </p:nvSpPr>
        <p:spPr>
          <a:xfrm>
            <a:off x="2362274" y="48589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1) Calculating Profit</a:t>
            </a:r>
          </a:p>
        </p:txBody>
      </p:sp>
    </p:spTree>
    <p:extLst>
      <p:ext uri="{BB962C8B-B14F-4D97-AF65-F5344CB8AC3E}">
        <p14:creationId xmlns:p14="http://schemas.microsoft.com/office/powerpoint/2010/main" val="3240408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D6A6B3-52EB-EF6C-DB93-6295ADD365C4}"/>
              </a:ext>
            </a:extLst>
          </p:cNvPr>
          <p:cNvGrpSpPr/>
          <p:nvPr/>
        </p:nvGrpSpPr>
        <p:grpSpPr>
          <a:xfrm>
            <a:off x="2916460" y="1839230"/>
            <a:ext cx="6359080" cy="3179540"/>
            <a:chOff x="617207" y="0"/>
            <a:chExt cx="6359080" cy="3179540"/>
          </a:xfrm>
          <a:scene3d>
            <a:camera prst="orthographicFront"/>
            <a:lightRig rig="chilly" dir="t"/>
          </a:scene3d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401EF8F2-9530-692C-7384-59C7B4CE310C}"/>
                </a:ext>
              </a:extLst>
            </p:cNvPr>
            <p:cNvSpPr/>
            <p:nvPr/>
          </p:nvSpPr>
          <p:spPr>
            <a:xfrm>
              <a:off x="617207" y="0"/>
              <a:ext cx="6359080" cy="3179540"/>
            </a:xfrm>
            <a:prstGeom prst="roundRect">
              <a:avLst>
                <a:gd name="adj" fmla="val 10000"/>
              </a:avLst>
            </a:prstGeom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Rectangle: Rounded Corners 4">
              <a:extLst>
                <a:ext uri="{FF2B5EF4-FFF2-40B4-BE49-F238E27FC236}">
                  <a16:creationId xmlns:a16="http://schemas.microsoft.com/office/drawing/2014/main" id="{280DB53D-C1F7-EFF0-4871-DD540A8F3C4D}"/>
                </a:ext>
              </a:extLst>
            </p:cNvPr>
            <p:cNvSpPr txBox="1"/>
            <p:nvPr/>
          </p:nvSpPr>
          <p:spPr>
            <a:xfrm>
              <a:off x="710333" y="93126"/>
              <a:ext cx="6172828" cy="299328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30480" rIns="30480" bIns="304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4800" b="1" kern="1200" dirty="0">
                  <a:solidFill>
                    <a:srgbClr val="002060"/>
                  </a:solidFill>
                </a:rPr>
                <a:t>2) Production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5461415-63B4-151A-0E66-25CE70991A80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Production, and Cost</a:t>
            </a:r>
          </a:p>
        </p:txBody>
      </p:sp>
    </p:spTree>
    <p:extLst>
      <p:ext uri="{BB962C8B-B14F-4D97-AF65-F5344CB8AC3E}">
        <p14:creationId xmlns:p14="http://schemas.microsoft.com/office/powerpoint/2010/main" val="3461346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461415-63B4-151A-0E66-25CE70991A80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6B503EA-B2BB-1360-D495-D91FF82071D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458" t="16688" r="36789" b="51313"/>
          <a:stretch/>
        </p:blipFill>
        <p:spPr>
          <a:xfrm>
            <a:off x="858669" y="1587085"/>
            <a:ext cx="10757078" cy="353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884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C1AB3F-E926-AE2C-4CD6-9449FFF426E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326" t="15248" r="40326" b="23465"/>
          <a:stretch/>
        </p:blipFill>
        <p:spPr>
          <a:xfrm>
            <a:off x="2206852" y="1444424"/>
            <a:ext cx="8611700" cy="49689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D1F67B-8C5F-47AD-7F60-7057019CF0AC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2321145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57FA70-747C-3226-F604-3325BAE6B1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410" t="10244" r="43636" b="53537"/>
          <a:stretch/>
        </p:blipFill>
        <p:spPr>
          <a:xfrm>
            <a:off x="1981200" y="1634383"/>
            <a:ext cx="9124724" cy="38745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E8B017F-3795-3FD5-2C6F-A3F42E386CE3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1826925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92CCEA-65F2-5383-DB79-0E6F3AD4F0BA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7A9601-2B88-CABB-4A62-7D52690E173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262" t="10245" r="36304" b="60471"/>
          <a:stretch/>
        </p:blipFill>
        <p:spPr>
          <a:xfrm>
            <a:off x="1262952" y="2204822"/>
            <a:ext cx="8678536" cy="257756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F22F52D-5CBC-BD34-87A0-A91608363496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4676493" y="1338520"/>
            <a:ext cx="909588" cy="78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ts val="1200"/>
              </a:spcBef>
              <a:spcAft>
                <a:spcPct val="0"/>
              </a:spcAft>
              <a:buClr>
                <a:srgbClr val="A3C167"/>
              </a:buClr>
              <a:buFont typeface="Wingdings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CC9900"/>
              </a:buClr>
              <a:buFont typeface="Wingdings" charset="2"/>
              <a:buChar char="§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B3A2C7"/>
              </a:buClr>
              <a:buFont typeface="Wingdings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u="sng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(1)</a:t>
            </a:r>
            <a:endParaRPr lang="en-US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708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92CCEA-65F2-5383-DB79-0E6F3AD4F0BA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F22F52D-5CBC-BD34-87A0-A91608363496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4843380" y="1126110"/>
            <a:ext cx="1252620" cy="78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ts val="1200"/>
              </a:spcBef>
              <a:spcAft>
                <a:spcPct val="0"/>
              </a:spcAft>
              <a:buClr>
                <a:srgbClr val="A3C167"/>
              </a:buClr>
              <a:buFont typeface="Wingdings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CC9900"/>
              </a:buClr>
              <a:buFont typeface="Wingdings" charset="2"/>
              <a:buChar char="§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B3A2C7"/>
              </a:buClr>
              <a:buFont typeface="Wingdings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u="sng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(2)</a:t>
            </a:r>
            <a:endParaRPr lang="en-US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A9574C-1102-0AC0-9804-D5F0EB248FE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044" t="10245" r="37608" b="36225"/>
          <a:stretch/>
        </p:blipFill>
        <p:spPr>
          <a:xfrm>
            <a:off x="1992489" y="1692209"/>
            <a:ext cx="9404381" cy="495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30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92CCEA-65F2-5383-DB79-0E6F3AD4F0BA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F22F52D-5CBC-BD34-87A0-A91608363496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131750" y="2892030"/>
            <a:ext cx="909588" cy="78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ts val="1200"/>
              </a:spcBef>
              <a:spcAft>
                <a:spcPct val="0"/>
              </a:spcAft>
              <a:buClr>
                <a:srgbClr val="A3C167"/>
              </a:buClr>
              <a:buFont typeface="Wingdings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CC9900"/>
              </a:buClr>
              <a:buFont typeface="Wingdings" charset="2"/>
              <a:buChar char="§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B3A2C7"/>
              </a:buClr>
              <a:buFont typeface="Wingdings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u="sng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(3)</a:t>
            </a:r>
            <a:endParaRPr lang="en-US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55089D-F5CA-E209-9548-A02047B2FC9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935" t="10245" r="37935" b="26459"/>
          <a:stretch/>
        </p:blipFill>
        <p:spPr>
          <a:xfrm>
            <a:off x="2313721" y="1193732"/>
            <a:ext cx="8847325" cy="5436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569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666605" y="1627423"/>
            <a:ext cx="675846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A) The relationship between a firm’s output and labor employed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B0C6BC-E62C-9511-4955-918848FADFDB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916783" y="2834127"/>
            <a:ext cx="10700655" cy="2369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ts val="1200"/>
              </a:spcBef>
              <a:spcAft>
                <a:spcPct val="0"/>
              </a:spcAft>
              <a:buClr>
                <a:srgbClr val="A3C167"/>
              </a:buClr>
              <a:buFont typeface="Wingdings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CC9900"/>
              </a:buClr>
              <a:buFont typeface="Wingdings" charset="2"/>
              <a:buChar char="§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Clr>
                <a:srgbClr val="B3A2C7"/>
              </a:buClr>
              <a:buFont typeface="Wingdings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ts val="3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u="sng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In Short run</a:t>
            </a:r>
            <a:r>
              <a:rPr lang="en-US" sz="24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:It is a time frame in which to </a:t>
            </a:r>
            <a:r>
              <a:rPr lang="en-US" sz="24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increase output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with </a:t>
            </a:r>
            <a:r>
              <a:rPr lang="en-US" sz="24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fixed capital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 firm must </a:t>
            </a:r>
            <a:r>
              <a:rPr lang="en-US" sz="24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increase the quantity of labor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it uses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The short run is a time period in which some resources are fixed, and other variables</a:t>
            </a:r>
          </a:p>
          <a:p>
            <a:pPr marL="1143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E13124-6E8A-CD40-2D01-2B89F3D9FFB7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41850662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48AEB9-F609-5918-8C8E-ADBFFB37ED7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239" t="48435" r="23587" b="24625"/>
          <a:stretch/>
        </p:blipFill>
        <p:spPr>
          <a:xfrm>
            <a:off x="1992489" y="1315933"/>
            <a:ext cx="7845288" cy="437284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886F1D3-EB52-7F34-0B3E-4EF6C78DCEBF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19566751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544500"/>
            <a:ext cx="6758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2) The relationship between a firm’s output and labor employed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451D15-BE03-33DE-21CD-B06E1A4AFA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82" t="27429" r="13913" b="7919"/>
          <a:stretch/>
        </p:blipFill>
        <p:spPr>
          <a:xfrm>
            <a:off x="1874165" y="0"/>
            <a:ext cx="10036203" cy="6781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3535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440788" y="2474893"/>
            <a:ext cx="712728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B) </a:t>
            </a:r>
            <a:r>
              <a:rPr lang="en-US" sz="3600" b="1" dirty="0">
                <a:solidFill>
                  <a:srgbClr val="FF0000"/>
                </a:solidFill>
              </a:rPr>
              <a:t>The relationship between total, marginal and average productivity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TP, AP, MP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6AD4E8-1CFE-9A43-6E94-77A66B50C1FD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3112896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544500"/>
            <a:ext cx="6758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3) The relationship between total, marginal and average productivity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BAC2D19-700E-27C6-EA35-01B9D3AD2B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82" t="29749" r="31087" b="14959"/>
          <a:stretch/>
        </p:blipFill>
        <p:spPr>
          <a:xfrm>
            <a:off x="281632" y="0"/>
            <a:ext cx="6426376" cy="685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10942B-FAF3-D1FF-D2E2-BD668D9671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4130" t="28405" r="11413" b="34292"/>
          <a:stretch/>
        </p:blipFill>
        <p:spPr>
          <a:xfrm>
            <a:off x="6708008" y="0"/>
            <a:ext cx="54658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749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23930" y="1752998"/>
            <a:ext cx="7586870" cy="353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D6A6B3-52EB-EF6C-DB93-6295ADD365C4}"/>
              </a:ext>
            </a:extLst>
          </p:cNvPr>
          <p:cNvGrpSpPr/>
          <p:nvPr/>
        </p:nvGrpSpPr>
        <p:grpSpPr>
          <a:xfrm>
            <a:off x="2916460" y="1839230"/>
            <a:ext cx="6359080" cy="3179540"/>
            <a:chOff x="617207" y="0"/>
            <a:chExt cx="6359080" cy="3179540"/>
          </a:xfrm>
          <a:scene3d>
            <a:camera prst="orthographicFront"/>
            <a:lightRig rig="chilly" dir="t"/>
          </a:scene3d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401EF8F2-9530-692C-7384-59C7B4CE310C}"/>
                </a:ext>
              </a:extLst>
            </p:cNvPr>
            <p:cNvSpPr/>
            <p:nvPr/>
          </p:nvSpPr>
          <p:spPr>
            <a:xfrm>
              <a:off x="617207" y="0"/>
              <a:ext cx="6359080" cy="3179540"/>
            </a:xfrm>
            <a:prstGeom prst="roundRect">
              <a:avLst>
                <a:gd name="adj" fmla="val 10000"/>
              </a:avLst>
            </a:prstGeom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Rectangle: Rounded Corners 4">
              <a:extLst>
                <a:ext uri="{FF2B5EF4-FFF2-40B4-BE49-F238E27FC236}">
                  <a16:creationId xmlns:a16="http://schemas.microsoft.com/office/drawing/2014/main" id="{280DB53D-C1F7-EFF0-4871-DD540A8F3C4D}"/>
                </a:ext>
              </a:extLst>
            </p:cNvPr>
            <p:cNvSpPr txBox="1"/>
            <p:nvPr/>
          </p:nvSpPr>
          <p:spPr>
            <a:xfrm>
              <a:off x="710333" y="93126"/>
              <a:ext cx="6172828" cy="299328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30480" rIns="30480" bIns="304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4800" b="1" kern="1200" dirty="0">
                  <a:solidFill>
                    <a:srgbClr val="002060"/>
                  </a:solidFill>
                </a:rPr>
                <a:t>3) Cost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5461415-63B4-151A-0E66-25CE70991A80}"/>
              </a:ext>
            </a:extLst>
          </p:cNvPr>
          <p:cNvSpPr txBox="1"/>
          <p:nvPr/>
        </p:nvSpPr>
        <p:spPr>
          <a:xfrm>
            <a:off x="2206851" y="444624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Production, and Cost</a:t>
            </a:r>
          </a:p>
        </p:txBody>
      </p:sp>
    </p:spTree>
    <p:extLst>
      <p:ext uri="{BB962C8B-B14F-4D97-AF65-F5344CB8AC3E}">
        <p14:creationId xmlns:p14="http://schemas.microsoft.com/office/powerpoint/2010/main" val="20677372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BC0471-F744-6B03-1453-5176823CDCE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426" t="23214" r="27500" b="19656"/>
          <a:stretch/>
        </p:blipFill>
        <p:spPr>
          <a:xfrm>
            <a:off x="1874165" y="1288890"/>
            <a:ext cx="9305214" cy="466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297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4A04AF-C0B9-7757-FBB1-51CF7DC8C3D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761" t="41542" r="39457" b="30232"/>
          <a:stretch/>
        </p:blipFill>
        <p:spPr>
          <a:xfrm>
            <a:off x="2116850" y="1713156"/>
            <a:ext cx="8093950" cy="3692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0571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EAA15CF-8D6F-D212-7F54-43151C34A00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630" t="10245" r="32501" b="29845"/>
          <a:stretch/>
        </p:blipFill>
        <p:spPr>
          <a:xfrm>
            <a:off x="6129565" y="1166018"/>
            <a:ext cx="5973343" cy="560920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6E5A8F0-C509-E227-123E-E8FD54E990B2}"/>
              </a:ext>
            </a:extLst>
          </p:cNvPr>
          <p:cNvSpPr txBox="1">
            <a:spLocks/>
          </p:cNvSpPr>
          <p:nvPr/>
        </p:nvSpPr>
        <p:spPr>
          <a:xfrm>
            <a:off x="651740" y="1954782"/>
            <a:ext cx="5477825" cy="355419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US" sz="20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(TC</a:t>
            </a:r>
            <a:r>
              <a:rPr lang="en-US" sz="2000" b="1" i="1" u="sng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increases</a:t>
            </a:r>
            <a:r>
              <a:rPr lang="en-US" sz="20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output increases.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b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0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TVC </a:t>
            </a:r>
            <a:r>
              <a:rPr lang="en-US" sz="2000" b="1" i="1" u="sng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increases</a:t>
            </a:r>
            <a:r>
              <a:rPr lang="en-US" sz="20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output increases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0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(TFC) is </a:t>
            </a:r>
            <a:r>
              <a:rPr lang="en-US" sz="2000" b="1" i="1" u="sng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constant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—it graphs as </a:t>
            </a:r>
            <a:r>
              <a:rPr lang="en-US" sz="2000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horizontal line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000" b="1" u="sng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vertical distance</a:t>
            </a:r>
            <a:r>
              <a:rPr lang="en-US" sz="2000" u="sng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between the TC curve and the TVC curve is </a:t>
            </a:r>
            <a:r>
              <a:rPr lang="en-US" sz="2000" b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TFC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as illustrated by the two arrows.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TFC = TC – TVC</a:t>
            </a:r>
            <a:endParaRPr lang="en-US" sz="20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145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D5619C4-65FC-C86D-D77F-0FC8C2BA755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543" t="10245" r="26304" b="24239"/>
          <a:stretch/>
        </p:blipFill>
        <p:spPr>
          <a:xfrm>
            <a:off x="1992489" y="1190831"/>
            <a:ext cx="9917879" cy="542865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B34D1EC-AFB6-B98D-0128-A21BBC4F492A}"/>
              </a:ext>
            </a:extLst>
          </p:cNvPr>
          <p:cNvSpPr/>
          <p:nvPr/>
        </p:nvSpPr>
        <p:spPr>
          <a:xfrm>
            <a:off x="7447723" y="3578087"/>
            <a:ext cx="1086678" cy="4770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01A60B-12AD-668A-5EBE-4FC5D75C5407}"/>
              </a:ext>
            </a:extLst>
          </p:cNvPr>
          <p:cNvSpPr/>
          <p:nvPr/>
        </p:nvSpPr>
        <p:spPr>
          <a:xfrm>
            <a:off x="7285885" y="2336924"/>
            <a:ext cx="1086678" cy="55219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EB846E-3F37-6918-0F32-6CDC78E6BFA4}"/>
              </a:ext>
            </a:extLst>
          </p:cNvPr>
          <p:cNvSpPr/>
          <p:nvPr/>
        </p:nvSpPr>
        <p:spPr>
          <a:xfrm>
            <a:off x="8797107" y="4716183"/>
            <a:ext cx="1575999" cy="4770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1A2710-2C55-5C85-055A-5BDA15C75633}"/>
              </a:ext>
            </a:extLst>
          </p:cNvPr>
          <p:cNvSpPr/>
          <p:nvPr/>
        </p:nvSpPr>
        <p:spPr>
          <a:xfrm>
            <a:off x="6553201" y="5880255"/>
            <a:ext cx="1305338" cy="57559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0537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6E5A8F0-C509-E227-123E-E8FD54E990B2}"/>
              </a:ext>
            </a:extLst>
          </p:cNvPr>
          <p:cNvSpPr txBox="1">
            <a:spLocks/>
          </p:cNvSpPr>
          <p:nvPr/>
        </p:nvSpPr>
        <p:spPr>
          <a:xfrm>
            <a:off x="1981200" y="1624366"/>
            <a:ext cx="3734730" cy="58045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Graphically</a:t>
            </a: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01B5DD-B9E1-9642-BBAB-087F3D245DD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022" t="42535" r="18043" b="35066"/>
          <a:stretch/>
        </p:blipFill>
        <p:spPr>
          <a:xfrm>
            <a:off x="152400" y="2631679"/>
            <a:ext cx="6679096" cy="22172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CEFF695-0CFD-DB7B-3182-7A29F8DDFB6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517" y="1323742"/>
            <a:ext cx="5174388" cy="449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9311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6E5A8F0-C509-E227-123E-E8FD54E990B2}"/>
              </a:ext>
            </a:extLst>
          </p:cNvPr>
          <p:cNvSpPr txBox="1">
            <a:spLocks/>
          </p:cNvSpPr>
          <p:nvPr/>
        </p:nvSpPr>
        <p:spPr>
          <a:xfrm>
            <a:off x="130614" y="1624366"/>
            <a:ext cx="6415960" cy="458194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  <a:tabLst>
                <a:tab pos="1466850" algn="l"/>
              </a:tabLst>
            </a:pP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</a:t>
            </a:r>
            <a:r>
              <a:rPr lang="en-US" sz="20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 relation between AVC &amp; MC with the help of the diagram</a:t>
            </a:r>
            <a:endPara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  <a:tabLst>
                <a:tab pos="1466850" algn="l"/>
              </a:tabLst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 curve is </a:t>
            </a:r>
            <a:r>
              <a:rPr lang="en-US" sz="18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U-shaped.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AVC</a:t>
            </a: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&amp; ATC curves are </a:t>
            </a:r>
            <a:r>
              <a:rPr lang="en-US" sz="18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U-shaped: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outputs over which AC is falling, MC is below AVC.</a:t>
            </a:r>
            <a:endParaRPr lang="en-US" sz="1800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outputs over which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AVC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is rising,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is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above AC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output at which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AVC is at 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minimum,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equals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</a:t>
            </a:r>
            <a:r>
              <a:rPr lang="en-US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800100" lvl="1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endParaRPr lang="en-US" sz="1800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minimum are listed in order : </a:t>
            </a:r>
            <a:r>
              <a:rPr lang="en-US" sz="1800" b="1" u="sng" dirty="0">
                <a:effectLst/>
                <a:highlight>
                  <a:srgbClr val="00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MC, AVC, ATC</a:t>
            </a:r>
            <a:endParaRPr lang="en-US" sz="1800" b="1" u="sng" dirty="0">
              <a:solidFill>
                <a:srgbClr val="002060"/>
              </a:solidFill>
              <a:effectLst/>
              <a:highlight>
                <a:srgbClr val="00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CEFF695-0CFD-DB7B-3182-7A29F8DDFB6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517" y="1323742"/>
            <a:ext cx="5174388" cy="44968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DB153A-352C-78A0-4695-1C21A940A2D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1848" t="61842" r="43043" b="30038"/>
          <a:stretch/>
        </p:blipFill>
        <p:spPr>
          <a:xfrm>
            <a:off x="1874165" y="4525036"/>
            <a:ext cx="4287748" cy="1295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9845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114465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33441-5E7D-BC90-CB7B-ED256B11E3B1}"/>
              </a:ext>
            </a:extLst>
          </p:cNvPr>
          <p:cNvSpPr txBox="1"/>
          <p:nvPr/>
        </p:nvSpPr>
        <p:spPr>
          <a:xfrm>
            <a:off x="2362274" y="446853"/>
            <a:ext cx="6758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Summary of the rules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04687A-C368-0DC0-013A-DB37D0B69CCE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2209" y="1752997"/>
            <a:ext cx="8938591" cy="393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defRPr sz="2400" b="1">
                <a:solidFill>
                  <a:srgbClr val="E6AF00"/>
                </a:solidFill>
                <a:latin typeface="+mn-lt"/>
                <a:ea typeface="+mn-ea"/>
                <a:cs typeface="+mn-cs"/>
              </a:defRPr>
            </a:lvl1pPr>
            <a:lvl2pPr marL="114300" indent="342900" algn="l" rtl="0" eaLnBrk="0" fontAlgn="base" hangingPunct="0">
              <a:spcBef>
                <a:spcPct val="25000"/>
              </a:spcBef>
              <a:spcAft>
                <a:spcPct val="25000"/>
              </a:spcAft>
              <a:buClr>
                <a:srgbClr val="FF0000"/>
              </a:buClr>
              <a:buFont typeface="Wingdings" panose="05000000000000000000" pitchFamily="2" charset="2"/>
              <a:defRPr sz="2400">
                <a:solidFill>
                  <a:schemeClr val="tx1"/>
                </a:solidFill>
                <a:latin typeface="+mn-lt"/>
              </a:defRPr>
            </a:lvl2pPr>
            <a:lvl3pPr marL="347663" indent="56673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571500" indent="8001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742950" indent="108585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12001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16573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21145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257175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lvl="1" indent="0" eaLnBrk="1" hangingPunct="1"/>
            <a:endParaRPr lang="en-US" alt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6E5A8F0-C509-E227-123E-E8FD54E990B2}"/>
              </a:ext>
            </a:extLst>
          </p:cNvPr>
          <p:cNvSpPr txBox="1">
            <a:spLocks/>
          </p:cNvSpPr>
          <p:nvPr/>
        </p:nvSpPr>
        <p:spPr>
          <a:xfrm>
            <a:off x="1645447" y="1867879"/>
            <a:ext cx="2943890" cy="2816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TC = VC+ FC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TC = ATC*Q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b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VC= TC-FC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VC= AVC*Q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b="1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FC=TC-VC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FC=AFC*Q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000" b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1A14C95-26BE-617E-CB55-E8CCB1DD2EE2}"/>
              </a:ext>
            </a:extLst>
          </p:cNvPr>
          <p:cNvSpPr txBox="1">
            <a:spLocks/>
          </p:cNvSpPr>
          <p:nvPr/>
        </p:nvSpPr>
        <p:spPr>
          <a:xfrm>
            <a:off x="7887379" y="2204822"/>
            <a:ext cx="2943890" cy="215385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marR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effectLst/>
                <a:latin typeface="Bradley Hand ITC" panose="03070402050302030203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 = ∆TC / ∆Q</a:t>
            </a:r>
          </a:p>
          <a:p>
            <a:pPr marL="266700" marR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FF0000"/>
                </a:solidFill>
                <a:latin typeface="Bradley Hand ITC" panose="03070402050302030203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 = TP / L</a:t>
            </a:r>
          </a:p>
          <a:p>
            <a:pPr marL="26670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b="1">
                <a:solidFill>
                  <a:srgbClr val="FF0000"/>
                </a:solidFill>
                <a:effectLst/>
                <a:latin typeface="Bradley Hand ITC" panose="03070402050302030203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 = ∆TP / ∆L</a:t>
            </a:r>
            <a:endParaRPr lang="en-US" b="1">
              <a:solidFill>
                <a:srgbClr val="FF0000"/>
              </a:solidFill>
              <a:latin typeface="Bradley Hand ITC" panose="03070402050302030203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b="1" dirty="0">
              <a:latin typeface="Bradley Hand ITC" panose="03070402050302030203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6182E1C-749A-1835-B13F-C826CE406492}"/>
              </a:ext>
            </a:extLst>
          </p:cNvPr>
          <p:cNvSpPr txBox="1">
            <a:spLocks/>
          </p:cNvSpPr>
          <p:nvPr/>
        </p:nvSpPr>
        <p:spPr>
          <a:xfrm>
            <a:off x="4448012" y="1638001"/>
            <a:ext cx="2943890" cy="32763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ATC = TC/Q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ATC= AVC+AFC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b="1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AVC = VC/Q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AVC= ATC-AFC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b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AFC = FC/Q</a:t>
            </a: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AFC= ATC-AVC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667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US" sz="3200" b="1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0206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B35DD2E-7119-E89C-00A7-DBB12DEEAA0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3523" t="36559" r="17840" b="27666"/>
          <a:stretch/>
        </p:blipFill>
        <p:spPr>
          <a:xfrm>
            <a:off x="1901608" y="1498689"/>
            <a:ext cx="8400072" cy="4372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873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NewRomanPSMT"/>
                <a:ea typeface="Times New Roman" panose="02020603050405020304" pitchFamily="18" charset="0"/>
              </a:rPr>
              <a:t>A cost that can be easily adjusted is known as -----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total cost.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800" b="1" u="sng" dirty="0">
                <a:effectLst/>
                <a:latin typeface="TimesNewRomanPSMT"/>
                <a:ea typeface="Times New Roman" panose="02020603050405020304" pitchFamily="18" charset="0"/>
              </a:rPr>
              <a:t>variable cost.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fixed cost.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average fixed cost.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NewRomanPSMT"/>
                <a:ea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NewRomanPSMT"/>
                <a:ea typeface="Times New Roman" panose="02020603050405020304" pitchFamily="18" charset="0"/>
              </a:rPr>
              <a:t>The short run is a time frame in which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A) the firm is not able to hire more workers.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B) the amount of output produced is fixed.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C) there is a shortage of most factors of production.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NewRomanPSMT"/>
                <a:ea typeface="Times New Roman" panose="02020603050405020304" pitchFamily="18" charset="0"/>
              </a:rPr>
              <a:t>D) at least one factor of production is fixed.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751569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marginal cost (MC) curve intersects the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A) ATC, AVC, and AFC curves at their minimum points.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B) ATC and AFC curves at their minimum points.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C) AVC and AFC curves at their minimum points.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NewRomanPSMT"/>
                <a:ea typeface="Times New Roman" panose="02020603050405020304" pitchFamily="18" charset="0"/>
              </a:rPr>
              <a:t>D) ATC and AVC curves at their minimum points.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44546A"/>
                </a:solidFill>
                <a:effectLst/>
                <a:latin typeface="TimesNewRomanPSMT"/>
                <a:ea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If ATC is falling, then MC must be.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A) rising                           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B) falling.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C) equal to ATC.               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NewRomanPSMT"/>
                <a:ea typeface="Times New Roman" panose="02020603050405020304" pitchFamily="18" charset="0"/>
              </a:rPr>
              <a:t>D) above ATC.                    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3544705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 that amount of output were diminishing marginal returns first sets in,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A) average product begins to decrease.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B) total product begins to decrease.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C) marginal cost begins to decrease.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NewRomanPSMT"/>
                <a:ea typeface="Times New Roman" panose="02020603050405020304" pitchFamily="18" charset="0"/>
              </a:rPr>
              <a:t>D) marginal product begins to decrease.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NewRomanPSMT"/>
                <a:ea typeface="Times New Roman" panose="02020603050405020304" pitchFamily="18" charset="0"/>
              </a:rPr>
              <a:t> 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Which one of the following statements is correct?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-Roman"/>
                <a:ea typeface="Times New Roman" panose="02020603050405020304" pitchFamily="18" charset="0"/>
                <a:cs typeface="Times-Roman"/>
              </a:rPr>
              <a:t>A) When marginal product is increasing, average product is decreasing.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-Roman"/>
                <a:ea typeface="Times New Roman" panose="02020603050405020304" pitchFamily="18" charset="0"/>
                <a:cs typeface="Times-Roman"/>
              </a:rPr>
              <a:t>B) When average product is less than zero, marginal product is positive.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-Roman"/>
                <a:ea typeface="Times New Roman" panose="02020603050405020304" pitchFamily="18" charset="0"/>
                <a:cs typeface="Times-Roman"/>
              </a:rPr>
              <a:t>C) When marginal product is increasing and greater than average product, average product is increasing.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-Roman"/>
                <a:ea typeface="Times New Roman" panose="02020603050405020304" pitchFamily="18" charset="0"/>
                <a:cs typeface="Times-Roman"/>
              </a:rPr>
              <a:t>D) When marginal product is zero, total product is at its minimum.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b="1" i="1" u="sng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287437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Diminishing marginal returns occur when the marginal product of an additional worker is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less than zero.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less than the marginal product of the previous worker.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equal to the marginal product of the previous worker.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greater than the marginal product of the previous worker.</a:t>
            </a: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the average product is greater than the marginal product, then the average product is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equal to zero.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falling.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not changing.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lphaU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rising.</a:t>
            </a: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410062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Implicit costs are: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A) equal to total fixed costs.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B) comprised entirely of variable costs.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C) "payments" for self-employed resources.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D) always greater in the short run than in the long run.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Which would be an implicit cost for a firm? The cost: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A) of worker wages and salaries for the firm.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B) paid for leasing a building for the firm.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C) paid for production supplies for the firm.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D) of wages foregone by the owner of the firm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5996171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Suppose that a firm revenue is $5,000,000. The explicit costs of production are $2,500,000 and the implicit costs of production are $200,000. The firm has an accounting profit of: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A) $2,500,000 and an economic profit of $2,300,000 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B) $6,000,000 and an economic profit of $2,000,000.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C) $7,000,000 and an economic profit of $4,000,000.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D) $8,000,000 and an economic profit of $5,000,000.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Answer: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TR= $5,000,000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explicit costs= $2,500,000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implicit costs= $200,000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Eco. Profit = TR- (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explicit + implicit) = $5,000,000- ($2,500,000 + $200,000) = </a:t>
            </a: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$2,300,000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Acc.</a:t>
            </a:r>
            <a:r>
              <a:rPr lang="en-US" sz="1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Profit = TR-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explicit cost= $5,000,000- $2,500,000 = </a:t>
            </a: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$2,500,000 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7078712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4130822" y="481934"/>
            <a:ext cx="49569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Think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47FAAB-9AEC-999E-635D-94A1731BFB95}"/>
              </a:ext>
            </a:extLst>
          </p:cNvPr>
          <p:cNvSpPr txBox="1">
            <a:spLocks/>
          </p:cNvSpPr>
          <p:nvPr/>
        </p:nvSpPr>
        <p:spPr>
          <a:xfrm>
            <a:off x="651740" y="1846924"/>
            <a:ext cx="10109025" cy="35125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marginal product reaches its maximum, what can be said of total product?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A) total product must be at its maximum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B) total product starts to decline even if marginal product is positive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C) total product is increasing if marginal product is still positive 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D) total product levels off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CDFC9C-2B25-16C7-546D-49EE032103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45" t="27099" r="66585" b="34317"/>
          <a:stretch/>
        </p:blipFill>
        <p:spPr>
          <a:xfrm>
            <a:off x="10624945" y="61181"/>
            <a:ext cx="1183844" cy="15784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668ACC-3B73-40F0-FB0F-D00D12DB30F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654667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252B9D-C0CE-8968-B752-14C5C593FEFC}"/>
              </a:ext>
            </a:extLst>
          </p:cNvPr>
          <p:cNvSpPr txBox="1"/>
          <p:nvPr/>
        </p:nvSpPr>
        <p:spPr>
          <a:xfrm>
            <a:off x="2766935" y="427978"/>
            <a:ext cx="555651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Summary outlines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DFD9652-C932-DFB3-6CD6-BB42D866A520}"/>
              </a:ext>
            </a:extLst>
          </p:cNvPr>
          <p:cNvSpPr txBox="1">
            <a:spLocks noChangeArrowheads="1"/>
          </p:cNvSpPr>
          <p:nvPr/>
        </p:nvSpPr>
        <p:spPr>
          <a:xfrm>
            <a:off x="945612" y="1643269"/>
            <a:ext cx="10300775" cy="3922644"/>
          </a:xfrm>
          <a:prstGeom prst="rect">
            <a:avLst/>
          </a:prstGeom>
        </p:spPr>
        <p:txBody>
          <a:bodyPr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7155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  <a:tabLst>
                <a:tab pos="2160270" algn="l"/>
              </a:tabLst>
            </a:pPr>
            <a:endParaRPr lang="en-US" sz="19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2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1FD9CED-F059-C555-24E5-76FD913B7BF8}"/>
              </a:ext>
            </a:extLst>
          </p:cNvPr>
          <p:cNvSpPr txBox="1">
            <a:spLocks/>
          </p:cNvSpPr>
          <p:nvPr/>
        </p:nvSpPr>
        <p:spPr>
          <a:xfrm>
            <a:off x="838199" y="1766015"/>
            <a:ext cx="10515600" cy="37402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ClrTx/>
              <a:buSzPct val="120000"/>
              <a:buFont typeface="Arial" charset="0"/>
              <a:buChar char="•"/>
            </a:pPr>
            <a:r>
              <a:rPr lang="en-US" b="1" dirty="0">
                <a:latin typeface="Arial" charset="0"/>
                <a:cs typeface="ＭＳ Ｐゴシック" charset="-128"/>
              </a:rPr>
              <a:t>The difference between Accounting, and Economic profit</a:t>
            </a:r>
          </a:p>
          <a:p>
            <a:pPr marR="0">
              <a:spcAft>
                <a:spcPts val="800"/>
              </a:spcAft>
              <a:buSzPct val="120000"/>
              <a:buFont typeface="Arial" charset="0"/>
              <a:buChar char="•"/>
            </a:pPr>
            <a:r>
              <a:rPr lang="en-US" b="1" dirty="0">
                <a:latin typeface="Arial" charset="0"/>
              </a:rPr>
              <a:t>Production: </a:t>
            </a:r>
            <a:r>
              <a:rPr lang="en-US" dirty="0">
                <a:latin typeface="Arial" charset="0"/>
              </a:rPr>
              <a:t>Meaning, concepts of product</a:t>
            </a:r>
          </a:p>
          <a:p>
            <a:pPr marR="0">
              <a:spcAft>
                <a:spcPts val="800"/>
              </a:spcAft>
              <a:buSzPct val="120000"/>
              <a:buFont typeface="Arial" charset="0"/>
              <a:buChar char="•"/>
            </a:pPr>
            <a:r>
              <a:rPr lang="en-US" b="1" dirty="0">
                <a:latin typeface="Arial" charset="0"/>
              </a:rPr>
              <a:t>The relationship between a firm’s output and labor employed.</a:t>
            </a:r>
          </a:p>
          <a:p>
            <a:pPr marR="0">
              <a:spcAft>
                <a:spcPts val="800"/>
              </a:spcAft>
              <a:buSzPct val="120000"/>
              <a:buFont typeface="Arial" charset="0"/>
              <a:buChar char="•"/>
            </a:pPr>
            <a:r>
              <a:rPr lang="en-US" b="1" dirty="0">
                <a:latin typeface="Arial" charset="0"/>
              </a:rPr>
              <a:t>The relationship between total, marginal and average productivity (TP, AP, MP)</a:t>
            </a:r>
          </a:p>
          <a:p>
            <a:pPr marR="0">
              <a:spcAft>
                <a:spcPts val="800"/>
              </a:spcAft>
              <a:buSzPct val="120000"/>
              <a:buFont typeface="Arial" charset="0"/>
              <a:buChar char="•"/>
            </a:pPr>
            <a:r>
              <a:rPr lang="en-US" b="1" dirty="0">
                <a:latin typeface="Arial" charset="0"/>
              </a:rPr>
              <a:t>Short run costs</a:t>
            </a:r>
          </a:p>
          <a:p>
            <a:pPr eaLnBrk="1" hangingPunct="1">
              <a:buClrTx/>
              <a:buSzPct val="120000"/>
              <a:buFont typeface="Arial" charset="0"/>
              <a:buChar char="•"/>
            </a:pPr>
            <a:endParaRPr lang="en-US" dirty="0">
              <a:latin typeface="Arial" charset="0"/>
              <a:cs typeface="ＭＳ Ｐゴシック" charset="-128"/>
            </a:endParaRP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A33756-664F-9CB8-EBFA-C9426A105E74}"/>
              </a:ext>
            </a:extLst>
          </p:cNvPr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539344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C2A8F7-E27F-1B0F-34B8-BA0456E6F993}"/>
              </a:ext>
            </a:extLst>
          </p:cNvPr>
          <p:cNvSpPr txBox="1">
            <a:spLocks/>
          </p:cNvSpPr>
          <p:nvPr/>
        </p:nvSpPr>
        <p:spPr>
          <a:xfrm>
            <a:off x="1156252" y="4524157"/>
            <a:ext cx="350851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b="1" dirty="0">
                <a:solidFill>
                  <a:schemeClr val="bg1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2027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1696</TotalTime>
  <Words>1222</Words>
  <Application>Microsoft Office PowerPoint</Application>
  <PresentationFormat>Widescreen</PresentationFormat>
  <Paragraphs>287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50" baseType="lpstr">
      <vt:lpstr>Arial</vt:lpstr>
      <vt:lpstr>Bradley Hand ITC</vt:lpstr>
      <vt:lpstr>Calibri</vt:lpstr>
      <vt:lpstr>Calibri Light</vt:lpstr>
      <vt:lpstr>Palatino Linotype</vt:lpstr>
      <vt:lpstr>Symbol</vt:lpstr>
      <vt:lpstr>Tajawal Medium</vt:lpstr>
      <vt:lpstr>Times New Roman</vt:lpstr>
      <vt:lpstr>TimesNewRomanPSMT</vt:lpstr>
      <vt:lpstr>Times-Roman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دينا سمير السيد حسن علي الوقاد</cp:lastModifiedBy>
  <cp:revision>352</cp:revision>
  <dcterms:created xsi:type="dcterms:W3CDTF">2021-08-03T13:03:26Z</dcterms:created>
  <dcterms:modified xsi:type="dcterms:W3CDTF">2023-02-05T13:18:26Z</dcterms:modified>
</cp:coreProperties>
</file>