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1"/>
  </p:notesMasterIdLst>
  <p:sldIdLst>
    <p:sldId id="480" r:id="rId2"/>
    <p:sldId id="303" r:id="rId3"/>
    <p:sldId id="313" r:id="rId4"/>
    <p:sldId id="924" r:id="rId5"/>
    <p:sldId id="925" r:id="rId6"/>
    <p:sldId id="926" r:id="rId7"/>
    <p:sldId id="923" r:id="rId8"/>
    <p:sldId id="276" r:id="rId9"/>
    <p:sldId id="928" r:id="rId10"/>
    <p:sldId id="929" r:id="rId11"/>
    <p:sldId id="930" r:id="rId12"/>
    <p:sldId id="931" r:id="rId13"/>
    <p:sldId id="932" r:id="rId14"/>
    <p:sldId id="906" r:id="rId15"/>
    <p:sldId id="908" r:id="rId16"/>
    <p:sldId id="909" r:id="rId17"/>
    <p:sldId id="911" r:id="rId18"/>
    <p:sldId id="912" r:id="rId19"/>
    <p:sldId id="914" r:id="rId20"/>
    <p:sldId id="913" r:id="rId21"/>
    <p:sldId id="915" r:id="rId22"/>
    <p:sldId id="916" r:id="rId23"/>
    <p:sldId id="917" r:id="rId24"/>
    <p:sldId id="918" r:id="rId25"/>
    <p:sldId id="920" r:id="rId26"/>
    <p:sldId id="921" r:id="rId27"/>
    <p:sldId id="922" r:id="rId28"/>
    <p:sldId id="496" r:id="rId29"/>
    <p:sldId id="349" r:id="rId3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106" d="100"/>
          <a:sy n="106" d="100"/>
        </p:scale>
        <p:origin x="792"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6D11EDF-787B-472D-A6C8-42601B225FA7}" type="datetimeFigureOut">
              <a:rPr lang="en-GB" smtClean="0"/>
              <a:t>28/05/2026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C2C3BF1-ED60-4D10-BF29-E5162CB20AD3}" type="slidenum">
              <a:rPr lang="en-GB" smtClean="0"/>
              <a:t>‹#›</a:t>
            </a:fld>
            <a:endParaRPr lang="en-GB"/>
          </a:p>
        </p:txBody>
      </p:sp>
    </p:spTree>
    <p:extLst>
      <p:ext uri="{BB962C8B-B14F-4D97-AF65-F5344CB8AC3E}">
        <p14:creationId xmlns:p14="http://schemas.microsoft.com/office/powerpoint/2010/main" val="8610296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C172C7-F767-B1BD-C0E1-C0D60A60703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C625562-C99A-A44F-8C10-D52BC2D9D10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05C39F9-3B00-0787-B14C-E64D289DEEB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C62C833-1D69-F7BA-4C5A-9DEF2F1944DC}"/>
              </a:ext>
            </a:extLst>
          </p:cNvPr>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98799329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9A0824-27CE-A979-AF7F-F7AC78C89FE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45A8BE4-6996-0C27-2C4D-0EA831F2AE3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ECE2929-1071-CEE4-1031-7F54CDCF134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BDD6C5B-C2CB-6519-AACA-B9513775294E}"/>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6417962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4F66C9-9304-4B99-4A22-84535F31FEB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396F61-EEA8-E5F8-2D04-6AF788D0C7B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F933104-B0A2-D7AF-25B1-B45D8A5FA40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1BC6A5E-4ECB-EBD6-7200-835410AA7E65}"/>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6006141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A017A2-83FA-3F9E-9CCC-7E99E2F750A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7D2BC88-F741-6744-D2EF-FD851A6DBF8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8A017E4-EA58-E213-0FAF-39C4E96161A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42920AA-F3BE-A150-4D75-432A3BB08F2E}"/>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9152499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596357-ED39-3F17-C1A9-837B751505E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34B512E-990B-9C50-B918-385B95FDCB8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F70275-6821-5652-DEDE-4E81BB6C061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82A65DB-BA60-8D34-49F9-8B776A26BE1A}"/>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65933520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72824754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80001838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29616440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20854111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65193916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5334551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35538824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A41866-3E98-DE42-EE1A-EFBC1EE8465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6EFC3A1-2B7E-6AC5-5646-6C5ACD3C301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76455EB-766B-CAAA-4B07-5EAE44FB84C7}"/>
              </a:ext>
            </a:extLst>
          </p:cNvPr>
          <p:cNvSpPr>
            <a:spLocks noGrp="1"/>
          </p:cNvSpPr>
          <p:nvPr>
            <p:ph type="body" idx="1"/>
          </p:nvPr>
        </p:nvSpPr>
        <p:spPr/>
        <p:txBody>
          <a:bodyPr/>
          <a:lstStyle/>
          <a:p>
            <a:endParaRPr lang="ar-EG" dirty="0"/>
          </a:p>
        </p:txBody>
      </p:sp>
      <p:sp>
        <p:nvSpPr>
          <p:cNvPr id="4" name="Slide Number Placeholder 3">
            <a:extLst>
              <a:ext uri="{FF2B5EF4-FFF2-40B4-BE49-F238E27FC236}">
                <a16:creationId xmlns:a16="http://schemas.microsoft.com/office/drawing/2014/main" id="{08261505-6B29-1A1A-B8B7-9DD362722E0C}"/>
              </a:ext>
            </a:extLst>
          </p:cNvPr>
          <p:cNvSpPr>
            <a:spLocks noGrp="1"/>
          </p:cNvSpPr>
          <p:nvPr>
            <p:ph type="sldNum" sz="quarter" idx="10"/>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40547674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00F313-211E-5305-770C-F3FA454C739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D907B00-2C59-DFD0-0E40-A3BE4BFFE3E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E434527-1502-6387-F5EE-80303461B576}"/>
              </a:ext>
            </a:extLst>
          </p:cNvPr>
          <p:cNvSpPr>
            <a:spLocks noGrp="1"/>
          </p:cNvSpPr>
          <p:nvPr>
            <p:ph type="dt" sz="half" idx="10"/>
          </p:nvPr>
        </p:nvSpPr>
        <p:spPr/>
        <p:txBody>
          <a:bodyPr/>
          <a:lstStyle/>
          <a:p>
            <a:fld id="{12DE913A-AD9C-4BC6-8A3F-BCF96A92E80F}" type="datetimeFigureOut">
              <a:rPr lang="en-GB" smtClean="0"/>
              <a:t>28/05/2026</a:t>
            </a:fld>
            <a:endParaRPr lang="en-GB"/>
          </a:p>
        </p:txBody>
      </p:sp>
      <p:sp>
        <p:nvSpPr>
          <p:cNvPr id="5" name="Footer Placeholder 4">
            <a:extLst>
              <a:ext uri="{FF2B5EF4-FFF2-40B4-BE49-F238E27FC236}">
                <a16:creationId xmlns:a16="http://schemas.microsoft.com/office/drawing/2014/main" id="{57A10B1C-F7F0-EE5D-0810-AF9F3C87116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07FFAA3-1941-255F-DAAC-CB2FB246F996}"/>
              </a:ext>
            </a:extLst>
          </p:cNvPr>
          <p:cNvSpPr>
            <a:spLocks noGrp="1"/>
          </p:cNvSpPr>
          <p:nvPr>
            <p:ph type="sldNum" sz="quarter" idx="12"/>
          </p:nvPr>
        </p:nvSpPr>
        <p:spPr/>
        <p:txBody>
          <a:bodyPr/>
          <a:lstStyle/>
          <a:p>
            <a:fld id="{21DE61E5-5DDE-4CAB-9FA3-E2B572E3D55D}" type="slidenum">
              <a:rPr lang="en-GB" smtClean="0"/>
              <a:t>‹#›</a:t>
            </a:fld>
            <a:endParaRPr lang="en-GB"/>
          </a:p>
        </p:txBody>
      </p:sp>
    </p:spTree>
    <p:extLst>
      <p:ext uri="{BB962C8B-B14F-4D97-AF65-F5344CB8AC3E}">
        <p14:creationId xmlns:p14="http://schemas.microsoft.com/office/powerpoint/2010/main" val="18356838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7DF06C-2633-2651-8C82-CAACAB5999F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E6D95FB-1C71-5986-6605-7E3A20F3805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A70D073-5B63-D27E-EDE6-0C96E3F84EFF}"/>
              </a:ext>
            </a:extLst>
          </p:cNvPr>
          <p:cNvSpPr>
            <a:spLocks noGrp="1"/>
          </p:cNvSpPr>
          <p:nvPr>
            <p:ph type="dt" sz="half" idx="10"/>
          </p:nvPr>
        </p:nvSpPr>
        <p:spPr/>
        <p:txBody>
          <a:bodyPr/>
          <a:lstStyle/>
          <a:p>
            <a:fld id="{12DE913A-AD9C-4BC6-8A3F-BCF96A92E80F}" type="datetimeFigureOut">
              <a:rPr lang="en-GB" smtClean="0"/>
              <a:t>28/05/2026</a:t>
            </a:fld>
            <a:endParaRPr lang="en-GB"/>
          </a:p>
        </p:txBody>
      </p:sp>
      <p:sp>
        <p:nvSpPr>
          <p:cNvPr id="5" name="Footer Placeholder 4">
            <a:extLst>
              <a:ext uri="{FF2B5EF4-FFF2-40B4-BE49-F238E27FC236}">
                <a16:creationId xmlns:a16="http://schemas.microsoft.com/office/drawing/2014/main" id="{3AA2333B-B745-2FE7-520D-5CC3A8E743D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AFE154B-2853-2D88-B761-12D236A43727}"/>
              </a:ext>
            </a:extLst>
          </p:cNvPr>
          <p:cNvSpPr>
            <a:spLocks noGrp="1"/>
          </p:cNvSpPr>
          <p:nvPr>
            <p:ph type="sldNum" sz="quarter" idx="12"/>
          </p:nvPr>
        </p:nvSpPr>
        <p:spPr/>
        <p:txBody>
          <a:bodyPr/>
          <a:lstStyle/>
          <a:p>
            <a:fld id="{21DE61E5-5DDE-4CAB-9FA3-E2B572E3D55D}" type="slidenum">
              <a:rPr lang="en-GB" smtClean="0"/>
              <a:t>‹#›</a:t>
            </a:fld>
            <a:endParaRPr lang="en-GB"/>
          </a:p>
        </p:txBody>
      </p:sp>
    </p:spTree>
    <p:extLst>
      <p:ext uri="{BB962C8B-B14F-4D97-AF65-F5344CB8AC3E}">
        <p14:creationId xmlns:p14="http://schemas.microsoft.com/office/powerpoint/2010/main" val="4001002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BBB285-A8EA-0F9E-ECD0-349B64C917B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6FB78FBA-863E-954A-A901-ED5C7B4CC8A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00E6820-5D2E-CB93-7C60-76FFEB677B8B}"/>
              </a:ext>
            </a:extLst>
          </p:cNvPr>
          <p:cNvSpPr>
            <a:spLocks noGrp="1"/>
          </p:cNvSpPr>
          <p:nvPr>
            <p:ph type="dt" sz="half" idx="10"/>
          </p:nvPr>
        </p:nvSpPr>
        <p:spPr/>
        <p:txBody>
          <a:bodyPr/>
          <a:lstStyle/>
          <a:p>
            <a:fld id="{12DE913A-AD9C-4BC6-8A3F-BCF96A92E80F}" type="datetimeFigureOut">
              <a:rPr lang="en-GB" smtClean="0"/>
              <a:t>28/05/2026</a:t>
            </a:fld>
            <a:endParaRPr lang="en-GB"/>
          </a:p>
        </p:txBody>
      </p:sp>
      <p:sp>
        <p:nvSpPr>
          <p:cNvPr id="5" name="Footer Placeholder 4">
            <a:extLst>
              <a:ext uri="{FF2B5EF4-FFF2-40B4-BE49-F238E27FC236}">
                <a16:creationId xmlns:a16="http://schemas.microsoft.com/office/drawing/2014/main" id="{B8BCD184-04A8-6110-A33F-64A41CD95B3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C900C9D-2E18-5C5E-4437-254533437071}"/>
              </a:ext>
            </a:extLst>
          </p:cNvPr>
          <p:cNvSpPr>
            <a:spLocks noGrp="1"/>
          </p:cNvSpPr>
          <p:nvPr>
            <p:ph type="sldNum" sz="quarter" idx="12"/>
          </p:nvPr>
        </p:nvSpPr>
        <p:spPr/>
        <p:txBody>
          <a:bodyPr/>
          <a:lstStyle/>
          <a:p>
            <a:fld id="{21DE61E5-5DDE-4CAB-9FA3-E2B572E3D55D}" type="slidenum">
              <a:rPr lang="en-GB" smtClean="0"/>
              <a:t>‹#›</a:t>
            </a:fld>
            <a:endParaRPr lang="en-GB"/>
          </a:p>
        </p:txBody>
      </p:sp>
    </p:spTree>
    <p:extLst>
      <p:ext uri="{BB962C8B-B14F-4D97-AF65-F5344CB8AC3E}">
        <p14:creationId xmlns:p14="http://schemas.microsoft.com/office/powerpoint/2010/main" val="35796615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CF3A33-5623-E4D1-914C-C07D6A41B2F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8FA3CE8-9D72-C853-9A93-DE7D16DAE16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91C8CF2E-7B2F-C762-980E-749EF14A59B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86EFEAA-CD5F-2139-40EA-A31E543454D1}"/>
              </a:ext>
            </a:extLst>
          </p:cNvPr>
          <p:cNvSpPr>
            <a:spLocks noGrp="1"/>
          </p:cNvSpPr>
          <p:nvPr>
            <p:ph type="dt" sz="half" idx="10"/>
          </p:nvPr>
        </p:nvSpPr>
        <p:spPr/>
        <p:txBody>
          <a:bodyPr/>
          <a:lstStyle/>
          <a:p>
            <a:fld id="{12DE913A-AD9C-4BC6-8A3F-BCF96A92E80F}" type="datetimeFigureOut">
              <a:rPr lang="en-GB" smtClean="0"/>
              <a:t>28/05/2026</a:t>
            </a:fld>
            <a:endParaRPr lang="en-GB"/>
          </a:p>
        </p:txBody>
      </p:sp>
      <p:sp>
        <p:nvSpPr>
          <p:cNvPr id="6" name="Footer Placeholder 5">
            <a:extLst>
              <a:ext uri="{FF2B5EF4-FFF2-40B4-BE49-F238E27FC236}">
                <a16:creationId xmlns:a16="http://schemas.microsoft.com/office/drawing/2014/main" id="{BCEED94C-5D59-FF76-5549-5EFDF1DFE53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EA96ECF-8A87-B83F-2DB6-5C23832C424A}"/>
              </a:ext>
            </a:extLst>
          </p:cNvPr>
          <p:cNvSpPr>
            <a:spLocks noGrp="1"/>
          </p:cNvSpPr>
          <p:nvPr>
            <p:ph type="sldNum" sz="quarter" idx="12"/>
          </p:nvPr>
        </p:nvSpPr>
        <p:spPr/>
        <p:txBody>
          <a:bodyPr/>
          <a:lstStyle/>
          <a:p>
            <a:fld id="{21DE61E5-5DDE-4CAB-9FA3-E2B572E3D55D}" type="slidenum">
              <a:rPr lang="en-GB" smtClean="0"/>
              <a:t>‹#›</a:t>
            </a:fld>
            <a:endParaRPr lang="en-GB"/>
          </a:p>
        </p:txBody>
      </p:sp>
    </p:spTree>
    <p:extLst>
      <p:ext uri="{BB962C8B-B14F-4D97-AF65-F5344CB8AC3E}">
        <p14:creationId xmlns:p14="http://schemas.microsoft.com/office/powerpoint/2010/main" val="4510349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584C96-79BC-7D8F-D427-FCAB04566F20}"/>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EF01B7D-1D5F-12DC-A597-153ADDB0A8B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69BD84B-5256-9362-5BD5-8CBC73E7C56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510E53B-1C32-0798-C35E-A2F510005C5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E53CD99-F666-D491-9689-0ED02B679DE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AE115039-82A4-83A3-12D2-3426DDF68C0B}"/>
              </a:ext>
            </a:extLst>
          </p:cNvPr>
          <p:cNvSpPr>
            <a:spLocks noGrp="1"/>
          </p:cNvSpPr>
          <p:nvPr>
            <p:ph type="dt" sz="half" idx="10"/>
          </p:nvPr>
        </p:nvSpPr>
        <p:spPr/>
        <p:txBody>
          <a:bodyPr/>
          <a:lstStyle/>
          <a:p>
            <a:fld id="{12DE913A-AD9C-4BC6-8A3F-BCF96A92E80F}" type="datetimeFigureOut">
              <a:rPr lang="en-GB" smtClean="0"/>
              <a:t>28/05/2026</a:t>
            </a:fld>
            <a:endParaRPr lang="en-GB"/>
          </a:p>
        </p:txBody>
      </p:sp>
      <p:sp>
        <p:nvSpPr>
          <p:cNvPr id="8" name="Footer Placeholder 7">
            <a:extLst>
              <a:ext uri="{FF2B5EF4-FFF2-40B4-BE49-F238E27FC236}">
                <a16:creationId xmlns:a16="http://schemas.microsoft.com/office/drawing/2014/main" id="{99CC7C13-51D5-D45F-E85B-B29C74485E7B}"/>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130C0A9-F540-0E18-F18E-2A4535A6545D}"/>
              </a:ext>
            </a:extLst>
          </p:cNvPr>
          <p:cNvSpPr>
            <a:spLocks noGrp="1"/>
          </p:cNvSpPr>
          <p:nvPr>
            <p:ph type="sldNum" sz="quarter" idx="12"/>
          </p:nvPr>
        </p:nvSpPr>
        <p:spPr/>
        <p:txBody>
          <a:bodyPr/>
          <a:lstStyle/>
          <a:p>
            <a:fld id="{21DE61E5-5DDE-4CAB-9FA3-E2B572E3D55D}" type="slidenum">
              <a:rPr lang="en-GB" smtClean="0"/>
              <a:t>‹#›</a:t>
            </a:fld>
            <a:endParaRPr lang="en-GB"/>
          </a:p>
        </p:txBody>
      </p:sp>
    </p:spTree>
    <p:extLst>
      <p:ext uri="{BB962C8B-B14F-4D97-AF65-F5344CB8AC3E}">
        <p14:creationId xmlns:p14="http://schemas.microsoft.com/office/powerpoint/2010/main" val="41984129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D8671B-ED70-454C-7203-5BE83180048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CF4D225E-A0F2-4CFB-43EA-D0CB06ADE851}"/>
              </a:ext>
            </a:extLst>
          </p:cNvPr>
          <p:cNvSpPr>
            <a:spLocks noGrp="1"/>
          </p:cNvSpPr>
          <p:nvPr>
            <p:ph type="dt" sz="half" idx="10"/>
          </p:nvPr>
        </p:nvSpPr>
        <p:spPr/>
        <p:txBody>
          <a:bodyPr/>
          <a:lstStyle/>
          <a:p>
            <a:fld id="{12DE913A-AD9C-4BC6-8A3F-BCF96A92E80F}" type="datetimeFigureOut">
              <a:rPr lang="en-GB" smtClean="0"/>
              <a:t>28/05/2026</a:t>
            </a:fld>
            <a:endParaRPr lang="en-GB"/>
          </a:p>
        </p:txBody>
      </p:sp>
      <p:sp>
        <p:nvSpPr>
          <p:cNvPr id="4" name="Footer Placeholder 3">
            <a:extLst>
              <a:ext uri="{FF2B5EF4-FFF2-40B4-BE49-F238E27FC236}">
                <a16:creationId xmlns:a16="http://schemas.microsoft.com/office/drawing/2014/main" id="{EAD49351-E8EC-4220-9BEC-EBFA3065418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C457711-FCB6-D689-9670-50E9D92377DA}"/>
              </a:ext>
            </a:extLst>
          </p:cNvPr>
          <p:cNvSpPr>
            <a:spLocks noGrp="1"/>
          </p:cNvSpPr>
          <p:nvPr>
            <p:ph type="sldNum" sz="quarter" idx="12"/>
          </p:nvPr>
        </p:nvSpPr>
        <p:spPr/>
        <p:txBody>
          <a:bodyPr/>
          <a:lstStyle/>
          <a:p>
            <a:fld id="{21DE61E5-5DDE-4CAB-9FA3-E2B572E3D55D}" type="slidenum">
              <a:rPr lang="en-GB" smtClean="0"/>
              <a:t>‹#›</a:t>
            </a:fld>
            <a:endParaRPr lang="en-GB"/>
          </a:p>
        </p:txBody>
      </p:sp>
    </p:spTree>
    <p:extLst>
      <p:ext uri="{BB962C8B-B14F-4D97-AF65-F5344CB8AC3E}">
        <p14:creationId xmlns:p14="http://schemas.microsoft.com/office/powerpoint/2010/main" val="32676219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811D7B2-0768-961F-F080-FFCDAFA5940C}"/>
              </a:ext>
            </a:extLst>
          </p:cNvPr>
          <p:cNvSpPr>
            <a:spLocks noGrp="1"/>
          </p:cNvSpPr>
          <p:nvPr>
            <p:ph type="dt" sz="half" idx="10"/>
          </p:nvPr>
        </p:nvSpPr>
        <p:spPr/>
        <p:txBody>
          <a:bodyPr/>
          <a:lstStyle/>
          <a:p>
            <a:fld id="{12DE913A-AD9C-4BC6-8A3F-BCF96A92E80F}" type="datetimeFigureOut">
              <a:rPr lang="en-GB" smtClean="0"/>
              <a:t>28/05/2026</a:t>
            </a:fld>
            <a:endParaRPr lang="en-GB"/>
          </a:p>
        </p:txBody>
      </p:sp>
      <p:sp>
        <p:nvSpPr>
          <p:cNvPr id="3" name="Footer Placeholder 2">
            <a:extLst>
              <a:ext uri="{FF2B5EF4-FFF2-40B4-BE49-F238E27FC236}">
                <a16:creationId xmlns:a16="http://schemas.microsoft.com/office/drawing/2014/main" id="{13D81EFE-DD9F-3169-A374-438BB7A6815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E4916F96-6890-0EC8-A889-2D89A671504A}"/>
              </a:ext>
            </a:extLst>
          </p:cNvPr>
          <p:cNvSpPr>
            <a:spLocks noGrp="1"/>
          </p:cNvSpPr>
          <p:nvPr>
            <p:ph type="sldNum" sz="quarter" idx="12"/>
          </p:nvPr>
        </p:nvSpPr>
        <p:spPr/>
        <p:txBody>
          <a:bodyPr/>
          <a:lstStyle/>
          <a:p>
            <a:fld id="{21DE61E5-5DDE-4CAB-9FA3-E2B572E3D55D}" type="slidenum">
              <a:rPr lang="en-GB" smtClean="0"/>
              <a:t>‹#›</a:t>
            </a:fld>
            <a:endParaRPr lang="en-GB"/>
          </a:p>
        </p:txBody>
      </p:sp>
    </p:spTree>
    <p:extLst>
      <p:ext uri="{BB962C8B-B14F-4D97-AF65-F5344CB8AC3E}">
        <p14:creationId xmlns:p14="http://schemas.microsoft.com/office/powerpoint/2010/main" val="28964090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F2F2A7-4DE8-EAEC-DB54-732B20E042E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2C86A95-4C86-76D2-B2CC-56FD0BBB10C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996C2F10-D215-1507-7459-FC864F3A5FD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DF45E67-59F3-6511-24AF-42A85253E700}"/>
              </a:ext>
            </a:extLst>
          </p:cNvPr>
          <p:cNvSpPr>
            <a:spLocks noGrp="1"/>
          </p:cNvSpPr>
          <p:nvPr>
            <p:ph type="dt" sz="half" idx="10"/>
          </p:nvPr>
        </p:nvSpPr>
        <p:spPr/>
        <p:txBody>
          <a:bodyPr/>
          <a:lstStyle/>
          <a:p>
            <a:fld id="{12DE913A-AD9C-4BC6-8A3F-BCF96A92E80F}" type="datetimeFigureOut">
              <a:rPr lang="en-GB" smtClean="0"/>
              <a:t>28/05/2026</a:t>
            </a:fld>
            <a:endParaRPr lang="en-GB"/>
          </a:p>
        </p:txBody>
      </p:sp>
      <p:sp>
        <p:nvSpPr>
          <p:cNvPr id="6" name="Footer Placeholder 5">
            <a:extLst>
              <a:ext uri="{FF2B5EF4-FFF2-40B4-BE49-F238E27FC236}">
                <a16:creationId xmlns:a16="http://schemas.microsoft.com/office/drawing/2014/main" id="{A0BDB2CF-C063-AE11-0119-6A7C9DFDB83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AB1BB05-9246-96FC-AE14-0E0AB0EE55C7}"/>
              </a:ext>
            </a:extLst>
          </p:cNvPr>
          <p:cNvSpPr>
            <a:spLocks noGrp="1"/>
          </p:cNvSpPr>
          <p:nvPr>
            <p:ph type="sldNum" sz="quarter" idx="12"/>
          </p:nvPr>
        </p:nvSpPr>
        <p:spPr/>
        <p:txBody>
          <a:bodyPr/>
          <a:lstStyle/>
          <a:p>
            <a:fld id="{21DE61E5-5DDE-4CAB-9FA3-E2B572E3D55D}" type="slidenum">
              <a:rPr lang="en-GB" smtClean="0"/>
              <a:t>‹#›</a:t>
            </a:fld>
            <a:endParaRPr lang="en-GB"/>
          </a:p>
        </p:txBody>
      </p:sp>
    </p:spTree>
    <p:extLst>
      <p:ext uri="{BB962C8B-B14F-4D97-AF65-F5344CB8AC3E}">
        <p14:creationId xmlns:p14="http://schemas.microsoft.com/office/powerpoint/2010/main" val="19586290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D90BFD-D39D-0645-BAB6-DB6631D1666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569A9FF-8F89-C2BD-02C3-40654B15CB5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48E0A51-A3FC-352D-2B82-CF9104DD10D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84077A2-F5FC-F79D-A291-8BA7CB6E8E66}"/>
              </a:ext>
            </a:extLst>
          </p:cNvPr>
          <p:cNvSpPr>
            <a:spLocks noGrp="1"/>
          </p:cNvSpPr>
          <p:nvPr>
            <p:ph type="dt" sz="half" idx="10"/>
          </p:nvPr>
        </p:nvSpPr>
        <p:spPr/>
        <p:txBody>
          <a:bodyPr/>
          <a:lstStyle/>
          <a:p>
            <a:fld id="{12DE913A-AD9C-4BC6-8A3F-BCF96A92E80F}" type="datetimeFigureOut">
              <a:rPr lang="en-GB" smtClean="0"/>
              <a:t>28/05/2026</a:t>
            </a:fld>
            <a:endParaRPr lang="en-GB"/>
          </a:p>
        </p:txBody>
      </p:sp>
      <p:sp>
        <p:nvSpPr>
          <p:cNvPr id="6" name="Footer Placeholder 5">
            <a:extLst>
              <a:ext uri="{FF2B5EF4-FFF2-40B4-BE49-F238E27FC236}">
                <a16:creationId xmlns:a16="http://schemas.microsoft.com/office/drawing/2014/main" id="{19ED1547-4027-56B7-4B40-85C99727218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CF46F7B-982E-2EC3-CA39-BBC48984DBB2}"/>
              </a:ext>
            </a:extLst>
          </p:cNvPr>
          <p:cNvSpPr>
            <a:spLocks noGrp="1"/>
          </p:cNvSpPr>
          <p:nvPr>
            <p:ph type="sldNum" sz="quarter" idx="12"/>
          </p:nvPr>
        </p:nvSpPr>
        <p:spPr/>
        <p:txBody>
          <a:bodyPr/>
          <a:lstStyle/>
          <a:p>
            <a:fld id="{21DE61E5-5DDE-4CAB-9FA3-E2B572E3D55D}" type="slidenum">
              <a:rPr lang="en-GB" smtClean="0"/>
              <a:t>‹#›</a:t>
            </a:fld>
            <a:endParaRPr lang="en-GB"/>
          </a:p>
        </p:txBody>
      </p:sp>
    </p:spTree>
    <p:extLst>
      <p:ext uri="{BB962C8B-B14F-4D97-AF65-F5344CB8AC3E}">
        <p14:creationId xmlns:p14="http://schemas.microsoft.com/office/powerpoint/2010/main" val="37278009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A2ECD8-A26F-BED6-4675-763956A8C438}"/>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4C81875-06B3-FC51-576B-2A5A497D5A1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979B28D-688C-3826-CCFC-34D1033D28C4}"/>
              </a:ext>
            </a:extLst>
          </p:cNvPr>
          <p:cNvSpPr>
            <a:spLocks noGrp="1"/>
          </p:cNvSpPr>
          <p:nvPr>
            <p:ph type="dt" sz="half" idx="10"/>
          </p:nvPr>
        </p:nvSpPr>
        <p:spPr/>
        <p:txBody>
          <a:bodyPr/>
          <a:lstStyle/>
          <a:p>
            <a:fld id="{12DE913A-AD9C-4BC6-8A3F-BCF96A92E80F}" type="datetimeFigureOut">
              <a:rPr lang="en-GB" smtClean="0"/>
              <a:t>28/05/2026</a:t>
            </a:fld>
            <a:endParaRPr lang="en-GB"/>
          </a:p>
        </p:txBody>
      </p:sp>
      <p:sp>
        <p:nvSpPr>
          <p:cNvPr id="5" name="Footer Placeholder 4">
            <a:extLst>
              <a:ext uri="{FF2B5EF4-FFF2-40B4-BE49-F238E27FC236}">
                <a16:creationId xmlns:a16="http://schemas.microsoft.com/office/drawing/2014/main" id="{934795AB-2888-99EF-3D64-36900E5203A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643B660-5037-DB8F-22A7-5D8382469396}"/>
              </a:ext>
            </a:extLst>
          </p:cNvPr>
          <p:cNvSpPr>
            <a:spLocks noGrp="1"/>
          </p:cNvSpPr>
          <p:nvPr>
            <p:ph type="sldNum" sz="quarter" idx="12"/>
          </p:nvPr>
        </p:nvSpPr>
        <p:spPr/>
        <p:txBody>
          <a:bodyPr/>
          <a:lstStyle/>
          <a:p>
            <a:fld id="{21DE61E5-5DDE-4CAB-9FA3-E2B572E3D55D}" type="slidenum">
              <a:rPr lang="en-GB" smtClean="0"/>
              <a:t>‹#›</a:t>
            </a:fld>
            <a:endParaRPr lang="en-GB"/>
          </a:p>
        </p:txBody>
      </p:sp>
    </p:spTree>
    <p:extLst>
      <p:ext uri="{BB962C8B-B14F-4D97-AF65-F5344CB8AC3E}">
        <p14:creationId xmlns:p14="http://schemas.microsoft.com/office/powerpoint/2010/main" val="21132128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6892923-9A3E-7733-689A-958582A306B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942AA82-4281-E908-C4CE-A2C3D2A4AAE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CB72EF7-CF72-271B-1405-C35B40AF0C6E}"/>
              </a:ext>
            </a:extLst>
          </p:cNvPr>
          <p:cNvSpPr>
            <a:spLocks noGrp="1"/>
          </p:cNvSpPr>
          <p:nvPr>
            <p:ph type="dt" sz="half" idx="10"/>
          </p:nvPr>
        </p:nvSpPr>
        <p:spPr/>
        <p:txBody>
          <a:bodyPr/>
          <a:lstStyle/>
          <a:p>
            <a:fld id="{12DE913A-AD9C-4BC6-8A3F-BCF96A92E80F}" type="datetimeFigureOut">
              <a:rPr lang="en-GB" smtClean="0"/>
              <a:t>28/05/2026</a:t>
            </a:fld>
            <a:endParaRPr lang="en-GB"/>
          </a:p>
        </p:txBody>
      </p:sp>
      <p:sp>
        <p:nvSpPr>
          <p:cNvPr id="5" name="Footer Placeholder 4">
            <a:extLst>
              <a:ext uri="{FF2B5EF4-FFF2-40B4-BE49-F238E27FC236}">
                <a16:creationId xmlns:a16="http://schemas.microsoft.com/office/drawing/2014/main" id="{9109C79B-7429-C216-D4FB-94FB84453AC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D5539AB-02F2-77B3-5812-75623E8262DA}"/>
              </a:ext>
            </a:extLst>
          </p:cNvPr>
          <p:cNvSpPr>
            <a:spLocks noGrp="1"/>
          </p:cNvSpPr>
          <p:nvPr>
            <p:ph type="sldNum" sz="quarter" idx="12"/>
          </p:nvPr>
        </p:nvSpPr>
        <p:spPr/>
        <p:txBody>
          <a:bodyPr/>
          <a:lstStyle/>
          <a:p>
            <a:fld id="{21DE61E5-5DDE-4CAB-9FA3-E2B572E3D55D}" type="slidenum">
              <a:rPr lang="en-GB" smtClean="0"/>
              <a:t>‹#›</a:t>
            </a:fld>
            <a:endParaRPr lang="en-GB"/>
          </a:p>
        </p:txBody>
      </p:sp>
    </p:spTree>
    <p:extLst>
      <p:ext uri="{BB962C8B-B14F-4D97-AF65-F5344CB8AC3E}">
        <p14:creationId xmlns:p14="http://schemas.microsoft.com/office/powerpoint/2010/main" val="203767251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490825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4765412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9880547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5096927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327444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9395375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2F9B0D9-8CD7-E5B2-6566-913155589C6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C456A85-BF39-4C84-C87F-53ACBD4258C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C5661D3-4B39-8933-D889-9F063AF0B4C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2DE913A-AD9C-4BC6-8A3F-BCF96A92E80F}" type="datetimeFigureOut">
              <a:rPr lang="en-GB" smtClean="0"/>
              <a:t>28/05/2026</a:t>
            </a:fld>
            <a:endParaRPr lang="en-GB"/>
          </a:p>
        </p:txBody>
      </p:sp>
      <p:sp>
        <p:nvSpPr>
          <p:cNvPr id="5" name="Footer Placeholder 4">
            <a:extLst>
              <a:ext uri="{FF2B5EF4-FFF2-40B4-BE49-F238E27FC236}">
                <a16:creationId xmlns:a16="http://schemas.microsoft.com/office/drawing/2014/main" id="{5C0AE640-EADA-BEFC-7384-C43C4708F5B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6A612AC-E84F-4BD5-6EDF-28257E03DF7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1DE61E5-5DDE-4CAB-9FA3-E2B572E3D55D}" type="slidenum">
              <a:rPr lang="en-GB" smtClean="0"/>
              <a:t>‹#›</a:t>
            </a:fld>
            <a:endParaRPr lang="en-GB"/>
          </a:p>
        </p:txBody>
      </p:sp>
    </p:spTree>
    <p:extLst>
      <p:ext uri="{BB962C8B-B14F-4D97-AF65-F5344CB8AC3E}">
        <p14:creationId xmlns:p14="http://schemas.microsoft.com/office/powerpoint/2010/main" val="154965997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4" r:id="rId15"/>
    <p:sldLayoutId id="2147483666" r:id="rId16"/>
    <p:sldLayoutId id="2147483667"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4.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5.xml"/><Relationship Id="rId5" Type="http://schemas.openxmlformats.org/officeDocument/2006/relationships/image" Target="../media/image5.pn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6.xml"/><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6.xml"/><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16.xml"/><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16.xml"/><Relationship Id="rId5" Type="http://schemas.openxmlformats.org/officeDocument/2006/relationships/image" Target="../media/image8.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16.xml"/><Relationship Id="rId5" Type="http://schemas.openxmlformats.org/officeDocument/2006/relationships/image" Target="../media/image8.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xml"/><Relationship Id="rId1" Type="http://schemas.openxmlformats.org/officeDocument/2006/relationships/slideLayout" Target="../slideLayouts/slideLayout16.xml"/><Relationship Id="rId5" Type="http://schemas.openxmlformats.org/officeDocument/2006/relationships/image" Target="../media/image8.png"/><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hyperlink" Target="https://midocean.ae/academic-calendar-2/" TargetMode="External"/><Relationship Id="rId2" Type="http://schemas.openxmlformats.org/officeDocument/2006/relationships/image" Target="../media/image7.png"/><Relationship Id="rId1" Type="http://schemas.openxmlformats.org/officeDocument/2006/relationships/slideLayout" Target="../slideLayouts/slideLayout12.xml"/><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10.jpeg"/></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10.jpeg"/></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2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2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29.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jpeg"/><Relationship Id="rId1" Type="http://schemas.openxmlformats.org/officeDocument/2006/relationships/slideLayout" Target="../slideLayouts/slideLayout13.xml"/><Relationship Id="rId4" Type="http://schemas.openxmlformats.org/officeDocument/2006/relationships/image" Target="../media/image1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73668" y="3265743"/>
            <a:ext cx="5216525" cy="398780"/>
          </a:xfrm>
          <a:prstGeom prst="rect">
            <a:avLst/>
          </a:prstGeom>
          <a:noFill/>
        </p:spPr>
        <p:txBody>
          <a:bodyPr wrap="square" rtlCol="0">
            <a:spAutoFit/>
          </a:bodyPr>
          <a:lstStyle/>
          <a:p>
            <a:r>
              <a:rPr lang="ar-SA" sz="2000" dirty="0">
                <a:latin typeface="Alexandria" charset="0"/>
                <a:cs typeface="Alexandria" charset="0"/>
              </a:rPr>
              <a:t>د. سارا الودعاني</a:t>
            </a:r>
            <a:endParaRPr lang="en-US" sz="2000" dirty="0">
              <a:latin typeface="Alexandria" charset="0"/>
              <a:cs typeface="Alexandria" charset="0"/>
            </a:endParaRPr>
          </a:p>
        </p:txBody>
      </p:sp>
      <p:sp>
        <p:nvSpPr>
          <p:cNvPr id="31" name="TextBox 30"/>
          <p:cNvSpPr txBox="1"/>
          <p:nvPr/>
        </p:nvSpPr>
        <p:spPr>
          <a:xfrm>
            <a:off x="673668" y="2424037"/>
            <a:ext cx="4626119" cy="769441"/>
          </a:xfrm>
          <a:prstGeom prst="rect">
            <a:avLst/>
          </a:prstGeom>
          <a:noFill/>
        </p:spPr>
        <p:txBody>
          <a:bodyPr wrap="square" rtlCol="0">
            <a:spAutoFit/>
          </a:bodyPr>
          <a:lstStyle/>
          <a:p>
            <a:r>
              <a:rPr lang="ar-SA" sz="4400" b="1" dirty="0">
                <a:solidFill>
                  <a:srgbClr val="00B0F0"/>
                </a:solidFill>
                <a:latin typeface="Alexandria" charset="0"/>
                <a:cs typeface="Alexandria" charset="0"/>
              </a:rPr>
              <a:t>مبادئ التسويق</a:t>
            </a:r>
          </a:p>
        </p:txBody>
      </p:sp>
      <p:sp>
        <p:nvSpPr>
          <p:cNvPr id="34" name="Rectangle: Rounded Corners 33"/>
          <p:cNvSpPr/>
          <p:nvPr/>
        </p:nvSpPr>
        <p:spPr>
          <a:xfrm>
            <a:off x="402196" y="4796653"/>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solidFill>
                  <a:schemeClr val="bg1"/>
                </a:solidFill>
                <a:latin typeface="Alexandria" charset="0"/>
                <a:cs typeface="Alexandria" charset="0"/>
              </a:rPr>
              <a:t>محاضرة تمهيدية</a:t>
            </a:r>
            <a:endParaRPr lang="en-US" sz="2800" b="1" dirty="0">
              <a:solidFill>
                <a:schemeClr val="bg1"/>
              </a:solidFill>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3" name="TextBox 2">
            <a:extLst>
              <a:ext uri="{FF2B5EF4-FFF2-40B4-BE49-F238E27FC236}">
                <a16:creationId xmlns:a16="http://schemas.microsoft.com/office/drawing/2014/main" id="{1E0280F2-244B-0137-E707-153B34CD1F1A}"/>
              </a:ext>
            </a:extLst>
          </p:cNvPr>
          <p:cNvSpPr txBox="1"/>
          <p:nvPr/>
        </p:nvSpPr>
        <p:spPr>
          <a:xfrm>
            <a:off x="673668" y="3695241"/>
            <a:ext cx="7189236" cy="369332"/>
          </a:xfrm>
          <a:prstGeom prst="rect">
            <a:avLst/>
          </a:prstGeom>
          <a:noFill/>
        </p:spPr>
        <p:txBody>
          <a:bodyPr wrap="square">
            <a:spAutoFit/>
          </a:bodyPr>
          <a:lstStyle/>
          <a:p>
            <a:r>
              <a:rPr lang="en-US" dirty="0"/>
              <a:t>MGM204</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0"/>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3498674" y="-58058"/>
            <a:ext cx="8659664" cy="5300798"/>
          </a:xfrm>
        </p:spPr>
      </p:pic>
      <p:sp>
        <p:nvSpPr>
          <p:cNvPr id="9" name="TextBox 8"/>
          <p:cNvSpPr txBox="1"/>
          <p:nvPr/>
        </p:nvSpPr>
        <p:spPr>
          <a:xfrm>
            <a:off x="670669" y="2801712"/>
            <a:ext cx="3041217" cy="769441"/>
          </a:xfrm>
          <a:prstGeom prst="rect">
            <a:avLst/>
          </a:prstGeom>
          <a:noFill/>
        </p:spPr>
        <p:txBody>
          <a:bodyPr wrap="none" rtlCol="0">
            <a:spAutoFit/>
          </a:bodyPr>
          <a:lstStyle/>
          <a:p>
            <a:r>
              <a:rPr lang="ar-SA" sz="4400" b="1" dirty="0">
                <a:solidFill>
                  <a:srgbClr val="00B0F0"/>
                </a:solidFill>
                <a:latin typeface="Alexandria" charset="0"/>
                <a:cs typeface="Alexandria" charset="0"/>
              </a:rPr>
              <a:t>مبادئ التسويق</a:t>
            </a:r>
          </a:p>
        </p:txBody>
      </p:sp>
      <p:sp>
        <p:nvSpPr>
          <p:cNvPr id="10" name="Rectangle: Rounded Corners 9"/>
          <p:cNvSpPr/>
          <p:nvPr/>
        </p:nvSpPr>
        <p:spPr>
          <a:xfrm>
            <a:off x="540119" y="378920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solidFill>
                  <a:schemeClr val="tx1"/>
                </a:solidFill>
                <a:latin typeface="Alexandria" charset="0"/>
                <a:cs typeface="Alexandria" charset="0"/>
              </a:rPr>
              <a:t>محاضرة تمهيدية</a:t>
            </a:r>
            <a:endParaRPr lang="en-US" sz="2800" b="1" dirty="0">
              <a:solidFill>
                <a:schemeClr val="tx1"/>
              </a:solidFill>
              <a:latin typeface="Alexandria" charset="0"/>
              <a:cs typeface="Alexandria" charset="0"/>
            </a:endParaRPr>
          </a:p>
        </p:txBody>
      </p:sp>
      <p:sp>
        <p:nvSpPr>
          <p:cNvPr id="11" name="TextBox 10"/>
          <p:cNvSpPr txBox="1"/>
          <p:nvPr/>
        </p:nvSpPr>
        <p:spPr>
          <a:xfrm>
            <a:off x="1710762" y="4667300"/>
            <a:ext cx="1175322" cy="400110"/>
          </a:xfrm>
          <a:prstGeom prst="rect">
            <a:avLst/>
          </a:prstGeom>
          <a:noFill/>
        </p:spPr>
        <p:txBody>
          <a:bodyPr wrap="none" rtlCol="0">
            <a:spAutoFit/>
          </a:bodyPr>
          <a:lstStyle/>
          <a:p>
            <a:r>
              <a:rPr lang="en-US" sz="2000" dirty="0">
                <a:latin typeface="Alexandria" charset="0"/>
                <a:cs typeface="Alexandria" charset="0"/>
              </a:rPr>
              <a:t>MGM204</a:t>
            </a:r>
          </a:p>
        </p:txBody>
      </p:sp>
      <p:sp>
        <p:nvSpPr>
          <p:cNvPr id="12" name="TextBox 11"/>
          <p:cNvSpPr txBox="1"/>
          <p:nvPr/>
        </p:nvSpPr>
        <p:spPr>
          <a:xfrm>
            <a:off x="1268654" y="6196628"/>
            <a:ext cx="4886463" cy="521970"/>
          </a:xfrm>
          <a:prstGeom prst="rect">
            <a:avLst/>
          </a:prstGeom>
          <a:noFill/>
        </p:spPr>
        <p:txBody>
          <a:bodyPr wrap="square" rtlCol="0">
            <a:spAutoFit/>
          </a:bodyPr>
          <a:lstStyle/>
          <a:p>
            <a:r>
              <a:rPr lang="ar-SA" sz="2800" b="1" dirty="0">
                <a:solidFill>
                  <a:srgbClr val="00B0F0"/>
                </a:solidFill>
                <a:latin typeface="Alexandria" charset="0"/>
                <a:cs typeface="Alexandria" charset="0"/>
              </a:rPr>
              <a:t>د. سارا الودعاني</a:t>
            </a:r>
            <a:endParaRPr lang="en-US" sz="2800" b="1" dirty="0">
              <a:solidFill>
                <a:srgbClr val="00B0F0"/>
              </a:solidFill>
              <a:latin typeface="Alexandria" charset="0"/>
              <a:cs typeface="Alexandria" charset="0"/>
            </a:endParaRPr>
          </a:p>
        </p:txBody>
      </p:sp>
      <p:pic>
        <p:nvPicPr>
          <p:cNvPr id="7" name="Picture 6">
            <a:extLst>
              <a:ext uri="{FF2B5EF4-FFF2-40B4-BE49-F238E27FC236}">
                <a16:creationId xmlns:a16="http://schemas.microsoft.com/office/drawing/2014/main" id="{AFF851C8-F351-B20A-390D-08FD64C69326}"/>
              </a:ext>
            </a:extLst>
          </p:cNvPr>
          <p:cNvPicPr>
            <a:picLocks noChangeAspect="1"/>
          </p:cNvPicPr>
          <p:nvPr/>
        </p:nvPicPr>
        <p:blipFill>
          <a:blip r:embed="rId5"/>
          <a:stretch>
            <a:fillRect/>
          </a:stretch>
        </p:blipFill>
        <p:spPr>
          <a:xfrm>
            <a:off x="240933" y="-58058"/>
            <a:ext cx="2956816" cy="1383912"/>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351548" y="1238863"/>
            <a:ext cx="4526385" cy="454743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874473" y="46025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9521990" y="1098070"/>
            <a:ext cx="1300994" cy="523220"/>
          </a:xfrm>
          <a:prstGeom prst="rect">
            <a:avLst/>
          </a:prstGeom>
          <a:noFill/>
        </p:spPr>
        <p:txBody>
          <a:bodyPr wrap="square" rtlCol="0">
            <a:spAutoFit/>
          </a:bodyPr>
          <a:lstStyle/>
          <a:p>
            <a:r>
              <a:rPr lang="ar-SA" sz="2800" b="1" dirty="0">
                <a:latin typeface="Alexandria" charset="0"/>
                <a:cs typeface="Alexandria" charset="0"/>
              </a:rPr>
              <a:t>تمهيد:</a:t>
            </a:r>
            <a:endParaRPr lang="en-US" sz="2800" b="1" dirty="0">
              <a:latin typeface="Alexandria" charset="0"/>
              <a:cs typeface="Alexandria" charset="0"/>
            </a:endParaRPr>
          </a:p>
        </p:txBody>
      </p:sp>
      <p:sp>
        <p:nvSpPr>
          <p:cNvPr id="28" name="Rectangle 27"/>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150823" y="1631312"/>
            <a:ext cx="8872105" cy="4847994"/>
          </a:xfrm>
          <a:prstGeom prst="rect">
            <a:avLst/>
          </a:prstGeom>
          <a:noFill/>
        </p:spPr>
        <p:txBody>
          <a:bodyPr wrap="square" rtlCol="0">
            <a:spAutoFit/>
          </a:bodyPr>
          <a:lstStyle/>
          <a:p>
            <a:pPr algn="just" rtl="1">
              <a:lnSpc>
                <a:spcPct val="150000"/>
              </a:lnSpc>
            </a:pPr>
            <a:r>
              <a:rPr lang="ar-SA" sz="1600" dirty="0"/>
              <a:t>يشهد قطاع الأعمال في العصر الحديث تطورات متسارعة نتيجة التقدم التكنولوجي والتحول الرقمي وتنوع وسائل الاتصال، الأمر الذي جعل التسويق والاتصالات التسويقية من العناصر الأساسية في نجاح المؤسسات وتعزيز قدرتها التنافسية. فلم تعد المؤسسات تعتمد على الأنشطة الترويجية التقليدية فقط، بل أصبحت تسعى إلى بناء استراتيجيات تسويقية متكاملة تقوم على فهم احتياجات العملاء وتحليل الأسواق وتقديم قيمة متميزة تحقق رضا المستهلك واستدامة العلاقة معه. ويهدف هذا المقرر إلى تزويد الطلبة بالمعارف والمفاهيم الأساسية المرتبطة بالتسويق والاتصالات التسويقية المتكاملة، من خلال دراسة عدد من المحاور الرئيسة التي تشمل: مفهوم التسويق وأهميته ومبادئه، وتحليل البيئة التسويقية، وإدارة المعلومات التسويقية، وسلوك المستهلك، والمنتجات والخدمات والعلامات التجارية، أيضا التسعير، وكذلك قنوات التسويق والتوزيع، بالإضافة الى الاتصالات التسويقية المتكاملة، والتسويق الدولي، والمسؤوليات الاجتماعية والأخلاقية في التسويق. كما يركز المقرر على تنمية قدرة الطلبة على فهم سلوك المستهلك واتخاذ القرار الشرائي، وتصميم الرسائل التسويقية الفعالة، وتوظيف أدوات الاتصال التقليدية والرقمية في بناء صورة ذهنية إيجابية وتعزيز العلامة التجارية للمؤسسة. كذلك يتناول المقرر الاتجاهات الحديثة في بيئة التسويق الرقمي، بما في ذلك استخدام وسائل التواصل الاجتماعي وتحليل البيانات وتقنيات الذكاء الاصطناعي في تطوير الأداء التسويقي وتحسين تجربة العملاء. وقد تمت صياغة هذا المقرر بالاستناد إلى مجموعة من المراجع الأكاديمية الحديثة والمتخصصة في مبادئ التسويق وإدارة التسويق والاتصالات التسويقية، بما يضمن توافقه مع المعايير الأكاديمية الحديثة واحتياجات سوق العمل المعاصر.</a:t>
            </a:r>
          </a:p>
        </p:txBody>
      </p:sp>
      <p:sp>
        <p:nvSpPr>
          <p:cNvPr id="32" name="Rectangle 31"/>
          <p:cNvSpPr/>
          <p:nvPr/>
        </p:nvSpPr>
        <p:spPr>
          <a:xfrm>
            <a:off x="10672072" y="558629"/>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p:cNvSpPr txBox="1"/>
          <p:nvPr/>
        </p:nvSpPr>
        <p:spPr>
          <a:xfrm>
            <a:off x="8530593" y="751321"/>
            <a:ext cx="5473557" cy="369332"/>
          </a:xfrm>
          <a:prstGeom prst="rect">
            <a:avLst/>
          </a:prstGeom>
          <a:noFill/>
        </p:spPr>
        <p:txBody>
          <a:bodyPr wrap="square" rtlCol="0">
            <a:spAutoFit/>
          </a:bodyPr>
          <a:lstStyle/>
          <a:p>
            <a:pPr algn="ctr"/>
            <a:r>
              <a:rPr lang="en-US" b="1" dirty="0">
                <a:solidFill>
                  <a:schemeClr val="bg1"/>
                </a:solidFill>
                <a:cs typeface="Times New Roman" panose="02020603050405020304" pitchFamily="18" charset="0"/>
              </a:rPr>
              <a:t>Orientation</a:t>
            </a:r>
            <a:endParaRPr lang="en-US" sz="2000" b="1" dirty="0">
              <a:solidFill>
                <a:schemeClr val="bg1"/>
              </a:solidFill>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pic>
        <p:nvPicPr>
          <p:cNvPr id="4" name="Picture 3">
            <a:extLst>
              <a:ext uri="{FF2B5EF4-FFF2-40B4-BE49-F238E27FC236}">
                <a16:creationId xmlns:a16="http://schemas.microsoft.com/office/drawing/2014/main" id="{AF26661A-AE2E-059F-3E98-DB34619723E7}"/>
              </a:ext>
            </a:extLst>
          </p:cNvPr>
          <p:cNvPicPr>
            <a:picLocks noChangeAspect="1"/>
          </p:cNvPicPr>
          <p:nvPr/>
        </p:nvPicPr>
        <p:blipFill>
          <a:blip r:embed="rId5"/>
          <a:stretch>
            <a:fillRect/>
          </a:stretch>
        </p:blipFill>
        <p:spPr>
          <a:xfrm>
            <a:off x="10615042" y="948373"/>
            <a:ext cx="1304657" cy="646232"/>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B15404-D886-917B-E322-1C079878B2E1}"/>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7AF66AF-3BA5-7E83-4934-D94E19E26882}"/>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351548" y="1238863"/>
            <a:ext cx="4526385" cy="4547438"/>
          </a:xfrm>
        </p:spPr>
      </p:pic>
      <p:sp>
        <p:nvSpPr>
          <p:cNvPr id="2" name="Right Triangle 1">
            <a:extLst>
              <a:ext uri="{FF2B5EF4-FFF2-40B4-BE49-F238E27FC236}">
                <a16:creationId xmlns:a16="http://schemas.microsoft.com/office/drawing/2014/main" id="{A89A56F9-A15D-2EA1-BD55-EF81C1374B6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4D61366F-806C-74D2-F596-77DEFC65FF04}"/>
              </a:ext>
            </a:extLst>
          </p:cNvPr>
          <p:cNvSpPr/>
          <p:nvPr/>
        </p:nvSpPr>
        <p:spPr>
          <a:xfrm rot="16200000" flipV="1">
            <a:off x="-874473" y="46025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2A4117E0-4BA2-1619-2729-285ABDEB9034}"/>
              </a:ext>
            </a:extLst>
          </p:cNvPr>
          <p:cNvSpPr txBox="1"/>
          <p:nvPr/>
        </p:nvSpPr>
        <p:spPr>
          <a:xfrm>
            <a:off x="7031042" y="1791657"/>
            <a:ext cx="4422184" cy="3386953"/>
          </a:xfrm>
          <a:prstGeom prst="rect">
            <a:avLst/>
          </a:prstGeom>
          <a:noFill/>
        </p:spPr>
        <p:txBody>
          <a:bodyPr wrap="square" rtlCol="0">
            <a:spAutoFit/>
          </a:bodyPr>
          <a:lstStyle/>
          <a:p>
            <a:pPr algn="r"/>
            <a:r>
              <a:rPr lang="ar-SA" sz="2800" b="1" dirty="0">
                <a:solidFill>
                  <a:srgbClr val="00B0F0"/>
                </a:solidFill>
                <a:latin typeface="Alexandria" charset="0"/>
                <a:cs typeface="Alexandria" charset="0"/>
              </a:rPr>
              <a:t>عناصر المحاضرة التمهيدية</a:t>
            </a:r>
          </a:p>
          <a:p>
            <a:pPr marL="285750" indent="-285750" algn="r" rtl="1">
              <a:lnSpc>
                <a:spcPct val="150000"/>
              </a:lnSpc>
              <a:buFont typeface="Arial" panose="020B0604020202020204" pitchFamily="34" charset="0"/>
              <a:buChar char="•"/>
            </a:pPr>
            <a:r>
              <a:rPr lang="ar-SA" dirty="0">
                <a:latin typeface="Alexandria" charset="0"/>
              </a:rPr>
              <a:t> </a:t>
            </a:r>
            <a:r>
              <a:rPr lang="ar-SA" dirty="0"/>
              <a:t>التعريف بعضو هيئة التدريس</a:t>
            </a:r>
          </a:p>
          <a:p>
            <a:pPr marL="285750" indent="-285750" algn="r" rtl="1">
              <a:lnSpc>
                <a:spcPct val="150000"/>
              </a:lnSpc>
              <a:buFont typeface="Arial" panose="020B0604020202020204" pitchFamily="34" charset="0"/>
              <a:buChar char="•"/>
            </a:pPr>
            <a:r>
              <a:rPr lang="ar-SA" dirty="0">
                <a:latin typeface="Alexandria" charset="0"/>
              </a:rPr>
              <a:t>نبذة عن المقرر</a:t>
            </a:r>
          </a:p>
          <a:p>
            <a:pPr marL="285750" indent="-285750" algn="r" rtl="1">
              <a:lnSpc>
                <a:spcPct val="150000"/>
              </a:lnSpc>
              <a:buFont typeface="Arial" panose="020B0604020202020204" pitchFamily="34" charset="0"/>
              <a:buChar char="•"/>
            </a:pPr>
            <a:r>
              <a:rPr lang="ar-SA" dirty="0">
                <a:latin typeface="Alexandria" charset="0"/>
              </a:rPr>
              <a:t>الأهداف التعليمية للمقرر</a:t>
            </a:r>
          </a:p>
          <a:p>
            <a:pPr marL="285750" indent="-285750" algn="r" rtl="1">
              <a:lnSpc>
                <a:spcPct val="150000"/>
              </a:lnSpc>
              <a:buFont typeface="Arial" panose="020B0604020202020204" pitchFamily="34" charset="0"/>
              <a:buChar char="•"/>
            </a:pPr>
            <a:r>
              <a:rPr lang="ar-SA" dirty="0">
                <a:latin typeface="Alexandria" charset="0"/>
              </a:rPr>
              <a:t>موضوعات المقرر</a:t>
            </a:r>
          </a:p>
          <a:p>
            <a:pPr marL="285750" indent="-285750" algn="r" rtl="1">
              <a:lnSpc>
                <a:spcPct val="150000"/>
              </a:lnSpc>
              <a:buFont typeface="Arial" panose="020B0604020202020204" pitchFamily="34" charset="0"/>
              <a:buChar char="•"/>
            </a:pPr>
            <a:r>
              <a:rPr lang="ar-SA" dirty="0">
                <a:latin typeface="Alexandria" charset="0"/>
              </a:rPr>
              <a:t>مخرجات التعلم</a:t>
            </a:r>
          </a:p>
          <a:p>
            <a:pPr marL="285750" indent="-285750" algn="r" rtl="1">
              <a:lnSpc>
                <a:spcPct val="150000"/>
              </a:lnSpc>
              <a:buFont typeface="Arial" panose="020B0604020202020204" pitchFamily="34" charset="0"/>
              <a:buChar char="•"/>
            </a:pPr>
            <a:r>
              <a:rPr lang="ar-SA" dirty="0">
                <a:latin typeface="Alexandria" charset="0"/>
              </a:rPr>
              <a:t>استراتيجيات التدريس ووسائله وآليات التقويم</a:t>
            </a:r>
          </a:p>
          <a:p>
            <a:pPr marL="285750" indent="-285750" algn="r" rtl="1">
              <a:lnSpc>
                <a:spcPct val="150000"/>
              </a:lnSpc>
              <a:buFont typeface="Arial" panose="020B0604020202020204" pitchFamily="34" charset="0"/>
              <a:buChar char="•"/>
            </a:pPr>
            <a:r>
              <a:rPr lang="ar-SA" dirty="0">
                <a:latin typeface="Alexandria" charset="0"/>
              </a:rPr>
              <a:t>المصادر والمراجع العلمية</a:t>
            </a:r>
            <a:endParaRPr lang="en-US" dirty="0">
              <a:latin typeface="Alexandria" charset="0"/>
            </a:endParaRPr>
          </a:p>
        </p:txBody>
      </p:sp>
      <p:sp>
        <p:nvSpPr>
          <p:cNvPr id="28" name="Rectangle 27">
            <a:extLst>
              <a:ext uri="{FF2B5EF4-FFF2-40B4-BE49-F238E27FC236}">
                <a16:creationId xmlns:a16="http://schemas.microsoft.com/office/drawing/2014/main" id="{D349EE05-394B-6999-C33A-8EB0DBE1B8B2}"/>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87C832D8-5C7A-4B67-B8BD-B723BD568484}"/>
              </a:ext>
            </a:extLst>
          </p:cNvPr>
          <p:cNvSpPr/>
          <p:nvPr/>
        </p:nvSpPr>
        <p:spPr>
          <a:xfrm>
            <a:off x="10672072" y="558629"/>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18D8DD4C-FA50-A8D3-1B22-91E638501D5D}"/>
              </a:ext>
            </a:extLst>
          </p:cNvPr>
          <p:cNvSpPr txBox="1"/>
          <p:nvPr/>
        </p:nvSpPr>
        <p:spPr>
          <a:xfrm>
            <a:off x="8530593" y="751321"/>
            <a:ext cx="5473557" cy="369332"/>
          </a:xfrm>
          <a:prstGeom prst="rect">
            <a:avLst/>
          </a:prstGeom>
          <a:noFill/>
        </p:spPr>
        <p:txBody>
          <a:bodyPr wrap="square" rtlCol="0">
            <a:spAutoFit/>
          </a:bodyPr>
          <a:lstStyle/>
          <a:p>
            <a:pPr algn="ctr"/>
            <a:r>
              <a:rPr lang="en-US" b="1" dirty="0">
                <a:solidFill>
                  <a:schemeClr val="bg1"/>
                </a:solidFill>
                <a:cs typeface="Times New Roman" panose="02020603050405020304" pitchFamily="18" charset="0"/>
              </a:rPr>
              <a:t>Orientation</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9D105B60-17AB-8598-9076-2E6DC622E36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pic>
        <p:nvPicPr>
          <p:cNvPr id="4" name="Picture 3">
            <a:extLst>
              <a:ext uri="{FF2B5EF4-FFF2-40B4-BE49-F238E27FC236}">
                <a16:creationId xmlns:a16="http://schemas.microsoft.com/office/drawing/2014/main" id="{F2CC70E4-747B-CF28-0E96-2E629F012C6E}"/>
              </a:ext>
            </a:extLst>
          </p:cNvPr>
          <p:cNvPicPr>
            <a:picLocks noChangeAspect="1"/>
          </p:cNvPicPr>
          <p:nvPr/>
        </p:nvPicPr>
        <p:blipFill>
          <a:blip r:embed="rId5"/>
          <a:stretch>
            <a:fillRect/>
          </a:stretch>
        </p:blipFill>
        <p:spPr>
          <a:xfrm>
            <a:off x="10615042" y="948373"/>
            <a:ext cx="1304657" cy="646232"/>
          </a:xfrm>
          <a:prstGeom prst="rect">
            <a:avLst/>
          </a:prstGeom>
        </p:spPr>
      </p:pic>
    </p:spTree>
    <p:extLst>
      <p:ext uri="{BB962C8B-B14F-4D97-AF65-F5344CB8AC3E}">
        <p14:creationId xmlns:p14="http://schemas.microsoft.com/office/powerpoint/2010/main" val="10445231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4904F3-5508-D780-26B4-5079DE8653C3}"/>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92986F5A-A5A6-C783-FB99-BD20347E5575}"/>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351548" y="1238863"/>
            <a:ext cx="4526385" cy="4547438"/>
          </a:xfrm>
        </p:spPr>
      </p:pic>
      <p:sp>
        <p:nvSpPr>
          <p:cNvPr id="2" name="Right Triangle 1">
            <a:extLst>
              <a:ext uri="{FF2B5EF4-FFF2-40B4-BE49-F238E27FC236}">
                <a16:creationId xmlns:a16="http://schemas.microsoft.com/office/drawing/2014/main" id="{C9E94E4B-2D48-4714-A1E8-27CC45D73E3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9CFA8886-3DCE-C1B5-38EA-4186028D1710}"/>
              </a:ext>
            </a:extLst>
          </p:cNvPr>
          <p:cNvSpPr/>
          <p:nvPr/>
        </p:nvSpPr>
        <p:spPr>
          <a:xfrm rot="16200000" flipV="1">
            <a:off x="-874473" y="46025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0F5D291E-6070-0DF0-3003-38F13BBF53C4}"/>
              </a:ext>
            </a:extLst>
          </p:cNvPr>
          <p:cNvSpPr txBox="1"/>
          <p:nvPr/>
        </p:nvSpPr>
        <p:spPr>
          <a:xfrm>
            <a:off x="3150823" y="1536405"/>
            <a:ext cx="8768876" cy="5402889"/>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 التعريف بعضو هيئة التدريس </a:t>
            </a:r>
            <a:r>
              <a:rPr lang="ar-SA" sz="2400" b="1" dirty="0" err="1">
                <a:solidFill>
                  <a:srgbClr val="00B0F0"/>
                </a:solidFill>
                <a:latin typeface="Alexandria" charset="0"/>
                <a:cs typeface="Alexandria" charset="0"/>
              </a:rPr>
              <a:t>د.سارا</a:t>
            </a:r>
            <a:r>
              <a:rPr lang="ar-SA" sz="2400" b="1" dirty="0">
                <a:solidFill>
                  <a:srgbClr val="00B0F0"/>
                </a:solidFill>
                <a:latin typeface="Alexandria" charset="0"/>
                <a:cs typeface="Alexandria" charset="0"/>
              </a:rPr>
              <a:t> سعد الودعاني </a:t>
            </a:r>
          </a:p>
          <a:p>
            <a:pPr marL="342900" indent="-342900" algn="just" rtl="1">
              <a:lnSpc>
                <a:spcPct val="150000"/>
              </a:lnSpc>
              <a:buFont typeface="Arial" panose="020B0604020202020204" pitchFamily="34" charset="0"/>
              <a:buChar char="•"/>
            </a:pPr>
            <a:r>
              <a:rPr lang="ar-SA" dirty="0"/>
              <a:t>حاصلة على درجة الدكتوراه في الإعلام الرقمي.</a:t>
            </a:r>
          </a:p>
          <a:p>
            <a:pPr marL="342900" indent="-342900" algn="just" rtl="1">
              <a:lnSpc>
                <a:spcPct val="150000"/>
              </a:lnSpc>
              <a:buFont typeface="Arial" panose="020B0604020202020204" pitchFamily="34" charset="0"/>
              <a:buChar char="•"/>
            </a:pPr>
            <a:r>
              <a:rPr lang="ar-SA" dirty="0"/>
              <a:t> عضو هيئة تدريس في جامعة </a:t>
            </a:r>
            <a:r>
              <a:rPr lang="ar-SA" dirty="0" err="1"/>
              <a:t>ميدأوشن</a:t>
            </a:r>
            <a:r>
              <a:rPr lang="ar-SA" dirty="0"/>
              <a:t>.</a:t>
            </a:r>
          </a:p>
          <a:p>
            <a:pPr marL="342900" indent="-342900" algn="just" rtl="1">
              <a:lnSpc>
                <a:spcPct val="150000"/>
              </a:lnSpc>
              <a:buFont typeface="Arial" panose="020B0604020202020204" pitchFamily="34" charset="0"/>
              <a:buChar char="•"/>
            </a:pPr>
            <a:r>
              <a:rPr lang="ar-SA" dirty="0"/>
              <a:t> أمتلك خبرة عملية تتجاوز اثني عشر عامًا في مجالات التسويق الرقمي، والإعلام، والاتصالات التسويقية، وإدارة الحملات الإعلانية عبر المنصات الرقمية ووسائل التواصل الاجتماعي.</a:t>
            </a:r>
          </a:p>
          <a:p>
            <a:pPr marL="342900" indent="-342900" algn="just" rtl="1">
              <a:lnSpc>
                <a:spcPct val="150000"/>
              </a:lnSpc>
              <a:buFont typeface="Arial" panose="020B0604020202020204" pitchFamily="34" charset="0"/>
              <a:buChar char="•"/>
            </a:pPr>
            <a:r>
              <a:rPr lang="ar-SA" dirty="0"/>
              <a:t>عملت مع عدد من الجهات الحكومية والمؤسسات التعليمية والعلامات التجارية المحلية والعالمية، مما أسهم في تنمية خبرة تطبيقية متنوعة في مجالات الاتصال والتسويق والإعلام الرقمي.</a:t>
            </a:r>
          </a:p>
          <a:p>
            <a:pPr marL="342900" indent="-342900" algn="just" rtl="1">
              <a:lnSpc>
                <a:spcPct val="150000"/>
              </a:lnSpc>
              <a:buFont typeface="Arial" panose="020B0604020202020204" pitchFamily="34" charset="0"/>
              <a:buChar char="•"/>
            </a:pPr>
            <a:r>
              <a:rPr lang="ar-SA" dirty="0"/>
              <a:t> لدي خبرة في إعداد الاستراتيجيات التسويقية وإدارة الحسابات الرقمية والتخطيط للحملات الإعلانية عبر وسائل التواصل الاجتماعي، بما يعزز من حضور المؤسسات وصورتها الذهنية في البيئة الرقمية.</a:t>
            </a:r>
          </a:p>
          <a:p>
            <a:pPr marL="342900" indent="-342900" algn="just" rtl="1">
              <a:lnSpc>
                <a:spcPct val="150000"/>
              </a:lnSpc>
              <a:buFont typeface="Arial" panose="020B0604020202020204" pitchFamily="34" charset="0"/>
              <a:buChar char="•"/>
            </a:pPr>
            <a:r>
              <a:rPr lang="ar-SA" dirty="0"/>
              <a:t> شاركت في تنفيذ مشاريع ومبادرات تسويقية وإعلامية في قطاعات متعددة، مع اهتمام بتطوير الممارسات التسويقية الحديثة وربطها بمتطلبات سوق العمل المتغيرة. </a:t>
            </a:r>
          </a:p>
          <a:p>
            <a:pPr marL="342900" indent="-342900" algn="just" rtl="1">
              <a:lnSpc>
                <a:spcPct val="150000"/>
              </a:lnSpc>
              <a:buFont typeface="Arial" panose="020B0604020202020204" pitchFamily="34" charset="0"/>
              <a:buChar char="•"/>
            </a:pPr>
            <a:r>
              <a:rPr lang="ar-SA" dirty="0"/>
              <a:t>أحرص على توظيف الخبرة العملية في العملية التعليمية، من خلال ربط المفاهيم الأكاديمية بالتطبيقات الواقعية وتنمية مهارات الطلبة في مجالات التسويق والاتصال الرقمي.</a:t>
            </a:r>
            <a:endParaRPr lang="ar-SA" b="1" dirty="0">
              <a:solidFill>
                <a:srgbClr val="00B0F0"/>
              </a:solidFill>
              <a:latin typeface="Alexandria" charset="0"/>
              <a:cs typeface="Alexandria" charset="0"/>
            </a:endParaRPr>
          </a:p>
        </p:txBody>
      </p:sp>
      <p:sp>
        <p:nvSpPr>
          <p:cNvPr id="28" name="Rectangle 27">
            <a:extLst>
              <a:ext uri="{FF2B5EF4-FFF2-40B4-BE49-F238E27FC236}">
                <a16:creationId xmlns:a16="http://schemas.microsoft.com/office/drawing/2014/main" id="{C093550D-B55B-8472-B649-ABB763ED0E9B}"/>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4436D362-2CD9-2501-974D-CCE9712C768D}"/>
              </a:ext>
            </a:extLst>
          </p:cNvPr>
          <p:cNvSpPr/>
          <p:nvPr/>
        </p:nvSpPr>
        <p:spPr>
          <a:xfrm>
            <a:off x="10672072" y="558629"/>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A00EDC52-3587-0D69-EECE-D115A7FDD738}"/>
              </a:ext>
            </a:extLst>
          </p:cNvPr>
          <p:cNvSpPr txBox="1"/>
          <p:nvPr/>
        </p:nvSpPr>
        <p:spPr>
          <a:xfrm>
            <a:off x="8530593" y="751321"/>
            <a:ext cx="5473557" cy="369332"/>
          </a:xfrm>
          <a:prstGeom prst="rect">
            <a:avLst/>
          </a:prstGeom>
          <a:noFill/>
        </p:spPr>
        <p:txBody>
          <a:bodyPr wrap="square" rtlCol="0">
            <a:spAutoFit/>
          </a:bodyPr>
          <a:lstStyle/>
          <a:p>
            <a:pPr algn="ctr"/>
            <a:r>
              <a:rPr lang="en-US" b="1" dirty="0">
                <a:solidFill>
                  <a:schemeClr val="bg1"/>
                </a:solidFill>
                <a:cs typeface="Times New Roman" panose="02020603050405020304" pitchFamily="18" charset="0"/>
              </a:rPr>
              <a:t>Orientation</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8E9B1A95-2260-2958-3FF6-223D1061215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pic>
        <p:nvPicPr>
          <p:cNvPr id="4" name="Picture 3">
            <a:extLst>
              <a:ext uri="{FF2B5EF4-FFF2-40B4-BE49-F238E27FC236}">
                <a16:creationId xmlns:a16="http://schemas.microsoft.com/office/drawing/2014/main" id="{A8AF28E0-DCF0-865D-5C69-CA7806BDD105}"/>
              </a:ext>
            </a:extLst>
          </p:cNvPr>
          <p:cNvPicPr>
            <a:picLocks noChangeAspect="1"/>
          </p:cNvPicPr>
          <p:nvPr/>
        </p:nvPicPr>
        <p:blipFill>
          <a:blip r:embed="rId5"/>
          <a:stretch>
            <a:fillRect/>
          </a:stretch>
        </p:blipFill>
        <p:spPr>
          <a:xfrm>
            <a:off x="10615042" y="948373"/>
            <a:ext cx="1304657" cy="646232"/>
          </a:xfrm>
          <a:prstGeom prst="rect">
            <a:avLst/>
          </a:prstGeom>
        </p:spPr>
      </p:pic>
    </p:spTree>
    <p:extLst>
      <p:ext uri="{BB962C8B-B14F-4D97-AF65-F5344CB8AC3E}">
        <p14:creationId xmlns:p14="http://schemas.microsoft.com/office/powerpoint/2010/main" val="32047858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2BBA41-9FD4-F18B-9568-B404DA42420B}"/>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C53E7AB4-AB98-ACF1-2B0E-C7988DAEB82D}"/>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351548" y="1238863"/>
            <a:ext cx="4526385" cy="4547438"/>
          </a:xfrm>
        </p:spPr>
      </p:pic>
      <p:sp>
        <p:nvSpPr>
          <p:cNvPr id="2" name="Right Triangle 1">
            <a:extLst>
              <a:ext uri="{FF2B5EF4-FFF2-40B4-BE49-F238E27FC236}">
                <a16:creationId xmlns:a16="http://schemas.microsoft.com/office/drawing/2014/main" id="{E80CE039-A7F2-1728-DCF2-0C893246741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5C18D5E7-B037-4073-99E4-86EAB6A691D7}"/>
              </a:ext>
            </a:extLst>
          </p:cNvPr>
          <p:cNvSpPr/>
          <p:nvPr/>
        </p:nvSpPr>
        <p:spPr>
          <a:xfrm rot="16200000" flipV="1">
            <a:off x="-874473" y="46025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BD1FD0CC-A357-85EB-8C99-0EF167517C92}"/>
              </a:ext>
            </a:extLst>
          </p:cNvPr>
          <p:cNvSpPr txBox="1"/>
          <p:nvPr/>
        </p:nvSpPr>
        <p:spPr>
          <a:xfrm>
            <a:off x="4147794" y="1791657"/>
            <a:ext cx="7305432" cy="3257302"/>
          </a:xfrm>
          <a:prstGeom prst="rect">
            <a:avLst/>
          </a:prstGeom>
          <a:noFill/>
        </p:spPr>
        <p:txBody>
          <a:bodyPr wrap="square" rtlCol="0">
            <a:spAutoFit/>
          </a:bodyPr>
          <a:lstStyle/>
          <a:p>
            <a:pPr algn="r"/>
            <a:r>
              <a:rPr lang="ar-SA" sz="2000" b="1" dirty="0">
                <a:solidFill>
                  <a:srgbClr val="00B0F0"/>
                </a:solidFill>
                <a:latin typeface="Alexandria" charset="0"/>
              </a:rPr>
              <a:t>نبذة عن المقرر</a:t>
            </a:r>
          </a:p>
          <a:p>
            <a:pPr algn="just" rtl="1">
              <a:lnSpc>
                <a:spcPct val="150000"/>
              </a:lnSpc>
            </a:pPr>
            <a:r>
              <a:rPr lang="ar-SA" dirty="0">
                <a:latin typeface="Alexandria" charset="0"/>
              </a:rPr>
              <a:t>يهدف هذا المقرر إلى تزويد الطلبة بالمعارف الأساسية المرتبطة بمبادئ التسويق، من خلال التعريف بمفهوم التسويق ووظائفه وأهميته في المؤسسات المعاصرة، مع التركيز على تحليل البيئة التسويقية وفهم سلوك المستهلك والعوامل المؤثرة في اتخاذ القرار الشرائي. كما يتناول المقرر عناصر المزيج التسويقي واستراتيجيات التسعير والتوزيع والترويج، بما يسهم في بناء فهم متكامل للأنشطة التسويقية الحديثة. ويسعى المقرر كذلك إلى تنمية مهارات الطلبة في تحليل الأسواق وتحديد الفئات المستهدفة وتصميم الاستراتيجيات التسويقية المناسبة، مع ربط المفاهيم النظرية بالتطبيقات الرقمية الحديثة والتطورات التقنية المتسارعة في بيئة الأعمال المعاصرة.</a:t>
            </a:r>
          </a:p>
        </p:txBody>
      </p:sp>
      <p:sp>
        <p:nvSpPr>
          <p:cNvPr id="28" name="Rectangle 27">
            <a:extLst>
              <a:ext uri="{FF2B5EF4-FFF2-40B4-BE49-F238E27FC236}">
                <a16:creationId xmlns:a16="http://schemas.microsoft.com/office/drawing/2014/main" id="{6C0E4682-366B-EC10-00C5-AFA7CBA1959A}"/>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DF045BA6-DFA0-52EB-85FB-755A8B279394}"/>
              </a:ext>
            </a:extLst>
          </p:cNvPr>
          <p:cNvSpPr/>
          <p:nvPr/>
        </p:nvSpPr>
        <p:spPr>
          <a:xfrm>
            <a:off x="10672072" y="558629"/>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58F0689C-9C34-AE38-3F6D-7AB8BD87D9CC}"/>
              </a:ext>
            </a:extLst>
          </p:cNvPr>
          <p:cNvSpPr txBox="1"/>
          <p:nvPr/>
        </p:nvSpPr>
        <p:spPr>
          <a:xfrm>
            <a:off x="8530593" y="751321"/>
            <a:ext cx="5473557" cy="369332"/>
          </a:xfrm>
          <a:prstGeom prst="rect">
            <a:avLst/>
          </a:prstGeom>
          <a:noFill/>
        </p:spPr>
        <p:txBody>
          <a:bodyPr wrap="square" rtlCol="0">
            <a:spAutoFit/>
          </a:bodyPr>
          <a:lstStyle/>
          <a:p>
            <a:pPr algn="ctr"/>
            <a:r>
              <a:rPr lang="en-US" b="1" dirty="0">
                <a:solidFill>
                  <a:schemeClr val="bg1"/>
                </a:solidFill>
                <a:cs typeface="Times New Roman" panose="02020603050405020304" pitchFamily="18" charset="0"/>
              </a:rPr>
              <a:t>Orientation</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A7905B73-8CB2-0B48-FF24-8FC3804A395F}"/>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pic>
        <p:nvPicPr>
          <p:cNvPr id="4" name="Picture 3">
            <a:extLst>
              <a:ext uri="{FF2B5EF4-FFF2-40B4-BE49-F238E27FC236}">
                <a16:creationId xmlns:a16="http://schemas.microsoft.com/office/drawing/2014/main" id="{E6A1EA08-1919-912F-DFE4-EEB8380D50FF}"/>
              </a:ext>
            </a:extLst>
          </p:cNvPr>
          <p:cNvPicPr>
            <a:picLocks noChangeAspect="1"/>
          </p:cNvPicPr>
          <p:nvPr/>
        </p:nvPicPr>
        <p:blipFill>
          <a:blip r:embed="rId5"/>
          <a:stretch>
            <a:fillRect/>
          </a:stretch>
        </p:blipFill>
        <p:spPr>
          <a:xfrm>
            <a:off x="10615042" y="948373"/>
            <a:ext cx="1304657" cy="646232"/>
          </a:xfrm>
          <a:prstGeom prst="rect">
            <a:avLst/>
          </a:prstGeom>
        </p:spPr>
      </p:pic>
    </p:spTree>
    <p:extLst>
      <p:ext uri="{BB962C8B-B14F-4D97-AF65-F5344CB8AC3E}">
        <p14:creationId xmlns:p14="http://schemas.microsoft.com/office/powerpoint/2010/main" val="39745016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6B3545-58A8-9AB8-4AF9-16DE81D25BAB}"/>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1A51B84A-DB45-A376-AA21-F19D39A8822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351548" y="1238863"/>
            <a:ext cx="4526385" cy="4547438"/>
          </a:xfrm>
        </p:spPr>
      </p:pic>
      <p:sp>
        <p:nvSpPr>
          <p:cNvPr id="2" name="Right Triangle 1">
            <a:extLst>
              <a:ext uri="{FF2B5EF4-FFF2-40B4-BE49-F238E27FC236}">
                <a16:creationId xmlns:a16="http://schemas.microsoft.com/office/drawing/2014/main" id="{9C41CDEA-EDE6-6D58-65EB-FAE4086C363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AF1FDBF1-5162-FAE9-63CE-B02247F8D62A}"/>
              </a:ext>
            </a:extLst>
          </p:cNvPr>
          <p:cNvSpPr/>
          <p:nvPr/>
        </p:nvSpPr>
        <p:spPr>
          <a:xfrm rot="16200000" flipV="1">
            <a:off x="-874473" y="46025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53BB2B05-DA88-FD64-37EF-7D4E4662A1E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C31DF8D6-4CB7-20BB-7931-C81E98AE171F}"/>
              </a:ext>
            </a:extLst>
          </p:cNvPr>
          <p:cNvSpPr txBox="1"/>
          <p:nvPr/>
        </p:nvSpPr>
        <p:spPr>
          <a:xfrm>
            <a:off x="3026004" y="1498563"/>
            <a:ext cx="8814448" cy="5033557"/>
          </a:xfrm>
          <a:prstGeom prst="rect">
            <a:avLst/>
          </a:prstGeom>
          <a:noFill/>
        </p:spPr>
        <p:txBody>
          <a:bodyPr wrap="square" rtlCol="0">
            <a:spAutoFit/>
          </a:bodyPr>
          <a:lstStyle/>
          <a:p>
            <a:pPr algn="r" fontAlgn="base">
              <a:lnSpc>
                <a:spcPct val="150000"/>
              </a:lnSpc>
            </a:pPr>
            <a:r>
              <a:rPr lang="ar-SA" b="1" u="sng" dirty="0"/>
              <a:t>الأهداف التعليمية للمقرر:</a:t>
            </a:r>
            <a:endParaRPr lang="en-US" b="1" u="sng" dirty="0"/>
          </a:p>
          <a:p>
            <a:pPr algn="r" fontAlgn="base">
              <a:lnSpc>
                <a:spcPct val="150000"/>
              </a:lnSpc>
            </a:pPr>
            <a:r>
              <a:rPr lang="en-US" dirty="0"/>
              <a:t>:</a:t>
            </a:r>
            <a:r>
              <a:rPr lang="ar-SA" dirty="0"/>
              <a:t>بنهاية دراسة المقرر يصبح الطالب قادرًا على</a:t>
            </a:r>
            <a:endParaRPr lang="en-US" dirty="0"/>
          </a:p>
          <a:p>
            <a:pPr marL="285750" indent="-285750" algn="r" rtl="1" fontAlgn="base">
              <a:lnSpc>
                <a:spcPct val="150000"/>
              </a:lnSpc>
              <a:buFont typeface="Arial" panose="020B0604020202020204" pitchFamily="34" charset="0"/>
              <a:buChar char="•"/>
            </a:pPr>
            <a:r>
              <a:rPr lang="ar-SA" dirty="0"/>
              <a:t>التعرف على المفاهيم الأساسية للتسويق والاتصالات التسويقية المتكاملة وأهميتها في بيئة الأعمال المعاصرة.</a:t>
            </a:r>
          </a:p>
          <a:p>
            <a:pPr marL="285750" indent="-285750" algn="r" rtl="1" fontAlgn="base">
              <a:lnSpc>
                <a:spcPct val="150000"/>
              </a:lnSpc>
              <a:buFont typeface="Arial" panose="020B0604020202020204" pitchFamily="34" charset="0"/>
              <a:buChar char="•"/>
            </a:pPr>
            <a:r>
              <a:rPr lang="ar-SA" dirty="0"/>
              <a:t> فهم عناصر العملية التسويقية والاتصالية ودورها في بناء العلاقات مع العملاء وتعزيز الصورة الذهنية للمؤسسات.</a:t>
            </a:r>
          </a:p>
          <a:p>
            <a:pPr marL="285750" indent="-285750" algn="r" rtl="1" fontAlgn="base">
              <a:lnSpc>
                <a:spcPct val="150000"/>
              </a:lnSpc>
              <a:buFont typeface="Arial" panose="020B0604020202020204" pitchFamily="34" charset="0"/>
              <a:buChar char="•"/>
            </a:pPr>
            <a:r>
              <a:rPr lang="ar-SA" dirty="0"/>
              <a:t> تحليل البيئة التسويقية والعوامل المؤثرة في سلوك المستهلك واتخاذ القرار الشرائي.</a:t>
            </a:r>
          </a:p>
          <a:p>
            <a:pPr marL="285750" indent="-285750" algn="r" rtl="1" fontAlgn="base">
              <a:lnSpc>
                <a:spcPct val="150000"/>
              </a:lnSpc>
              <a:buFont typeface="Arial" panose="020B0604020202020204" pitchFamily="34" charset="0"/>
              <a:buChar char="•"/>
            </a:pPr>
            <a:r>
              <a:rPr lang="ar-SA" dirty="0"/>
              <a:t> التمييز بين أدوات الاتصالات التسويقية المختلفة وتحديد دور كل أداة في تحقيق الأهداف التسويقية. </a:t>
            </a:r>
          </a:p>
          <a:p>
            <a:pPr marL="285750" indent="-285750" algn="r" rtl="1" fontAlgn="base">
              <a:lnSpc>
                <a:spcPct val="150000"/>
              </a:lnSpc>
              <a:buFont typeface="Arial" panose="020B0604020202020204" pitchFamily="34" charset="0"/>
              <a:buChar char="•"/>
            </a:pPr>
            <a:r>
              <a:rPr lang="ar-SA" dirty="0"/>
              <a:t>توظيف عناصر المزيج التسويقي في إعداد خطط وحملات تسويقية متكاملة.</a:t>
            </a:r>
          </a:p>
          <a:p>
            <a:pPr marL="285750" indent="-285750" algn="r" rtl="1" fontAlgn="base">
              <a:lnSpc>
                <a:spcPct val="150000"/>
              </a:lnSpc>
              <a:buFont typeface="Arial" panose="020B0604020202020204" pitchFamily="34" charset="0"/>
              <a:buChar char="•"/>
            </a:pPr>
            <a:r>
              <a:rPr lang="ar-SA" dirty="0"/>
              <a:t> تنمية القدرة على تصميم الرسائل التسويقية وصياغة المحتوى الاتصالي بما يتناسب مع الجمهور المستهدف.</a:t>
            </a:r>
          </a:p>
          <a:p>
            <a:pPr marL="285750" indent="-285750" algn="r" rtl="1" fontAlgn="base">
              <a:lnSpc>
                <a:spcPct val="150000"/>
              </a:lnSpc>
              <a:buFont typeface="Arial" panose="020B0604020202020204" pitchFamily="34" charset="0"/>
              <a:buChar char="•"/>
            </a:pPr>
            <a:r>
              <a:rPr lang="ar-SA" dirty="0"/>
              <a:t> فهم دور وسائل التواصل الاجتماعي والمنصات الرقمية في دعم الأنشطة التسويقية وتعزيز التفاعل مع العملاء.</a:t>
            </a:r>
          </a:p>
          <a:p>
            <a:pPr marL="285750" indent="-285750" algn="r" rtl="1" fontAlgn="base">
              <a:lnSpc>
                <a:spcPct val="150000"/>
              </a:lnSpc>
              <a:buFont typeface="Arial" panose="020B0604020202020204" pitchFamily="34" charset="0"/>
              <a:buChar char="•"/>
            </a:pPr>
            <a:r>
              <a:rPr lang="ar-SA" dirty="0"/>
              <a:t>اكتساب مهارات التخطيط للحملات التسويقية وتحليل نتائجها وفق أسس علمية ومهنية. </a:t>
            </a:r>
          </a:p>
          <a:p>
            <a:pPr marL="285750" indent="-285750" algn="r" rtl="1" fontAlgn="base">
              <a:lnSpc>
                <a:spcPct val="150000"/>
              </a:lnSpc>
              <a:buFont typeface="Arial" panose="020B0604020202020204" pitchFamily="34" charset="0"/>
              <a:buChar char="•"/>
            </a:pPr>
            <a:r>
              <a:rPr lang="ar-SA" dirty="0"/>
              <a:t>إدراك أهمية الالتزام بالجوانب الأخلاقية والمسؤولية الاجتماعية في الممارسات التسويقية والاتصالية.</a:t>
            </a:r>
          </a:p>
          <a:p>
            <a:pPr marL="285750" indent="-285750" algn="r" rtl="1" fontAlgn="base">
              <a:lnSpc>
                <a:spcPct val="150000"/>
              </a:lnSpc>
              <a:buFont typeface="Arial" panose="020B0604020202020204" pitchFamily="34" charset="0"/>
              <a:buChar char="•"/>
            </a:pPr>
            <a:r>
              <a:rPr lang="ar-SA" dirty="0"/>
              <a:t> ربط المفاهيم الأكاديمية بالتطبيقات العملية بما يواكب متطلبات سوق العمل في مجالات التسويق والإعلام الرقمي.</a:t>
            </a:r>
            <a:endParaRPr lang="en-US" sz="1400" dirty="0">
              <a:latin typeface="Alexandria" charset="0"/>
              <a:cs typeface="Alexandria" charset="0"/>
            </a:endParaRPr>
          </a:p>
        </p:txBody>
      </p:sp>
      <p:sp>
        <p:nvSpPr>
          <p:cNvPr id="32" name="Rectangle 31">
            <a:extLst>
              <a:ext uri="{FF2B5EF4-FFF2-40B4-BE49-F238E27FC236}">
                <a16:creationId xmlns:a16="http://schemas.microsoft.com/office/drawing/2014/main" id="{2A97E0BA-F9EC-F8E6-E552-003F4C9F33A8}"/>
              </a:ext>
            </a:extLst>
          </p:cNvPr>
          <p:cNvSpPr/>
          <p:nvPr/>
        </p:nvSpPr>
        <p:spPr>
          <a:xfrm>
            <a:off x="10493663" y="46439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0C913279-57C1-36D6-73C5-864F261A779E}"/>
              </a:ext>
            </a:extLst>
          </p:cNvPr>
          <p:cNvSpPr txBox="1"/>
          <p:nvPr/>
        </p:nvSpPr>
        <p:spPr>
          <a:xfrm>
            <a:off x="8352183" y="629166"/>
            <a:ext cx="5473557" cy="369332"/>
          </a:xfrm>
          <a:prstGeom prst="rect">
            <a:avLst/>
          </a:prstGeom>
          <a:noFill/>
        </p:spPr>
        <p:txBody>
          <a:bodyPr wrap="square" rtlCol="0">
            <a:spAutoFit/>
          </a:bodyPr>
          <a:lstStyle/>
          <a:p>
            <a:pPr algn="ctr"/>
            <a:r>
              <a:rPr lang="en-US" b="1" dirty="0">
                <a:solidFill>
                  <a:schemeClr val="bg1"/>
                </a:solidFill>
                <a:cs typeface="Times New Roman" panose="02020603050405020304" pitchFamily="18" charset="0"/>
              </a:rPr>
              <a:t>Orientation</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FCE197A5-6AAA-6B69-B426-57590F49B5C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pic>
        <p:nvPicPr>
          <p:cNvPr id="4" name="Picture 3">
            <a:extLst>
              <a:ext uri="{FF2B5EF4-FFF2-40B4-BE49-F238E27FC236}">
                <a16:creationId xmlns:a16="http://schemas.microsoft.com/office/drawing/2014/main" id="{9549E49A-9758-D9E4-0D53-FCAAA67E6399}"/>
              </a:ext>
            </a:extLst>
          </p:cNvPr>
          <p:cNvPicPr>
            <a:picLocks noChangeAspect="1"/>
          </p:cNvPicPr>
          <p:nvPr/>
        </p:nvPicPr>
        <p:blipFill>
          <a:blip r:embed="rId5"/>
          <a:stretch>
            <a:fillRect/>
          </a:stretch>
        </p:blipFill>
        <p:spPr>
          <a:xfrm>
            <a:off x="10436634" y="845111"/>
            <a:ext cx="1304657" cy="646232"/>
          </a:xfrm>
          <a:prstGeom prst="rect">
            <a:avLst/>
          </a:prstGeom>
        </p:spPr>
      </p:pic>
    </p:spTree>
    <p:extLst>
      <p:ext uri="{BB962C8B-B14F-4D97-AF65-F5344CB8AC3E}">
        <p14:creationId xmlns:p14="http://schemas.microsoft.com/office/powerpoint/2010/main" val="42035173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49321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7346668" y="1097006"/>
            <a:ext cx="3902032" cy="523220"/>
          </a:xfrm>
          <a:prstGeom prst="rect">
            <a:avLst/>
          </a:prstGeom>
          <a:noFill/>
        </p:spPr>
        <p:txBody>
          <a:bodyPr wrap="square" rtlCol="0">
            <a:spAutoFit/>
          </a:bodyPr>
          <a:lstStyle/>
          <a:p>
            <a:r>
              <a:rPr lang="ar-SA" sz="2800" b="1" dirty="0">
                <a:latin typeface="Alexandria" charset="0"/>
                <a:cs typeface="Alexandria" charset="0"/>
              </a:rPr>
              <a:t>موضوعات المقرر</a:t>
            </a:r>
          </a:p>
        </p:txBody>
      </p:sp>
      <p:sp>
        <p:nvSpPr>
          <p:cNvPr id="5" name="Rectangle 4"/>
          <p:cNvSpPr/>
          <p:nvPr/>
        </p:nvSpPr>
        <p:spPr>
          <a:xfrm>
            <a:off x="9661782" y="9797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p:cNvSpPr txBox="1"/>
          <p:nvPr/>
        </p:nvSpPr>
        <p:spPr>
          <a:xfrm>
            <a:off x="597269" y="2145710"/>
            <a:ext cx="10541000" cy="4370427"/>
          </a:xfrm>
          <a:prstGeom prst="rect">
            <a:avLst/>
          </a:prstGeom>
          <a:noFill/>
        </p:spPr>
        <p:txBody>
          <a:bodyPr wrap="square" rtlCol="0">
            <a:spAutoFit/>
          </a:bodyPr>
          <a:lstStyle/>
          <a:p>
            <a:pPr lvl="0" algn="r" rtl="1" fontAlgn="base">
              <a:lnSpc>
                <a:spcPct val="150000"/>
              </a:lnSpc>
            </a:pPr>
            <a:r>
              <a:rPr lang="ar-SA" sz="1600" b="1" dirty="0"/>
              <a:t>الفصل الأول: مفهوم التسويق وأهميته ومبادئه</a:t>
            </a:r>
          </a:p>
          <a:p>
            <a:pPr marL="285750" lvl="0" indent="-285750" algn="r" rtl="1" fontAlgn="base">
              <a:lnSpc>
                <a:spcPct val="150000"/>
              </a:lnSpc>
              <a:buFont typeface="Wingdings" panose="05000000000000000000" pitchFamily="2" charset="2"/>
              <a:buChar char="v"/>
            </a:pPr>
            <a:r>
              <a:rPr lang="ar-SA" sz="1600" b="1" dirty="0"/>
              <a:t>محتوى الفصل الأول</a:t>
            </a:r>
          </a:p>
          <a:p>
            <a:pPr marL="285750" lvl="0" indent="-285750" algn="r" rtl="1" fontAlgn="base">
              <a:buFont typeface="Wingdings" panose="05000000000000000000" pitchFamily="2" charset="2"/>
              <a:buChar char="ü"/>
            </a:pPr>
            <a:r>
              <a:rPr lang="ar-SA" sz="1600" dirty="0"/>
              <a:t>مفهوم التسويق</a:t>
            </a:r>
          </a:p>
          <a:p>
            <a:pPr marL="285750" lvl="0" indent="-285750" algn="r" rtl="1" fontAlgn="base">
              <a:buFont typeface="Wingdings" panose="05000000000000000000" pitchFamily="2" charset="2"/>
              <a:buChar char="ü"/>
            </a:pPr>
            <a:r>
              <a:rPr lang="ar-SA" sz="1600" dirty="0"/>
              <a:t>أهمية التسويق</a:t>
            </a:r>
          </a:p>
          <a:p>
            <a:pPr marL="285750" lvl="0" indent="-285750" algn="r" rtl="1" fontAlgn="base">
              <a:buFont typeface="Wingdings" panose="05000000000000000000" pitchFamily="2" charset="2"/>
              <a:buChar char="ü"/>
            </a:pPr>
            <a:r>
              <a:rPr lang="ar-SA" sz="1600" dirty="0"/>
              <a:t>تحليل السوق</a:t>
            </a:r>
          </a:p>
          <a:p>
            <a:pPr marL="285750" lvl="0" indent="-285750" algn="r" rtl="1" fontAlgn="base">
              <a:buFont typeface="Wingdings" panose="05000000000000000000" pitchFamily="2" charset="2"/>
              <a:buChar char="ü"/>
            </a:pPr>
            <a:r>
              <a:rPr lang="ar-SA" sz="1600" dirty="0"/>
              <a:t>احتياجات ورغبات العملاء</a:t>
            </a:r>
          </a:p>
          <a:p>
            <a:pPr marL="285750" lvl="0" indent="-285750" algn="r" rtl="1" fontAlgn="base">
              <a:buFont typeface="Wingdings" panose="05000000000000000000" pitchFamily="2" charset="2"/>
              <a:buChar char="ü"/>
            </a:pPr>
            <a:r>
              <a:rPr lang="ar-SA" sz="1600" dirty="0"/>
              <a:t>القيمة التسويقية</a:t>
            </a:r>
          </a:p>
          <a:p>
            <a:pPr marL="285750" lvl="0" indent="-285750" algn="r" rtl="1" fontAlgn="base">
              <a:buFont typeface="Wingdings" panose="05000000000000000000" pitchFamily="2" charset="2"/>
              <a:buChar char="ü"/>
            </a:pPr>
            <a:r>
              <a:rPr lang="ar-SA" sz="1600" dirty="0"/>
              <a:t>عناصر المزيج التسويقي</a:t>
            </a:r>
          </a:p>
          <a:p>
            <a:pPr marL="285750" lvl="0" indent="-285750" algn="r" rtl="1" fontAlgn="base">
              <a:buFont typeface="Wingdings" panose="05000000000000000000" pitchFamily="2" charset="2"/>
              <a:buChar char="ü"/>
            </a:pPr>
            <a:r>
              <a:rPr lang="ar-SA" sz="1600" dirty="0"/>
              <a:t>سلوك الشراء الاستهلاكي والتنظيمي</a:t>
            </a:r>
          </a:p>
          <a:p>
            <a:pPr lvl="0" algn="r" rtl="1" fontAlgn="base"/>
            <a:endParaRPr lang="ar-SA" sz="1600" dirty="0"/>
          </a:p>
          <a:p>
            <a:pPr lvl="0" algn="r" rtl="1" fontAlgn="base">
              <a:lnSpc>
                <a:spcPct val="150000"/>
              </a:lnSpc>
            </a:pPr>
            <a:r>
              <a:rPr lang="ar-SA" sz="1600" b="1" dirty="0"/>
              <a:t>الفصل الثاني: تحليل البيئة التسويقية</a:t>
            </a:r>
          </a:p>
          <a:p>
            <a:pPr marL="285750" lvl="0" indent="-285750" algn="r" rtl="1" fontAlgn="base">
              <a:lnSpc>
                <a:spcPct val="150000"/>
              </a:lnSpc>
              <a:buFont typeface="Wingdings" panose="05000000000000000000" pitchFamily="2" charset="2"/>
              <a:buChar char="v"/>
            </a:pPr>
            <a:r>
              <a:rPr kumimoji="0" lang="ar-SA" sz="16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محتوى الفصل الثاني</a:t>
            </a:r>
            <a:endParaRPr lang="ar-SA" sz="1600" b="1" dirty="0"/>
          </a:p>
          <a:p>
            <a:pPr marL="285750" indent="-285750" algn="r" rtl="1" fontAlgn="base">
              <a:buFont typeface="Wingdings" panose="05000000000000000000" pitchFamily="2" charset="2"/>
              <a:buChar char="ü"/>
            </a:pPr>
            <a:r>
              <a:rPr lang="ar-SA" dirty="0"/>
              <a:t>تعريف بيئة التسويق</a:t>
            </a:r>
          </a:p>
          <a:p>
            <a:pPr marL="285750" indent="-285750" algn="r" rtl="1" fontAlgn="base">
              <a:buFont typeface="Wingdings" panose="05000000000000000000" pitchFamily="2" charset="2"/>
              <a:buChar char="ü"/>
            </a:pPr>
            <a:r>
              <a:rPr lang="ar-SA" dirty="0"/>
              <a:t>البيئة الجزئية </a:t>
            </a:r>
          </a:p>
          <a:p>
            <a:pPr marL="285750" indent="-285750" algn="r" rtl="1" fontAlgn="base">
              <a:buFont typeface="Wingdings" panose="05000000000000000000" pitchFamily="2" charset="2"/>
              <a:buChar char="ü"/>
            </a:pPr>
            <a:r>
              <a:rPr lang="ar-SA" dirty="0"/>
              <a:t>البيئة الكلية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8351" y="-37496"/>
            <a:ext cx="2305141" cy="1076343"/>
          </a:xfrm>
          <a:prstGeom prst="rect">
            <a:avLst/>
          </a:prstGeom>
        </p:spPr>
      </p:pic>
      <p:sp>
        <p:nvSpPr>
          <p:cNvPr id="2" name="TextBox 1">
            <a:extLst>
              <a:ext uri="{FF2B5EF4-FFF2-40B4-BE49-F238E27FC236}">
                <a16:creationId xmlns:a16="http://schemas.microsoft.com/office/drawing/2014/main" id="{DAD56EFA-E17A-93D1-44C7-96325A018CE0}"/>
              </a:ext>
            </a:extLst>
          </p:cNvPr>
          <p:cNvSpPr txBox="1"/>
          <p:nvPr/>
        </p:nvSpPr>
        <p:spPr>
          <a:xfrm>
            <a:off x="9720985" y="1467092"/>
            <a:ext cx="1286050" cy="461665"/>
          </a:xfrm>
          <a:prstGeom prst="rect">
            <a:avLst/>
          </a:prstGeom>
          <a:noFill/>
        </p:spPr>
        <p:txBody>
          <a:bodyPr wrap="square" rtlCol="0">
            <a:spAutoFit/>
          </a:bodyPr>
          <a:lstStyle/>
          <a:p>
            <a:pPr algn="ctr"/>
            <a:r>
              <a:rPr lang="en-US" sz="2400" b="1" dirty="0">
                <a:solidFill>
                  <a:schemeClr val="bg1"/>
                </a:solidFill>
                <a:cs typeface="Times New Roman" panose="02020603050405020304" pitchFamily="18" charset="0"/>
              </a:rPr>
              <a:t>Lecture</a:t>
            </a:r>
            <a:endParaRPr lang="en-US" sz="800" b="1" dirty="0">
              <a:solidFill>
                <a:schemeClr val="bg1"/>
              </a:solidFill>
              <a:cs typeface="Times New Roman" panose="02020603050405020304" pitchFamily="18" charset="0"/>
            </a:endParaRPr>
          </a:p>
        </p:txBody>
      </p:sp>
      <p:pic>
        <p:nvPicPr>
          <p:cNvPr id="6" name="Picture 5">
            <a:extLst>
              <a:ext uri="{FF2B5EF4-FFF2-40B4-BE49-F238E27FC236}">
                <a16:creationId xmlns:a16="http://schemas.microsoft.com/office/drawing/2014/main" id="{0D03D519-FA67-8B82-1DB8-12FECAF098C3}"/>
              </a:ext>
            </a:extLst>
          </p:cNvPr>
          <p:cNvPicPr>
            <a:picLocks noChangeAspect="1"/>
          </p:cNvPicPr>
          <p:nvPr/>
        </p:nvPicPr>
        <p:blipFill>
          <a:blip r:embed="rId3"/>
          <a:stretch>
            <a:fillRect/>
          </a:stretch>
        </p:blipFill>
        <p:spPr>
          <a:xfrm>
            <a:off x="9589751" y="1147133"/>
            <a:ext cx="1548518" cy="536494"/>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9AEA40-8E3D-817C-8E7F-70FA0FEE9D8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561781D-0A97-175B-14E5-7BA209760E64}"/>
              </a:ext>
            </a:extLst>
          </p:cNvPr>
          <p:cNvSpPr/>
          <p:nvPr/>
        </p:nvSpPr>
        <p:spPr>
          <a:xfrm>
            <a:off x="617280" y="1685495"/>
            <a:ext cx="10812720" cy="49132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C1B6A4B-7A1D-CCB8-FC19-9AEBA9032436}"/>
              </a:ext>
            </a:extLst>
          </p:cNvPr>
          <p:cNvSpPr txBox="1"/>
          <p:nvPr/>
        </p:nvSpPr>
        <p:spPr>
          <a:xfrm>
            <a:off x="7346668" y="1097006"/>
            <a:ext cx="3902032" cy="523220"/>
          </a:xfrm>
          <a:prstGeom prst="rect">
            <a:avLst/>
          </a:prstGeom>
          <a:noFill/>
        </p:spPr>
        <p:txBody>
          <a:bodyPr wrap="square" rtlCol="0">
            <a:spAutoFit/>
          </a:bodyPr>
          <a:lstStyle/>
          <a:p>
            <a:r>
              <a:rPr lang="ar-SA" sz="2800" b="1" dirty="0">
                <a:latin typeface="Alexandria" charset="0"/>
                <a:cs typeface="Alexandria" charset="0"/>
              </a:rPr>
              <a:t>موضوعات المقرر</a:t>
            </a:r>
          </a:p>
        </p:txBody>
      </p:sp>
      <p:sp>
        <p:nvSpPr>
          <p:cNvPr id="5" name="Rectangle 4">
            <a:extLst>
              <a:ext uri="{FF2B5EF4-FFF2-40B4-BE49-F238E27FC236}">
                <a16:creationId xmlns:a16="http://schemas.microsoft.com/office/drawing/2014/main" id="{6EA48E7E-6901-BC72-0D7B-D9CD0297CED3}"/>
              </a:ext>
            </a:extLst>
          </p:cNvPr>
          <p:cNvSpPr/>
          <p:nvPr/>
        </p:nvSpPr>
        <p:spPr>
          <a:xfrm>
            <a:off x="9661782" y="9797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48EE9EE7-6160-E6A8-E00E-4E1179A8E964}"/>
              </a:ext>
            </a:extLst>
          </p:cNvPr>
          <p:cNvSpPr txBox="1"/>
          <p:nvPr/>
        </p:nvSpPr>
        <p:spPr>
          <a:xfrm>
            <a:off x="597269" y="2145710"/>
            <a:ext cx="10541000" cy="4678204"/>
          </a:xfrm>
          <a:prstGeom prst="rect">
            <a:avLst/>
          </a:prstGeom>
          <a:noFill/>
        </p:spPr>
        <p:txBody>
          <a:bodyPr wrap="square" rtlCol="0">
            <a:spAutoFit/>
          </a:bodyPr>
          <a:lstStyle/>
          <a:p>
            <a:pPr lvl="0" algn="r" rtl="1" fontAlgn="base">
              <a:lnSpc>
                <a:spcPct val="150000"/>
              </a:lnSpc>
            </a:pPr>
            <a:r>
              <a:rPr lang="ar-SA" sz="1600" b="1" dirty="0"/>
              <a:t>الفصل الثالث: إدارة المعلومات التسويقية</a:t>
            </a:r>
          </a:p>
          <a:p>
            <a:pPr marL="285750" lvl="0" indent="-285750" algn="r" rtl="1" fontAlgn="base">
              <a:lnSpc>
                <a:spcPct val="150000"/>
              </a:lnSpc>
              <a:buFont typeface="Wingdings" panose="05000000000000000000" pitchFamily="2" charset="2"/>
              <a:buChar char="v"/>
            </a:pPr>
            <a:r>
              <a:rPr lang="ar-SA" sz="1600" b="1" dirty="0"/>
              <a:t>محتوى الفصل الثالث</a:t>
            </a:r>
          </a:p>
          <a:p>
            <a:pPr marL="285750" lvl="0" indent="-285750" algn="r" rtl="1" fontAlgn="base">
              <a:buFont typeface="Wingdings" panose="05000000000000000000" pitchFamily="2" charset="2"/>
              <a:buChar char="ü"/>
            </a:pPr>
            <a:r>
              <a:rPr lang="ar-SA" sz="1600" dirty="0"/>
              <a:t>تعريف نظام المعلومات التسويقية (</a:t>
            </a:r>
            <a:r>
              <a:rPr lang="en-US" sz="1600" dirty="0"/>
              <a:t>MIS</a:t>
            </a:r>
            <a:r>
              <a:rPr lang="ar-SA" sz="1600" dirty="0"/>
              <a:t>)</a:t>
            </a:r>
          </a:p>
          <a:p>
            <a:pPr marL="285750" lvl="0" indent="-285750" algn="r" rtl="1" fontAlgn="base">
              <a:buFont typeface="Wingdings" panose="05000000000000000000" pitchFamily="2" charset="2"/>
              <a:buChar char="ü"/>
            </a:pPr>
            <a:r>
              <a:rPr lang="ar-SA" sz="1600" dirty="0"/>
              <a:t>أهمية نظم المعلومات التسويقية </a:t>
            </a:r>
          </a:p>
          <a:p>
            <a:pPr marL="285750" lvl="0" indent="-285750" algn="r" rtl="1" fontAlgn="base">
              <a:buFont typeface="Wingdings" panose="05000000000000000000" pitchFamily="2" charset="2"/>
              <a:buChar char="ü"/>
            </a:pPr>
            <a:r>
              <a:rPr lang="ar-SA" sz="1600" dirty="0"/>
              <a:t>خطوات عملية البحث التسويقي</a:t>
            </a:r>
          </a:p>
          <a:p>
            <a:pPr marL="285750" lvl="0" indent="-285750" algn="r" rtl="1" fontAlgn="base">
              <a:buFont typeface="Wingdings" panose="05000000000000000000" pitchFamily="2" charset="2"/>
              <a:buChar char="ü"/>
            </a:pPr>
            <a:r>
              <a:rPr lang="ar-SA" sz="1600" dirty="0"/>
              <a:t>تحليل واستخدام المعلومات التسويقية </a:t>
            </a:r>
          </a:p>
          <a:p>
            <a:pPr lvl="0" algn="r" rtl="1" fontAlgn="base"/>
            <a:endParaRPr lang="ar-SA" sz="1600" dirty="0"/>
          </a:p>
          <a:p>
            <a:pPr lvl="0" algn="r" rtl="1" fontAlgn="base">
              <a:lnSpc>
                <a:spcPct val="150000"/>
              </a:lnSpc>
            </a:pPr>
            <a:r>
              <a:rPr lang="ar-SA" sz="1600" b="1" dirty="0"/>
              <a:t>الفصل الرابع: سلوك المستهلك </a:t>
            </a:r>
          </a:p>
          <a:p>
            <a:pPr marL="285750" marR="0" lvl="0" indent="-285750" algn="r" defTabSz="914400" rtl="1" eaLnBrk="1" fontAlgn="base" latinLnBrk="0" hangingPunct="1">
              <a:lnSpc>
                <a:spcPct val="150000"/>
              </a:lnSpc>
              <a:spcBef>
                <a:spcPts val="0"/>
              </a:spcBef>
              <a:spcAft>
                <a:spcPts val="0"/>
              </a:spcAft>
              <a:buClrTx/>
              <a:buSzTx/>
              <a:buFont typeface="Wingdings" panose="05000000000000000000" pitchFamily="2" charset="2"/>
              <a:buChar char="v"/>
              <a:tabLst/>
              <a:defRPr/>
            </a:pPr>
            <a:r>
              <a:rPr kumimoji="0" lang="ar-SA" sz="16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محتوى الفصل الرابع</a:t>
            </a:r>
            <a:endParaRPr lang="ar-SA" sz="1600" b="1" dirty="0"/>
          </a:p>
          <a:p>
            <a:pPr marL="285750" lvl="0" indent="-285750" algn="r" rtl="1" fontAlgn="base">
              <a:buFont typeface="Wingdings" panose="05000000000000000000" pitchFamily="2" charset="2"/>
              <a:buChar char="ü"/>
            </a:pPr>
            <a:r>
              <a:rPr lang="ar-SA" sz="1600" dirty="0"/>
              <a:t>العملية التسويقية</a:t>
            </a:r>
          </a:p>
          <a:p>
            <a:pPr marL="285750" lvl="0" indent="-285750" algn="r" rtl="1" fontAlgn="base">
              <a:buFont typeface="Wingdings" panose="05000000000000000000" pitchFamily="2" charset="2"/>
              <a:buChar char="ü"/>
            </a:pPr>
            <a:r>
              <a:rPr lang="ar-SA" sz="1600" dirty="0"/>
              <a:t>سلوك المستهلك والأسواق الاستهلاكية </a:t>
            </a:r>
          </a:p>
          <a:p>
            <a:pPr marL="285750" lvl="0" indent="-285750" algn="r" rtl="1" fontAlgn="base">
              <a:buFont typeface="Wingdings" panose="05000000000000000000" pitchFamily="2" charset="2"/>
              <a:buChar char="ü"/>
            </a:pPr>
            <a:r>
              <a:rPr lang="ar-SA" sz="1600" dirty="0"/>
              <a:t>نموذج سلوك المستهلك </a:t>
            </a:r>
          </a:p>
          <a:p>
            <a:pPr marL="285750" lvl="0" indent="-285750" algn="r" rtl="1" fontAlgn="base">
              <a:buFont typeface="Wingdings" panose="05000000000000000000" pitchFamily="2" charset="2"/>
              <a:buChar char="ü"/>
            </a:pPr>
            <a:r>
              <a:rPr lang="ar-SA" sz="1600" dirty="0"/>
              <a:t>العوامل التي تؤثر على سلوك المستهلك </a:t>
            </a:r>
          </a:p>
          <a:p>
            <a:pPr marL="285750" lvl="0" indent="-285750" algn="r" rtl="1" fontAlgn="base">
              <a:buFont typeface="Wingdings" panose="05000000000000000000" pitchFamily="2" charset="2"/>
              <a:buChar char="ü"/>
            </a:pPr>
            <a:r>
              <a:rPr lang="ar-SA" sz="1600" dirty="0"/>
              <a:t>عملية اتخاذ قرار الشراء</a:t>
            </a:r>
          </a:p>
          <a:p>
            <a:pPr marL="285750" lvl="0" indent="-285750" algn="r" rtl="1" fontAlgn="base">
              <a:lnSpc>
                <a:spcPct val="150000"/>
              </a:lnSpc>
              <a:buFont typeface="Wingdings" panose="05000000000000000000" pitchFamily="2" charset="2"/>
              <a:buChar char="v"/>
            </a:pPr>
            <a:endParaRPr lang="ar-SA" sz="1600" b="1" dirty="0"/>
          </a:p>
          <a:p>
            <a:pPr algn="r" rtl="1" fontAlgn="base"/>
            <a:endParaRPr lang="ar-SA" dirty="0"/>
          </a:p>
        </p:txBody>
      </p:sp>
      <p:pic>
        <p:nvPicPr>
          <p:cNvPr id="7" name="Graphic 21">
            <a:extLst>
              <a:ext uri="{FF2B5EF4-FFF2-40B4-BE49-F238E27FC236}">
                <a16:creationId xmlns:a16="http://schemas.microsoft.com/office/drawing/2014/main" id="{34CFF95F-5CE3-FF46-4D40-115BE9466E5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8351" y="-37496"/>
            <a:ext cx="2305141" cy="1076343"/>
          </a:xfrm>
          <a:prstGeom prst="rect">
            <a:avLst/>
          </a:prstGeom>
        </p:spPr>
      </p:pic>
      <p:sp>
        <p:nvSpPr>
          <p:cNvPr id="2" name="TextBox 1">
            <a:extLst>
              <a:ext uri="{FF2B5EF4-FFF2-40B4-BE49-F238E27FC236}">
                <a16:creationId xmlns:a16="http://schemas.microsoft.com/office/drawing/2014/main" id="{5C7DFD06-2E44-FE4B-5CFD-7B9578841832}"/>
              </a:ext>
            </a:extLst>
          </p:cNvPr>
          <p:cNvSpPr txBox="1"/>
          <p:nvPr/>
        </p:nvSpPr>
        <p:spPr>
          <a:xfrm>
            <a:off x="9720985" y="1467092"/>
            <a:ext cx="1286050" cy="461665"/>
          </a:xfrm>
          <a:prstGeom prst="rect">
            <a:avLst/>
          </a:prstGeom>
          <a:noFill/>
        </p:spPr>
        <p:txBody>
          <a:bodyPr wrap="square" rtlCol="0">
            <a:spAutoFit/>
          </a:bodyPr>
          <a:lstStyle/>
          <a:p>
            <a:pPr algn="ctr"/>
            <a:r>
              <a:rPr lang="en-US" sz="2400" b="1" dirty="0">
                <a:solidFill>
                  <a:schemeClr val="bg1"/>
                </a:solidFill>
                <a:cs typeface="Times New Roman" panose="02020603050405020304" pitchFamily="18" charset="0"/>
              </a:rPr>
              <a:t>Lecture</a:t>
            </a:r>
            <a:endParaRPr lang="en-US" sz="800" b="1" dirty="0">
              <a:solidFill>
                <a:schemeClr val="bg1"/>
              </a:solidFill>
              <a:cs typeface="Times New Roman" panose="02020603050405020304" pitchFamily="18" charset="0"/>
            </a:endParaRPr>
          </a:p>
        </p:txBody>
      </p:sp>
      <p:pic>
        <p:nvPicPr>
          <p:cNvPr id="6" name="Picture 5">
            <a:extLst>
              <a:ext uri="{FF2B5EF4-FFF2-40B4-BE49-F238E27FC236}">
                <a16:creationId xmlns:a16="http://schemas.microsoft.com/office/drawing/2014/main" id="{E6142DC0-E5A4-6430-E53A-874626AFCDF9}"/>
              </a:ext>
            </a:extLst>
          </p:cNvPr>
          <p:cNvPicPr>
            <a:picLocks noChangeAspect="1"/>
          </p:cNvPicPr>
          <p:nvPr/>
        </p:nvPicPr>
        <p:blipFill>
          <a:blip r:embed="rId3"/>
          <a:stretch>
            <a:fillRect/>
          </a:stretch>
        </p:blipFill>
        <p:spPr>
          <a:xfrm>
            <a:off x="9589751" y="1147133"/>
            <a:ext cx="1548518" cy="536494"/>
          </a:xfrm>
          <a:prstGeom prst="rect">
            <a:avLst/>
          </a:prstGeom>
        </p:spPr>
      </p:pic>
    </p:spTree>
    <p:extLst>
      <p:ext uri="{BB962C8B-B14F-4D97-AF65-F5344CB8AC3E}">
        <p14:creationId xmlns:p14="http://schemas.microsoft.com/office/powerpoint/2010/main" val="7242806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AB8FEE-E42E-D6AA-1588-3BA6D958F9A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BE81E5C-5C3E-FF92-6854-D176803EBF66}"/>
              </a:ext>
            </a:extLst>
          </p:cNvPr>
          <p:cNvSpPr/>
          <p:nvPr/>
        </p:nvSpPr>
        <p:spPr>
          <a:xfrm>
            <a:off x="617280" y="1685495"/>
            <a:ext cx="10812720" cy="49132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3DCE185-0FAC-2D6D-692F-7868E51FE1AD}"/>
              </a:ext>
            </a:extLst>
          </p:cNvPr>
          <p:cNvSpPr txBox="1"/>
          <p:nvPr/>
        </p:nvSpPr>
        <p:spPr>
          <a:xfrm>
            <a:off x="7346668" y="1097006"/>
            <a:ext cx="3902032" cy="523220"/>
          </a:xfrm>
          <a:prstGeom prst="rect">
            <a:avLst/>
          </a:prstGeom>
          <a:noFill/>
        </p:spPr>
        <p:txBody>
          <a:bodyPr wrap="square" rtlCol="0">
            <a:spAutoFit/>
          </a:bodyPr>
          <a:lstStyle/>
          <a:p>
            <a:r>
              <a:rPr lang="ar-SA" sz="2800" b="1" dirty="0">
                <a:latin typeface="Alexandria" charset="0"/>
                <a:cs typeface="Alexandria" charset="0"/>
              </a:rPr>
              <a:t>موضوعات المقرر</a:t>
            </a:r>
          </a:p>
        </p:txBody>
      </p:sp>
      <p:sp>
        <p:nvSpPr>
          <p:cNvPr id="5" name="Rectangle 4">
            <a:extLst>
              <a:ext uri="{FF2B5EF4-FFF2-40B4-BE49-F238E27FC236}">
                <a16:creationId xmlns:a16="http://schemas.microsoft.com/office/drawing/2014/main" id="{0C1E9CB2-16BE-E328-A1A4-0987DF97B71F}"/>
              </a:ext>
            </a:extLst>
          </p:cNvPr>
          <p:cNvSpPr/>
          <p:nvPr/>
        </p:nvSpPr>
        <p:spPr>
          <a:xfrm>
            <a:off x="9661782" y="9797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D87B8BE2-1553-C143-D705-8AD839CCD8D1}"/>
              </a:ext>
            </a:extLst>
          </p:cNvPr>
          <p:cNvSpPr txBox="1"/>
          <p:nvPr/>
        </p:nvSpPr>
        <p:spPr>
          <a:xfrm>
            <a:off x="597269" y="2145710"/>
            <a:ext cx="10541000" cy="4924425"/>
          </a:xfrm>
          <a:prstGeom prst="rect">
            <a:avLst/>
          </a:prstGeom>
          <a:noFill/>
        </p:spPr>
        <p:txBody>
          <a:bodyPr wrap="square" rtlCol="0">
            <a:spAutoFit/>
          </a:bodyPr>
          <a:lstStyle/>
          <a:p>
            <a:pPr lvl="0" algn="r" rtl="1" fontAlgn="base">
              <a:lnSpc>
                <a:spcPct val="150000"/>
              </a:lnSpc>
            </a:pPr>
            <a:r>
              <a:rPr lang="ar-SA" sz="1600" b="1" dirty="0"/>
              <a:t>الفصل الخامس: المنتجات والخدمات والعلامات التجارية </a:t>
            </a:r>
          </a:p>
          <a:p>
            <a:pPr marL="285750" lvl="0" indent="-285750" algn="r" rtl="1" fontAlgn="base">
              <a:lnSpc>
                <a:spcPct val="150000"/>
              </a:lnSpc>
              <a:buFont typeface="Wingdings" panose="05000000000000000000" pitchFamily="2" charset="2"/>
              <a:buChar char="v"/>
            </a:pPr>
            <a:r>
              <a:rPr lang="ar-SA" sz="1600" b="1" dirty="0"/>
              <a:t>محتوى الفصل الخامس</a:t>
            </a:r>
          </a:p>
          <a:p>
            <a:pPr marL="285750" lvl="0" indent="-285750" algn="r" rtl="1" fontAlgn="base">
              <a:buFont typeface="Wingdings" panose="05000000000000000000" pitchFamily="2" charset="2"/>
              <a:buChar char="ü"/>
            </a:pPr>
            <a:r>
              <a:rPr lang="ar-SA" sz="1600" dirty="0"/>
              <a:t>تعريف المنتجات والخدمات </a:t>
            </a:r>
          </a:p>
          <a:p>
            <a:pPr marL="285750" lvl="0" indent="-285750" algn="r" rtl="1" fontAlgn="base">
              <a:buFont typeface="Wingdings" panose="05000000000000000000" pitchFamily="2" charset="2"/>
              <a:buChar char="ü"/>
            </a:pPr>
            <a:r>
              <a:rPr lang="ar-SA" sz="1600" dirty="0"/>
              <a:t>تصنيفات المنتجات والخدمات </a:t>
            </a:r>
          </a:p>
          <a:p>
            <a:pPr marL="285750" lvl="0" indent="-285750" algn="r" rtl="1" fontAlgn="base">
              <a:buFont typeface="Wingdings" panose="05000000000000000000" pitchFamily="2" charset="2"/>
              <a:buChar char="ü"/>
            </a:pPr>
            <a:r>
              <a:rPr lang="ar-SA" sz="1600" dirty="0"/>
              <a:t>قرارات المنتج والخدمة </a:t>
            </a:r>
          </a:p>
          <a:p>
            <a:pPr marL="285750" lvl="0" indent="-285750" algn="r" rtl="1" fontAlgn="base">
              <a:buFont typeface="Wingdings" panose="05000000000000000000" pitchFamily="2" charset="2"/>
              <a:buChar char="ü"/>
            </a:pPr>
            <a:r>
              <a:rPr lang="ar-SA" sz="1600" dirty="0"/>
              <a:t>طبيعة وخصائص الخدمات </a:t>
            </a:r>
          </a:p>
          <a:p>
            <a:pPr marL="285750" lvl="0" indent="-285750" algn="r" rtl="1" fontAlgn="base">
              <a:buFont typeface="Wingdings" panose="05000000000000000000" pitchFamily="2" charset="2"/>
              <a:buChar char="ü"/>
            </a:pPr>
            <a:r>
              <a:rPr lang="ar-SA" sz="1600" dirty="0"/>
              <a:t>دورة حياة المنتج</a:t>
            </a:r>
          </a:p>
          <a:p>
            <a:pPr lvl="0" algn="r" rtl="1" fontAlgn="base"/>
            <a:endParaRPr lang="ar-SA" sz="1600" dirty="0"/>
          </a:p>
          <a:p>
            <a:pPr lvl="0" algn="r" rtl="1" fontAlgn="base">
              <a:lnSpc>
                <a:spcPct val="150000"/>
              </a:lnSpc>
            </a:pPr>
            <a:r>
              <a:rPr lang="ar-SA" sz="1600" b="1" dirty="0"/>
              <a:t>الفصل السادس: التسعير</a:t>
            </a:r>
          </a:p>
          <a:p>
            <a:pPr marL="285750" marR="0" lvl="0" indent="-285750" algn="r" defTabSz="914400" rtl="1" eaLnBrk="1" fontAlgn="base" latinLnBrk="0" hangingPunct="1">
              <a:lnSpc>
                <a:spcPct val="150000"/>
              </a:lnSpc>
              <a:spcBef>
                <a:spcPts val="0"/>
              </a:spcBef>
              <a:spcAft>
                <a:spcPts val="0"/>
              </a:spcAft>
              <a:buClrTx/>
              <a:buSzTx/>
              <a:buFont typeface="Wingdings" panose="05000000000000000000" pitchFamily="2" charset="2"/>
              <a:buChar char="v"/>
              <a:tabLst/>
              <a:defRPr/>
            </a:pPr>
            <a:r>
              <a:rPr kumimoji="0" lang="ar-SA" sz="16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محتوى الفصل السادس</a:t>
            </a:r>
            <a:endParaRPr lang="ar-SA" sz="1600" b="1" dirty="0"/>
          </a:p>
          <a:p>
            <a:pPr marL="285750" lvl="0" indent="-285750" algn="r" rtl="1" fontAlgn="base">
              <a:buFont typeface="Wingdings" panose="05000000000000000000" pitchFamily="2" charset="2"/>
              <a:buChar char="ü"/>
            </a:pPr>
            <a:r>
              <a:rPr lang="ar-SA" sz="1600" dirty="0"/>
              <a:t>تعريف التسعير </a:t>
            </a:r>
          </a:p>
          <a:p>
            <a:pPr marL="285750" lvl="0" indent="-285750" algn="r" rtl="1" fontAlgn="base">
              <a:buFont typeface="Wingdings" panose="05000000000000000000" pitchFamily="2" charset="2"/>
              <a:buChar char="ü"/>
            </a:pPr>
            <a:r>
              <a:rPr lang="ar-SA" sz="1600" dirty="0"/>
              <a:t>نموذج السعر </a:t>
            </a:r>
          </a:p>
          <a:p>
            <a:pPr marL="285750" lvl="0" indent="-285750" algn="r" rtl="1" fontAlgn="base">
              <a:buFont typeface="Wingdings" panose="05000000000000000000" pitchFamily="2" charset="2"/>
              <a:buChar char="ü"/>
            </a:pPr>
            <a:r>
              <a:rPr lang="ar-SA" sz="1600" dirty="0"/>
              <a:t>استراتيجيات تسعير المنتج الجديد</a:t>
            </a:r>
          </a:p>
          <a:p>
            <a:pPr marL="285750" lvl="0" indent="-285750" algn="r" rtl="1" fontAlgn="base">
              <a:buFont typeface="Wingdings" panose="05000000000000000000" pitchFamily="2" charset="2"/>
              <a:buChar char="ü"/>
            </a:pPr>
            <a:r>
              <a:rPr lang="ar-SA" sz="1600" dirty="0"/>
              <a:t>استراتيجيات تسعير مزيج المنتجات </a:t>
            </a:r>
          </a:p>
          <a:p>
            <a:pPr marL="285750" lvl="0" indent="-285750" algn="r" rtl="1" fontAlgn="base">
              <a:buFont typeface="Wingdings" panose="05000000000000000000" pitchFamily="2" charset="2"/>
              <a:buChar char="ü"/>
            </a:pPr>
            <a:r>
              <a:rPr lang="ar-SA" sz="1600" dirty="0"/>
              <a:t>استراتيجيات تعديل السعر </a:t>
            </a:r>
          </a:p>
          <a:p>
            <a:pPr marL="285750" lvl="0" indent="-285750" algn="r" rtl="1" fontAlgn="base">
              <a:lnSpc>
                <a:spcPct val="150000"/>
              </a:lnSpc>
              <a:buFont typeface="Wingdings" panose="05000000000000000000" pitchFamily="2" charset="2"/>
              <a:buChar char="v"/>
            </a:pPr>
            <a:endParaRPr lang="ar-SA" sz="1600" b="1" dirty="0"/>
          </a:p>
          <a:p>
            <a:pPr algn="r" rtl="1" fontAlgn="base"/>
            <a:endParaRPr lang="ar-SA" dirty="0"/>
          </a:p>
        </p:txBody>
      </p:sp>
      <p:pic>
        <p:nvPicPr>
          <p:cNvPr id="7" name="Graphic 21">
            <a:extLst>
              <a:ext uri="{FF2B5EF4-FFF2-40B4-BE49-F238E27FC236}">
                <a16:creationId xmlns:a16="http://schemas.microsoft.com/office/drawing/2014/main" id="{F666CB7D-4DC9-8C77-DDC5-49024ACF77D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8351" y="-37496"/>
            <a:ext cx="2305141" cy="1076343"/>
          </a:xfrm>
          <a:prstGeom prst="rect">
            <a:avLst/>
          </a:prstGeom>
        </p:spPr>
      </p:pic>
      <p:sp>
        <p:nvSpPr>
          <p:cNvPr id="2" name="TextBox 1">
            <a:extLst>
              <a:ext uri="{FF2B5EF4-FFF2-40B4-BE49-F238E27FC236}">
                <a16:creationId xmlns:a16="http://schemas.microsoft.com/office/drawing/2014/main" id="{F2C43949-1BBC-DC8F-0DC5-BD6F15D0B990}"/>
              </a:ext>
            </a:extLst>
          </p:cNvPr>
          <p:cNvSpPr txBox="1"/>
          <p:nvPr/>
        </p:nvSpPr>
        <p:spPr>
          <a:xfrm>
            <a:off x="9720985" y="1467092"/>
            <a:ext cx="1286050" cy="461665"/>
          </a:xfrm>
          <a:prstGeom prst="rect">
            <a:avLst/>
          </a:prstGeom>
          <a:noFill/>
        </p:spPr>
        <p:txBody>
          <a:bodyPr wrap="square" rtlCol="0">
            <a:spAutoFit/>
          </a:bodyPr>
          <a:lstStyle/>
          <a:p>
            <a:pPr algn="ctr"/>
            <a:r>
              <a:rPr lang="en-US" sz="2400" b="1" dirty="0">
                <a:solidFill>
                  <a:schemeClr val="bg1"/>
                </a:solidFill>
                <a:cs typeface="Times New Roman" panose="02020603050405020304" pitchFamily="18" charset="0"/>
              </a:rPr>
              <a:t>Lecture</a:t>
            </a:r>
            <a:endParaRPr lang="en-US" sz="800" b="1" dirty="0">
              <a:solidFill>
                <a:schemeClr val="bg1"/>
              </a:solidFill>
              <a:cs typeface="Times New Roman" panose="02020603050405020304" pitchFamily="18" charset="0"/>
            </a:endParaRPr>
          </a:p>
        </p:txBody>
      </p:sp>
      <p:pic>
        <p:nvPicPr>
          <p:cNvPr id="6" name="Picture 5">
            <a:extLst>
              <a:ext uri="{FF2B5EF4-FFF2-40B4-BE49-F238E27FC236}">
                <a16:creationId xmlns:a16="http://schemas.microsoft.com/office/drawing/2014/main" id="{83CC9086-5691-7C97-B62A-6666870187A9}"/>
              </a:ext>
            </a:extLst>
          </p:cNvPr>
          <p:cNvPicPr>
            <a:picLocks noChangeAspect="1"/>
          </p:cNvPicPr>
          <p:nvPr/>
        </p:nvPicPr>
        <p:blipFill>
          <a:blip r:embed="rId3"/>
          <a:stretch>
            <a:fillRect/>
          </a:stretch>
        </p:blipFill>
        <p:spPr>
          <a:xfrm>
            <a:off x="9589751" y="1147133"/>
            <a:ext cx="1548518" cy="536494"/>
          </a:xfrm>
          <a:prstGeom prst="rect">
            <a:avLst/>
          </a:prstGeom>
        </p:spPr>
      </p:pic>
    </p:spTree>
    <p:extLst>
      <p:ext uri="{BB962C8B-B14F-4D97-AF65-F5344CB8AC3E}">
        <p14:creationId xmlns:p14="http://schemas.microsoft.com/office/powerpoint/2010/main" val="42226818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ED3044-3F0B-6E46-5502-7A62D9CBABB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6EB5C92-567F-B1E1-AF9D-36E67A913301}"/>
              </a:ext>
            </a:extLst>
          </p:cNvPr>
          <p:cNvSpPr/>
          <p:nvPr/>
        </p:nvSpPr>
        <p:spPr>
          <a:xfrm>
            <a:off x="617280" y="1685495"/>
            <a:ext cx="10812720" cy="49132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7379878-D083-ADDA-6D56-A19F848B10F7}"/>
              </a:ext>
            </a:extLst>
          </p:cNvPr>
          <p:cNvSpPr txBox="1"/>
          <p:nvPr/>
        </p:nvSpPr>
        <p:spPr>
          <a:xfrm>
            <a:off x="7346668" y="1097006"/>
            <a:ext cx="3902032" cy="523220"/>
          </a:xfrm>
          <a:prstGeom prst="rect">
            <a:avLst/>
          </a:prstGeom>
          <a:noFill/>
        </p:spPr>
        <p:txBody>
          <a:bodyPr wrap="square" rtlCol="0">
            <a:spAutoFit/>
          </a:bodyPr>
          <a:lstStyle/>
          <a:p>
            <a:r>
              <a:rPr lang="ar-SA" sz="2800" b="1" dirty="0">
                <a:latin typeface="Alexandria" charset="0"/>
                <a:cs typeface="Alexandria" charset="0"/>
              </a:rPr>
              <a:t>موضوعات المقرر</a:t>
            </a:r>
          </a:p>
        </p:txBody>
      </p:sp>
      <p:sp>
        <p:nvSpPr>
          <p:cNvPr id="5" name="Rectangle 4">
            <a:extLst>
              <a:ext uri="{FF2B5EF4-FFF2-40B4-BE49-F238E27FC236}">
                <a16:creationId xmlns:a16="http://schemas.microsoft.com/office/drawing/2014/main" id="{11864D31-FFD2-D6B2-851B-1DAC562DA176}"/>
              </a:ext>
            </a:extLst>
          </p:cNvPr>
          <p:cNvSpPr/>
          <p:nvPr/>
        </p:nvSpPr>
        <p:spPr>
          <a:xfrm>
            <a:off x="9661782" y="97971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9B416A7C-36C6-D591-164F-C57C4DC10450}"/>
              </a:ext>
            </a:extLst>
          </p:cNvPr>
          <p:cNvSpPr txBox="1"/>
          <p:nvPr/>
        </p:nvSpPr>
        <p:spPr>
          <a:xfrm>
            <a:off x="597269" y="2108002"/>
            <a:ext cx="10541000" cy="4801314"/>
          </a:xfrm>
          <a:prstGeom prst="rect">
            <a:avLst/>
          </a:prstGeom>
          <a:noFill/>
        </p:spPr>
        <p:txBody>
          <a:bodyPr wrap="square" rtlCol="0">
            <a:spAutoFit/>
          </a:bodyPr>
          <a:lstStyle/>
          <a:p>
            <a:pPr lvl="0" algn="r" rtl="1" fontAlgn="base">
              <a:lnSpc>
                <a:spcPct val="150000"/>
              </a:lnSpc>
            </a:pPr>
            <a:r>
              <a:rPr lang="ar-SA" sz="1600" b="1" dirty="0"/>
              <a:t>الفصل السابع: قنوات التسويق و التوزيع </a:t>
            </a:r>
          </a:p>
          <a:p>
            <a:pPr marL="285750" lvl="0" indent="-285750" algn="r" rtl="1" fontAlgn="base">
              <a:lnSpc>
                <a:spcPct val="150000"/>
              </a:lnSpc>
              <a:buFont typeface="Wingdings" panose="05000000000000000000" pitchFamily="2" charset="2"/>
              <a:buChar char="v"/>
            </a:pPr>
            <a:r>
              <a:rPr lang="ar-SA" sz="1600" b="1" dirty="0"/>
              <a:t>محتوى الفصل السابع </a:t>
            </a:r>
          </a:p>
          <a:p>
            <a:pPr marL="285750" lvl="0" indent="-285750" algn="r" rtl="1" fontAlgn="base">
              <a:buFont typeface="Wingdings" panose="05000000000000000000" pitchFamily="2" charset="2"/>
              <a:buChar char="ü"/>
            </a:pPr>
            <a:r>
              <a:rPr lang="ar-SA" sz="1600" dirty="0"/>
              <a:t>طبيعة وأهمية قنوات التسويق</a:t>
            </a:r>
          </a:p>
          <a:p>
            <a:pPr marL="285750" lvl="0" indent="-285750" algn="r" rtl="1" fontAlgn="base">
              <a:buFont typeface="Wingdings" panose="05000000000000000000" pitchFamily="2" charset="2"/>
              <a:buChar char="ü"/>
            </a:pPr>
            <a:r>
              <a:rPr lang="ar-SA" sz="1600" dirty="0"/>
              <a:t>مستويات القنوات التسويقية</a:t>
            </a:r>
          </a:p>
          <a:p>
            <a:pPr marL="285750" lvl="0" indent="-285750" algn="r" rtl="1" fontAlgn="base">
              <a:buFont typeface="Wingdings" panose="05000000000000000000" pitchFamily="2" charset="2"/>
              <a:buChar char="ü"/>
            </a:pPr>
            <a:r>
              <a:rPr lang="ar-SA" sz="1600" dirty="0"/>
              <a:t>قرارات تصميم القنوات التسويقية</a:t>
            </a:r>
          </a:p>
          <a:p>
            <a:pPr marL="285750" lvl="0" indent="-285750" algn="r" rtl="1" fontAlgn="base">
              <a:buFont typeface="Wingdings" panose="05000000000000000000" pitchFamily="2" charset="2"/>
              <a:buChar char="ü"/>
            </a:pPr>
            <a:r>
              <a:rPr lang="ar-SA" sz="1600" dirty="0"/>
              <a:t>البيع بالتجزئة</a:t>
            </a:r>
          </a:p>
          <a:p>
            <a:pPr marL="285750" lvl="0" indent="-285750" algn="r" rtl="1" fontAlgn="base">
              <a:buFont typeface="Wingdings" panose="05000000000000000000" pitchFamily="2" charset="2"/>
              <a:buChar char="ü"/>
            </a:pPr>
            <a:r>
              <a:rPr lang="ar-SA" sz="1600" dirty="0"/>
              <a:t>البيع بالجملة</a:t>
            </a:r>
          </a:p>
          <a:p>
            <a:pPr lvl="0" algn="r" rtl="1" fontAlgn="base"/>
            <a:endParaRPr lang="ar-SA" sz="1600" dirty="0"/>
          </a:p>
          <a:p>
            <a:pPr lvl="0" algn="r" rtl="1" fontAlgn="base">
              <a:lnSpc>
                <a:spcPct val="150000"/>
              </a:lnSpc>
            </a:pPr>
            <a:r>
              <a:rPr lang="ar-SA" sz="1600" b="1" dirty="0"/>
              <a:t>الفصل الثامن:</a:t>
            </a:r>
            <a:r>
              <a:rPr kumimoji="0" lang="ar-SA" sz="16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الاتصالات التسويقية المتكاملة</a:t>
            </a:r>
            <a:endParaRPr lang="ar-SA" sz="1600" b="1" dirty="0"/>
          </a:p>
          <a:p>
            <a:pPr marL="285750" marR="0" lvl="0" indent="-285750" algn="r" defTabSz="914400" rtl="1" eaLnBrk="1" fontAlgn="base" latinLnBrk="0" hangingPunct="1">
              <a:lnSpc>
                <a:spcPct val="150000"/>
              </a:lnSpc>
              <a:spcBef>
                <a:spcPts val="0"/>
              </a:spcBef>
              <a:spcAft>
                <a:spcPts val="0"/>
              </a:spcAft>
              <a:buClrTx/>
              <a:buSzTx/>
              <a:buFont typeface="Wingdings" panose="05000000000000000000" pitchFamily="2" charset="2"/>
              <a:buChar char="v"/>
              <a:tabLst/>
              <a:defRPr/>
            </a:pPr>
            <a:r>
              <a:rPr kumimoji="0" lang="ar-SA" sz="16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محتوى الفص</a:t>
            </a:r>
            <a:r>
              <a:rPr lang="ar-SA" sz="1600" b="1" dirty="0">
                <a:solidFill>
                  <a:prstClr val="black"/>
                </a:solidFill>
                <a:latin typeface="Calibri" panose="020F0502020204030204"/>
                <a:cs typeface="Arial" panose="020B0604020202020204" pitchFamily="34" charset="0"/>
              </a:rPr>
              <a:t>ل الثامن</a:t>
            </a:r>
            <a:endParaRPr lang="ar-SA" sz="1600" b="1" dirty="0"/>
          </a:p>
          <a:p>
            <a:pPr marL="285750" lvl="0" indent="-285750" algn="r" rtl="1" fontAlgn="base">
              <a:buFont typeface="Wingdings" panose="05000000000000000000" pitchFamily="2" charset="2"/>
              <a:buChar char="ü"/>
            </a:pPr>
            <a:r>
              <a:rPr lang="ar-SA" sz="1600" dirty="0"/>
              <a:t>تعريف الترويج</a:t>
            </a:r>
          </a:p>
          <a:p>
            <a:pPr marL="285750" lvl="0" indent="-285750" algn="r" rtl="1" fontAlgn="base">
              <a:buFont typeface="Wingdings" panose="05000000000000000000" pitchFamily="2" charset="2"/>
              <a:buChar char="ü"/>
            </a:pPr>
            <a:r>
              <a:rPr lang="ar-SA" sz="1600" dirty="0"/>
              <a:t>الاتصالات التسويقية المتكاملة</a:t>
            </a:r>
          </a:p>
          <a:p>
            <a:pPr marL="285750" lvl="0" indent="-285750" algn="r" rtl="1" fontAlgn="base">
              <a:buFont typeface="Wingdings" panose="05000000000000000000" pitchFamily="2" charset="2"/>
              <a:buChar char="ü"/>
            </a:pPr>
            <a:r>
              <a:rPr lang="ar-SA" sz="1600" dirty="0"/>
              <a:t>المزيج الترويجي</a:t>
            </a:r>
          </a:p>
          <a:p>
            <a:pPr marL="285750" lvl="0" indent="-285750" algn="r" rtl="1" fontAlgn="base">
              <a:buFont typeface="Wingdings" panose="05000000000000000000" pitchFamily="2" charset="2"/>
              <a:buChar char="ü"/>
            </a:pPr>
            <a:r>
              <a:rPr lang="ar-SA" sz="1600" dirty="0"/>
              <a:t>طبيعة كل أداة من أدوات الترويج</a:t>
            </a:r>
          </a:p>
          <a:p>
            <a:pPr marL="285750" lvl="0" indent="-285750" algn="r" rtl="1" fontAlgn="base">
              <a:buFont typeface="Wingdings" panose="05000000000000000000" pitchFamily="2" charset="2"/>
              <a:buChar char="ü"/>
            </a:pPr>
            <a:r>
              <a:rPr lang="ar-SA" sz="1600" dirty="0"/>
              <a:t>استراتيجيات المزيج الترويجي</a:t>
            </a:r>
          </a:p>
          <a:p>
            <a:pPr marL="285750" lvl="0" indent="-285750" algn="r" rtl="1" fontAlgn="base">
              <a:buFont typeface="Wingdings" panose="05000000000000000000" pitchFamily="2" charset="2"/>
              <a:buChar char="ü"/>
            </a:pPr>
            <a:r>
              <a:rPr lang="ar-SA" sz="1600" dirty="0"/>
              <a:t>الإعلان</a:t>
            </a:r>
            <a:endParaRPr lang="ar-SA" sz="1600" b="1" dirty="0"/>
          </a:p>
          <a:p>
            <a:pPr algn="r" rtl="1" fontAlgn="base"/>
            <a:endParaRPr lang="ar-SA" dirty="0"/>
          </a:p>
        </p:txBody>
      </p:sp>
      <p:pic>
        <p:nvPicPr>
          <p:cNvPr id="7" name="Graphic 21">
            <a:extLst>
              <a:ext uri="{FF2B5EF4-FFF2-40B4-BE49-F238E27FC236}">
                <a16:creationId xmlns:a16="http://schemas.microsoft.com/office/drawing/2014/main" id="{C537E46C-6BA2-DD02-A220-863A015FAA1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8351" y="-37496"/>
            <a:ext cx="2305141" cy="1076343"/>
          </a:xfrm>
          <a:prstGeom prst="rect">
            <a:avLst/>
          </a:prstGeom>
        </p:spPr>
      </p:pic>
      <p:sp>
        <p:nvSpPr>
          <p:cNvPr id="2" name="TextBox 1">
            <a:extLst>
              <a:ext uri="{FF2B5EF4-FFF2-40B4-BE49-F238E27FC236}">
                <a16:creationId xmlns:a16="http://schemas.microsoft.com/office/drawing/2014/main" id="{9FA5DB40-FBC8-109B-E8C1-909B2566831F}"/>
              </a:ext>
            </a:extLst>
          </p:cNvPr>
          <p:cNvSpPr txBox="1"/>
          <p:nvPr/>
        </p:nvSpPr>
        <p:spPr>
          <a:xfrm>
            <a:off x="9720985" y="1467092"/>
            <a:ext cx="1286050" cy="461665"/>
          </a:xfrm>
          <a:prstGeom prst="rect">
            <a:avLst/>
          </a:prstGeom>
          <a:noFill/>
        </p:spPr>
        <p:txBody>
          <a:bodyPr wrap="square" rtlCol="0">
            <a:spAutoFit/>
          </a:bodyPr>
          <a:lstStyle/>
          <a:p>
            <a:pPr algn="ctr"/>
            <a:r>
              <a:rPr lang="en-US" sz="2400" b="1" dirty="0">
                <a:solidFill>
                  <a:schemeClr val="bg1"/>
                </a:solidFill>
                <a:cs typeface="Times New Roman" panose="02020603050405020304" pitchFamily="18" charset="0"/>
              </a:rPr>
              <a:t>Lecture</a:t>
            </a:r>
            <a:endParaRPr lang="en-US" sz="800" b="1" dirty="0">
              <a:solidFill>
                <a:schemeClr val="bg1"/>
              </a:solidFill>
              <a:cs typeface="Times New Roman" panose="02020603050405020304" pitchFamily="18" charset="0"/>
            </a:endParaRPr>
          </a:p>
        </p:txBody>
      </p:sp>
      <p:pic>
        <p:nvPicPr>
          <p:cNvPr id="6" name="Picture 5">
            <a:extLst>
              <a:ext uri="{FF2B5EF4-FFF2-40B4-BE49-F238E27FC236}">
                <a16:creationId xmlns:a16="http://schemas.microsoft.com/office/drawing/2014/main" id="{132ABC4F-2D59-60B5-3B0A-B24FDF0111C7}"/>
              </a:ext>
            </a:extLst>
          </p:cNvPr>
          <p:cNvPicPr>
            <a:picLocks noChangeAspect="1"/>
          </p:cNvPicPr>
          <p:nvPr/>
        </p:nvPicPr>
        <p:blipFill>
          <a:blip r:embed="rId3"/>
          <a:stretch>
            <a:fillRect/>
          </a:stretch>
        </p:blipFill>
        <p:spPr>
          <a:xfrm>
            <a:off x="9589751" y="1147133"/>
            <a:ext cx="1548518" cy="536494"/>
          </a:xfrm>
          <a:prstGeom prst="rect">
            <a:avLst/>
          </a:prstGeom>
        </p:spPr>
      </p:pic>
    </p:spTree>
    <p:extLst>
      <p:ext uri="{BB962C8B-B14F-4D97-AF65-F5344CB8AC3E}">
        <p14:creationId xmlns:p14="http://schemas.microsoft.com/office/powerpoint/2010/main" val="2788145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D8782D-F43F-0F5A-2C8A-A77FE181D48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1787742-1AF8-F11C-8ED4-036ACFF4BE32}"/>
              </a:ext>
            </a:extLst>
          </p:cNvPr>
          <p:cNvSpPr/>
          <p:nvPr/>
        </p:nvSpPr>
        <p:spPr>
          <a:xfrm>
            <a:off x="617280" y="1038847"/>
            <a:ext cx="10812720" cy="57295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C8F4698-99CC-83F7-B006-D22E9CD96E01}"/>
              </a:ext>
            </a:extLst>
          </p:cNvPr>
          <p:cNvSpPr txBox="1"/>
          <p:nvPr/>
        </p:nvSpPr>
        <p:spPr>
          <a:xfrm>
            <a:off x="7009994" y="466009"/>
            <a:ext cx="3902032" cy="523220"/>
          </a:xfrm>
          <a:prstGeom prst="rect">
            <a:avLst/>
          </a:prstGeom>
          <a:noFill/>
        </p:spPr>
        <p:txBody>
          <a:bodyPr wrap="square" rtlCol="0">
            <a:spAutoFit/>
          </a:bodyPr>
          <a:lstStyle/>
          <a:p>
            <a:r>
              <a:rPr lang="ar-SA" sz="2800" b="1" dirty="0">
                <a:latin typeface="Alexandria" charset="0"/>
                <a:cs typeface="Alexandria" charset="0"/>
              </a:rPr>
              <a:t>موضوعات المقرر</a:t>
            </a:r>
          </a:p>
        </p:txBody>
      </p:sp>
      <p:sp>
        <p:nvSpPr>
          <p:cNvPr id="5" name="Rectangle 4">
            <a:extLst>
              <a:ext uri="{FF2B5EF4-FFF2-40B4-BE49-F238E27FC236}">
                <a16:creationId xmlns:a16="http://schemas.microsoft.com/office/drawing/2014/main" id="{BDE32A9F-532D-90ED-84E2-9E8EFD699428}"/>
              </a:ext>
            </a:extLst>
          </p:cNvPr>
          <p:cNvSpPr/>
          <p:nvPr/>
        </p:nvSpPr>
        <p:spPr>
          <a:xfrm>
            <a:off x="9661781" y="63694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D1AAA104-7861-11C6-AC46-BBA111CEF211}"/>
              </a:ext>
            </a:extLst>
          </p:cNvPr>
          <p:cNvSpPr txBox="1"/>
          <p:nvPr/>
        </p:nvSpPr>
        <p:spPr>
          <a:xfrm>
            <a:off x="516892" y="1949187"/>
            <a:ext cx="10541000" cy="4770537"/>
          </a:xfrm>
          <a:prstGeom prst="rect">
            <a:avLst/>
          </a:prstGeom>
          <a:noFill/>
        </p:spPr>
        <p:txBody>
          <a:bodyPr wrap="square" rtlCol="0">
            <a:spAutoFit/>
          </a:bodyPr>
          <a:lstStyle/>
          <a:p>
            <a:pPr lvl="0" algn="r" rtl="1" fontAlgn="base">
              <a:lnSpc>
                <a:spcPct val="150000"/>
              </a:lnSpc>
            </a:pPr>
            <a:r>
              <a:rPr lang="ar-SA" sz="1600" b="1" dirty="0"/>
              <a:t>الفصل التاسع : التسويق الدولي </a:t>
            </a:r>
          </a:p>
          <a:p>
            <a:pPr marL="285750" lvl="0" indent="-285750" algn="r" rtl="1" fontAlgn="base">
              <a:lnSpc>
                <a:spcPct val="150000"/>
              </a:lnSpc>
              <a:buFont typeface="Wingdings" panose="05000000000000000000" pitchFamily="2" charset="2"/>
              <a:buChar char="v"/>
            </a:pPr>
            <a:r>
              <a:rPr lang="ar-SA" sz="1600" b="1" dirty="0"/>
              <a:t>محتوى الفصل التاسع </a:t>
            </a:r>
          </a:p>
          <a:p>
            <a:pPr marL="285750" lvl="0" indent="-285750" algn="r" rtl="1" fontAlgn="base">
              <a:buFont typeface="Wingdings" panose="05000000000000000000" pitchFamily="2" charset="2"/>
              <a:buChar char="ü"/>
            </a:pPr>
            <a:r>
              <a:rPr lang="ar-SA" sz="1600" dirty="0"/>
              <a:t>مفهوم التسويق الدولي</a:t>
            </a:r>
          </a:p>
          <a:p>
            <a:pPr marL="285750" lvl="0" indent="-285750" algn="r" rtl="1" fontAlgn="base">
              <a:buFont typeface="Wingdings" panose="05000000000000000000" pitchFamily="2" charset="2"/>
              <a:buChar char="ü"/>
            </a:pPr>
            <a:r>
              <a:rPr lang="ar-SA" sz="1600" dirty="0"/>
              <a:t>القرارات الأساسية في التسويق الدولي.</a:t>
            </a:r>
          </a:p>
          <a:p>
            <a:pPr marL="285750" lvl="0" indent="-285750" algn="r" rtl="1" fontAlgn="base">
              <a:buFont typeface="Wingdings" panose="05000000000000000000" pitchFamily="2" charset="2"/>
              <a:buChar char="ü"/>
            </a:pPr>
            <a:r>
              <a:rPr lang="ar-SA" sz="1600" dirty="0"/>
              <a:t> تحليل البيئة التسويقية العالمية</a:t>
            </a:r>
          </a:p>
          <a:p>
            <a:pPr marL="285750" lvl="0" indent="-285750" algn="r" rtl="1" fontAlgn="base">
              <a:buFont typeface="Wingdings" panose="05000000000000000000" pitchFamily="2" charset="2"/>
              <a:buChar char="ü"/>
            </a:pPr>
            <a:r>
              <a:rPr lang="ar-SA" sz="1600" dirty="0"/>
              <a:t>اتخاذ قرار التوسع نحو الأسواق العالمية</a:t>
            </a:r>
          </a:p>
          <a:p>
            <a:pPr marL="285750" lvl="0" indent="-285750" algn="r" rtl="1" fontAlgn="base">
              <a:buFont typeface="Wingdings" panose="05000000000000000000" pitchFamily="2" charset="2"/>
              <a:buChar char="ü"/>
            </a:pPr>
            <a:r>
              <a:rPr lang="ar-SA" sz="1600" dirty="0"/>
              <a:t>تحديد الأسواق المستهدفة للدخول إليها</a:t>
            </a:r>
          </a:p>
          <a:p>
            <a:pPr marL="285750" lvl="0" indent="-285750" algn="r" rtl="1" fontAlgn="base">
              <a:buFont typeface="Wingdings" panose="05000000000000000000" pitchFamily="2" charset="2"/>
              <a:buChar char="ü"/>
            </a:pPr>
            <a:r>
              <a:rPr lang="ar-SA" sz="1600" dirty="0"/>
              <a:t>تحديد استراتيجيات دخول الأسواق</a:t>
            </a:r>
          </a:p>
          <a:p>
            <a:pPr marL="285750" lvl="0" indent="-285750" algn="r" rtl="1" fontAlgn="base">
              <a:buFont typeface="Wingdings" panose="05000000000000000000" pitchFamily="2" charset="2"/>
              <a:buChar char="ü"/>
            </a:pPr>
            <a:r>
              <a:rPr lang="ar-SA" sz="1600" dirty="0"/>
              <a:t>تحديد الهيكل التنظيمي للتسويق العالمي</a:t>
            </a:r>
          </a:p>
          <a:p>
            <a:pPr lvl="0" algn="r" rtl="1" fontAlgn="base">
              <a:lnSpc>
                <a:spcPct val="150000"/>
              </a:lnSpc>
            </a:pPr>
            <a:r>
              <a:rPr lang="ar-SA" sz="1600" b="1" dirty="0"/>
              <a:t>الفصل </a:t>
            </a:r>
            <a:r>
              <a:rPr lang="ar-SA" sz="1600" b="1" dirty="0" err="1"/>
              <a:t>العاشر:المسؤوليات</a:t>
            </a:r>
            <a:r>
              <a:rPr lang="ar-SA" sz="1600" b="1" dirty="0"/>
              <a:t> الاجتماعية والأخلاقية في التسويق</a:t>
            </a:r>
          </a:p>
          <a:p>
            <a:pPr marL="285750" marR="0" lvl="0" indent="-285750" algn="r" defTabSz="914400" rtl="1" eaLnBrk="1" fontAlgn="base" latinLnBrk="0" hangingPunct="1">
              <a:lnSpc>
                <a:spcPct val="150000"/>
              </a:lnSpc>
              <a:spcBef>
                <a:spcPts val="0"/>
              </a:spcBef>
              <a:spcAft>
                <a:spcPts val="0"/>
              </a:spcAft>
              <a:buClrTx/>
              <a:buSzTx/>
              <a:buFont typeface="Wingdings" panose="05000000000000000000" pitchFamily="2" charset="2"/>
              <a:buChar char="v"/>
              <a:tabLst/>
              <a:defRPr/>
            </a:pPr>
            <a:r>
              <a:rPr kumimoji="0" lang="ar-SA" sz="16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محتوى الفص</a:t>
            </a:r>
            <a:r>
              <a:rPr lang="ar-SA" sz="1600" b="1" dirty="0">
                <a:solidFill>
                  <a:prstClr val="black"/>
                </a:solidFill>
                <a:latin typeface="Calibri" panose="020F0502020204030204"/>
                <a:cs typeface="Arial" panose="020B0604020202020204" pitchFamily="34" charset="0"/>
              </a:rPr>
              <a:t>ل العاشر</a:t>
            </a:r>
            <a:endParaRPr lang="ar-SA" sz="1600" b="1" dirty="0"/>
          </a:p>
          <a:p>
            <a:pPr marL="285750" lvl="0" indent="-285750" algn="r" rtl="1" fontAlgn="base">
              <a:buFont typeface="Wingdings" panose="05000000000000000000" pitchFamily="2" charset="2"/>
              <a:buChar char="ü"/>
            </a:pPr>
            <a:r>
              <a:rPr lang="ar-SA" sz="1600" dirty="0"/>
              <a:t>المفاهيم الأساسية</a:t>
            </a:r>
          </a:p>
          <a:p>
            <a:pPr marL="285750" lvl="0" indent="-285750" algn="r" rtl="1" fontAlgn="base">
              <a:buFont typeface="Wingdings" panose="05000000000000000000" pitchFamily="2" charset="2"/>
              <a:buChar char="ü"/>
            </a:pPr>
            <a:r>
              <a:rPr lang="ar-SA" sz="1600" dirty="0"/>
              <a:t>الانتقادات الاجتماعية الموجهة للتسويق</a:t>
            </a:r>
          </a:p>
          <a:p>
            <a:pPr marL="285750" lvl="0" indent="-285750" algn="r" rtl="1" fontAlgn="base">
              <a:buFont typeface="Wingdings" panose="05000000000000000000" pitchFamily="2" charset="2"/>
              <a:buChar char="ü"/>
            </a:pPr>
            <a:r>
              <a:rPr lang="ar-SA" sz="1600" dirty="0"/>
              <a:t>ممارسات المستهلك في تعزيز التسويق المستدام</a:t>
            </a:r>
          </a:p>
          <a:p>
            <a:pPr marL="285750" lvl="0" indent="-285750" algn="r" rtl="1" fontAlgn="base">
              <a:buFont typeface="Wingdings" panose="05000000000000000000" pitchFamily="2" charset="2"/>
              <a:buChar char="ü"/>
            </a:pPr>
            <a:r>
              <a:rPr lang="ar-SA" sz="1600" dirty="0"/>
              <a:t>ممارسات منظمات الأعمال نحو التسويق المستدام</a:t>
            </a:r>
          </a:p>
          <a:p>
            <a:pPr marL="285750" lvl="0" indent="-285750" algn="r" rtl="1" fontAlgn="base">
              <a:buFont typeface="Wingdings" panose="05000000000000000000" pitchFamily="2" charset="2"/>
              <a:buChar char="ü"/>
            </a:pPr>
            <a:r>
              <a:rPr lang="ar-SA" sz="1600" dirty="0"/>
              <a:t>أخلاقيات التسويق</a:t>
            </a:r>
          </a:p>
          <a:p>
            <a:pPr marL="285750" lvl="0" indent="-285750" algn="r" rtl="1" fontAlgn="base">
              <a:buFont typeface="Wingdings" panose="05000000000000000000" pitchFamily="2" charset="2"/>
              <a:buChar char="ü"/>
            </a:pPr>
            <a:r>
              <a:rPr lang="ar-SA" sz="1600" dirty="0"/>
              <a:t>المنظمة المستدامة</a:t>
            </a:r>
            <a:endParaRPr lang="ar-SA" dirty="0"/>
          </a:p>
        </p:txBody>
      </p:sp>
      <p:pic>
        <p:nvPicPr>
          <p:cNvPr id="7" name="Graphic 21">
            <a:extLst>
              <a:ext uri="{FF2B5EF4-FFF2-40B4-BE49-F238E27FC236}">
                <a16:creationId xmlns:a16="http://schemas.microsoft.com/office/drawing/2014/main" id="{EEBFB3AC-632A-19BD-E2CE-52FF8C641AD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8351" y="-37496"/>
            <a:ext cx="2305141" cy="1076343"/>
          </a:xfrm>
          <a:prstGeom prst="rect">
            <a:avLst/>
          </a:prstGeom>
        </p:spPr>
      </p:pic>
      <p:sp>
        <p:nvSpPr>
          <p:cNvPr id="2" name="TextBox 1">
            <a:extLst>
              <a:ext uri="{FF2B5EF4-FFF2-40B4-BE49-F238E27FC236}">
                <a16:creationId xmlns:a16="http://schemas.microsoft.com/office/drawing/2014/main" id="{CE491CC4-DA42-F8C6-054A-7350319A9558}"/>
              </a:ext>
            </a:extLst>
          </p:cNvPr>
          <p:cNvSpPr txBox="1"/>
          <p:nvPr/>
        </p:nvSpPr>
        <p:spPr>
          <a:xfrm>
            <a:off x="9771842" y="1228891"/>
            <a:ext cx="1286050" cy="461665"/>
          </a:xfrm>
          <a:prstGeom prst="rect">
            <a:avLst/>
          </a:prstGeom>
          <a:noFill/>
        </p:spPr>
        <p:txBody>
          <a:bodyPr wrap="square" rtlCol="0">
            <a:spAutoFit/>
          </a:bodyPr>
          <a:lstStyle/>
          <a:p>
            <a:pPr algn="ctr"/>
            <a:r>
              <a:rPr lang="en-US" sz="2400" b="1" dirty="0">
                <a:solidFill>
                  <a:schemeClr val="bg1"/>
                </a:solidFill>
                <a:cs typeface="Times New Roman" panose="02020603050405020304" pitchFamily="18" charset="0"/>
              </a:rPr>
              <a:t>Lecture</a:t>
            </a:r>
            <a:endParaRPr lang="en-US" sz="800" b="1" dirty="0">
              <a:solidFill>
                <a:schemeClr val="bg1"/>
              </a:solidFill>
              <a:cs typeface="Times New Roman" panose="02020603050405020304" pitchFamily="18" charset="0"/>
            </a:endParaRPr>
          </a:p>
        </p:txBody>
      </p:sp>
      <p:pic>
        <p:nvPicPr>
          <p:cNvPr id="6" name="Picture 5">
            <a:extLst>
              <a:ext uri="{FF2B5EF4-FFF2-40B4-BE49-F238E27FC236}">
                <a16:creationId xmlns:a16="http://schemas.microsoft.com/office/drawing/2014/main" id="{3F37337F-6C50-67E4-435D-3F052509A561}"/>
              </a:ext>
            </a:extLst>
          </p:cNvPr>
          <p:cNvPicPr>
            <a:picLocks noChangeAspect="1"/>
          </p:cNvPicPr>
          <p:nvPr/>
        </p:nvPicPr>
        <p:blipFill>
          <a:blip r:embed="rId3"/>
          <a:stretch>
            <a:fillRect/>
          </a:stretch>
        </p:blipFill>
        <p:spPr>
          <a:xfrm>
            <a:off x="9589751" y="892606"/>
            <a:ext cx="1548518" cy="536494"/>
          </a:xfrm>
          <a:prstGeom prst="rect">
            <a:avLst/>
          </a:prstGeom>
        </p:spPr>
      </p:pic>
    </p:spTree>
    <p:extLst>
      <p:ext uri="{BB962C8B-B14F-4D97-AF65-F5344CB8AC3E}">
        <p14:creationId xmlns:p14="http://schemas.microsoft.com/office/powerpoint/2010/main" val="23279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588547-3473-A6B4-1271-FDA96E4D02D8}"/>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19FD7F63-8806-82D8-9A7C-59B57C1379B8}"/>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351548" y="1238863"/>
            <a:ext cx="4526385" cy="4547438"/>
          </a:xfrm>
        </p:spPr>
      </p:pic>
      <p:sp>
        <p:nvSpPr>
          <p:cNvPr id="2" name="Right Triangle 1">
            <a:extLst>
              <a:ext uri="{FF2B5EF4-FFF2-40B4-BE49-F238E27FC236}">
                <a16:creationId xmlns:a16="http://schemas.microsoft.com/office/drawing/2014/main" id="{9EA4D8C5-6987-0771-0EE9-59EC43310C3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B3207170-FC21-A9FE-2672-50A29A91B084}"/>
              </a:ext>
            </a:extLst>
          </p:cNvPr>
          <p:cNvSpPr/>
          <p:nvPr/>
        </p:nvSpPr>
        <p:spPr>
          <a:xfrm rot="16200000" flipV="1">
            <a:off x="-874473" y="46025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66E4D2C7-0D9D-D10D-629C-1B59EE4AB7EE}"/>
              </a:ext>
            </a:extLst>
          </p:cNvPr>
          <p:cNvSpPr txBox="1"/>
          <p:nvPr/>
        </p:nvSpPr>
        <p:spPr>
          <a:xfrm>
            <a:off x="8220173" y="1098070"/>
            <a:ext cx="2602811" cy="523220"/>
          </a:xfrm>
          <a:prstGeom prst="rect">
            <a:avLst/>
          </a:prstGeom>
          <a:noFill/>
        </p:spPr>
        <p:txBody>
          <a:bodyPr wrap="square" rtlCol="0">
            <a:spAutoFit/>
          </a:bodyPr>
          <a:lstStyle/>
          <a:p>
            <a:r>
              <a:rPr lang="ar-SA" sz="2800" b="1" dirty="0">
                <a:latin typeface="Alexandria" charset="0"/>
                <a:cs typeface="Alexandria" charset="0"/>
              </a:rPr>
              <a:t>مخرجات التعلم :</a:t>
            </a:r>
            <a:endParaRPr lang="en-US" sz="2800" b="1" dirty="0">
              <a:latin typeface="Alexandria" charset="0"/>
              <a:cs typeface="Alexandria" charset="0"/>
            </a:endParaRPr>
          </a:p>
        </p:txBody>
      </p:sp>
      <p:sp>
        <p:nvSpPr>
          <p:cNvPr id="28" name="Rectangle 27">
            <a:extLst>
              <a:ext uri="{FF2B5EF4-FFF2-40B4-BE49-F238E27FC236}">
                <a16:creationId xmlns:a16="http://schemas.microsoft.com/office/drawing/2014/main" id="{A9FB59AF-73C6-8501-FA81-733060692663}"/>
              </a:ext>
            </a:extLst>
          </p:cNvPr>
          <p:cNvSpPr/>
          <p:nvPr/>
        </p:nvSpPr>
        <p:spPr>
          <a:xfrm>
            <a:off x="3367640"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8BB15FEB-FB98-D169-64C4-F9CCC568D683}"/>
              </a:ext>
            </a:extLst>
          </p:cNvPr>
          <p:cNvSpPr txBox="1"/>
          <p:nvPr/>
        </p:nvSpPr>
        <p:spPr>
          <a:xfrm>
            <a:off x="3047594" y="1893831"/>
            <a:ext cx="8872105" cy="4109330"/>
          </a:xfrm>
          <a:prstGeom prst="rect">
            <a:avLst/>
          </a:prstGeom>
          <a:noFill/>
        </p:spPr>
        <p:txBody>
          <a:bodyPr wrap="square" rtlCol="0">
            <a:spAutoFit/>
          </a:bodyPr>
          <a:lstStyle/>
          <a:p>
            <a:pPr algn="just" rtl="1">
              <a:lnSpc>
                <a:spcPct val="150000"/>
              </a:lnSpc>
            </a:pPr>
            <a:r>
              <a:rPr lang="ar-SA" sz="1600" b="1" dirty="0"/>
              <a:t>بنهاية دراسة هذا المقرر يُتوقع من الطالب أن يكون قادرًا على:</a:t>
            </a:r>
          </a:p>
          <a:p>
            <a:pPr marL="285750" indent="-285750" algn="just" rtl="1">
              <a:lnSpc>
                <a:spcPct val="150000"/>
              </a:lnSpc>
              <a:buFont typeface="Arial" panose="020B0604020202020204" pitchFamily="34" charset="0"/>
              <a:buChar char="•"/>
            </a:pPr>
            <a:r>
              <a:rPr lang="ar-SA" sz="1600" dirty="0"/>
              <a:t>التعرف على المفاهيم الأساسية للتسويق وأهميته في بيئة الأعمال المعاصرة. </a:t>
            </a:r>
          </a:p>
          <a:p>
            <a:pPr marL="285750" indent="-285750" algn="just" rtl="1">
              <a:lnSpc>
                <a:spcPct val="150000"/>
              </a:lnSpc>
              <a:buFont typeface="Arial" panose="020B0604020202020204" pitchFamily="34" charset="0"/>
              <a:buChar char="•"/>
            </a:pPr>
            <a:r>
              <a:rPr lang="ar-SA" sz="1600" dirty="0"/>
              <a:t>تحليل البيئة التسويقية والعوامل المؤثرة في سلوك المستهلك واتخاذ القرار الشرائي. </a:t>
            </a:r>
          </a:p>
          <a:p>
            <a:pPr marL="285750" indent="-285750" algn="just" rtl="1">
              <a:lnSpc>
                <a:spcPct val="150000"/>
              </a:lnSpc>
              <a:buFont typeface="Arial" panose="020B0604020202020204" pitchFamily="34" charset="0"/>
              <a:buChar char="•"/>
            </a:pPr>
            <a:r>
              <a:rPr lang="ar-SA" sz="1600" dirty="0"/>
              <a:t>التمييز بين عناصر المزيج التسويقي وتطبيقاتها المختلفة. </a:t>
            </a:r>
          </a:p>
          <a:p>
            <a:pPr marL="285750" indent="-285750" algn="just" rtl="1">
              <a:lnSpc>
                <a:spcPct val="150000"/>
              </a:lnSpc>
              <a:buFont typeface="Arial" panose="020B0604020202020204" pitchFamily="34" charset="0"/>
              <a:buChar char="•"/>
            </a:pPr>
            <a:r>
              <a:rPr lang="ar-SA" sz="1600" dirty="0"/>
              <a:t>فهم دور نظم المعلومات التسويقية في دعم القرارات التسويقية. </a:t>
            </a:r>
          </a:p>
          <a:p>
            <a:pPr marL="285750" indent="-285750" algn="just" rtl="1">
              <a:lnSpc>
                <a:spcPct val="150000"/>
              </a:lnSpc>
              <a:buFont typeface="Arial" panose="020B0604020202020204" pitchFamily="34" charset="0"/>
              <a:buChar char="•"/>
            </a:pPr>
            <a:r>
              <a:rPr lang="ar-SA" sz="1600" dirty="0"/>
              <a:t>تطبيق استراتيجيات التسعير والتوزيع والترويج في المواقف التسويقية المختلفة. </a:t>
            </a:r>
          </a:p>
          <a:p>
            <a:pPr marL="285750" indent="-285750" algn="just" rtl="1">
              <a:lnSpc>
                <a:spcPct val="150000"/>
              </a:lnSpc>
              <a:buFont typeface="Arial" panose="020B0604020202020204" pitchFamily="34" charset="0"/>
              <a:buChar char="•"/>
            </a:pPr>
            <a:r>
              <a:rPr lang="ar-SA" sz="1600" dirty="0"/>
              <a:t>توظيف أدوات الاتصالات التسويقية المتكاملة في بناء الصورة الذهنية وتعزيز العلامة التجارية. </a:t>
            </a:r>
          </a:p>
          <a:p>
            <a:pPr marL="285750" indent="-285750" algn="just" rtl="1">
              <a:lnSpc>
                <a:spcPct val="150000"/>
              </a:lnSpc>
              <a:buFont typeface="Arial" panose="020B0604020202020204" pitchFamily="34" charset="0"/>
              <a:buChar char="•"/>
            </a:pPr>
            <a:r>
              <a:rPr lang="ar-SA" sz="1600" dirty="0"/>
              <a:t>استخدام وسائل التواصل الاجتماعي والمنصات الرقمية في الأنشطة التسويقية الحديثة. </a:t>
            </a:r>
          </a:p>
          <a:p>
            <a:pPr marL="285750" indent="-285750" algn="just" rtl="1">
              <a:lnSpc>
                <a:spcPct val="150000"/>
              </a:lnSpc>
              <a:buFont typeface="Arial" panose="020B0604020202020204" pitchFamily="34" charset="0"/>
              <a:buChar char="•"/>
            </a:pPr>
            <a:r>
              <a:rPr lang="ar-SA" sz="1600" dirty="0"/>
              <a:t>تصميم رسائل ومحتوى تسويقي يتناسب مع الفئات المستهدفة. </a:t>
            </a:r>
          </a:p>
          <a:p>
            <a:pPr marL="285750" indent="-285750" algn="just" rtl="1">
              <a:lnSpc>
                <a:spcPct val="150000"/>
              </a:lnSpc>
              <a:buFont typeface="Arial" panose="020B0604020202020204" pitchFamily="34" charset="0"/>
              <a:buChar char="•"/>
            </a:pPr>
            <a:r>
              <a:rPr lang="ar-SA" sz="1600" dirty="0"/>
              <a:t>إدراك أهمية المسؤولية الاجتماعية والأخلاقيات المهنية في الممارسات التسويقية. </a:t>
            </a:r>
          </a:p>
          <a:p>
            <a:pPr marL="285750" indent="-285750" algn="just" rtl="1">
              <a:lnSpc>
                <a:spcPct val="150000"/>
              </a:lnSpc>
              <a:buFont typeface="Arial" panose="020B0604020202020204" pitchFamily="34" charset="0"/>
              <a:buChar char="•"/>
            </a:pPr>
            <a:r>
              <a:rPr lang="ar-SA" sz="1600" dirty="0"/>
              <a:t>ربط المفاهيم النظرية بالتطبيقات العملية بما يواكب متطلبات سوق العمل الحديثة. </a:t>
            </a:r>
          </a:p>
        </p:txBody>
      </p:sp>
      <p:sp>
        <p:nvSpPr>
          <p:cNvPr id="32" name="Rectangle 31">
            <a:extLst>
              <a:ext uri="{FF2B5EF4-FFF2-40B4-BE49-F238E27FC236}">
                <a16:creationId xmlns:a16="http://schemas.microsoft.com/office/drawing/2014/main" id="{AE8AAC4A-C473-FD8F-92A7-064CF53F141C}"/>
              </a:ext>
            </a:extLst>
          </p:cNvPr>
          <p:cNvSpPr/>
          <p:nvPr/>
        </p:nvSpPr>
        <p:spPr>
          <a:xfrm>
            <a:off x="10672072" y="558629"/>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81627474-691A-D864-DBCB-C95B03B56FF1}"/>
              </a:ext>
            </a:extLst>
          </p:cNvPr>
          <p:cNvSpPr txBox="1"/>
          <p:nvPr/>
        </p:nvSpPr>
        <p:spPr>
          <a:xfrm>
            <a:off x="8530593" y="751321"/>
            <a:ext cx="5473557" cy="369332"/>
          </a:xfrm>
          <a:prstGeom prst="rect">
            <a:avLst/>
          </a:prstGeom>
          <a:noFill/>
        </p:spPr>
        <p:txBody>
          <a:bodyPr wrap="square" rtlCol="0">
            <a:spAutoFit/>
          </a:bodyPr>
          <a:lstStyle/>
          <a:p>
            <a:pPr algn="ctr"/>
            <a:r>
              <a:rPr lang="en-US" b="1" dirty="0">
                <a:solidFill>
                  <a:schemeClr val="bg1"/>
                </a:solidFill>
                <a:cs typeface="Times New Roman" panose="02020603050405020304" pitchFamily="18" charset="0"/>
              </a:rPr>
              <a:t>Orientation</a:t>
            </a:r>
            <a:endParaRPr lang="en-US" sz="2000" b="1" dirty="0">
              <a:solidFill>
                <a:schemeClr val="bg1"/>
              </a:solidFill>
              <a:cs typeface="Times New Roman" panose="02020603050405020304" pitchFamily="18" charset="0"/>
            </a:endParaRPr>
          </a:p>
        </p:txBody>
      </p:sp>
      <p:pic>
        <p:nvPicPr>
          <p:cNvPr id="6" name="Graphic 21">
            <a:extLst>
              <a:ext uri="{FF2B5EF4-FFF2-40B4-BE49-F238E27FC236}">
                <a16:creationId xmlns:a16="http://schemas.microsoft.com/office/drawing/2014/main" id="{F38BCF92-C92A-5430-3C23-6EE08813BE4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1548" y="3511"/>
            <a:ext cx="2305141" cy="1076343"/>
          </a:xfrm>
          <a:prstGeom prst="rect">
            <a:avLst/>
          </a:prstGeom>
        </p:spPr>
      </p:pic>
      <p:pic>
        <p:nvPicPr>
          <p:cNvPr id="4" name="Picture 3">
            <a:extLst>
              <a:ext uri="{FF2B5EF4-FFF2-40B4-BE49-F238E27FC236}">
                <a16:creationId xmlns:a16="http://schemas.microsoft.com/office/drawing/2014/main" id="{DFE136E6-BF10-B7B1-8B1D-B5E8F778D2E1}"/>
              </a:ext>
            </a:extLst>
          </p:cNvPr>
          <p:cNvPicPr>
            <a:picLocks noChangeAspect="1"/>
          </p:cNvPicPr>
          <p:nvPr/>
        </p:nvPicPr>
        <p:blipFill>
          <a:blip r:embed="rId5"/>
          <a:stretch>
            <a:fillRect/>
          </a:stretch>
        </p:blipFill>
        <p:spPr>
          <a:xfrm>
            <a:off x="10615042" y="948373"/>
            <a:ext cx="1304657" cy="646232"/>
          </a:xfrm>
          <a:prstGeom prst="rect">
            <a:avLst/>
          </a:prstGeom>
        </p:spPr>
      </p:pic>
    </p:spTree>
    <p:extLst>
      <p:ext uri="{BB962C8B-B14F-4D97-AF65-F5344CB8AC3E}">
        <p14:creationId xmlns:p14="http://schemas.microsoft.com/office/powerpoint/2010/main" val="20897941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80326" y="-35844"/>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0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14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0" name="TextBox 9">
            <a:extLst>
              <a:ext uri="{FF2B5EF4-FFF2-40B4-BE49-F238E27FC236}">
                <a16:creationId xmlns:a16="http://schemas.microsoft.com/office/drawing/2014/main" id="{0E60CDC8-0D61-E7A2-E68E-EA312F894101}"/>
              </a:ext>
            </a:extLst>
          </p:cNvPr>
          <p:cNvSpPr txBox="1"/>
          <p:nvPr/>
        </p:nvSpPr>
        <p:spPr>
          <a:xfrm>
            <a:off x="884181" y="1330565"/>
            <a:ext cx="1545775"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Orientation</a:t>
            </a:r>
          </a:p>
        </p:txBody>
      </p:sp>
      <p:sp>
        <p:nvSpPr>
          <p:cNvPr id="13" name="TextBox 12">
            <a:extLst>
              <a:ext uri="{FF2B5EF4-FFF2-40B4-BE49-F238E27FC236}">
                <a16:creationId xmlns:a16="http://schemas.microsoft.com/office/drawing/2014/main" id="{BE96D580-C02A-6B6E-F9C2-75EEA7614C0E}"/>
              </a:ext>
            </a:extLst>
          </p:cNvPr>
          <p:cNvSpPr txBox="1"/>
          <p:nvPr/>
        </p:nvSpPr>
        <p:spPr>
          <a:xfrm>
            <a:off x="1001511" y="1570290"/>
            <a:ext cx="1286050" cy="461665"/>
          </a:xfrm>
          <a:prstGeom prst="rect">
            <a:avLst/>
          </a:prstGeom>
          <a:noFill/>
        </p:spPr>
        <p:txBody>
          <a:bodyPr wrap="square" rtlCol="0">
            <a:spAutoFit/>
          </a:bodyPr>
          <a:lstStyle/>
          <a:p>
            <a:pPr algn="ctr"/>
            <a:r>
              <a:rPr lang="en-US" sz="2400" b="1" dirty="0" err="1">
                <a:solidFill>
                  <a:schemeClr val="bg1"/>
                </a:solidFill>
                <a:cs typeface="Times New Roman" panose="02020603050405020304" pitchFamily="18" charset="0"/>
              </a:rPr>
              <a:t>Lectue</a:t>
            </a:r>
            <a:endParaRPr lang="en-US" sz="800" b="1" dirty="0">
              <a:solidFill>
                <a:schemeClr val="bg1"/>
              </a:solidFill>
              <a:cs typeface="Times New Roman" panose="02020603050405020304" pitchFamily="18" charset="0"/>
            </a:endParaRPr>
          </a:p>
        </p:txBody>
      </p:sp>
      <p:sp>
        <p:nvSpPr>
          <p:cNvPr id="11" name="TextBox 10"/>
          <p:cNvSpPr txBox="1"/>
          <p:nvPr/>
        </p:nvSpPr>
        <p:spPr>
          <a:xfrm>
            <a:off x="2513148" y="677873"/>
            <a:ext cx="7632338"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Academic Calendar</a:t>
            </a:r>
          </a:p>
          <a:p>
            <a:r>
              <a:rPr lang="ar-EG" sz="2800" b="1" dirty="0">
                <a:solidFill>
                  <a:srgbClr val="00B0F0"/>
                </a:solidFill>
                <a:latin typeface="Alexandria" charset="0"/>
                <a:cs typeface="Alexandria" charset="0"/>
              </a:rPr>
              <a:t>التقويم الأكاديمي</a:t>
            </a:r>
            <a:endParaRPr lang="en-US" sz="2800" b="1" dirty="0">
              <a:solidFill>
                <a:srgbClr val="00B0F0"/>
              </a:solidFill>
              <a:latin typeface="Alexandria" charset="0"/>
              <a:cs typeface="Alexandria" charset="0"/>
            </a:endParaRPr>
          </a:p>
        </p:txBody>
      </p:sp>
      <p:sp>
        <p:nvSpPr>
          <p:cNvPr id="15" name="Rectangle 14"/>
          <p:cNvSpPr/>
          <p:nvPr/>
        </p:nvSpPr>
        <p:spPr>
          <a:xfrm>
            <a:off x="957939" y="2424041"/>
            <a:ext cx="10205930" cy="3382657"/>
          </a:xfrm>
          <a:prstGeom prst="rect">
            <a:avLst/>
          </a:prstGeom>
        </p:spPr>
        <p:txBody>
          <a:bodyPr wrap="square">
            <a:spAutoFit/>
          </a:bodyPr>
          <a:lstStyle/>
          <a:p>
            <a:pPr algn="justLow" rtl="1">
              <a:lnSpc>
                <a:spcPct val="150000"/>
              </a:lnSpc>
              <a:spcAft>
                <a:spcPts val="1000"/>
              </a:spcAft>
            </a:pPr>
            <a:r>
              <a:rPr lang="ar-EG" sz="2800" dirty="0">
                <a:effectLst/>
                <a:ea typeface="Calibri" panose="020F0502020204030204" pitchFamily="34" charset="0"/>
                <a:cs typeface="Arial" panose="020B0604020202020204" pitchFamily="34" charset="0"/>
              </a:rPr>
              <a:t>للاطلاع على التقويم الأكاديمي، لمعرفة موعد بدء وانتهاء الدراسة الخاصة بالفصل الدراسي، ومخطط الأسابيع الدراسية، وآخر موعد للاعتذار عن الفصل الدراسي أو المقرر، وموعد بدء الاختبارات النهائية، وموعد نهاية الاختبارات النهائية ... يمكنك الدخول على الرابط التالي:</a:t>
            </a:r>
          </a:p>
          <a:p>
            <a:pPr algn="ctr" rtl="1">
              <a:lnSpc>
                <a:spcPct val="150000"/>
              </a:lnSpc>
              <a:spcAft>
                <a:spcPts val="1000"/>
              </a:spcAft>
            </a:pPr>
            <a:r>
              <a:rPr lang="en-US" sz="2800" b="1" dirty="0">
                <a:solidFill>
                  <a:srgbClr val="0070C0"/>
                </a:solidFill>
                <a:ea typeface="Calibri" panose="020F0502020204030204" pitchFamily="34" charset="0"/>
                <a:cs typeface="Arial" panose="020B0604020202020204" pitchFamily="34" charset="0"/>
                <a:hlinkClick r:id="rId3"/>
              </a:rPr>
              <a:t>https://midocean.ae/academic-calendar-2/</a:t>
            </a:r>
            <a:r>
              <a:rPr lang="ar-EG" sz="2800" b="1" dirty="0">
                <a:solidFill>
                  <a:srgbClr val="0070C0"/>
                </a:solidFill>
                <a:ea typeface="Calibri" panose="020F0502020204030204" pitchFamily="34" charset="0"/>
                <a:cs typeface="Arial" panose="020B0604020202020204" pitchFamily="34" charset="0"/>
              </a:rPr>
              <a:t> </a:t>
            </a:r>
            <a:endParaRPr lang="en-US" sz="2800" b="1" dirty="0">
              <a:solidFill>
                <a:srgbClr val="0070C0"/>
              </a:solidFill>
              <a:ea typeface="Calibri" panose="020F050202020403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C5F722D3-0430-BA67-60F7-EF9635A05D8A}"/>
              </a:ext>
            </a:extLst>
          </p:cNvPr>
          <p:cNvPicPr>
            <a:picLocks noChangeAspect="1"/>
          </p:cNvPicPr>
          <p:nvPr/>
        </p:nvPicPr>
        <p:blipFill>
          <a:blip r:embed="rId4"/>
          <a:stretch>
            <a:fillRect/>
          </a:stretch>
        </p:blipFill>
        <p:spPr>
          <a:xfrm>
            <a:off x="5321741" y="3160753"/>
            <a:ext cx="1548518" cy="536494"/>
          </a:xfrm>
          <a:prstGeom prst="rect">
            <a:avLst/>
          </a:prstGeom>
        </p:spPr>
      </p:pic>
    </p:spTree>
    <p:extLst>
      <p:ext uri="{BB962C8B-B14F-4D97-AF65-F5344CB8AC3E}">
        <p14:creationId xmlns:p14="http://schemas.microsoft.com/office/powerpoint/2010/main" val="2540759172"/>
      </p:ext>
    </p:extLst>
  </p:cSld>
  <p:clrMapOvr>
    <a:masterClrMapping/>
  </p:clrMapOvr>
  <p:transition spd="slow" advTm="28385">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590515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23455" y="1285190"/>
            <a:ext cx="9750957" cy="50261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0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2108AC9A-AF6A-4724-A548-12D205486790}" type="slidenum">
              <a:rPr lang="en-US" sz="1600" smtClean="0">
                <a:solidFill>
                  <a:srgbClr val="44546A"/>
                </a:solidFill>
              </a:rPr>
              <a:t>15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pSp>
        <p:nvGrpSpPr>
          <p:cNvPr id="4" name="Group 3"/>
          <p:cNvGrpSpPr/>
          <p:nvPr/>
        </p:nvGrpSpPr>
        <p:grpSpPr>
          <a:xfrm>
            <a:off x="1146412" y="1445166"/>
            <a:ext cx="8830101" cy="4706235"/>
            <a:chOff x="1146412" y="1445166"/>
            <a:chExt cx="8830101" cy="4706235"/>
          </a:xfrm>
        </p:grpSpPr>
        <p:pic>
          <p:nvPicPr>
            <p:cNvPr id="2" name="Picture 1"/>
            <p:cNvPicPr>
              <a:picLocks noChangeAspect="1"/>
            </p:cNvPicPr>
            <p:nvPr/>
          </p:nvPicPr>
          <p:blipFill rotWithShape="1">
            <a:blip r:embed="rId4">
              <a:extLst>
                <a:ext uri="{28A0092B-C50C-407E-A947-70E740481C1C}">
                  <a14:useLocalDpi xmlns:a14="http://schemas.microsoft.com/office/drawing/2010/main" val="0"/>
                </a:ext>
              </a:extLst>
            </a:blip>
            <a:srcRect b="42886"/>
            <a:stretch/>
          </p:blipFill>
          <p:spPr>
            <a:xfrm>
              <a:off x="1146412" y="1445166"/>
              <a:ext cx="8830101" cy="4706235"/>
            </a:xfrm>
            <a:prstGeom prst="rect">
              <a:avLst/>
            </a:prstGeom>
          </p:spPr>
        </p:pic>
        <p:sp>
          <p:nvSpPr>
            <p:cNvPr id="3" name="Rectangle 2"/>
            <p:cNvSpPr/>
            <p:nvPr/>
          </p:nvSpPr>
          <p:spPr>
            <a:xfrm>
              <a:off x="5158853" y="2674961"/>
              <a:ext cx="1801505" cy="436729"/>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ar-EG"/>
            </a:p>
          </p:txBody>
        </p:sp>
      </p:grpSp>
    </p:spTree>
    <p:extLst>
      <p:ext uri="{BB962C8B-B14F-4D97-AF65-F5344CB8AC3E}">
        <p14:creationId xmlns:p14="http://schemas.microsoft.com/office/powerpoint/2010/main" val="167496708"/>
      </p:ext>
    </p:extLst>
  </p:cSld>
  <p:clrMapOvr>
    <a:masterClrMapping/>
  </p:clrMapOvr>
  <mc:AlternateContent xmlns:mc="http://schemas.openxmlformats.org/markup-compatibility/2006" xmlns:p14="http://schemas.microsoft.com/office/powerpoint/2010/main">
    <mc:Choice Requires="p14">
      <p:transition spd="slow" p14:dur="2000" advTm="138615"/>
    </mc:Choice>
    <mc:Fallback xmlns="">
      <p:transition spd="slow" advTm="138615"/>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590515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23455" y="1285190"/>
            <a:ext cx="9750957" cy="50261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0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2108AC9A-AF6A-4724-A548-12D205486790}" type="slidenum">
              <a:rPr lang="en-US" sz="1600" smtClean="0">
                <a:solidFill>
                  <a:srgbClr val="44546A"/>
                </a:solidFill>
              </a:rPr>
              <a:t>16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grpSp>
        <p:nvGrpSpPr>
          <p:cNvPr id="10" name="Group 9"/>
          <p:cNvGrpSpPr/>
          <p:nvPr/>
        </p:nvGrpSpPr>
        <p:grpSpPr>
          <a:xfrm>
            <a:off x="927425" y="1514901"/>
            <a:ext cx="9050358" cy="4667535"/>
            <a:chOff x="927425" y="1514901"/>
            <a:chExt cx="9050358" cy="4667535"/>
          </a:xfrm>
        </p:grpSpPr>
        <p:pic>
          <p:nvPicPr>
            <p:cNvPr id="6" name="Picture 5"/>
            <p:cNvPicPr>
              <a:picLocks noChangeAspect="1"/>
            </p:cNvPicPr>
            <p:nvPr/>
          </p:nvPicPr>
          <p:blipFill rotWithShape="1">
            <a:blip r:embed="rId4">
              <a:extLst>
                <a:ext uri="{28A0092B-C50C-407E-A947-70E740481C1C}">
                  <a14:useLocalDpi xmlns:a14="http://schemas.microsoft.com/office/drawing/2010/main" val="0"/>
                </a:ext>
              </a:extLst>
            </a:blip>
            <a:srcRect t="57910"/>
            <a:stretch/>
          </p:blipFill>
          <p:spPr>
            <a:xfrm>
              <a:off x="927425" y="1514901"/>
              <a:ext cx="9050358" cy="4667535"/>
            </a:xfrm>
            <a:prstGeom prst="rect">
              <a:avLst/>
            </a:prstGeom>
            <a:ln>
              <a:solidFill>
                <a:schemeClr val="bg1"/>
              </a:solidFill>
            </a:ln>
          </p:spPr>
        </p:pic>
        <p:sp>
          <p:nvSpPr>
            <p:cNvPr id="9" name="Rectangle 8"/>
            <p:cNvSpPr/>
            <p:nvPr/>
          </p:nvSpPr>
          <p:spPr>
            <a:xfrm>
              <a:off x="1228300" y="1631692"/>
              <a:ext cx="1835964" cy="369332"/>
            </a:xfrm>
            <a:prstGeom prst="rect">
              <a:avLst/>
            </a:prstGeom>
            <a:solidFill>
              <a:schemeClr val="accent5">
                <a:lumMod val="20000"/>
                <a:lumOff val="80000"/>
              </a:schemeClr>
            </a:solidFill>
            <a:ln>
              <a:solidFill>
                <a:schemeClr val="accent5">
                  <a:lumMod val="20000"/>
                  <a:lumOff val="80000"/>
                </a:schemeClr>
              </a:solidFill>
            </a:ln>
          </p:spPr>
          <p:txBody>
            <a:bodyPr wrap="square">
              <a:spAutoFit/>
            </a:bodyPr>
            <a:lstStyle/>
            <a:p>
              <a:pPr algn="r" rtl="1"/>
              <a:r>
                <a:rPr lang="ar-EG" dirty="0">
                  <a:latin typeface="Microsoft Sans Serif" panose="020B0604020202020204" pitchFamily="34" charset="0"/>
                  <a:cs typeface="Microsoft Sans Serif" panose="020B0604020202020204" pitchFamily="34" charset="0"/>
                </a:rPr>
                <a:t>الحالي، بداية من يوم</a:t>
              </a:r>
            </a:p>
          </p:txBody>
        </p:sp>
      </p:grpSp>
    </p:spTree>
    <p:extLst>
      <p:ext uri="{BB962C8B-B14F-4D97-AF65-F5344CB8AC3E}">
        <p14:creationId xmlns:p14="http://schemas.microsoft.com/office/powerpoint/2010/main" val="1399655363"/>
      </p:ext>
    </p:extLst>
  </p:cSld>
  <p:clrMapOvr>
    <a:masterClrMapping/>
  </p:clrMapOvr>
  <mc:AlternateContent xmlns:mc="http://schemas.openxmlformats.org/markup-compatibility/2006" xmlns:p14="http://schemas.microsoft.com/office/powerpoint/2010/main">
    <mc:Choice Requires="p14">
      <p:transition spd="slow" p14:dur="2000" advTm="206985"/>
    </mc:Choice>
    <mc:Fallback xmlns="">
      <p:transition spd="slow" advTm="206985"/>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590515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23455" y="1285190"/>
            <a:ext cx="9750957" cy="50261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0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2108AC9A-AF6A-4724-A548-12D205486790}" type="slidenum">
              <a:rPr lang="en-US" sz="1600" smtClean="0">
                <a:solidFill>
                  <a:srgbClr val="44546A"/>
                </a:solidFill>
              </a:rPr>
              <a:t>17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2" name="Rectangle 1"/>
          <p:cNvSpPr/>
          <p:nvPr/>
        </p:nvSpPr>
        <p:spPr>
          <a:xfrm>
            <a:off x="1119117" y="1937987"/>
            <a:ext cx="8830100" cy="3586238"/>
          </a:xfrm>
          <a:prstGeom prst="rect">
            <a:avLst/>
          </a:prstGeom>
        </p:spPr>
        <p:txBody>
          <a:bodyPr wrap="square">
            <a:spAutoFit/>
          </a:bodyPr>
          <a:lstStyle/>
          <a:p>
            <a:pPr algn="ctr" rtl="1">
              <a:lnSpc>
                <a:spcPct val="250000"/>
              </a:lnSpc>
            </a:pPr>
            <a:r>
              <a:rPr lang="ar-SA" sz="32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ستتاح المحاضرة الأسبوعية على المنصة التعليمية </a:t>
            </a:r>
            <a:r>
              <a:rPr lang="en-US" sz="3200" b="1" dirty="0">
                <a:solidFill>
                  <a:srgbClr val="F27A1C"/>
                </a:solidFill>
                <a:latin typeface="Calibri" panose="020F0502020204030204" pitchFamily="34" charset="0"/>
                <a:ea typeface="Tahoma" panose="020B0604030504040204" pitchFamily="34" charset="0"/>
                <a:cs typeface="Calibri" panose="020F0502020204030204" pitchFamily="34" charset="0"/>
              </a:rPr>
              <a:t>Moodle</a:t>
            </a:r>
            <a:r>
              <a:rPr lang="ar-SA" sz="3200" b="1" dirty="0">
                <a:solidFill>
                  <a:schemeClr val="accent1"/>
                </a:solidFill>
                <a:latin typeface="Calibri" panose="020F0502020204030204" pitchFamily="34" charset="0"/>
                <a:ea typeface="Tahoma" panose="020B0604030504040204" pitchFamily="34" charset="0"/>
                <a:cs typeface="Calibri" panose="020F0502020204030204" pitchFamily="34" charset="0"/>
              </a:rPr>
              <a:t> </a:t>
            </a:r>
            <a:r>
              <a:rPr lang="ar-SA" sz="32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 </a:t>
            </a:r>
          </a:p>
          <a:p>
            <a:pPr algn="ctr" rtl="1">
              <a:lnSpc>
                <a:spcPct val="250000"/>
              </a:lnSpc>
            </a:pPr>
            <a:r>
              <a:rPr lang="ar-SA" sz="3200" b="1" dirty="0">
                <a:solidFill>
                  <a:srgbClr val="FF0000"/>
                </a:solidFill>
                <a:latin typeface="Calibri" panose="020F0502020204030204" pitchFamily="34" charset="0"/>
                <a:ea typeface="Tahoma" panose="020B0604030504040204" pitchFamily="34" charset="0"/>
                <a:cs typeface="Calibri" panose="020F0502020204030204" pitchFamily="34" charset="0"/>
              </a:rPr>
              <a:t>كل يوم سبت في تمام الساعة </a:t>
            </a:r>
            <a:r>
              <a:rPr lang="ar-SA" sz="3200" b="1" u="sng" dirty="0">
                <a:solidFill>
                  <a:srgbClr val="FF0000"/>
                </a:solidFill>
                <a:latin typeface="Calibri" panose="020F0502020204030204" pitchFamily="34" charset="0"/>
                <a:ea typeface="Tahoma" panose="020B0604030504040204" pitchFamily="34" charset="0"/>
                <a:cs typeface="Calibri" panose="020F0502020204030204" pitchFamily="34" charset="0"/>
              </a:rPr>
              <a:t>12 ظهراً</a:t>
            </a:r>
            <a:r>
              <a:rPr lang="ar-SA" sz="3200" b="1" dirty="0">
                <a:solidFill>
                  <a:srgbClr val="FF0000"/>
                </a:solidFill>
                <a:latin typeface="Calibri" panose="020F0502020204030204" pitchFamily="34" charset="0"/>
                <a:ea typeface="Tahoma" panose="020B0604030504040204" pitchFamily="34" charset="0"/>
                <a:cs typeface="Calibri" panose="020F0502020204030204" pitchFamily="34" charset="0"/>
              </a:rPr>
              <a:t>  </a:t>
            </a:r>
          </a:p>
          <a:p>
            <a:pPr algn="ctr" rtl="1">
              <a:lnSpc>
                <a:spcPct val="250000"/>
              </a:lnSpc>
            </a:pPr>
            <a:r>
              <a:rPr lang="ar-SA" sz="3200" b="1" dirty="0">
                <a:solidFill>
                  <a:schemeClr val="accent1"/>
                </a:solidFill>
                <a:latin typeface="Calibri" panose="020F0502020204030204" pitchFamily="34" charset="0"/>
                <a:ea typeface="Tahoma" panose="020B0604030504040204" pitchFamily="34" charset="0"/>
                <a:cs typeface="Calibri" panose="020F0502020204030204" pitchFamily="34" charset="0"/>
              </a:rPr>
              <a:t>بتوقيت مكة المكرمة</a:t>
            </a:r>
          </a:p>
        </p:txBody>
      </p:sp>
    </p:spTree>
    <p:extLst>
      <p:ext uri="{BB962C8B-B14F-4D97-AF65-F5344CB8AC3E}">
        <p14:creationId xmlns:p14="http://schemas.microsoft.com/office/powerpoint/2010/main" val="2379368031"/>
      </p:ext>
    </p:extLst>
  </p:cSld>
  <p:clrMapOvr>
    <a:masterClrMapping/>
  </p:clrMapOvr>
  <mc:AlternateContent xmlns:mc="http://schemas.openxmlformats.org/markup-compatibility/2006" xmlns:p14="http://schemas.microsoft.com/office/powerpoint/2010/main">
    <mc:Choice Requires="p14">
      <p:transition spd="slow" p14:dur="2000" advTm="43130"/>
    </mc:Choice>
    <mc:Fallback xmlns="">
      <p:transition spd="slow" advTm="4313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590515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23455" y="1285190"/>
            <a:ext cx="9750957" cy="50261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0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2108AC9A-AF6A-4724-A548-12D205486790}" type="slidenum">
              <a:rPr lang="en-US" sz="1600" smtClean="0">
                <a:solidFill>
                  <a:srgbClr val="44546A"/>
                </a:solidFill>
              </a:rPr>
              <a:t>18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2" name="Rectangle 1"/>
          <p:cNvSpPr/>
          <p:nvPr/>
        </p:nvSpPr>
        <p:spPr>
          <a:xfrm>
            <a:off x="1119117" y="1869058"/>
            <a:ext cx="8830100" cy="4031873"/>
          </a:xfrm>
          <a:prstGeom prst="rect">
            <a:avLst/>
          </a:prstGeom>
        </p:spPr>
        <p:txBody>
          <a:bodyPr wrap="square" anchor="ctr">
            <a:spAutoFit/>
          </a:bodyPr>
          <a:lstStyle/>
          <a:p>
            <a:pPr marL="457200" lvl="0" indent="-457200" algn="justLow" rtl="1">
              <a:lnSpc>
                <a:spcPct val="200000"/>
              </a:lnSpc>
              <a:spcBef>
                <a:spcPct val="0"/>
              </a:spcBef>
              <a:buFont typeface="Arial" panose="020B0604020202020204" pitchFamily="34" charset="0"/>
              <a:buChar char="•"/>
              <a:defRPr/>
            </a:pPr>
            <a:r>
              <a:rPr lang="ar-SA" sz="3200" b="1" dirty="0">
                <a:solidFill>
                  <a:srgbClr val="FF9518"/>
                </a:solidFill>
                <a:latin typeface="Calibri" panose="020F0502020204030204" pitchFamily="34" charset="0"/>
                <a:ea typeface="Tahoma" panose="020B0604030504040204" pitchFamily="34" charset="0"/>
                <a:cs typeface="Calibri" panose="020F0502020204030204" pitchFamily="34" charset="0"/>
              </a:rPr>
              <a:t>حلقات النقاش </a:t>
            </a:r>
            <a:r>
              <a:rPr lang="ar-SA" sz="3200" b="1"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هي لقاء اسبوعي مع أستاذ </a:t>
            </a:r>
            <a:r>
              <a:rPr lang="ar-EG" sz="3200" b="1"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المقرر</a:t>
            </a:r>
            <a:r>
              <a:rPr lang="ar-SA" sz="3200" b="1"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 والغرض منها مناقشة ما تم طرحه في المحاضرة المسجلة لكل اسبوع.</a:t>
            </a:r>
            <a:endParaRPr lang="ar-SA" sz="3200" b="1" dirty="0">
              <a:solidFill>
                <a:srgbClr val="24A9E1"/>
              </a:solidFill>
              <a:latin typeface="Calibri" panose="020F0502020204030204" pitchFamily="34" charset="0"/>
              <a:ea typeface="Tahoma" panose="020B0604030504040204" pitchFamily="34" charset="0"/>
              <a:cs typeface="Calibri" panose="020F0502020204030204" pitchFamily="34" charset="0"/>
            </a:endParaRPr>
          </a:p>
          <a:p>
            <a:pPr marL="457200" lvl="0" indent="-457200" algn="justLow" rtl="1">
              <a:lnSpc>
                <a:spcPct val="200000"/>
              </a:lnSpc>
              <a:spcBef>
                <a:spcPct val="0"/>
              </a:spcBef>
              <a:buFont typeface="Arial" panose="020B0604020202020204" pitchFamily="34" charset="0"/>
              <a:buChar char="•"/>
              <a:defRPr/>
            </a:pPr>
            <a:r>
              <a:rPr lang="ar-SA" sz="3200" b="1" dirty="0">
                <a:solidFill>
                  <a:srgbClr val="FF9518"/>
                </a:solidFill>
                <a:latin typeface="Calibri" panose="020F0502020204030204" pitchFamily="34" charset="0"/>
                <a:ea typeface="Tahoma" panose="020B0604030504040204" pitchFamily="34" charset="0"/>
                <a:cs typeface="Calibri" panose="020F0502020204030204" pitchFamily="34" charset="0"/>
              </a:rPr>
              <a:t>رابط حلقة النقاش</a:t>
            </a:r>
            <a:r>
              <a:rPr lang="ar-SA" sz="3200" b="1"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 متوفر على </a:t>
            </a:r>
            <a:r>
              <a:rPr lang="ar-EG" sz="3200" b="1"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صفحة ال </a:t>
            </a:r>
            <a:r>
              <a:rPr lang="en-US" sz="3200" b="1"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Moodle</a:t>
            </a:r>
            <a:r>
              <a:rPr lang="ar-EG" sz="3200" b="1"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 الخاصة بالمقرر </a:t>
            </a:r>
            <a:r>
              <a:rPr lang="ar-SA" sz="3200" b="1" u="sng" dirty="0">
                <a:solidFill>
                  <a:srgbClr val="FF0000"/>
                </a:solidFill>
                <a:latin typeface="Calibri" panose="020F0502020204030204" pitchFamily="34" charset="0"/>
                <a:ea typeface="Tahoma" panose="020B0604030504040204" pitchFamily="34" charset="0"/>
                <a:cs typeface="Calibri" panose="020F0502020204030204" pitchFamily="34" charset="0"/>
              </a:rPr>
              <a:t>وهو ثابت لجميع حلقات النقاش الخاصة </a:t>
            </a:r>
            <a:r>
              <a:rPr lang="ar-EG" sz="3200" b="1" u="sng" dirty="0">
                <a:solidFill>
                  <a:srgbClr val="FF0000"/>
                </a:solidFill>
                <a:latin typeface="Calibri" panose="020F0502020204030204" pitchFamily="34" charset="0"/>
                <a:ea typeface="Tahoma" panose="020B0604030504040204" pitchFamily="34" charset="0"/>
                <a:cs typeface="Calibri" panose="020F0502020204030204" pitchFamily="34" charset="0"/>
              </a:rPr>
              <a:t>بالمقرر</a:t>
            </a:r>
            <a:r>
              <a:rPr lang="ar-SA" sz="3200" b="1" u="sng" dirty="0">
                <a:solidFill>
                  <a:srgbClr val="FF0000"/>
                </a:solidFill>
                <a:latin typeface="Calibri" panose="020F0502020204030204" pitchFamily="34" charset="0"/>
                <a:ea typeface="Tahoma" panose="020B0604030504040204" pitchFamily="34" charset="0"/>
                <a:cs typeface="Calibri" panose="020F0502020204030204" pitchFamily="34" charset="0"/>
              </a:rPr>
              <a:t>.</a:t>
            </a:r>
            <a:endParaRPr lang="ar-SA" sz="4400" b="1" u="sng" dirty="0">
              <a:solidFill>
                <a:srgbClr val="FF0000"/>
              </a:solidFill>
              <a:latin typeface="Calibri" panose="020F0502020204030204" pitchFamily="34" charset="0"/>
              <a:ea typeface="Tahoma" panose="020B0604030504040204" pitchFamily="34" charset="0"/>
              <a:cs typeface="Calibri" panose="020F0502020204030204" pitchFamily="34" charset="0"/>
            </a:endParaRPr>
          </a:p>
        </p:txBody>
      </p:sp>
    </p:spTree>
    <p:extLst>
      <p:ext uri="{BB962C8B-B14F-4D97-AF65-F5344CB8AC3E}">
        <p14:creationId xmlns:p14="http://schemas.microsoft.com/office/powerpoint/2010/main" val="2951783661"/>
      </p:ext>
    </p:extLst>
  </p:cSld>
  <p:clrMapOvr>
    <a:masterClrMapping/>
  </p:clrMapOvr>
  <mc:AlternateContent xmlns:mc="http://schemas.openxmlformats.org/markup-compatibility/2006" xmlns:p14="http://schemas.microsoft.com/office/powerpoint/2010/main">
    <mc:Choice Requires="p14">
      <p:transition spd="slow" p14:dur="2000" advTm="70806"/>
    </mc:Choice>
    <mc:Fallback xmlns="">
      <p:transition spd="slow" advTm="70806"/>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590515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23455" y="1285190"/>
            <a:ext cx="9750957" cy="50261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0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2108AC9A-AF6A-4724-A548-12D205486790}" type="slidenum">
              <a:rPr lang="en-US" sz="1600" smtClean="0">
                <a:solidFill>
                  <a:srgbClr val="44546A"/>
                </a:solidFill>
              </a:rPr>
              <a:t>19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2" name="Rectangle 1"/>
          <p:cNvSpPr/>
          <p:nvPr/>
        </p:nvSpPr>
        <p:spPr>
          <a:xfrm>
            <a:off x="1119117" y="1800818"/>
            <a:ext cx="8830100" cy="4031873"/>
          </a:xfrm>
          <a:prstGeom prst="rect">
            <a:avLst/>
          </a:prstGeom>
        </p:spPr>
        <p:txBody>
          <a:bodyPr wrap="square" anchor="ctr">
            <a:spAutoFit/>
          </a:bodyPr>
          <a:lstStyle/>
          <a:p>
            <a:pPr lvl="0" algn="ctr" rtl="1">
              <a:lnSpc>
                <a:spcPct val="200000"/>
              </a:lnSpc>
              <a:spcBef>
                <a:spcPct val="0"/>
              </a:spcBef>
              <a:defRPr/>
            </a:pPr>
            <a:r>
              <a:rPr lang="ar-SA" sz="3200" b="1" u="sng" dirty="0">
                <a:solidFill>
                  <a:srgbClr val="FF0000"/>
                </a:solidFill>
                <a:latin typeface="Calibri" panose="020F0502020204030204" pitchFamily="34" charset="0"/>
                <a:ea typeface="Tahoma" panose="020B0604030504040204" pitchFamily="34" charset="0"/>
                <a:cs typeface="Calibri" panose="020F0502020204030204" pitchFamily="34" charset="0"/>
              </a:rPr>
              <a:t>موعد حلقات النقاش</a:t>
            </a:r>
          </a:p>
          <a:p>
            <a:pPr algn="ctr" rtl="1">
              <a:lnSpc>
                <a:spcPct val="200000"/>
              </a:lnSpc>
            </a:pPr>
            <a:r>
              <a:rPr lang="ar-SA" sz="3200" b="1"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 </a:t>
            </a:r>
            <a:r>
              <a:rPr lang="ar-SA" sz="32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اسبوعياً </a:t>
            </a:r>
          </a:p>
          <a:p>
            <a:pPr algn="ctr" rtl="1">
              <a:lnSpc>
                <a:spcPct val="200000"/>
              </a:lnSpc>
            </a:pPr>
            <a:r>
              <a:rPr lang="ar-SA" sz="3200" b="1" dirty="0">
                <a:solidFill>
                  <a:srgbClr val="FF0000"/>
                </a:solidFill>
                <a:latin typeface="Calibri" panose="020F0502020204030204" pitchFamily="34" charset="0"/>
                <a:ea typeface="Tahoma" panose="020B0604030504040204" pitchFamily="34" charset="0"/>
                <a:cs typeface="Calibri" panose="020F0502020204030204" pitchFamily="34" charset="0"/>
              </a:rPr>
              <a:t>اليوم والتوقيت متوفر على </a:t>
            </a:r>
            <a:r>
              <a:rPr lang="ar-EG" sz="3200" b="1" dirty="0">
                <a:solidFill>
                  <a:srgbClr val="FF0000"/>
                </a:solidFill>
                <a:latin typeface="Calibri" panose="020F0502020204030204" pitchFamily="34" charset="0"/>
                <a:ea typeface="Tahoma" panose="020B0604030504040204" pitchFamily="34" charset="0"/>
                <a:cs typeface="Calibri" panose="020F0502020204030204" pitchFamily="34" charset="0"/>
              </a:rPr>
              <a:t>صفحة ال </a:t>
            </a:r>
            <a:r>
              <a:rPr lang="en-US" sz="3200" b="1" dirty="0">
                <a:solidFill>
                  <a:srgbClr val="FF0000"/>
                </a:solidFill>
                <a:latin typeface="Calibri" panose="020F0502020204030204" pitchFamily="34" charset="0"/>
                <a:ea typeface="Tahoma" panose="020B0604030504040204" pitchFamily="34" charset="0"/>
                <a:cs typeface="Calibri" panose="020F0502020204030204" pitchFamily="34" charset="0"/>
              </a:rPr>
              <a:t>Moodle</a:t>
            </a:r>
            <a:r>
              <a:rPr lang="ar-EG" sz="3200" b="1" dirty="0">
                <a:solidFill>
                  <a:srgbClr val="FF0000"/>
                </a:solidFill>
                <a:latin typeface="Calibri" panose="020F0502020204030204" pitchFamily="34" charset="0"/>
                <a:ea typeface="Tahoma" panose="020B0604030504040204" pitchFamily="34" charset="0"/>
                <a:cs typeface="Calibri" panose="020F0502020204030204" pitchFamily="34" charset="0"/>
              </a:rPr>
              <a:t> الخاصة بالمقرر</a:t>
            </a:r>
            <a:endParaRPr lang="ar-SA" sz="3200" b="1" dirty="0">
              <a:solidFill>
                <a:srgbClr val="FF0000"/>
              </a:solidFill>
              <a:latin typeface="Calibri" panose="020F0502020204030204" pitchFamily="34" charset="0"/>
              <a:ea typeface="Tahoma" panose="020B0604030504040204" pitchFamily="34" charset="0"/>
              <a:cs typeface="Calibri" panose="020F0502020204030204" pitchFamily="34" charset="0"/>
            </a:endParaRPr>
          </a:p>
          <a:p>
            <a:pPr algn="ctr" rtl="1">
              <a:lnSpc>
                <a:spcPct val="200000"/>
              </a:lnSpc>
            </a:pPr>
            <a:r>
              <a:rPr lang="ar-SA" sz="3200" b="1" dirty="0">
                <a:solidFill>
                  <a:schemeClr val="accent1"/>
                </a:solidFill>
                <a:latin typeface="Calibri" panose="020F0502020204030204" pitchFamily="34" charset="0"/>
                <a:ea typeface="Tahoma" panose="020B0604030504040204" pitchFamily="34" charset="0"/>
                <a:cs typeface="Calibri" panose="020F0502020204030204" pitchFamily="34" charset="0"/>
              </a:rPr>
              <a:t>بتوقيت مكة المكرمة</a:t>
            </a:r>
            <a:r>
              <a:rPr lang="ar-SA" sz="3200" b="1" dirty="0">
                <a:solidFill>
                  <a:schemeClr val="bg1"/>
                </a:solidFill>
                <a:latin typeface="Calibri" panose="020F0502020204030204" pitchFamily="34" charset="0"/>
                <a:ea typeface="Tahoma" panose="020B0604030504040204" pitchFamily="34" charset="0"/>
                <a:cs typeface="Calibri" panose="020F0502020204030204" pitchFamily="34" charset="0"/>
              </a:rPr>
              <a:t>.</a:t>
            </a:r>
            <a:endParaRPr lang="en-US" sz="3200" b="1" dirty="0">
              <a:solidFill>
                <a:schemeClr val="bg1"/>
              </a:solidFill>
              <a:latin typeface="Calibri" panose="020F0502020204030204" pitchFamily="34" charset="0"/>
              <a:ea typeface="Tahoma" panose="020B0604030504040204" pitchFamily="34" charset="0"/>
              <a:cs typeface="Calibri" panose="020F0502020204030204" pitchFamily="34" charset="0"/>
            </a:endParaRPr>
          </a:p>
        </p:txBody>
      </p:sp>
    </p:spTree>
    <p:extLst>
      <p:ext uri="{BB962C8B-B14F-4D97-AF65-F5344CB8AC3E}">
        <p14:creationId xmlns:p14="http://schemas.microsoft.com/office/powerpoint/2010/main" val="2562544075"/>
      </p:ext>
    </p:extLst>
  </p:cSld>
  <p:clrMapOvr>
    <a:masterClrMapping/>
  </p:clrMapOvr>
  <mc:AlternateContent xmlns:mc="http://schemas.openxmlformats.org/markup-compatibility/2006" xmlns:p14="http://schemas.microsoft.com/office/powerpoint/2010/main">
    <mc:Choice Requires="p14">
      <p:transition spd="slow" p14:dur="2000" advTm="31195"/>
    </mc:Choice>
    <mc:Fallback xmlns="">
      <p:transition spd="slow" advTm="31195"/>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590515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23455" y="1285190"/>
            <a:ext cx="9750957" cy="50261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0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2108AC9A-AF6A-4724-A548-12D205486790}" type="slidenum">
              <a:rPr lang="en-US" sz="1600" smtClean="0">
                <a:solidFill>
                  <a:srgbClr val="44546A"/>
                </a:solidFill>
              </a:rPr>
              <a:t>20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2" name="Rectangle 1"/>
          <p:cNvSpPr/>
          <p:nvPr/>
        </p:nvSpPr>
        <p:spPr>
          <a:xfrm>
            <a:off x="1119117" y="1377305"/>
            <a:ext cx="8830100" cy="4878900"/>
          </a:xfrm>
          <a:prstGeom prst="rect">
            <a:avLst/>
          </a:prstGeom>
        </p:spPr>
        <p:txBody>
          <a:bodyPr wrap="square" anchor="ctr">
            <a:spAutoFit/>
          </a:bodyPr>
          <a:lstStyle/>
          <a:p>
            <a:pPr marL="457200" lvl="0" indent="-457200" algn="justLow" rtl="1">
              <a:lnSpc>
                <a:spcPct val="200000"/>
              </a:lnSpc>
              <a:spcBef>
                <a:spcPct val="0"/>
              </a:spcBef>
              <a:buFont typeface="Arial" panose="020B0604020202020204" pitchFamily="34" charset="0"/>
              <a:buChar char="•"/>
              <a:defRPr/>
            </a:pPr>
            <a:r>
              <a:rPr lang="ar-SA" sz="3200" b="1" dirty="0">
                <a:solidFill>
                  <a:srgbClr val="002060"/>
                </a:solidFill>
                <a:latin typeface="Calibri" panose="020F0502020204030204" pitchFamily="34" charset="0"/>
                <a:ea typeface="Tahoma" panose="020B0604030504040204" pitchFamily="34" charset="0"/>
                <a:cs typeface="Calibri" panose="020F0502020204030204" pitchFamily="34" charset="0"/>
              </a:rPr>
              <a:t>حضور حلقات النقاش</a:t>
            </a:r>
            <a:r>
              <a:rPr lang="ar-SA" sz="3200" b="1" dirty="0">
                <a:solidFill>
                  <a:schemeClr val="bg1"/>
                </a:solidFill>
                <a:latin typeface="Calibri" panose="020F0502020204030204" pitchFamily="34" charset="0"/>
                <a:ea typeface="Tahoma" panose="020B0604030504040204" pitchFamily="34" charset="0"/>
                <a:cs typeface="Calibri" panose="020F0502020204030204" pitchFamily="34" charset="0"/>
              </a:rPr>
              <a:t> </a:t>
            </a:r>
            <a:r>
              <a:rPr lang="ar-SA" sz="3200" b="1" dirty="0">
                <a:solidFill>
                  <a:srgbClr val="C00000"/>
                </a:solidFill>
                <a:latin typeface="Calibri" panose="020F0502020204030204" pitchFamily="34" charset="0"/>
                <a:ea typeface="Tahoma" panose="020B0604030504040204" pitchFamily="34" charset="0"/>
                <a:cs typeface="Calibri" panose="020F0502020204030204" pitchFamily="34" charset="0"/>
              </a:rPr>
              <a:t>اختياري</a:t>
            </a:r>
            <a:r>
              <a:rPr lang="ar-SA" sz="3200" b="1" dirty="0">
                <a:solidFill>
                  <a:schemeClr val="bg1"/>
                </a:solidFill>
                <a:latin typeface="Calibri" panose="020F0502020204030204" pitchFamily="34" charset="0"/>
                <a:ea typeface="Tahoma" panose="020B0604030504040204" pitchFamily="34" charset="0"/>
                <a:cs typeface="Calibri" panose="020F0502020204030204" pitchFamily="34" charset="0"/>
              </a:rPr>
              <a:t>.</a:t>
            </a:r>
          </a:p>
          <a:p>
            <a:pPr marL="457200" lvl="0" indent="-457200" algn="justLow" rtl="1">
              <a:lnSpc>
                <a:spcPct val="200000"/>
              </a:lnSpc>
              <a:spcBef>
                <a:spcPct val="0"/>
              </a:spcBef>
              <a:buFont typeface="Arial" panose="020B0604020202020204" pitchFamily="34" charset="0"/>
              <a:buChar char="•"/>
              <a:defRPr/>
            </a:pPr>
            <a:r>
              <a:rPr lang="ar-SA" sz="3200" b="1"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 </a:t>
            </a:r>
            <a:r>
              <a:rPr lang="ar-SA" sz="3200" b="1" u="sng" dirty="0">
                <a:solidFill>
                  <a:srgbClr val="00B050"/>
                </a:solidFill>
                <a:latin typeface="Calibri" panose="020F0502020204030204" pitchFamily="34" charset="0"/>
                <a:ea typeface="Tahoma" panose="020B0604030504040204" pitchFamily="34" charset="0"/>
                <a:cs typeface="Calibri" panose="020F0502020204030204" pitchFamily="34" charset="0"/>
              </a:rPr>
              <a:t>ينصح</a:t>
            </a:r>
            <a:r>
              <a:rPr lang="en-US" sz="3200" b="1" u="sng" dirty="0">
                <a:solidFill>
                  <a:srgbClr val="00B050"/>
                </a:solidFill>
                <a:latin typeface="Calibri" panose="020F0502020204030204" pitchFamily="34" charset="0"/>
                <a:ea typeface="Tahoma" panose="020B0604030504040204" pitchFamily="34" charset="0"/>
                <a:cs typeface="Calibri" panose="020F0502020204030204" pitchFamily="34" charset="0"/>
              </a:rPr>
              <a:t> </a:t>
            </a:r>
            <a:r>
              <a:rPr lang="ar-SA" sz="3200" b="1" u="sng" dirty="0">
                <a:solidFill>
                  <a:srgbClr val="00B050"/>
                </a:solidFill>
                <a:latin typeface="Calibri" panose="020F0502020204030204" pitchFamily="34" charset="0"/>
                <a:ea typeface="Tahoma" panose="020B0604030504040204" pitchFamily="34" charset="0"/>
                <a:cs typeface="Calibri" panose="020F0502020204030204" pitchFamily="34" charset="0"/>
              </a:rPr>
              <a:t>بشدة</a:t>
            </a:r>
            <a:r>
              <a:rPr lang="ar-SA" sz="3200" b="1" dirty="0">
                <a:solidFill>
                  <a:srgbClr val="00B050"/>
                </a:solidFill>
                <a:latin typeface="Calibri" panose="020F0502020204030204" pitchFamily="34" charset="0"/>
                <a:ea typeface="Tahoma" panose="020B0604030504040204" pitchFamily="34" charset="0"/>
                <a:cs typeface="Calibri" panose="020F0502020204030204" pitchFamily="34" charset="0"/>
              </a:rPr>
              <a:t> </a:t>
            </a:r>
            <a:r>
              <a:rPr lang="ar-SA" sz="3200" b="1" dirty="0">
                <a:solidFill>
                  <a:srgbClr val="002060"/>
                </a:solidFill>
                <a:latin typeface="Calibri" panose="020F0502020204030204" pitchFamily="34" charset="0"/>
                <a:ea typeface="Tahoma" panose="020B0604030504040204" pitchFamily="34" charset="0"/>
                <a:cs typeface="Calibri" panose="020F0502020204030204" pitchFamily="34" charset="0"/>
              </a:rPr>
              <a:t>الحرص على الحضور لتعزيز المكتسبات العلمية من محتوى المحاضرة.</a:t>
            </a:r>
          </a:p>
          <a:p>
            <a:pPr marL="457200" lvl="0" indent="-457200" algn="justLow" rtl="1">
              <a:lnSpc>
                <a:spcPct val="200000"/>
              </a:lnSpc>
              <a:spcBef>
                <a:spcPct val="0"/>
              </a:spcBef>
              <a:buFont typeface="Arial" panose="020B0604020202020204" pitchFamily="34" charset="0"/>
              <a:buChar char="•"/>
              <a:defRPr/>
            </a:pPr>
            <a:r>
              <a:rPr lang="ar-SA" sz="3200" b="1" dirty="0">
                <a:solidFill>
                  <a:srgbClr val="002060"/>
                </a:solidFill>
                <a:latin typeface="Calibri" panose="020F0502020204030204" pitchFamily="34" charset="0"/>
                <a:ea typeface="Tahoma" panose="020B0604030504040204" pitchFamily="34" charset="0"/>
                <a:cs typeface="Calibri" panose="020F0502020204030204" pitchFamily="34" charset="0"/>
              </a:rPr>
              <a:t>يفضل مشاهدة المحا</a:t>
            </a:r>
            <a:r>
              <a:rPr lang="ar-JO" sz="3200" b="1" dirty="0">
                <a:solidFill>
                  <a:srgbClr val="002060"/>
                </a:solidFill>
                <a:latin typeface="Calibri" panose="020F0502020204030204" pitchFamily="34" charset="0"/>
                <a:ea typeface="Tahoma" panose="020B0604030504040204" pitchFamily="34" charset="0"/>
                <a:cs typeface="Calibri" panose="020F0502020204030204" pitchFamily="34" charset="0"/>
              </a:rPr>
              <a:t>ض</a:t>
            </a:r>
            <a:r>
              <a:rPr lang="ar-SA" sz="3200" b="1" dirty="0">
                <a:solidFill>
                  <a:srgbClr val="002060"/>
                </a:solidFill>
                <a:latin typeface="Calibri" panose="020F0502020204030204" pitchFamily="34" charset="0"/>
                <a:ea typeface="Tahoma" panose="020B0604030504040204" pitchFamily="34" charset="0"/>
                <a:cs typeface="Calibri" panose="020F0502020204030204" pitchFamily="34" charset="0"/>
              </a:rPr>
              <a:t>رة المسجلة وتلخيصها قبل حضور حلقة النقاش</a:t>
            </a:r>
            <a:r>
              <a:rPr lang="ar-SA" sz="3200" b="1" dirty="0">
                <a:solidFill>
                  <a:schemeClr val="bg1"/>
                </a:solidFill>
                <a:latin typeface="Calibri" panose="020F0502020204030204" pitchFamily="34" charset="0"/>
                <a:ea typeface="Tahoma" panose="020B0604030504040204" pitchFamily="34" charset="0"/>
                <a:cs typeface="Calibri" panose="020F0502020204030204" pitchFamily="34" charset="0"/>
              </a:rPr>
              <a:t>.</a:t>
            </a:r>
            <a:endParaRPr lang="en-US" sz="3200" b="1" dirty="0">
              <a:solidFill>
                <a:schemeClr val="bg1"/>
              </a:solidFill>
              <a:latin typeface="Calibri" panose="020F0502020204030204" pitchFamily="34" charset="0"/>
              <a:ea typeface="Tahoma" panose="020B0604030504040204" pitchFamily="34" charset="0"/>
              <a:cs typeface="Calibri" panose="020F0502020204030204" pitchFamily="34" charset="0"/>
            </a:endParaRPr>
          </a:p>
        </p:txBody>
      </p:sp>
    </p:spTree>
    <p:extLst>
      <p:ext uri="{BB962C8B-B14F-4D97-AF65-F5344CB8AC3E}">
        <p14:creationId xmlns:p14="http://schemas.microsoft.com/office/powerpoint/2010/main" val="1845561883"/>
      </p:ext>
    </p:extLst>
  </p:cSld>
  <p:clrMapOvr>
    <a:masterClrMapping/>
  </p:clrMapOvr>
  <mc:AlternateContent xmlns:mc="http://schemas.openxmlformats.org/markup-compatibility/2006" xmlns:p14="http://schemas.microsoft.com/office/powerpoint/2010/main">
    <mc:Choice Requires="p14">
      <p:transition spd="slow" p14:dur="2000" advTm="132720"/>
    </mc:Choice>
    <mc:Fallback xmlns="">
      <p:transition spd="slow" advTm="13272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08007" y="-45819"/>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0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21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0" name="TextBox 9">
            <a:extLst>
              <a:ext uri="{FF2B5EF4-FFF2-40B4-BE49-F238E27FC236}">
                <a16:creationId xmlns:a16="http://schemas.microsoft.com/office/drawing/2014/main" id="{0E60CDC8-0D61-E7A2-E68E-EA312F894101}"/>
              </a:ext>
            </a:extLst>
          </p:cNvPr>
          <p:cNvSpPr txBox="1"/>
          <p:nvPr/>
        </p:nvSpPr>
        <p:spPr>
          <a:xfrm>
            <a:off x="880289" y="1048544"/>
            <a:ext cx="1545775"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Orientation</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81698" y="1318873"/>
            <a:ext cx="1286050" cy="461665"/>
          </a:xfrm>
          <a:prstGeom prst="rect">
            <a:avLst/>
          </a:prstGeom>
          <a:noFill/>
        </p:spPr>
        <p:txBody>
          <a:bodyPr wrap="square" rtlCol="0">
            <a:spAutoFit/>
          </a:bodyPr>
          <a:lstStyle/>
          <a:p>
            <a:pPr algn="ctr"/>
            <a:r>
              <a:rPr lang="en-US" sz="2400" b="1" dirty="0">
                <a:solidFill>
                  <a:schemeClr val="bg1"/>
                </a:solidFill>
                <a:cs typeface="Times New Roman" panose="02020603050405020304" pitchFamily="18" charset="0"/>
              </a:rPr>
              <a:t>Lecture</a:t>
            </a:r>
            <a:endParaRPr lang="en-US" sz="800" b="1" dirty="0">
              <a:solidFill>
                <a:schemeClr val="bg1"/>
              </a:solidFill>
              <a:cs typeface="Times New Roman" panose="02020603050405020304" pitchFamily="18" charset="0"/>
            </a:endParaRPr>
          </a:p>
        </p:txBody>
      </p:sp>
      <p:sp>
        <p:nvSpPr>
          <p:cNvPr id="11" name="TextBox 10"/>
          <p:cNvSpPr txBox="1"/>
          <p:nvPr/>
        </p:nvSpPr>
        <p:spPr>
          <a:xfrm>
            <a:off x="8588023" y="922270"/>
            <a:ext cx="2991359" cy="584775"/>
          </a:xfrm>
          <a:prstGeom prst="rect">
            <a:avLst/>
          </a:prstGeom>
          <a:noFill/>
        </p:spPr>
        <p:txBody>
          <a:bodyPr wrap="square" rtlCol="0">
            <a:spAutoFit/>
          </a:bodyPr>
          <a:lstStyle/>
          <a:p>
            <a:r>
              <a:rPr lang="ar-EG" sz="3200" b="1" dirty="0">
                <a:solidFill>
                  <a:srgbClr val="00B0F0"/>
                </a:solidFill>
                <a:latin typeface="Alexandria" charset="0"/>
                <a:cs typeface="Alexandria" charset="0"/>
              </a:rPr>
              <a:t>الاختبارات القصيرة</a:t>
            </a:r>
          </a:p>
        </p:txBody>
      </p:sp>
      <p:sp>
        <p:nvSpPr>
          <p:cNvPr id="15" name="Rectangle 14"/>
          <p:cNvSpPr/>
          <p:nvPr/>
        </p:nvSpPr>
        <p:spPr>
          <a:xfrm>
            <a:off x="957939" y="2137435"/>
            <a:ext cx="10205930" cy="3636060"/>
          </a:xfrm>
          <a:prstGeom prst="rect">
            <a:avLst/>
          </a:prstGeom>
        </p:spPr>
        <p:txBody>
          <a:bodyPr wrap="square">
            <a:spAutoFit/>
          </a:bodyPr>
          <a:lstStyle/>
          <a:p>
            <a:pPr marL="457200" lvl="0" indent="-457200" algn="r" rtl="1">
              <a:lnSpc>
                <a:spcPct val="150000"/>
              </a:lnSpc>
              <a:buFont typeface="Arial" panose="020B0604020202020204" pitchFamily="34" charset="0"/>
              <a:buChar char="•"/>
              <a:defRPr/>
            </a:pPr>
            <a:r>
              <a:rPr lang="ar-SA" sz="2800" b="1"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تعد الإجابة على الاختبار القصير </a:t>
            </a:r>
            <a:r>
              <a:rPr lang="ar-SA" sz="2800" b="1" dirty="0">
                <a:solidFill>
                  <a:srgbClr val="24A9E1"/>
                </a:solidFill>
                <a:latin typeface="Calibri" panose="020F0502020204030204" pitchFamily="34" charset="0"/>
                <a:ea typeface="Tahoma" panose="020B0604030504040204" pitchFamily="34" charset="0"/>
                <a:cs typeface="Calibri" panose="020F0502020204030204" pitchFamily="34" charset="0"/>
              </a:rPr>
              <a:t>بمثابة الحضور للطالب.</a:t>
            </a:r>
            <a:endParaRPr lang="ar-SA" sz="2800" b="1"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endParaRPr>
          </a:p>
          <a:p>
            <a:pPr marL="457200" lvl="0" indent="-457200" algn="r" rtl="1">
              <a:lnSpc>
                <a:spcPct val="150000"/>
              </a:lnSpc>
              <a:buFont typeface="Arial" panose="020B0604020202020204" pitchFamily="34" charset="0"/>
              <a:buChar char="•"/>
              <a:defRPr/>
            </a:pPr>
            <a:r>
              <a:rPr lang="ar-SA" sz="2800" b="1"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يتكون الاختبار القصير من </a:t>
            </a:r>
            <a:r>
              <a:rPr lang="ar-SA" sz="2800" b="1" dirty="0">
                <a:solidFill>
                  <a:srgbClr val="FF9518"/>
                </a:solidFill>
                <a:latin typeface="Calibri" panose="020F0502020204030204" pitchFamily="34" charset="0"/>
                <a:ea typeface="Tahoma" panose="020B0604030504040204" pitchFamily="34" charset="0"/>
                <a:cs typeface="Calibri" panose="020F0502020204030204" pitchFamily="34" charset="0"/>
              </a:rPr>
              <a:t>٨ أسئلة (٨ درجات).</a:t>
            </a:r>
            <a:endParaRPr lang="en-US" sz="2800" b="1" dirty="0">
              <a:solidFill>
                <a:srgbClr val="FF9518"/>
              </a:solidFill>
              <a:latin typeface="Calibri" panose="020F0502020204030204" pitchFamily="34" charset="0"/>
              <a:ea typeface="Tahoma" panose="020B0604030504040204" pitchFamily="34" charset="0"/>
              <a:cs typeface="Calibri" panose="020F0502020204030204" pitchFamily="34" charset="0"/>
            </a:endParaRPr>
          </a:p>
          <a:p>
            <a:pPr marL="457200" lvl="0" indent="-457200" algn="r" rtl="1">
              <a:lnSpc>
                <a:spcPct val="150000"/>
              </a:lnSpc>
              <a:buFont typeface="Arial" panose="020B0604020202020204" pitchFamily="34" charset="0"/>
              <a:buChar char="•"/>
              <a:defRPr/>
            </a:pPr>
            <a:r>
              <a:rPr lang="ar-SA" sz="2800" b="1"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أمثلة على نوعية أسئلة الاختبار القصير:</a:t>
            </a:r>
          </a:p>
          <a:p>
            <a:pPr marL="914400" lvl="1" indent="-457200" algn="r" rtl="1">
              <a:lnSpc>
                <a:spcPct val="150000"/>
              </a:lnSpc>
              <a:buFont typeface="Arial" panose="020B0604020202020204" pitchFamily="34" charset="0"/>
              <a:buChar char="•"/>
              <a:defRPr/>
            </a:pPr>
            <a:r>
              <a:rPr lang="ar-SA" sz="2400" b="1"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أسئلة صوتية</a:t>
            </a:r>
          </a:p>
          <a:p>
            <a:pPr marL="1371600" lvl="2" indent="-457200" algn="r" rtl="1">
              <a:lnSpc>
                <a:spcPct val="150000"/>
              </a:lnSpc>
              <a:buFont typeface="Calibri" panose="020F0502020204030204" pitchFamily="34" charset="0"/>
              <a:buChar char="⁻"/>
              <a:defRPr/>
            </a:pPr>
            <a:r>
              <a:rPr lang="en-US" sz="2400"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MCQ</a:t>
            </a:r>
            <a:endParaRPr lang="ar-SA" sz="2400"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endParaRPr>
          </a:p>
          <a:p>
            <a:pPr marL="1371600" lvl="2" indent="-457200" algn="r" rtl="1">
              <a:lnSpc>
                <a:spcPct val="150000"/>
              </a:lnSpc>
              <a:buFont typeface="Calibri" panose="020F0502020204030204" pitchFamily="34" charset="0"/>
              <a:buChar char="⁻"/>
              <a:defRPr/>
            </a:pPr>
            <a:r>
              <a:rPr lang="en-US" sz="2400"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rPr>
              <a:t>True &amp; False</a:t>
            </a:r>
            <a:endParaRPr lang="ar-SA" sz="2400" dirty="0">
              <a:solidFill>
                <a:prstClr val="black">
                  <a:lumMod val="60000"/>
                  <a:lumOff val="40000"/>
                </a:prstClr>
              </a:solidFill>
              <a:latin typeface="Calibri" panose="020F0502020204030204" pitchFamily="34" charset="0"/>
              <a:ea typeface="Tahoma" panose="020B0604030504040204" pitchFamily="34" charset="0"/>
              <a:cs typeface="Calibri" panose="020F0502020204030204" pitchFamily="34" charset="0"/>
            </a:endParaRPr>
          </a:p>
        </p:txBody>
      </p:sp>
    </p:spTree>
    <p:extLst>
      <p:ext uri="{BB962C8B-B14F-4D97-AF65-F5344CB8AC3E}">
        <p14:creationId xmlns:p14="http://schemas.microsoft.com/office/powerpoint/2010/main" val="2784871634"/>
      </p:ext>
    </p:extLst>
  </p:cSld>
  <p:clrMapOvr>
    <a:masterClrMapping/>
  </p:clrMapOvr>
  <p:transition spd="slow" advTm="72261">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08007" y="-47440"/>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0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22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0" name="TextBox 9">
            <a:extLst>
              <a:ext uri="{FF2B5EF4-FFF2-40B4-BE49-F238E27FC236}">
                <a16:creationId xmlns:a16="http://schemas.microsoft.com/office/drawing/2014/main" id="{0E60CDC8-0D61-E7A2-E68E-EA312F894101}"/>
              </a:ext>
            </a:extLst>
          </p:cNvPr>
          <p:cNvSpPr txBox="1"/>
          <p:nvPr/>
        </p:nvSpPr>
        <p:spPr>
          <a:xfrm>
            <a:off x="880289" y="1048544"/>
            <a:ext cx="1545775"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Orientation</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81698" y="1318873"/>
            <a:ext cx="1286050" cy="461665"/>
          </a:xfrm>
          <a:prstGeom prst="rect">
            <a:avLst/>
          </a:prstGeom>
          <a:noFill/>
        </p:spPr>
        <p:txBody>
          <a:bodyPr wrap="square" rtlCol="0">
            <a:spAutoFit/>
          </a:bodyPr>
          <a:lstStyle/>
          <a:p>
            <a:pPr algn="ctr"/>
            <a:r>
              <a:rPr lang="en-US" sz="2400" b="1" dirty="0">
                <a:solidFill>
                  <a:schemeClr val="bg1"/>
                </a:solidFill>
                <a:cs typeface="Times New Roman" panose="02020603050405020304" pitchFamily="18" charset="0"/>
              </a:rPr>
              <a:t>Lecture</a:t>
            </a:r>
            <a:endParaRPr lang="en-US" sz="800" b="1" dirty="0">
              <a:solidFill>
                <a:schemeClr val="bg1"/>
              </a:solidFill>
              <a:cs typeface="Times New Roman" panose="02020603050405020304" pitchFamily="18" charset="0"/>
            </a:endParaRPr>
          </a:p>
        </p:txBody>
      </p:sp>
      <p:sp>
        <p:nvSpPr>
          <p:cNvPr id="11" name="TextBox 10"/>
          <p:cNvSpPr txBox="1"/>
          <p:nvPr/>
        </p:nvSpPr>
        <p:spPr>
          <a:xfrm>
            <a:off x="8499477" y="922270"/>
            <a:ext cx="2930523" cy="584775"/>
          </a:xfrm>
          <a:prstGeom prst="rect">
            <a:avLst/>
          </a:prstGeom>
          <a:noFill/>
        </p:spPr>
        <p:txBody>
          <a:bodyPr wrap="square" rtlCol="0">
            <a:spAutoFit/>
          </a:bodyPr>
          <a:lstStyle/>
          <a:p>
            <a:r>
              <a:rPr lang="ar-EG" sz="3200" b="1" dirty="0">
                <a:solidFill>
                  <a:srgbClr val="00B0F0"/>
                </a:solidFill>
                <a:latin typeface="Alexandria" charset="0"/>
                <a:cs typeface="Alexandria" charset="0"/>
              </a:rPr>
              <a:t>الاختبارات القصيرة</a:t>
            </a:r>
          </a:p>
        </p:txBody>
      </p:sp>
      <p:sp>
        <p:nvSpPr>
          <p:cNvPr id="15" name="Rectangle 14"/>
          <p:cNvSpPr/>
          <p:nvPr/>
        </p:nvSpPr>
        <p:spPr>
          <a:xfrm>
            <a:off x="957939" y="2137435"/>
            <a:ext cx="10205930" cy="4231415"/>
          </a:xfrm>
          <a:prstGeom prst="rect">
            <a:avLst/>
          </a:prstGeom>
        </p:spPr>
        <p:txBody>
          <a:bodyPr wrap="square">
            <a:spAutoFit/>
          </a:bodyPr>
          <a:lstStyle/>
          <a:p>
            <a:pPr marL="457200" indent="-457200" algn="justLow" rtl="1">
              <a:lnSpc>
                <a:spcPct val="150000"/>
              </a:lnSpc>
              <a:buFont typeface="Arial" panose="020B0604020202020204" pitchFamily="34" charset="0"/>
              <a:buChar char="•"/>
            </a:pPr>
            <a:r>
              <a:rPr lang="ar-SA" sz="26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سيتاح الاختبار القصير على المنصة التعليمية </a:t>
            </a:r>
            <a:r>
              <a:rPr lang="en-US" sz="2600" b="1" dirty="0">
                <a:solidFill>
                  <a:srgbClr val="F27A1C"/>
                </a:solidFill>
                <a:latin typeface="Calibri" panose="020F0502020204030204" pitchFamily="34" charset="0"/>
                <a:ea typeface="Tahoma" panose="020B0604030504040204" pitchFamily="34" charset="0"/>
                <a:cs typeface="Calibri" panose="020F0502020204030204" pitchFamily="34" charset="0"/>
              </a:rPr>
              <a:t>Moodle</a:t>
            </a:r>
            <a:r>
              <a:rPr lang="ar-SA" sz="2600" b="1" dirty="0">
                <a:solidFill>
                  <a:schemeClr val="accent1"/>
                </a:solidFill>
                <a:latin typeface="Calibri" panose="020F0502020204030204" pitchFamily="34" charset="0"/>
                <a:ea typeface="Tahoma" panose="020B0604030504040204" pitchFamily="34" charset="0"/>
                <a:cs typeface="Calibri" panose="020F0502020204030204" pitchFamily="34" charset="0"/>
              </a:rPr>
              <a:t> </a:t>
            </a:r>
            <a:r>
              <a:rPr lang="ar-SA" sz="26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 </a:t>
            </a:r>
            <a:r>
              <a:rPr lang="ar-SA" sz="2600" b="1" dirty="0">
                <a:solidFill>
                  <a:srgbClr val="FF0000"/>
                </a:solidFill>
                <a:latin typeface="Calibri" panose="020F0502020204030204" pitchFamily="34" charset="0"/>
                <a:ea typeface="Tahoma" panose="020B0604030504040204" pitchFamily="34" charset="0"/>
                <a:cs typeface="Calibri" panose="020F0502020204030204" pitchFamily="34" charset="0"/>
              </a:rPr>
              <a:t>كل يوم سبت في تمام الساعة </a:t>
            </a:r>
            <a:r>
              <a:rPr lang="ar-SA" sz="2600" b="1" u="sng" dirty="0">
                <a:solidFill>
                  <a:srgbClr val="FF0000"/>
                </a:solidFill>
                <a:latin typeface="Calibri" panose="020F0502020204030204" pitchFamily="34" charset="0"/>
                <a:ea typeface="Tahoma" panose="020B0604030504040204" pitchFamily="34" charset="0"/>
                <a:cs typeface="Calibri" panose="020F0502020204030204" pitchFamily="34" charset="0"/>
              </a:rPr>
              <a:t>10 مساءاً</a:t>
            </a:r>
            <a:r>
              <a:rPr lang="ar-SA" sz="2600" b="1" dirty="0">
                <a:solidFill>
                  <a:srgbClr val="FF0000"/>
                </a:solidFill>
                <a:latin typeface="Calibri" panose="020F0502020204030204" pitchFamily="34" charset="0"/>
                <a:ea typeface="Tahoma" panose="020B0604030504040204" pitchFamily="34" charset="0"/>
                <a:cs typeface="Calibri" panose="020F0502020204030204" pitchFamily="34" charset="0"/>
              </a:rPr>
              <a:t>  </a:t>
            </a:r>
            <a:r>
              <a:rPr lang="ar-SA" sz="2600" b="1" dirty="0">
                <a:solidFill>
                  <a:schemeClr val="accent1"/>
                </a:solidFill>
                <a:latin typeface="Calibri" panose="020F0502020204030204" pitchFamily="34" charset="0"/>
                <a:ea typeface="Tahoma" panose="020B0604030504040204" pitchFamily="34" charset="0"/>
                <a:cs typeface="Calibri" panose="020F0502020204030204" pitchFamily="34" charset="0"/>
              </a:rPr>
              <a:t>بتوقيت مكة المكرمة.</a:t>
            </a:r>
          </a:p>
          <a:p>
            <a:pPr marL="457200" indent="-457200" algn="justLow" rtl="1">
              <a:lnSpc>
                <a:spcPct val="150000"/>
              </a:lnSpc>
              <a:buFont typeface="Arial" panose="020B0604020202020204" pitchFamily="34" charset="0"/>
              <a:buChar char="•"/>
            </a:pPr>
            <a:r>
              <a:rPr lang="ar-SA" sz="26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ويترك لمدة أسبوع ، ثم يغلق في يوم </a:t>
            </a:r>
            <a:r>
              <a:rPr lang="ar-SA" sz="2600" b="1" dirty="0">
                <a:solidFill>
                  <a:srgbClr val="FF0000"/>
                </a:solidFill>
                <a:latin typeface="Calibri" panose="020F0502020204030204" pitchFamily="34" charset="0"/>
                <a:ea typeface="Tahoma" panose="020B0604030504040204" pitchFamily="34" charset="0"/>
                <a:cs typeface="Calibri" panose="020F0502020204030204" pitchFamily="34" charset="0"/>
              </a:rPr>
              <a:t>السبت الذي يليه تمام الساعة 9 مساءً </a:t>
            </a:r>
            <a:r>
              <a:rPr lang="ar-SA" sz="2600" b="1" dirty="0">
                <a:solidFill>
                  <a:schemeClr val="accent1"/>
                </a:solidFill>
                <a:latin typeface="Calibri" panose="020F0502020204030204" pitchFamily="34" charset="0"/>
                <a:ea typeface="Tahoma" panose="020B0604030504040204" pitchFamily="34" charset="0"/>
                <a:cs typeface="Calibri" panose="020F0502020204030204" pitchFamily="34" charset="0"/>
              </a:rPr>
              <a:t>بتوقيت مكة المكرمة.</a:t>
            </a:r>
            <a:endParaRPr lang="ar-SA" sz="2600" b="1" dirty="0">
              <a:solidFill>
                <a:srgbClr val="FF0000"/>
              </a:solidFill>
              <a:latin typeface="Calibri" panose="020F0502020204030204" pitchFamily="34" charset="0"/>
              <a:ea typeface="Tahoma" panose="020B0604030504040204" pitchFamily="34" charset="0"/>
              <a:cs typeface="Calibri" panose="020F0502020204030204" pitchFamily="34" charset="0"/>
            </a:endParaRPr>
          </a:p>
          <a:p>
            <a:pPr marL="457200" indent="-457200" algn="justLow" rtl="1">
              <a:lnSpc>
                <a:spcPct val="150000"/>
              </a:lnSpc>
              <a:buFont typeface="Arial" panose="020B0604020202020204" pitchFamily="34" charset="0"/>
              <a:buChar char="•"/>
            </a:pPr>
            <a:r>
              <a:rPr lang="ar-SA" sz="26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مدة الاختبار القصير (فترة السماحية) </a:t>
            </a:r>
            <a:r>
              <a:rPr lang="ar-SA" sz="2600" b="1" dirty="0">
                <a:solidFill>
                  <a:srgbClr val="24A9E1"/>
                </a:solidFill>
                <a:latin typeface="Calibri" panose="020F0502020204030204" pitchFamily="34" charset="0"/>
                <a:ea typeface="Tahoma" panose="020B0604030504040204" pitchFamily="34" charset="0"/>
                <a:cs typeface="Calibri" panose="020F0502020204030204" pitchFamily="34" charset="0"/>
              </a:rPr>
              <a:t>30 دقيقة - عدد المحاولات 1 فقط.</a:t>
            </a:r>
          </a:p>
          <a:p>
            <a:pPr marL="457200" indent="-457200" algn="justLow" rtl="1">
              <a:lnSpc>
                <a:spcPct val="150000"/>
              </a:lnSpc>
              <a:buFont typeface="Arial" panose="020B0604020202020204" pitchFamily="34" charset="0"/>
              <a:buChar char="•"/>
            </a:pPr>
            <a:r>
              <a:rPr lang="ar-SA" sz="26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لا يمكن التنقل بين الأسئلة (بمعنى إذا تم الانتقال للسؤال التالي لا يمكن العودة للسؤال السابق).</a:t>
            </a:r>
          </a:p>
        </p:txBody>
      </p:sp>
      <p:pic>
        <p:nvPicPr>
          <p:cNvPr id="3" name="Picture 2">
            <a:extLst>
              <a:ext uri="{FF2B5EF4-FFF2-40B4-BE49-F238E27FC236}">
                <a16:creationId xmlns:a16="http://schemas.microsoft.com/office/drawing/2014/main" id="{C8AB95FE-768F-8B3A-C610-CD00EBA58109}"/>
              </a:ext>
            </a:extLst>
          </p:cNvPr>
          <p:cNvPicPr>
            <a:picLocks noChangeAspect="1"/>
          </p:cNvPicPr>
          <p:nvPr/>
        </p:nvPicPr>
        <p:blipFill>
          <a:blip r:embed="rId3"/>
          <a:stretch>
            <a:fillRect/>
          </a:stretch>
        </p:blipFill>
        <p:spPr>
          <a:xfrm>
            <a:off x="5443671" y="3105884"/>
            <a:ext cx="1304657" cy="646232"/>
          </a:xfrm>
          <a:prstGeom prst="rect">
            <a:avLst/>
          </a:prstGeom>
        </p:spPr>
      </p:pic>
    </p:spTree>
    <p:extLst>
      <p:ext uri="{BB962C8B-B14F-4D97-AF65-F5344CB8AC3E}">
        <p14:creationId xmlns:p14="http://schemas.microsoft.com/office/powerpoint/2010/main" val="896140136"/>
      </p:ext>
    </p:extLst>
  </p:cSld>
  <p:clrMapOvr>
    <a:masterClrMapping/>
  </p:clrMapOvr>
  <p:transition spd="slow" advTm="155162">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89753" y="-61799"/>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0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23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0" name="TextBox 9">
            <a:extLst>
              <a:ext uri="{FF2B5EF4-FFF2-40B4-BE49-F238E27FC236}">
                <a16:creationId xmlns:a16="http://schemas.microsoft.com/office/drawing/2014/main" id="{0E60CDC8-0D61-E7A2-E68E-EA312F894101}"/>
              </a:ext>
            </a:extLst>
          </p:cNvPr>
          <p:cNvSpPr txBox="1"/>
          <p:nvPr/>
        </p:nvSpPr>
        <p:spPr>
          <a:xfrm>
            <a:off x="880289" y="1048544"/>
            <a:ext cx="1545775"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Orientation</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81698" y="1318873"/>
            <a:ext cx="1286050" cy="461665"/>
          </a:xfrm>
          <a:prstGeom prst="rect">
            <a:avLst/>
          </a:prstGeom>
          <a:noFill/>
        </p:spPr>
        <p:txBody>
          <a:bodyPr wrap="square" rtlCol="0">
            <a:spAutoFit/>
          </a:bodyPr>
          <a:lstStyle/>
          <a:p>
            <a:pPr algn="ctr"/>
            <a:r>
              <a:rPr lang="en-US" sz="2400" b="1" dirty="0">
                <a:solidFill>
                  <a:schemeClr val="bg1"/>
                </a:solidFill>
                <a:cs typeface="Times New Roman" panose="02020603050405020304" pitchFamily="18" charset="0"/>
              </a:rPr>
              <a:t>Lecture</a:t>
            </a:r>
            <a:endParaRPr lang="en-US" sz="800" b="1" dirty="0">
              <a:solidFill>
                <a:schemeClr val="bg1"/>
              </a:solidFill>
              <a:cs typeface="Times New Roman" panose="02020603050405020304" pitchFamily="18" charset="0"/>
            </a:endParaRPr>
          </a:p>
        </p:txBody>
      </p:sp>
      <p:sp>
        <p:nvSpPr>
          <p:cNvPr id="11" name="TextBox 10"/>
          <p:cNvSpPr txBox="1"/>
          <p:nvPr/>
        </p:nvSpPr>
        <p:spPr>
          <a:xfrm>
            <a:off x="8651398" y="991684"/>
            <a:ext cx="3317284" cy="584775"/>
          </a:xfrm>
          <a:prstGeom prst="rect">
            <a:avLst/>
          </a:prstGeom>
          <a:noFill/>
        </p:spPr>
        <p:txBody>
          <a:bodyPr wrap="square" rtlCol="0">
            <a:spAutoFit/>
          </a:bodyPr>
          <a:lstStyle/>
          <a:p>
            <a:r>
              <a:rPr lang="ar-EG" sz="3200" b="1" dirty="0">
                <a:solidFill>
                  <a:srgbClr val="00B0F0"/>
                </a:solidFill>
                <a:latin typeface="Alexandria" charset="0"/>
                <a:cs typeface="Alexandria" charset="0"/>
              </a:rPr>
              <a:t>الاختبارات القصيرة</a:t>
            </a:r>
          </a:p>
        </p:txBody>
      </p:sp>
      <p:sp>
        <p:nvSpPr>
          <p:cNvPr id="15" name="Rectangle 14"/>
          <p:cNvSpPr/>
          <p:nvPr/>
        </p:nvSpPr>
        <p:spPr>
          <a:xfrm>
            <a:off x="957939" y="2069195"/>
            <a:ext cx="10205930" cy="4401205"/>
          </a:xfrm>
          <a:prstGeom prst="rect">
            <a:avLst/>
          </a:prstGeom>
        </p:spPr>
        <p:txBody>
          <a:bodyPr wrap="square">
            <a:spAutoFit/>
          </a:bodyPr>
          <a:lstStyle/>
          <a:p>
            <a:pPr marL="457200" indent="-457200" algn="r" rtl="1">
              <a:lnSpc>
                <a:spcPct val="200000"/>
              </a:lnSpc>
              <a:buFont typeface="Arial" panose="020B0604020202020204" pitchFamily="34" charset="0"/>
              <a:buChar char="•"/>
            </a:pPr>
            <a:r>
              <a:rPr lang="ar-SA"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يمكن عمل الاختبار القصير أي وقت من موعد اتاحته يوم السبت </a:t>
            </a:r>
            <a:r>
              <a:rPr lang="ar-SA" sz="2800" b="1" dirty="0">
                <a:solidFill>
                  <a:srgbClr val="FF0000"/>
                </a:solidFill>
                <a:latin typeface="Calibri" panose="020F0502020204030204" pitchFamily="34" charset="0"/>
                <a:ea typeface="Tahoma" panose="020B0604030504040204" pitchFamily="34" charset="0"/>
                <a:cs typeface="Calibri" panose="020F0502020204030204" pitchFamily="34" charset="0"/>
              </a:rPr>
              <a:t>الساعة 10 مساءاً </a:t>
            </a:r>
            <a:r>
              <a:rPr lang="ar-EG" sz="2800" b="1" dirty="0">
                <a:solidFill>
                  <a:srgbClr val="FF0000"/>
                </a:solidFill>
                <a:latin typeface="Calibri" panose="020F0502020204030204" pitchFamily="34" charset="0"/>
                <a:ea typeface="Tahoma" panose="020B0604030504040204" pitchFamily="34" charset="0"/>
                <a:cs typeface="Calibri" panose="020F0502020204030204" pitchFamily="34" charset="0"/>
              </a:rPr>
              <a:t>إ</a:t>
            </a:r>
            <a:r>
              <a:rPr lang="ar-SA" sz="2800" b="1" dirty="0">
                <a:solidFill>
                  <a:srgbClr val="FF0000"/>
                </a:solidFill>
                <a:latin typeface="Calibri" panose="020F0502020204030204" pitchFamily="34" charset="0"/>
                <a:ea typeface="Tahoma" panose="020B0604030504040204" pitchFamily="34" charset="0"/>
                <a:cs typeface="Calibri" panose="020F0502020204030204" pitchFamily="34" charset="0"/>
              </a:rPr>
              <a:t>لى السبت التالي 8:30 مساءاً </a:t>
            </a:r>
            <a:r>
              <a:rPr lang="ar-SA" sz="2800" b="1" dirty="0">
                <a:solidFill>
                  <a:schemeClr val="accent1"/>
                </a:solidFill>
                <a:latin typeface="Calibri" panose="020F0502020204030204" pitchFamily="34" charset="0"/>
                <a:ea typeface="Tahoma" panose="020B0604030504040204" pitchFamily="34" charset="0"/>
                <a:cs typeface="Calibri" panose="020F0502020204030204" pitchFamily="34" charset="0"/>
              </a:rPr>
              <a:t>بتوقيت مكة المكرمة.</a:t>
            </a:r>
          </a:p>
          <a:p>
            <a:pPr marL="457200" indent="-457200" algn="r" rtl="1">
              <a:lnSpc>
                <a:spcPct val="200000"/>
              </a:lnSpc>
              <a:buFont typeface="Arial" panose="020B0604020202020204" pitchFamily="34" charset="0"/>
              <a:buChar char="•"/>
            </a:pPr>
            <a:r>
              <a:rPr lang="ar-SA" sz="2800" b="1" dirty="0">
                <a:solidFill>
                  <a:srgbClr val="0A1F61"/>
                </a:solidFill>
                <a:latin typeface="Calibri" panose="020F0502020204030204" pitchFamily="34" charset="0"/>
                <a:ea typeface="Tahoma" panose="020B0604030504040204" pitchFamily="34" charset="0"/>
                <a:cs typeface="Calibri" panose="020F0502020204030204" pitchFamily="34" charset="0"/>
              </a:rPr>
              <a:t>لماذا 8:30 مساءاً؟</a:t>
            </a:r>
            <a:r>
              <a:rPr lang="ar-SA" sz="2800" b="1" dirty="0">
                <a:solidFill>
                  <a:schemeClr val="accent1"/>
                </a:solidFill>
                <a:latin typeface="Calibri" panose="020F0502020204030204" pitchFamily="34" charset="0"/>
                <a:ea typeface="Tahoma" panose="020B0604030504040204" pitchFamily="34" charset="0"/>
                <a:cs typeface="Calibri" panose="020F0502020204030204" pitchFamily="34" charset="0"/>
              </a:rPr>
              <a:t> </a:t>
            </a:r>
          </a:p>
          <a:p>
            <a:pPr marL="457200" indent="-457200" algn="r" rtl="1">
              <a:lnSpc>
                <a:spcPct val="200000"/>
              </a:lnSpc>
              <a:buFont typeface="Arial" panose="020B0604020202020204" pitchFamily="34" charset="0"/>
              <a:buChar char="•"/>
            </a:pPr>
            <a:r>
              <a:rPr lang="ar-SA" sz="2800" b="1" dirty="0">
                <a:solidFill>
                  <a:schemeClr val="accent1"/>
                </a:solidFill>
                <a:latin typeface="Calibri" panose="020F0502020204030204" pitchFamily="34" charset="0"/>
                <a:ea typeface="Tahoma" panose="020B0604030504040204" pitchFamily="34" charset="0"/>
                <a:cs typeface="Calibri" panose="020F0502020204030204" pitchFamily="34" charset="0"/>
              </a:rPr>
              <a:t>لكي يتم الاستفادة من كامل </a:t>
            </a:r>
            <a:r>
              <a:rPr lang="ar-SA"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مدة الاختبار القصير (فترة السماحية) </a:t>
            </a:r>
            <a:r>
              <a:rPr lang="ar-SA" sz="2800" b="1" dirty="0">
                <a:solidFill>
                  <a:srgbClr val="24A9E1"/>
                </a:solidFill>
                <a:latin typeface="Calibri" panose="020F0502020204030204" pitchFamily="34" charset="0"/>
                <a:ea typeface="Tahoma" panose="020B0604030504040204" pitchFamily="34" charset="0"/>
                <a:cs typeface="Calibri" panose="020F0502020204030204" pitchFamily="34" charset="0"/>
              </a:rPr>
              <a:t>30 دقيقة.</a:t>
            </a:r>
          </a:p>
          <a:p>
            <a:pPr marL="457200" indent="-457200" algn="r" rtl="1">
              <a:lnSpc>
                <a:spcPct val="200000"/>
              </a:lnSpc>
              <a:buFont typeface="Arial" panose="020B0604020202020204" pitchFamily="34" charset="0"/>
              <a:buChar char="•"/>
            </a:pPr>
            <a:r>
              <a:rPr lang="ar-SA"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كلمة المرور ثابتة لكل الاختبارات وهي </a:t>
            </a:r>
            <a:r>
              <a:rPr lang="ar-SA" sz="2800" b="1" dirty="0">
                <a:solidFill>
                  <a:srgbClr val="24A9E1"/>
                </a:solidFill>
                <a:latin typeface="Calibri" panose="020F0502020204030204" pitchFamily="34" charset="0"/>
                <a:ea typeface="Tahoma" panose="020B0604030504040204" pitchFamily="34" charset="0"/>
                <a:cs typeface="Calibri" panose="020F0502020204030204" pitchFamily="34" charset="0"/>
              </a:rPr>
              <a:t>(</a:t>
            </a:r>
            <a:r>
              <a:rPr lang="en-US" sz="2800" b="1" dirty="0">
                <a:solidFill>
                  <a:srgbClr val="24A9E1"/>
                </a:solidFill>
                <a:latin typeface="Calibri" panose="020F0502020204030204" pitchFamily="34" charset="0"/>
                <a:ea typeface="Tahoma" panose="020B0604030504040204" pitchFamily="34" charset="0"/>
                <a:cs typeface="Calibri" panose="020F0502020204030204" pitchFamily="34" charset="0"/>
              </a:rPr>
              <a:t>(</a:t>
            </a:r>
            <a:r>
              <a:rPr lang="en-US" sz="2800" b="1" dirty="0">
                <a:solidFill>
                  <a:srgbClr val="C00000"/>
                </a:solidFill>
                <a:latin typeface="Calibri" panose="020F0502020204030204" pitchFamily="34" charset="0"/>
                <a:ea typeface="Tahoma" panose="020B0604030504040204" pitchFamily="34" charset="0"/>
                <a:cs typeface="Calibri" panose="020F0502020204030204" pitchFamily="34" charset="0"/>
              </a:rPr>
              <a:t>agree</a:t>
            </a:r>
            <a:r>
              <a:rPr lang="ar-SA" sz="2800" b="1" dirty="0">
                <a:solidFill>
                  <a:srgbClr val="C00000"/>
                </a:solidFill>
                <a:latin typeface="Calibri" panose="020F0502020204030204" pitchFamily="34" charset="0"/>
                <a:ea typeface="Tahoma" panose="020B0604030504040204" pitchFamily="34" charset="0"/>
                <a:cs typeface="Calibri" panose="020F0502020204030204" pitchFamily="34" charset="0"/>
              </a:rPr>
              <a:t>.</a:t>
            </a:r>
          </a:p>
        </p:txBody>
      </p:sp>
    </p:spTree>
    <p:extLst>
      <p:ext uri="{BB962C8B-B14F-4D97-AF65-F5344CB8AC3E}">
        <p14:creationId xmlns:p14="http://schemas.microsoft.com/office/powerpoint/2010/main" val="2923308049"/>
      </p:ext>
    </p:extLst>
  </p:cSld>
  <p:clrMapOvr>
    <a:masterClrMapping/>
  </p:clrMapOvr>
  <p:transition spd="slow" advTm="54340">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20923" y="-73412"/>
            <a:ext cx="2305141" cy="1076343"/>
          </a:xfrm>
          <a:prstGeom prst="rect">
            <a:avLst/>
          </a:prstGeom>
        </p:spPr>
      </p:pic>
      <p:sp>
        <p:nvSpPr>
          <p:cNvPr id="12"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0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F354E944-27FA-43F0-AF76-09124803A6AE}" type="slidenum">
              <a:rPr lang="en-US" sz="1600">
                <a:solidFill>
                  <a:srgbClr val="44546A"/>
                </a:solidFill>
              </a:rPr>
              <a:t>24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0" name="TextBox 9">
            <a:extLst>
              <a:ext uri="{FF2B5EF4-FFF2-40B4-BE49-F238E27FC236}">
                <a16:creationId xmlns:a16="http://schemas.microsoft.com/office/drawing/2014/main" id="{0E60CDC8-0D61-E7A2-E68E-EA312F894101}"/>
              </a:ext>
            </a:extLst>
          </p:cNvPr>
          <p:cNvSpPr txBox="1"/>
          <p:nvPr/>
        </p:nvSpPr>
        <p:spPr>
          <a:xfrm>
            <a:off x="880289" y="1048544"/>
            <a:ext cx="1545775" cy="400110"/>
          </a:xfrm>
          <a:prstGeom prst="rect">
            <a:avLst/>
          </a:prstGeom>
          <a:noFill/>
        </p:spPr>
        <p:txBody>
          <a:bodyPr wrap="square" rtlCol="0">
            <a:spAutoFit/>
          </a:bodyPr>
          <a:lstStyle/>
          <a:p>
            <a:pPr algn="ctr"/>
            <a:r>
              <a:rPr lang="en-US" sz="2000" b="1" dirty="0">
                <a:solidFill>
                  <a:schemeClr val="bg1"/>
                </a:solidFill>
                <a:cs typeface="Times New Roman" panose="02020603050405020304" pitchFamily="18" charset="0"/>
              </a:rPr>
              <a:t>Orientation</a:t>
            </a:r>
          </a:p>
        </p:txBody>
      </p:sp>
      <p:sp>
        <p:nvSpPr>
          <p:cNvPr id="13" name="TextBox 12">
            <a:extLst>
              <a:ext uri="{FF2B5EF4-FFF2-40B4-BE49-F238E27FC236}">
                <a16:creationId xmlns:a16="http://schemas.microsoft.com/office/drawing/2014/main" id="{BE96D580-C02A-6B6E-F9C2-75EEA7614C0E}"/>
              </a:ext>
            </a:extLst>
          </p:cNvPr>
          <p:cNvSpPr txBox="1"/>
          <p:nvPr/>
        </p:nvSpPr>
        <p:spPr>
          <a:xfrm>
            <a:off x="981698" y="1318873"/>
            <a:ext cx="1286050" cy="461665"/>
          </a:xfrm>
          <a:prstGeom prst="rect">
            <a:avLst/>
          </a:prstGeom>
          <a:noFill/>
        </p:spPr>
        <p:txBody>
          <a:bodyPr wrap="square" rtlCol="0">
            <a:spAutoFit/>
          </a:bodyPr>
          <a:lstStyle/>
          <a:p>
            <a:pPr algn="ctr"/>
            <a:r>
              <a:rPr lang="en-US" sz="2400" b="1" dirty="0">
                <a:solidFill>
                  <a:schemeClr val="bg1"/>
                </a:solidFill>
                <a:cs typeface="Times New Roman" panose="02020603050405020304" pitchFamily="18" charset="0"/>
              </a:rPr>
              <a:t>Lecture</a:t>
            </a:r>
            <a:endParaRPr lang="en-US" sz="800" b="1" dirty="0">
              <a:solidFill>
                <a:schemeClr val="bg1"/>
              </a:solidFill>
              <a:cs typeface="Times New Roman" panose="02020603050405020304" pitchFamily="18" charset="0"/>
            </a:endParaRPr>
          </a:p>
        </p:txBody>
      </p:sp>
      <p:sp>
        <p:nvSpPr>
          <p:cNvPr id="11" name="TextBox 10"/>
          <p:cNvSpPr txBox="1"/>
          <p:nvPr/>
        </p:nvSpPr>
        <p:spPr>
          <a:xfrm>
            <a:off x="9171972" y="995773"/>
            <a:ext cx="2258028" cy="584775"/>
          </a:xfrm>
          <a:prstGeom prst="rect">
            <a:avLst/>
          </a:prstGeom>
          <a:noFill/>
        </p:spPr>
        <p:txBody>
          <a:bodyPr wrap="square" rtlCol="0">
            <a:spAutoFit/>
          </a:bodyPr>
          <a:lstStyle/>
          <a:p>
            <a:r>
              <a:rPr lang="ar-EG" sz="3200" b="1" dirty="0">
                <a:solidFill>
                  <a:srgbClr val="00B0F0"/>
                </a:solidFill>
                <a:latin typeface="Alexandria" charset="0"/>
                <a:cs typeface="Alexandria" charset="0"/>
              </a:rPr>
              <a:t>الاختبار النهائي</a:t>
            </a:r>
          </a:p>
        </p:txBody>
      </p:sp>
      <p:sp>
        <p:nvSpPr>
          <p:cNvPr id="15" name="Rectangle 14"/>
          <p:cNvSpPr/>
          <p:nvPr/>
        </p:nvSpPr>
        <p:spPr>
          <a:xfrm>
            <a:off x="957939" y="2151083"/>
            <a:ext cx="10205930" cy="3418756"/>
          </a:xfrm>
          <a:prstGeom prst="rect">
            <a:avLst/>
          </a:prstGeom>
        </p:spPr>
        <p:txBody>
          <a:bodyPr wrap="square">
            <a:spAutoFit/>
          </a:bodyPr>
          <a:lstStyle/>
          <a:p>
            <a:pPr marL="457200" indent="-457200" algn="justLow" rtl="1">
              <a:lnSpc>
                <a:spcPct val="200000"/>
              </a:lnSpc>
              <a:buFont typeface="Arial" panose="020B0604020202020204" pitchFamily="34" charset="0"/>
              <a:buChar char="•"/>
            </a:pPr>
            <a:r>
              <a:rPr lang="ar-SA"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سيتاح الاختبار النهائي على المنصة التعليمية </a:t>
            </a:r>
            <a:r>
              <a:rPr lang="en-US" sz="2800" b="1" dirty="0">
                <a:solidFill>
                  <a:srgbClr val="F27A1C"/>
                </a:solidFill>
                <a:latin typeface="Calibri" panose="020F0502020204030204" pitchFamily="34" charset="0"/>
                <a:ea typeface="Tahoma" panose="020B0604030504040204" pitchFamily="34" charset="0"/>
                <a:cs typeface="Calibri" panose="020F0502020204030204" pitchFamily="34" charset="0"/>
              </a:rPr>
              <a:t>Moodle</a:t>
            </a:r>
            <a:r>
              <a:rPr lang="ar-SA" sz="2800" b="1" dirty="0">
                <a:solidFill>
                  <a:schemeClr val="accent1"/>
                </a:solidFill>
                <a:latin typeface="Calibri" panose="020F0502020204030204" pitchFamily="34" charset="0"/>
                <a:ea typeface="Tahoma" panose="020B0604030504040204" pitchFamily="34" charset="0"/>
                <a:cs typeface="Calibri" panose="020F0502020204030204" pitchFamily="34" charset="0"/>
              </a:rPr>
              <a:t> </a:t>
            </a:r>
            <a:r>
              <a:rPr lang="ar-SA"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حسب مواعيد الاختبارات النهائية والتي سيتم الإعلان عنها نهاية الفصل الدراسي.</a:t>
            </a:r>
          </a:p>
          <a:p>
            <a:pPr marL="457200" indent="-457200" algn="justLow" rtl="1">
              <a:lnSpc>
                <a:spcPct val="200000"/>
              </a:lnSpc>
              <a:buFont typeface="Arial" panose="020B0604020202020204" pitchFamily="34" charset="0"/>
              <a:buChar char="•"/>
            </a:pPr>
            <a:r>
              <a:rPr lang="en-US"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 </a:t>
            </a:r>
            <a:r>
              <a:rPr lang="ar-SA"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الاختبار النهائي </a:t>
            </a:r>
            <a:r>
              <a:rPr lang="ar-EG"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مكون من 20 سؤال (</a:t>
            </a:r>
            <a:r>
              <a:rPr lang="ar-SA" sz="2800" b="1" dirty="0">
                <a:solidFill>
                  <a:srgbClr val="F27A1C"/>
                </a:solidFill>
                <a:latin typeface="Calibri" panose="020F0502020204030204" pitchFamily="34" charset="0"/>
                <a:ea typeface="Tahoma" panose="020B0604030504040204" pitchFamily="34" charset="0"/>
                <a:cs typeface="Calibri" panose="020F0502020204030204" pitchFamily="34" charset="0"/>
              </a:rPr>
              <a:t>20 درجة </a:t>
            </a:r>
            <a:r>
              <a:rPr lang="ar-EG" sz="2800" b="1" dirty="0">
                <a:solidFill>
                  <a:srgbClr val="F27A1C"/>
                </a:solidFill>
                <a:latin typeface="Calibri" panose="020F0502020204030204" pitchFamily="34" charset="0"/>
                <a:ea typeface="Tahoma" panose="020B0604030504040204" pitchFamily="34" charset="0"/>
                <a:cs typeface="Calibri" panose="020F0502020204030204" pitchFamily="34" charset="0"/>
              </a:rPr>
              <a:t>) </a:t>
            </a:r>
            <a:r>
              <a:rPr lang="ar-EG"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شامل محاضرات المقرر بالكامل</a:t>
            </a:r>
            <a:r>
              <a:rPr lang="ar-SA"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a:t>
            </a:r>
          </a:p>
          <a:p>
            <a:pPr marL="457200" indent="-457200" algn="justLow" rtl="1">
              <a:lnSpc>
                <a:spcPct val="200000"/>
              </a:lnSpc>
              <a:buFont typeface="Arial" panose="020B0604020202020204" pitchFamily="34" charset="0"/>
              <a:buChar char="•"/>
            </a:pPr>
            <a:r>
              <a:rPr lang="ar-SA"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نوعية أسئلة الاختبار النهائي هي مثل نوعية أسئلة الاختبارات القصيرة.</a:t>
            </a:r>
          </a:p>
        </p:txBody>
      </p:sp>
    </p:spTree>
    <p:extLst>
      <p:ext uri="{BB962C8B-B14F-4D97-AF65-F5344CB8AC3E}">
        <p14:creationId xmlns:p14="http://schemas.microsoft.com/office/powerpoint/2010/main" val="2526503591"/>
      </p:ext>
    </p:extLst>
  </p:cSld>
  <p:clrMapOvr>
    <a:masterClrMapping/>
  </p:clrMapOvr>
  <p:transition spd="slow" advTm="75508">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590515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23455" y="1285190"/>
            <a:ext cx="9750957" cy="50261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Slide Number Placeholder 4">
            <a:extLst>
              <a:ext uri="{FF2B5EF4-FFF2-40B4-BE49-F238E27FC236}">
                <a16:creationId xmlns:a16="http://schemas.microsoft.com/office/drawing/2014/main" id="{1C252B0C-95DF-43E8-874E-EEAA4763F118}"/>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0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2108AC9A-AF6A-4724-A548-12D205486790}" type="slidenum">
              <a:rPr lang="en-US" sz="1600" smtClean="0">
                <a:solidFill>
                  <a:srgbClr val="44546A"/>
                </a:solidFill>
              </a:rPr>
              <a:t>25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2" name="Rectangle 1"/>
          <p:cNvSpPr/>
          <p:nvPr/>
        </p:nvSpPr>
        <p:spPr>
          <a:xfrm>
            <a:off x="1119117" y="2476708"/>
            <a:ext cx="8830100" cy="2680093"/>
          </a:xfrm>
          <a:prstGeom prst="rect">
            <a:avLst/>
          </a:prstGeom>
        </p:spPr>
        <p:txBody>
          <a:bodyPr wrap="square" anchor="ctr">
            <a:spAutoFit/>
          </a:bodyPr>
          <a:lstStyle/>
          <a:p>
            <a:pPr algn="ctr" rtl="1">
              <a:lnSpc>
                <a:spcPct val="200000"/>
              </a:lnSpc>
            </a:pPr>
            <a:r>
              <a:rPr lang="ar-SA" sz="3200" b="1" u="sng" dirty="0">
                <a:solidFill>
                  <a:srgbClr val="C00000"/>
                </a:solidFill>
                <a:latin typeface="Calibri" panose="020F0502020204030204" pitchFamily="34" charset="0"/>
                <a:ea typeface="Tahoma" panose="020B0604030504040204" pitchFamily="34" charset="0"/>
                <a:cs typeface="Calibri" panose="020F0502020204030204" pitchFamily="34" charset="0"/>
              </a:rPr>
              <a:t>لغة المحاضرات والاختبارات</a:t>
            </a:r>
            <a:endParaRPr lang="en-US" sz="3200" b="1" u="sng" dirty="0">
              <a:solidFill>
                <a:srgbClr val="C00000"/>
              </a:solidFill>
              <a:latin typeface="Calibri" panose="020F0502020204030204" pitchFamily="34" charset="0"/>
              <a:ea typeface="Tahoma" panose="020B0604030504040204" pitchFamily="34" charset="0"/>
              <a:cs typeface="Calibri" panose="020F0502020204030204" pitchFamily="34" charset="0"/>
            </a:endParaRPr>
          </a:p>
          <a:p>
            <a:pPr marL="457200" lvl="0" indent="-457200" algn="justLow" rtl="1">
              <a:lnSpc>
                <a:spcPct val="200000"/>
              </a:lnSpc>
              <a:spcBef>
                <a:spcPct val="0"/>
              </a:spcBef>
              <a:buFont typeface="Arial" panose="020B0604020202020204" pitchFamily="34" charset="0"/>
              <a:buChar char="•"/>
              <a:defRPr/>
            </a:pPr>
            <a:r>
              <a:rPr lang="ar-SA"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المحاضرات</a:t>
            </a:r>
            <a:r>
              <a:rPr lang="ar-EG"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 الخاصة بالمقرر</a:t>
            </a:r>
            <a:r>
              <a:rPr lang="ar-SA"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 </a:t>
            </a:r>
            <a:r>
              <a:rPr lang="ar-EG"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متاحة باللغة العربية</a:t>
            </a:r>
            <a:r>
              <a:rPr lang="ar-SA"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a:t>
            </a:r>
          </a:p>
          <a:p>
            <a:pPr marL="457200" lvl="0" indent="-457200" algn="justLow" rtl="1">
              <a:lnSpc>
                <a:spcPct val="200000"/>
              </a:lnSpc>
              <a:spcBef>
                <a:spcPct val="0"/>
              </a:spcBef>
              <a:buFont typeface="Arial" panose="020B0604020202020204" pitchFamily="34" charset="0"/>
              <a:buChar char="•"/>
              <a:defRPr/>
            </a:pPr>
            <a:r>
              <a:rPr lang="ar-SA"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الاختبارات </a:t>
            </a:r>
            <a:r>
              <a:rPr lang="ar-EG"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القصيرة والنهائية أيضًا متاحة باللغة العربية</a:t>
            </a:r>
            <a:r>
              <a:rPr lang="ar-SA"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 </a:t>
            </a:r>
            <a:r>
              <a:rPr lang="ar-JO"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a:t>
            </a:r>
            <a:endParaRPr lang="ar-SA" sz="2800"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endParaRPr>
          </a:p>
        </p:txBody>
      </p:sp>
    </p:spTree>
    <p:extLst>
      <p:ext uri="{BB962C8B-B14F-4D97-AF65-F5344CB8AC3E}">
        <p14:creationId xmlns:p14="http://schemas.microsoft.com/office/powerpoint/2010/main" val="3579563025"/>
      </p:ext>
    </p:extLst>
  </p:cSld>
  <p:clrMapOvr>
    <a:masterClrMapping/>
  </p:clrMapOvr>
  <mc:AlternateContent xmlns:mc="http://schemas.openxmlformats.org/markup-compatibility/2006" xmlns:p14="http://schemas.microsoft.com/office/powerpoint/2010/main">
    <mc:Choice Requires="p14">
      <p:transition spd="slow" p14:dur="2000" advTm="29459"/>
    </mc:Choice>
    <mc:Fallback xmlns="">
      <p:transition spd="slow" advTm="29459"/>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02FCC0-2289-BB5A-D51B-EFE9C95F2A7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04E39DA-9406-6893-0119-59BE4745790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CCC0646-C08C-57CF-8136-5BE2CA01F62E}"/>
              </a:ext>
            </a:extLst>
          </p:cNvPr>
          <p:cNvSpPr/>
          <p:nvPr/>
        </p:nvSpPr>
        <p:spPr>
          <a:xfrm>
            <a:off x="180430" y="1449455"/>
            <a:ext cx="3216781" cy="496916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2959C2B8-3BDD-D86E-ED23-F67BC3DA2546}"/>
              </a:ext>
            </a:extLst>
          </p:cNvPr>
          <p:cNvSpPr/>
          <p:nvPr/>
        </p:nvSpPr>
        <p:spPr>
          <a:xfrm>
            <a:off x="623455" y="1594474"/>
            <a:ext cx="9750957" cy="47169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2E6AE742-5994-9560-6BB7-C2BEE7D775C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Slide Number Placeholder 4">
            <a:extLst>
              <a:ext uri="{FF2B5EF4-FFF2-40B4-BE49-F238E27FC236}">
                <a16:creationId xmlns:a16="http://schemas.microsoft.com/office/drawing/2014/main" id="{514599B9-0E19-2214-EFA7-BBEDE44371A0}"/>
              </a:ext>
            </a:extLst>
          </p:cNvPr>
          <p:cNvSpPr txBox="1">
            <a:spLocks/>
          </p:cNvSpPr>
          <p:nvPr/>
        </p:nvSpPr>
        <p:spPr>
          <a:xfrm>
            <a:off x="11350171" y="6323076"/>
            <a:ext cx="838781"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0 </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 </a:t>
            </a:r>
            <a:fld id="{2108AC9A-AF6A-4724-A548-12D205486790}" type="slidenum">
              <a:rPr lang="en-US" sz="1600" smtClean="0">
                <a:solidFill>
                  <a:srgbClr val="44546A"/>
                </a:solidFill>
              </a:rPr>
              <a:t>26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2" name="Rectangle 1">
            <a:extLst>
              <a:ext uri="{FF2B5EF4-FFF2-40B4-BE49-F238E27FC236}">
                <a16:creationId xmlns:a16="http://schemas.microsoft.com/office/drawing/2014/main" id="{C221AC33-5429-2D61-AB06-164D2BAA8686}"/>
              </a:ext>
            </a:extLst>
          </p:cNvPr>
          <p:cNvSpPr/>
          <p:nvPr/>
        </p:nvSpPr>
        <p:spPr>
          <a:xfrm>
            <a:off x="623455" y="2203724"/>
            <a:ext cx="9280327" cy="2784737"/>
          </a:xfrm>
          <a:prstGeom prst="rect">
            <a:avLst/>
          </a:prstGeom>
        </p:spPr>
        <p:txBody>
          <a:bodyPr wrap="square" anchor="ctr">
            <a:spAutoFit/>
          </a:bodyPr>
          <a:lstStyle/>
          <a:p>
            <a:pPr algn="just" rtl="1">
              <a:lnSpc>
                <a:spcPct val="200000"/>
              </a:lnSpc>
            </a:pPr>
            <a:r>
              <a:rPr lang="ar-SA"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يتم تحقيق نتاجات التعليم المستهدفة من خلال النشاطات و الاستراتيجيات التدريسية التالية </a:t>
            </a:r>
          </a:p>
          <a:p>
            <a:pPr algn="ctr" rtl="1">
              <a:lnSpc>
                <a:spcPct val="200000"/>
              </a:lnSpc>
            </a:pPr>
            <a:endParaRPr lang="ar-SA"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endParaRPr>
          </a:p>
          <a:p>
            <a:pPr marL="285750" indent="-285750" algn="r" rtl="1">
              <a:lnSpc>
                <a:spcPct val="200000"/>
              </a:lnSpc>
              <a:buFont typeface="Wingdings" panose="05000000000000000000" pitchFamily="2" charset="2"/>
              <a:buChar char="ü"/>
            </a:pPr>
            <a:r>
              <a:rPr lang="ar-SA"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المحاضرات </a:t>
            </a:r>
          </a:p>
          <a:p>
            <a:pPr marL="285750" indent="-285750" algn="r" rtl="1">
              <a:lnSpc>
                <a:spcPct val="200000"/>
              </a:lnSpc>
              <a:buFont typeface="Wingdings" panose="05000000000000000000" pitchFamily="2" charset="2"/>
              <a:buChar char="ü"/>
            </a:pPr>
            <a:r>
              <a:rPr lang="ar-SA"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اختبارات قصيرة  </a:t>
            </a:r>
          </a:p>
          <a:p>
            <a:pPr marL="285750" indent="-285750" algn="r" rtl="1">
              <a:lnSpc>
                <a:spcPct val="200000"/>
              </a:lnSpc>
              <a:buFont typeface="Wingdings" panose="05000000000000000000" pitchFamily="2" charset="2"/>
              <a:buChar char="ü"/>
            </a:pPr>
            <a:r>
              <a:rPr lang="ar-SA" b="1" dirty="0">
                <a:solidFill>
                  <a:schemeClr val="tx1">
                    <a:lumMod val="60000"/>
                    <a:lumOff val="40000"/>
                  </a:schemeClr>
                </a:solidFill>
                <a:latin typeface="Calibri" panose="020F0502020204030204" pitchFamily="34" charset="0"/>
                <a:ea typeface="Tahoma" panose="020B0604030504040204" pitchFamily="34" charset="0"/>
                <a:cs typeface="Calibri" panose="020F0502020204030204" pitchFamily="34" charset="0"/>
              </a:rPr>
              <a:t>الامتحان النهائي </a:t>
            </a:r>
          </a:p>
        </p:txBody>
      </p:sp>
      <p:pic>
        <p:nvPicPr>
          <p:cNvPr id="4" name="Picture 3">
            <a:extLst>
              <a:ext uri="{FF2B5EF4-FFF2-40B4-BE49-F238E27FC236}">
                <a16:creationId xmlns:a16="http://schemas.microsoft.com/office/drawing/2014/main" id="{E4E4583C-D577-E0A5-2DCB-9BDC91DF733C}"/>
              </a:ext>
            </a:extLst>
          </p:cNvPr>
          <p:cNvPicPr>
            <a:picLocks noChangeAspect="1"/>
          </p:cNvPicPr>
          <p:nvPr/>
        </p:nvPicPr>
        <p:blipFill>
          <a:blip r:embed="rId4"/>
          <a:stretch>
            <a:fillRect/>
          </a:stretch>
        </p:blipFill>
        <p:spPr>
          <a:xfrm>
            <a:off x="268911" y="3478844"/>
            <a:ext cx="3340898" cy="2993395"/>
          </a:xfrm>
          <a:prstGeom prst="rect">
            <a:avLst/>
          </a:prstGeom>
        </p:spPr>
      </p:pic>
      <p:sp>
        <p:nvSpPr>
          <p:cNvPr id="6" name="TextBox 5">
            <a:extLst>
              <a:ext uri="{FF2B5EF4-FFF2-40B4-BE49-F238E27FC236}">
                <a16:creationId xmlns:a16="http://schemas.microsoft.com/office/drawing/2014/main" id="{7243F179-0629-C7CD-65CA-F4EC1193BF93}"/>
              </a:ext>
            </a:extLst>
          </p:cNvPr>
          <p:cNvSpPr txBox="1"/>
          <p:nvPr/>
        </p:nvSpPr>
        <p:spPr>
          <a:xfrm>
            <a:off x="3186820" y="754098"/>
            <a:ext cx="4173648" cy="621709"/>
          </a:xfrm>
          <a:prstGeom prst="rect">
            <a:avLst/>
          </a:prstGeom>
          <a:noFill/>
        </p:spPr>
        <p:txBody>
          <a:bodyPr wrap="square" rtlCol="0">
            <a:spAutoFit/>
          </a:bodyPr>
          <a:lstStyle/>
          <a:p>
            <a:pPr marR="0" lvl="0" algn="r" defTabSz="914400" rtl="1" eaLnBrk="1" fontAlgn="auto" latinLnBrk="0" hangingPunct="1">
              <a:lnSpc>
                <a:spcPct val="200000"/>
              </a:lnSpc>
              <a:spcBef>
                <a:spcPts val="0"/>
              </a:spcBef>
              <a:spcAft>
                <a:spcPts val="0"/>
              </a:spcAft>
              <a:buClrTx/>
              <a:buSzTx/>
              <a:tabLst/>
              <a:defRPr/>
            </a:pPr>
            <a:r>
              <a:rPr kumimoji="0" lang="ar-SA" sz="2000" b="1" i="0" u="none" strike="noStrike" kern="1200" cap="none" spc="0" normalizeH="0" baseline="0" noProof="0" dirty="0">
                <a:ln>
                  <a:noFill/>
                </a:ln>
                <a:solidFill>
                  <a:prstClr val="black">
                    <a:lumMod val="60000"/>
                    <a:lumOff val="40000"/>
                  </a:prstClr>
                </a:solidFill>
                <a:effectLst/>
                <a:uLnTx/>
                <a:uFillTx/>
                <a:latin typeface="Calibri" panose="020F0502020204030204" pitchFamily="34" charset="0"/>
                <a:ea typeface="Tahoma" panose="020B0604030504040204" pitchFamily="34" charset="0"/>
                <a:cs typeface="Calibri" panose="020F0502020204030204" pitchFamily="34" charset="0"/>
              </a:rPr>
              <a:t>النشاطات و الاستراتيجيات التدريسية </a:t>
            </a:r>
          </a:p>
        </p:txBody>
      </p:sp>
    </p:spTree>
    <p:extLst>
      <p:ext uri="{BB962C8B-B14F-4D97-AF65-F5344CB8AC3E}">
        <p14:creationId xmlns:p14="http://schemas.microsoft.com/office/powerpoint/2010/main" val="2603224965"/>
      </p:ext>
    </p:extLst>
  </p:cSld>
  <p:clrMapOvr>
    <a:masterClrMapping/>
  </p:clrMapOvr>
  <mc:AlternateContent xmlns:mc="http://schemas.openxmlformats.org/markup-compatibility/2006" xmlns:p14="http://schemas.microsoft.com/office/powerpoint/2010/main">
    <mc:Choice Requires="p14">
      <p:transition spd="slow" p14:dur="2000" advTm="29459"/>
    </mc:Choice>
    <mc:Fallback xmlns="">
      <p:transition spd="slow" advTm="29459"/>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810727" y="1687791"/>
            <a:ext cx="8417320" cy="3000821"/>
          </a:xfrm>
          <a:prstGeom prst="rect">
            <a:avLst/>
          </a:prstGeom>
          <a:noFill/>
        </p:spPr>
        <p:txBody>
          <a:bodyPr wrap="square" rtlCol="0">
            <a:spAutoFit/>
          </a:bodyPr>
          <a:lstStyle/>
          <a:p>
            <a:pPr algn="r" fontAlgn="base"/>
            <a:r>
              <a:rPr lang="ar-SA" b="1" u="sng" dirty="0"/>
              <a:t>المراجع:</a:t>
            </a:r>
            <a:endParaRPr lang="en-US" dirty="0"/>
          </a:p>
          <a:p>
            <a:pPr lvl="1" algn="r" rtl="1" fontAlgn="base"/>
            <a:endParaRPr lang="en-US" dirty="0"/>
          </a:p>
          <a:p>
            <a:pPr marL="742950" lvl="1" indent="-285750" algn="r" rtl="1" fontAlgn="base">
              <a:lnSpc>
                <a:spcPct val="150000"/>
              </a:lnSpc>
              <a:buFont typeface="Arial" panose="020B0604020202020204" pitchFamily="34" charset="0"/>
              <a:buChar char="•"/>
            </a:pPr>
            <a:r>
              <a:rPr lang="en-US" dirty="0"/>
              <a:t>Principles of Marketing by Philip Kotler, Gary Armstrong, 2023. </a:t>
            </a:r>
          </a:p>
          <a:p>
            <a:pPr marL="742950" lvl="1" indent="-285750" algn="r" rtl="1">
              <a:lnSpc>
                <a:spcPct val="150000"/>
              </a:lnSpc>
              <a:buFont typeface="Arial" panose="020B0604020202020204" pitchFamily="34" charset="0"/>
              <a:buChar char="•"/>
            </a:pPr>
            <a:r>
              <a:rPr lang="ar-SA" dirty="0"/>
              <a:t>محمود عبد المحسن أرشيد العفيف، مبادئ التسويق الحديث، عمان: دار البديل، 2024</a:t>
            </a:r>
            <a:r>
              <a:rPr lang="en-US" dirty="0"/>
              <a:t>.</a:t>
            </a:r>
          </a:p>
          <a:p>
            <a:pPr marL="742950" lvl="1" indent="-285750" algn="r" rtl="1" fontAlgn="base">
              <a:lnSpc>
                <a:spcPct val="150000"/>
              </a:lnSpc>
              <a:buFont typeface="Arial" panose="020B0604020202020204" pitchFamily="34" charset="0"/>
              <a:buChar char="•"/>
            </a:pPr>
            <a:r>
              <a:rPr lang="ar-SA" dirty="0"/>
              <a:t>سامح عبد المطلب عامر، مبادئ التسويق في العصر الرقمي، عمان: دار الفكر للنشر والتوزيع، 2023.</a:t>
            </a:r>
            <a:endParaRPr lang="en-US" dirty="0"/>
          </a:p>
          <a:p>
            <a:pPr marL="742950" lvl="1" indent="-285750" algn="r" rtl="1">
              <a:lnSpc>
                <a:spcPct val="150000"/>
              </a:lnSpc>
              <a:buFont typeface="Arial" panose="020B0604020202020204" pitchFamily="34" charset="0"/>
              <a:buChar char="•"/>
            </a:pPr>
            <a:r>
              <a:rPr lang="ar-SA" dirty="0"/>
              <a:t>طلعت أسعد. التسويق الفعال: كيف تواجه تحديات القرن الحادي والعشرين؟ الجيزة: دار تنوير للنشر والتوزيع، 2018.</a:t>
            </a:r>
            <a:endParaRPr lang="en-US" dirty="0"/>
          </a:p>
          <a:p>
            <a:endParaRPr lang="en-US"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7BEB9C08-CF13-55F9-93EF-4BC812B13D7B}"/>
              </a:ext>
            </a:extLst>
          </p:cNvPr>
          <p:cNvPicPr>
            <a:picLocks noChangeAspect="1"/>
          </p:cNvPicPr>
          <p:nvPr/>
        </p:nvPicPr>
        <p:blipFill>
          <a:blip r:embed="rId3"/>
          <a:stretch>
            <a:fillRect/>
          </a:stretch>
        </p:blipFill>
        <p:spPr>
          <a:xfrm>
            <a:off x="10526812" y="1270932"/>
            <a:ext cx="1548518" cy="536494"/>
          </a:xfrm>
          <a:prstGeom prst="rect">
            <a:avLst/>
          </a:prstGeom>
        </p:spPr>
      </p:pic>
      <p:pic>
        <p:nvPicPr>
          <p:cNvPr id="6" name="Picture 5">
            <a:extLst>
              <a:ext uri="{FF2B5EF4-FFF2-40B4-BE49-F238E27FC236}">
                <a16:creationId xmlns:a16="http://schemas.microsoft.com/office/drawing/2014/main" id="{9C6A3060-4767-76F6-86F4-88036F2554A8}"/>
              </a:ext>
            </a:extLst>
          </p:cNvPr>
          <p:cNvPicPr>
            <a:picLocks noChangeAspect="1"/>
          </p:cNvPicPr>
          <p:nvPr/>
        </p:nvPicPr>
        <p:blipFill>
          <a:blip r:embed="rId4"/>
          <a:stretch>
            <a:fillRect/>
          </a:stretch>
        </p:blipFill>
        <p:spPr>
          <a:xfrm>
            <a:off x="10648742" y="1567420"/>
            <a:ext cx="1304657" cy="646232"/>
          </a:xfrm>
          <a:prstGeom prst="rect">
            <a:avLst/>
          </a:prstGeom>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652749-8F25-8AE3-5DBC-BA850319916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6E2751A-E90F-75F7-4242-FA22A7C0ACD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A0501FD-9B41-95D0-9090-368F1504B6DC}"/>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4B5D62BC-B910-6864-78F0-56B50984D83D}"/>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9EDD2925-8C57-826F-ECE7-9DD343BE6B7F}"/>
              </a:ext>
            </a:extLst>
          </p:cNvPr>
          <p:cNvSpPr txBox="1"/>
          <p:nvPr/>
        </p:nvSpPr>
        <p:spPr>
          <a:xfrm>
            <a:off x="2109492" y="1777844"/>
            <a:ext cx="8417320" cy="3139321"/>
          </a:xfrm>
          <a:prstGeom prst="rect">
            <a:avLst/>
          </a:prstGeom>
          <a:noFill/>
        </p:spPr>
        <p:txBody>
          <a:bodyPr wrap="square" rtlCol="0">
            <a:spAutoFit/>
          </a:bodyPr>
          <a:lstStyle/>
          <a:p>
            <a:pPr lvl="1" algn="r" rtl="1" fontAlgn="base"/>
            <a:r>
              <a:rPr lang="ar-SA" b="1" u="sng" dirty="0"/>
              <a:t>المراجع:</a:t>
            </a:r>
          </a:p>
          <a:p>
            <a:pPr lvl="1" algn="r" rtl="1" fontAlgn="base"/>
            <a:endParaRPr lang="en-US" dirty="0"/>
          </a:p>
          <a:p>
            <a:pPr marL="742950" lvl="1" indent="-285750" algn="r" rtl="1" fontAlgn="base">
              <a:buFont typeface="Arial" panose="020B0604020202020204" pitchFamily="34" charset="0"/>
              <a:buChar char="•"/>
            </a:pPr>
            <a:r>
              <a:rPr lang="ar-SA" dirty="0"/>
              <a:t> طلعت أسعد عبد الحميد، الاتصالات التسويقية المتكاملة طريقك المباشر إلى قلب وفكر العميل، الطبعة الرابعة، القاهرة: دار الفجر للتوزيع والنشر، 2014.</a:t>
            </a:r>
            <a:endParaRPr lang="en-US" dirty="0"/>
          </a:p>
          <a:p>
            <a:pPr marL="742950" lvl="1" indent="-285750" algn="r" rtl="1">
              <a:lnSpc>
                <a:spcPct val="150000"/>
              </a:lnSpc>
              <a:buFont typeface="Arial" panose="020B0604020202020204" pitchFamily="34" charset="0"/>
              <a:buChar char="•"/>
            </a:pPr>
            <a:r>
              <a:rPr lang="ar-SA" dirty="0"/>
              <a:t>سلوى </a:t>
            </a:r>
            <a:r>
              <a:rPr lang="ar-SA" dirty="0" err="1"/>
              <a:t>العوادلي</a:t>
            </a:r>
            <a:r>
              <a:rPr lang="ar-SA" dirty="0"/>
              <a:t>. الإعلان وسلوك المستهلك. القاهرة: الدار المصرية اللبنانية، 2014.</a:t>
            </a:r>
            <a:endParaRPr lang="en-US" dirty="0"/>
          </a:p>
          <a:p>
            <a:pPr marL="742950" lvl="1" indent="-285750" algn="r" rtl="1">
              <a:lnSpc>
                <a:spcPct val="150000"/>
              </a:lnSpc>
              <a:buFont typeface="Arial" panose="020B0604020202020204" pitchFamily="34" charset="0"/>
              <a:buChar char="•"/>
            </a:pPr>
            <a:r>
              <a:rPr lang="ar-SA" dirty="0"/>
              <a:t>صفوت العالم. الاتصال والإعلان والعلاقات العامة. القاهرة: دار النهضة العربية، 2008.</a:t>
            </a:r>
            <a:endParaRPr lang="en-US" dirty="0"/>
          </a:p>
          <a:p>
            <a:pPr marL="742950" lvl="1" indent="-285750" algn="r" rtl="1">
              <a:lnSpc>
                <a:spcPct val="150000"/>
              </a:lnSpc>
              <a:buFont typeface="Arial" panose="020B0604020202020204" pitchFamily="34" charset="0"/>
              <a:buChar char="•"/>
            </a:pPr>
            <a:r>
              <a:rPr lang="ar-SA" dirty="0"/>
              <a:t>محمد فريد الصحن، إسماعيل السيد، التسويق، ط1، </a:t>
            </a:r>
            <a:r>
              <a:rPr lang="ar-SA" dirty="0" err="1"/>
              <a:t>الأسكندرية</a:t>
            </a:r>
            <a:r>
              <a:rPr lang="ar-SA" dirty="0"/>
              <a:t>: الدار الجامعية للطباعة والنشر والتوزيع، 2005.</a:t>
            </a:r>
            <a:endParaRPr lang="en-US" dirty="0"/>
          </a:p>
          <a:p>
            <a:endParaRPr lang="en-US" dirty="0">
              <a:solidFill>
                <a:srgbClr val="2D3956"/>
              </a:solidFill>
              <a:latin typeface="Alexandria" charset="0"/>
              <a:cs typeface="Alexandria" charset="0"/>
            </a:endParaRPr>
          </a:p>
        </p:txBody>
      </p:sp>
      <p:pic>
        <p:nvPicPr>
          <p:cNvPr id="5" name="Graphic 21">
            <a:extLst>
              <a:ext uri="{FF2B5EF4-FFF2-40B4-BE49-F238E27FC236}">
                <a16:creationId xmlns:a16="http://schemas.microsoft.com/office/drawing/2014/main" id="{7CF7AA72-2F1F-4BBF-D18F-8E9CFDA9A3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id="{AD998686-B177-8BA0-CF0C-737A9DB0CE8E}"/>
              </a:ext>
            </a:extLst>
          </p:cNvPr>
          <p:cNvPicPr>
            <a:picLocks noChangeAspect="1"/>
          </p:cNvPicPr>
          <p:nvPr/>
        </p:nvPicPr>
        <p:blipFill>
          <a:blip r:embed="rId3"/>
          <a:stretch>
            <a:fillRect/>
          </a:stretch>
        </p:blipFill>
        <p:spPr>
          <a:xfrm>
            <a:off x="10550194" y="1337582"/>
            <a:ext cx="1548518" cy="536494"/>
          </a:xfrm>
          <a:prstGeom prst="rect">
            <a:avLst/>
          </a:prstGeom>
        </p:spPr>
      </p:pic>
      <p:pic>
        <p:nvPicPr>
          <p:cNvPr id="8" name="Picture 7">
            <a:extLst>
              <a:ext uri="{FF2B5EF4-FFF2-40B4-BE49-F238E27FC236}">
                <a16:creationId xmlns:a16="http://schemas.microsoft.com/office/drawing/2014/main" id="{D5201349-4751-27A1-20E6-F2832F1E97E6}"/>
              </a:ext>
            </a:extLst>
          </p:cNvPr>
          <p:cNvPicPr>
            <a:picLocks noChangeAspect="1"/>
          </p:cNvPicPr>
          <p:nvPr/>
        </p:nvPicPr>
        <p:blipFill>
          <a:blip r:embed="rId4"/>
          <a:stretch>
            <a:fillRect/>
          </a:stretch>
        </p:blipFill>
        <p:spPr>
          <a:xfrm>
            <a:off x="10672125" y="1605829"/>
            <a:ext cx="1304657" cy="646232"/>
          </a:xfrm>
          <a:prstGeom prst="rect">
            <a:avLst/>
          </a:prstGeom>
        </p:spPr>
      </p:pic>
    </p:spTree>
    <p:extLst>
      <p:ext uri="{BB962C8B-B14F-4D97-AF65-F5344CB8AC3E}">
        <p14:creationId xmlns:p14="http://schemas.microsoft.com/office/powerpoint/2010/main" val="58028781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08994" y="118359"/>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2895</TotalTime>
  <Words>1742</Words>
  <Application>Microsoft Office PowerPoint</Application>
  <PresentationFormat>Widescreen</PresentationFormat>
  <Paragraphs>244</Paragraphs>
  <Slides>29</Slides>
  <Notes>16</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29</vt:i4>
      </vt:variant>
    </vt:vector>
  </HeadingPairs>
  <TitlesOfParts>
    <vt:vector size="38" baseType="lpstr">
      <vt:lpstr>Alexandria</vt:lpstr>
      <vt:lpstr>Arial</vt:lpstr>
      <vt:lpstr>Calibri</vt:lpstr>
      <vt:lpstr>Calibri Light</vt:lpstr>
      <vt:lpstr>Microsoft Sans Serif</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AlaaEldmrat</dc:creator>
  <cp:lastModifiedBy>mohammade Aasem Rajoub</cp:lastModifiedBy>
  <cp:revision>5</cp:revision>
  <dcterms:created xsi:type="dcterms:W3CDTF">2026-05-24T14:35:12Z</dcterms:created>
  <dcterms:modified xsi:type="dcterms:W3CDTF">2026-05-29T14:11:47Z</dcterms:modified>
</cp:coreProperties>
</file>