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303" r:id="rId6"/>
    <p:sldId id="271" r:id="rId7"/>
    <p:sldId id="313" r:id="rId8"/>
    <p:sldId id="276" r:id="rId9"/>
    <p:sldId id="544" r:id="rId10"/>
    <p:sldId id="560" r:id="rId11"/>
    <p:sldId id="561" r:id="rId12"/>
    <p:sldId id="562" r:id="rId13"/>
    <p:sldId id="528" r:id="rId14"/>
    <p:sldId id="545" r:id="rId15"/>
    <p:sldId id="564" r:id="rId16"/>
    <p:sldId id="565" r:id="rId17"/>
    <p:sldId id="566" r:id="rId18"/>
    <p:sldId id="567" r:id="rId19"/>
    <p:sldId id="533" r:id="rId20"/>
    <p:sldId id="553" r:id="rId21"/>
    <p:sldId id="569" r:id="rId22"/>
    <p:sldId id="570" r:id="rId23"/>
    <p:sldId id="571" r:id="rId24"/>
    <p:sldId id="572" r:id="rId25"/>
    <p:sldId id="573" r:id="rId26"/>
    <p:sldId id="574" r:id="rId27"/>
    <p:sldId id="575" r:id="rId28"/>
    <p:sldId id="568" r:id="rId29"/>
    <p:sldId id="554" r:id="rId30"/>
    <p:sldId id="496" r:id="rId31"/>
    <p:sldId id="555" r:id="rId32"/>
    <p:sldId id="547" r:id="rId33"/>
    <p:sldId id="306" r:id="rId34"/>
    <p:sldId id="536" r:id="rId35"/>
    <p:sldId id="576" r:id="rId36"/>
    <p:sldId id="497" r:id="rId37"/>
    <p:sldId id="549" r:id="rId38"/>
    <p:sldId id="551" r:id="rId39"/>
    <p:sldId id="556" r:id="rId40"/>
    <p:sldId id="500" r:id="rId41"/>
    <p:sldId id="577" r:id="rId42"/>
    <p:sldId id="541" r:id="rId43"/>
    <p:sldId id="563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544"/>
            <p14:sldId id="560"/>
            <p14:sldId id="561"/>
            <p14:sldId id="562"/>
            <p14:sldId id="528"/>
            <p14:sldId id="545"/>
            <p14:sldId id="564"/>
            <p14:sldId id="565"/>
            <p14:sldId id="566"/>
            <p14:sldId id="567"/>
            <p14:sldId id="533"/>
            <p14:sldId id="553"/>
            <p14:sldId id="569"/>
            <p14:sldId id="570"/>
            <p14:sldId id="571"/>
            <p14:sldId id="572"/>
            <p14:sldId id="573"/>
            <p14:sldId id="574"/>
            <p14:sldId id="575"/>
            <p14:sldId id="568"/>
            <p14:sldId id="554"/>
            <p14:sldId id="496"/>
            <p14:sldId id="555"/>
            <p14:sldId id="547"/>
            <p14:sldId id="306"/>
            <p14:sldId id="536"/>
            <p14:sldId id="576"/>
            <p14:sldId id="497"/>
            <p14:sldId id="549"/>
            <p14:sldId id="551"/>
            <p14:sldId id="556"/>
            <p14:sldId id="500"/>
            <p14:sldId id="577"/>
            <p14:sldId id="541"/>
            <p14:sldId id="56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F58221"/>
    <a:srgbClr val="203E5F"/>
    <a:srgbClr val="2D3956"/>
    <a:srgbClr val="FFD200"/>
    <a:srgbClr val="00AEEF"/>
    <a:srgbClr val="000000"/>
    <a:srgbClr val="669BBC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87"/>
    <p:restoredTop sz="94462"/>
  </p:normalViewPr>
  <p:slideViewPr>
    <p:cSldViewPr snapToGrid="0">
      <p:cViewPr>
        <p:scale>
          <a:sx n="98" d="100"/>
          <a:sy n="98" d="100"/>
        </p:scale>
        <p:origin x="64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498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15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99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microsoft.com/office/2007/relationships/hdphoto" Target="../media/hdphoto2.wd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www.tiktok.com/business/en/analytics" TargetMode="External"/><Relationship Id="rId7" Type="http://schemas.openxmlformats.org/officeDocument/2006/relationships/hyperlink" Target="https://www.crowdtangle.com/" TargetMode="External"/><Relationship Id="rId2" Type="http://schemas.openxmlformats.org/officeDocument/2006/relationships/hyperlink" Target="https://business.facebook.com/" TargetMode="Externa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canva.com/" TargetMode="External"/><Relationship Id="rId5" Type="http://schemas.openxmlformats.org/officeDocument/2006/relationships/hyperlink" Target="https://www.hootsuite.com/" TargetMode="External"/><Relationship Id="rId4" Type="http://schemas.openxmlformats.org/officeDocument/2006/relationships/hyperlink" Target="https://analytics.google.com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401424" y="4315270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dirty="0">
                <a:latin typeface="Alexandria" charset="0"/>
                <a:cs typeface="Alexandria" charset="0"/>
              </a:rPr>
              <a:t>د. منى المصري </a:t>
            </a:r>
            <a:endParaRPr lang="en-US" sz="24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3798" y="2052523"/>
            <a:ext cx="4760885" cy="2014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4400" b="1" i="0" u="none" strike="noStrike" dirty="0">
                <a:solidFill>
                  <a:schemeClr val="accent1"/>
                </a:solidFill>
                <a:effectLst/>
              </a:rPr>
              <a:t>الصحافة والحملات الإلكترونية</a:t>
            </a:r>
            <a:endParaRPr lang="en-US" sz="4400" b="1" i="0" u="none" strike="noStrike" dirty="0">
              <a:solidFill>
                <a:schemeClr val="accent1"/>
              </a:solidFill>
              <a:effectLst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الخامسة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64562" y="5078798"/>
            <a:ext cx="1034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JO" sz="1600" b="1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DGM</a:t>
            </a:r>
            <a:r>
              <a:rPr lang="ar-SA" sz="16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JO" b="1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325</a:t>
            </a:r>
            <a:endParaRPr lang="en-JO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-1" y="-43544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4754888" y="3146820"/>
            <a:ext cx="728917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وتقييم الحملات :</a:t>
            </a:r>
          </a:p>
          <a:p>
            <a:pPr algn="r" rtl="1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مؤشرات الأداء الرئيسية 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KPIs </a:t>
            </a:r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للحملات الإلكترونية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07898" y="498591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المحاضرة الخامسة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Muna AL Masri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1916219"/>
            <a:ext cx="5105051" cy="4258556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9311823" y="856579"/>
            <a:ext cx="21547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محاور المحاضرة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631ABD8-E108-9745-BF07-894E1E245C49}"/>
              </a:ext>
            </a:extLst>
          </p:cNvPr>
          <p:cNvSpPr txBox="1"/>
          <p:nvPr/>
        </p:nvSpPr>
        <p:spPr>
          <a:xfrm>
            <a:off x="10627612" y="12465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26814E2-27D4-644F-958B-CCC752251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052" y="1471239"/>
            <a:ext cx="6906518" cy="5216382"/>
          </a:xfrm>
        </p:spPr>
        <p:txBody>
          <a:bodyPr>
            <a:noAutofit/>
          </a:bodyPr>
          <a:lstStyle/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SA" sz="2400" dirty="0"/>
              <a:t>استكمال </a:t>
            </a:r>
            <a:r>
              <a:rPr lang="ar-JO" sz="2400" dirty="0"/>
              <a:t>مفهوم إدارة الحملات الإلكترونية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أهمية قياس الأداء في الحملات الرقمية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تعريف مؤشرات الأداء الرئيسية </a:t>
            </a:r>
            <a:r>
              <a:rPr lang="en-US" sz="2400" dirty="0"/>
              <a:t>KPIs </a:t>
            </a:r>
            <a:r>
              <a:rPr lang="ar-SA" sz="2400" dirty="0"/>
              <a:t> </a:t>
            </a:r>
            <a:r>
              <a:rPr lang="ar-JO" sz="2400" dirty="0"/>
              <a:t>للحملات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أنواع مؤشرات الأداء المستخدمة في الحملات الصحفية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أدوات تتبع وقياس مؤشرات الأداء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كيفية تفسير مؤشرات الأداء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الفرق بين تقييم الأداء اليومي والتقييم الختامي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استخدام مؤشرات الأداء في تطوير الحملات المستقبلية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تطبيق عملي: قراءة تقرير أداء حملة حقيقية</a:t>
            </a:r>
          </a:p>
          <a:p>
            <a:pPr marL="228600" indent="-228600" algn="r" defTabSz="914400" rtl="1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/>
              <a:t>محور إضافي: صياغة عناوين الحملات الإلكترونية</a:t>
            </a:r>
            <a:endParaRPr lang="en-JO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CE1F838-F458-5D42-8BC6-9059834F2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" y="1916220"/>
            <a:ext cx="5105051" cy="49417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999842" y="953651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290843" y="1232994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٠١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5" name="TextBox 24"/>
          <p:cNvSpPr txBox="1"/>
          <p:nvPr/>
        </p:nvSpPr>
        <p:spPr>
          <a:xfrm>
            <a:off x="4658517" y="104941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المحاضرة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053854" y="1735076"/>
            <a:ext cx="8915438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JO" b="1" u="sng" dirty="0">
                <a:latin typeface="Alexandria" charset="0"/>
              </a:rPr>
              <a:t>بنهاية هذه المحاضرة، ستكون قادرًا على:</a:t>
            </a:r>
            <a:endParaRPr lang="en-US" b="1" u="sng" dirty="0">
              <a:latin typeface="Alexandria" charset="0"/>
            </a:endParaRPr>
          </a:p>
          <a:p>
            <a:pPr algn="r" rtl="1"/>
            <a:endParaRPr lang="ar-JO" b="1" u="sng" dirty="0">
              <a:latin typeface="Alexandria" charset="0"/>
            </a:endParaRP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ar-JO" dirty="0">
                <a:latin typeface="Alexandria" charset="0"/>
              </a:rPr>
              <a:t>شرح مفهوم إدارة الحملات الرقمية بوضوح</a:t>
            </a:r>
          </a:p>
          <a:p>
            <a:pPr marL="285750" indent="-285750" algn="r" rtl="1">
              <a:buFont typeface="Wingdings" pitchFamily="2" charset="2"/>
              <a:buChar char="ü"/>
            </a:pPr>
            <a:endParaRPr lang="ar-JO" dirty="0">
              <a:latin typeface="Alexandria" charset="0"/>
            </a:endParaRP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ar-JO" dirty="0">
                <a:latin typeface="Alexandria" charset="0"/>
              </a:rPr>
              <a:t>التعرف على مؤشرات الأداء الرئيسية </a:t>
            </a:r>
            <a:r>
              <a:rPr lang="en-US" dirty="0">
                <a:latin typeface="Alexandria" charset="0"/>
              </a:rPr>
              <a:t>KPIs) </a:t>
            </a:r>
            <a:r>
              <a:rPr lang="ar-JO" dirty="0">
                <a:latin typeface="Alexandria" charset="0"/>
              </a:rPr>
              <a:t>المستخدمة في الحملات الصحفية</a:t>
            </a:r>
          </a:p>
          <a:p>
            <a:pPr marL="285750" indent="-285750" algn="r" rtl="1">
              <a:buFont typeface="Wingdings" pitchFamily="2" charset="2"/>
              <a:buChar char="ü"/>
            </a:pPr>
            <a:endParaRPr lang="ar-JO" dirty="0">
              <a:latin typeface="Alexandria" charset="0"/>
            </a:endParaRP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ar-JO" dirty="0">
                <a:latin typeface="Alexandria" charset="0"/>
              </a:rPr>
              <a:t>التمييز بين أنواع مؤشرات الأداء الرقمية</a:t>
            </a:r>
          </a:p>
          <a:p>
            <a:pPr marL="285750" indent="-285750" algn="r" rtl="1">
              <a:buFont typeface="Wingdings" pitchFamily="2" charset="2"/>
              <a:buChar char="ü"/>
            </a:pPr>
            <a:endParaRPr lang="ar-JO" dirty="0">
              <a:latin typeface="Alexandria" charset="0"/>
            </a:endParaRP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ar-JO" dirty="0">
                <a:latin typeface="Alexandria" charset="0"/>
              </a:rPr>
              <a:t>اختيار مؤشرات الأداء المناسبة لكل حملة</a:t>
            </a:r>
          </a:p>
          <a:p>
            <a:pPr marL="285750" indent="-285750" algn="r" rtl="1">
              <a:buFont typeface="Wingdings" pitchFamily="2" charset="2"/>
              <a:buChar char="ü"/>
            </a:pPr>
            <a:endParaRPr lang="ar-JO" dirty="0">
              <a:latin typeface="Alexandria" charset="0"/>
            </a:endParaRP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ar-JO" dirty="0">
                <a:latin typeface="Alexandria" charset="0"/>
              </a:rPr>
              <a:t>استخدام أدوات متابعة الأداء أثناء الحملة وبعد انتهائها</a:t>
            </a:r>
          </a:p>
          <a:p>
            <a:pPr marL="285750" indent="-285750" algn="r" rtl="1">
              <a:buFont typeface="Wingdings" pitchFamily="2" charset="2"/>
              <a:buChar char="ü"/>
            </a:pPr>
            <a:endParaRPr lang="ar-JO" dirty="0">
              <a:latin typeface="Alexandria" charset="0"/>
            </a:endParaRP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ar-JO" dirty="0">
                <a:latin typeface="Alexandria" charset="0"/>
              </a:rPr>
              <a:t>تحليل التقارير الرقمية وقياس مدى تحقيق الأهداف</a:t>
            </a:r>
          </a:p>
          <a:p>
            <a:pPr marL="285750" indent="-285750" algn="r" rtl="1">
              <a:buFont typeface="Wingdings" pitchFamily="2" charset="2"/>
              <a:buChar char="ü"/>
            </a:pPr>
            <a:endParaRPr lang="ar-JO" dirty="0">
              <a:latin typeface="Alexandria" charset="0"/>
            </a:endParaRP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ar-JO" dirty="0">
                <a:latin typeface="Alexandria" charset="0"/>
              </a:rPr>
              <a:t>تفسير نتائج مؤشرات الأداء بفعالية</a:t>
            </a:r>
          </a:p>
          <a:p>
            <a:pPr marL="285750" indent="-285750" algn="r" rtl="1">
              <a:buFont typeface="Wingdings" pitchFamily="2" charset="2"/>
              <a:buChar char="ü"/>
            </a:pPr>
            <a:endParaRPr lang="ar-JO" dirty="0">
              <a:latin typeface="Alexandria" charset="0"/>
            </a:endParaRP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ar-JO" dirty="0">
                <a:latin typeface="Alexandria" charset="0"/>
              </a:rPr>
              <a:t>صياغة عناوين الحملات الإلكترونية بشكل علمي دقيق واحترافي</a:t>
            </a:r>
          </a:p>
          <a:p>
            <a:pPr algn="r" rtl="1"/>
            <a:endParaRPr lang="ar-JO" sz="1600" dirty="0">
              <a:latin typeface="Alexandria" charset="0"/>
              <a:cs typeface="+mj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100132" y="70149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97954" y="10283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٠٢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67555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C72C426-AA09-0E47-BAF7-14EED8356BA6}"/>
              </a:ext>
            </a:extLst>
          </p:cNvPr>
          <p:cNvSpPr/>
          <p:nvPr/>
        </p:nvSpPr>
        <p:spPr>
          <a:xfrm rot="18864614">
            <a:off x="-647583" y="2376965"/>
            <a:ext cx="4320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0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مؤشرات الأداء الرئيسية</a:t>
            </a:r>
            <a:endParaRPr lang="en-US" sz="4000" b="1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978DC4-8AFF-2D49-A40C-EF1F42C1C0EC}"/>
              </a:ext>
            </a:extLst>
          </p:cNvPr>
          <p:cNvSpPr txBox="1"/>
          <p:nvPr/>
        </p:nvSpPr>
        <p:spPr>
          <a:xfrm>
            <a:off x="8519799" y="28792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159970-A6E1-F848-A462-DD58872650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2" b="27120"/>
          <a:stretch/>
        </p:blipFill>
        <p:spPr>
          <a:xfrm>
            <a:off x="-1" y="4746874"/>
            <a:ext cx="4658517" cy="2110641"/>
          </a:xfrm>
          <a:prstGeom prst="rect">
            <a:avLst/>
          </a:prstGeom>
        </p:spPr>
      </p:pic>
      <p:sp>
        <p:nvSpPr>
          <p:cNvPr id="8" name="Parallelogram 7"/>
          <p:cNvSpPr/>
          <p:nvPr/>
        </p:nvSpPr>
        <p:spPr>
          <a:xfrm rot="16200000" flipV="1">
            <a:off x="-1259817" y="1902072"/>
            <a:ext cx="5573486" cy="305385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id-ID" dirty="0">
              <a:solidFill>
                <a:srgbClr val="669BBC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5043" y="1454034"/>
            <a:ext cx="11718948" cy="52250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08940" y="693658"/>
            <a:ext cx="7614945" cy="820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JO" sz="3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إدارة الحملات الإلكترونية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483445" y="871034"/>
            <a:ext cx="1087778" cy="9771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8115" y="1078736"/>
            <a:ext cx="803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٠٣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3445" y="1556036"/>
            <a:ext cx="11348589" cy="502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JO" sz="2800" b="1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كما ذكرنا في المحاضرات السابقة فإن إدارة الحملة هي عملية تنظيم المحتوى وتنفيذه ومتابعته حتى تحقيق الأهداف الموضوعة. </a:t>
            </a:r>
          </a:p>
          <a:p>
            <a:pPr algn="just" rtl="1">
              <a:lnSpc>
                <a:spcPct val="150000"/>
              </a:lnSpc>
            </a:pPr>
            <a:r>
              <a:rPr lang="ar-JO" sz="2800" b="1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وتتطلب إدارة الحملة تحديد المسؤوليات، الأدوات، والمنصات.</a:t>
            </a:r>
          </a:p>
          <a:p>
            <a:pPr algn="just" rtl="1">
              <a:lnSpc>
                <a:spcPct val="150000"/>
              </a:lnSpc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تشمل إدارة  الحملة  الرقمية التخطيط والتنفيذ، والمتابعة المستمرة.</a:t>
            </a:r>
          </a:p>
          <a:p>
            <a:pPr algn="just" rtl="1">
              <a:lnSpc>
                <a:spcPct val="150000"/>
              </a:lnSpc>
            </a:pPr>
            <a:r>
              <a:rPr lang="ar-JO" sz="2800" dirty="0">
                <a:solidFill>
                  <a:schemeClr val="tx2"/>
                </a:solidFill>
                <a:latin typeface="Al Nile" pitchFamily="2" charset="-78"/>
                <a:cs typeface="Al Nile" pitchFamily="2" charset="-78"/>
              </a:rPr>
              <a:t>تبدأ بتحديد الأهداف والمنصات المستهدفة وتنتهي بتقييم الأداء.</a:t>
            </a:r>
          </a:p>
          <a:p>
            <a:pPr algn="just" rtl="1">
              <a:lnSpc>
                <a:spcPct val="150000"/>
              </a:lnSpc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عملية الإدارة تتطلب تقسيم الأدوار داخل فريق العمل لضمان تحقيق الأهداف المحددة.</a:t>
            </a:r>
          </a:p>
          <a:p>
            <a:pPr algn="just" rtl="1">
              <a:lnSpc>
                <a:spcPct val="150000"/>
              </a:lnSpc>
            </a:pPr>
            <a:endParaRPr lang="ar-JO" sz="2400" dirty="0">
              <a:latin typeface="Alexandria" charset="0"/>
            </a:endParaRPr>
          </a:p>
          <a:p>
            <a:pPr algn="just" rtl="1">
              <a:lnSpc>
                <a:spcPct val="150000"/>
              </a:lnSpc>
            </a:pPr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142991" y="-81707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79456A7-842F-204B-BDF3-5721E2A29AB2}"/>
              </a:ext>
            </a:extLst>
          </p:cNvPr>
          <p:cNvSpPr txBox="1"/>
          <p:nvPr/>
        </p:nvSpPr>
        <p:spPr>
          <a:xfrm>
            <a:off x="10600034" y="4243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5043" y="1454034"/>
            <a:ext cx="11718948" cy="52250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34269" y="820325"/>
            <a:ext cx="8670878" cy="1307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28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ماهي مؤشرات الأداء الرئيسية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Key Performance Indicators</a:t>
            </a:r>
          </a:p>
          <a:p>
            <a:pPr algn="ctr" rtl="1">
              <a:lnSpc>
                <a:spcPct val="150000"/>
              </a:lnSpc>
            </a:pPr>
            <a:endParaRPr lang="ar-JO" sz="2800" b="1" u="sng" dirty="0">
              <a:solidFill>
                <a:schemeClr val="accent1">
                  <a:lumMod val="75000"/>
                </a:schemeClr>
              </a:solidFill>
              <a:latin typeface="Alexandria" charset="0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3445" y="871034"/>
            <a:ext cx="1087778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8115" y="1243624"/>
            <a:ext cx="803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٠٤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6854" y="1661065"/>
            <a:ext cx="11245180" cy="3440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4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KPIs </a:t>
            </a:r>
            <a:r>
              <a:rPr lang="ar-SA" sz="24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</a:t>
            </a:r>
            <a:r>
              <a:rPr lang="ar-JO" sz="24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هي اختصار لـ: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Key Performance Indicators</a:t>
            </a:r>
            <a:endParaRPr lang="ar-SA" sz="2400" b="1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تعني: مؤشرات الأداء الرئيسية التي تُستخدم لقياس مدى تحقيق أهداف الحملة الرقمية.</a:t>
            </a:r>
            <a:endParaRPr lang="ar-JO" sz="2400" b="1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هي أداة تساعدنا في معرفة مدى نجاح الحملة في الوصول والتأثير على الجمهور المستهدف.</a:t>
            </a: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2"/>
                </a:solidFill>
                <a:latin typeface="Alexandria" charset="0"/>
              </a:rPr>
              <a:t>• تختلف المؤشرات باختلاف نوع الحملة والمنصة والجمهور المستهدف</a:t>
            </a:r>
          </a:p>
          <a:p>
            <a:pPr algn="just" rtl="1">
              <a:lnSpc>
                <a:spcPct val="150000"/>
              </a:lnSpc>
            </a:pPr>
            <a:r>
              <a:rPr lang="ar-JO" sz="2400" b="1" u="sng" dirty="0">
                <a:solidFill>
                  <a:srgbClr val="C00000"/>
                </a:solidFill>
                <a:latin typeface="Alexandria" charset="0"/>
              </a:rPr>
              <a:t>سؤال</a:t>
            </a:r>
            <a:r>
              <a:rPr lang="ar-JO" sz="2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: لماذا لا تكفي المتابعة العامة للحملة دون وجود مؤشرات أداء واضحة؟</a:t>
            </a:r>
          </a:p>
          <a:p>
            <a:pPr algn="just" rtl="1">
              <a:lnSpc>
                <a:spcPct val="150000"/>
              </a:lnSpc>
            </a:pPr>
            <a:endParaRPr lang="ar-JO" sz="2400" b="1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142991" y="-81707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79456A7-842F-204B-BDF3-5721E2A29AB2}"/>
              </a:ext>
            </a:extLst>
          </p:cNvPr>
          <p:cNvSpPr txBox="1"/>
          <p:nvPr/>
        </p:nvSpPr>
        <p:spPr>
          <a:xfrm>
            <a:off x="10600034" y="4243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C0FF8F-7F11-B046-9831-B1F5C6DE5E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43" y="4193461"/>
            <a:ext cx="2916671" cy="20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2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5043" y="1454034"/>
            <a:ext cx="11718948" cy="52250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57116" y="792827"/>
            <a:ext cx="8670878" cy="661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28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مؤشرات قياس الأداء للحملات الإعلامية عبر المنصات الرقمية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483445" y="871034"/>
            <a:ext cx="1087778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8115" y="1243624"/>
            <a:ext cx="803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٠٥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6854" y="1661065"/>
            <a:ext cx="11245180" cy="5102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• معدل الوصول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Reach </a:t>
            </a: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 عدد الأشخاص الذين شاهدوا الحملة</a:t>
            </a:r>
          </a:p>
          <a:p>
            <a:pPr algn="just" rtl="1">
              <a:lnSpc>
                <a:spcPct val="150000"/>
              </a:lnSpc>
            </a:pPr>
            <a:r>
              <a:rPr lang="ar-SA" sz="2800" dirty="0">
                <a:solidFill>
                  <a:srgbClr val="C00000"/>
                </a:solidFill>
                <a:latin typeface="Al Nile" pitchFamily="2" charset="-78"/>
                <a:cs typeface="Al Nile" pitchFamily="2" charset="-78"/>
              </a:rPr>
              <a:t>• معدل التفاعل </a:t>
            </a:r>
            <a:r>
              <a:rPr lang="en-US" sz="2800" dirty="0">
                <a:solidFill>
                  <a:srgbClr val="C00000"/>
                </a:solidFill>
                <a:latin typeface="Al Nile" pitchFamily="2" charset="-78"/>
                <a:cs typeface="Al Nile" pitchFamily="2" charset="-78"/>
              </a:rPr>
              <a:t> Engagement</a:t>
            </a:r>
            <a:r>
              <a:rPr lang="ar-SA" sz="2800" dirty="0">
                <a:solidFill>
                  <a:srgbClr val="C00000"/>
                </a:solidFill>
                <a:latin typeface="Al Nile" pitchFamily="2" charset="-78"/>
                <a:cs typeface="Al Nile" pitchFamily="2" charset="-78"/>
              </a:rPr>
              <a:t>الإعجابات، التعليقات، المشاركات</a:t>
            </a:r>
          </a:p>
          <a:p>
            <a:pPr algn="just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• معدل النقر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 Click Through Rate) </a:t>
            </a: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نسبة النقرات على الروابط</a:t>
            </a:r>
          </a:p>
          <a:p>
            <a:pPr algn="just" rtl="1">
              <a:lnSpc>
                <a:spcPct val="150000"/>
              </a:lnSpc>
            </a:pPr>
            <a:r>
              <a:rPr lang="ar-SA" sz="2800" dirty="0">
                <a:solidFill>
                  <a:schemeClr val="accent2">
                    <a:lumMod val="50000"/>
                  </a:schemeClr>
                </a:solidFill>
                <a:latin typeface="Al Nile" pitchFamily="2" charset="-78"/>
                <a:cs typeface="Al Nile" pitchFamily="2" charset="-78"/>
              </a:rPr>
              <a:t>• معدل المشاهدة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Al Nile" pitchFamily="2" charset="-78"/>
                <a:cs typeface="Al Nile" pitchFamily="2" charset="-78"/>
              </a:rPr>
              <a:t> View Rate</a:t>
            </a:r>
            <a:r>
              <a:rPr lang="ar-SA" sz="2800" dirty="0">
                <a:solidFill>
                  <a:schemeClr val="accent2">
                    <a:lumMod val="50000"/>
                  </a:schemeClr>
                </a:solidFill>
                <a:latin typeface="Al Nile" pitchFamily="2" charset="-78"/>
                <a:cs typeface="Al Nile" pitchFamily="2" charset="-78"/>
              </a:rPr>
              <a:t>عدد المشاهدات الحقيقية للفيديو</a:t>
            </a:r>
          </a:p>
          <a:p>
            <a:pPr algn="just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• عدد المشاركات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 Shares  </a:t>
            </a: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مدى انتشار الحملة</a:t>
            </a:r>
          </a:p>
          <a:p>
            <a:pPr algn="just" rtl="1">
              <a:lnSpc>
                <a:spcPct val="150000"/>
              </a:lnSpc>
            </a:pPr>
            <a:r>
              <a:rPr lang="ar-SA" sz="2800" dirty="0">
                <a:solidFill>
                  <a:srgbClr val="C00000"/>
                </a:solidFill>
                <a:latin typeface="Al Nile" pitchFamily="2" charset="-78"/>
                <a:cs typeface="Al Nile" pitchFamily="2" charset="-78"/>
              </a:rPr>
              <a:t>• معدل إتمام المشاهدة </a:t>
            </a:r>
            <a:r>
              <a:rPr lang="en-US" sz="2800" dirty="0">
                <a:solidFill>
                  <a:srgbClr val="C00000"/>
                </a:solidFill>
                <a:latin typeface="Al Nile" pitchFamily="2" charset="-78"/>
                <a:cs typeface="Al Nile" pitchFamily="2" charset="-78"/>
              </a:rPr>
              <a:t>Completion Rate </a:t>
            </a:r>
            <a:r>
              <a:rPr lang="ar-SA" sz="2800" dirty="0">
                <a:solidFill>
                  <a:srgbClr val="C00000"/>
                </a:solidFill>
                <a:latin typeface="Al Nile" pitchFamily="2" charset="-78"/>
                <a:cs typeface="Al Nile" pitchFamily="2" charset="-78"/>
              </a:rPr>
              <a:t>نسبة من شاهدوا الفيديو حتى النهاية</a:t>
            </a:r>
          </a:p>
          <a:p>
            <a:pPr algn="just" rtl="1">
              <a:lnSpc>
                <a:spcPct val="150000"/>
              </a:lnSpc>
            </a:pPr>
            <a:r>
              <a:rPr lang="ar-SA" sz="2800" b="1" u="sng" dirty="0">
                <a:solidFill>
                  <a:srgbClr val="C00000"/>
                </a:solidFill>
                <a:latin typeface="Al Nile" pitchFamily="2" charset="-78"/>
                <a:cs typeface="Al Nile" pitchFamily="2" charset="-78"/>
              </a:rPr>
              <a:t>سؤال</a:t>
            </a: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 : ما الفرق بين معدل التفاعل ومعدل النقر؟</a:t>
            </a:r>
            <a:endParaRPr lang="ar-JO" sz="2800" dirty="0">
              <a:solidFill>
                <a:schemeClr val="accent1">
                  <a:lumMod val="75000"/>
                </a:schemeClr>
              </a:solidFill>
              <a:latin typeface="Al Nile" pitchFamily="2" charset="-78"/>
              <a:cs typeface="Al Nile" pitchFamily="2" charset="-78"/>
            </a:endParaRPr>
          </a:p>
          <a:p>
            <a:pPr algn="just" rtl="1">
              <a:lnSpc>
                <a:spcPct val="150000"/>
              </a:lnSpc>
            </a:pPr>
            <a:endParaRPr lang="ar-JO" sz="2400" b="1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142991" y="-81707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79456A7-842F-204B-BDF3-5721E2A29AB2}"/>
              </a:ext>
            </a:extLst>
          </p:cNvPr>
          <p:cNvSpPr txBox="1"/>
          <p:nvPr/>
        </p:nvSpPr>
        <p:spPr>
          <a:xfrm>
            <a:off x="10600034" y="4243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2894310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8B3D66-3677-5341-9926-3F64ED3427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6"/>
          <a:stretch/>
        </p:blipFill>
        <p:spPr>
          <a:xfrm>
            <a:off x="146956" y="177800"/>
            <a:ext cx="11903529" cy="643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925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5ABD7A8-B71F-044A-94CD-EE590E4E3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3" y="177800"/>
            <a:ext cx="11639006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548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642" y="445627"/>
            <a:ext cx="7259879" cy="764988"/>
          </a:xfrm>
        </p:spPr>
        <p:txBody>
          <a:bodyPr>
            <a:normAutofit/>
          </a:bodyPr>
          <a:lstStyle/>
          <a:p>
            <a:pPr algn="r" defTabSz="914400" rtl="1" eaLnBrk="1" latinLnBrk="0" hangingPunct="1">
              <a:lnSpc>
                <a:spcPct val="90000"/>
              </a:lnSpc>
              <a:spcBef>
                <a:spcPts val="1000"/>
              </a:spcBef>
            </a:pPr>
            <a:r>
              <a:rPr lang="ar-JO" sz="2800" b="1" u="sng" dirty="0">
                <a:solidFill>
                  <a:schemeClr val="accent1">
                    <a:lumMod val="50000"/>
                  </a:schemeClr>
                </a:solidFill>
              </a:rPr>
              <a:t>مؤشرات الأداء للحملات التوعوية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66DE67-F5BB-6F4D-8F0E-077B871175F3}"/>
              </a:ext>
            </a:extLst>
          </p:cNvPr>
          <p:cNvSpPr txBox="1"/>
          <p:nvPr/>
        </p:nvSpPr>
        <p:spPr>
          <a:xfrm>
            <a:off x="10808043" y="11824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D393674-870D-9D46-A8F2-7FD6BA79F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574" y="1574127"/>
            <a:ext cx="10767947" cy="4873625"/>
          </a:xfrm>
        </p:spPr>
        <p:txBody>
          <a:bodyPr>
            <a:normAutofit/>
          </a:bodyPr>
          <a:lstStyle/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dirty="0"/>
              <a:t>تركزمؤشرات الآداء في هذا النوع من الحملات الإلكترونية على معدل التفاعل وعدد المشاركات.</a:t>
            </a: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JO" sz="2400" dirty="0"/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dirty="0">
                <a:solidFill>
                  <a:schemeClr val="accent1"/>
                </a:solidFill>
              </a:rPr>
              <a:t>• المشاركات هنا تعكس قناعة الجمهور ورغبتهم في نشر الرسالة</a:t>
            </a: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JO" sz="2400" dirty="0"/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JO" sz="2400" dirty="0"/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u="sng" dirty="0">
                <a:solidFill>
                  <a:srgbClr val="C00000"/>
                </a:solidFill>
              </a:rPr>
              <a:t>سؤال: لماذا تعطي الحملات التوعوية الأولوية للمشاركات كمؤشر آداء؟</a:t>
            </a: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JO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47BCA1-27BC-D544-A107-691B53210D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1"/>
          <a:stretch/>
        </p:blipFill>
        <p:spPr>
          <a:xfrm>
            <a:off x="1" y="3429000"/>
            <a:ext cx="3886496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861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9814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653" y="140113"/>
            <a:ext cx="7624293" cy="711218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ts val="1000"/>
              </a:spcBef>
            </a:pPr>
            <a:r>
              <a:rPr lang="ar-JO" sz="2800" b="1" dirty="0">
                <a:solidFill>
                  <a:schemeClr val="accent1"/>
                </a:solidFill>
                <a:cs typeface="+mn-cs"/>
              </a:rPr>
              <a:t>مؤشرات الأداء للحملات التثقيفية - التعليمية</a:t>
            </a:r>
            <a:endParaRPr lang="ar-JO" sz="2800" b="1" u="sng" dirty="0">
              <a:solidFill>
                <a:schemeClr val="accent1"/>
              </a:solidFill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D393674-870D-9D46-A8F2-7FD6BA79F6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40972" y="1166173"/>
            <a:ext cx="10943026" cy="2262827"/>
          </a:xfrm>
        </p:spPr>
        <p:txBody>
          <a:bodyPr>
            <a:normAutofit/>
          </a:bodyPr>
          <a:lstStyle/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/>
              <a:t>تركز هذه الحملات على معدل إتمام المشاهدة ومعدل النقر على الروابط كمؤشرات آداء رئيسية.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/>
              <a:t>• المهم هنا هو عمق الاستفادة من المحتوى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rgbClr val="C00000"/>
                </a:solidFill>
              </a:rPr>
              <a:t>سؤال</a:t>
            </a:r>
            <a:r>
              <a:rPr lang="ar-JO" sz="2400" dirty="0"/>
              <a:t>: ما المؤشر الأهم في الحملات التعليمية: التفاعل أم معدل الإتمام؟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66DE67-F5BB-6F4D-8F0E-077B871175F3}"/>
              </a:ext>
            </a:extLst>
          </p:cNvPr>
          <p:cNvSpPr txBox="1"/>
          <p:nvPr/>
        </p:nvSpPr>
        <p:spPr>
          <a:xfrm>
            <a:off x="10808043" y="11824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7C427-D94D-1E44-97EE-D63DAD0F3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" y="3429000"/>
            <a:ext cx="12175994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201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9814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653" y="140113"/>
            <a:ext cx="7624293" cy="711218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ts val="1000"/>
              </a:spcBef>
            </a:pPr>
            <a:r>
              <a:rPr lang="ar-JO" sz="2800" b="1" dirty="0">
                <a:solidFill>
                  <a:schemeClr val="accent1"/>
                </a:solidFill>
                <a:cs typeface="+mn-cs"/>
              </a:rPr>
              <a:t>مؤشرات الأداء </a:t>
            </a:r>
            <a:r>
              <a:rPr lang="ar-JO" sz="2800" b="1" dirty="0">
                <a:solidFill>
                  <a:schemeClr val="accent1"/>
                </a:solidFill>
              </a:rPr>
              <a:t>الحملات الاستقصائية </a:t>
            </a:r>
            <a:endParaRPr lang="ar-JO" sz="2800" b="1" u="sng" dirty="0">
              <a:solidFill>
                <a:schemeClr val="accent1"/>
              </a:solidFill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D393674-870D-9D46-A8F2-7FD6BA79F6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0" y="1166173"/>
            <a:ext cx="5992204" cy="5551714"/>
          </a:xfrm>
        </p:spPr>
        <p:txBody>
          <a:bodyPr>
            <a:normAutofit/>
          </a:bodyPr>
          <a:lstStyle/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dirty="0">
                <a:solidFill>
                  <a:schemeClr val="accent1"/>
                </a:solidFill>
              </a:rPr>
              <a:t>الحملات الاستقصائية (</a:t>
            </a:r>
            <a:r>
              <a:rPr lang="en-US" sz="2400" b="1" dirty="0">
                <a:solidFill>
                  <a:schemeClr val="accent1"/>
                </a:solidFill>
              </a:rPr>
              <a:t>Investigative Campaigns)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/>
              <a:t>المؤشرات الأمثل: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 sz="2400" dirty="0"/>
              <a:t>مدة التفاعل (</a:t>
            </a:r>
            <a:r>
              <a:rPr lang="en-US" sz="2400" dirty="0"/>
              <a:t>Time Spent on Content)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 sz="2400" dirty="0"/>
              <a:t>معدل النقر (</a:t>
            </a:r>
            <a:r>
              <a:rPr lang="en-US" sz="2400" dirty="0"/>
              <a:t>Click Through Rate) </a:t>
            </a:r>
            <a:r>
              <a:rPr lang="ar-SA" sz="2400" dirty="0"/>
              <a:t> </a:t>
            </a:r>
            <a:r>
              <a:rPr lang="ar-JO" sz="2400" dirty="0"/>
              <a:t>نحو التقرير الكامل أو التحقيق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u="sng" dirty="0">
                <a:solidFill>
                  <a:srgbClr val="C00000"/>
                </a:solidFill>
              </a:rPr>
              <a:t>السبب: الهدف هو التأكد من أن الجمهور قرأ المحتوى بعمق وانتقل للتفاصيل.</a:t>
            </a:r>
            <a:endParaRPr lang="ar-JO" sz="1800" u="sng" dirty="0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66DE67-F5BB-6F4D-8F0E-077B871175F3}"/>
              </a:ext>
            </a:extLst>
          </p:cNvPr>
          <p:cNvSpPr txBox="1"/>
          <p:nvPr/>
        </p:nvSpPr>
        <p:spPr>
          <a:xfrm>
            <a:off x="10808043" y="11824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7C427-D94D-1E44-97EE-D63DAD0F3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9146"/>
            <a:ext cx="5277394" cy="4127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986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9814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653" y="140113"/>
            <a:ext cx="7624293" cy="711218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ts val="1000"/>
              </a:spcBef>
            </a:pPr>
            <a:r>
              <a:rPr lang="ar-JO" sz="2800" b="1" dirty="0">
                <a:solidFill>
                  <a:schemeClr val="accent1"/>
                </a:solidFill>
                <a:cs typeface="+mn-cs"/>
              </a:rPr>
              <a:t>مؤشرات الأداء - </a:t>
            </a:r>
            <a:r>
              <a:rPr lang="ar-JO" sz="2800" b="1" dirty="0">
                <a:solidFill>
                  <a:schemeClr val="accent1"/>
                </a:solidFill>
              </a:rPr>
              <a:t>الحملات التحفيزية أو حملات الدعم </a:t>
            </a:r>
            <a:endParaRPr lang="ar-JO" sz="2800" b="1" u="sng" dirty="0">
              <a:solidFill>
                <a:schemeClr val="accent1"/>
              </a:solidFill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D393674-870D-9D46-A8F2-7FD6BA79F6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77394" y="1166173"/>
            <a:ext cx="6906604" cy="4555358"/>
          </a:xfrm>
        </p:spPr>
        <p:txBody>
          <a:bodyPr>
            <a:normAutofit/>
          </a:bodyPr>
          <a:lstStyle/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dirty="0">
                <a:solidFill>
                  <a:schemeClr val="accent1"/>
                </a:solidFill>
              </a:rPr>
              <a:t> الحملات التحفيزية أو حملات الدعم (</a:t>
            </a:r>
            <a:r>
              <a:rPr lang="en-US" sz="2400" b="1" dirty="0">
                <a:solidFill>
                  <a:schemeClr val="accent1"/>
                </a:solidFill>
              </a:rPr>
              <a:t>Advocacy &amp; Support Campaigns)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/>
              <a:t>المؤشرات الأمثل: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/>
              <a:t>عدد المشاركات (</a:t>
            </a:r>
            <a:r>
              <a:rPr lang="en-US" sz="2400" dirty="0"/>
              <a:t>Shares)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/>
              <a:t>عدد التعليقات ذات الطابع الداعم (</a:t>
            </a:r>
            <a:r>
              <a:rPr lang="en-US" sz="2400" dirty="0"/>
              <a:t>Positive Sentiment Comments)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u="sng" dirty="0">
                <a:solidFill>
                  <a:srgbClr val="C00000"/>
                </a:solidFill>
              </a:rPr>
              <a:t>السبب: الهدف هو بناء حالة دعم جماهيري واسعة للقضية.</a:t>
            </a:r>
            <a:endParaRPr lang="ar-JO" sz="1800" u="sng" dirty="0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66DE67-F5BB-6F4D-8F0E-077B871175F3}"/>
              </a:ext>
            </a:extLst>
          </p:cNvPr>
          <p:cNvSpPr txBox="1"/>
          <p:nvPr/>
        </p:nvSpPr>
        <p:spPr>
          <a:xfrm>
            <a:off x="10808043" y="11824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286DA9-1488-2A46-9960-F56DA5C3F8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7491"/>
            <a:ext cx="4250509" cy="425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299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9814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653" y="140113"/>
            <a:ext cx="7624293" cy="711218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ts val="1000"/>
              </a:spcBef>
            </a:pPr>
            <a:r>
              <a:rPr lang="ar-JO" sz="2800" b="1" dirty="0">
                <a:solidFill>
                  <a:schemeClr val="accent1"/>
                </a:solidFill>
                <a:cs typeface="+mn-cs"/>
              </a:rPr>
              <a:t>مؤشرات الأداء - </a:t>
            </a:r>
            <a:r>
              <a:rPr lang="ar-JO" sz="2800" b="1" dirty="0">
                <a:solidFill>
                  <a:schemeClr val="accent1"/>
                </a:solidFill>
              </a:rPr>
              <a:t>الحملات الإنسانية </a:t>
            </a:r>
            <a:endParaRPr lang="ar-JO" sz="2800" b="1" u="sng" dirty="0">
              <a:solidFill>
                <a:schemeClr val="accent1"/>
              </a:solidFill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D393674-870D-9D46-A8F2-7FD6BA79F6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66160" y="1166173"/>
            <a:ext cx="8617838" cy="3797713"/>
          </a:xfrm>
        </p:spPr>
        <p:txBody>
          <a:bodyPr>
            <a:normAutofit/>
          </a:bodyPr>
          <a:lstStyle/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dirty="0">
                <a:solidFill>
                  <a:schemeClr val="accent1"/>
                </a:solidFill>
              </a:rPr>
              <a:t>  الحملات الإنسانية </a:t>
            </a:r>
            <a:r>
              <a:rPr lang="en-US" sz="2400" b="1" dirty="0">
                <a:solidFill>
                  <a:schemeClr val="accent1"/>
                </a:solidFill>
              </a:rPr>
              <a:t>Humanitarian Campaigns)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/>
              <a:t>المؤشرات الأمثل: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 sz="2400" dirty="0"/>
              <a:t>معدل النقر على روابط الدعم أو التبرع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 sz="2400" dirty="0"/>
              <a:t>عدد المشاركات مع رسائل التعاطف والدعم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u="sng" dirty="0">
                <a:solidFill>
                  <a:srgbClr val="C00000"/>
                </a:solidFill>
              </a:rPr>
              <a:t>السبب: الهدف هو تحفيز الجمهور على اتخاذ فعل إنساني (مثل التبرع أو نشر الرسالة)</a:t>
            </a:r>
            <a:endParaRPr lang="ar-JO" sz="1800" u="sng" dirty="0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66DE67-F5BB-6F4D-8F0E-077B871175F3}"/>
              </a:ext>
            </a:extLst>
          </p:cNvPr>
          <p:cNvSpPr txBox="1"/>
          <p:nvPr/>
        </p:nvSpPr>
        <p:spPr>
          <a:xfrm>
            <a:off x="10808043" y="11824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F140917-EED5-4A4E-82E7-A0B5BA359A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1" t="12393" r="8285" b="8964"/>
          <a:stretch/>
        </p:blipFill>
        <p:spPr>
          <a:xfrm>
            <a:off x="0" y="4565468"/>
            <a:ext cx="6191794" cy="229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2851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9814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653" y="140113"/>
            <a:ext cx="7624293" cy="711218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ts val="1000"/>
              </a:spcBef>
            </a:pPr>
            <a:r>
              <a:rPr lang="ar-JO" sz="2800" b="1" dirty="0">
                <a:solidFill>
                  <a:schemeClr val="accent1"/>
                </a:solidFill>
                <a:cs typeface="+mn-cs"/>
              </a:rPr>
              <a:t>مؤشرات الأداء للحملات الإلكترونية حسب نوع الحملة</a:t>
            </a:r>
            <a:endParaRPr lang="ar-JO" sz="2800" b="1" u="sng" dirty="0">
              <a:solidFill>
                <a:schemeClr val="accent1"/>
              </a:solidFill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66DE67-F5BB-6F4D-8F0E-077B871175F3}"/>
              </a:ext>
            </a:extLst>
          </p:cNvPr>
          <p:cNvSpPr txBox="1"/>
          <p:nvPr/>
        </p:nvSpPr>
        <p:spPr>
          <a:xfrm>
            <a:off x="10808043" y="11824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455585ED-B948-9A47-A0F3-9152CEB489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655478"/>
              </p:ext>
            </p:extLst>
          </p:nvPr>
        </p:nvGraphicFramePr>
        <p:xfrm>
          <a:off x="2063931" y="1371370"/>
          <a:ext cx="8595360" cy="4141152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5656054">
                  <a:extLst>
                    <a:ext uri="{9D8B030D-6E8A-4147-A177-3AD203B41FA5}">
                      <a16:colId xmlns:a16="http://schemas.microsoft.com/office/drawing/2014/main" val="3698435072"/>
                    </a:ext>
                  </a:extLst>
                </a:gridCol>
                <a:gridCol w="2939306">
                  <a:extLst>
                    <a:ext uri="{9D8B030D-6E8A-4147-A177-3AD203B41FA5}">
                      <a16:colId xmlns:a16="http://schemas.microsoft.com/office/drawing/2014/main" val="1063148950"/>
                    </a:ext>
                  </a:extLst>
                </a:gridCol>
              </a:tblGrid>
              <a:tr h="460128">
                <a:tc>
                  <a:txBody>
                    <a:bodyPr/>
                    <a:lstStyle/>
                    <a:p>
                      <a:pPr algn="ctr"/>
                      <a:r>
                        <a:rPr kumimoji="0" lang="ar-JO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</a:rPr>
                        <a:t>                مؤشرات الآداء الأنسب                </a:t>
                      </a:r>
                      <a:endParaRPr lang="en-JO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ar-JO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</a:rPr>
                        <a:t>نوع الحملة</a:t>
                      </a:r>
                      <a:endParaRPr lang="en-JO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3189639"/>
                  </a:ext>
                </a:extLst>
              </a:tr>
              <a:tr h="460128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التفاعل – المشاركات 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التوعوية</a:t>
                      </a:r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826337"/>
                  </a:ext>
                </a:extLst>
              </a:tr>
              <a:tr h="460128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الإتمام – النقر 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التثقيفية</a:t>
                      </a:r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2075610"/>
                  </a:ext>
                </a:extLst>
              </a:tr>
              <a:tr h="460128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الوقت على المحتوى – النقر 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الاستقصائية </a:t>
                      </a:r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9860019"/>
                  </a:ext>
                </a:extLst>
              </a:tr>
              <a:tr h="460128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المشاركات – تعليقات داعمة 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التحفيزية والدعم</a:t>
                      </a:r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8117739"/>
                  </a:ext>
                </a:extLst>
              </a:tr>
              <a:tr h="460128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التفاعل – المشاركة في الأنشطة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التفاعلية</a:t>
                      </a:r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109701"/>
                  </a:ext>
                </a:extLst>
              </a:tr>
              <a:tr h="460128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التفاعل الفوري – سرعة الانتشار 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الاستجابة السريعة </a:t>
                      </a:r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2214703"/>
                  </a:ext>
                </a:extLst>
              </a:tr>
              <a:tr h="460128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النقر على الروابط – المشاركات 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الإنسانية</a:t>
                      </a:r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68818"/>
                  </a:ext>
                </a:extLst>
              </a:tr>
              <a:tr h="460128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المشاركات – التفاعل البيئي 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SA" dirty="0"/>
                        <a:t>البيئية</a:t>
                      </a:r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0938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20210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5043" y="1313646"/>
            <a:ext cx="11718948" cy="53654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 defTabSz="914400" rtl="1" eaLnBrk="1" latinLnBrk="0" hangingPunct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solidFill>
                  <a:schemeClr val="accent1">
                    <a:lumMod val="50000"/>
                  </a:schemeClr>
                </a:solidFill>
              </a:rPr>
              <a:t>تكرار العمل على المنصات التي حققت نجاحًا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solidFill>
                  <a:srgbClr val="C00000"/>
                </a:solidFill>
              </a:rPr>
              <a:t>تعديل الاستراتيجيات التي أثبتت ضعفها 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solidFill>
                  <a:schemeClr val="accent1">
                    <a:lumMod val="50000"/>
                  </a:schemeClr>
                </a:solidFill>
              </a:rPr>
              <a:t>تحسين توقيت النشر وتصميم الرسائل حسب آدائها وتفاعل الجمهور معها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solidFill>
                  <a:srgbClr val="C00000"/>
                </a:solidFill>
              </a:rPr>
              <a:t>الاهتمام بفهم وتحليل مؤشرات الآداء المناسبة لكل منصة </a:t>
            </a:r>
            <a:r>
              <a:rPr lang="ar-JO" sz="2400" dirty="0">
                <a:solidFill>
                  <a:schemeClr val="accent1">
                    <a:lumMod val="50000"/>
                  </a:schemeClr>
                </a:solidFill>
              </a:rPr>
              <a:t>ولكل نوع من أنواع الحملات الإلكترونية </a:t>
            </a:r>
          </a:p>
          <a:p>
            <a:pPr algn="just" defTabSz="914400" rtl="1" eaLnBrk="1" latinLnBrk="0" hangingPunct="1">
              <a:lnSpc>
                <a:spcPct val="150000"/>
              </a:lnSpc>
            </a:pPr>
            <a:endParaRPr lang="ar-JO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just" defTabSz="914400" rtl="1" eaLnBrk="1" latinLnBrk="0" hangingPunct="1">
              <a:lnSpc>
                <a:spcPct val="150000"/>
              </a:lnSpc>
            </a:pPr>
            <a:r>
              <a:rPr lang="ar-JO" sz="2000" b="1" u="sng" dirty="0">
                <a:solidFill>
                  <a:srgbClr val="C00000"/>
                </a:solidFill>
              </a:rPr>
              <a:t>سؤال</a:t>
            </a:r>
            <a:r>
              <a:rPr lang="ar-JO" sz="2000" b="1" dirty="0">
                <a:solidFill>
                  <a:schemeClr val="accent1">
                    <a:lumMod val="50000"/>
                  </a:schemeClr>
                </a:solidFill>
              </a:rPr>
              <a:t>: ما هي أول نقطة تراجعها عند تصميم حملة جديدة؟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buFont typeface="+mj-lt"/>
              <a:buAutoNum type="arabicPeriod"/>
            </a:pPr>
            <a:endParaRPr lang="ar-JO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1720" y="801577"/>
            <a:ext cx="7599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كيف ندعم الحملات المستقبلية بناءً على مؤشرات الأداء</a:t>
            </a:r>
            <a:endParaRPr lang="en-US" sz="2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4737" y="937570"/>
            <a:ext cx="1169438" cy="95502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5589" y="1264895"/>
            <a:ext cx="9638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٠٦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53115" y="-85243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E1B0C1-C9D4-114F-AAE2-F87A3B0354DE}"/>
              </a:ext>
            </a:extLst>
          </p:cNvPr>
          <p:cNvSpPr txBox="1"/>
          <p:nvPr/>
        </p:nvSpPr>
        <p:spPr>
          <a:xfrm>
            <a:off x="10694448" y="5281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4047243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</a:rPr>
              <a:t>مثال تطبيقي لحملة افتراضية: "أنقذ شجرتك" – حملة بيئية رقمية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343"/>
            <a:ext cx="11164910" cy="5100620"/>
          </a:xfrm>
        </p:spPr>
        <p:txBody>
          <a:bodyPr>
            <a:normAutofit lnSpcReduction="10000"/>
          </a:bodyPr>
          <a:lstStyle/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الهدف: توعية المجتمع بأهمية زراعة الأشجار المنزلية.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u="sng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المنصة: حساب فيسبوك/إنستغرام للحملة.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المدة: أسبوع واحد.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المحتوى: منشور إنفوغرافيك + رابط لموقع الحملة لطلب شجرة.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🔍 </a:t>
            </a:r>
            <a:r>
              <a:rPr lang="ar-JO" sz="2400" b="1" u="sng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نتائج الحملة (افتراضية):</a:t>
            </a:r>
          </a:p>
          <a:p>
            <a:pPr algn="r" rtl="1">
              <a:lnSpc>
                <a:spcPct val="150000"/>
              </a:lnSpc>
            </a:pPr>
            <a:r>
              <a:rPr lang="en-US" sz="2400" dirty="0">
                <a:latin typeface="Al Nile" pitchFamily="2" charset="-78"/>
                <a:cs typeface="Al Nile" pitchFamily="2" charset="-78"/>
              </a:rPr>
              <a:t>Reach (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الوصول): نسبة كبيرة من الجمهور</a:t>
            </a:r>
          </a:p>
          <a:p>
            <a:pPr algn="r" rtl="1">
              <a:lnSpc>
                <a:spcPct val="150000"/>
              </a:lnSpc>
            </a:pPr>
            <a:r>
              <a:rPr lang="en-US" sz="2400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Engagement (</a:t>
            </a:r>
            <a:r>
              <a:rPr lang="ar-JO" sz="2400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التفاعل): تشمل الإعجابات والتعليقات والمشاركات</a:t>
            </a:r>
          </a:p>
          <a:p>
            <a:pPr algn="r" rtl="1">
              <a:lnSpc>
                <a:spcPct val="150000"/>
              </a:lnSpc>
            </a:pPr>
            <a:r>
              <a:rPr lang="en-US" sz="2400" dirty="0">
                <a:latin typeface="Al Nile" pitchFamily="2" charset="-78"/>
                <a:cs typeface="Al Nile" pitchFamily="2" charset="-78"/>
              </a:rPr>
              <a:t>CTR (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النقر): عدد النقرات على رابط طلب الشجرة إلى عدد مرات ظهوره</a:t>
            </a:r>
            <a:endParaRPr lang="ar-JO" sz="2400" b="1" dirty="0">
              <a:latin typeface="Al Nile" pitchFamily="2" charset="-78"/>
              <a:cs typeface="Al Nile" pitchFamily="2" charset="-78"/>
            </a:endParaRP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FF408C-D035-7044-B436-67AA758A7A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7645" y="1869356"/>
            <a:ext cx="4292600" cy="405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4673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</a:rPr>
              <a:t>مثال تطبيقي لحملة افتراضية: "أنقذ شجرتك" – حملة بيئية رقمية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8629" y="1076343"/>
            <a:ext cx="5014480" cy="5656234"/>
          </a:xfrm>
        </p:spPr>
        <p:txBody>
          <a:bodyPr>
            <a:normAutofit lnSpcReduction="10000"/>
          </a:bodyPr>
          <a:lstStyle/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 كيف تفهم هذه المؤشرات عمليًا؟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الوصول </a:t>
            </a:r>
            <a:r>
              <a:rPr lang="en-US" sz="2400" dirty="0">
                <a:latin typeface="Al Nile" pitchFamily="2" charset="-78"/>
                <a:cs typeface="Al Nile" pitchFamily="2" charset="-78"/>
              </a:rPr>
              <a:t>Reach</a:t>
            </a:r>
            <a:r>
              <a:rPr lang="ar-SA" sz="2400" dirty="0">
                <a:latin typeface="Al Nile" pitchFamily="2" charset="-78"/>
                <a:cs typeface="Al Nile" pitchFamily="2" charset="-78"/>
              </a:rPr>
              <a:t> 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يمثل عدد الأشخاص الفريدين الذين شاهدوا المنشور. كلما زاد الرقم، كلما زادت فرص نقل الرسالة البيئية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التفاعل </a:t>
            </a:r>
            <a:r>
              <a:rPr lang="en-US" sz="2400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Engagement</a:t>
            </a:r>
            <a:r>
              <a:rPr lang="ar-SA" sz="2400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 </a:t>
            </a:r>
            <a:r>
              <a:rPr lang="ar-JO" sz="2400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يشمل الإعجابات، التعليقات، والمشاركات. يدل على مدى تأثير الرسالة ونجاحها في إثارة الحوار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النقر </a:t>
            </a:r>
            <a:r>
              <a:rPr lang="en-US" sz="2400" dirty="0">
                <a:latin typeface="Al Nile" pitchFamily="2" charset="-78"/>
                <a:cs typeface="Al Nile" pitchFamily="2" charset="-78"/>
              </a:rPr>
              <a:t>CTR</a:t>
            </a:r>
            <a:r>
              <a:rPr lang="ar-SA" sz="2400" dirty="0">
                <a:latin typeface="Al Nile" pitchFamily="2" charset="-78"/>
                <a:cs typeface="Al Nile" pitchFamily="2" charset="-78"/>
              </a:rPr>
              <a:t> </a:t>
            </a:r>
            <a:r>
              <a:rPr lang="ar-SA" sz="2400" dirty="0" err="1">
                <a:latin typeface="Al Nile" pitchFamily="2" charset="-78"/>
                <a:cs typeface="Al Nile" pitchFamily="2" charset="-78"/>
              </a:rPr>
              <a:t>ي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ُحسب عبر (عدد النقرات ÷ مرات ظهور الرابط أو المنشور. يعكس مدى قوة جاذبية المحتوى وفعالية تحفيز الجمهور للإجراء</a:t>
            </a:r>
            <a:endParaRPr lang="en-JO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744499-022C-A546-B40C-D38EF42A9D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90" y="1076344"/>
            <a:ext cx="6238036" cy="565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936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</a:rPr>
              <a:t>مثال تطبيقي لحملة افتراضية: "أنقذ شجرتك" – حملة بيئية رقمية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6903" y="1076343"/>
            <a:ext cx="4126206" cy="5656234"/>
          </a:xfrm>
        </p:spPr>
        <p:txBody>
          <a:bodyPr>
            <a:normAutofit/>
          </a:bodyPr>
          <a:lstStyle/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  <a:latin typeface="Al Nile" pitchFamily="2" charset="-78"/>
                <a:cs typeface="Al Nile" pitchFamily="2" charset="-78"/>
              </a:rPr>
              <a:t> كيف تفهم هذه المؤشرات عمليًا؟</a:t>
            </a: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ارتفاع </a:t>
            </a:r>
            <a:r>
              <a:rPr lang="en-US" sz="2400" dirty="0">
                <a:solidFill>
                  <a:schemeClr val="accent1"/>
                </a:solidFill>
                <a:latin typeface="Al Nile" pitchFamily="2" charset="-78"/>
              </a:rPr>
              <a:t>Reach </a:t>
            </a: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يعني أن الحملة وصلت إلى عدد كبير من المستخدمين</a:t>
            </a:r>
          </a:p>
          <a:p>
            <a:pPr algn="just" rtl="1">
              <a:lnSpc>
                <a:spcPct val="150000"/>
              </a:lnSpc>
            </a:pPr>
            <a:r>
              <a:rPr lang="ar-JO" sz="2400" dirty="0">
                <a:latin typeface="Al Nile" pitchFamily="2" charset="-78"/>
              </a:rPr>
              <a:t>نسبة عالية من التفاعل تشير إلى أن الرسالة كانت مؤثرة وملهمة للجمهور</a:t>
            </a: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معدل </a:t>
            </a:r>
            <a:r>
              <a:rPr lang="en-US" sz="2400" dirty="0">
                <a:solidFill>
                  <a:schemeClr val="accent1"/>
                </a:solidFill>
                <a:latin typeface="Al Nile" pitchFamily="2" charset="-78"/>
              </a:rPr>
              <a:t>CTR </a:t>
            </a: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مناسب يدلّ على أن المحتوى دفع فعليًا لزيارة الموقع وطلب الشجرة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744499-022C-A546-B40C-D38EF42A9D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90" y="1076344"/>
            <a:ext cx="7296128" cy="565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8617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</a:rPr>
              <a:t>كيف نفهم مؤشرات الأداء على منصات التواصل الاجتماعي؟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29" y="1062446"/>
            <a:ext cx="11848011" cy="3326673"/>
          </a:xfrm>
        </p:spPr>
        <p:txBody>
          <a:bodyPr>
            <a:normAutofit/>
          </a:bodyPr>
          <a:lstStyle/>
          <a:p>
            <a:pPr marL="457200" indent="-4572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b="1" dirty="0">
                <a:solidFill>
                  <a:schemeClr val="accent1"/>
                </a:solidFill>
                <a:latin typeface="Al Nile" pitchFamily="2" charset="-78"/>
              </a:rPr>
              <a:t>إذا وصلنا إلى عدد كبير من الناس لكن النقرات ضعيفة، ماذا يعني ذلك؟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latin typeface="Al Nile" pitchFamily="2" charset="-78"/>
              </a:rPr>
              <a:t>هذا يعني أن الوصول مرتفع لكن المحتوى لم يكن جذابًا بما يكفي لتحفيز الجمهور على اتخاذ الإجراء. قد تكون الصورة غير واضحة، العنوان غير مشوق، أو أن الرابط غير محفز.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  <a:latin typeface="Al Nile" pitchFamily="2" charset="-78"/>
              </a:rPr>
              <a:t>الحل: </a:t>
            </a:r>
            <a:r>
              <a:rPr lang="ar-JO" sz="2400" dirty="0">
                <a:latin typeface="Al Nile" pitchFamily="2" charset="-78"/>
              </a:rPr>
              <a:t>تحسين تصميم المنشور أو صياغة العنوان أو تقديم حافز للنقر مثل (تعرف على كيف تساهم بشجرة واحدة فقط).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5804E59-1D67-F242-A57D-022D98B9E5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18689"/>
            <a:ext cx="6988629" cy="16776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6BDE505-49DF-1D44-B824-E91997B5D2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00" y="4617481"/>
            <a:ext cx="5956300" cy="167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383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</a:rPr>
              <a:t>كيف نفهم مؤشرات الأداء على منصات التواصل الاجتماعي؟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9463" y="1076343"/>
            <a:ext cx="6503646" cy="5656234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 sz="2400" b="1" u="sng" dirty="0">
                <a:solidFill>
                  <a:schemeClr val="accent1"/>
                </a:solidFill>
                <a:latin typeface="Al Nile" pitchFamily="2" charset="-78"/>
                <a:cs typeface="+mj-cs"/>
              </a:rPr>
              <a:t>ما التعديل الذي ستقوم به لتحسين </a:t>
            </a:r>
            <a:r>
              <a:rPr lang="en-US" sz="2400" b="1" u="sng" dirty="0">
                <a:solidFill>
                  <a:schemeClr val="accent1"/>
                </a:solidFill>
                <a:latin typeface="Al Nile" pitchFamily="2" charset="-78"/>
                <a:cs typeface="+mj-cs"/>
              </a:rPr>
              <a:t>CTR </a:t>
            </a:r>
            <a:r>
              <a:rPr lang="ar-SA" sz="2400" b="1" u="sng" dirty="0">
                <a:solidFill>
                  <a:schemeClr val="accent1"/>
                </a:solidFill>
                <a:latin typeface="Al Nile" pitchFamily="2" charset="-78"/>
                <a:cs typeface="+mj-cs"/>
              </a:rPr>
              <a:t> </a:t>
            </a:r>
            <a:r>
              <a:rPr lang="ar-JO" sz="2400" b="1" u="sng" dirty="0">
                <a:solidFill>
                  <a:schemeClr val="accent1"/>
                </a:solidFill>
                <a:latin typeface="Al Nile" pitchFamily="2" charset="-78"/>
                <a:cs typeface="+mj-cs"/>
              </a:rPr>
              <a:t>وليس فقط الوصول؟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>
                <a:latin typeface="Al Nile" pitchFamily="2" charset="-78"/>
              </a:rPr>
              <a:t>تحسين العنوان ليكون أقصر وأكثر تحفيزًا (على سبيل المثال: احصل على شجرتك مجانًا الآن!)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>
                <a:solidFill>
                  <a:srgbClr val="C00000"/>
                </a:solidFill>
                <a:latin typeface="Al Nile" pitchFamily="2" charset="-78"/>
              </a:rPr>
              <a:t>إضافة زر دعوة إلى اتخاذ إجراء </a:t>
            </a:r>
            <a:r>
              <a:rPr lang="en-US" sz="2400" dirty="0">
                <a:solidFill>
                  <a:srgbClr val="C00000"/>
                </a:solidFill>
                <a:latin typeface="Al Nile" pitchFamily="2" charset="-78"/>
              </a:rPr>
              <a:t>CTA </a:t>
            </a:r>
            <a:r>
              <a:rPr lang="ar-SA" sz="2400" dirty="0">
                <a:solidFill>
                  <a:srgbClr val="C00000"/>
                </a:solidFill>
                <a:latin typeface="Al Nile" pitchFamily="2" charset="-78"/>
              </a:rPr>
              <a:t> </a:t>
            </a:r>
            <a:r>
              <a:rPr lang="ar-JO" sz="2400" dirty="0">
                <a:solidFill>
                  <a:srgbClr val="C00000"/>
                </a:solidFill>
                <a:latin typeface="Al Nile" pitchFamily="2" charset="-78"/>
              </a:rPr>
              <a:t>واضح ومباشر مثل "اضغط هنا"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>
                <a:latin typeface="Al Nile" pitchFamily="2" charset="-78"/>
              </a:rPr>
              <a:t>تحسين الصورة لجذب الانتباه فورًا (مثال: صورة طفل يزرع شجرة بيديه)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>
                <a:solidFill>
                  <a:srgbClr val="C00000"/>
                </a:solidFill>
                <a:latin typeface="Al Nile" pitchFamily="2" charset="-78"/>
              </a:rPr>
              <a:t>التأكد من وضوح الهدف من الرابط في وصف المنشور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2400" dirty="0">
              <a:latin typeface="Al Nile" pitchFamily="2" charset="-78"/>
            </a:endParaRP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2400" dirty="0">
              <a:latin typeface="Al Nile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4576A4-F071-3F46-AC09-EF0CDC5980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6" t="10740" b="13831"/>
          <a:stretch/>
        </p:blipFill>
        <p:spPr>
          <a:xfrm>
            <a:off x="0" y="1841863"/>
            <a:ext cx="5121960" cy="31742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0341859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</a:rPr>
              <a:t>كيف نفهم مؤشرات الأداء على منصات التواصل الاجتماعي؟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1451" y="1076343"/>
            <a:ext cx="6921658" cy="5656234"/>
          </a:xfrm>
        </p:spPr>
        <p:txBody>
          <a:bodyPr>
            <a:normAutofit/>
          </a:bodyPr>
          <a:lstStyle/>
          <a:p>
            <a:pPr marL="457200" indent="-4572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إذا كان التفاعل عالي لكن الطلبات منخفضة، ماذا يمكن أن نغير في محتوى الرابط أو العنوان؟</a:t>
            </a:r>
          </a:p>
          <a:p>
            <a:pPr marL="0" indent="0" algn="just" rtl="1">
              <a:buNone/>
            </a:pPr>
            <a:r>
              <a:rPr lang="ar-JO" sz="2000" dirty="0"/>
              <a:t>هذا يعني أن الناس معجبون بالمحتوى لكنهم لا يجدون الحافز الكافي للنقر أو استكمال الإجراء.</a:t>
            </a:r>
          </a:p>
          <a:p>
            <a:pPr marL="0" indent="0" algn="just" rtl="1">
              <a:buNone/>
            </a:pPr>
            <a:r>
              <a:rPr lang="ar-JO" sz="2000" b="1" u="sng" dirty="0">
                <a:solidFill>
                  <a:schemeClr val="accent1"/>
                </a:solidFill>
              </a:rPr>
              <a:t>الحل:</a:t>
            </a:r>
          </a:p>
          <a:p>
            <a:pPr algn="just" rtl="1">
              <a:lnSpc>
                <a:spcPct val="150000"/>
              </a:lnSpc>
            </a:pPr>
            <a:r>
              <a:rPr lang="ar-JO" sz="2000" b="1" dirty="0"/>
              <a:t>تبسيط الرابط والصفحة المستهدفة</a:t>
            </a:r>
            <a:r>
              <a:rPr lang="ar-JO" sz="2000" dirty="0"/>
              <a:t> حتى تكون الخطوات واضحة وسريعة</a:t>
            </a:r>
          </a:p>
          <a:p>
            <a:pPr algn="just" rtl="1">
              <a:lnSpc>
                <a:spcPct val="150000"/>
              </a:lnSpc>
            </a:pPr>
            <a:r>
              <a:rPr lang="ar-JO" sz="2000" b="1" dirty="0">
                <a:solidFill>
                  <a:srgbClr val="C00000"/>
                </a:solidFill>
              </a:rPr>
              <a:t>إعادة صياغة العنوان والرابط ليكون أكثر تركيزًا على الفائدة</a:t>
            </a:r>
            <a:r>
              <a:rPr lang="ar-JO" sz="2000" dirty="0">
                <a:solidFill>
                  <a:srgbClr val="C00000"/>
                </a:solidFill>
              </a:rPr>
              <a:t>، مثل "زرعت شجرة؟ سجل هنا واحصل على شهادة المشاركة"</a:t>
            </a:r>
          </a:p>
          <a:p>
            <a:pPr algn="just" rtl="1">
              <a:lnSpc>
                <a:spcPct val="150000"/>
              </a:lnSpc>
            </a:pPr>
            <a:r>
              <a:rPr lang="ar-JO" sz="2000" b="1" dirty="0"/>
              <a:t>إضافة عامل وقت محفز</a:t>
            </a:r>
            <a:r>
              <a:rPr lang="ar-JO" sz="2000" dirty="0"/>
              <a:t> مثل "الفرصة متاحة خلال اليوم فقط"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2400" dirty="0">
              <a:latin typeface="Al Nile" pitchFamily="2" charset="-78"/>
            </a:endParaRP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2400" dirty="0">
              <a:latin typeface="Al Nile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C10A64-090D-094F-B4AE-6B2CCFE27C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4460"/>
            <a:ext cx="3822700" cy="2755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9103CA-868C-B448-824E-69BF3EECD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31569">
            <a:off x="744700" y="1721199"/>
            <a:ext cx="1997475" cy="199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12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/>
                </a:solidFill>
              </a:rPr>
              <a:t>كيف نفهم مؤشرات الأداء على منصات التواصل الاجتماعي؟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0537" y="1449977"/>
            <a:ext cx="6072572" cy="5282600"/>
          </a:xfrm>
        </p:spPr>
        <p:txBody>
          <a:bodyPr>
            <a:normAutofit/>
          </a:bodyPr>
          <a:lstStyle/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الوصول لا يعني نجاح الحملة، إذا لم يحدث تفاعل أو نقر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>
                <a:solidFill>
                  <a:srgbClr val="C00000"/>
                </a:solidFill>
                <a:latin typeface="Al Nile" pitchFamily="2" charset="-78"/>
              </a:rPr>
              <a:t> التفاعل بدون نقر يدل على محتوى جيد لكن دعوة الإجراء         </a:t>
            </a:r>
            <a:r>
              <a:rPr lang="en-US" sz="2400" dirty="0">
                <a:solidFill>
                  <a:srgbClr val="C00000"/>
                </a:solidFill>
                <a:latin typeface="Al Nile" pitchFamily="2" charset="-78"/>
              </a:rPr>
              <a:t>CTA </a:t>
            </a:r>
            <a:r>
              <a:rPr lang="ar-JO" sz="2400" dirty="0">
                <a:solidFill>
                  <a:srgbClr val="C00000"/>
                </a:solidFill>
                <a:latin typeface="Al Nile" pitchFamily="2" charset="-78"/>
              </a:rPr>
              <a:t>ضعيفة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 الطلبات الضعيفة رغم التفاعل تعني أن الصفحة أو الرابط غير مقنع أو غير واضح</a:t>
            </a:r>
            <a:endParaRPr lang="ar-JO" sz="2400" dirty="0">
              <a:latin typeface="Al Nile" pitchFamily="2" charset="-78"/>
            </a:endParaRP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2400" dirty="0">
              <a:latin typeface="Al Nile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766B92-875A-7146-AD91-158F236ED3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29000"/>
            <a:ext cx="5143500" cy="3429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DE8E562-9B2F-3B4D-8099-4DD8217DE7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4019"/>
            <a:ext cx="2535940" cy="144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2248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4DB0006-8DC8-A74C-8FE2-0939445914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26"/>
          <a:stretch/>
        </p:blipFill>
        <p:spPr>
          <a:xfrm>
            <a:off x="-26709" y="0"/>
            <a:ext cx="12218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0368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50917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2800" b="1" dirty="0">
                <a:solidFill>
                  <a:schemeClr val="accent1"/>
                </a:solidFill>
                <a:cs typeface="+mn-cs"/>
              </a:rPr>
              <a:t>التحليل النوعي لقياس آداء الحملات الرقمية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6166" y="1076342"/>
            <a:ext cx="6245834" cy="5656235"/>
          </a:xfrm>
        </p:spPr>
        <p:txBody>
          <a:bodyPr>
            <a:normAutofit/>
          </a:bodyPr>
          <a:lstStyle/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/>
              <a:t>ما هو التحليل النوعي في الحملات الإلكترونية؟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solidFill>
                  <a:schemeClr val="accent1"/>
                </a:solidFill>
              </a:rPr>
              <a:t>التحليل النوعي هو قراءة تعليقات وآراء الجمهور لفهم المواقف الحقيقية تجاه الحملة.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2400" dirty="0">
              <a:solidFill>
                <a:schemeClr val="accent1"/>
              </a:solidFill>
            </a:endParaRP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u="sng" dirty="0"/>
              <a:t>يعتمد على فهم:</a:t>
            </a:r>
            <a:endParaRPr lang="ar-JO" dirty="0"/>
          </a:p>
          <a:p>
            <a:pPr algn="r" rtl="1">
              <a:lnSpc>
                <a:spcPct val="150000"/>
              </a:lnSpc>
            </a:pPr>
            <a:r>
              <a:rPr lang="ar-JO" dirty="0">
                <a:solidFill>
                  <a:srgbClr val="C00000"/>
                </a:solidFill>
              </a:rPr>
              <a:t>نبرة التعليقات (إيجابية – سلبية – محايدة)</a:t>
            </a:r>
          </a:p>
          <a:p>
            <a:pPr algn="r" rtl="1">
              <a:lnSpc>
                <a:spcPct val="150000"/>
              </a:lnSpc>
            </a:pPr>
            <a:r>
              <a:rPr lang="ar-JO" dirty="0">
                <a:solidFill>
                  <a:schemeClr val="accent1"/>
                </a:solidFill>
              </a:rPr>
              <a:t>الكلمات المستخدمة من قبل الجمهور</a:t>
            </a:r>
          </a:p>
          <a:p>
            <a:pPr algn="r" rtl="1">
              <a:lnSpc>
                <a:spcPct val="150000"/>
              </a:lnSpc>
            </a:pPr>
            <a:r>
              <a:rPr lang="ar-JO" dirty="0">
                <a:solidFill>
                  <a:srgbClr val="C00000"/>
                </a:solidFill>
              </a:rPr>
              <a:t>مشاعر القبول أو الرفض</a:t>
            </a: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JO" sz="2400" b="1" dirty="0"/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9C571B-1A10-2841-B48F-2402D56C0D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9086"/>
            <a:ext cx="5946167" cy="600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8863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BA84A04-AB4F-1246-9A92-43E183EBC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655" y="125422"/>
            <a:ext cx="8739388" cy="950922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800" b="1" i="0" u="sng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-webkit-standard"/>
              </a:rPr>
              <a:t>الفرق بين التحليل الكمي والنوعي</a:t>
            </a:r>
            <a:endParaRPr lang="ar-JO" sz="2800" b="1" u="sng" dirty="0">
              <a:solidFill>
                <a:schemeClr val="accent5">
                  <a:lumMod val="75000"/>
                </a:schemeClr>
              </a:solidFill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20D53-9314-4246-A260-7619A1879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2672"/>
            <a:ext cx="11164910" cy="5100620"/>
          </a:xfrm>
        </p:spPr>
        <p:txBody>
          <a:bodyPr>
            <a:normAutofit/>
          </a:bodyPr>
          <a:lstStyle/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b="1" dirty="0">
                <a:solidFill>
                  <a:schemeClr val="accent1"/>
                </a:solidFill>
              </a:rPr>
              <a:t> </a:t>
            </a:r>
            <a:endParaRPr lang="ar-JO" sz="2400" b="1" dirty="0"/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n-JO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3C571B0-0296-7848-941F-D17990420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339826"/>
              </p:ext>
            </p:extLst>
          </p:nvPr>
        </p:nvGraphicFramePr>
        <p:xfrm>
          <a:off x="1152570" y="1431208"/>
          <a:ext cx="10065160" cy="3995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2580">
                  <a:extLst>
                    <a:ext uri="{9D8B030D-6E8A-4147-A177-3AD203B41FA5}">
                      <a16:colId xmlns:a16="http://schemas.microsoft.com/office/drawing/2014/main" val="2461782902"/>
                    </a:ext>
                  </a:extLst>
                </a:gridCol>
                <a:gridCol w="5032580">
                  <a:extLst>
                    <a:ext uri="{9D8B030D-6E8A-4147-A177-3AD203B41FA5}">
                      <a16:colId xmlns:a16="http://schemas.microsoft.com/office/drawing/2014/main" val="1906282823"/>
                    </a:ext>
                  </a:extLst>
                </a:gridCol>
              </a:tblGrid>
              <a:tr h="371809">
                <a:tc>
                  <a:txBody>
                    <a:bodyPr/>
                    <a:lstStyle/>
                    <a:p>
                      <a:pPr algn="ctr"/>
                      <a:r>
                        <a:rPr kumimoji="0" lang="ar-JO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anose="020B0604020202020204" pitchFamily="34" charset="0"/>
                        </a:rPr>
                        <a:t>التحليل النوعي يجيب على: </a:t>
                      </a:r>
                      <a:endParaRPr lang="en-JO" b="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ar-JO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anose="020B0604020202020204" pitchFamily="34" charset="0"/>
                        </a:rPr>
                        <a:t>التحليل الكمي يجيب على:</a:t>
                      </a:r>
                      <a:endParaRPr lang="en-JO" b="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9468293"/>
                  </a:ext>
                </a:extLst>
              </a:tr>
              <a:tr h="888782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ar-JO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anose="020B0604020202020204" pitchFamily="34" charset="0"/>
                        </a:rPr>
                        <a:t>نبرة التعليقات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ar-JO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anose="020B0604020202020204" pitchFamily="34" charset="0"/>
                        </a:rPr>
                        <a:t>عدد المشاهدات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796194"/>
                  </a:ext>
                </a:extLst>
              </a:tr>
              <a:tr h="1012371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ar-JO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anose="020B0604020202020204" pitchFamily="34" charset="0"/>
                        </a:rPr>
                        <a:t>نوع الكلمات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ar-JO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anose="020B0604020202020204" pitchFamily="34" charset="0"/>
                        </a:rPr>
                        <a:t>عدد النقرات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6111490"/>
                  </a:ext>
                </a:extLst>
              </a:tr>
              <a:tr h="157627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ar-JO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anose="020B0604020202020204" pitchFamily="34" charset="0"/>
                        </a:rPr>
                        <a:t>مشاعر الجمهور  </a:t>
                      </a:r>
                      <a:endParaRPr lang="en-JO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ar-JO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Arial" panose="020B0604020202020204" pitchFamily="34" charset="0"/>
                        </a:rPr>
                        <a:t>معدل التفاعل</a:t>
                      </a:r>
                      <a:endParaRPr lang="en-JO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75648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29563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513073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130395"/>
            <a:ext cx="11918804" cy="57276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ar-JO" dirty="0"/>
              <a:t>اختيار قصير للفئة الشبابية.</a:t>
            </a:r>
          </a:p>
          <a:p>
            <a:pPr marL="0" algn="ctr" defTabSz="914400" rtl="1" eaLnBrk="1" latinLnBrk="0" hangingPunct="1"/>
            <a:r>
              <a:rPr lang="en-US" dirty="0"/>
              <a:t>Instagram: </a:t>
            </a:r>
            <a:r>
              <a:rPr lang="ar-JO" dirty="0"/>
              <a:t>صور وإنفوغرافيك.</a:t>
            </a:r>
          </a:p>
          <a:p>
            <a:pPr marL="0" algn="ctr" defTabSz="914400" rtl="1" eaLnBrk="1" latinLnBrk="0" hangingPunct="1"/>
            <a:r>
              <a:rPr lang="en-US" dirty="0"/>
              <a:t>YouTube: </a:t>
            </a:r>
            <a:r>
              <a:rPr lang="ar-JO" dirty="0"/>
              <a:t>فيديوهات تعليمية طويلة.</a:t>
            </a:r>
          </a:p>
          <a:p>
            <a:pPr marL="0" algn="ctr" defTabSz="914400" rtl="1" eaLnBrk="1" latinLnBrk="0" hangingPunct="1"/>
            <a:r>
              <a:rPr lang="en-US" dirty="0"/>
              <a:t>Twitter: </a:t>
            </a:r>
            <a:r>
              <a:rPr lang="ar-JO" dirty="0"/>
              <a:t>تغطية فورية وحوارات عامة.</a:t>
            </a:r>
          </a:p>
          <a:p>
            <a:pPr marL="0" algn="ctr" defTabSz="914400" rtl="1" eaLnBrk="1" latinLnBrk="0" hangingPunct="1"/>
            <a:r>
              <a:rPr lang="en-US" dirty="0"/>
              <a:t>Facebook: </a:t>
            </a:r>
            <a:r>
              <a:rPr lang="ar-JO" dirty="0"/>
              <a:t>محتوى مجتمعي وأخبار عامة.</a:t>
            </a:r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51272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178" y="572777"/>
            <a:ext cx="6316388" cy="738574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3600" dirty="0"/>
              <a:t>أدوات التحليل النوعي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36C75-54DF-1B40-92C6-E45736AEA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1245" y="1311350"/>
            <a:ext cx="6965190" cy="5283538"/>
          </a:xfrm>
        </p:spPr>
        <p:txBody>
          <a:bodyPr>
            <a:noAutofit/>
          </a:bodyPr>
          <a:lstStyle/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000" b="1" u="sng" dirty="0">
                <a:solidFill>
                  <a:schemeClr val="accent5">
                    <a:lumMod val="75000"/>
                  </a:schemeClr>
                </a:solidFill>
              </a:rPr>
              <a:t> أدوات التحليل النوعي</a:t>
            </a:r>
          </a:p>
          <a:p>
            <a:pPr marL="342900" indent="-3429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000" dirty="0">
                <a:solidFill>
                  <a:schemeClr val="accent1">
                    <a:lumMod val="50000"/>
                  </a:schemeClr>
                </a:solidFill>
              </a:rPr>
              <a:t>قراءة التعليقات يدويًا على فيسبوك وإنستغرام</a:t>
            </a:r>
          </a:p>
          <a:p>
            <a:pPr marL="342900" indent="-3429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000" dirty="0">
                <a:solidFill>
                  <a:schemeClr val="accent1">
                    <a:lumMod val="50000"/>
                  </a:schemeClr>
                </a:solidFill>
              </a:rPr>
              <a:t>مراقبة هاشتاغات الحملة عبر أداة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Crowdtangle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342900" indent="-3429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000" dirty="0">
                <a:solidFill>
                  <a:schemeClr val="accent1">
                    <a:lumMod val="50000"/>
                  </a:schemeClr>
                </a:solidFill>
              </a:rPr>
              <a:t>تحليل الكلمات والمصطلحات المستخدمة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1800" b="1" dirty="0">
                <a:solidFill>
                  <a:schemeClr val="accent1">
                    <a:lumMod val="50000"/>
                  </a:schemeClr>
                </a:solidFill>
              </a:rPr>
              <a:t>📎 رابط </a:t>
            </a:r>
            <a:r>
              <a:rPr lang="en-US" sz="1800" b="1" dirty="0" err="1">
                <a:solidFill>
                  <a:schemeClr val="accent1">
                    <a:lumMod val="50000"/>
                  </a:schemeClr>
                </a:solidFill>
              </a:rPr>
              <a:t>Crowdtangle</a:t>
            </a:r>
            <a:r>
              <a:rPr lang="en-US" sz="1800" b="1" dirty="0">
                <a:solidFill>
                  <a:schemeClr val="accent1">
                    <a:lumMod val="50000"/>
                  </a:schemeClr>
                </a:solidFill>
              </a:rPr>
              <a:t>: https://</a:t>
            </a:r>
            <a:r>
              <a:rPr lang="en-US" sz="1800" b="1" dirty="0" err="1">
                <a:solidFill>
                  <a:schemeClr val="accent1">
                    <a:lumMod val="50000"/>
                  </a:schemeClr>
                </a:solidFill>
              </a:rPr>
              <a:t>www.crowdtangle.com</a:t>
            </a:r>
            <a:endParaRPr lang="en-US" sz="1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en-US" sz="1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CD66F1-3D38-4543-8252-9C1B77516535}"/>
              </a:ext>
            </a:extLst>
          </p:cNvPr>
          <p:cNvSpPr txBox="1"/>
          <p:nvPr/>
        </p:nvSpPr>
        <p:spPr>
          <a:xfrm>
            <a:off x="10808043" y="172666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4A722B7-7E1B-064E-B8C6-AC8772F855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101" y="4631406"/>
            <a:ext cx="3972245" cy="20539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6EFE5E-7108-0C4B-8CFE-C9530D7699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6" y="4114273"/>
            <a:ext cx="5524500" cy="275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790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513073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130395"/>
            <a:ext cx="11918804" cy="57276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ar-JO" dirty="0"/>
              <a:t>اختيار قصير للفئة الشبابية.</a:t>
            </a:r>
          </a:p>
          <a:p>
            <a:pPr marL="0" algn="ctr" defTabSz="914400" rtl="1" eaLnBrk="1" latinLnBrk="0" hangingPunct="1"/>
            <a:r>
              <a:rPr lang="en-US" dirty="0"/>
              <a:t>Instagram: </a:t>
            </a:r>
            <a:r>
              <a:rPr lang="ar-JO" dirty="0"/>
              <a:t>صور وإنفوغرافيك.</a:t>
            </a:r>
          </a:p>
          <a:p>
            <a:pPr marL="0" algn="ctr" defTabSz="914400" rtl="1" eaLnBrk="1" latinLnBrk="0" hangingPunct="1"/>
            <a:r>
              <a:rPr lang="en-US" dirty="0"/>
              <a:t>YouTube: </a:t>
            </a:r>
            <a:r>
              <a:rPr lang="ar-JO" dirty="0"/>
              <a:t>فيديوهات تعليمية طويلة.</a:t>
            </a:r>
          </a:p>
          <a:p>
            <a:pPr marL="0" algn="ctr" defTabSz="914400" rtl="1" eaLnBrk="1" latinLnBrk="0" hangingPunct="1"/>
            <a:r>
              <a:rPr lang="en-US" dirty="0"/>
              <a:t>Twitter: </a:t>
            </a:r>
            <a:r>
              <a:rPr lang="ar-JO" dirty="0"/>
              <a:t>تغطية فورية وحوارات عامة.</a:t>
            </a:r>
          </a:p>
          <a:p>
            <a:pPr marL="0" algn="ctr" defTabSz="914400" rtl="1" eaLnBrk="1" latinLnBrk="0" hangingPunct="1"/>
            <a:r>
              <a:rPr lang="en-US" dirty="0"/>
              <a:t>Facebook: </a:t>
            </a:r>
            <a:r>
              <a:rPr lang="ar-JO" dirty="0"/>
              <a:t>محتوى مجتمعي وأخبار عامة.</a:t>
            </a:r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51272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178" y="572777"/>
            <a:ext cx="6316388" cy="557618"/>
          </a:xfrm>
        </p:spPr>
        <p:txBody>
          <a:bodyPr>
            <a:normAutofit fontScale="90000"/>
          </a:bodyPr>
          <a:lstStyle/>
          <a:p>
            <a:pPr marL="0" indent="0" algn="ct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3600" b="1" dirty="0">
                <a:solidFill>
                  <a:schemeClr val="accent1">
                    <a:lumMod val="50000"/>
                  </a:schemeClr>
                </a:solidFill>
              </a:rPr>
              <a:t>مؤشرات قياس الأداء: التحليل النوعي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36C75-54DF-1B40-92C6-E45736AEA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423" y="1311350"/>
            <a:ext cx="7622012" cy="5283538"/>
          </a:xfrm>
        </p:spPr>
        <p:txBody>
          <a:bodyPr>
            <a:noAutofit/>
          </a:bodyPr>
          <a:lstStyle/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b="1" u="sng" dirty="0">
                <a:solidFill>
                  <a:schemeClr val="accent1">
                    <a:lumMod val="50000"/>
                  </a:schemeClr>
                </a:solidFill>
              </a:rPr>
              <a:t>مثال تطبيقي – حملة بيئية على إنستغرام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solidFill>
                  <a:schemeClr val="accent1">
                    <a:lumMod val="50000"/>
                  </a:schemeClr>
                </a:solidFill>
              </a:rPr>
              <a:t>الحملة حققت مشاهدات عالية.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solidFill>
                  <a:schemeClr val="accent1">
                    <a:lumMod val="50000"/>
                  </a:schemeClr>
                </a:solidFill>
              </a:rPr>
              <a:t>التعليقات كشفت انتقادات بأن المحتوى غير عملي ولا يعالج المشاكل الحقيقية.</a:t>
            </a:r>
          </a:p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>
                <a:solidFill>
                  <a:schemeClr val="accent1">
                    <a:lumMod val="50000"/>
                  </a:schemeClr>
                </a:solidFill>
              </a:rPr>
              <a:t>💬 سؤال: ما الإجراء الذي يمكن اتخاذه لتحسين محتوى الحملة بناءً على ملاحظات الجمهور؟</a:t>
            </a:r>
            <a:endParaRPr lang="en-JO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CD66F1-3D38-4543-8252-9C1B77516535}"/>
              </a:ext>
            </a:extLst>
          </p:cNvPr>
          <p:cNvSpPr txBox="1"/>
          <p:nvPr/>
        </p:nvSpPr>
        <p:spPr>
          <a:xfrm>
            <a:off x="10808043" y="172666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45BBBB0-FF99-2847-9F00-A9D457B62C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141" y="4546600"/>
            <a:ext cx="7361373" cy="231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4535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073927" y="500900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36598" y="1337506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ar-JO" dirty="0"/>
              <a:t>اختيار صور وإنفوغرافيك.</a:t>
            </a:r>
          </a:p>
          <a:p>
            <a:pPr marL="0" algn="ctr" defTabSz="914400" rtl="1" eaLnBrk="1" latinLnBrk="0" hangingPunct="1"/>
            <a:r>
              <a:rPr lang="en-US" dirty="0"/>
              <a:t>YouTube: </a:t>
            </a:r>
            <a:r>
              <a:rPr lang="ar-JO" dirty="0"/>
              <a:t>فيديوهات تعليمية طويلة.</a:t>
            </a:r>
          </a:p>
          <a:p>
            <a:pPr marL="0" algn="ctr" defTabSz="914400" rtl="1" eaLnBrk="1" latinLnBrk="0" hangingPunct="1"/>
            <a:r>
              <a:rPr lang="en-US" dirty="0"/>
              <a:t>Twitter: </a:t>
            </a:r>
            <a:r>
              <a:rPr lang="ar-JO" dirty="0"/>
              <a:t>تغطية فورية وحوارات عامة.</a:t>
            </a:r>
          </a:p>
          <a:p>
            <a:pPr marL="0" algn="ctr" defTabSz="914400" rtl="1" eaLnBrk="1" latinLnBrk="0" hangingPunct="1"/>
            <a:r>
              <a:rPr lang="en-US" dirty="0"/>
              <a:t>Facebook: </a:t>
            </a:r>
            <a:r>
              <a:rPr lang="ar-JO" dirty="0"/>
              <a:t>محتوى مجتمعي وأخبار عامة.</a:t>
            </a:r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70597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178" y="572776"/>
            <a:ext cx="6316388" cy="987281"/>
          </a:xfrm>
        </p:spPr>
        <p:txBody>
          <a:bodyPr>
            <a:normAutofit fontScale="90000"/>
          </a:bodyPr>
          <a:lstStyle/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3600" b="1" dirty="0"/>
              <a:t> كيفية تطوير الحملات بناءً على التحليل النوعي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36C75-54DF-1B40-92C6-E45736AEA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4428" y="1468191"/>
            <a:ext cx="6684135" cy="5110632"/>
          </a:xfrm>
        </p:spPr>
        <p:txBody>
          <a:bodyPr>
            <a:normAutofit/>
          </a:bodyPr>
          <a:lstStyle/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/>
              <a:t>نشر محتوى يجيب على الأسئلة السلبية المتكررة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solidFill>
                  <a:srgbClr val="C00000"/>
                </a:solidFill>
              </a:rPr>
              <a:t>تحسين الفيديو القادم بناءً على ملاحظات الجمهور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/>
              <a:t>تضمين قصص واقعية لحل مشكلات الثقة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solidFill>
                  <a:schemeClr val="accent1"/>
                </a:solidFill>
              </a:rPr>
              <a:t>التعامل مع الحملات المعارضة باحترافية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/>
              <a:t>💬 </a:t>
            </a:r>
            <a:r>
              <a:rPr lang="ar-JO" sz="2400" b="1" u="sng" dirty="0">
                <a:solidFill>
                  <a:srgbClr val="C00000"/>
                </a:solidFill>
              </a:rPr>
              <a:t>سؤال: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400" dirty="0"/>
              <a:t>كيف تتصرف إذا ظهرت حملة مضادة تنتقد حملتك الصحفية؟</a:t>
            </a:r>
            <a:endParaRPr lang="en-JO" sz="1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CD66F1-3D38-4543-8252-9C1B77516535}"/>
              </a:ext>
            </a:extLst>
          </p:cNvPr>
          <p:cNvSpPr txBox="1"/>
          <p:nvPr/>
        </p:nvSpPr>
        <p:spPr>
          <a:xfrm>
            <a:off x="10808043" y="172666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6CC61A-92F8-4947-A7CF-730353513F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7" y="4441371"/>
            <a:ext cx="3843361" cy="219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046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0088" y="956177"/>
            <a:ext cx="5559358" cy="57923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62608" y="1146220"/>
            <a:ext cx="5354353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2400" b="1" u="sng" dirty="0">
                <a:solidFill>
                  <a:schemeClr val="accent1"/>
                </a:solidFill>
                <a:latin typeface="Al Nile" pitchFamily="2" charset="-78"/>
              </a:rPr>
              <a:t>التقييم يشمل: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هل تحقق الهدف الأساسي؟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مقارنة النتائج مع الأهداف الرقمية والنوعية.</a:t>
            </a:r>
          </a:p>
          <a:p>
            <a:pPr algn="r" rtl="1">
              <a:lnSpc>
                <a:spcPct val="150000"/>
              </a:lnSpc>
            </a:pPr>
            <a:r>
              <a:rPr lang="ar-JO" sz="2400" b="1" u="sng" dirty="0">
                <a:solidFill>
                  <a:srgbClr val="C00000"/>
                </a:solidFill>
                <a:latin typeface="Al Nile" pitchFamily="2" charset="-78"/>
              </a:rPr>
              <a:t>راقب: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مؤشرات الأداء الكمي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تعليقات وتحليل نوعي دقيق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استخرج: نقاط القوة – نقاط الضعف – فرص التطوير</a:t>
            </a:r>
            <a:endParaRPr lang="en-US" sz="2400" dirty="0">
              <a:solidFill>
                <a:schemeClr val="accent1"/>
              </a:solidFill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52531" y="3553349"/>
            <a:ext cx="4309381" cy="1305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2800" b="1" u="sng" dirty="0">
                <a:solidFill>
                  <a:srgbClr val="C00000"/>
                </a:solidFill>
                <a:latin typeface="Al Nile" pitchFamily="2" charset="-78"/>
              </a:rPr>
              <a:t> خطوات التقييم النهائي لمؤشرات الأداء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089446" y="342900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60946" y="3886159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٠٧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20166"/>
            <a:ext cx="2305141" cy="1076343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B408C37C-6333-A74F-A697-43B6FD18960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8" b="10488"/>
          <a:stretch>
            <a:fillRect/>
          </a:stretch>
        </p:blipFill>
        <p:spPr>
          <a:xfrm>
            <a:off x="6096000" y="629806"/>
            <a:ext cx="5565912" cy="2799194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1839EDB-5851-074D-AE59-86EE5C748102}"/>
              </a:ext>
            </a:extLst>
          </p:cNvPr>
          <p:cNvSpPr txBox="1"/>
          <p:nvPr/>
        </p:nvSpPr>
        <p:spPr>
          <a:xfrm>
            <a:off x="10808043" y="17896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</p:spTree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0088" y="1397680"/>
            <a:ext cx="5559358" cy="5036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62609" y="1549485"/>
            <a:ext cx="5163959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endParaRPr lang="ar-JO" sz="2400" b="1" dirty="0">
              <a:solidFill>
                <a:srgbClr val="C00000"/>
              </a:solidFill>
              <a:latin typeface="Al Nile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JO" sz="2400" b="1" dirty="0">
                <a:solidFill>
                  <a:srgbClr val="C00000"/>
                </a:solidFill>
                <a:latin typeface="Al Nile" pitchFamily="2" charset="-78"/>
              </a:rPr>
              <a:t>لا تكتفي بقياس الأرقام فقط.</a:t>
            </a:r>
          </a:p>
          <a:p>
            <a:pPr algn="ctr" rtl="1">
              <a:lnSpc>
                <a:spcPct val="150000"/>
              </a:lnSpc>
            </a:pPr>
            <a:r>
              <a:rPr lang="ar-JO" sz="2400" b="1" dirty="0">
                <a:solidFill>
                  <a:schemeClr val="accent1"/>
                </a:solidFill>
                <a:latin typeface="Al Nile" pitchFamily="2" charset="-78"/>
              </a:rPr>
              <a:t>اهتم برأي جمهورك وتعليقاتهم.</a:t>
            </a:r>
          </a:p>
          <a:p>
            <a:pPr algn="ctr" rtl="1">
              <a:lnSpc>
                <a:spcPct val="150000"/>
              </a:lnSpc>
            </a:pPr>
            <a:r>
              <a:rPr lang="ar-JO" sz="2400" b="1" dirty="0">
                <a:solidFill>
                  <a:srgbClr val="C00000"/>
                </a:solidFill>
                <a:latin typeface="Al Nile" pitchFamily="2" charset="-78"/>
              </a:rPr>
              <a:t>طور محتواك أثناء التنفيذ لا بعد انتهاء الحملة.</a:t>
            </a:r>
          </a:p>
          <a:p>
            <a:pPr algn="ctr" rtl="1">
              <a:lnSpc>
                <a:spcPct val="150000"/>
              </a:lnSpc>
            </a:pPr>
            <a:r>
              <a:rPr lang="ar-JO" sz="2400" b="1" dirty="0">
                <a:solidFill>
                  <a:srgbClr val="002060"/>
                </a:solidFill>
                <a:latin typeface="Al Nile" pitchFamily="2" charset="-78"/>
              </a:rPr>
              <a:t>احرص على صياغة عنوان جذاب وواضح يعبر عن هدف الحملة بدقة.</a:t>
            </a:r>
            <a:endParaRPr lang="en-US" sz="2400" b="1" u="sng" dirty="0">
              <a:solidFill>
                <a:srgbClr val="002060"/>
              </a:solidFill>
              <a:latin typeface="Al Nile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41181" y="3645251"/>
            <a:ext cx="4058840" cy="658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2800" b="1" u="sng" dirty="0">
                <a:solidFill>
                  <a:srgbClr val="C00000"/>
                </a:solidFill>
                <a:latin typeface="Al Nile" pitchFamily="2" charset="-78"/>
              </a:rPr>
              <a:t>التوصيات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096000" y="35025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67500" y="3909739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٠٨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DE71F70-4CE9-8447-BCDA-56A6DA50F37F}"/>
              </a:ext>
            </a:extLst>
          </p:cNvPr>
          <p:cNvSpPr txBox="1"/>
          <p:nvPr/>
        </p:nvSpPr>
        <p:spPr>
          <a:xfrm>
            <a:off x="10808043" y="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DD16E6-BDC8-1A47-8204-E713C9E8AA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445" y="561153"/>
            <a:ext cx="5922123" cy="292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659032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D28030-D0FB-1945-B4DF-575340779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493" y="0"/>
            <a:ext cx="12282986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F8BCA8E-B1D3-FD4B-99C8-332F59A3C378}"/>
              </a:ext>
            </a:extLst>
          </p:cNvPr>
          <p:cNvSpPr/>
          <p:nvPr/>
        </p:nvSpPr>
        <p:spPr>
          <a:xfrm>
            <a:off x="2175748" y="5501530"/>
            <a:ext cx="82846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bliqueTop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ar-JO" sz="5400" b="1" i="0" u="none" strike="noStrike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-webkit-standard"/>
              </a:rPr>
              <a:t>أهمية العنوان في الحملات الصحفية</a:t>
            </a:r>
            <a:endParaRPr lang="en-JO" sz="5400" b="1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3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437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>
              <p:cTn id="2" repeatCount="indefinite" restart="whenNotActive" fill="hold" evtFilter="cancelBubble" nodeType="interactiveSeq">
                <p:stCondLst>
                  <p:cond delay="indefinite"/>
                  <p:cond evt="onBegin" delay="0">
                    <p:tn val="1"/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0049 0.11798" pathEditMode="relative" ptsTypes="AA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10049 0.11798 L 0 0" pathEditMode="relative" ptsTypes="AA">
                                      <p:cBhvr>
                                        <p:cTn id="11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3" dur="30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" pathEditMode="relative" ptsTypes="AA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1171601" y="1990288"/>
            <a:ext cx="5573486" cy="287742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90731" y="642256"/>
            <a:ext cx="7678559" cy="739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العنوان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150823" y="1322969"/>
            <a:ext cx="8869159" cy="4384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2400" b="1" dirty="0">
                <a:latin typeface="Alexandria" charset="0"/>
                <a:cs typeface="+mj-cs"/>
              </a:rPr>
              <a:t>العنوان هو أول رسالة تصل إلى الجمهور.</a:t>
            </a:r>
          </a:p>
          <a:p>
            <a:pPr algn="r" rtl="1">
              <a:lnSpc>
                <a:spcPct val="150000"/>
              </a:lnSpc>
            </a:pPr>
            <a:r>
              <a:rPr lang="ar-JO" sz="2400" b="1" u="sng" dirty="0">
                <a:solidFill>
                  <a:schemeClr val="accent1"/>
                </a:solidFill>
                <a:latin typeface="Alexandria" charset="0"/>
                <a:cs typeface="+mj-cs"/>
              </a:rPr>
              <a:t>العنوان القوي:</a:t>
            </a:r>
          </a:p>
          <a:p>
            <a:pPr marL="342900" indent="-34290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 sz="2400" dirty="0">
                <a:latin typeface="Alexandria" charset="0"/>
                <a:cs typeface="+mj-cs"/>
              </a:rPr>
              <a:t>يجذب الانتباه</a:t>
            </a:r>
          </a:p>
          <a:p>
            <a:pPr marL="342900" indent="-34290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 sz="2400" dirty="0">
                <a:latin typeface="Alexandria" charset="0"/>
                <a:cs typeface="+mj-cs"/>
              </a:rPr>
              <a:t>يشجع على التفاعل</a:t>
            </a:r>
          </a:p>
          <a:p>
            <a:pPr marL="342900" indent="-34290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 sz="2400" dirty="0">
                <a:latin typeface="Alexandria" charset="0"/>
                <a:cs typeface="+mj-cs"/>
              </a:rPr>
              <a:t>يعكس هدف الحملة</a:t>
            </a:r>
          </a:p>
          <a:p>
            <a:pPr algn="r" rtl="1">
              <a:lnSpc>
                <a:spcPct val="150000"/>
              </a:lnSpc>
            </a:pPr>
            <a:r>
              <a:rPr lang="ar-JO" sz="2400" b="1" dirty="0">
                <a:latin typeface="Alexandria" charset="0"/>
                <a:cs typeface="+mj-cs"/>
              </a:rPr>
              <a:t>💬 </a:t>
            </a:r>
            <a:r>
              <a:rPr lang="ar-JO" sz="2400" b="1" u="sng" dirty="0">
                <a:solidFill>
                  <a:srgbClr val="C00000"/>
                </a:solidFill>
                <a:latin typeface="Alexandria" charset="0"/>
                <a:cs typeface="+mj-cs"/>
              </a:rPr>
              <a:t>سؤال</a:t>
            </a:r>
            <a:r>
              <a:rPr lang="ar-JO" sz="2400" b="1" dirty="0">
                <a:latin typeface="Alexandria" charset="0"/>
                <a:cs typeface="+mj-cs"/>
              </a:rPr>
              <a:t> :</a:t>
            </a:r>
          </a:p>
          <a:p>
            <a:pPr algn="r" rtl="1">
              <a:lnSpc>
                <a:spcPct val="150000"/>
              </a:lnSpc>
            </a:pPr>
            <a:r>
              <a:rPr lang="ar-JO" sz="2400" b="1" dirty="0">
                <a:latin typeface="Alexandria" charset="0"/>
                <a:cs typeface="+mj-cs"/>
              </a:rPr>
              <a:t>ما هي أبرز خصائص العنوان الجيد في الحملات الصحفية؟</a:t>
            </a:r>
            <a:endParaRPr lang="ar-JO" sz="2000" b="1" dirty="0">
              <a:latin typeface="Alexandria" charset="0"/>
              <a:cs typeface="Alexandria" charset="0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b="1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100132" y="62916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95741" y="969592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٠٩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48022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03DEE75-C059-6D44-B2B0-11A37C080928}"/>
              </a:ext>
            </a:extLst>
          </p:cNvPr>
          <p:cNvSpPr txBox="1"/>
          <p:nvPr/>
        </p:nvSpPr>
        <p:spPr>
          <a:xfrm>
            <a:off x="10664673" y="33744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635C1E-9252-484E-B1D6-ED88C64E50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117286" y="2686858"/>
            <a:ext cx="5288426" cy="305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540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4290731" y="829818"/>
            <a:ext cx="7678559" cy="658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2800" b="1" u="sng" dirty="0">
                <a:solidFill>
                  <a:schemeClr val="accent1"/>
                </a:solidFill>
                <a:latin typeface="Alexandria" charset="0"/>
              </a:rPr>
              <a:t> أنواع العناوين الصحفية للحملات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100131" y="1735076"/>
            <a:ext cx="886915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endParaRPr lang="ar-JO" sz="2400" dirty="0">
              <a:latin typeface="Alexandria" charset="0"/>
            </a:endParaRP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latin typeface="Alexandria" charset="0"/>
              </a:rPr>
              <a:t>عنوان معلوماتي: يعرض حقيقة أو معلومة</a:t>
            </a:r>
          </a:p>
          <a:p>
            <a:pPr algn="r" rtl="1">
              <a:lnSpc>
                <a:spcPct val="150000"/>
              </a:lnSpc>
            </a:pPr>
            <a:r>
              <a:rPr lang="ar-JO" sz="2400" dirty="0">
                <a:solidFill>
                  <a:schemeClr val="accent1"/>
                </a:solidFill>
                <a:latin typeface="Alexandria" charset="0"/>
              </a:rPr>
              <a:t>مثال: "احمِ طفلك من التنمر الإلكتروني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latin typeface="Alexandria" charset="0"/>
              </a:rPr>
              <a:t>عنوان تساؤلي: يطرح سؤال يدفع القارئ للبحث عن إجابة</a:t>
            </a:r>
          </a:p>
          <a:p>
            <a:pPr algn="r" rtl="1">
              <a:lnSpc>
                <a:spcPct val="150000"/>
              </a:lnSpc>
            </a:pPr>
            <a:r>
              <a:rPr lang="ar-JO" sz="2400" dirty="0">
                <a:solidFill>
                  <a:srgbClr val="C00000"/>
                </a:solidFill>
                <a:latin typeface="Alexandria" charset="0"/>
              </a:rPr>
              <a:t>مثال: "هل طفلك آمن على الإنترنت؟"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dirty="0">
                <a:latin typeface="Alexandria" charset="0"/>
              </a:rPr>
              <a:t>عنوان إرشادي: يقدم نصيحة أو خطوات</a:t>
            </a:r>
          </a:p>
          <a:p>
            <a:pPr algn="r" rtl="1">
              <a:lnSpc>
                <a:spcPct val="150000"/>
              </a:lnSpc>
            </a:pPr>
            <a:r>
              <a:rPr lang="ar-JO" sz="2400" dirty="0">
                <a:solidFill>
                  <a:srgbClr val="00B0F0"/>
                </a:solidFill>
                <a:latin typeface="Alexandria" charset="0"/>
              </a:rPr>
              <a:t>مثال: "5 خطوات لحماية طفلك من التنمر الإلكتروني."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100132" y="62916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95741" y="969592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١٠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48022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03DEE75-C059-6D44-B2B0-11A37C080928}"/>
              </a:ext>
            </a:extLst>
          </p:cNvPr>
          <p:cNvSpPr txBox="1"/>
          <p:nvPr/>
        </p:nvSpPr>
        <p:spPr>
          <a:xfrm>
            <a:off x="10664673" y="33744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7C527F-8665-B044-9FCA-6C5840C4609E}"/>
              </a:ext>
            </a:extLst>
          </p:cNvPr>
          <p:cNvSpPr/>
          <p:nvPr/>
        </p:nvSpPr>
        <p:spPr>
          <a:xfrm rot="16200000">
            <a:off x="-999927" y="3311701"/>
            <a:ext cx="5228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/>
            <a:r>
              <a:rPr lang="ar-S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عناوين</a:t>
            </a:r>
            <a:r>
              <a:rPr lang="ar-S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ar-S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الحملات</a:t>
            </a:r>
            <a:r>
              <a:rPr lang="ar-S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ar-S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الإلكترونية</a:t>
            </a:r>
            <a:endParaRPr lang="en-JO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72048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431" y="1015032"/>
            <a:ext cx="5909015" cy="584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80431" y="1060751"/>
            <a:ext cx="5705214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JO" sz="2400" b="1" u="sng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</a:rPr>
              <a:t>العنوان الصحفي:</a:t>
            </a: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يعتمد على نقل معلومة أو تسليط الضوء على قضية.</a:t>
            </a: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مثال: "التنمر الإلكتروني: خطر يتزايد في المدارس."</a:t>
            </a:r>
          </a:p>
          <a:p>
            <a:pPr algn="just" rtl="1">
              <a:lnSpc>
                <a:spcPct val="150000"/>
              </a:lnSpc>
            </a:pPr>
            <a:r>
              <a:rPr lang="ar-JO" sz="2400" b="1" u="sng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</a:rPr>
              <a:t>العنوان التسويقي:</a:t>
            </a: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يعتمد على تحفيز الشراء أو الإجراء المباشر.</a:t>
            </a:r>
          </a:p>
          <a:p>
            <a:pPr algn="just" rtl="1">
              <a:lnSpc>
                <a:spcPct val="150000"/>
              </a:lnSpc>
            </a:pPr>
            <a:r>
              <a:rPr lang="ar-JO" sz="2400" dirty="0">
                <a:solidFill>
                  <a:schemeClr val="accent1"/>
                </a:solidFill>
                <a:latin typeface="Al Nile" pitchFamily="2" charset="-78"/>
              </a:rPr>
              <a:t>مثال: "احصل على أدوات حماية أطفالك اليوم!"</a:t>
            </a:r>
            <a:endParaRPr lang="en-US" sz="2400" u="sng" dirty="0">
              <a:solidFill>
                <a:schemeClr val="accent1"/>
              </a:solidFill>
              <a:latin typeface="Al Nile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25469" y="3815831"/>
            <a:ext cx="4774552" cy="1305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2800" b="1" dirty="0">
                <a:solidFill>
                  <a:schemeClr val="accent1"/>
                </a:solidFill>
                <a:latin typeface="Al Nile" pitchFamily="2" charset="-78"/>
              </a:rPr>
              <a:t>الفرق بين العنوان الصحفي والعنوان التسويقي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16410"/>
            <a:ext cx="2240797" cy="10462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892567C-6BA4-0345-9298-2D14062FF22F}"/>
              </a:ext>
            </a:extLst>
          </p:cNvPr>
          <p:cNvSpPr txBox="1"/>
          <p:nvPr/>
        </p:nvSpPr>
        <p:spPr>
          <a:xfrm>
            <a:off x="10808043" y="663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CEAC88D1-1A75-5647-95C7-C85AA625C1D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56" b="24856"/>
          <a:stretch>
            <a:fillRect/>
          </a:stretch>
        </p:blipFill>
        <p:spPr>
          <a:xfrm>
            <a:off x="6096000" y="724988"/>
            <a:ext cx="5725886" cy="2704012"/>
          </a:xfr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5628BA2-6F4A-8A4A-8655-5A85BE7C2F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7" y="5186490"/>
            <a:ext cx="2901070" cy="165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082873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500900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056399"/>
            <a:ext cx="11918804" cy="57710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8873" y="-50459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623" y="406761"/>
            <a:ext cx="5019955" cy="738644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JO" sz="32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أخطاء شائعة في صياغة العنوان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1792-83A3-5A43-907E-4181A8F1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761" y="1373645"/>
            <a:ext cx="11560808" cy="5247659"/>
          </a:xfrm>
        </p:spPr>
        <p:txBody>
          <a:bodyPr>
            <a:norm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العنوان المبالغ فيه يفقد المصداقية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العنوان الطويل يفقد التركيز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العنوان الغامض لا يجذب النقر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en-US" sz="2400" b="1" i="0" u="sng" strike="noStrike" dirty="0">
                <a:solidFill>
                  <a:srgbClr val="C00000"/>
                </a:solidFill>
                <a:effectLst/>
              </a:rPr>
              <a:t>💬 </a:t>
            </a:r>
            <a:r>
              <a:rPr lang="ar-JO" sz="2400" b="1" i="0" u="sng" strike="noStrike" dirty="0">
                <a:solidFill>
                  <a:srgbClr val="C00000"/>
                </a:solidFill>
                <a:effectLst/>
              </a:rPr>
              <a:t>سؤال 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ar-JO" sz="2400" b="0" i="0" u="none" strike="noStrike" dirty="0">
                <a:solidFill>
                  <a:srgbClr val="000000"/>
                </a:solidFill>
                <a:effectLst/>
              </a:rPr>
              <a:t>ما الخطأ الأكثر شيوعًا في العناوين على إنستغرام</a:t>
            </a:r>
            <a:r>
              <a:rPr lang="ar-SA" sz="2400" dirty="0">
                <a:solidFill>
                  <a:srgbClr val="000000"/>
                </a:solidFill>
              </a:rPr>
              <a:t>؟</a:t>
            </a:r>
            <a:endParaRPr lang="en-JO" sz="2800" dirty="0"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6E8609-057F-CC41-9FCB-047BFE59A7FE}"/>
              </a:ext>
            </a:extLst>
          </p:cNvPr>
          <p:cNvSpPr txBox="1"/>
          <p:nvPr/>
        </p:nvSpPr>
        <p:spPr>
          <a:xfrm>
            <a:off x="10808043" y="15313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0C52EB4-529E-1A45-B365-BABBF7CB35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0" b="15138"/>
          <a:stretch/>
        </p:blipFill>
        <p:spPr>
          <a:xfrm>
            <a:off x="180431" y="1102118"/>
            <a:ext cx="6011363" cy="572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9990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474629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21512" y="-63542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2548" y="740411"/>
            <a:ext cx="7668997" cy="692854"/>
          </a:xfrm>
        </p:spPr>
        <p:txBody>
          <a:bodyPr>
            <a:noAutofit/>
          </a:bodyPr>
          <a:lstStyle/>
          <a:p>
            <a:pPr algn="ctr" rtl="1"/>
            <a:r>
              <a:rPr lang="ar-JO" sz="2800" b="1" i="0" u="none" strike="noStrike" dirty="0">
                <a:solidFill>
                  <a:schemeClr val="accent1"/>
                </a:solidFill>
                <a:effectLst/>
              </a:rPr>
              <a:t>أمثلة لعناوين حملات إلكترونية ناجحة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BCA7F9-AC03-3249-A837-69041CE4E88A}"/>
              </a:ext>
            </a:extLst>
          </p:cNvPr>
          <p:cNvSpPr txBox="1"/>
          <p:nvPr/>
        </p:nvSpPr>
        <p:spPr>
          <a:xfrm>
            <a:off x="10936531" y="14650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A98BA2-A76B-AE4B-AC59-148E5A54B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05656"/>
            <a:ext cx="10866120" cy="4471307"/>
          </a:xfrm>
        </p:spPr>
        <p:txBody>
          <a:bodyPr/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b="0" i="0" u="none" strike="noStrike" dirty="0">
                <a:solidFill>
                  <a:srgbClr val="000000"/>
                </a:solidFill>
                <a:effectLst/>
              </a:rPr>
              <a:t>"</a:t>
            </a:r>
            <a:r>
              <a:rPr lang="ar-JO" sz="2400" b="0" i="0" u="none" strike="noStrike" dirty="0">
                <a:solidFill>
                  <a:srgbClr val="000000"/>
                </a:solidFill>
                <a:effectLst/>
              </a:rPr>
              <a:t>أوقفوا التنمر الآن!" (حملة توعوية إنستغرام)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2400" b="0" i="0" u="none" strike="noStrike" dirty="0">
                <a:solidFill>
                  <a:srgbClr val="C00000"/>
                </a:solidFill>
                <a:effectLst/>
              </a:rPr>
              <a:t>"أنقذ شجرتك اليوم!" (حملة بيئية على فيسبوك)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2400" b="0" i="0" u="none" strike="noStrike" dirty="0">
                <a:solidFill>
                  <a:srgbClr val="000000"/>
                </a:solidFill>
                <a:effectLst/>
              </a:rPr>
              <a:t>"التطعيم يحميك ويحمي عائلتك" (حملة صحية عربية)</a:t>
            </a:r>
          </a:p>
          <a:p>
            <a:pPr algn="r" rtl="1">
              <a:lnSpc>
                <a:spcPct val="150000"/>
              </a:lnSpc>
            </a:pPr>
            <a:r>
              <a:rPr lang="en-JO" sz="2400" b="1" i="0" u="none" strike="noStrike" dirty="0">
                <a:solidFill>
                  <a:srgbClr val="000000"/>
                </a:solidFill>
                <a:effectLst/>
              </a:rPr>
              <a:t>💬 </a:t>
            </a:r>
            <a:r>
              <a:rPr lang="ar-JO" sz="2400" b="1" i="0" u="sng" strike="noStrike" dirty="0">
                <a:solidFill>
                  <a:srgbClr val="C00000"/>
                </a:solidFill>
                <a:effectLst/>
              </a:rPr>
              <a:t>سؤال</a:t>
            </a:r>
            <a:r>
              <a:rPr lang="ar-JO" sz="2400" b="1" i="0" u="none" strike="noStrike" dirty="0">
                <a:solidFill>
                  <a:srgbClr val="000000"/>
                </a:solidFill>
                <a:effectLst/>
              </a:rPr>
              <a:t> :</a:t>
            </a:r>
          </a:p>
          <a:p>
            <a:pPr algn="r" rtl="1">
              <a:lnSpc>
                <a:spcPct val="150000"/>
              </a:lnSpc>
            </a:pPr>
            <a:r>
              <a:rPr lang="ar-JO" sz="24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لماذا حققت هذه العناوين نجاحًا سريعًا في جذب الجمهور؟</a:t>
            </a: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n-JO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474E04F-B5AD-834E-99F3-86397D3EDE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31" y="2380028"/>
            <a:ext cx="4572000" cy="3192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7841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500900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056399"/>
            <a:ext cx="11918804" cy="57710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8873" y="-50459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178" y="592338"/>
            <a:ext cx="7131776" cy="738644"/>
          </a:xfrm>
        </p:spPr>
        <p:txBody>
          <a:bodyPr anchor="t">
            <a:noAutofit/>
          </a:bodyPr>
          <a:lstStyle/>
          <a:p>
            <a:pPr marL="0" indent="0" algn="ctr" rtl="1">
              <a:buNone/>
            </a:pPr>
            <a:r>
              <a:rPr lang="ar-JO" sz="2800" b="1" i="0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أهم شروط وأساسيات صياغة عنوان حملة إلكترونية ناجح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1792-83A3-5A43-907E-4181A8F1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761" y="1373645"/>
            <a:ext cx="11560808" cy="5247659"/>
          </a:xfrm>
        </p:spPr>
        <p:txBody>
          <a:bodyPr>
            <a:normAutofit fontScale="85000" lnSpcReduction="20000"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الوضوح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rgbClr val="C00000"/>
                </a:solidFill>
                <a:effectLst/>
              </a:rPr>
              <a:t>الإيجاز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الجاذبية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 </a:t>
            </a:r>
            <a:r>
              <a:rPr lang="ar-JO" sz="2400" b="1" i="0" u="none" strike="noStrike" dirty="0">
                <a:solidFill>
                  <a:schemeClr val="accent1"/>
                </a:solidFill>
                <a:effectLst/>
              </a:rPr>
              <a:t>المصداقية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الارتباط بالموضوع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effectLst/>
              </a:rPr>
              <a:t>البساطة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 إثارة الفضول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chemeClr val="accent2">
                    <a:lumMod val="75000"/>
                  </a:schemeClr>
                </a:solidFill>
                <a:effectLst/>
              </a:rPr>
              <a:t> الملاءمة مع المنصة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chemeClr val="accent1">
                    <a:lumMod val="75000"/>
                  </a:schemeClr>
                </a:solidFill>
                <a:effectLst/>
              </a:rPr>
              <a:t> احترام القيم الاجتماعية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2400" b="1" i="0" u="none" strike="noStrike" dirty="0">
                <a:solidFill>
                  <a:srgbClr val="C00000"/>
                </a:solidFill>
                <a:effectLst/>
              </a:rPr>
              <a:t>التفرد والابتكار</a:t>
            </a:r>
            <a:endParaRPr lang="en-JO" sz="2800" b="1" dirty="0">
              <a:solidFill>
                <a:srgbClr val="C00000"/>
              </a:solidFill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6E8609-057F-CC41-9FCB-047BFE59A7FE}"/>
              </a:ext>
            </a:extLst>
          </p:cNvPr>
          <p:cNvSpPr txBox="1"/>
          <p:nvPr/>
        </p:nvSpPr>
        <p:spPr>
          <a:xfrm>
            <a:off x="10808043" y="15313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0C52EB4-529E-1A45-B365-BABBF7CB35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0" b="15138"/>
          <a:stretch/>
        </p:blipFill>
        <p:spPr>
          <a:xfrm>
            <a:off x="100389" y="1025884"/>
            <a:ext cx="6091405" cy="580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3454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1304" y="1195967"/>
            <a:ext cx="11679192" cy="54168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62656" y="319017"/>
            <a:ext cx="6016487" cy="752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المراجع الأكاديمية</a:t>
            </a:r>
            <a:r>
              <a:rPr lang="en-US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 </a:t>
            </a:r>
            <a:endParaRPr lang="ar-JO" sz="3200" b="1" u="sng" dirty="0">
              <a:solidFill>
                <a:schemeClr val="accent1">
                  <a:lumMod val="75000"/>
                </a:schemeClr>
              </a:solidFill>
              <a:latin typeface="Alexandria" charset="0"/>
              <a:cs typeface="+mj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923543"/>
            <a:ext cx="10971696" cy="263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Chaffey, D., &amp; Ellis-Chadwick, F. (2022). Digital Marketing (8th ed.). Pearson Education.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Ryan, D. (2016). Understanding Digital Marketing: Marketing Strategies for Engaging the Digital Generation (4th ed.). Kogan Page.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Tuten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, T. L., &amp; Solomon, M. R. (2020). Social Media Marketing (3rd ed.). Sage Publications.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رفعت، محمد مصطفى. (2022). الرأي العام في الواقع الافتراضي وقوة التعبئة الافتراضية. دار العربي للنشر والتوزيع.</a:t>
            </a:r>
          </a:p>
          <a:p>
            <a:pPr>
              <a:lnSpc>
                <a:spcPct val="150000"/>
              </a:lnSpc>
            </a:pPr>
            <a:endParaRPr lang="en-US" sz="16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5476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C2F074-C038-1B41-87A1-9CAAA7FD1D6D}"/>
              </a:ext>
            </a:extLst>
          </p:cNvPr>
          <p:cNvSpPr txBox="1"/>
          <p:nvPr/>
        </p:nvSpPr>
        <p:spPr>
          <a:xfrm>
            <a:off x="10808043" y="83302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JO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56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1304" y="1195967"/>
            <a:ext cx="11679192" cy="54168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62656" y="319017"/>
            <a:ext cx="6016487" cy="752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المراجع الرقمية</a:t>
            </a:r>
            <a:r>
              <a:rPr lang="en-US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 </a:t>
            </a:r>
            <a:endParaRPr lang="ar-JO" sz="3200" b="1" u="sng" dirty="0">
              <a:solidFill>
                <a:schemeClr val="accent1">
                  <a:lumMod val="75000"/>
                </a:schemeClr>
              </a:solidFill>
              <a:latin typeface="Alexandria" charset="0"/>
              <a:cs typeface="+mj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923543"/>
            <a:ext cx="10971696" cy="3008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Facebook Business. (n.d.). Facebook Insights. Retrieved from: 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2"/>
              </a:rPr>
              <a:t>https://business.facebook.com</a:t>
            </a:r>
            <a:r>
              <a:rPr lang="ar-SA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TikTok for Business. (n.d.). TikTok Analytics. Retrieved from: 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3"/>
              </a:rPr>
              <a:t>https://www.tiktok.com/business/en/analytics</a:t>
            </a:r>
            <a:r>
              <a:rPr lang="ar-SA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Google Analytics. (n.d.). Google Analytics. Retrieved from: 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4"/>
              </a:rPr>
              <a:t>https://analytics.google.com</a:t>
            </a:r>
            <a:r>
              <a:rPr lang="ar-SA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Hootsuite. (n.d.). Social Media Management Platform. Retrieved from: 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5"/>
              </a:rPr>
              <a:t>https://www.hootsuite.com</a:t>
            </a:r>
            <a:r>
              <a:rPr lang="ar-SA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Canva. (n.d.). Graphic Design Tool. Retrieved from: 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6"/>
              </a:rPr>
              <a:t>https://www.canva.com</a:t>
            </a:r>
            <a:r>
              <a:rPr lang="ar-SA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CrowdTangle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. (n.d.). Social Media Monitoring Tool. Retrieved from: 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7"/>
              </a:rPr>
              <a:t>https://www.crowdtangle.com</a:t>
            </a:r>
            <a:r>
              <a:rPr lang="ar-SA" sz="16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>
              <a:lnSpc>
                <a:spcPct val="150000"/>
              </a:lnSpc>
            </a:pPr>
            <a:endParaRPr lang="en-US" sz="16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5476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C2F074-C038-1B41-87A1-9CAAA7FD1D6D}"/>
              </a:ext>
            </a:extLst>
          </p:cNvPr>
          <p:cNvSpPr txBox="1"/>
          <p:nvPr/>
        </p:nvSpPr>
        <p:spPr>
          <a:xfrm>
            <a:off x="10808043" y="83302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JO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303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143112" y="5945267"/>
            <a:ext cx="9079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نلتقي في المحاضرة القادمة .. دمتم بخير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DF300C6-09A8-474F-8FE9-E20E0FF4FC00}"/>
</file>

<file path=docProps/app.xml><?xml version="1.0" encoding="utf-8"?>
<Properties xmlns="http://schemas.openxmlformats.org/officeDocument/2006/extended-properties" xmlns:vt="http://schemas.openxmlformats.org/officeDocument/2006/docPropsVTypes">
  <TotalTime>14606</TotalTime>
  <Words>2162</Words>
  <Application>Microsoft Macintosh PowerPoint</Application>
  <PresentationFormat>Widescreen</PresentationFormat>
  <Paragraphs>329</Paragraphs>
  <Slides>41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-webkit-standard</vt:lpstr>
      <vt:lpstr>Al Nile</vt:lpstr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مؤشرات الأداء للحملات التوعوية</vt:lpstr>
      <vt:lpstr>مؤشرات الأداء للحملات التثقيفية - التعليمية</vt:lpstr>
      <vt:lpstr>مؤشرات الأداء الحملات الاستقصائية </vt:lpstr>
      <vt:lpstr>مؤشرات الأداء - الحملات التحفيزية أو حملات الدعم </vt:lpstr>
      <vt:lpstr>مؤشرات الأداء - الحملات الإنسانية </vt:lpstr>
      <vt:lpstr>مؤشرات الأداء للحملات الإلكترونية حسب نوع الحملة</vt:lpstr>
      <vt:lpstr>PowerPoint Presentation</vt:lpstr>
      <vt:lpstr>مثال تطبيقي لحملة افتراضية: "أنقذ شجرتك" – حملة بيئية رقمية</vt:lpstr>
      <vt:lpstr>مثال تطبيقي لحملة افتراضية: "أنقذ شجرتك" – حملة بيئية رقمية</vt:lpstr>
      <vt:lpstr>مثال تطبيقي لحملة افتراضية: "أنقذ شجرتك" – حملة بيئية رقمية</vt:lpstr>
      <vt:lpstr>كيف نفهم مؤشرات الأداء على منصات التواصل الاجتماعي؟</vt:lpstr>
      <vt:lpstr>كيف نفهم مؤشرات الأداء على منصات التواصل الاجتماعي؟</vt:lpstr>
      <vt:lpstr>كيف نفهم مؤشرات الأداء على منصات التواصل الاجتماعي؟</vt:lpstr>
      <vt:lpstr>كيف نفهم مؤشرات الأداء على منصات التواصل الاجتماعي؟</vt:lpstr>
      <vt:lpstr>PowerPoint Presentation</vt:lpstr>
      <vt:lpstr>التحليل النوعي لقياس آداء الحملات الرقمية</vt:lpstr>
      <vt:lpstr>الفرق بين التحليل الكمي والنوعي</vt:lpstr>
      <vt:lpstr>أدوات التحليل النوعي</vt:lpstr>
      <vt:lpstr>مؤشرات قياس الأداء: التحليل النوعي </vt:lpstr>
      <vt:lpstr> كيفية تطوير الحملات بناءً على التحليل النوعي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أخطاء شائعة في صياغة العنوان</vt:lpstr>
      <vt:lpstr>أمثلة لعناوين حملات إلكترونية ناجحة</vt:lpstr>
      <vt:lpstr>أهم شروط وأساسيات صياغة عنوان حملة إلكترونية ناجح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Muna Almasri</cp:lastModifiedBy>
  <cp:revision>209</cp:revision>
  <dcterms:created xsi:type="dcterms:W3CDTF">2023-04-29T09:08:00Z</dcterms:created>
  <dcterms:modified xsi:type="dcterms:W3CDTF">2025-07-02T23:54:45Z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