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143"/>
  </p:notesMasterIdLst>
  <p:sldIdLst>
    <p:sldId id="480" r:id="rId3"/>
    <p:sldId id="530" r:id="rId4"/>
    <p:sldId id="787" r:id="rId5"/>
    <p:sldId id="541" r:id="rId6"/>
    <p:sldId id="503" r:id="rId7"/>
    <p:sldId id="488" r:id="rId8"/>
    <p:sldId id="723" r:id="rId9"/>
    <p:sldId id="724" r:id="rId10"/>
    <p:sldId id="725" r:id="rId11"/>
    <p:sldId id="726" r:id="rId12"/>
    <p:sldId id="728" r:id="rId13"/>
    <p:sldId id="729" r:id="rId14"/>
    <p:sldId id="730" r:id="rId15"/>
    <p:sldId id="732" r:id="rId16"/>
    <p:sldId id="734" r:id="rId17"/>
    <p:sldId id="735" r:id="rId18"/>
    <p:sldId id="736" r:id="rId19"/>
    <p:sldId id="618" r:id="rId20"/>
    <p:sldId id="589" r:id="rId21"/>
    <p:sldId id="737" r:id="rId22"/>
    <p:sldId id="749" r:id="rId23"/>
    <p:sldId id="750" r:id="rId24"/>
    <p:sldId id="751" r:id="rId25"/>
    <p:sldId id="738" r:id="rId26"/>
    <p:sldId id="753" r:id="rId27"/>
    <p:sldId id="752" r:id="rId28"/>
    <p:sldId id="739" r:id="rId29"/>
    <p:sldId id="740" r:id="rId30"/>
    <p:sldId id="741" r:id="rId31"/>
    <p:sldId id="620" r:id="rId32"/>
    <p:sldId id="992" r:id="rId33"/>
    <p:sldId id="774" r:id="rId34"/>
    <p:sldId id="755" r:id="rId35"/>
    <p:sldId id="991" r:id="rId36"/>
    <p:sldId id="754" r:id="rId37"/>
    <p:sldId id="591" r:id="rId38"/>
    <p:sldId id="999" r:id="rId39"/>
    <p:sldId id="744" r:id="rId40"/>
    <p:sldId id="745" r:id="rId41"/>
    <p:sldId id="746" r:id="rId42"/>
    <p:sldId id="748" r:id="rId43"/>
    <p:sldId id="998" r:id="rId44"/>
    <p:sldId id="984" r:id="rId45"/>
    <p:sldId id="757" r:id="rId46"/>
    <p:sldId id="758" r:id="rId47"/>
    <p:sldId id="981" r:id="rId48"/>
    <p:sldId id="982" r:id="rId49"/>
    <p:sldId id="985" r:id="rId50"/>
    <p:sldId id="983" r:id="rId51"/>
    <p:sldId id="759" r:id="rId52"/>
    <p:sldId id="760" r:id="rId53"/>
    <p:sldId id="771" r:id="rId54"/>
    <p:sldId id="761" r:id="rId55"/>
    <p:sldId id="762" r:id="rId56"/>
    <p:sldId id="990" r:id="rId57"/>
    <p:sldId id="763" r:id="rId58"/>
    <p:sldId id="764" r:id="rId59"/>
    <p:sldId id="772" r:id="rId60"/>
    <p:sldId id="773" r:id="rId61"/>
    <p:sldId id="765" r:id="rId62"/>
    <p:sldId id="487" r:id="rId63"/>
    <p:sldId id="986" r:id="rId64"/>
    <p:sldId id="770" r:id="rId65"/>
    <p:sldId id="993" r:id="rId66"/>
    <p:sldId id="994" r:id="rId67"/>
    <p:sldId id="995" r:id="rId68"/>
    <p:sldId id="988" r:id="rId69"/>
    <p:sldId id="996" r:id="rId70"/>
    <p:sldId id="989" r:id="rId71"/>
    <p:sldId id="987" r:id="rId72"/>
    <p:sldId id="997" r:id="rId73"/>
    <p:sldId id="722" r:id="rId74"/>
    <p:sldId id="616" r:id="rId75"/>
    <p:sldId id="669" r:id="rId76"/>
    <p:sldId id="670" r:id="rId77"/>
    <p:sldId id="778" r:id="rId78"/>
    <p:sldId id="779" r:id="rId79"/>
    <p:sldId id="780" r:id="rId80"/>
    <p:sldId id="781" r:id="rId81"/>
    <p:sldId id="782" r:id="rId82"/>
    <p:sldId id="783" r:id="rId83"/>
    <p:sldId id="784" r:id="rId84"/>
    <p:sldId id="785" r:id="rId85"/>
    <p:sldId id="786" r:id="rId86"/>
    <p:sldId id="788" r:id="rId87"/>
    <p:sldId id="789" r:id="rId88"/>
    <p:sldId id="790" r:id="rId89"/>
    <p:sldId id="791" r:id="rId90"/>
    <p:sldId id="796" r:id="rId91"/>
    <p:sldId id="795" r:id="rId92"/>
    <p:sldId id="794" r:id="rId93"/>
    <p:sldId id="793" r:id="rId94"/>
    <p:sldId id="799" r:id="rId95"/>
    <p:sldId id="797" r:id="rId96"/>
    <p:sldId id="801" r:id="rId97"/>
    <p:sldId id="800" r:id="rId98"/>
    <p:sldId id="802" r:id="rId99"/>
    <p:sldId id="803" r:id="rId100"/>
    <p:sldId id="807" r:id="rId101"/>
    <p:sldId id="806" r:id="rId102"/>
    <p:sldId id="805" r:id="rId103"/>
    <p:sldId id="808" r:id="rId104"/>
    <p:sldId id="804" r:id="rId105"/>
    <p:sldId id="809" r:id="rId106"/>
    <p:sldId id="810" r:id="rId107"/>
    <p:sldId id="811" r:id="rId108"/>
    <p:sldId id="812" r:id="rId109"/>
    <p:sldId id="813" r:id="rId110"/>
    <p:sldId id="792" r:id="rId111"/>
    <p:sldId id="798" r:id="rId112"/>
    <p:sldId id="816" r:id="rId113"/>
    <p:sldId id="955" r:id="rId114"/>
    <p:sldId id="956" r:id="rId115"/>
    <p:sldId id="957" r:id="rId116"/>
    <p:sldId id="958" r:id="rId117"/>
    <p:sldId id="960" r:id="rId118"/>
    <p:sldId id="961" r:id="rId119"/>
    <p:sldId id="962" r:id="rId120"/>
    <p:sldId id="963" r:id="rId121"/>
    <p:sldId id="964" r:id="rId122"/>
    <p:sldId id="965" r:id="rId123"/>
    <p:sldId id="902" r:id="rId124"/>
    <p:sldId id="966" r:id="rId125"/>
    <p:sldId id="967" r:id="rId126"/>
    <p:sldId id="968" r:id="rId127"/>
    <p:sldId id="969" r:id="rId128"/>
    <p:sldId id="970" r:id="rId129"/>
    <p:sldId id="971" r:id="rId130"/>
    <p:sldId id="952" r:id="rId131"/>
    <p:sldId id="919" r:id="rId132"/>
    <p:sldId id="972" r:id="rId133"/>
    <p:sldId id="973" r:id="rId134"/>
    <p:sldId id="974" r:id="rId135"/>
    <p:sldId id="975" r:id="rId136"/>
    <p:sldId id="976" r:id="rId137"/>
    <p:sldId id="977" r:id="rId138"/>
    <p:sldId id="978" r:id="rId139"/>
    <p:sldId id="979" r:id="rId140"/>
    <p:sldId id="980" r:id="rId141"/>
    <p:sldId id="680" r:id="rId1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787"/>
            <p14:sldId id="541"/>
            <p14:sldId id="503"/>
            <p14:sldId id="488"/>
            <p14:sldId id="723"/>
            <p14:sldId id="724"/>
            <p14:sldId id="725"/>
            <p14:sldId id="726"/>
            <p14:sldId id="728"/>
            <p14:sldId id="729"/>
            <p14:sldId id="730"/>
            <p14:sldId id="732"/>
            <p14:sldId id="734"/>
            <p14:sldId id="735"/>
            <p14:sldId id="736"/>
            <p14:sldId id="618"/>
            <p14:sldId id="589"/>
            <p14:sldId id="737"/>
            <p14:sldId id="749"/>
            <p14:sldId id="750"/>
            <p14:sldId id="751"/>
            <p14:sldId id="738"/>
            <p14:sldId id="753"/>
            <p14:sldId id="752"/>
            <p14:sldId id="739"/>
            <p14:sldId id="740"/>
            <p14:sldId id="741"/>
            <p14:sldId id="620"/>
            <p14:sldId id="992"/>
            <p14:sldId id="774"/>
            <p14:sldId id="755"/>
            <p14:sldId id="991"/>
            <p14:sldId id="754"/>
            <p14:sldId id="591"/>
            <p14:sldId id="999"/>
            <p14:sldId id="744"/>
            <p14:sldId id="745"/>
            <p14:sldId id="746"/>
            <p14:sldId id="748"/>
            <p14:sldId id="998"/>
            <p14:sldId id="984"/>
            <p14:sldId id="757"/>
            <p14:sldId id="758"/>
            <p14:sldId id="981"/>
            <p14:sldId id="982"/>
            <p14:sldId id="985"/>
            <p14:sldId id="983"/>
            <p14:sldId id="759"/>
            <p14:sldId id="760"/>
            <p14:sldId id="771"/>
            <p14:sldId id="761"/>
            <p14:sldId id="762"/>
            <p14:sldId id="990"/>
            <p14:sldId id="763"/>
            <p14:sldId id="764"/>
            <p14:sldId id="772"/>
            <p14:sldId id="773"/>
            <p14:sldId id="765"/>
            <p14:sldId id="487"/>
            <p14:sldId id="986"/>
            <p14:sldId id="770"/>
            <p14:sldId id="993"/>
            <p14:sldId id="994"/>
            <p14:sldId id="995"/>
            <p14:sldId id="988"/>
            <p14:sldId id="996"/>
            <p14:sldId id="989"/>
            <p14:sldId id="987"/>
            <p14:sldId id="997"/>
            <p14:sldId id="722"/>
            <p14:sldId id="616"/>
            <p14:sldId id="669"/>
            <p14:sldId id="670"/>
            <p14:sldId id="778"/>
            <p14:sldId id="779"/>
            <p14:sldId id="780"/>
            <p14:sldId id="781"/>
            <p14:sldId id="782"/>
            <p14:sldId id="783"/>
            <p14:sldId id="784"/>
            <p14:sldId id="785"/>
            <p14:sldId id="786"/>
            <p14:sldId id="788"/>
            <p14:sldId id="789"/>
            <p14:sldId id="790"/>
            <p14:sldId id="791"/>
            <p14:sldId id="796"/>
            <p14:sldId id="795"/>
            <p14:sldId id="794"/>
            <p14:sldId id="793"/>
            <p14:sldId id="799"/>
            <p14:sldId id="797"/>
            <p14:sldId id="801"/>
            <p14:sldId id="800"/>
            <p14:sldId id="802"/>
            <p14:sldId id="803"/>
            <p14:sldId id="807"/>
            <p14:sldId id="806"/>
            <p14:sldId id="805"/>
            <p14:sldId id="808"/>
            <p14:sldId id="804"/>
            <p14:sldId id="809"/>
            <p14:sldId id="810"/>
            <p14:sldId id="811"/>
            <p14:sldId id="812"/>
            <p14:sldId id="813"/>
            <p14:sldId id="792"/>
            <p14:sldId id="798"/>
            <p14:sldId id="816"/>
            <p14:sldId id="955"/>
            <p14:sldId id="956"/>
            <p14:sldId id="957"/>
            <p14:sldId id="958"/>
            <p14:sldId id="960"/>
            <p14:sldId id="961"/>
            <p14:sldId id="962"/>
            <p14:sldId id="963"/>
            <p14:sldId id="964"/>
            <p14:sldId id="965"/>
            <p14:sldId id="902"/>
            <p14:sldId id="966"/>
            <p14:sldId id="967"/>
            <p14:sldId id="968"/>
            <p14:sldId id="969"/>
            <p14:sldId id="970"/>
            <p14:sldId id="971"/>
            <p14:sldId id="952"/>
            <p14:sldId id="919"/>
            <p14:sldId id="972"/>
            <p14:sldId id="973"/>
            <p14:sldId id="974"/>
            <p14:sldId id="975"/>
            <p14:sldId id="976"/>
            <p14:sldId id="977"/>
            <p14:sldId id="978"/>
            <p14:sldId id="979"/>
            <p14:sldId id="980"/>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presProps" Target="pres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141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964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3407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219303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489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1417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1.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6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1.png"/><Relationship Id="rId1" Type="http://schemas.openxmlformats.org/officeDocument/2006/relationships/slideLayout" Target="../slideLayouts/slideLayout24.xml"/><Relationship Id="rId4" Type="http://schemas.openxmlformats.org/officeDocument/2006/relationships/image" Target="../media/image35.png"/></Relationships>
</file>

<file path=ppt/slides/_rels/slide6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6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4.xml"/></Relationships>
</file>

<file path=ppt/slides/_rels/slide6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4.xml"/></Relationships>
</file>

<file path=ppt/slides/_rels/slide6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4.xml"/></Relationships>
</file>

<file path=ppt/slides/_rels/slide6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4.xml"/></Relationships>
</file>

<file path=ppt/slides/_rels/slide7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4.xml"/></Relationships>
</file>

<file path=ppt/slides/_rels/slide7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png"/><Relationship Id="rId1" Type="http://schemas.openxmlformats.org/officeDocument/2006/relationships/slideLayout" Target="../slideLayouts/slideLayout24.xml"/></Relationships>
</file>

<file path=ppt/slides/_rels/slide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8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8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8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_rels/slide9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9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0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30.xml"/></Relationships>
</file>

<file path=ppt/slides/_rels/slide10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4.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7.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image" Target="../media/image51.emf"/><Relationship Id="rId1" Type="http://schemas.openxmlformats.org/officeDocument/2006/relationships/slideLayout" Target="../slideLayouts/slideLayout12.xml"/></Relationships>
</file>

<file path=ppt/slides/_rels/slide121.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1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0.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6.svg"/><Relationship Id="rId2" Type="http://schemas.openxmlformats.org/officeDocument/2006/relationships/image" Target="../media/image54.jpeg"/><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image" Target="../media/image5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Mona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Moustafa</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Scientific Research Workshops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 Practical Perspective</a:t>
            </a:r>
          </a:p>
        </p:txBody>
      </p:sp>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05C0C63-0B83-46B0-9526-779558BE6C51}"/>
              </a:ext>
            </a:extLst>
          </p:cNvPr>
          <p:cNvPicPr>
            <a:picLocks noChangeAspect="1"/>
          </p:cNvPicPr>
          <p:nvPr/>
        </p:nvPicPr>
        <p:blipFill>
          <a:blip r:embed="rId4"/>
          <a:stretch>
            <a:fillRect/>
          </a:stretch>
        </p:blipFill>
        <p:spPr>
          <a:xfrm>
            <a:off x="288484" y="185698"/>
            <a:ext cx="2956816" cy="1383912"/>
          </a:xfrm>
          <a:prstGeom prst="rect">
            <a:avLst/>
          </a:prstGeom>
        </p:spPr>
      </p:pic>
      <p:sp>
        <p:nvSpPr>
          <p:cNvPr id="15" name="Rectangle: Rounded Corners 14">
            <a:extLst>
              <a:ext uri="{FF2B5EF4-FFF2-40B4-BE49-F238E27FC236}">
                <a16:creationId xmlns:a16="http://schemas.microsoft.com/office/drawing/2014/main" id="{86D542E5-B5DF-465B-BA71-94E69AF40B51}"/>
              </a:ext>
            </a:extLst>
          </p:cNvPr>
          <p:cNvSpPr/>
          <p:nvPr/>
        </p:nvSpPr>
        <p:spPr>
          <a:xfrm>
            <a:off x="-57150" y="58847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Session5</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8142"/>
            <a:ext cx="12191999" cy="525015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4620819"/>
          </a:xfrm>
        </p:spPr>
      </p:pic>
      <p:sp>
        <p:nvSpPr>
          <p:cNvPr id="9" name="TextBox 8">
            <a:extLst>
              <a:ext uri="{FF2B5EF4-FFF2-40B4-BE49-F238E27FC236}">
                <a16:creationId xmlns:a16="http://schemas.microsoft.com/office/drawing/2014/main" id="{25760A6C-566F-B7E3-1EEE-CB29F0CF0113}"/>
              </a:ext>
            </a:extLst>
          </p:cNvPr>
          <p:cNvSpPr txBox="1"/>
          <p:nvPr/>
        </p:nvSpPr>
        <p:spPr>
          <a:xfrm>
            <a:off x="2262394" y="4283173"/>
            <a:ext cx="1003795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"Achieving Reliable Results: Effective Sampling Methods and Data Collection Measurement Techniques"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937487" y="563419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26829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6431358" cy="1815882"/>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Sampling Methods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Collection and Measurement Techniques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550885" y="5331694"/>
            <a:ext cx="821785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Why sample?</a:t>
            </a:r>
          </a:p>
        </p:txBody>
      </p:sp>
      <p:pic>
        <p:nvPicPr>
          <p:cNvPr id="8" name="Picture 7">
            <a:extLst>
              <a:ext uri="{FF2B5EF4-FFF2-40B4-BE49-F238E27FC236}">
                <a16:creationId xmlns:a16="http://schemas.microsoft.com/office/drawing/2014/main" id="{0F4A799D-FD26-4578-89C8-04BB0CC6C310}"/>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52BDFB4C-4713-4356-A3A5-29F05389628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the process of selecting a few from the many in order to carry out empirical research.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أخذ العينات هو عملية اختيار عدد قليل من الكثير من أجل إجراء البحوث التجريبية.</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30" y="1104020"/>
            <a:ext cx="3995900"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16696" y="1756106"/>
            <a:ext cx="8560904" cy="35977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35344" y="2044004"/>
            <a:ext cx="824949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used when it is not possible or practical to include the entire research population in your study, which is usually the case</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يتم استخدام أخذ العينات عندما لا يكون من الممكن أو العملي تضمين مجتمع البحث بالكامل في دراستك، وهو ما يحدث عادةً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EBC2D09B-A19D-427C-9F53-6E156E267B29}"/>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EDA9D866-7FA7-4DC0-A95D-0A981801BDD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05287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32267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method of sampling used plays a major role in any research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تلعب طريقة أخذ العينات المستخدمة دورًا رئيسيًا في أي تحقيق بحثي.</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FF6DA97F-9334-47AE-AE43-789E5904318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B71E700C-2455-4411-B7CD-861DCE78177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1683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41490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34291"/>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must take care when selecting a sampling technique; there are a number of different approaches to sampling and choice of approach should be influenced largely by the purpose of the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عليك توخي الحذر عند اختيار تقنية أخذ العينات؛ هناك عدد من الأساليب المختلفة لأخذ العينات وينبغي أن يتأثر اختيار النهج إلى حد كبير بالغرض من التحقيق.</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E9C38391-6B39-4A73-B017-ADF4F9E86B1C}"/>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A4B17988-3CC3-48B5-8A54-977683CAD6C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1198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0514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006232"/>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totally inappropriate to engage in a small-scale, localized qualitative study then attempt to generalize from the findings.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من غير المناسب تمامًا الانخراط في دراسة نوعية محلية صغيرة الحجم ثم محاولة التعميم من النتائج.</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B541F40E-2F4F-4928-A44B-0266BD7F2483}"/>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6FBAC89C-A7EF-4220-B416-A87418D7431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92214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97261" y="8679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357471"/>
            <a:ext cx="10727437" cy="42139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593551"/>
            <a:ext cx="10609260"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rather simplistic rule of thumb is to assume that </a:t>
            </a:r>
            <a:r>
              <a:rPr lang="en-US" sz="2800" b="1" dirty="0">
                <a:solidFill>
                  <a:srgbClr val="2D3956"/>
                </a:solidFill>
                <a:latin typeface="Tajawal ExtraBold" panose="00000800000000000000" pitchFamily="2" charset="-78"/>
                <a:cs typeface="Tajawal ExtraBold" panose="00000800000000000000" pitchFamily="2" charset="-78"/>
              </a:rPr>
              <a:t>quantitative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probability sampling techniques </a:t>
            </a:r>
            <a:r>
              <a:rPr lang="en-US" sz="2800" dirty="0">
                <a:solidFill>
                  <a:srgbClr val="2D3956"/>
                </a:solidFill>
                <a:latin typeface="Tajawal ExtraBold" panose="00000800000000000000" pitchFamily="2" charset="-78"/>
                <a:cs typeface="Tajawal ExtraBold" panose="00000800000000000000" pitchFamily="2" charset="-78"/>
              </a:rPr>
              <a:t>and </a:t>
            </a:r>
            <a:r>
              <a:rPr lang="en-US" sz="2800" b="1" dirty="0">
                <a:solidFill>
                  <a:srgbClr val="2D3956"/>
                </a:solidFill>
                <a:latin typeface="Tajawal ExtraBold" panose="00000800000000000000" pitchFamily="2" charset="-78"/>
                <a:cs typeface="Tajawal ExtraBold" panose="00000800000000000000" pitchFamily="2" charset="-78"/>
              </a:rPr>
              <a:t>qualitative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purposive sampling</a:t>
            </a:r>
            <a:r>
              <a:rPr lang="en-US" sz="2800" dirty="0">
                <a:solidFill>
                  <a:srgbClr val="2D3956"/>
                </a:solidFill>
                <a:latin typeface="Tajawal ExtraBold" panose="00000800000000000000" pitchFamily="2" charset="-78"/>
                <a:cs typeface="Tajawal ExtraBold" panose="00000800000000000000" pitchFamily="2" charset="-78"/>
              </a:rPr>
              <a: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هناك قاعدة تبسيطية إلى حد ما وهي افتراض أن البحث الكمي سوف يميل إلى استخدام تقنيات أخذ العينات الاحتمالية وأن البحث النوعي سوف يميل إلى استخدام أخذ العينات الهادفة.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0BADDF36-4C95-4B00-B093-8BBC0FD61E3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9C888BA9-EB22-49ED-8348-CB4B12C9D08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32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6504"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601" y="1397041"/>
            <a:ext cx="10861051" cy="4513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8244" y="1594316"/>
            <a:ext cx="1068740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here when we are talking about qualitative research we are talking about in-depth rich pictures, not short detail collected from many in order to add detail to the quantifiable evidence gathered.</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تذكر أننا عندما نتحدث هنا عن البحث النوعي فإننا نتحدث عن صور غنية متعمقة، وليس تفاصيل قصيرة تم جمعها من الكثيرين من أجل إضافة تفاصيل إلى الأدلة القابلة للقياس التي تم جمعها.</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59815C9E-95F8-4911-B2B7-84ECB77347AF}"/>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9BF8D2DC-EE02-4A7E-A1E2-60F77913FFD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66351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4"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8327" y="1232108"/>
            <a:ext cx="11013343" cy="46916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88327" y="1391316"/>
            <a:ext cx="11013342"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Qualitative research may produce theoretical generalization, which means it is possible to generalize from,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a case study to a wider theory based on the findings of the case study. </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قد ينتج البحث النوعي تعميمًا نظريًا، مما يعني أنه من الممكن التعميم من،</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على سبيل المثال، دراسة حالة لنظرية أوسع بناءً على نتائج دراسة الحالة.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979F74B4-CCEF-446C-9639-EC8772BFF31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A61983DF-BC19-4CBE-AB7E-F6EF8C16B47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59988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593550"/>
            <a:ext cx="10184424" cy="4160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5" y="1687478"/>
            <a:ext cx="10184424"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Payne (1990, 23) states that positivist and interpretivist researchers ‘may have very different ideological roots but there is a common concern in ensuring that respondents are representative’.</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يذكر باين (1990، 23) أن الباحثين الوضعيين والتفسيريين “قد يكون لديهم جذور أيديولوجية مختلفة تمامًا ولكن هناك اهتمام مشترك بضمان تمثيل المشاركين”.</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9795297F-848E-44CC-B137-73603600AD51}"/>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DDDE94DA-2F31-48E0-9D84-822A52A661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3256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5"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3" y="1617129"/>
            <a:ext cx="10816701"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2" y="1617129"/>
            <a:ext cx="10685273"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sample selection must be directly related to the type of study you intend to conduct, the research question you are asking, and the type of evidence you need to present in order to respond to that question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أن يكون اختيار العينة مرتبطًا بشكل مباشر بنوع الدراسة التي تنوي إجراؤها، وسؤال البحث الذي تطرحه، ونوع الأدلة التي تحتاج إلى تقديمها للرد على هذا السؤال</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769A93B5-10C4-47B8-8D47-B6945AA5576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41F871BB-E704-4853-B4FF-0B25443EF75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820623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4" y="1448795"/>
            <a:ext cx="11350615" cy="46749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4" y="1585647"/>
            <a:ext cx="11135846"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would you take a random sample of 13–16-year-old teenagers from a particular region if you wanted to investigate their use of the internet?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if, when your random sample was decided, none had ever touched a computer?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على سبيل المثال، هل يمكنك أخذ عينة عشوائية من المراهقين الذين تتراوح أعمارهم بين 13 و16 عامًا من منطقة معينة إذا أردت التحقق من استخدامهم للإنترنت؟</a:t>
            </a:r>
          </a:p>
          <a:p>
            <a:pPr marL="457200" indent="-457200" algn="just" rtl="1">
              <a:buFont typeface="Wingdings" panose="05000000000000000000" pitchFamily="2" charset="2"/>
              <a:buChar char="q"/>
            </a:pP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ماذا لو، عندما تم تحديد عينتك العشوائية، لم يلمس أي منها جهاز كمبيوتر على الإطلاق؟</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430C0F3E-E56A-45CF-AB20-B0BE6564491D}"/>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C285907A-CC68-40E2-80DF-5F648609A26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8301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400530"/>
            <a:ext cx="11244598" cy="46894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8769" y="1654306"/>
            <a:ext cx="11029829"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Think carefully about the research question you are asking and the nature of the response you want: do you want to be in a position to make general statements or do you want to provide detailed insight?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answer will often determine the research method(s) and sampling techniques that are appropriate to accomplish this.</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فكر جيدًا في سؤال البحث الذي تطرحه وطبيعة الرد الذي تريده: هل تريد أن تكون في وضع يسمح لك بالإدلاء ببيانات عامة أم تريد تقديم رؤية تفصيلية؟</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ستحدد إجابتك غالبًا طريقة (طرق) البحث وتقنيات أخذ العينات المناسبة لتحقيق ذلك.</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pic>
        <p:nvPicPr>
          <p:cNvPr id="10" name="Picture 9">
            <a:extLst>
              <a:ext uri="{FF2B5EF4-FFF2-40B4-BE49-F238E27FC236}">
                <a16:creationId xmlns:a16="http://schemas.microsoft.com/office/drawing/2014/main" id="{9486C5C1-62F2-4243-A972-8A86DA004772}"/>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63086D5-80B0-48B2-9CF3-4E5C1190245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94885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Population and sample</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76AE8540-62C8-451C-9B49-D4F0466FFC1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34301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4878" y="2090355"/>
            <a:ext cx="8372641"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So how do we go about selecting a sample and what do we select the sample from?</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إذن كيف يمكننا اختيار العينة ومن ماذا نختار العينة؟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687688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9530" y="2090355"/>
            <a:ext cx="8372641"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Your research population is the entire set of individuals about which inference will be made</a:t>
            </a: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مجتمع البحث الخاص بك هو المجموعة الكاملة من الأفراد الذين سيتم الاستدلال عليهم</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E5D737BF-D730-43AD-9AEA-3DD6888DA0F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895E43EE-71F2-4DB3-B7E3-E94137AC3F5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90718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95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104019"/>
            <a:ext cx="8892209" cy="52334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cs typeface="Arial"/>
                <a:sym typeface="Arial"/>
              </a:rPr>
              <a:t>– A group that includes all the cases (individuals, objects, or groups) in which the researcher is interested.</a:t>
            </a:r>
          </a:p>
          <a:p>
            <a:pPr lvl="0" algn="just" rtl="1">
              <a:buClr>
                <a:srgbClr val="000000"/>
              </a:buClr>
              <a:defRPr/>
            </a:pPr>
            <a:r>
              <a:rPr lang="ar-EG" sz="2800" kern="0" dirty="0">
                <a:solidFill>
                  <a:srgbClr val="000000"/>
                </a:solidFill>
                <a:latin typeface="Arial"/>
                <a:cs typeface="Arial"/>
                <a:sym typeface="Arial"/>
              </a:rPr>
              <a:t>المجتمع – مجموعة تضم جميع الحالات (أفراد، كائنات، أو مجموعات) التي يهتم بها الباحث.</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cs typeface="Arial"/>
                <a:sym typeface="Arial"/>
              </a:rPr>
              <a:t> </a:t>
            </a:r>
            <a:r>
              <a:rPr kumimoji="0" lang="en-US" sz="3200" b="1" i="0" u="none" strike="noStrike" kern="0" cap="none" spc="0" normalizeH="0" baseline="0" noProof="0" dirty="0">
                <a:ln>
                  <a:noFill/>
                </a:ln>
                <a:solidFill>
                  <a:srgbClr val="003366"/>
                </a:solidFill>
                <a:effectLst/>
                <a:uLnTx/>
                <a:uFillTx/>
                <a:latin typeface="Arial"/>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cs typeface="Arial"/>
                <a:sym typeface="Arial"/>
              </a:rPr>
              <a:t>– A relatively small subset from a population</a:t>
            </a:r>
          </a:p>
          <a:p>
            <a:pPr lvl="0" algn="just" rtl="1">
              <a:buClr>
                <a:srgbClr val="000000"/>
              </a:buClr>
              <a:defRPr/>
            </a:pPr>
            <a:r>
              <a:rPr lang="ar-EG" sz="2800" dirty="0">
                <a:solidFill>
                  <a:srgbClr val="2D3956"/>
                </a:solidFill>
                <a:latin typeface="Tajawal ExtraBold" panose="00000800000000000000" pitchFamily="2" charset="-78"/>
                <a:cs typeface="Tajawal ExtraBold" panose="00000800000000000000" pitchFamily="2" charset="-78"/>
              </a:rPr>
              <a:t> العينة - مجموعة فرعية صغيرة نسبيًا من السكان</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2"/>
          <a:srcRect l="11434" b="2300"/>
          <a:stretch/>
        </p:blipFill>
        <p:spPr>
          <a:xfrm>
            <a:off x="9356521" y="1732258"/>
            <a:ext cx="3012896" cy="3183195"/>
          </a:xfrm>
          <a:prstGeom prst="rect">
            <a:avLst/>
          </a:prstGeom>
        </p:spPr>
      </p:pic>
      <p:pic>
        <p:nvPicPr>
          <p:cNvPr id="11" name="Picture 10">
            <a:extLst>
              <a:ext uri="{FF2B5EF4-FFF2-40B4-BE49-F238E27FC236}">
                <a16:creationId xmlns:a16="http://schemas.microsoft.com/office/drawing/2014/main" id="{A3F1BB45-5AEA-43B7-8E6C-AA6B0C018CD4}"/>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2" name="TextBox 11">
            <a:extLst>
              <a:ext uri="{FF2B5EF4-FFF2-40B4-BE49-F238E27FC236}">
                <a16:creationId xmlns:a16="http://schemas.microsoft.com/office/drawing/2014/main" id="{6766F215-AC3B-406E-A72C-AFF016355E2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18604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4" name="Picture 3">
            <a:extLst>
              <a:ext uri="{FF2B5EF4-FFF2-40B4-BE49-F238E27FC236}">
                <a16:creationId xmlns:a16="http://schemas.microsoft.com/office/drawing/2014/main" id="{353D81B1-B409-5D23-B230-049C2D0054DD}"/>
              </a:ext>
            </a:extLst>
          </p:cNvPr>
          <p:cNvPicPr>
            <a:picLocks noChangeAspect="1"/>
          </p:cNvPicPr>
          <p:nvPr/>
        </p:nvPicPr>
        <p:blipFill>
          <a:blip r:embed="rId2"/>
          <a:stretch>
            <a:fillRect/>
          </a:stretch>
        </p:blipFill>
        <p:spPr>
          <a:xfrm>
            <a:off x="1560183" y="892844"/>
            <a:ext cx="9071634" cy="5072312"/>
          </a:xfrm>
          <a:prstGeom prst="rect">
            <a:avLst/>
          </a:prstGeom>
        </p:spPr>
      </p:pic>
    </p:spTree>
    <p:extLst>
      <p:ext uri="{BB962C8B-B14F-4D97-AF65-F5344CB8AC3E}">
        <p14:creationId xmlns:p14="http://schemas.microsoft.com/office/powerpoint/2010/main" val="12680735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58C2B2B7-5672-FA19-BD42-0E2586AD2F31}"/>
              </a:ext>
            </a:extLst>
          </p:cNvPr>
          <p:cNvPicPr>
            <a:picLocks noChangeAspect="1"/>
          </p:cNvPicPr>
          <p:nvPr/>
        </p:nvPicPr>
        <p:blipFill>
          <a:blip r:embed="rId2"/>
          <a:stretch>
            <a:fillRect/>
          </a:stretch>
        </p:blipFill>
        <p:spPr>
          <a:xfrm>
            <a:off x="1541893" y="908085"/>
            <a:ext cx="9108213" cy="5041829"/>
          </a:xfrm>
          <a:prstGeom prst="rect">
            <a:avLst/>
          </a:prstGeom>
        </p:spPr>
      </p:pic>
    </p:spTree>
    <p:extLst>
      <p:ext uri="{BB962C8B-B14F-4D97-AF65-F5344CB8AC3E}">
        <p14:creationId xmlns:p14="http://schemas.microsoft.com/office/powerpoint/2010/main" val="3241675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37491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An element </a:t>
            </a:r>
            <a:r>
              <a:rPr lang="en-US" sz="2800" dirty="0">
                <a:solidFill>
                  <a:srgbClr val="2D3956"/>
                </a:solidFill>
                <a:latin typeface="Tajawal ExtraBold" panose="00000800000000000000" pitchFamily="2" charset="-78"/>
                <a:cs typeface="Tajawal ExtraBold" panose="00000800000000000000" pitchFamily="2" charset="-78"/>
              </a:rPr>
              <a:t>is a single member of the  population.</a:t>
            </a: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العنصر هو فرد واحد من المجتمع.</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 A subject </a:t>
            </a:r>
            <a:r>
              <a:rPr lang="en-US" sz="2800" dirty="0">
                <a:solidFill>
                  <a:srgbClr val="2D3956"/>
                </a:solidFill>
                <a:latin typeface="Tajawal ExtraBold" panose="00000800000000000000" pitchFamily="2" charset="-78"/>
                <a:cs typeface="Tajawal ExtraBold" panose="00000800000000000000" pitchFamily="2" charset="-78"/>
              </a:rPr>
              <a:t>is a single member of the sample, just as an element is a single member of the population.</a:t>
            </a: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 فالفرد هو عضو واحد في العينة، كما أن العنصر هو عضو واحد في المجتمع.</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149342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30049496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0096" y="1764748"/>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82604" y="1781019"/>
            <a:ext cx="8578050"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For example, before a political election opinion polls are used to gauge the general trends that are emerging within the population; </a:t>
            </a: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على سبيل المثال، قبل الانتخابات السياسية، يتم استخدام استطلاعات الرأي لقياس الاتجاهات العامة التي تظهر بين السكان؛</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DFF670F7-EB17-4F0D-8CD2-3BC63F17BF20}"/>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8B1D46D5-61EF-4C94-AAD1-F54D3F73D3D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29615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927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810825"/>
            <a:ext cx="8578050"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these opinion polls are drawn from a small section of the entire population in order to make inferences concerning the likely outcome of the election, when every member of the population should cast their own vote. </a:t>
            </a: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يتم استخلاص استطلاعات الرأي هذه من قسم صغير من إجمالي السكان من أجل التوصل إلى استنتاجات بشأن النتيجة المحتملة للانتخابات، عندما يدلي كل فرد من السكان بصوته الخاص.</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521AA5B9-7F46-4481-A7E0-4C9DD738B7D7}"/>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460549EE-06D6-4FEF-B8DF-BAFDDAE9B53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863039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6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6045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So, the expressed opinion of a small number of the population is used to infer political preferences within the entire population</a:t>
            </a: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لذلك، يتم استخدام الرأي المعبر عنه لعدد صغير من السكان لاستنتاج التفضيلات السياسية لدى جميع السكان</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75B049E9-8BF7-42BC-8FEE-7E2B105C9E8F}"/>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A219E219-061E-47B7-A99F-F2CCA89DB16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520023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6225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3108543"/>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example should also indicate that inferences could sometimes be wrong! Be wary of making exaggerated claims or extended generalizations based on relatively small samples. </a:t>
            </a: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
            </a:pPr>
            <a:r>
              <a:rPr lang="ar-EG" sz="2800" dirty="0">
                <a:solidFill>
                  <a:srgbClr val="2D3956"/>
                </a:solidFill>
                <a:latin typeface="Tajawal ExtraBold" panose="00000800000000000000" pitchFamily="2" charset="-78"/>
                <a:cs typeface="Tajawal ExtraBold" panose="00000800000000000000" pitchFamily="2" charset="-78"/>
              </a:rPr>
              <a:t>يجب أن يشير هذا المثال أيضًا إلى أن الاستدلالات قد تكون خاطئة في بعض الأحيان! كن حذرًا من تقديم ادعاءات مبالغ فيها أو تعميمات موسعة بناءً على عينات صغيرة نسبيًا.</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C4CC1A8-F09E-417B-BE3E-92695D0623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42307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9975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5FC3EF-48D5-40EE-AFA7-C5A13863EA7F}"/>
              </a:ext>
            </a:extLst>
          </p:cNvPr>
          <p:cNvPicPr>
            <a:picLocks noChangeAspect="1"/>
          </p:cNvPicPr>
          <p:nvPr/>
        </p:nvPicPr>
        <p:blipFill>
          <a:blip r:embed="rId2"/>
          <a:stretch>
            <a:fillRect/>
          </a:stretch>
        </p:blipFill>
        <p:spPr>
          <a:xfrm>
            <a:off x="1364974" y="278295"/>
            <a:ext cx="9144000" cy="6301409"/>
          </a:xfrm>
          <a:prstGeom prst="rect">
            <a:avLst/>
          </a:prstGeom>
        </p:spPr>
      </p:pic>
    </p:spTree>
    <p:extLst>
      <p:ext uri="{BB962C8B-B14F-4D97-AF65-F5344CB8AC3E}">
        <p14:creationId xmlns:p14="http://schemas.microsoft.com/office/powerpoint/2010/main" val="1241456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C224B914-E271-4289-B3B8-64931C6415C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719015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4" name="Picture 3">
            <a:extLst>
              <a:ext uri="{FF2B5EF4-FFF2-40B4-BE49-F238E27FC236}">
                <a16:creationId xmlns:a16="http://schemas.microsoft.com/office/drawing/2014/main" id="{E7FE58CE-A5B3-B262-8835-6129A6C697C1}"/>
              </a:ext>
            </a:extLst>
          </p:cNvPr>
          <p:cNvPicPr>
            <a:picLocks noChangeAspect="1"/>
          </p:cNvPicPr>
          <p:nvPr/>
        </p:nvPicPr>
        <p:blipFill>
          <a:blip r:embed="rId7"/>
          <a:stretch>
            <a:fillRect/>
          </a:stretch>
        </p:blipFill>
        <p:spPr>
          <a:xfrm>
            <a:off x="50558" y="0"/>
            <a:ext cx="12685777" cy="6857999"/>
          </a:xfrm>
          <a:prstGeom prst="rect">
            <a:avLst/>
          </a:prstGeom>
        </p:spPr>
      </p:pic>
    </p:spTree>
    <p:extLst>
      <p:ext uri="{BB962C8B-B14F-4D97-AF65-F5344CB8AC3E}">
        <p14:creationId xmlns:p14="http://schemas.microsoft.com/office/powerpoint/2010/main" val="1732604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r>
              <a:rPr lang="en-US" dirty="0" err="1"/>
              <a:t>krejcie</a:t>
            </a:r>
            <a:r>
              <a:rPr lang="en-US" dirty="0"/>
              <a:t>, </a:t>
            </a:r>
            <a:r>
              <a:rPr lang="en-US" dirty="0" err="1"/>
              <a:t>r.v.</a:t>
            </a:r>
            <a:r>
              <a:rPr lang="en-US" dirty="0"/>
              <a:t>, &amp; </a:t>
            </a:r>
            <a:r>
              <a:rPr lang="en-US" dirty="0" err="1"/>
              <a:t>morgan</a:t>
            </a:r>
            <a:r>
              <a:rPr lang="en-US" dirty="0"/>
              <a:t>, </a:t>
            </a:r>
            <a:r>
              <a:rPr lang="en-US" dirty="0" err="1"/>
              <a:t>d.w</a:t>
            </a:r>
            <a:r>
              <a:rPr lang="en-US" dirty="0"/>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0"/>
            <a:ext cx="8162270" cy="6858000"/>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Probability sampling</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618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952845"/>
            <a:ext cx="10142527" cy="46788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8151" y="1226312"/>
            <a:ext cx="10142527"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In order to provide a statistical basis for generalizing from a research study to a wider population, probability sampling must be applied.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There are a number of techniques available that allow for statistical generalization but remember that the logic of statistical generalization demands that certain conditions are met.</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من أجل توفير أساس إحصائي للتعميم من دراسة بحثية على عدد أكبر من السكان، يجب تطبيق أخذ العينات الاحتمالية.</a:t>
            </a:r>
          </a:p>
          <a:p>
            <a:pPr marL="342900" indent="-342900" algn="just" rtl="1">
              <a:buFont typeface="Wingdings" panose="05000000000000000000" pitchFamily="2" charset="2"/>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هناك عدد من التقنيات المتاحة التي تسمح بالتعميم الإحصائي ولكن تذكر أن منطق التعميم الإحصائي يتطلب استيفاء شروط معينة.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78089D31-5530-438C-899B-64EC213204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635687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7421" y="1544545"/>
            <a:ext cx="10142527" cy="32348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0" y="1943007"/>
            <a:ext cx="10142527" cy="230832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refers to the selection of a sample from a population, when this selection is based on the principle of randomization, that is, random selection or chance.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is more complex, more time-consuming and usually more costly than non-probability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78089D31-5530-438C-899B-64EC213204A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011116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These conditions are that the:</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is representative of a wider population</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Wider population is properly defined</a:t>
            </a:r>
            <a:r>
              <a:rPr lang="ar-SA" sz="2400" dirty="0">
                <a:solidFill>
                  <a:srgbClr val="2D3956"/>
                </a:solidFill>
                <a:latin typeface="Tajawal ExtraBold" panose="00000800000000000000" pitchFamily="2" charset="-78"/>
                <a:cs typeface="Tajawal ExtraBold" panose="00000800000000000000" pitchFamily="2" charset="-78"/>
              </a:rPr>
              <a:t>يتم تحديد عدد أكبر من السكان بشكل صحيح</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was drawn from a population using probability sampling methods.</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Ø"/>
            </a:pPr>
            <a:r>
              <a:rPr lang="ar-EG" sz="2400" dirty="0">
                <a:solidFill>
                  <a:srgbClr val="2D3956"/>
                </a:solidFill>
                <a:latin typeface="Tajawal ExtraBold" panose="00000800000000000000" pitchFamily="2" charset="-78"/>
                <a:cs typeface="Tajawal ExtraBold" panose="00000800000000000000" pitchFamily="2" charset="-78"/>
              </a:rPr>
              <a:t>تم سحب العينة من مجتمع ما باستخدام طرق أخذ العينات الاحتمالية.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6C44F52-0EDE-4B21-A36E-5F879D5C439B}"/>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8A47ADA-1BCF-4217-A152-0CCE526B354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7874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1268158"/>
            <a:ext cx="10579849" cy="51326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3166" y="1600355"/>
            <a:ext cx="10384834"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Even where a sample is obtained using probability sampling methods, the ability of such sampling to produce a representative sample will depend on:</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حتى في حالة الحصول على عينة باستخدام طرق أخذ العينات الاحتمالية، فإن قدرة هذا النوع من العينات على إنتاج عينة تمثيلية ستعتمد على ما يلي:</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adequacy of the sampling frame from which the sample was drawn;</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Any bias in response and non-response from the selected sample units (De Vaus, 2002a, 149).</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مدى كفاية إطار المعاينة الذي تم سحب العينة منه؛</a:t>
            </a: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أي تحيز في الاستجابة وعدم الاستجابة من وحدات العينة المختارة (</a:t>
            </a:r>
            <a:r>
              <a:rPr lang="en-US" sz="2400" dirty="0">
                <a:solidFill>
                  <a:srgbClr val="2D3956"/>
                </a:solidFill>
                <a:latin typeface="Tajawal ExtraBold" panose="00000800000000000000" pitchFamily="2" charset="-78"/>
                <a:cs typeface="Tajawal ExtraBold" panose="00000800000000000000" pitchFamily="2" charset="-78"/>
              </a:rPr>
              <a:t>De Vaus, 2002a, 149).</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E675312F-B32E-4237-ACBF-763F6EF3A292}"/>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FE414B9E-02D3-4C7D-B59E-7089850793E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33365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560896"/>
            <a:ext cx="9393779" cy="27858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5808" y="1750170"/>
            <a:ext cx="9009467" cy="1569660"/>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 general rule is that the larger the sample size the smaller the sampling error.</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القاعدة العامة هي أنه كلما زاد حجم العينة كلما قل خطأ العينة.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42371" y="6368099"/>
            <a:ext cx="2167470" cy="591661"/>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D2CA96A-25A5-4273-941E-3CC70382BE3F}"/>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B9469AA8-9B71-49B9-A9C6-9CB8DE59AFED}"/>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16207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5218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1565128"/>
            <a:ext cx="8298110"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Random sampling </a:t>
            </a:r>
            <a:r>
              <a:rPr lang="en-US" sz="2400" dirty="0">
                <a:latin typeface="Tajawal ExtraBold" panose="00000800000000000000" pitchFamily="2" charset="-78"/>
                <a:cs typeface="Tajawal ExtraBold" panose="00000800000000000000" pitchFamily="2" charset="-78"/>
              </a:rPr>
              <a:t>is a procedure of creating a sample where each member of the defined population has an equal chance of being selected for inclusion and the selection of one participant depends on the selection of any other from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A simple random sample can be drawn in several ways.</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أخذ العينات العشوائية هو إجراء لإنشاء عينة حيث يكون لكل فرد من أفراد المجتمع المحدد فرصة متساوية في الاختيار لإدراجه، واختيار مشارك واحد يعتمد على اختيار أي شخص آخر من هذا السكان.</a:t>
            </a:r>
          </a:p>
          <a:p>
            <a:pPr marL="342900" indent="-342900" algn="just" rtl="1">
              <a:buFont typeface="Wingdings" panose="05000000000000000000" pitchFamily="2" charset="2"/>
              <a:buChar char="§"/>
            </a:pP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ويمكن سحب العينة العشوائية البسيطة بعدة طرق.</a:t>
            </a:r>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781877" y="0"/>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4016235-9C33-4E89-B219-20AD6802CC0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80342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781877" y="0"/>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4016235-9C33-4E89-B219-20AD6802CC0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664EFEFB-7B0B-4FA3-8E27-9B7D399BF562}"/>
              </a:ext>
            </a:extLst>
          </p:cNvPr>
          <p:cNvPicPr>
            <a:picLocks noChangeAspect="1"/>
          </p:cNvPicPr>
          <p:nvPr/>
        </p:nvPicPr>
        <p:blipFill>
          <a:blip r:embed="rId3"/>
          <a:stretch>
            <a:fillRect/>
          </a:stretch>
        </p:blipFill>
        <p:spPr>
          <a:xfrm>
            <a:off x="0" y="952845"/>
            <a:ext cx="9144000" cy="5198382"/>
          </a:xfrm>
          <a:prstGeom prst="rect">
            <a:avLst/>
          </a:prstGeom>
        </p:spPr>
      </p:pic>
    </p:spTree>
    <p:extLst>
      <p:ext uri="{BB962C8B-B14F-4D97-AF65-F5344CB8AC3E}">
        <p14:creationId xmlns:p14="http://schemas.microsoft.com/office/powerpoint/2010/main" val="41606862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3081118" y="-120144"/>
            <a:ext cx="8937511" cy="1072989"/>
          </a:xfrm>
          <a:prstGeom prst="rect">
            <a:avLst/>
          </a:prstGeom>
        </p:spPr>
      </p:pic>
      <p:sp>
        <p:nvSpPr>
          <p:cNvPr id="11" name="TextBox 10">
            <a:extLst>
              <a:ext uri="{FF2B5EF4-FFF2-40B4-BE49-F238E27FC236}">
                <a16:creationId xmlns:a16="http://schemas.microsoft.com/office/drawing/2014/main" id="{2C4CC1A8-F09E-417B-BE3E-92695D0623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6E2105C4-F26E-4142-947B-DC4AE7E66876}"/>
              </a:ext>
            </a:extLst>
          </p:cNvPr>
          <p:cNvPicPr>
            <a:picLocks noChangeAspect="1"/>
          </p:cNvPicPr>
          <p:nvPr/>
        </p:nvPicPr>
        <p:blipFill>
          <a:blip r:embed="rId3"/>
          <a:stretch>
            <a:fillRect/>
          </a:stretch>
        </p:blipFill>
        <p:spPr>
          <a:xfrm>
            <a:off x="319145" y="796775"/>
            <a:ext cx="9144000" cy="5415624"/>
          </a:xfrm>
          <a:prstGeom prst="rect">
            <a:avLst/>
          </a:prstGeom>
        </p:spPr>
      </p:pic>
    </p:spTree>
    <p:extLst>
      <p:ext uri="{BB962C8B-B14F-4D97-AF65-F5344CB8AC3E}">
        <p14:creationId xmlns:p14="http://schemas.microsoft.com/office/powerpoint/2010/main" val="35590295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0977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589169"/>
            <a:ext cx="8555403" cy="4154984"/>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1- We could write the name of every member of the professional association on a separate slip of paper; all of the names could then be placed in a large container.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We then draw out random slips of paper until we have the number required for our sample</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يمكننا كتابة اسم كل عضو في الرابطة المهنية على قصاصة منفصلة من الورق؛ يمكن بعد ذلك وضع جميع الأسماء في حاوية كبيرة.</a:t>
            </a:r>
          </a:p>
          <a:p>
            <a:pPr marL="342900" indent="-342900" algn="just" rtl="1">
              <a:buFont typeface="Wingdings" panose="05000000000000000000" pitchFamily="2" charset="2"/>
              <a:buChar char="§"/>
            </a:pPr>
            <a:endParaRPr lang="ar-EG" sz="2400" dirty="0">
              <a:solidFill>
                <a:srgbClr val="C00000"/>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نقوم بعد ذلك بسحب قصاصات عشوائية من الورق حتى نحصل على العدد المطلوب لعينتنا</a:t>
            </a:r>
            <a:endParaRPr lang="en-US" sz="2400" dirty="0">
              <a:solidFill>
                <a:srgbClr val="C00000"/>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13166915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8398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587265"/>
            <a:ext cx="8555403" cy="5262979"/>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2- An alternative is to use a random number table, a table of numbers where the numbers are listed in no particular order and no number occurs any more frequently than any other.</a:t>
            </a:r>
          </a:p>
          <a:p>
            <a:pPr algn="just"/>
            <a:endParaRPr lang="en-US" sz="24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Using our example and assuming the association had a membership of 3000, we would give each association member a number from 1 to 3000 on a separate population list. </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Arial" panose="020B0604020202020204" pitchFamily="34" charset="0"/>
              <a:buChar char="•"/>
            </a:pPr>
            <a:r>
              <a:rPr lang="ar-EG" sz="2400" dirty="0">
                <a:latin typeface="Tajawal ExtraBold" panose="00000800000000000000" pitchFamily="2" charset="-78"/>
                <a:cs typeface="Tajawal ExtraBold" panose="00000800000000000000" pitchFamily="2" charset="-78"/>
              </a:rPr>
              <a:t>البديل هو استخدام جدول أرقام عشوائي، وهو جدول أرقام يتم فيه سرد الأرقام بدون ترتيب معين ولا يتكرر أي رقم أكثر من أي رقم آخر.</a:t>
            </a:r>
          </a:p>
          <a:p>
            <a:pPr marL="342900" indent="-342900" algn="just" rtl="1">
              <a:buFont typeface="Arial" panose="020B0604020202020204" pitchFamily="34" charset="0"/>
              <a:buChar char="•"/>
            </a:pPr>
            <a:endParaRPr lang="ar-EG" sz="2400" dirty="0">
              <a:latin typeface="Tajawal ExtraBold" panose="00000800000000000000" pitchFamily="2" charset="-78"/>
              <a:cs typeface="Tajawal ExtraBold" panose="00000800000000000000" pitchFamily="2" charset="-78"/>
            </a:endParaRPr>
          </a:p>
          <a:p>
            <a:pPr marL="342900" indent="-342900" algn="just" rtl="1">
              <a:buFont typeface="Arial" panose="020B0604020202020204" pitchFamily="34" charset="0"/>
              <a:buChar char="•"/>
            </a:pPr>
            <a:r>
              <a:rPr lang="ar-EG" sz="2400" dirty="0">
                <a:latin typeface="Tajawal ExtraBold" panose="00000800000000000000" pitchFamily="2" charset="-78"/>
                <a:cs typeface="Tajawal ExtraBold" panose="00000800000000000000" pitchFamily="2" charset="-78"/>
              </a:rPr>
              <a:t>باستخدام مثالنا وبافتراض أن عدد أعضاء الجمعية يبلغ 3000، سنعطي كل عضو في الجمعية رقمًا من 1 إلى 3000 في قائمة سكانية منفصلة.</a:t>
            </a:r>
            <a:endParaRPr lang="en-US" sz="2400" dirty="0">
              <a:latin typeface="Tajawal ExtraBold" panose="00000800000000000000" pitchFamily="2" charset="-78"/>
              <a:cs typeface="Tajawal ExtraBold" panose="00000800000000000000" pitchFamily="2" charset="-78"/>
            </a:endParaRPr>
          </a:p>
          <a:p>
            <a:pPr algn="just"/>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121968" y="247831"/>
            <a:ext cx="8937511" cy="1072989"/>
          </a:xfrm>
          <a:prstGeom prst="rect">
            <a:avLst/>
          </a:prstGeom>
        </p:spPr>
      </p:pic>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676702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2825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193899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Systematic Sampling can be defined as a method of probability sampling in which a researcher chooses a random starting point and a sample interval with which the sample group is selected from the target population.</a:t>
            </a:r>
          </a:p>
          <a:p>
            <a:pPr algn="just"/>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121968" y="247831"/>
            <a:ext cx="8937511" cy="1072989"/>
          </a:xfrm>
          <a:prstGeom prst="rect">
            <a:avLst/>
          </a:prstGeom>
        </p:spPr>
      </p:pic>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077448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3442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378565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This is the most basic type of systematic sampling and these are the steps taken to conduct it:</a:t>
            </a:r>
          </a:p>
          <a:p>
            <a:pPr algn="just"/>
            <a:endParaRPr lang="en-US" sz="24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Calculate sampling interval using the formula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 N/n</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Pick a starting point “r”. This point must be between 1 and the number of the sampling interval (between 1 and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For instance</a:t>
            </a:r>
            <a:r>
              <a:rPr lang="en-US" sz="2400" dirty="0">
                <a:latin typeface="Tajawal ExtraBold" panose="00000800000000000000" pitchFamily="2" charset="-78"/>
                <a:cs typeface="Tajawal ExtraBold" panose="00000800000000000000" pitchFamily="2" charset="-78"/>
              </a:rPr>
              <a:t>, in the example shown above, the sampling interval is 40 so we must pick a number between 1 and 40.</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Using the sampling interval, choose successive elements until the desired sample size is reached.</a:t>
            </a: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121968" y="247831"/>
            <a:ext cx="8937511" cy="1072989"/>
          </a:xfrm>
          <a:prstGeom prst="rect">
            <a:avLst/>
          </a:prstGeom>
        </p:spPr>
      </p:pic>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197367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D813EC-628F-4659-8C8F-D4AB3E3EB895}"/>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3967080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sp>
        <p:nvSpPr>
          <p:cNvPr id="11" name="TextBox 10">
            <a:extLst>
              <a:ext uri="{FF2B5EF4-FFF2-40B4-BE49-F238E27FC236}">
                <a16:creationId xmlns:a16="http://schemas.microsoft.com/office/drawing/2014/main" id="{789B31DC-FBF9-46A1-870A-811C651666F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53D0ED31-CD50-419C-A9DE-242B87589998}"/>
              </a:ext>
            </a:extLst>
          </p:cNvPr>
          <p:cNvPicPr>
            <a:picLocks noChangeAspect="1"/>
          </p:cNvPicPr>
          <p:nvPr/>
        </p:nvPicPr>
        <p:blipFill>
          <a:blip r:embed="rId2"/>
          <a:stretch>
            <a:fillRect/>
          </a:stretch>
        </p:blipFill>
        <p:spPr>
          <a:xfrm>
            <a:off x="901148" y="955550"/>
            <a:ext cx="10959548" cy="5105471"/>
          </a:xfrm>
          <a:prstGeom prst="rect">
            <a:avLst/>
          </a:prstGeom>
        </p:spPr>
      </p:pic>
    </p:spTree>
    <p:extLst>
      <p:ext uri="{BB962C8B-B14F-4D97-AF65-F5344CB8AC3E}">
        <p14:creationId xmlns:p14="http://schemas.microsoft.com/office/powerpoint/2010/main" val="10434298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2045186"/>
            <a:ext cx="8298110"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This process can be performed using a computer program that numbers each member of the population, generates a list of random numbers and then produces a sample list based on those numbers.</a:t>
            </a: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يمكن إجراء هذه العملية باستخدام برنامج كمبيوتر يقوم بترقيم كل فرد من أفراد المجتمع، ويولد قائمة من الأرقام العشوائية ثم ينتج قائمة عينة بناءً على تلك الأرقام.</a:t>
            </a:r>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152940" y="-20297"/>
            <a:ext cx="11425622"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spTree>
    <p:extLst>
      <p:ext uri="{BB962C8B-B14F-4D97-AF65-F5344CB8AC3E}">
        <p14:creationId xmlns:p14="http://schemas.microsoft.com/office/powerpoint/2010/main" val="30790245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85CB0FE-4171-B29A-67E7-703C05D95A7E}"/>
              </a:ext>
            </a:extLst>
          </p:cNvPr>
          <p:cNvPicPr>
            <a:picLocks noChangeAspect="1"/>
          </p:cNvPicPr>
          <p:nvPr/>
        </p:nvPicPr>
        <p:blipFill>
          <a:blip r:embed="rId2"/>
          <a:stretch>
            <a:fillRect/>
          </a:stretch>
        </p:blipFill>
        <p:spPr>
          <a:xfrm>
            <a:off x="625099" y="952845"/>
            <a:ext cx="8900931" cy="5145470"/>
          </a:xfrm>
          <a:prstGeom prst="rect">
            <a:avLst/>
          </a:prstGeom>
        </p:spPr>
      </p:pic>
    </p:spTree>
    <p:extLst>
      <p:ext uri="{BB962C8B-B14F-4D97-AF65-F5344CB8AC3E}">
        <p14:creationId xmlns:p14="http://schemas.microsoft.com/office/powerpoint/2010/main" val="1547596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Very often a research population will have recognized groups or strata within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There are two ways of dealing with this if you wish to include the distinct groups as an element of the sample design: stratified random sampling or cluster sampling.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Stratified random sampling allows for random selection within each group or strata. </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480032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This is a two-stage process:</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First the groups are identified and the research population is listed within their groups. </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Once this list has been prepared a random sample is taken from the group in the same way as a simple random sample would be drawn from the entire research population. </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202074686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It is important here to remember that each group should be represented in the sample in </a:t>
            </a:r>
            <a:r>
              <a:rPr lang="en-US" sz="2400" b="1" dirty="0">
                <a:latin typeface="Tajawal ExtraBold" panose="00000800000000000000" pitchFamily="2" charset="-78"/>
                <a:cs typeface="Tajawal ExtraBold" panose="00000800000000000000" pitchFamily="2" charset="-78"/>
              </a:rPr>
              <a:t>equal proportion </a:t>
            </a:r>
            <a:r>
              <a:rPr lang="en-US" sz="2400" dirty="0">
                <a:latin typeface="Tajawal ExtraBold" panose="00000800000000000000" pitchFamily="2" charset="-78"/>
                <a:cs typeface="Tajawal ExtraBold" panose="00000800000000000000" pitchFamily="2" charset="-78"/>
              </a:rPr>
              <a:t>to the size of that group in relation to the entire research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Using our example of association membership, one possible choice of grouping or strata could be ‘duration of membership’; members would be listed according to the length of time they had been members (see Table 5.1).</a:t>
            </a:r>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3028654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5E427879-A997-4B97-BBD9-5C328CCBF0D1}"/>
              </a:ext>
            </a:extLst>
          </p:cNvPr>
          <p:cNvPicPr>
            <a:picLocks noChangeAspect="1"/>
          </p:cNvPicPr>
          <p:nvPr/>
        </p:nvPicPr>
        <p:blipFill>
          <a:blip r:embed="rId2"/>
          <a:stretch>
            <a:fillRect/>
          </a:stretch>
        </p:blipFill>
        <p:spPr>
          <a:xfrm>
            <a:off x="120926" y="1455667"/>
            <a:ext cx="9253538" cy="4143375"/>
          </a:xfrm>
          <a:prstGeom prst="rect">
            <a:avLst/>
          </a:prstGeom>
        </p:spPr>
      </p:pic>
    </p:spTree>
    <p:extLst>
      <p:ext uri="{BB962C8B-B14F-4D97-AF65-F5344CB8AC3E}">
        <p14:creationId xmlns:p14="http://schemas.microsoft.com/office/powerpoint/2010/main" val="40423900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3">
            <a:extLst>
              <a:ext uri="{FF2B5EF4-FFF2-40B4-BE49-F238E27FC236}">
                <a16:creationId xmlns:a16="http://schemas.microsoft.com/office/drawing/2014/main" id="{3FA7EC41-4177-6F4D-DDB4-9715A1DE392F}"/>
              </a:ext>
            </a:extLst>
          </p:cNvPr>
          <p:cNvPicPr>
            <a:picLocks noChangeAspect="1"/>
          </p:cNvPicPr>
          <p:nvPr/>
        </p:nvPicPr>
        <p:blipFill>
          <a:blip r:embed="rId2"/>
          <a:stretch>
            <a:fillRect/>
          </a:stretch>
        </p:blipFill>
        <p:spPr>
          <a:xfrm>
            <a:off x="749922" y="1085675"/>
            <a:ext cx="9922203" cy="4952309"/>
          </a:xfrm>
          <a:prstGeom prst="rect">
            <a:avLst/>
          </a:prstGeom>
        </p:spPr>
      </p:pic>
    </p:spTree>
    <p:extLst>
      <p:ext uri="{BB962C8B-B14F-4D97-AF65-F5344CB8AC3E}">
        <p14:creationId xmlns:p14="http://schemas.microsoft.com/office/powerpoint/2010/main" val="3565395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9DD8DDE-CB0E-A6D1-637F-03943532B03D}"/>
              </a:ext>
            </a:extLst>
          </p:cNvPr>
          <p:cNvPicPr>
            <a:picLocks noChangeAspect="1"/>
          </p:cNvPicPr>
          <p:nvPr/>
        </p:nvPicPr>
        <p:blipFill>
          <a:blip r:embed="rId2"/>
          <a:stretch>
            <a:fillRect/>
          </a:stretch>
        </p:blipFill>
        <p:spPr>
          <a:xfrm>
            <a:off x="1560183" y="856265"/>
            <a:ext cx="9071634" cy="5145470"/>
          </a:xfrm>
          <a:prstGeom prst="rect">
            <a:avLst/>
          </a:prstGeom>
        </p:spPr>
      </p:pic>
    </p:spTree>
    <p:extLst>
      <p:ext uri="{BB962C8B-B14F-4D97-AF65-F5344CB8AC3E}">
        <p14:creationId xmlns:p14="http://schemas.microsoft.com/office/powerpoint/2010/main" val="11336836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4184668" y="2137943"/>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r>
              <a:rPr lang="en-US" sz="3200" kern="0" dirty="0">
                <a:solidFill>
                  <a:srgbClr val="263248"/>
                </a:solidFill>
                <a:latin typeface="Arial"/>
                <a:cs typeface="Arial"/>
                <a:sym typeface="Arial"/>
              </a:rPr>
              <a:t>Calculate number of people within each strata?</a:t>
            </a:r>
          </a:p>
        </p:txBody>
      </p:sp>
    </p:spTree>
    <p:extLst>
      <p:ext uri="{BB962C8B-B14F-4D97-AF65-F5344CB8AC3E}">
        <p14:creationId xmlns:p14="http://schemas.microsoft.com/office/powerpoint/2010/main" val="3969323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6414052" y="1859648"/>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endParaRPr lang="en-US" sz="3200" kern="0" dirty="0">
              <a:solidFill>
                <a:srgbClr val="263248"/>
              </a:solidFill>
              <a:latin typeface="Arial"/>
              <a:cs typeface="Arial"/>
              <a:sym typeface="Arial"/>
            </a:endParaRPr>
          </a:p>
          <a:p>
            <a:pPr algn="just">
              <a:buClr>
                <a:srgbClr val="000000"/>
              </a:buClr>
              <a:buFont typeface="Arial"/>
              <a:buNone/>
            </a:pPr>
            <a:r>
              <a:rPr lang="en-US" sz="3200" kern="0" dirty="0">
                <a:solidFill>
                  <a:srgbClr val="C00000"/>
                </a:solidFill>
                <a:latin typeface="Arial"/>
                <a:cs typeface="Arial"/>
                <a:sym typeface="Arial"/>
              </a:rPr>
              <a:t>The proportion= 313/ 1750 = 17.8% = 0.178</a:t>
            </a:r>
          </a:p>
        </p:txBody>
      </p:sp>
      <p:sp>
        <p:nvSpPr>
          <p:cNvPr id="2" name="TextBox 1">
            <a:extLst>
              <a:ext uri="{FF2B5EF4-FFF2-40B4-BE49-F238E27FC236}">
                <a16:creationId xmlns:a16="http://schemas.microsoft.com/office/drawing/2014/main" id="{294FAAE2-7C64-0619-4AD9-2B9546D5FEB8}"/>
              </a:ext>
            </a:extLst>
          </p:cNvPr>
          <p:cNvSpPr txBox="1"/>
          <p:nvPr/>
        </p:nvSpPr>
        <p:spPr>
          <a:xfrm>
            <a:off x="3998710" y="2682230"/>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24</a:t>
            </a:r>
            <a:endParaRPr lang="en-US" sz="3200" kern="0" dirty="0">
              <a:solidFill>
                <a:srgbClr val="C00000"/>
              </a:solidFill>
              <a:latin typeface="Arial"/>
              <a:cs typeface="Arial"/>
              <a:sym typeface="Arial"/>
            </a:endParaRPr>
          </a:p>
        </p:txBody>
      </p:sp>
      <p:sp>
        <p:nvSpPr>
          <p:cNvPr id="7" name="TextBox 6">
            <a:extLst>
              <a:ext uri="{FF2B5EF4-FFF2-40B4-BE49-F238E27FC236}">
                <a16:creationId xmlns:a16="http://schemas.microsoft.com/office/drawing/2014/main" id="{C4CBD7BE-2C1F-0080-8A9C-80034380EC7A}"/>
              </a:ext>
            </a:extLst>
          </p:cNvPr>
          <p:cNvSpPr txBox="1"/>
          <p:nvPr/>
        </p:nvSpPr>
        <p:spPr>
          <a:xfrm>
            <a:off x="3905944" y="3267005"/>
            <a:ext cx="957605"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121</a:t>
            </a:r>
            <a:endParaRPr lang="en-US" sz="3200" kern="0" dirty="0">
              <a:solidFill>
                <a:srgbClr val="C00000"/>
              </a:solidFill>
              <a:latin typeface="Arial"/>
              <a:cs typeface="Arial"/>
              <a:sym typeface="Arial"/>
            </a:endParaRPr>
          </a:p>
        </p:txBody>
      </p:sp>
      <p:sp>
        <p:nvSpPr>
          <p:cNvPr id="8" name="TextBox 7">
            <a:extLst>
              <a:ext uri="{FF2B5EF4-FFF2-40B4-BE49-F238E27FC236}">
                <a16:creationId xmlns:a16="http://schemas.microsoft.com/office/drawing/2014/main" id="{160664C7-E871-A7B2-D737-0CE3EC2D1B91}"/>
              </a:ext>
            </a:extLst>
          </p:cNvPr>
          <p:cNvSpPr txBox="1"/>
          <p:nvPr/>
        </p:nvSpPr>
        <p:spPr>
          <a:xfrm>
            <a:off x="3998709" y="3829418"/>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97</a:t>
            </a:r>
            <a:endParaRPr lang="en-US" sz="3200" kern="0" dirty="0">
              <a:solidFill>
                <a:srgbClr val="C00000"/>
              </a:solidFill>
              <a:latin typeface="Arial"/>
              <a:cs typeface="Arial"/>
              <a:sym typeface="Arial"/>
            </a:endParaRPr>
          </a:p>
        </p:txBody>
      </p:sp>
      <p:sp>
        <p:nvSpPr>
          <p:cNvPr id="9" name="TextBox 8">
            <a:extLst>
              <a:ext uri="{FF2B5EF4-FFF2-40B4-BE49-F238E27FC236}">
                <a16:creationId xmlns:a16="http://schemas.microsoft.com/office/drawing/2014/main" id="{01E044BF-51B3-D779-D842-DF564B79E6CA}"/>
              </a:ext>
            </a:extLst>
          </p:cNvPr>
          <p:cNvSpPr txBox="1"/>
          <p:nvPr/>
        </p:nvSpPr>
        <p:spPr>
          <a:xfrm>
            <a:off x="3949147" y="4391831"/>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52</a:t>
            </a:r>
            <a:endParaRPr lang="en-US" sz="3200" kern="0" dirty="0">
              <a:solidFill>
                <a:srgbClr val="C00000"/>
              </a:solidFill>
              <a:latin typeface="Arial"/>
              <a:cs typeface="Arial"/>
              <a:sym typeface="Arial"/>
            </a:endParaRPr>
          </a:p>
        </p:txBody>
      </p:sp>
      <p:sp>
        <p:nvSpPr>
          <p:cNvPr id="10" name="TextBox 9">
            <a:extLst>
              <a:ext uri="{FF2B5EF4-FFF2-40B4-BE49-F238E27FC236}">
                <a16:creationId xmlns:a16="http://schemas.microsoft.com/office/drawing/2014/main" id="{2DB98AC0-C053-7A2D-5842-415F9D0DDE06}"/>
              </a:ext>
            </a:extLst>
          </p:cNvPr>
          <p:cNvSpPr txBox="1"/>
          <p:nvPr/>
        </p:nvSpPr>
        <p:spPr>
          <a:xfrm>
            <a:off x="3940531" y="4976606"/>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19</a:t>
            </a:r>
            <a:endParaRPr lang="en-US" sz="3200" kern="0" dirty="0">
              <a:solidFill>
                <a:srgbClr val="C00000"/>
              </a:solidFill>
              <a:latin typeface="Arial"/>
              <a:cs typeface="Arial"/>
              <a:sym typeface="Arial"/>
            </a:endParaRPr>
          </a:p>
        </p:txBody>
      </p:sp>
    </p:spTree>
    <p:extLst>
      <p:ext uri="{BB962C8B-B14F-4D97-AF65-F5344CB8AC3E}">
        <p14:creationId xmlns:p14="http://schemas.microsoft.com/office/powerpoint/2010/main" val="201508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P spid="8" grpId="0"/>
      <p:bldP spid="9" grpId="0"/>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13265" y="778668"/>
            <a:ext cx="58972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026439" y="3292469"/>
            <a:ext cx="805731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Non-probability sampling</a:t>
            </a:r>
          </a:p>
        </p:txBody>
      </p:sp>
      <p:pic>
        <p:nvPicPr>
          <p:cNvPr id="11" name="Picture 10">
            <a:extLst>
              <a:ext uri="{FF2B5EF4-FFF2-40B4-BE49-F238E27FC236}">
                <a16:creationId xmlns:a16="http://schemas.microsoft.com/office/drawing/2014/main" id="{B0C38F54-3A32-427B-97BF-38288DB8D811}"/>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2" name="TextBox 11">
            <a:extLst>
              <a:ext uri="{FF2B5EF4-FFF2-40B4-BE49-F238E27FC236}">
                <a16:creationId xmlns:a16="http://schemas.microsoft.com/office/drawing/2014/main" id="{2484F968-7E8E-46DA-83B0-EB5C15D7555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967833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2777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15617" y="1686392"/>
            <a:ext cx="8950526"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Non-random sampling is a sampling technique where the sample selection is based on factors other than just random chance.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other words, non-random sampling is biased in nature. Here, the sample will be selected based on the convenience, experience or judgment of the researcher.</a:t>
            </a:r>
          </a:p>
        </p:txBody>
      </p:sp>
      <p:sp>
        <p:nvSpPr>
          <p:cNvPr id="3" name="TextBox 2">
            <a:extLst>
              <a:ext uri="{FF2B5EF4-FFF2-40B4-BE49-F238E27FC236}">
                <a16:creationId xmlns:a16="http://schemas.microsoft.com/office/drawing/2014/main" id="{272B71C6-3947-6DEB-8331-2EE8BA4CF1BA}"/>
              </a:ext>
            </a:extLst>
          </p:cNvPr>
          <p:cNvSpPr txBox="1"/>
          <p:nvPr/>
        </p:nvSpPr>
        <p:spPr>
          <a:xfrm>
            <a:off x="2525858" y="-25587"/>
            <a:ext cx="714028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Non-probability sampling</a:t>
            </a:r>
            <a:endParaRPr lang="en-US" sz="3200" b="1" dirty="0"/>
          </a:p>
        </p:txBody>
      </p:sp>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0D09A76-26D7-4332-8EA4-624491374E9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294633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935344" y="31031"/>
            <a:ext cx="8937511" cy="1072989"/>
          </a:xfrm>
          <a:prstGeom prst="rect">
            <a:avLst/>
          </a:prstGeom>
        </p:spPr>
      </p:pic>
      <p:sp>
        <p:nvSpPr>
          <p:cNvPr id="11" name="TextBox 10">
            <a:extLst>
              <a:ext uri="{FF2B5EF4-FFF2-40B4-BE49-F238E27FC236}">
                <a16:creationId xmlns:a16="http://schemas.microsoft.com/office/drawing/2014/main" id="{20D09A76-26D7-4332-8EA4-624491374E9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2" name="Picture 1">
            <a:extLst>
              <a:ext uri="{FF2B5EF4-FFF2-40B4-BE49-F238E27FC236}">
                <a16:creationId xmlns:a16="http://schemas.microsoft.com/office/drawing/2014/main" id="{C3AD2A99-68E7-48A2-BAD4-4C9B693A0F6A}"/>
              </a:ext>
            </a:extLst>
          </p:cNvPr>
          <p:cNvPicPr>
            <a:picLocks noChangeAspect="1"/>
          </p:cNvPicPr>
          <p:nvPr/>
        </p:nvPicPr>
        <p:blipFill>
          <a:blip r:embed="rId3"/>
          <a:stretch>
            <a:fillRect/>
          </a:stretch>
        </p:blipFill>
        <p:spPr>
          <a:xfrm>
            <a:off x="215900" y="810535"/>
            <a:ext cx="5776855" cy="5828804"/>
          </a:xfrm>
          <a:prstGeom prst="rect">
            <a:avLst/>
          </a:prstGeom>
        </p:spPr>
      </p:pic>
      <p:pic>
        <p:nvPicPr>
          <p:cNvPr id="5" name="Picture 4">
            <a:extLst>
              <a:ext uri="{FF2B5EF4-FFF2-40B4-BE49-F238E27FC236}">
                <a16:creationId xmlns:a16="http://schemas.microsoft.com/office/drawing/2014/main" id="{F92B200D-7607-4306-8399-B6A5A4F821E2}"/>
              </a:ext>
            </a:extLst>
          </p:cNvPr>
          <p:cNvPicPr>
            <a:picLocks noChangeAspect="1"/>
          </p:cNvPicPr>
          <p:nvPr/>
        </p:nvPicPr>
        <p:blipFill>
          <a:blip r:embed="rId4"/>
          <a:stretch>
            <a:fillRect/>
          </a:stretch>
        </p:blipFill>
        <p:spPr>
          <a:xfrm>
            <a:off x="6311900" y="57124"/>
            <a:ext cx="5880100" cy="6582215"/>
          </a:xfrm>
          <a:prstGeom prst="rect">
            <a:avLst/>
          </a:prstGeom>
        </p:spPr>
      </p:pic>
    </p:spTree>
    <p:extLst>
      <p:ext uri="{BB962C8B-B14F-4D97-AF65-F5344CB8AC3E}">
        <p14:creationId xmlns:p14="http://schemas.microsoft.com/office/powerpoint/2010/main" val="37846791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1A20ECE-666E-4CE3-8F8B-905D89366A77}"/>
              </a:ext>
            </a:extLst>
          </p:cNvPr>
          <p:cNvPicPr>
            <a:picLocks noChangeAspect="1"/>
          </p:cNvPicPr>
          <p:nvPr/>
        </p:nvPicPr>
        <p:blipFill>
          <a:blip r:embed="rId2"/>
          <a:stretch>
            <a:fillRect/>
          </a:stretch>
        </p:blipFill>
        <p:spPr>
          <a:xfrm>
            <a:off x="0" y="546619"/>
            <a:ext cx="9144000" cy="6467725"/>
          </a:xfrm>
          <a:prstGeom prst="rect">
            <a:avLst/>
          </a:prstGeom>
        </p:spPr>
      </p:pic>
    </p:spTree>
    <p:extLst>
      <p:ext uri="{BB962C8B-B14F-4D97-AF65-F5344CB8AC3E}">
        <p14:creationId xmlns:p14="http://schemas.microsoft.com/office/powerpoint/2010/main" val="379795588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2AC3FF64-CD81-4B75-8011-3B67076C2171}"/>
              </a:ext>
            </a:extLst>
          </p:cNvPr>
          <p:cNvPicPr>
            <a:picLocks noChangeAspect="1"/>
          </p:cNvPicPr>
          <p:nvPr/>
        </p:nvPicPr>
        <p:blipFill>
          <a:blip r:embed="rId2"/>
          <a:stretch>
            <a:fillRect/>
          </a:stretch>
        </p:blipFill>
        <p:spPr>
          <a:xfrm>
            <a:off x="384313" y="764019"/>
            <a:ext cx="9144000" cy="5593081"/>
          </a:xfrm>
          <a:prstGeom prst="rect">
            <a:avLst/>
          </a:prstGeom>
        </p:spPr>
      </p:pic>
    </p:spTree>
    <p:extLst>
      <p:ext uri="{BB962C8B-B14F-4D97-AF65-F5344CB8AC3E}">
        <p14:creationId xmlns:p14="http://schemas.microsoft.com/office/powerpoint/2010/main" val="7519108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1EF7A3-B97C-496A-BC03-1775D426C694}"/>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39977539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A9E9E9-2E55-4C74-B6A6-8FFF6FB0503A}"/>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98943112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6AB78815-36DF-438F-B110-CAD9557437B2}"/>
              </a:ext>
            </a:extLst>
          </p:cNvPr>
          <p:cNvPicPr>
            <a:picLocks noChangeAspect="1"/>
          </p:cNvPicPr>
          <p:nvPr/>
        </p:nvPicPr>
        <p:blipFill>
          <a:blip r:embed="rId2"/>
          <a:stretch>
            <a:fillRect/>
          </a:stretch>
        </p:blipFill>
        <p:spPr>
          <a:xfrm>
            <a:off x="72517" y="546619"/>
            <a:ext cx="9144000" cy="6102626"/>
          </a:xfrm>
          <a:prstGeom prst="rect">
            <a:avLst/>
          </a:prstGeom>
        </p:spPr>
      </p:pic>
    </p:spTree>
    <p:extLst>
      <p:ext uri="{BB962C8B-B14F-4D97-AF65-F5344CB8AC3E}">
        <p14:creationId xmlns:p14="http://schemas.microsoft.com/office/powerpoint/2010/main" val="235625751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1FAED1-2E6F-4E61-BAEA-7656710AE143}"/>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330090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FA4578B-6270-424A-B2D3-3F8440A97D03}"/>
              </a:ext>
            </a:extLst>
          </p:cNvPr>
          <p:cNvPicPr>
            <a:picLocks noChangeAspect="1"/>
          </p:cNvPicPr>
          <p:nvPr/>
        </p:nvPicPr>
        <p:blipFill>
          <a:blip r:embed="rId2"/>
          <a:stretch>
            <a:fillRect/>
          </a:stretch>
        </p:blipFill>
        <p:spPr>
          <a:xfrm>
            <a:off x="0" y="546619"/>
            <a:ext cx="8443882" cy="6332912"/>
          </a:xfrm>
          <a:prstGeom prst="rect">
            <a:avLst/>
          </a:prstGeom>
        </p:spPr>
      </p:pic>
    </p:spTree>
    <p:extLst>
      <p:ext uri="{BB962C8B-B14F-4D97-AF65-F5344CB8AC3E}">
        <p14:creationId xmlns:p14="http://schemas.microsoft.com/office/powerpoint/2010/main" val="41151807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5" name="Picture 4">
            <a:extLst>
              <a:ext uri="{FF2B5EF4-FFF2-40B4-BE49-F238E27FC236}">
                <a16:creationId xmlns:a16="http://schemas.microsoft.com/office/drawing/2014/main" id="{34586379-9DF9-4F7B-8AE6-1E55D76787CF}"/>
              </a:ext>
            </a:extLst>
          </p:cNvPr>
          <p:cNvPicPr>
            <a:picLocks noChangeAspect="1"/>
          </p:cNvPicPr>
          <p:nvPr/>
        </p:nvPicPr>
        <p:blipFill>
          <a:blip r:embed="rId3"/>
          <a:stretch>
            <a:fillRect/>
          </a:stretch>
        </p:blipFill>
        <p:spPr>
          <a:xfrm>
            <a:off x="0" y="939593"/>
            <a:ext cx="9144000" cy="6049617"/>
          </a:xfrm>
          <a:prstGeom prst="rect">
            <a:avLst/>
          </a:prstGeom>
        </p:spPr>
      </p:pic>
    </p:spTree>
    <p:extLst>
      <p:ext uri="{BB962C8B-B14F-4D97-AF65-F5344CB8AC3E}">
        <p14:creationId xmlns:p14="http://schemas.microsoft.com/office/powerpoint/2010/main" val="211262521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4" name="Picture 3">
            <a:extLst>
              <a:ext uri="{FF2B5EF4-FFF2-40B4-BE49-F238E27FC236}">
                <a16:creationId xmlns:a16="http://schemas.microsoft.com/office/drawing/2014/main" id="{E947DBE1-AA1D-4154-BB53-2FA545CE0022}"/>
              </a:ext>
            </a:extLst>
          </p:cNvPr>
          <p:cNvPicPr>
            <a:picLocks noChangeAspect="1"/>
          </p:cNvPicPr>
          <p:nvPr/>
        </p:nvPicPr>
        <p:blipFill>
          <a:blip r:embed="rId3"/>
          <a:stretch>
            <a:fillRect/>
          </a:stretch>
        </p:blipFill>
        <p:spPr>
          <a:xfrm>
            <a:off x="0" y="523759"/>
            <a:ext cx="9144000" cy="6858000"/>
          </a:xfrm>
          <a:prstGeom prst="rect">
            <a:avLst/>
          </a:prstGeom>
        </p:spPr>
      </p:pic>
    </p:spTree>
    <p:extLst>
      <p:ext uri="{BB962C8B-B14F-4D97-AF65-F5344CB8AC3E}">
        <p14:creationId xmlns:p14="http://schemas.microsoft.com/office/powerpoint/2010/main" val="86364786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314122" y="5331694"/>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Summary</a:t>
            </a:r>
          </a:p>
        </p:txBody>
      </p:sp>
      <p:pic>
        <p:nvPicPr>
          <p:cNvPr id="8" name="Picture 7">
            <a:extLst>
              <a:ext uri="{FF2B5EF4-FFF2-40B4-BE49-F238E27FC236}">
                <a16:creationId xmlns:a16="http://schemas.microsoft.com/office/drawing/2014/main" id="{C45A48FF-201F-4F5F-9745-2387AE237620}"/>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F8C77771-4FED-480B-BBD0-D599B4EAE034}"/>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347242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is a vital stage in the research process; the outcomes, </a:t>
            </a:r>
            <a:r>
              <a:rPr lang="en-US" sz="2800" dirty="0" err="1">
                <a:solidFill>
                  <a:srgbClr val="2D3956"/>
                </a:solidFill>
                <a:latin typeface="Tajawal ExtraBold" panose="00000800000000000000" pitchFamily="2" charset="-78"/>
                <a:cs typeface="Tajawal ExtraBold" panose="00000800000000000000" pitchFamily="2" charset="-78"/>
              </a:rPr>
              <a:t>rigour</a:t>
            </a:r>
            <a:r>
              <a:rPr lang="en-US" sz="2800" dirty="0">
                <a:solidFill>
                  <a:srgbClr val="2D3956"/>
                </a:solidFill>
                <a:latin typeface="Tajawal ExtraBold" panose="00000800000000000000" pitchFamily="2" charset="-78"/>
                <a:cs typeface="Tajawal ExtraBold" panose="00000800000000000000" pitchFamily="2" charset="-78"/>
              </a:rPr>
              <a:t> and trustworthiness of your research all rely on the robustness of the sample and how that sample was identified.</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sampling technique you apply must be appropriate to your research goals and conform to the research tradition you have chosen for your investigation.</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77" y="1960665"/>
            <a:ext cx="9390898"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What is important is that you choose a technique that matches your research design, you are open and honest about your sample composition and you provide your reader with sufficient detail to understand the significance of your findings and any bias that may exist as a result of your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780089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For most research, investigators often have to make do with whatever subjects they can gain access to. </a:t>
            </a:r>
            <a:r>
              <a:rPr lang="en-US" sz="2800" dirty="0" err="1">
                <a:solidFill>
                  <a:srgbClr val="2D3956"/>
                </a:solidFill>
                <a:latin typeface="Tajawal ExtraBold" panose="00000800000000000000" pitchFamily="2" charset="-78"/>
                <a:cs typeface="Tajawal ExtraBold" panose="00000800000000000000" pitchFamily="2" charset="-78"/>
              </a:rPr>
              <a:t>Generalisations</a:t>
            </a:r>
            <a:r>
              <a:rPr lang="en-US" sz="2800" dirty="0">
                <a:solidFill>
                  <a:srgbClr val="2D3956"/>
                </a:solidFill>
                <a:latin typeface="Tajawal ExtraBold" panose="00000800000000000000" pitchFamily="2" charset="-78"/>
                <a:cs typeface="Tajawal ExtraBold" panose="00000800000000000000" pitchFamily="2" charset="-78"/>
              </a:rPr>
              <a:t> from such samples are not valid and the results only relate to the subjects from whom they are derived’ (Burns, 2000, 85). In qualitative research this is exactly as it should be.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16335915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Generalization, in this sense, is not a goal of qualitative research but it often is in quantitative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Whichever tradition you are following be very careful about claims you make based on the sample you have studied.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61884303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42863"/>
            <a:ext cx="8659813"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380382" y="5257800"/>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Exercise </a:t>
            </a:r>
          </a:p>
        </p:txBody>
      </p:sp>
    </p:spTree>
    <p:extLst>
      <p:ext uri="{BB962C8B-B14F-4D97-AF65-F5344CB8AC3E}">
        <p14:creationId xmlns:p14="http://schemas.microsoft.com/office/powerpoint/2010/main" val="154871299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9668136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b="1" dirty="0">
                <a:solidFill>
                  <a:srgbClr val="00B050"/>
                </a:solidFill>
                <a:latin typeface="Tajawal ExtraBold" panose="00000800000000000000" pitchFamily="2" charset="-78"/>
                <a:cs typeface="Tajawal ExtraBold" panose="00000800000000000000" pitchFamily="2" charset="-78"/>
              </a:rPr>
              <a:t>Sampling</a:t>
            </a: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5726323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246769"/>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The quantitative research will tend to use probability sampling techniques</a:t>
            </a:r>
          </a:p>
          <a:p>
            <a:pPr algn="just"/>
            <a:r>
              <a:rPr lang="ar-SA" sz="2800" dirty="0">
                <a:solidFill>
                  <a:srgbClr val="2D3956"/>
                </a:solidFill>
                <a:latin typeface="Tajawal ExtraBold" panose="00000800000000000000" pitchFamily="2" charset="-78"/>
                <a:cs typeface="Tajawal ExtraBold" panose="00000800000000000000" pitchFamily="2" charset="-78"/>
              </a:rPr>
              <a:t>سوف يميل البحث الكمي إلى استخدام تقنيات أخذ العينات الاحتمالية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True </a:t>
            </a:r>
          </a:p>
        </p:txBody>
      </p:sp>
    </p:spTree>
    <p:extLst>
      <p:ext uri="{BB962C8B-B14F-4D97-AF65-F5344CB8AC3E}">
        <p14:creationId xmlns:p14="http://schemas.microsoft.com/office/powerpoint/2010/main" val="28301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677656"/>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When we are talking about quantitative research we are talking about in-depth rich pictures, not short detail collected from many</a:t>
            </a:r>
          </a:p>
          <a:p>
            <a:pPr algn="just"/>
            <a:r>
              <a:rPr lang="ar-SA" sz="2800" dirty="0">
                <a:solidFill>
                  <a:srgbClr val="2D3956"/>
                </a:solidFill>
                <a:latin typeface="Tajawal ExtraBold" panose="00000800000000000000" pitchFamily="2" charset="-78"/>
                <a:cs typeface="Tajawal ExtraBold" panose="00000800000000000000" pitchFamily="2" charset="-78"/>
              </a:rPr>
              <a:t>عندما نتحدث عن البحث الكمي، فإننا نتحدث عن صور غنية متعمقة، وليست تفاصيل قصيرة تم جمعها من كثيرين</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spTree>
    <p:extLst>
      <p:ext uri="{BB962C8B-B14F-4D97-AF65-F5344CB8AC3E}">
        <p14:creationId xmlns:p14="http://schemas.microsoft.com/office/powerpoint/2010/main" val="159653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1384995"/>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There is only one possible approach to purposive sampling</a:t>
            </a:r>
          </a:p>
          <a:p>
            <a:pPr algn="just"/>
            <a:r>
              <a:rPr lang="ar-SA" sz="2800" dirty="0">
                <a:solidFill>
                  <a:srgbClr val="2D3956"/>
                </a:solidFill>
                <a:latin typeface="Tajawal ExtraBold" panose="00000800000000000000" pitchFamily="2" charset="-78"/>
                <a:cs typeface="Tajawal ExtraBold" panose="00000800000000000000" pitchFamily="2" charset="-78"/>
              </a:rPr>
              <a:t>يوجد نهج واحد فقط ممكن لأخذ العينات هادفة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spTree>
    <p:extLst>
      <p:ext uri="{BB962C8B-B14F-4D97-AF65-F5344CB8AC3E}">
        <p14:creationId xmlns:p14="http://schemas.microsoft.com/office/powerpoint/2010/main" val="9690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dirty="0">
                <a:solidFill>
                  <a:srgbClr val="2D3956"/>
                </a:solidFill>
                <a:latin typeface="Tajawal ExtraBold" panose="00000800000000000000" pitchFamily="2" charset="-78"/>
                <a:cs typeface="Tajawal ExtraBold" panose="00000800000000000000" pitchFamily="2" charset="-78"/>
              </a:rPr>
              <a:t>Snowball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32241017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b="1" dirty="0">
                <a:solidFill>
                  <a:srgbClr val="00B050"/>
                </a:solidFill>
                <a:latin typeface="Tajawal ExtraBold" panose="00000800000000000000" pitchFamily="2" charset="-78"/>
                <a:cs typeface="Tajawal ExtraBold" panose="00000800000000000000" pitchFamily="2" charset="-78"/>
              </a:rPr>
              <a:t>Snowball sampling </a:t>
            </a:r>
            <a:r>
              <a:rPr lang="ar-SA" sz="2800" b="1" dirty="0">
                <a:solidFill>
                  <a:srgbClr val="00B050"/>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Tree>
    <p:extLst>
      <p:ext uri="{BB962C8B-B14F-4D97-AF65-F5344CB8AC3E}">
        <p14:creationId xmlns:p14="http://schemas.microsoft.com/office/powerpoint/2010/main" val="276838936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تقنيات جمع البيانات</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2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section will deal with individual techniques for collecting empirical data.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single research design may include one or more data collection techniques.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If you are aiming for methodological triangulation then you will be engaging in a number of data collection techniques</a:t>
            </a: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p:txBody>
      </p:sp>
    </p:spTree>
    <p:extLst>
      <p:ext uri="{BB962C8B-B14F-4D97-AF65-F5344CB8AC3E}">
        <p14:creationId xmlns:p14="http://schemas.microsoft.com/office/powerpoint/2010/main" val="136494874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5B175E98-7C65-4DF5-B694-97E74353CD21}"/>
              </a:ext>
            </a:extLst>
          </p:cNvPr>
          <p:cNvSpPr txBox="1"/>
          <p:nvPr/>
        </p:nvSpPr>
        <p:spPr>
          <a:xfrm>
            <a:off x="624323" y="165928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Try to plan ahead and be aware of the nature of the data you will be harvesting and exactly what you plan to do with it.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Regardless of which data collection techniques you decide to use in your research design </a:t>
            </a:r>
            <a:r>
              <a:rPr lang="en-US" sz="2800" u="sng" dirty="0">
                <a:solidFill>
                  <a:srgbClr val="FF0000"/>
                </a:solidFill>
                <a:latin typeface="Tajawal ExtraBold" panose="00000800000000000000" pitchFamily="2" charset="-78"/>
                <a:cs typeface="Tajawal ExtraBold" panose="00000800000000000000" pitchFamily="2" charset="-78"/>
              </a:rPr>
              <a:t>there are a number of general points which apply in almost all cases</a:t>
            </a:r>
          </a:p>
        </p:txBody>
      </p:sp>
    </p:spTree>
    <p:extLst>
      <p:ext uri="{BB962C8B-B14F-4D97-AF65-F5344CB8AC3E}">
        <p14:creationId xmlns:p14="http://schemas.microsoft.com/office/powerpoint/2010/main" val="223219540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6226B2CE-8B08-4EAF-AD97-ECF23E4E3416}"/>
              </a:ext>
            </a:extLst>
          </p:cNvPr>
          <p:cNvSpPr txBox="1"/>
          <p:nvPr/>
        </p:nvSpPr>
        <p:spPr>
          <a:xfrm>
            <a:off x="564163" y="1704434"/>
            <a:ext cx="8777727" cy="2677656"/>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Be very sure of what you are doing before you enter the field. Access to a field site is very often only possible because of prior relationships and connections; sometimes we have to engage in fieldwork before we have had time to do all of the detailed preparation</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4391889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5FF526F5-7AF1-449B-B758-BA10BD01E7CD}"/>
              </a:ext>
            </a:extLst>
          </p:cNvPr>
          <p:cNvSpPr txBox="1"/>
          <p:nvPr/>
        </p:nvSpPr>
        <p:spPr>
          <a:xfrm>
            <a:off x="624323" y="1613116"/>
            <a:ext cx="8777727" cy="1815882"/>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If you do not have connections within the field site then you will need to negotiate access. Don’t leave this until the week before you want to engage in your data collection.</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629021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1288567-2214-49CF-BEBA-994471C689AA}"/>
              </a:ext>
            </a:extLst>
          </p:cNvPr>
          <p:cNvSpPr txBox="1"/>
          <p:nvPr/>
        </p:nvSpPr>
        <p:spPr>
          <a:xfrm>
            <a:off x="771563" y="1747185"/>
            <a:ext cx="8777727" cy="2246769"/>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Make sure you have informed consent before you begin collecting data. This could range from the very informal to the very formal signed consent form. Be aware of what you need and use the correct channels to get it.</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89387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B64F9164-25E9-4B1A-BD9A-EE1D47D622BE}"/>
              </a:ext>
            </a:extLst>
          </p:cNvPr>
          <p:cNvSpPr txBox="1"/>
          <p:nvPr/>
        </p:nvSpPr>
        <p:spPr>
          <a:xfrm>
            <a:off x="624323" y="1634512"/>
            <a:ext cx="8777727" cy="2246769"/>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Always pilot your data collection instrument before you apply it to your research subjects.</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Prepare a detailed timetable of your fieldwork for yourself and your research subjects.</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6924488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Interviews</a:t>
            </a:r>
          </a:p>
        </p:txBody>
      </p:sp>
    </p:spTree>
    <p:extLst>
      <p:ext uri="{BB962C8B-B14F-4D97-AF65-F5344CB8AC3E}">
        <p14:creationId xmlns:p14="http://schemas.microsoft.com/office/powerpoint/2010/main" val="105117614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3AFB2552-5A51-4BB4-9898-BD0A6895A8C0}"/>
              </a:ext>
            </a:extLst>
          </p:cNvPr>
          <p:cNvSpPr txBox="1"/>
          <p:nvPr/>
        </p:nvSpPr>
        <p:spPr>
          <a:xfrm>
            <a:off x="624323" y="1940696"/>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research interview can take a number of different forms, from the very structured, formal interview which is usually a researcher-administered questionnaire, to the very informal, purposeful conversation (Dexter, 1970; Lincoln and Guba, 1985)</a:t>
            </a:r>
          </a:p>
        </p:txBody>
      </p:sp>
    </p:spTree>
    <p:extLst>
      <p:ext uri="{BB962C8B-B14F-4D97-AF65-F5344CB8AC3E}">
        <p14:creationId xmlns:p14="http://schemas.microsoft.com/office/powerpoint/2010/main" val="234714652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D72587D9-B027-419E-A8EE-22FA0F486C82}"/>
              </a:ext>
            </a:extLst>
          </p:cNvPr>
          <p:cNvSpPr txBox="1"/>
          <p:nvPr/>
        </p:nvSpPr>
        <p:spPr>
          <a:xfrm>
            <a:off x="892200" y="1874726"/>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only way to become a good interviewer is to practice; there is no secret formula to becoming an expert interviewer if there is such a thing.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all down to knowing your topic and knowing yourself and how you react in the interview situation.</a:t>
            </a:r>
          </a:p>
        </p:txBody>
      </p:sp>
    </p:spTree>
    <p:extLst>
      <p:ext uri="{BB962C8B-B14F-4D97-AF65-F5344CB8AC3E}">
        <p14:creationId xmlns:p14="http://schemas.microsoft.com/office/powerpoint/2010/main" val="14791849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3BAF8CF2-61CC-4BDA-BFD7-034BEA341C6A}"/>
              </a:ext>
            </a:extLst>
          </p:cNvPr>
          <p:cNvSpPr txBox="1"/>
          <p:nvPr/>
        </p:nvSpPr>
        <p:spPr>
          <a:xfrm>
            <a:off x="650928" y="2025834"/>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Before you decide what form of interview will suit you best you have to decide if indeed the interview is the most appropriate technique to use. </a:t>
            </a:r>
          </a:p>
        </p:txBody>
      </p:sp>
    </p:spTree>
    <p:extLst>
      <p:ext uri="{BB962C8B-B14F-4D97-AF65-F5344CB8AC3E}">
        <p14:creationId xmlns:p14="http://schemas.microsoft.com/office/powerpoint/2010/main" val="271011057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256B3BB2-3BFB-41C3-A062-7D84E7545BAF}"/>
              </a:ext>
            </a:extLst>
          </p:cNvPr>
          <p:cNvSpPr txBox="1"/>
          <p:nvPr/>
        </p:nvSpPr>
        <p:spPr>
          <a:xfrm>
            <a:off x="771563" y="1747185"/>
            <a:ext cx="8777727"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order to help you make this decision you have to understand the purpose of the research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can an interview contribute to your research?</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can an interview do that no other technique could do, or at least not do as well?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Is the interview ‘fit for purpose’?</a:t>
            </a:r>
          </a:p>
        </p:txBody>
      </p:sp>
    </p:spTree>
    <p:extLst>
      <p:ext uri="{BB962C8B-B14F-4D97-AF65-F5344CB8AC3E}">
        <p14:creationId xmlns:p14="http://schemas.microsoft.com/office/powerpoint/2010/main" val="27964306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72139A8D-61DE-4770-8225-A573A2A37F2B}"/>
              </a:ext>
            </a:extLst>
          </p:cNvPr>
          <p:cNvSpPr txBox="1"/>
          <p:nvPr/>
        </p:nvSpPr>
        <p:spPr>
          <a:xfrm>
            <a:off x="624323" y="1659283"/>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What is the purpose of an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purpose of an interview is to access what was in, and on, the interviewee’s mind</a:t>
            </a:r>
          </a:p>
          <a:p>
            <a:pPr marL="457200" indent="-4572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Interviews are usually used when we are seeking qualitative, descriptive, in-depth data that is specific to the individual and when the nature of the data is too complicated to be asked and answered easily</a:t>
            </a:r>
          </a:p>
        </p:txBody>
      </p:sp>
    </p:spTree>
    <p:extLst>
      <p:ext uri="{BB962C8B-B14F-4D97-AF65-F5344CB8AC3E}">
        <p14:creationId xmlns:p14="http://schemas.microsoft.com/office/powerpoint/2010/main" val="290747949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377048E-C778-48D9-AD01-B0DCCC15C0A1}"/>
              </a:ext>
            </a:extLst>
          </p:cNvPr>
          <p:cNvSpPr txBox="1"/>
          <p:nvPr/>
        </p:nvSpPr>
        <p:spPr>
          <a:xfrm>
            <a:off x="650928" y="1921404"/>
            <a:ext cx="8777727" cy="243143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What is the purpose of an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 major advantage of the interview is that it permits the respondent to move back and forth in time – to reconstruct the past, interpret the present, and predict the future, all without leaving a comfortable armchair’</a:t>
            </a:r>
          </a:p>
        </p:txBody>
      </p:sp>
    </p:spTree>
    <p:extLst>
      <p:ext uri="{BB962C8B-B14F-4D97-AF65-F5344CB8AC3E}">
        <p14:creationId xmlns:p14="http://schemas.microsoft.com/office/powerpoint/2010/main" val="352314954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D38BF5A-3FB8-4F75-9CEB-9F740ED10291}"/>
              </a:ext>
            </a:extLst>
          </p:cNvPr>
          <p:cNvSpPr txBox="1"/>
          <p:nvPr/>
        </p:nvSpPr>
        <p:spPr>
          <a:xfrm>
            <a:off x="771563" y="1827545"/>
            <a:ext cx="8777727" cy="243143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Types of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b="1" dirty="0">
                <a:solidFill>
                  <a:srgbClr val="852F4A"/>
                </a:solidFill>
                <a:latin typeface="Tajawal ExtraBold" panose="00000800000000000000" pitchFamily="2" charset="-78"/>
                <a:cs typeface="Tajawal ExtraBold" panose="00000800000000000000" pitchFamily="2" charset="-78"/>
              </a:rPr>
              <a:t>Structured interviews</a:t>
            </a:r>
            <a:r>
              <a:rPr lang="en-US" sz="2400" dirty="0">
                <a:solidFill>
                  <a:srgbClr val="2D3956"/>
                </a:solidFill>
                <a:latin typeface="Tajawal ExtraBold" panose="00000800000000000000" pitchFamily="2" charset="-78"/>
                <a:cs typeface="Tajawal ExtraBold" panose="00000800000000000000" pitchFamily="2" charset="-78"/>
              </a:rPr>
              <a:t>: ‘Structured interviewing refers to a situation in which an interviewer asks each respondent a series of preestablished questions with a limited set of response categories’</a:t>
            </a:r>
          </a:p>
        </p:txBody>
      </p:sp>
    </p:spTree>
    <p:extLst>
      <p:ext uri="{BB962C8B-B14F-4D97-AF65-F5344CB8AC3E}">
        <p14:creationId xmlns:p14="http://schemas.microsoft.com/office/powerpoint/2010/main" val="254196098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AD948E0-D79A-4D37-A1CD-E6A17784BD28}"/>
              </a:ext>
            </a:extLst>
          </p:cNvPr>
          <p:cNvSpPr txBox="1"/>
          <p:nvPr/>
        </p:nvSpPr>
        <p:spPr>
          <a:xfrm>
            <a:off x="721349" y="1747185"/>
            <a:ext cx="8777727" cy="317009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Types of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b="1" dirty="0">
                <a:solidFill>
                  <a:srgbClr val="852F4A"/>
                </a:solidFill>
                <a:latin typeface="Tajawal ExtraBold" panose="00000800000000000000" pitchFamily="2" charset="-78"/>
                <a:cs typeface="Tajawal ExtraBold" panose="00000800000000000000" pitchFamily="2" charset="-78"/>
              </a:rPr>
              <a:t>Structured interviews</a:t>
            </a:r>
            <a:r>
              <a:rPr lang="en-US" sz="2400" dirty="0">
                <a:solidFill>
                  <a:srgbClr val="2D3956"/>
                </a:solidFill>
                <a:latin typeface="Tajawal ExtraBold" panose="00000800000000000000" pitchFamily="2" charset="-78"/>
                <a:cs typeface="Tajawal ExtraBold" panose="00000800000000000000" pitchFamily="2" charset="-78"/>
              </a:rPr>
              <a:t>: There are two forms of structured interview. </a:t>
            </a:r>
          </a:p>
          <a:p>
            <a:pPr marL="342900" indent="-342900" algn="just">
              <a:buFont typeface="Courier New" panose="02070309020205020404" pitchFamily="49" charset="0"/>
              <a:buChar char="o"/>
            </a:pPr>
            <a:r>
              <a:rPr lang="en-US" sz="2400" u="sng" dirty="0">
                <a:solidFill>
                  <a:srgbClr val="2D3956"/>
                </a:solidFill>
                <a:latin typeface="Tajawal ExtraBold" panose="00000800000000000000" pitchFamily="2" charset="-78"/>
                <a:cs typeface="Tajawal ExtraBold" panose="00000800000000000000" pitchFamily="2" charset="-78"/>
              </a:rPr>
              <a:t>In a standardized, open-ended interview </a:t>
            </a:r>
            <a:r>
              <a:rPr lang="en-US" sz="2400" dirty="0">
                <a:solidFill>
                  <a:srgbClr val="2D3956"/>
                </a:solidFill>
                <a:latin typeface="Tajawal ExtraBold" panose="00000800000000000000" pitchFamily="2" charset="-78"/>
                <a:cs typeface="Tajawal ExtraBold" panose="00000800000000000000" pitchFamily="2" charset="-78"/>
              </a:rPr>
              <a:t>all interviewees are asked the same open-ended questions but allowed to respond in any way they feel is appropriate and with any information they choose to share. </a:t>
            </a:r>
          </a:p>
        </p:txBody>
      </p:sp>
    </p:spTree>
    <p:extLst>
      <p:ext uri="{BB962C8B-B14F-4D97-AF65-F5344CB8AC3E}">
        <p14:creationId xmlns:p14="http://schemas.microsoft.com/office/powerpoint/2010/main" val="294602387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51BA8A85-2AFC-4E0D-B715-807D03E1C40C}"/>
              </a:ext>
            </a:extLst>
          </p:cNvPr>
          <p:cNvSpPr txBox="1"/>
          <p:nvPr/>
        </p:nvSpPr>
        <p:spPr>
          <a:xfrm>
            <a:off x="771563" y="1583771"/>
            <a:ext cx="8777727" cy="464742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Types of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b="1" dirty="0">
                <a:solidFill>
                  <a:srgbClr val="852F4A"/>
                </a:solidFill>
                <a:latin typeface="Tajawal ExtraBold" panose="00000800000000000000" pitchFamily="2" charset="-78"/>
                <a:cs typeface="Tajawal ExtraBold" panose="00000800000000000000" pitchFamily="2" charset="-78"/>
              </a:rPr>
              <a:t>Structured interviews</a:t>
            </a:r>
            <a:r>
              <a:rPr lang="en-US" sz="2400" dirty="0">
                <a:solidFill>
                  <a:srgbClr val="2D3956"/>
                </a:solidFill>
                <a:latin typeface="Tajawal ExtraBold" panose="00000800000000000000" pitchFamily="2" charset="-78"/>
                <a:cs typeface="Tajawal ExtraBold" panose="00000800000000000000" pitchFamily="2" charset="-78"/>
              </a:rPr>
              <a:t>: There are two forms of structured interview. </a:t>
            </a:r>
          </a:p>
          <a:p>
            <a:pPr marL="342900" indent="-342900" algn="just">
              <a:buFont typeface="Courier New" panose="02070309020205020404" pitchFamily="49" charset="0"/>
              <a:buChar char="o"/>
            </a:pPr>
            <a:r>
              <a:rPr lang="en-US" sz="2400" u="sng" dirty="0">
                <a:solidFill>
                  <a:srgbClr val="2D3956"/>
                </a:solidFill>
                <a:latin typeface="Tajawal ExtraBold" panose="00000800000000000000" pitchFamily="2" charset="-78"/>
                <a:cs typeface="Tajawal ExtraBold" panose="00000800000000000000" pitchFamily="2" charset="-78"/>
              </a:rPr>
              <a:t>In a closed, fixed-response interview </a:t>
            </a:r>
            <a:r>
              <a:rPr lang="en-US" sz="2400" dirty="0">
                <a:solidFill>
                  <a:srgbClr val="2D3956"/>
                </a:solidFill>
                <a:latin typeface="Tajawal ExtraBold" panose="00000800000000000000" pitchFamily="2" charset="-78"/>
                <a:cs typeface="Tajawal ExtraBold" panose="00000800000000000000" pitchFamily="2" charset="-78"/>
              </a:rPr>
              <a:t>interviewees are asked the same questions and choose from a predetermined set of alternative answers. It is also possible to use a combination of the two methods. </a:t>
            </a:r>
          </a:p>
          <a:p>
            <a:pPr marL="342900" indent="-342900" algn="just">
              <a:buFont typeface="Courier New" panose="02070309020205020404" pitchFamily="49" charset="0"/>
              <a:buChar char="o"/>
            </a:pPr>
            <a:r>
              <a:rPr lang="en-US" sz="2400" dirty="0">
                <a:solidFill>
                  <a:srgbClr val="2D3956"/>
                </a:solidFill>
                <a:latin typeface="Tajawal ExtraBold" panose="00000800000000000000" pitchFamily="2" charset="-78"/>
                <a:cs typeface="Tajawal ExtraBold" panose="00000800000000000000" pitchFamily="2" charset="-78"/>
              </a:rPr>
              <a:t>Although this type of interview is very similar to the questionnaire the major benefit is the visual and oral clues you can pick up by listening to and watching your respondent.. </a:t>
            </a:r>
          </a:p>
        </p:txBody>
      </p:sp>
    </p:spTree>
    <p:extLst>
      <p:ext uri="{BB962C8B-B14F-4D97-AF65-F5344CB8AC3E}">
        <p14:creationId xmlns:p14="http://schemas.microsoft.com/office/powerpoint/2010/main" val="374354990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E68890A-1B1D-4450-9442-8F8C9998FF3C}"/>
              </a:ext>
            </a:extLst>
          </p:cNvPr>
          <p:cNvSpPr txBox="1"/>
          <p:nvPr/>
        </p:nvSpPr>
        <p:spPr>
          <a:xfrm>
            <a:off x="624323" y="1679087"/>
            <a:ext cx="8777727" cy="427809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Types of interview</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400" b="1" dirty="0">
                <a:solidFill>
                  <a:srgbClr val="852F4A"/>
                </a:solidFill>
                <a:latin typeface="Tajawal ExtraBold" panose="00000800000000000000" pitchFamily="2" charset="-78"/>
                <a:cs typeface="Tajawal ExtraBold" panose="00000800000000000000" pitchFamily="2" charset="-78"/>
              </a:rPr>
              <a:t>Unstructured interviews: </a:t>
            </a:r>
            <a:r>
              <a:rPr lang="en-US" sz="2400" dirty="0">
                <a:solidFill>
                  <a:srgbClr val="2D3956"/>
                </a:solidFill>
                <a:latin typeface="Tajawal ExtraBold" panose="00000800000000000000" pitchFamily="2" charset="-78"/>
                <a:cs typeface="Tajawal ExtraBold" panose="00000800000000000000" pitchFamily="2" charset="-78"/>
              </a:rPr>
              <a:t>Unstructured interviews are used to gain a holistic understanding of the thoughts and feelings of the interviewee: you are there to learn about their point of view. Very often this type of interview is used in the early stages of the research to explore salient issues for further investigation. </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Unstructured interviews are concerned with open-ended questions that allow the interviewee to tell their own story in their own words.</a:t>
            </a:r>
          </a:p>
        </p:txBody>
      </p:sp>
    </p:spTree>
    <p:extLst>
      <p:ext uri="{BB962C8B-B14F-4D97-AF65-F5344CB8AC3E}">
        <p14:creationId xmlns:p14="http://schemas.microsoft.com/office/powerpoint/2010/main" val="116198616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E68890A-1B1D-4450-9442-8F8C9998FF3C}"/>
              </a:ext>
            </a:extLst>
          </p:cNvPr>
          <p:cNvSpPr txBox="1"/>
          <p:nvPr/>
        </p:nvSpPr>
        <p:spPr>
          <a:xfrm>
            <a:off x="624323" y="1679087"/>
            <a:ext cx="8777727" cy="458587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seven stages of the interview process</a:t>
            </a:r>
          </a:p>
          <a:p>
            <a:pPr lvl="0" algn="just"/>
            <a:r>
              <a:rPr lang="en-US" sz="2400" b="1" dirty="0">
                <a:solidFill>
                  <a:srgbClr val="C00000"/>
                </a:solidFill>
                <a:latin typeface="Tajawal ExtraBold" panose="00000800000000000000" pitchFamily="2" charset="-78"/>
                <a:cs typeface="Tajawal ExtraBold" panose="00000800000000000000" pitchFamily="2" charset="-78"/>
              </a:rPr>
              <a:t>Thematizing</a:t>
            </a:r>
          </a:p>
          <a:p>
            <a:pPr lvl="0" algn="just"/>
            <a:r>
              <a:rPr lang="en-US" sz="2400" dirty="0">
                <a:solidFill>
                  <a:srgbClr val="2D3956"/>
                </a:solidFill>
                <a:latin typeface="Tajawal ExtraBold" panose="00000800000000000000" pitchFamily="2" charset="-78"/>
                <a:cs typeface="Tajawal ExtraBold" panose="00000800000000000000" pitchFamily="2" charset="-78"/>
              </a:rPr>
              <a:t>‘The “why” and “what” of the investigation need to be clarified before the question of “how</a:t>
            </a:r>
          </a:p>
          <a:p>
            <a:pPr lvl="0" algn="just"/>
            <a:endParaRPr lang="en-US" sz="2400" dirty="0">
              <a:solidFill>
                <a:srgbClr val="2D3956"/>
              </a:solidFill>
              <a:latin typeface="Tajawal ExtraBold" panose="00000800000000000000" pitchFamily="2" charset="-78"/>
              <a:cs typeface="Tajawal ExtraBold" panose="00000800000000000000" pitchFamily="2" charset="-78"/>
            </a:endParaRPr>
          </a:p>
          <a:p>
            <a:pPr lvl="0" algn="just"/>
            <a:r>
              <a:rPr lang="en-US" sz="2800" b="1" dirty="0">
                <a:solidFill>
                  <a:srgbClr val="C00000"/>
                </a:solidFill>
                <a:latin typeface="Tajawal ExtraBold" panose="00000800000000000000" pitchFamily="2" charset="-78"/>
                <a:cs typeface="Tajawal ExtraBold" panose="00000800000000000000" pitchFamily="2" charset="-78"/>
              </a:rPr>
              <a:t>Designing</a:t>
            </a:r>
          </a:p>
          <a:p>
            <a:pPr lvl="0" algn="just"/>
            <a:r>
              <a:rPr lang="en-US" sz="2800" dirty="0">
                <a:solidFill>
                  <a:srgbClr val="2D3956"/>
                </a:solidFill>
                <a:latin typeface="Tajawal ExtraBold" panose="00000800000000000000" pitchFamily="2" charset="-78"/>
                <a:cs typeface="Tajawal ExtraBold" panose="00000800000000000000" pitchFamily="2" charset="-78"/>
              </a:rPr>
              <a:t>The purpose of using an interview guide is to ‘ensure that each interview covers basically the same ground but gives the interviewer considerable discretion in the conduct of the interview</a:t>
            </a:r>
          </a:p>
          <a:p>
            <a:pPr lvl="0" algn="just"/>
            <a:endParaRPr lang="en-US" sz="28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79617620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1"/>
            <a:ext cx="9018999" cy="4473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E68890A-1B1D-4450-9442-8F8C9998FF3C}"/>
              </a:ext>
            </a:extLst>
          </p:cNvPr>
          <p:cNvSpPr txBox="1"/>
          <p:nvPr/>
        </p:nvSpPr>
        <p:spPr>
          <a:xfrm>
            <a:off x="624323" y="1679087"/>
            <a:ext cx="8777727" cy="360098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seven stages of the interview process</a:t>
            </a:r>
          </a:p>
          <a:p>
            <a:pPr lvl="0" algn="just"/>
            <a:r>
              <a:rPr lang="en-US" sz="2400" b="1" dirty="0">
                <a:solidFill>
                  <a:srgbClr val="C00000"/>
                </a:solidFill>
                <a:latin typeface="Tajawal ExtraBold" panose="00000800000000000000" pitchFamily="2" charset="-78"/>
                <a:cs typeface="Tajawal ExtraBold" panose="00000800000000000000" pitchFamily="2" charset="-78"/>
              </a:rPr>
              <a:t>Interviewing</a:t>
            </a:r>
          </a:p>
          <a:p>
            <a:pPr lvl="0" algn="just"/>
            <a:r>
              <a:rPr lang="en-US" sz="2400" dirty="0">
                <a:latin typeface="Tajawal ExtraBold" panose="00000800000000000000" pitchFamily="2" charset="-78"/>
                <a:cs typeface="Tajawal ExtraBold" panose="00000800000000000000" pitchFamily="2" charset="-78"/>
              </a:rPr>
              <a:t>Conduct the interviews based on an interview guide and with a reflective approach to the knowledge sought and the interpersonal relation of the interview situation (structured/ unstructured)</a:t>
            </a:r>
          </a:p>
          <a:p>
            <a:pPr lvl="0" algn="just"/>
            <a:endParaRPr lang="en-US" sz="2400" dirty="0">
              <a:solidFill>
                <a:srgbClr val="2D3956"/>
              </a:solidFill>
              <a:latin typeface="Tajawal ExtraBold" panose="00000800000000000000" pitchFamily="2" charset="-78"/>
              <a:cs typeface="Tajawal ExtraBold" panose="00000800000000000000" pitchFamily="2" charset="-78"/>
            </a:endParaRPr>
          </a:p>
          <a:p>
            <a:pPr lvl="0" algn="just"/>
            <a:r>
              <a:rPr lang="en-US" sz="2800" b="1" dirty="0">
                <a:solidFill>
                  <a:srgbClr val="C00000"/>
                </a:solidFill>
                <a:latin typeface="Tajawal ExtraBold" panose="00000800000000000000" pitchFamily="2" charset="-78"/>
                <a:cs typeface="Tajawal ExtraBold" panose="00000800000000000000" pitchFamily="2" charset="-78"/>
              </a:rPr>
              <a:t>Transcribing: </a:t>
            </a:r>
            <a:r>
              <a:rPr lang="en-US" sz="2800" dirty="0">
                <a:latin typeface="Tajawal ExtraBold" panose="00000800000000000000" pitchFamily="2" charset="-78"/>
                <a:cs typeface="Tajawal ExtraBold" panose="00000800000000000000" pitchFamily="2" charset="-78"/>
              </a:rPr>
              <a:t>I always suggest that transcription be done as soon after the interview as possible.</a:t>
            </a:r>
          </a:p>
        </p:txBody>
      </p:sp>
    </p:spTree>
    <p:extLst>
      <p:ext uri="{BB962C8B-B14F-4D97-AF65-F5344CB8AC3E}">
        <p14:creationId xmlns:p14="http://schemas.microsoft.com/office/powerpoint/2010/main" val="78976041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1"/>
            <a:ext cx="9018999" cy="4473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E68890A-1B1D-4450-9442-8F8C9998FF3C}"/>
              </a:ext>
            </a:extLst>
          </p:cNvPr>
          <p:cNvSpPr txBox="1"/>
          <p:nvPr/>
        </p:nvSpPr>
        <p:spPr>
          <a:xfrm>
            <a:off x="771563" y="1442394"/>
            <a:ext cx="8777727" cy="446276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seven stages of the interview process</a:t>
            </a:r>
          </a:p>
          <a:p>
            <a:pPr lvl="0" algn="just"/>
            <a:r>
              <a:rPr lang="en-US" sz="2400" b="1" dirty="0">
                <a:solidFill>
                  <a:srgbClr val="C00000"/>
                </a:solidFill>
                <a:latin typeface="Tajawal ExtraBold" panose="00000800000000000000" pitchFamily="2" charset="-78"/>
                <a:cs typeface="Tajawal ExtraBold" panose="00000800000000000000" pitchFamily="2" charset="-78"/>
              </a:rPr>
              <a:t>Analyzing:</a:t>
            </a:r>
          </a:p>
          <a:p>
            <a:pPr lvl="0" algn="just"/>
            <a:r>
              <a:rPr lang="en-US" sz="2400" dirty="0">
                <a:latin typeface="Tajawal ExtraBold" panose="00000800000000000000" pitchFamily="2" charset="-78"/>
                <a:cs typeface="Tajawal ExtraBold" panose="00000800000000000000" pitchFamily="2" charset="-78"/>
              </a:rPr>
              <a:t>In qualitative research analysis is a constant, ongoing element of the research process; it begins during the interview, and each time you reflect on what you hear and ask a follow-up question you will have engaged in initial analysis</a:t>
            </a:r>
          </a:p>
          <a:p>
            <a:pPr lvl="0" algn="just"/>
            <a:endParaRPr lang="en-US" sz="2400" dirty="0">
              <a:solidFill>
                <a:srgbClr val="2D3956"/>
              </a:solidFill>
              <a:latin typeface="Tajawal ExtraBold" panose="00000800000000000000" pitchFamily="2" charset="-78"/>
              <a:cs typeface="Tajawal ExtraBold" panose="00000800000000000000" pitchFamily="2" charset="-78"/>
            </a:endParaRPr>
          </a:p>
          <a:p>
            <a:pPr lvl="0" algn="just"/>
            <a:r>
              <a:rPr lang="en-US" sz="2800" b="1" dirty="0">
                <a:solidFill>
                  <a:srgbClr val="C00000"/>
                </a:solidFill>
                <a:latin typeface="Tajawal ExtraBold" panose="00000800000000000000" pitchFamily="2" charset="-78"/>
                <a:cs typeface="Tajawal ExtraBold" panose="00000800000000000000" pitchFamily="2" charset="-78"/>
              </a:rPr>
              <a:t>Verifying:</a:t>
            </a:r>
          </a:p>
          <a:p>
            <a:pPr lvl="0" algn="just"/>
            <a:r>
              <a:rPr lang="en-US" sz="2800" dirty="0" err="1">
                <a:latin typeface="Tajawal ExtraBold" panose="00000800000000000000" pitchFamily="2" charset="-78"/>
                <a:cs typeface="Tajawal ExtraBold" panose="00000800000000000000" pitchFamily="2" charset="-78"/>
              </a:rPr>
              <a:t>Kvale</a:t>
            </a:r>
            <a:r>
              <a:rPr lang="en-US" sz="2800" dirty="0">
                <a:latin typeface="Tajawal ExtraBold" panose="00000800000000000000" pitchFamily="2" charset="-78"/>
                <a:cs typeface="Tajawal ExtraBold" panose="00000800000000000000" pitchFamily="2" charset="-78"/>
              </a:rPr>
              <a:t> (1996) uses the verification stage to refer to the extent to which the interview asked what it was intended to ask: did it answer the research question? </a:t>
            </a:r>
          </a:p>
        </p:txBody>
      </p:sp>
    </p:spTree>
    <p:extLst>
      <p:ext uri="{BB962C8B-B14F-4D97-AF65-F5344CB8AC3E}">
        <p14:creationId xmlns:p14="http://schemas.microsoft.com/office/powerpoint/2010/main" val="149249698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1"/>
            <a:ext cx="9018999" cy="28043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3332536" y="54448"/>
            <a:ext cx="203292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Interviews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1E68890A-1B1D-4450-9442-8F8C9998FF3C}"/>
              </a:ext>
            </a:extLst>
          </p:cNvPr>
          <p:cNvSpPr txBox="1"/>
          <p:nvPr/>
        </p:nvSpPr>
        <p:spPr>
          <a:xfrm>
            <a:off x="842128" y="1442394"/>
            <a:ext cx="8777727" cy="243143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ajawal ExtraBold" panose="00000800000000000000" pitchFamily="2" charset="-78"/>
                <a:cs typeface="Tajawal ExtraBold" panose="00000800000000000000" pitchFamily="2" charset="-78"/>
              </a:rPr>
              <a:t>The seven stages of the interview process</a:t>
            </a:r>
          </a:p>
          <a:p>
            <a:pPr algn="just"/>
            <a:endParaRPr lang="en-US" sz="2800" b="1" dirty="0">
              <a:solidFill>
                <a:srgbClr val="0070C0"/>
              </a:solidFill>
              <a:latin typeface="Tajawal ExtraBold" panose="00000800000000000000" pitchFamily="2" charset="-78"/>
              <a:cs typeface="Tajawal ExtraBold" panose="00000800000000000000" pitchFamily="2" charset="-78"/>
            </a:endParaRPr>
          </a:p>
          <a:p>
            <a:pPr lvl="0" algn="just"/>
            <a:r>
              <a:rPr lang="en-US" sz="2400" b="1" dirty="0">
                <a:solidFill>
                  <a:srgbClr val="C00000"/>
                </a:solidFill>
                <a:latin typeface="Tajawal ExtraBold" panose="00000800000000000000" pitchFamily="2" charset="-78"/>
                <a:cs typeface="Tajawal ExtraBold" panose="00000800000000000000" pitchFamily="2" charset="-78"/>
              </a:rPr>
              <a:t>Reporting:</a:t>
            </a:r>
          </a:p>
          <a:p>
            <a:pPr lvl="0" algn="just"/>
            <a:r>
              <a:rPr lang="en-US" sz="2400" dirty="0">
                <a:latin typeface="Tajawal ExtraBold" panose="00000800000000000000" pitchFamily="2" charset="-78"/>
                <a:cs typeface="Tajawal ExtraBold" panose="00000800000000000000" pitchFamily="2" charset="-78"/>
              </a:rPr>
              <a:t>In your research report your evidence from interviews will form the foundation of your emerging theory; remember that the spoken word is evidence</a:t>
            </a:r>
          </a:p>
        </p:txBody>
      </p:sp>
    </p:spTree>
    <p:extLst>
      <p:ext uri="{BB962C8B-B14F-4D97-AF65-F5344CB8AC3E}">
        <p14:creationId xmlns:p14="http://schemas.microsoft.com/office/powerpoint/2010/main" val="421841362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Questionnaires</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1514502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9EFC24FE-BFAA-4F05-BDB0-444A64C0CF04}"/>
              </a:ext>
            </a:extLst>
          </p:cNvPr>
          <p:cNvSpPr txBox="1"/>
          <p:nvPr/>
        </p:nvSpPr>
        <p:spPr>
          <a:xfrm>
            <a:off x="821654" y="1747185"/>
            <a:ext cx="867754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the questionnaire is to be administered by interview, it is often called an interview schedule.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use of questionnaires in research is based on one basic underlying assumption: that the respondent will be both willing and able to give truthful answers.</a:t>
            </a:r>
          </a:p>
        </p:txBody>
      </p:sp>
    </p:spTree>
    <p:extLst>
      <p:ext uri="{BB962C8B-B14F-4D97-AF65-F5344CB8AC3E}">
        <p14:creationId xmlns:p14="http://schemas.microsoft.com/office/powerpoint/2010/main" val="427344337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DDDDD7A-B09C-4763-9597-D14253A78A4D}"/>
              </a:ext>
            </a:extLst>
          </p:cNvPr>
          <p:cNvSpPr txBox="1"/>
          <p:nvPr/>
        </p:nvSpPr>
        <p:spPr>
          <a:xfrm>
            <a:off x="679885" y="2426965"/>
            <a:ext cx="9018999"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Questionnaires are without doubt the single most popular data collection tools in any research involving human subjects.</a:t>
            </a:r>
          </a:p>
        </p:txBody>
      </p:sp>
    </p:spTree>
    <p:extLst>
      <p:ext uri="{BB962C8B-B14F-4D97-AF65-F5344CB8AC3E}">
        <p14:creationId xmlns:p14="http://schemas.microsoft.com/office/powerpoint/2010/main" val="202197340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60467845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9"/>
            <a:ext cx="9765841" cy="23962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Designing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Despite being the most popular research technique, questionnaires produce a low response rate unless the researcher administers them personally. </a:t>
            </a:r>
          </a:p>
        </p:txBody>
      </p:sp>
      <p:sp>
        <p:nvSpPr>
          <p:cNvPr id="11" name="TextBox 10">
            <a:extLst>
              <a:ext uri="{FF2B5EF4-FFF2-40B4-BE49-F238E27FC236}">
                <a16:creationId xmlns:a16="http://schemas.microsoft.com/office/drawing/2014/main" id="{A84D5BB7-809E-4E2A-8AB0-3532F07877A9}"/>
              </a:ext>
            </a:extLst>
          </p:cNvPr>
          <p:cNvSpPr txBox="1"/>
          <p:nvPr/>
        </p:nvSpPr>
        <p:spPr>
          <a:xfrm>
            <a:off x="2361452" y="2179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12759213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2"/>
            <a:ext cx="9765841" cy="44105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Designing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One of the most important things to remember is that a questionnaire is required to stand alone; the researcher is rarely looking over the respondent’s shoulder while he or she completes the questionnaire.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You won’t be there to confirm that the respondent understands the questionnaire or to provide additional information</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28497292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Figure 18.1 Steps in designing a questionnaire</a:t>
            </a:r>
          </a:p>
        </p:txBody>
      </p:sp>
      <p:pic>
        <p:nvPicPr>
          <p:cNvPr id="2" name="Picture 1">
            <a:extLst>
              <a:ext uri="{FF2B5EF4-FFF2-40B4-BE49-F238E27FC236}">
                <a16:creationId xmlns:a16="http://schemas.microsoft.com/office/drawing/2014/main" id="{E2468BAB-40BC-0C33-300F-EFFB880D75CF}"/>
              </a:ext>
            </a:extLst>
          </p:cNvPr>
          <p:cNvPicPr>
            <a:picLocks noChangeAspect="1"/>
          </p:cNvPicPr>
          <p:nvPr/>
        </p:nvPicPr>
        <p:blipFill>
          <a:blip r:embed="rId2"/>
          <a:stretch>
            <a:fillRect/>
          </a:stretch>
        </p:blipFill>
        <p:spPr>
          <a:xfrm>
            <a:off x="389206" y="714172"/>
            <a:ext cx="11100429" cy="6078259"/>
          </a:xfrm>
          <a:prstGeom prst="rect">
            <a:avLst/>
          </a:prstGeom>
        </p:spPr>
      </p:pic>
    </p:spTree>
    <p:extLst>
      <p:ext uri="{BB962C8B-B14F-4D97-AF65-F5344CB8AC3E}">
        <p14:creationId xmlns:p14="http://schemas.microsoft.com/office/powerpoint/2010/main" val="326957197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53520258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15450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92321" y="1295603"/>
            <a:ext cx="9407928"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a number of options available for administering and distributing questionnaires; you need to think very carefully about your target group when you decide how to reach them.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170015470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46615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501675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Here is a checklist of the questions you need to ask before deciding on the format of your questionnaire: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form of questionnaire would best suit your subjects?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are your own capabilities?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resources do you have?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•How much time do you have?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your sample group geographically dispersed?</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Questionnaires</a:t>
            </a:r>
          </a:p>
        </p:txBody>
      </p:sp>
    </p:spTree>
    <p:extLst>
      <p:ext uri="{BB962C8B-B14F-4D97-AF65-F5344CB8AC3E}">
        <p14:creationId xmlns:p14="http://schemas.microsoft.com/office/powerpoint/2010/main" val="110914759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984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Paper-based postal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form of questionnaire is the paper-based, printed instrument. The most typical forms of distribution are by post, handing them to individuals at group events or leaving them in a prominent position where people are encouraged to complete and return them to the distribution point.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174156781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832092"/>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‘electronic questionnaires’ is generally used to cover both online questionnaires and questionnaires contained within an e-mail message;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does not cover questionnaires produced in a word-processing package and then sent to participants as an attachment: this is still a ‘paper-based’ questionnaire using a different mechanism for distribution</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11583370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Researcher-administered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 usually generate the highest response rate of any questionnaires, because you approach your subject and you complete the questionnaire by asking the questions and filling in the document according to what they tell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418290633"/>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p:blipFill>
        <p:spPr>
          <a:xfrm>
            <a:off x="0" y="0"/>
            <a:ext cx="5141843" cy="5526157"/>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Summary</a:t>
            </a:r>
          </a:p>
        </p:txBody>
      </p:sp>
    </p:spTree>
    <p:extLst>
      <p:ext uri="{BB962C8B-B14F-4D97-AF65-F5344CB8AC3E}">
        <p14:creationId xmlns:p14="http://schemas.microsoft.com/office/powerpoint/2010/main" val="319713536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668010"/>
            <a:ext cx="9588389" cy="28491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713995"/>
            <a:ext cx="9533939" cy="2677656"/>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Interviewing is a well established and well used technique for data collection.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interview can take any form, from the highly structured researcher-administered questionnaire to the highly open purposeful conversation.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789091147"/>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668009"/>
            <a:ext cx="9588389" cy="41694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987779"/>
            <a:ext cx="9533939" cy="3108543"/>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Choice of type depends on issues such as the researcher’s experience, the nature of the research topic and questions, access to research participants and the time available for data collection.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need to think very carefully about your choices before you design and engage in the interview process.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150319004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668010"/>
            <a:ext cx="9588389" cy="344873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2677656"/>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 design involves a great deal of common sense and personal experience.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only by attempting to harvest data on specific research questions that you will come to understand the intricacies of designing effective questionnaires..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38205998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588389" cy="23089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1384995"/>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Always remain aware of the purpose of the investigation and make sure each question you ask relates to it specifically</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52975678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29"/>
            <a:ext cx="9588389" cy="30661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2677656"/>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a questionnaire depends entirely on the ability and willingness of respondents to answer the questions you are asking.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Make sure you ask them questions they can answer in a format they can understand.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52299048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922203" cy="35339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2073375"/>
            <a:ext cx="9533939" cy="3108543"/>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also a very good idea to be aware of how you intend to analyze the data and how it will be used to inform the investigation.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 sure to pilot your instrument with a reasonable number of test subjects before you release it to your sample population.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34491992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3" r="133"/>
          <a:stretch/>
        </p:blipFill>
        <p:spPr>
          <a:xfrm>
            <a:off x="0" y="0"/>
            <a:ext cx="5075583" cy="6858000"/>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Questions</a:t>
            </a:r>
          </a:p>
        </p:txBody>
      </p:sp>
    </p:spTree>
    <p:extLst>
      <p:ext uri="{BB962C8B-B14F-4D97-AF65-F5344CB8AC3E}">
        <p14:creationId xmlns:p14="http://schemas.microsoft.com/office/powerpoint/2010/main" val="249397281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922203" cy="3232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True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834291"/>
            <a:ext cx="9533939" cy="181588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قد يتضمن تصميم بحث واحد أسلوبًا واحدًا أو أكثر</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من تقنيات جمع البيانات.</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4" name="TextBox 3">
            <a:extLst>
              <a:ext uri="{FF2B5EF4-FFF2-40B4-BE49-F238E27FC236}">
                <a16:creationId xmlns:a16="http://schemas.microsoft.com/office/drawing/2014/main" id="{DE5AF745-BFA3-EA17-53E1-F2141189FE0E}"/>
              </a:ext>
            </a:extLst>
          </p:cNvPr>
          <p:cNvSpPr txBox="1"/>
          <p:nvPr/>
        </p:nvSpPr>
        <p:spPr>
          <a:xfrm>
            <a:off x="553279" y="3896920"/>
            <a:ext cx="6513442"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True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1937407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1704630"/>
            <a:ext cx="9922203" cy="32324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True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834291"/>
            <a:ext cx="9533939" cy="181588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Data collection and data analysis rarely go hand in hand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نادرًا ما يسير جمع البيانات وتحليلها جنبًا إلى جنب</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a:t>
            </a:r>
          </a:p>
        </p:txBody>
      </p:sp>
      <p:sp>
        <p:nvSpPr>
          <p:cNvPr id="4" name="TextBox 3">
            <a:extLst>
              <a:ext uri="{FF2B5EF4-FFF2-40B4-BE49-F238E27FC236}">
                <a16:creationId xmlns:a16="http://schemas.microsoft.com/office/drawing/2014/main" id="{DE5AF745-BFA3-EA17-53E1-F2141189FE0E}"/>
              </a:ext>
            </a:extLst>
          </p:cNvPr>
          <p:cNvSpPr txBox="1"/>
          <p:nvPr/>
        </p:nvSpPr>
        <p:spPr>
          <a:xfrm>
            <a:off x="553279" y="3896920"/>
            <a:ext cx="6513442"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False</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861337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876733"/>
            <a:ext cx="11101870" cy="5313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True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834291"/>
            <a:ext cx="10477577"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….refers to a situation in which an interviewer asks each respondent a series of preestablished questions with a limited set of response categories’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يشير إلى موقف يسأل فيه المحاور كل مستجيب سلسلة من الأسئلة المحددة مسبقًا مع مجموعة محدودة من فئات الاستجابة</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Structured interviewing</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المقابلات المنظمة</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Unstructured interviewing</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المقابلات غير المنظمة</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Structured &amp; Unstructured interviewing</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المقابلات المنظمة وغير المنظمة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a:t>
            </a:r>
          </a:p>
        </p:txBody>
      </p:sp>
      <p:sp>
        <p:nvSpPr>
          <p:cNvPr id="4" name="TextBox 3">
            <a:extLst>
              <a:ext uri="{FF2B5EF4-FFF2-40B4-BE49-F238E27FC236}">
                <a16:creationId xmlns:a16="http://schemas.microsoft.com/office/drawing/2014/main" id="{DE5AF745-BFA3-EA17-53E1-F2141189FE0E}"/>
              </a:ext>
            </a:extLst>
          </p:cNvPr>
          <p:cNvSpPr txBox="1"/>
          <p:nvPr/>
        </p:nvSpPr>
        <p:spPr>
          <a:xfrm>
            <a:off x="2272618" y="5643544"/>
            <a:ext cx="6513442"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Structured interviewing</a:t>
            </a:r>
            <a:r>
              <a:rPr kumimoji="0" lang="ar-SA"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المقابلات المنظمة</a:t>
            </a:r>
          </a:p>
        </p:txBody>
      </p:sp>
    </p:spTree>
    <p:extLst>
      <p:ext uri="{BB962C8B-B14F-4D97-AF65-F5344CB8AC3E}">
        <p14:creationId xmlns:p14="http://schemas.microsoft.com/office/powerpoint/2010/main" val="3660937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876733"/>
            <a:ext cx="11101870" cy="5313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True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81971" y="1222668"/>
            <a:ext cx="10477577"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يمكنك حصاد البيانات من عينة أكبر مما سيكون ممكنًا باستخدام أي تقنية أخرى</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Using interview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باستخدام المقابلة</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Using questionnaire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باستخدام الاستبيان</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Using observation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باستخدام الملاحظة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a:t>
            </a:r>
          </a:p>
        </p:txBody>
      </p:sp>
      <p:sp>
        <p:nvSpPr>
          <p:cNvPr id="4" name="TextBox 3">
            <a:extLst>
              <a:ext uri="{FF2B5EF4-FFF2-40B4-BE49-F238E27FC236}">
                <a16:creationId xmlns:a16="http://schemas.microsoft.com/office/drawing/2014/main" id="{DE5AF745-BFA3-EA17-53E1-F2141189FE0E}"/>
              </a:ext>
            </a:extLst>
          </p:cNvPr>
          <p:cNvSpPr txBox="1"/>
          <p:nvPr/>
        </p:nvSpPr>
        <p:spPr>
          <a:xfrm>
            <a:off x="1484244" y="4951047"/>
            <a:ext cx="7725886"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Structured Using questionnaire </a:t>
            </a:r>
            <a:r>
              <a:rPr kumimoji="0" lang="ar-SA"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باستخدام الاستبيان</a:t>
            </a:r>
          </a:p>
        </p:txBody>
      </p:sp>
    </p:spTree>
    <p:extLst>
      <p:ext uri="{BB962C8B-B14F-4D97-AF65-F5344CB8AC3E}">
        <p14:creationId xmlns:p14="http://schemas.microsoft.com/office/powerpoint/2010/main" val="1471747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4756" y="876733"/>
            <a:ext cx="11101870" cy="5313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rPr>
              <a:t>True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81971" y="1222668"/>
            <a:ext cx="10477577" cy="310854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r>
              <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أوضح مثال على ذلك هو عمل باحث السوق في الشارع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Paper-based postal questionnaires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a:t>
            </a: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4" name="TextBox 3">
            <a:extLst>
              <a:ext uri="{FF2B5EF4-FFF2-40B4-BE49-F238E27FC236}">
                <a16:creationId xmlns:a16="http://schemas.microsoft.com/office/drawing/2014/main" id="{DE5AF745-BFA3-EA17-53E1-F2141189FE0E}"/>
              </a:ext>
            </a:extLst>
          </p:cNvPr>
          <p:cNvSpPr txBox="1"/>
          <p:nvPr/>
        </p:nvSpPr>
        <p:spPr>
          <a:xfrm>
            <a:off x="1484244" y="4951047"/>
            <a:ext cx="7725886" cy="5232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rPr>
              <a:t>Researcher-administered questionnaires</a:t>
            </a:r>
            <a:endParaRPr kumimoji="0" lang="ar-SA" sz="2800" b="0" i="0" u="none" strike="noStrike" kern="1200" cap="none" spc="0" normalizeH="0" baseline="0" noProof="0" dirty="0">
              <a:ln>
                <a:noFill/>
              </a:ln>
              <a:solidFill>
                <a:srgbClr val="00B050"/>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25071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2206</TotalTime>
  <Words>5318</Words>
  <Application>Microsoft Office PowerPoint</Application>
  <PresentationFormat>Widescreen</PresentationFormat>
  <Paragraphs>577</Paragraphs>
  <Slides>140</Slides>
  <Notes>14</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140</vt:i4>
      </vt:variant>
    </vt:vector>
  </HeadingPairs>
  <TitlesOfParts>
    <vt:vector size="151" baseType="lpstr">
      <vt:lpstr>Arial</vt:lpstr>
      <vt:lpstr>Calibri</vt:lpstr>
      <vt:lpstr>Calibri Light</vt:lpstr>
      <vt:lpstr>Courier New</vt:lpstr>
      <vt:lpstr>Roboto Light</vt:lpstr>
      <vt:lpstr>Tajawal ExtraBold</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233</cp:revision>
  <dcterms:created xsi:type="dcterms:W3CDTF">2023-04-29T09:08:23Z</dcterms:created>
  <dcterms:modified xsi:type="dcterms:W3CDTF">2023-11-12T15:45:01Z</dcterms:modified>
</cp:coreProperties>
</file>