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44"/>
  </p:notesMasterIdLst>
  <p:handoutMasterIdLst>
    <p:handoutMasterId r:id="rId45"/>
  </p:handoutMasterIdLst>
  <p:sldIdLst>
    <p:sldId id="303" r:id="rId5"/>
    <p:sldId id="313" r:id="rId6"/>
    <p:sldId id="668" r:id="rId7"/>
    <p:sldId id="499" r:id="rId8"/>
    <p:sldId id="669" r:id="rId9"/>
    <p:sldId id="670" r:id="rId10"/>
    <p:sldId id="671" r:id="rId11"/>
    <p:sldId id="672" r:id="rId12"/>
    <p:sldId id="673" r:id="rId13"/>
    <p:sldId id="674" r:id="rId14"/>
    <p:sldId id="675" r:id="rId15"/>
    <p:sldId id="676" r:id="rId16"/>
    <p:sldId id="677" r:id="rId17"/>
    <p:sldId id="678" r:id="rId18"/>
    <p:sldId id="679" r:id="rId19"/>
    <p:sldId id="680" r:id="rId20"/>
    <p:sldId id="681" r:id="rId21"/>
    <p:sldId id="682" r:id="rId22"/>
    <p:sldId id="683" r:id="rId23"/>
    <p:sldId id="684" r:id="rId24"/>
    <p:sldId id="685" r:id="rId25"/>
    <p:sldId id="686" r:id="rId26"/>
    <p:sldId id="687" r:id="rId27"/>
    <p:sldId id="688" r:id="rId28"/>
    <p:sldId id="689" r:id="rId29"/>
    <p:sldId id="690" r:id="rId30"/>
    <p:sldId id="691" r:id="rId31"/>
    <p:sldId id="692" r:id="rId32"/>
    <p:sldId id="693" r:id="rId33"/>
    <p:sldId id="694" r:id="rId34"/>
    <p:sldId id="695" r:id="rId35"/>
    <p:sldId id="696" r:id="rId36"/>
    <p:sldId id="697" r:id="rId37"/>
    <p:sldId id="698" r:id="rId38"/>
    <p:sldId id="699" r:id="rId39"/>
    <p:sldId id="700" r:id="rId40"/>
    <p:sldId id="701" r:id="rId41"/>
    <p:sldId id="621" r:id="rId42"/>
    <p:sldId id="349"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303"/>
            <p14:sldId id="313"/>
            <p14:sldId id="668"/>
            <p14:sldId id="499"/>
            <p14:sldId id="669"/>
            <p14:sldId id="670"/>
            <p14:sldId id="671"/>
            <p14:sldId id="672"/>
            <p14:sldId id="673"/>
            <p14:sldId id="674"/>
            <p14:sldId id="675"/>
            <p14:sldId id="676"/>
            <p14:sldId id="677"/>
            <p14:sldId id="678"/>
            <p14:sldId id="679"/>
            <p14:sldId id="680"/>
            <p14:sldId id="681"/>
            <p14:sldId id="682"/>
            <p14:sldId id="683"/>
            <p14:sldId id="684"/>
            <p14:sldId id="685"/>
            <p14:sldId id="686"/>
            <p14:sldId id="687"/>
            <p14:sldId id="688"/>
            <p14:sldId id="689"/>
            <p14:sldId id="690"/>
            <p14:sldId id="691"/>
            <p14:sldId id="692"/>
            <p14:sldId id="693"/>
            <p14:sldId id="694"/>
            <p14:sldId id="695"/>
            <p14:sldId id="696"/>
            <p14:sldId id="697"/>
            <p14:sldId id="698"/>
            <p14:sldId id="699"/>
            <p14:sldId id="700"/>
            <p14:sldId id="701"/>
            <p14:sldId id="621"/>
            <p14:sldId id="349"/>
          </p14:sldIdLst>
        </p14:section>
        <p14:section name="Untitled Section" id="{2F6AD2C2-46A9-4BC4-94FF-3A698A8E8EFB}">
          <p14:sldIdLst/>
        </p14:section>
      </p14:sectionLst>
    </p:ext>
    <p:ext uri="{EFAFB233-063F-42B5-8137-9DF3F51BA10A}">
      <p15:sldGuideLst xmlns:p15="http://schemas.microsoft.com/office/powerpoint/2012/main" xmlns="">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D3956"/>
    <a:srgbClr val="FAC748"/>
    <a:srgbClr val="F58221"/>
    <a:srgbClr val="00AEEF"/>
    <a:srgbClr val="203E5F"/>
    <a:srgbClr val="FFD200"/>
    <a:srgbClr val="000000"/>
    <a:srgbClr val="669BBC"/>
    <a:srgbClr val="8E5A6D"/>
    <a:srgbClr val="852F4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72" d="100"/>
          <a:sy n="72" d="100"/>
        </p:scale>
        <p:origin x="-552" y="24"/>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heme" Target="theme/theme1.xml"/><Relationship Id="rId8" Type="http://schemas.openxmlformats.org/officeDocument/2006/relationships/slide" Target="slides/slide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r">
              <a:defRPr sz="1200"/>
            </a:lvl1pPr>
          </a:lstStyle>
          <a:p>
            <a:endParaRPr lang="ar-EG"/>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l">
              <a:defRPr sz="1200"/>
            </a:lvl1pPr>
          </a:lstStyle>
          <a:p>
            <a:fld id="{5B6FC706-E8EF-458A-8580-A9C177A4B0CB}" type="datetimeFigureOut">
              <a:rPr lang="ar-EG" smtClean="0"/>
              <a:t>29/07/1446</a:t>
            </a:fld>
            <a:endParaRPr lang="ar-EG"/>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r">
              <a:defRPr sz="1200"/>
            </a:lvl1pPr>
          </a:lstStyle>
          <a:p>
            <a:endParaRPr lang="ar-EG"/>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l">
              <a:defRPr sz="1200"/>
            </a:lvl1pPr>
          </a:lstStyle>
          <a:p>
            <a:fld id="{F22E6FC6-1576-4886-A804-1176FBA857A5}" type="slidenum">
              <a:rPr lang="ar-EG" smtClean="0"/>
              <a:t>‹#›</a:t>
            </a:fld>
            <a:endParaRPr lang="ar-EG"/>
          </a:p>
        </p:txBody>
      </p:sp>
    </p:spTree>
    <p:extLst>
      <p:ext uri="{BB962C8B-B14F-4D97-AF65-F5344CB8AC3E}">
        <p14:creationId xmlns:p14="http://schemas.microsoft.com/office/powerpoint/2010/main" val="744626224"/>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1/28/2025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4169191135"/>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1/28/2025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1/28/2025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1/28/2025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1/28/2025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1/28/2025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1/28/2025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1/28/2025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 id="2147483663" r:id="rId13"/>
    <p:sldLayoutId id="2147483665" r:id="rId14"/>
    <p:sldLayoutId id="2147483666"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image" Target="../media/image4.pn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13.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13.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3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3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3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3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3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3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3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3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3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3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eg"/><Relationship Id="rId1" Type="http://schemas.openxmlformats.org/officeDocument/2006/relationships/slideLayout" Target="../slideLayouts/slideLayout14.xml"/><Relationship Id="rId5" Type="http://schemas.openxmlformats.org/officeDocument/2006/relationships/image" Target="../media/image13.png"/><Relationship Id="rId4" Type="http://schemas.openxmlformats.org/officeDocument/2006/relationships/image" Target="../media/image17.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48777" y="-43542"/>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9" name="TextBox 8"/>
          <p:cNvSpPr txBox="1"/>
          <p:nvPr/>
        </p:nvSpPr>
        <p:spPr>
          <a:xfrm>
            <a:off x="6307898" y="2785710"/>
            <a:ext cx="5336415" cy="1200329"/>
          </a:xfrm>
          <a:prstGeom prst="rect">
            <a:avLst/>
          </a:prstGeom>
          <a:noFill/>
        </p:spPr>
        <p:txBody>
          <a:bodyPr wrap="square" rtlCol="0">
            <a:spAutoFit/>
          </a:bodyPr>
          <a:lstStyle/>
          <a:p>
            <a:r>
              <a:rPr lang="en-US" sz="3600" b="1" dirty="0">
                <a:solidFill>
                  <a:srgbClr val="00B0F0"/>
                </a:solidFill>
                <a:cs typeface="Alexandria" charset="0"/>
              </a:rPr>
              <a:t>Strategic and Operational</a:t>
            </a:r>
            <a:br>
              <a:rPr lang="en-US" sz="3600" b="1" dirty="0">
                <a:solidFill>
                  <a:srgbClr val="00B0F0"/>
                </a:solidFill>
                <a:cs typeface="Alexandria" charset="0"/>
              </a:rPr>
            </a:br>
            <a:r>
              <a:rPr lang="en-US" sz="3600" b="1" dirty="0">
                <a:solidFill>
                  <a:srgbClr val="00B0F0"/>
                </a:solidFill>
                <a:cs typeface="Alexandria" charset="0"/>
              </a:rPr>
              <a:t>Management</a:t>
            </a:r>
          </a:p>
        </p:txBody>
      </p:sp>
      <p:sp>
        <p:nvSpPr>
          <p:cNvPr id="10" name="Rectangle: Rounded Corners 9"/>
          <p:cNvSpPr/>
          <p:nvPr/>
        </p:nvSpPr>
        <p:spPr>
          <a:xfrm>
            <a:off x="6384738" y="4644881"/>
            <a:ext cx="3516608" cy="529167"/>
          </a:xfrm>
          <a:prstGeom prst="roundRect">
            <a:avLst/>
          </a:prstGeom>
          <a:solidFill>
            <a:srgbClr val="00AEEF"/>
          </a:solidFill>
          <a:ln>
            <a:solidFill>
              <a:srgbClr val="00AEE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Alexandria" charset="0"/>
                <a:cs typeface="Alexandria" charset="0"/>
              </a:rPr>
              <a:t>Lecture </a:t>
            </a:r>
            <a:r>
              <a:rPr lang="en-US" sz="2800" b="1" dirty="0" smtClean="0">
                <a:solidFill>
                  <a:schemeClr val="bg1"/>
                </a:solidFill>
                <a:latin typeface="Alexandria" charset="0"/>
                <a:cs typeface="Alexandria" charset="0"/>
              </a:rPr>
              <a:t>1</a:t>
            </a:r>
            <a:endParaRPr lang="en-US" sz="2800" b="1" dirty="0">
              <a:solidFill>
                <a:schemeClr val="bg1"/>
              </a:solidFill>
              <a:latin typeface="Alexandria" charset="0"/>
              <a:cs typeface="Alexandria" charset="0"/>
            </a:endParaRPr>
          </a:p>
        </p:txBody>
      </p:sp>
      <p:sp>
        <p:nvSpPr>
          <p:cNvPr id="11" name="TextBox 10"/>
          <p:cNvSpPr txBox="1"/>
          <p:nvPr/>
        </p:nvSpPr>
        <p:spPr>
          <a:xfrm>
            <a:off x="6384738" y="4042169"/>
            <a:ext cx="3531122" cy="400110"/>
          </a:xfrm>
          <a:prstGeom prst="rect">
            <a:avLst/>
          </a:prstGeom>
          <a:noFill/>
        </p:spPr>
        <p:txBody>
          <a:bodyPr wrap="square" rtlCol="0">
            <a:spAutoFit/>
          </a:bodyPr>
          <a:lstStyle/>
          <a:p>
            <a:r>
              <a:rPr lang="en-US" sz="2000" b="1" dirty="0">
                <a:latin typeface="Alexandria" charset="0"/>
                <a:cs typeface="Alexandria" charset="0"/>
              </a:rPr>
              <a:t>MGM 630    (part one)</a:t>
            </a:r>
          </a:p>
        </p:txBody>
      </p:sp>
      <p:sp>
        <p:nvSpPr>
          <p:cNvPr id="12" name="TextBox 11"/>
          <p:cNvSpPr txBox="1"/>
          <p:nvPr/>
        </p:nvSpPr>
        <p:spPr>
          <a:xfrm>
            <a:off x="459185" y="6187539"/>
            <a:ext cx="6617890" cy="461665"/>
          </a:xfrm>
          <a:prstGeom prst="rect">
            <a:avLst/>
          </a:prstGeom>
          <a:noFill/>
        </p:spPr>
        <p:txBody>
          <a:bodyPr wrap="square" rtlCol="0">
            <a:spAutoFit/>
          </a:bodyPr>
          <a:lstStyle/>
          <a:p>
            <a:r>
              <a:rPr lang="en-US" sz="2400" b="1" dirty="0">
                <a:solidFill>
                  <a:srgbClr val="00B0F0"/>
                </a:solidFill>
                <a:latin typeface="Alexandria" charset="0"/>
                <a:cs typeface="+mj-cs"/>
              </a:rPr>
              <a:t>Dr. </a:t>
            </a:r>
            <a:r>
              <a:rPr lang="en-US" sz="2400" b="1" dirty="0" smtClean="0">
                <a:solidFill>
                  <a:srgbClr val="00B0F0"/>
                </a:solidFill>
                <a:latin typeface="Alexandria" charset="0"/>
                <a:cs typeface="+mj-cs"/>
              </a:rPr>
              <a:t>Ahmad AL-</a:t>
            </a:r>
            <a:r>
              <a:rPr lang="en-US" sz="2400" b="1" dirty="0" err="1" smtClean="0">
                <a:solidFill>
                  <a:srgbClr val="00B0F0"/>
                </a:solidFill>
                <a:latin typeface="Alexandria" charset="0"/>
                <a:cs typeface="+mj-cs"/>
              </a:rPr>
              <a:t>Naimi</a:t>
            </a:r>
            <a:endParaRPr lang="en-US" sz="2400" b="1" dirty="0">
              <a:solidFill>
                <a:srgbClr val="00B0F0"/>
              </a:solidFill>
              <a:latin typeface="Alexandria" charset="0"/>
              <a:cs typeface="+mj-cs"/>
            </a:endParaRPr>
          </a:p>
        </p:txBody>
      </p:sp>
      <p:sp>
        <p:nvSpPr>
          <p:cNvPr id="13" name="TextBox 12"/>
          <p:cNvSpPr txBox="1"/>
          <p:nvPr/>
        </p:nvSpPr>
        <p:spPr>
          <a:xfrm>
            <a:off x="459185" y="5830966"/>
            <a:ext cx="4886463" cy="460375"/>
          </a:xfrm>
          <a:prstGeom prst="rect">
            <a:avLst/>
          </a:prstGeom>
          <a:noFill/>
        </p:spPr>
        <p:txBody>
          <a:bodyPr wrap="square" rtlCol="0">
            <a:spAutoFit/>
          </a:bodyPr>
          <a:lstStyle/>
          <a:p>
            <a:r>
              <a:rPr lang="en-US" sz="2400" b="1" dirty="0">
                <a:solidFill>
                  <a:srgbClr val="00B0F0"/>
                </a:solidFill>
                <a:latin typeface="Alexandria" charset="0"/>
                <a:cs typeface="Alexandria" charset="0"/>
              </a:rPr>
              <a:t>Prepared by</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8" y="1412953"/>
            <a:ext cx="5272159" cy="523220"/>
          </a:xfrm>
          <a:prstGeom prst="rect">
            <a:avLst/>
          </a:prstGeom>
          <a:noFill/>
        </p:spPr>
        <p:txBody>
          <a:bodyPr wrap="square" rtlCol="0">
            <a:spAutoFit/>
          </a:bodyPr>
          <a:lstStyle/>
          <a:p>
            <a:r>
              <a:rPr lang="en-US" sz="2800" b="1" dirty="0">
                <a:solidFill>
                  <a:srgbClr val="00B0F0"/>
                </a:solidFill>
                <a:latin typeface="Alexandria" charset="0"/>
                <a:cs typeface="Alexandria" charset="0"/>
              </a:rPr>
              <a:t>LECTURE OUTLINE</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34" name="TextBox 33"/>
          <p:cNvSpPr txBox="1"/>
          <p:nvPr/>
        </p:nvSpPr>
        <p:spPr>
          <a:xfrm>
            <a:off x="3571580" y="1599946"/>
            <a:ext cx="819100" cy="646331"/>
          </a:xfrm>
          <a:prstGeom prst="rect">
            <a:avLst/>
          </a:prstGeom>
          <a:noFill/>
        </p:spPr>
        <p:txBody>
          <a:bodyPr wrap="square" rtlCol="0">
            <a:spAutoFit/>
          </a:bodyPr>
          <a:lstStyle/>
          <a:p>
            <a:pPr algn="ctr"/>
            <a:r>
              <a:rPr lang="en-US" sz="3600" b="1" dirty="0" smtClean="0">
                <a:solidFill>
                  <a:schemeClr val="bg1"/>
                </a:solidFill>
                <a:latin typeface="Alexandria" charset="0"/>
                <a:cs typeface="Alexandria" charset="0"/>
              </a:rPr>
              <a:t>01</a:t>
            </a:r>
            <a:endParaRPr lang="en-US" sz="3600" b="1" dirty="0">
              <a:solidFill>
                <a:schemeClr val="bg1"/>
              </a:solidFill>
              <a:latin typeface="Alexandria" charset="0"/>
              <a:cs typeface="Alexandria"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23" name="Slide Number Placeholder 4">
            <a:extLst>
              <a:ext uri="{FF2B5EF4-FFF2-40B4-BE49-F238E27FC236}">
                <a16:creationId xmlns:a16="http://schemas.microsoft.com/office/drawing/2014/main" xmlns="" id="{1C252B0C-95DF-43E8-874E-EEAA4763F118}"/>
              </a:ext>
            </a:extLst>
          </p:cNvPr>
          <p:cNvSpPr txBox="1">
            <a:spLocks/>
          </p:cNvSpPr>
          <p:nvPr/>
        </p:nvSpPr>
        <p:spPr>
          <a:xfrm>
            <a:off x="11548872" y="6323076"/>
            <a:ext cx="640080"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lang="en-US" sz="1600" dirty="0" smtClean="0">
                <a:solidFill>
                  <a:srgbClr val="44546A"/>
                </a:solidFill>
              </a:rPr>
              <a:t>1</a:t>
            </a: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Times New Roman" panose="02020603050405020304" pitchFamily="18" charset="0"/>
              </a:rPr>
              <a:t>–</a:t>
            </a: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2</a:t>
            </a:r>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
        <p:nvSpPr>
          <p:cNvPr id="15" name="Rectangle: Rounded Corners 24"/>
          <p:cNvSpPr/>
          <p:nvPr/>
        </p:nvSpPr>
        <p:spPr>
          <a:xfrm>
            <a:off x="3533381" y="2458536"/>
            <a:ext cx="8111440" cy="37062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xmlns="" id="{FFBC9732-D32E-DCF9-3982-D4B68F971747}"/>
              </a:ext>
            </a:extLst>
          </p:cNvPr>
          <p:cNvSpPr/>
          <p:nvPr/>
        </p:nvSpPr>
        <p:spPr>
          <a:xfrm>
            <a:off x="3710610" y="2710324"/>
            <a:ext cx="7726016" cy="3046988"/>
          </a:xfrm>
          <a:prstGeom prst="rect">
            <a:avLst/>
          </a:prstGeom>
          <a:noFill/>
        </p:spPr>
        <p:txBody>
          <a:bodyPr wrap="square">
            <a:spAutoFit/>
          </a:bodyPr>
          <a:lstStyle/>
          <a:p>
            <a:pPr marL="0" indent="0" algn="just">
              <a:buNone/>
            </a:pPr>
            <a:r>
              <a:rPr lang="en-US" sz="2400" b="1" dirty="0">
                <a:solidFill>
                  <a:srgbClr val="00B0F0"/>
                </a:solidFill>
              </a:rPr>
              <a:t>1.1  What Strategy Is: Gaining and Sustaining Competitive Advantage</a:t>
            </a:r>
          </a:p>
          <a:p>
            <a:pPr marL="0" indent="0" algn="just">
              <a:buNone/>
            </a:pPr>
            <a:r>
              <a:rPr lang="en-US" sz="2400" dirty="0"/>
              <a:t>- What Is Competitive Advantage?</a:t>
            </a:r>
          </a:p>
          <a:p>
            <a:pPr marL="0" indent="0" algn="just">
              <a:buNone/>
            </a:pPr>
            <a:r>
              <a:rPr lang="en-US" sz="2400" dirty="0"/>
              <a:t>- Industry vs. Firm Effects in Determining Firm Performance.</a:t>
            </a:r>
          </a:p>
          <a:p>
            <a:pPr marL="0" indent="0" algn="just">
              <a:buNone/>
            </a:pPr>
            <a:r>
              <a:rPr lang="en-US" sz="2400" b="1" dirty="0">
                <a:solidFill>
                  <a:srgbClr val="00B0F0"/>
                </a:solidFill>
              </a:rPr>
              <a:t>1.2  Stakeholders and Competitive Advantage.</a:t>
            </a:r>
          </a:p>
          <a:p>
            <a:pPr marL="0" indent="0" algn="just">
              <a:buNone/>
            </a:pPr>
            <a:r>
              <a:rPr lang="en-US" sz="2400" dirty="0"/>
              <a:t>- Stakeholder Strategy</a:t>
            </a:r>
          </a:p>
          <a:p>
            <a:pPr marL="0" indent="0" algn="just">
              <a:buNone/>
            </a:pPr>
            <a:r>
              <a:rPr lang="en-US" sz="2400" dirty="0"/>
              <a:t>- Stakeholder Impact Analysis</a:t>
            </a:r>
          </a:p>
          <a:p>
            <a:pPr marL="0" indent="0" algn="just">
              <a:buNone/>
            </a:pPr>
            <a:r>
              <a:rPr lang="en-US" sz="2400" b="1" dirty="0">
                <a:solidFill>
                  <a:srgbClr val="00B0F0"/>
                </a:solidFill>
              </a:rPr>
              <a:t>1.3  The AFI Strategy </a:t>
            </a:r>
            <a:r>
              <a:rPr lang="en-US" sz="2400" b="1" dirty="0" smtClean="0">
                <a:solidFill>
                  <a:srgbClr val="00B0F0"/>
                </a:solidFill>
              </a:rPr>
              <a:t>Framework</a:t>
            </a:r>
            <a:endParaRPr lang="en-US" sz="2400" b="1" dirty="0">
              <a:solidFill>
                <a:srgbClr val="00B0F0"/>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8" y="1412953"/>
            <a:ext cx="5272159" cy="523220"/>
          </a:xfrm>
          <a:prstGeom prst="rect">
            <a:avLst/>
          </a:prstGeom>
          <a:noFill/>
        </p:spPr>
        <p:txBody>
          <a:bodyPr wrap="square" rtlCol="0">
            <a:spAutoFit/>
          </a:bodyPr>
          <a:lstStyle/>
          <a:p>
            <a:r>
              <a:rPr lang="en-US" sz="2800" b="1" dirty="0">
                <a:solidFill>
                  <a:srgbClr val="00B0F0"/>
                </a:solidFill>
                <a:latin typeface="Alexandria" charset="0"/>
                <a:cs typeface="Alexandria" charset="0"/>
              </a:rPr>
              <a:t>LEARNING OBJECTIVES</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34" name="TextBox 33"/>
          <p:cNvSpPr txBox="1"/>
          <p:nvPr/>
        </p:nvSpPr>
        <p:spPr>
          <a:xfrm>
            <a:off x="3571580" y="1599946"/>
            <a:ext cx="819100" cy="646331"/>
          </a:xfrm>
          <a:prstGeom prst="rect">
            <a:avLst/>
          </a:prstGeom>
          <a:noFill/>
        </p:spPr>
        <p:txBody>
          <a:bodyPr wrap="square" rtlCol="0">
            <a:spAutoFit/>
          </a:bodyPr>
          <a:lstStyle/>
          <a:p>
            <a:pPr algn="ctr"/>
            <a:r>
              <a:rPr lang="en-US" sz="3600" b="1" dirty="0" smtClean="0">
                <a:solidFill>
                  <a:schemeClr val="bg1"/>
                </a:solidFill>
                <a:latin typeface="Alexandria" charset="0"/>
                <a:cs typeface="Alexandria" charset="0"/>
              </a:rPr>
              <a:t>01</a:t>
            </a:r>
            <a:endParaRPr lang="en-US" sz="3600" b="1" dirty="0">
              <a:solidFill>
                <a:schemeClr val="bg1"/>
              </a:solidFill>
              <a:latin typeface="Alexandria" charset="0"/>
              <a:cs typeface="Alexandria"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23" name="Slide Number Placeholder 4">
            <a:extLst>
              <a:ext uri="{FF2B5EF4-FFF2-40B4-BE49-F238E27FC236}">
                <a16:creationId xmlns:a16="http://schemas.microsoft.com/office/drawing/2014/main" xmlns="" id="{1C252B0C-95DF-43E8-874E-EEAA4763F118}"/>
              </a:ext>
            </a:extLst>
          </p:cNvPr>
          <p:cNvSpPr txBox="1">
            <a:spLocks/>
          </p:cNvSpPr>
          <p:nvPr/>
        </p:nvSpPr>
        <p:spPr>
          <a:xfrm>
            <a:off x="11548872" y="6323076"/>
            <a:ext cx="640080"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lang="en-US" sz="1600" dirty="0" smtClean="0">
                <a:solidFill>
                  <a:srgbClr val="44546A"/>
                </a:solidFill>
              </a:rPr>
              <a:t>1</a:t>
            </a: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Times New Roman" panose="02020603050405020304" pitchFamily="18" charset="0"/>
              </a:rPr>
              <a:t>–</a:t>
            </a: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3</a:t>
            </a:r>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
        <p:nvSpPr>
          <p:cNvPr id="15" name="Rectangle: Rounded Corners 24"/>
          <p:cNvSpPr/>
          <p:nvPr/>
        </p:nvSpPr>
        <p:spPr>
          <a:xfrm>
            <a:off x="3533381" y="2458536"/>
            <a:ext cx="8111440" cy="37062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xmlns="" id="{FFBC9732-D32E-DCF9-3982-D4B68F971747}"/>
              </a:ext>
            </a:extLst>
          </p:cNvPr>
          <p:cNvSpPr/>
          <p:nvPr/>
        </p:nvSpPr>
        <p:spPr>
          <a:xfrm>
            <a:off x="3710610" y="2683820"/>
            <a:ext cx="7726016" cy="3277820"/>
          </a:xfrm>
          <a:prstGeom prst="rect">
            <a:avLst/>
          </a:prstGeom>
          <a:noFill/>
        </p:spPr>
        <p:txBody>
          <a:bodyPr wrap="square">
            <a:spAutoFit/>
          </a:bodyPr>
          <a:lstStyle/>
          <a:p>
            <a:pPr algn="just"/>
            <a:r>
              <a:rPr lang="en-US" sz="2300" dirty="0"/>
              <a:t>1.  Explain the role of strategy in a firm’s quest for competitive advantage.</a:t>
            </a:r>
          </a:p>
          <a:p>
            <a:pPr algn="just"/>
            <a:r>
              <a:rPr lang="en-US" sz="2300" dirty="0"/>
              <a:t>2.  Define competitive advantage, sustainable competitive advantage, competitive disadvantage, and competitive parity.</a:t>
            </a:r>
          </a:p>
          <a:p>
            <a:pPr algn="just"/>
            <a:r>
              <a:rPr lang="en-US" sz="2300" dirty="0"/>
              <a:t>3.  Differentiate the roles of firm effects and industry effects in determining firm performance.</a:t>
            </a:r>
          </a:p>
          <a:p>
            <a:pPr algn="just"/>
            <a:r>
              <a:rPr lang="en-US" sz="2300" dirty="0"/>
              <a:t>4.  Evaluate the relationship between stakeholder strategy and sustainable competitive advantage.</a:t>
            </a:r>
          </a:p>
          <a:p>
            <a:pPr algn="just"/>
            <a:r>
              <a:rPr lang="en-US" sz="2300" dirty="0"/>
              <a:t>5.  Conduct a stakeholder impact analysis. </a:t>
            </a:r>
          </a:p>
        </p:txBody>
      </p:sp>
    </p:spTree>
    <p:extLst>
      <p:ext uri="{BB962C8B-B14F-4D97-AF65-F5344CB8AC3E}">
        <p14:creationId xmlns:p14="http://schemas.microsoft.com/office/powerpoint/2010/main" val="24680421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Slide Number Placeholder 4">
            <a:extLst>
              <a:ext uri="{FF2B5EF4-FFF2-40B4-BE49-F238E27FC236}">
                <a16:creationId xmlns:a16="http://schemas.microsoft.com/office/drawing/2014/main" xmlns="" id="{1C252B0C-95DF-43E8-874E-EEAA4763F118}"/>
              </a:ext>
            </a:extLst>
          </p:cNvPr>
          <p:cNvSpPr txBox="1">
            <a:spLocks/>
          </p:cNvSpPr>
          <p:nvPr/>
        </p:nvSpPr>
        <p:spPr>
          <a:xfrm>
            <a:off x="11548872" y="6323076"/>
            <a:ext cx="640080"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1</a:t>
            </a: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Times New Roman" panose="02020603050405020304" pitchFamily="18" charset="0"/>
              </a:rPr>
              <a:t>–</a:t>
            </a:r>
            <a:fld id="{AA1528E9-8C64-44A4-BC02-5222E70D7F27}"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pPr marL="0" marR="0" lvl="0" indent="0" algn="ctr" defTabSz="914400" rtl="0" eaLnBrk="1" fontAlgn="auto" latinLnBrk="0" hangingPunct="1">
                <a:lnSpc>
                  <a:spcPct val="100000"/>
                </a:lnSpc>
                <a:spcBef>
                  <a:spcPts val="0"/>
                </a:spcBef>
                <a:spcAft>
                  <a:spcPts val="600"/>
                </a:spcAft>
                <a:buClrTx/>
                <a:buSzTx/>
                <a:buFontTx/>
                <a:buNone/>
                <a:tabLst/>
                <a:defRPr/>
              </a:pPr>
              <a:t>4</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
        <p:nvSpPr>
          <p:cNvPr id="14" name="Rectangle: Rounded Corners 24"/>
          <p:cNvSpPr/>
          <p:nvPr/>
        </p:nvSpPr>
        <p:spPr>
          <a:xfrm>
            <a:off x="617280"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2513148" y="1019069"/>
            <a:ext cx="6727833" cy="523220"/>
          </a:xfrm>
          <a:prstGeom prst="rect">
            <a:avLst/>
          </a:prstGeom>
          <a:noFill/>
        </p:spPr>
        <p:txBody>
          <a:bodyPr wrap="square" rtlCol="0">
            <a:spAutoFit/>
          </a:bodyPr>
          <a:lstStyle/>
          <a:p>
            <a:r>
              <a:rPr lang="en-US" sz="2800" b="1" dirty="0">
                <a:solidFill>
                  <a:srgbClr val="00B0F0"/>
                </a:solidFill>
                <a:latin typeface="Alexandria" charset="0"/>
                <a:cs typeface="Alexandria" charset="0"/>
              </a:rPr>
              <a:t>Basic Model of Strategic Management </a:t>
            </a:r>
          </a:p>
        </p:txBody>
      </p:sp>
      <p:sp>
        <p:nvSpPr>
          <p:cNvPr id="16" name="Rectangle 15"/>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21" name="TextBox 20"/>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01</a:t>
            </a:r>
            <a:endParaRPr lang="en-US" sz="4400" b="1" dirty="0">
              <a:solidFill>
                <a:schemeClr val="bg1"/>
              </a:solidFill>
              <a:latin typeface="Alexandria" charset="0"/>
              <a:cs typeface="Alexandria" charset="0"/>
            </a:endParaRP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0" name="Content Placeholder 4">
            <a:extLst>
              <a:ext uri="{FF2B5EF4-FFF2-40B4-BE49-F238E27FC236}">
                <a16:creationId xmlns:a16="http://schemas.microsoft.com/office/drawing/2014/main" xmlns="" id="{990169C1-5DF2-45B9-864B-8E2661F2032F}"/>
              </a:ext>
            </a:extLst>
          </p:cNvPr>
          <p:cNvSpPr txBox="1">
            <a:spLocks/>
          </p:cNvSpPr>
          <p:nvPr/>
        </p:nvSpPr>
        <p:spPr>
          <a:xfrm>
            <a:off x="942308" y="2372137"/>
            <a:ext cx="10182892" cy="364802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0" indent="0" algn="just">
              <a:lnSpc>
                <a:spcPct val="150000"/>
              </a:lnSpc>
              <a:buNone/>
              <a:defRPr/>
            </a:pPr>
            <a:r>
              <a:rPr lang="en-US" sz="2200" b="1" dirty="0">
                <a:solidFill>
                  <a:srgbClr val="FF0000"/>
                </a:solidFill>
              </a:rPr>
              <a:t>1.1. What Strategy Is: Gaining and Sustaining Competitive Advantage</a:t>
            </a:r>
          </a:p>
          <a:p>
            <a:pPr marL="0" lvl="0" indent="0" algn="just">
              <a:lnSpc>
                <a:spcPct val="150000"/>
              </a:lnSpc>
              <a:buNone/>
              <a:defRPr/>
            </a:pPr>
            <a:r>
              <a:rPr lang="en-US" sz="2200" b="1" dirty="0">
                <a:solidFill>
                  <a:prstClr val="black"/>
                </a:solidFill>
              </a:rPr>
              <a:t>Strategy</a:t>
            </a:r>
            <a:r>
              <a:rPr lang="en-US" sz="2200" dirty="0">
                <a:solidFill>
                  <a:prstClr val="black"/>
                </a:solidFill>
              </a:rPr>
              <a:t> is a set of goal-directed actions a firm takes to gain and sustain superior performance relative to competitors. To achieve superior performance, companies compete for resources: New ventures compete for financial and human capital. Existing companies compete for profitable growth. Charities compete for donations, and universities compete for the best students and professors. Sports teams compete for championships, while celebrities compete for media attention. </a:t>
            </a:r>
          </a:p>
        </p:txBody>
      </p:sp>
    </p:spTree>
    <p:extLst>
      <p:ext uri="{BB962C8B-B14F-4D97-AF65-F5344CB8AC3E}">
        <p14:creationId xmlns:p14="http://schemas.microsoft.com/office/powerpoint/2010/main" val="191888453"/>
      </p:ext>
    </p:extLst>
  </p:cSld>
  <p:clrMapOvr>
    <a:masterClrMapping/>
  </p:clrMapOvr>
  <p:transition spd="slow">
    <p:comb/>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Slide Number Placeholder 4">
            <a:extLst>
              <a:ext uri="{FF2B5EF4-FFF2-40B4-BE49-F238E27FC236}">
                <a16:creationId xmlns:a16="http://schemas.microsoft.com/office/drawing/2014/main" xmlns="" id="{1C252B0C-95DF-43E8-874E-EEAA4763F118}"/>
              </a:ext>
            </a:extLst>
          </p:cNvPr>
          <p:cNvSpPr txBox="1">
            <a:spLocks/>
          </p:cNvSpPr>
          <p:nvPr/>
        </p:nvSpPr>
        <p:spPr>
          <a:xfrm>
            <a:off x="11548872" y="6323076"/>
            <a:ext cx="640080"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1</a:t>
            </a: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Times New Roman" panose="02020603050405020304" pitchFamily="18" charset="0"/>
              </a:rPr>
              <a:t>–</a:t>
            </a:r>
            <a:fld id="{AA1528E9-8C64-44A4-BC02-5222E70D7F27}"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pPr marL="0" marR="0" lvl="0" indent="0" algn="ctr" defTabSz="914400" rtl="0" eaLnBrk="1" fontAlgn="auto" latinLnBrk="0" hangingPunct="1">
                <a:lnSpc>
                  <a:spcPct val="100000"/>
                </a:lnSpc>
                <a:spcBef>
                  <a:spcPts val="0"/>
                </a:spcBef>
                <a:spcAft>
                  <a:spcPts val="600"/>
                </a:spcAft>
                <a:buClrTx/>
                <a:buSzTx/>
                <a:buFontTx/>
                <a:buNone/>
                <a:tabLst/>
                <a:defRPr/>
              </a:pPr>
              <a:t>5</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
        <p:nvSpPr>
          <p:cNvPr id="14" name="Rectangle: Rounded Corners 24"/>
          <p:cNvSpPr/>
          <p:nvPr/>
        </p:nvSpPr>
        <p:spPr>
          <a:xfrm>
            <a:off x="617280"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2513148" y="1019069"/>
            <a:ext cx="6727833" cy="523220"/>
          </a:xfrm>
          <a:prstGeom prst="rect">
            <a:avLst/>
          </a:prstGeom>
          <a:noFill/>
        </p:spPr>
        <p:txBody>
          <a:bodyPr wrap="square" rtlCol="0">
            <a:spAutoFit/>
          </a:bodyPr>
          <a:lstStyle/>
          <a:p>
            <a:r>
              <a:rPr lang="en-US" sz="2800" b="1" dirty="0">
                <a:solidFill>
                  <a:srgbClr val="00B0F0"/>
                </a:solidFill>
                <a:latin typeface="Alexandria" charset="0"/>
                <a:cs typeface="Alexandria" charset="0"/>
              </a:rPr>
              <a:t>Basic Model of Strategic Management </a:t>
            </a:r>
          </a:p>
        </p:txBody>
      </p:sp>
      <p:sp>
        <p:nvSpPr>
          <p:cNvPr id="16" name="Rectangle 15"/>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21" name="TextBox 20"/>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01</a:t>
            </a:r>
            <a:endParaRPr lang="en-US" sz="4400" b="1" dirty="0">
              <a:solidFill>
                <a:schemeClr val="bg1"/>
              </a:solidFill>
              <a:latin typeface="Alexandria" charset="0"/>
              <a:cs typeface="Alexandria" charset="0"/>
            </a:endParaRP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0" name="Content Placeholder 4">
            <a:extLst>
              <a:ext uri="{FF2B5EF4-FFF2-40B4-BE49-F238E27FC236}">
                <a16:creationId xmlns:a16="http://schemas.microsoft.com/office/drawing/2014/main" xmlns="" id="{990169C1-5DF2-45B9-864B-8E2661F2032F}"/>
              </a:ext>
            </a:extLst>
          </p:cNvPr>
          <p:cNvSpPr txBox="1">
            <a:spLocks/>
          </p:cNvSpPr>
          <p:nvPr/>
        </p:nvSpPr>
        <p:spPr>
          <a:xfrm>
            <a:off x="942308" y="2027585"/>
            <a:ext cx="10176266" cy="449730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0" indent="0" algn="just">
              <a:lnSpc>
                <a:spcPct val="150000"/>
              </a:lnSpc>
              <a:spcBef>
                <a:spcPts val="0"/>
              </a:spcBef>
              <a:buNone/>
              <a:defRPr/>
            </a:pPr>
            <a:r>
              <a:rPr lang="en-US" sz="2400" b="1" dirty="0">
                <a:solidFill>
                  <a:prstClr val="black"/>
                </a:solidFill>
              </a:rPr>
              <a:t>What is a good strategy?</a:t>
            </a:r>
          </a:p>
          <a:p>
            <a:pPr marL="0" lvl="0" indent="0" algn="just">
              <a:lnSpc>
                <a:spcPct val="150000"/>
              </a:lnSpc>
              <a:spcBef>
                <a:spcPts val="0"/>
              </a:spcBef>
              <a:buNone/>
              <a:defRPr/>
            </a:pPr>
            <a:r>
              <a:rPr lang="en-US" sz="2400" dirty="0">
                <a:solidFill>
                  <a:srgbClr val="FF0000"/>
                </a:solidFill>
              </a:rPr>
              <a:t>A good strategy consists of three elements:</a:t>
            </a:r>
          </a:p>
          <a:p>
            <a:pPr marL="0" lvl="0" indent="0" algn="just">
              <a:lnSpc>
                <a:spcPct val="150000"/>
              </a:lnSpc>
              <a:spcBef>
                <a:spcPts val="0"/>
              </a:spcBef>
              <a:buNone/>
              <a:defRPr/>
            </a:pPr>
            <a:r>
              <a:rPr lang="en-US" sz="2400" i="1" dirty="0">
                <a:solidFill>
                  <a:srgbClr val="FF0000"/>
                </a:solidFill>
              </a:rPr>
              <a:t>1.  A diagnosis of the competitive challenge</a:t>
            </a:r>
            <a:r>
              <a:rPr lang="en-US" sz="2400" dirty="0">
                <a:solidFill>
                  <a:srgbClr val="FF0000"/>
                </a:solidFill>
              </a:rPr>
              <a:t>. </a:t>
            </a:r>
            <a:r>
              <a:rPr lang="en-US" sz="2400" dirty="0">
                <a:solidFill>
                  <a:prstClr val="black"/>
                </a:solidFill>
              </a:rPr>
              <a:t>This element is accomplished through analysis of the firm’s external and internal environments (Part 1 of the AFI framework)</a:t>
            </a:r>
          </a:p>
          <a:p>
            <a:pPr marL="0" lvl="0" indent="0" algn="just">
              <a:lnSpc>
                <a:spcPct val="150000"/>
              </a:lnSpc>
              <a:spcBef>
                <a:spcPts val="0"/>
              </a:spcBef>
              <a:buNone/>
              <a:defRPr/>
            </a:pPr>
            <a:r>
              <a:rPr lang="en-US" sz="2400" i="1" dirty="0">
                <a:solidFill>
                  <a:srgbClr val="FF0000"/>
                </a:solidFill>
              </a:rPr>
              <a:t>2.  A guiding policy to address the competitive challenge. </a:t>
            </a:r>
            <a:r>
              <a:rPr lang="en-US" sz="2400" dirty="0"/>
              <a:t>This</a:t>
            </a:r>
            <a:r>
              <a:rPr lang="en-US" sz="2400" dirty="0">
                <a:solidFill>
                  <a:prstClr val="black"/>
                </a:solidFill>
              </a:rPr>
              <a:t> element is accomplished through strategy formulation, resulting in the firm’s corporate, business, and functional strategies (Part 2 of the AFI framework).</a:t>
            </a:r>
          </a:p>
        </p:txBody>
      </p:sp>
    </p:spTree>
    <p:extLst>
      <p:ext uri="{BB962C8B-B14F-4D97-AF65-F5344CB8AC3E}">
        <p14:creationId xmlns:p14="http://schemas.microsoft.com/office/powerpoint/2010/main" val="3679623289"/>
      </p:ext>
    </p:extLst>
  </p:cSld>
  <p:clrMapOvr>
    <a:masterClrMapping/>
  </p:clrMapOvr>
  <p:transition spd="slow">
    <p:comb/>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Slide Number Placeholder 4">
            <a:extLst>
              <a:ext uri="{FF2B5EF4-FFF2-40B4-BE49-F238E27FC236}">
                <a16:creationId xmlns:a16="http://schemas.microsoft.com/office/drawing/2014/main" xmlns="" id="{1C252B0C-95DF-43E8-874E-EEAA4763F118}"/>
              </a:ext>
            </a:extLst>
          </p:cNvPr>
          <p:cNvSpPr txBox="1">
            <a:spLocks/>
          </p:cNvSpPr>
          <p:nvPr/>
        </p:nvSpPr>
        <p:spPr>
          <a:xfrm>
            <a:off x="11548872" y="6323076"/>
            <a:ext cx="640080"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1</a:t>
            </a: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Times New Roman" panose="02020603050405020304" pitchFamily="18" charset="0"/>
              </a:rPr>
              <a:t>–</a:t>
            </a:r>
            <a:fld id="{AA1528E9-8C64-44A4-BC02-5222E70D7F27}"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pPr marL="0" marR="0" lvl="0" indent="0" algn="ctr" defTabSz="914400" rtl="0" eaLnBrk="1" fontAlgn="auto" latinLnBrk="0" hangingPunct="1">
                <a:lnSpc>
                  <a:spcPct val="100000"/>
                </a:lnSpc>
                <a:spcBef>
                  <a:spcPts val="0"/>
                </a:spcBef>
                <a:spcAft>
                  <a:spcPts val="600"/>
                </a:spcAft>
                <a:buClrTx/>
                <a:buSzTx/>
                <a:buFontTx/>
                <a:buNone/>
                <a:tabLst/>
                <a:defRPr/>
              </a:pPr>
              <a:t>6</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
        <p:nvSpPr>
          <p:cNvPr id="14" name="Rectangle: Rounded Corners 24"/>
          <p:cNvSpPr/>
          <p:nvPr/>
        </p:nvSpPr>
        <p:spPr>
          <a:xfrm>
            <a:off x="617280"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2513148" y="1019069"/>
            <a:ext cx="6727833" cy="523220"/>
          </a:xfrm>
          <a:prstGeom prst="rect">
            <a:avLst/>
          </a:prstGeom>
          <a:noFill/>
        </p:spPr>
        <p:txBody>
          <a:bodyPr wrap="square" rtlCol="0">
            <a:spAutoFit/>
          </a:bodyPr>
          <a:lstStyle/>
          <a:p>
            <a:r>
              <a:rPr lang="en-US" sz="2800" b="1" dirty="0">
                <a:solidFill>
                  <a:srgbClr val="00B0F0"/>
                </a:solidFill>
                <a:latin typeface="Alexandria" charset="0"/>
                <a:cs typeface="Alexandria" charset="0"/>
              </a:rPr>
              <a:t>Basic Model of Strategic Management </a:t>
            </a:r>
          </a:p>
        </p:txBody>
      </p:sp>
      <p:sp>
        <p:nvSpPr>
          <p:cNvPr id="16" name="Rectangle 15"/>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21" name="TextBox 20"/>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01</a:t>
            </a:r>
            <a:endParaRPr lang="en-US" sz="4400" b="1" dirty="0">
              <a:solidFill>
                <a:schemeClr val="bg1"/>
              </a:solidFill>
              <a:latin typeface="Alexandria" charset="0"/>
              <a:cs typeface="Alexandria" charset="0"/>
            </a:endParaRP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0" name="Content Placeholder 4">
            <a:extLst>
              <a:ext uri="{FF2B5EF4-FFF2-40B4-BE49-F238E27FC236}">
                <a16:creationId xmlns:a16="http://schemas.microsoft.com/office/drawing/2014/main" xmlns="" id="{990169C1-5DF2-45B9-864B-8E2661F2032F}"/>
              </a:ext>
            </a:extLst>
          </p:cNvPr>
          <p:cNvSpPr txBox="1">
            <a:spLocks/>
          </p:cNvSpPr>
          <p:nvPr/>
        </p:nvSpPr>
        <p:spPr>
          <a:xfrm>
            <a:off x="942308" y="2226365"/>
            <a:ext cx="10182892" cy="4096711"/>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0" indent="0" algn="just">
              <a:lnSpc>
                <a:spcPct val="150000"/>
              </a:lnSpc>
              <a:buNone/>
              <a:defRPr/>
            </a:pPr>
            <a:r>
              <a:rPr lang="en-US" dirty="0">
                <a:solidFill>
                  <a:srgbClr val="FF0000"/>
                </a:solidFill>
              </a:rPr>
              <a:t>3.  A set of coherent actions to implement the firm’s guiding policy. </a:t>
            </a:r>
            <a:r>
              <a:rPr lang="en-US" dirty="0">
                <a:solidFill>
                  <a:prstClr val="black"/>
                </a:solidFill>
              </a:rPr>
              <a:t>This element is accomplished thro</a:t>
            </a:r>
            <a:r>
              <a:rPr lang="en-US" dirty="0"/>
              <a:t>ug</a:t>
            </a:r>
            <a:r>
              <a:rPr lang="en-US" dirty="0">
                <a:solidFill>
                  <a:prstClr val="black"/>
                </a:solidFill>
              </a:rPr>
              <a:t>h strategy implementation(Part 3 of the AFI framework).</a:t>
            </a:r>
          </a:p>
        </p:txBody>
      </p:sp>
    </p:spTree>
    <p:extLst>
      <p:ext uri="{BB962C8B-B14F-4D97-AF65-F5344CB8AC3E}">
        <p14:creationId xmlns:p14="http://schemas.microsoft.com/office/powerpoint/2010/main" val="876775462"/>
      </p:ext>
    </p:extLst>
  </p:cSld>
  <p:clrMapOvr>
    <a:masterClrMapping/>
  </p:clrMapOvr>
  <p:transition spd="slow">
    <p:comb/>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Slide Number Placeholder 4">
            <a:extLst>
              <a:ext uri="{FF2B5EF4-FFF2-40B4-BE49-F238E27FC236}">
                <a16:creationId xmlns:a16="http://schemas.microsoft.com/office/drawing/2014/main" xmlns="" id="{1C252B0C-95DF-43E8-874E-EEAA4763F118}"/>
              </a:ext>
            </a:extLst>
          </p:cNvPr>
          <p:cNvSpPr txBox="1">
            <a:spLocks/>
          </p:cNvSpPr>
          <p:nvPr/>
        </p:nvSpPr>
        <p:spPr>
          <a:xfrm>
            <a:off x="11548872" y="6323076"/>
            <a:ext cx="640080"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1</a:t>
            </a: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Times New Roman" panose="02020603050405020304" pitchFamily="18" charset="0"/>
              </a:rPr>
              <a:t>–</a:t>
            </a:r>
            <a:fld id="{AA1528E9-8C64-44A4-BC02-5222E70D7F27}"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pPr marL="0" marR="0" lvl="0" indent="0" algn="ctr" defTabSz="914400" rtl="0" eaLnBrk="1" fontAlgn="auto" latinLnBrk="0" hangingPunct="1">
                <a:lnSpc>
                  <a:spcPct val="100000"/>
                </a:lnSpc>
                <a:spcBef>
                  <a:spcPts val="0"/>
                </a:spcBef>
                <a:spcAft>
                  <a:spcPts val="600"/>
                </a:spcAft>
                <a:buClrTx/>
                <a:buSzTx/>
                <a:buFontTx/>
                <a:buNone/>
                <a:tabLst/>
                <a:defRPr/>
              </a:pPr>
              <a:t>7</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
        <p:nvSpPr>
          <p:cNvPr id="14" name="Rectangle: Rounded Corners 24"/>
          <p:cNvSpPr/>
          <p:nvPr/>
        </p:nvSpPr>
        <p:spPr>
          <a:xfrm>
            <a:off x="617280"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2513148" y="1019069"/>
            <a:ext cx="6727833" cy="523220"/>
          </a:xfrm>
          <a:prstGeom prst="rect">
            <a:avLst/>
          </a:prstGeom>
          <a:noFill/>
        </p:spPr>
        <p:txBody>
          <a:bodyPr wrap="square" rtlCol="0">
            <a:spAutoFit/>
          </a:bodyPr>
          <a:lstStyle/>
          <a:p>
            <a:r>
              <a:rPr lang="en-US" sz="2800" b="1" dirty="0">
                <a:solidFill>
                  <a:srgbClr val="00B0F0"/>
                </a:solidFill>
                <a:latin typeface="Alexandria" charset="0"/>
                <a:cs typeface="Alexandria" charset="0"/>
              </a:rPr>
              <a:t>Basic Model of Strategic Management </a:t>
            </a:r>
          </a:p>
        </p:txBody>
      </p:sp>
      <p:sp>
        <p:nvSpPr>
          <p:cNvPr id="16" name="Rectangle 15"/>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21" name="TextBox 20"/>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01</a:t>
            </a:r>
            <a:endParaRPr lang="en-US" sz="4400" b="1" dirty="0">
              <a:solidFill>
                <a:schemeClr val="bg1"/>
              </a:solidFill>
              <a:latin typeface="Alexandria" charset="0"/>
              <a:cs typeface="Alexandria" charset="0"/>
            </a:endParaRP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0" name="Content Placeholder 4">
            <a:extLst>
              <a:ext uri="{FF2B5EF4-FFF2-40B4-BE49-F238E27FC236}">
                <a16:creationId xmlns:a16="http://schemas.microsoft.com/office/drawing/2014/main" xmlns="" id="{990169C1-5DF2-45B9-864B-8E2661F2032F}"/>
              </a:ext>
            </a:extLst>
          </p:cNvPr>
          <p:cNvSpPr txBox="1">
            <a:spLocks/>
          </p:cNvSpPr>
          <p:nvPr/>
        </p:nvSpPr>
        <p:spPr>
          <a:xfrm>
            <a:off x="942308" y="2226365"/>
            <a:ext cx="10182892" cy="4096711"/>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0" indent="0" algn="just">
              <a:lnSpc>
                <a:spcPct val="150000"/>
              </a:lnSpc>
              <a:buNone/>
              <a:defRPr/>
            </a:pPr>
            <a:r>
              <a:rPr lang="en-US" sz="2400" b="1" dirty="0">
                <a:solidFill>
                  <a:srgbClr val="FF0000"/>
                </a:solidFill>
              </a:rPr>
              <a:t>- What is Competitive Advantage?</a:t>
            </a:r>
          </a:p>
          <a:p>
            <a:pPr marL="0" lvl="0" indent="0" algn="just">
              <a:lnSpc>
                <a:spcPct val="150000"/>
              </a:lnSpc>
              <a:buNone/>
              <a:defRPr/>
            </a:pPr>
            <a:r>
              <a:rPr lang="en-US" sz="2400" dirty="0">
                <a:solidFill>
                  <a:prstClr val="black"/>
                </a:solidFill>
              </a:rPr>
              <a:t>Competitive advantage is always relative, not absolute. To assess competitive advantage, we compare firm performance to a benchmark—that is, either the performance of other firms in the same industry or an industry average. A firm that achieves superior performance relative to other competitors in the same industry or the industry average has a </a:t>
            </a:r>
            <a:r>
              <a:rPr lang="en-US" sz="2400" b="1" dirty="0">
                <a:solidFill>
                  <a:srgbClr val="FF0000"/>
                </a:solidFill>
              </a:rPr>
              <a:t>competitive advantage.</a:t>
            </a:r>
          </a:p>
        </p:txBody>
      </p:sp>
    </p:spTree>
    <p:extLst>
      <p:ext uri="{BB962C8B-B14F-4D97-AF65-F5344CB8AC3E}">
        <p14:creationId xmlns:p14="http://schemas.microsoft.com/office/powerpoint/2010/main" val="3366181105"/>
      </p:ext>
    </p:extLst>
  </p:cSld>
  <p:clrMapOvr>
    <a:masterClrMapping/>
  </p:clrMapOvr>
  <p:transition spd="slow">
    <p:comb/>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Slide Number Placeholder 4">
            <a:extLst>
              <a:ext uri="{FF2B5EF4-FFF2-40B4-BE49-F238E27FC236}">
                <a16:creationId xmlns:a16="http://schemas.microsoft.com/office/drawing/2014/main" xmlns="" id="{1C252B0C-95DF-43E8-874E-EEAA4763F118}"/>
              </a:ext>
            </a:extLst>
          </p:cNvPr>
          <p:cNvSpPr txBox="1">
            <a:spLocks/>
          </p:cNvSpPr>
          <p:nvPr/>
        </p:nvSpPr>
        <p:spPr>
          <a:xfrm>
            <a:off x="11548872" y="6323076"/>
            <a:ext cx="640080"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1</a:t>
            </a: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Times New Roman" panose="02020603050405020304" pitchFamily="18" charset="0"/>
              </a:rPr>
              <a:t>–</a:t>
            </a:r>
            <a:fld id="{AA1528E9-8C64-44A4-BC02-5222E70D7F27}"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pPr marL="0" marR="0" lvl="0" indent="0" algn="ctr" defTabSz="914400" rtl="0" eaLnBrk="1" fontAlgn="auto" latinLnBrk="0" hangingPunct="1">
                <a:lnSpc>
                  <a:spcPct val="100000"/>
                </a:lnSpc>
                <a:spcBef>
                  <a:spcPts val="0"/>
                </a:spcBef>
                <a:spcAft>
                  <a:spcPts val="600"/>
                </a:spcAft>
                <a:buClrTx/>
                <a:buSzTx/>
                <a:buFontTx/>
                <a:buNone/>
                <a:tabLst/>
                <a:defRPr/>
              </a:pPr>
              <a:t>8</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
        <p:nvSpPr>
          <p:cNvPr id="14" name="Rectangle: Rounded Corners 24"/>
          <p:cNvSpPr/>
          <p:nvPr/>
        </p:nvSpPr>
        <p:spPr>
          <a:xfrm>
            <a:off x="617280"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2513148" y="1019069"/>
            <a:ext cx="6727833" cy="523220"/>
          </a:xfrm>
          <a:prstGeom prst="rect">
            <a:avLst/>
          </a:prstGeom>
          <a:noFill/>
        </p:spPr>
        <p:txBody>
          <a:bodyPr wrap="square" rtlCol="0">
            <a:spAutoFit/>
          </a:bodyPr>
          <a:lstStyle/>
          <a:p>
            <a:r>
              <a:rPr lang="en-US" sz="2800" b="1" dirty="0">
                <a:solidFill>
                  <a:srgbClr val="00B0F0"/>
                </a:solidFill>
                <a:latin typeface="Alexandria" charset="0"/>
                <a:cs typeface="Alexandria" charset="0"/>
              </a:rPr>
              <a:t>Basic Model of Strategic Management </a:t>
            </a:r>
          </a:p>
        </p:txBody>
      </p:sp>
      <p:sp>
        <p:nvSpPr>
          <p:cNvPr id="16" name="Rectangle 15"/>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21" name="TextBox 20"/>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01</a:t>
            </a:r>
            <a:endParaRPr lang="en-US" sz="4400" b="1" dirty="0">
              <a:solidFill>
                <a:schemeClr val="bg1"/>
              </a:solidFill>
              <a:latin typeface="Alexandria" charset="0"/>
              <a:cs typeface="Alexandria" charset="0"/>
            </a:endParaRP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0" name="Content Placeholder 4">
            <a:extLst>
              <a:ext uri="{FF2B5EF4-FFF2-40B4-BE49-F238E27FC236}">
                <a16:creationId xmlns:a16="http://schemas.microsoft.com/office/drawing/2014/main" xmlns="" id="{990169C1-5DF2-45B9-864B-8E2661F2032F}"/>
              </a:ext>
            </a:extLst>
          </p:cNvPr>
          <p:cNvSpPr txBox="1">
            <a:spLocks/>
          </p:cNvSpPr>
          <p:nvPr/>
        </p:nvSpPr>
        <p:spPr>
          <a:xfrm>
            <a:off x="942308" y="2226365"/>
            <a:ext cx="10182892" cy="4096711"/>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0" indent="0" algn="just">
              <a:lnSpc>
                <a:spcPct val="200000"/>
              </a:lnSpc>
              <a:buNone/>
              <a:defRPr/>
            </a:pPr>
            <a:r>
              <a:rPr lang="en-US" sz="2400" dirty="0">
                <a:solidFill>
                  <a:prstClr val="black"/>
                </a:solidFill>
              </a:rPr>
              <a:t>Google has a competitive advantage over Facebook, Twitter, and Yahoo in digital advertising. In smartphones, Apple has achieved a competitive advantage over Samsung, Microsoft, and BlackBerry. A firm that is able to outperform its competitors or the industry average over a prolonged period of time has a </a:t>
            </a:r>
            <a:r>
              <a:rPr lang="en-US" sz="2400" b="1" dirty="0">
                <a:solidFill>
                  <a:srgbClr val="FF0000"/>
                </a:solidFill>
              </a:rPr>
              <a:t>sustainable competitive advantage</a:t>
            </a:r>
            <a:r>
              <a:rPr lang="en-US" sz="2400" b="1" dirty="0" smtClean="0">
                <a:solidFill>
                  <a:srgbClr val="FF0000"/>
                </a:solidFill>
              </a:rPr>
              <a:t>.</a:t>
            </a:r>
            <a:endParaRPr lang="en-US" sz="2400" b="1" dirty="0">
              <a:solidFill>
                <a:srgbClr val="FF0000"/>
              </a:solidFill>
            </a:endParaRPr>
          </a:p>
        </p:txBody>
      </p:sp>
    </p:spTree>
    <p:extLst>
      <p:ext uri="{BB962C8B-B14F-4D97-AF65-F5344CB8AC3E}">
        <p14:creationId xmlns:p14="http://schemas.microsoft.com/office/powerpoint/2010/main" val="2815212012"/>
      </p:ext>
    </p:extLst>
  </p:cSld>
  <p:clrMapOvr>
    <a:masterClrMapping/>
  </p:clrMapOvr>
  <p:transition spd="slow">
    <p:comb/>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Slide Number Placeholder 4">
            <a:extLst>
              <a:ext uri="{FF2B5EF4-FFF2-40B4-BE49-F238E27FC236}">
                <a16:creationId xmlns:a16="http://schemas.microsoft.com/office/drawing/2014/main" xmlns="" id="{1C252B0C-95DF-43E8-874E-EEAA4763F118}"/>
              </a:ext>
            </a:extLst>
          </p:cNvPr>
          <p:cNvSpPr txBox="1">
            <a:spLocks/>
          </p:cNvSpPr>
          <p:nvPr/>
        </p:nvSpPr>
        <p:spPr>
          <a:xfrm>
            <a:off x="11548872" y="6323076"/>
            <a:ext cx="640080"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1</a:t>
            </a: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Times New Roman" panose="02020603050405020304" pitchFamily="18" charset="0"/>
              </a:rPr>
              <a:t>–</a:t>
            </a:r>
            <a:fld id="{AA1528E9-8C64-44A4-BC02-5222E70D7F27}"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pPr marL="0" marR="0" lvl="0" indent="0" algn="ctr" defTabSz="914400" rtl="0" eaLnBrk="1" fontAlgn="auto" latinLnBrk="0" hangingPunct="1">
                <a:lnSpc>
                  <a:spcPct val="100000"/>
                </a:lnSpc>
                <a:spcBef>
                  <a:spcPts val="0"/>
                </a:spcBef>
                <a:spcAft>
                  <a:spcPts val="600"/>
                </a:spcAft>
                <a:buClrTx/>
                <a:buSzTx/>
                <a:buFontTx/>
                <a:buNone/>
                <a:tabLst/>
                <a:defRPr/>
              </a:pPr>
              <a:t>9</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
        <p:nvSpPr>
          <p:cNvPr id="14" name="Rectangle: Rounded Corners 24"/>
          <p:cNvSpPr/>
          <p:nvPr/>
        </p:nvSpPr>
        <p:spPr>
          <a:xfrm>
            <a:off x="617280"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2513148" y="1019069"/>
            <a:ext cx="6727833" cy="523220"/>
          </a:xfrm>
          <a:prstGeom prst="rect">
            <a:avLst/>
          </a:prstGeom>
          <a:noFill/>
        </p:spPr>
        <p:txBody>
          <a:bodyPr wrap="square" rtlCol="0">
            <a:spAutoFit/>
          </a:bodyPr>
          <a:lstStyle/>
          <a:p>
            <a:r>
              <a:rPr lang="en-US" sz="2800" b="1" dirty="0">
                <a:solidFill>
                  <a:srgbClr val="00B0F0"/>
                </a:solidFill>
                <a:latin typeface="Alexandria" charset="0"/>
                <a:cs typeface="Alexandria" charset="0"/>
              </a:rPr>
              <a:t>Basic Model of Strategic Management </a:t>
            </a:r>
          </a:p>
        </p:txBody>
      </p:sp>
      <p:sp>
        <p:nvSpPr>
          <p:cNvPr id="16" name="Rectangle 15"/>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21" name="TextBox 20"/>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01</a:t>
            </a:r>
            <a:endParaRPr lang="en-US" sz="4400" b="1" dirty="0">
              <a:solidFill>
                <a:schemeClr val="bg1"/>
              </a:solidFill>
              <a:latin typeface="Alexandria" charset="0"/>
              <a:cs typeface="Alexandria" charset="0"/>
            </a:endParaRP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0" name="Content Placeholder 4">
            <a:extLst>
              <a:ext uri="{FF2B5EF4-FFF2-40B4-BE49-F238E27FC236}">
                <a16:creationId xmlns:a16="http://schemas.microsoft.com/office/drawing/2014/main" xmlns="" id="{990169C1-5DF2-45B9-864B-8E2661F2032F}"/>
              </a:ext>
            </a:extLst>
          </p:cNvPr>
          <p:cNvSpPr txBox="1">
            <a:spLocks/>
          </p:cNvSpPr>
          <p:nvPr/>
        </p:nvSpPr>
        <p:spPr>
          <a:xfrm>
            <a:off x="942308" y="2226365"/>
            <a:ext cx="10182892" cy="4096711"/>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0" indent="0" algn="just">
              <a:lnSpc>
                <a:spcPct val="200000"/>
              </a:lnSpc>
              <a:buNone/>
              <a:defRPr/>
            </a:pPr>
            <a:r>
              <a:rPr lang="en-US" sz="2400" dirty="0">
                <a:solidFill>
                  <a:prstClr val="black"/>
                </a:solidFill>
              </a:rPr>
              <a:t>If a firm underperforms its rivals or the industry average, it has a </a:t>
            </a:r>
            <a:r>
              <a:rPr lang="en-US" sz="2400" b="1" dirty="0">
                <a:solidFill>
                  <a:srgbClr val="FF0000"/>
                </a:solidFill>
              </a:rPr>
              <a:t>competitive disadvantage</a:t>
            </a:r>
            <a:r>
              <a:rPr lang="en-US" sz="2400" dirty="0">
                <a:solidFill>
                  <a:prstClr val="black"/>
                </a:solidFill>
              </a:rPr>
              <a:t>. For example, a 15 percent return on invested capital may sound like superior firm performance. In the consulting industry, though, where the average return on invested capital is often above 20 percent, such a return puts a firm at a competitive disadvantage. </a:t>
            </a:r>
          </a:p>
        </p:txBody>
      </p:sp>
    </p:spTree>
    <p:extLst>
      <p:ext uri="{BB962C8B-B14F-4D97-AF65-F5344CB8AC3E}">
        <p14:creationId xmlns:p14="http://schemas.microsoft.com/office/powerpoint/2010/main" val="2428767749"/>
      </p:ext>
    </p:extLst>
  </p:cSld>
  <p:clrMapOvr>
    <a:masterClrMapping/>
  </p:clrMapOvr>
  <p:transition spd="slow">
    <p:comb/>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Slide Number Placeholder 4">
            <a:extLst>
              <a:ext uri="{FF2B5EF4-FFF2-40B4-BE49-F238E27FC236}">
                <a16:creationId xmlns:a16="http://schemas.microsoft.com/office/drawing/2014/main" xmlns="" id="{1C252B0C-95DF-43E8-874E-EEAA4763F118}"/>
              </a:ext>
            </a:extLst>
          </p:cNvPr>
          <p:cNvSpPr txBox="1">
            <a:spLocks/>
          </p:cNvSpPr>
          <p:nvPr/>
        </p:nvSpPr>
        <p:spPr>
          <a:xfrm>
            <a:off x="11548872" y="6323076"/>
            <a:ext cx="640080"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1</a:t>
            </a: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Times New Roman" panose="02020603050405020304" pitchFamily="18" charset="0"/>
              </a:rPr>
              <a:t>–</a:t>
            </a:r>
            <a:fld id="{AA1528E9-8C64-44A4-BC02-5222E70D7F27}"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pPr marL="0" marR="0" lvl="0" indent="0" algn="ctr" defTabSz="914400" rtl="0" eaLnBrk="1" fontAlgn="auto" latinLnBrk="0" hangingPunct="1">
                <a:lnSpc>
                  <a:spcPct val="100000"/>
                </a:lnSpc>
                <a:spcBef>
                  <a:spcPts val="0"/>
                </a:spcBef>
                <a:spcAft>
                  <a:spcPts val="600"/>
                </a:spcAft>
                <a:buClrTx/>
                <a:buSzTx/>
                <a:buFontTx/>
                <a:buNone/>
                <a:tabLst/>
                <a:defRPr/>
              </a:pPr>
              <a:t>10</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
        <p:nvSpPr>
          <p:cNvPr id="14" name="Rectangle: Rounded Corners 24"/>
          <p:cNvSpPr/>
          <p:nvPr/>
        </p:nvSpPr>
        <p:spPr>
          <a:xfrm>
            <a:off x="617280"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2513148" y="1019069"/>
            <a:ext cx="6727833" cy="523220"/>
          </a:xfrm>
          <a:prstGeom prst="rect">
            <a:avLst/>
          </a:prstGeom>
          <a:noFill/>
        </p:spPr>
        <p:txBody>
          <a:bodyPr wrap="square" rtlCol="0">
            <a:spAutoFit/>
          </a:bodyPr>
          <a:lstStyle/>
          <a:p>
            <a:r>
              <a:rPr lang="en-US" sz="2800" b="1" dirty="0">
                <a:solidFill>
                  <a:srgbClr val="00B0F0"/>
                </a:solidFill>
                <a:latin typeface="Alexandria" charset="0"/>
                <a:cs typeface="Alexandria" charset="0"/>
              </a:rPr>
              <a:t>Basic Model of Strategic Management </a:t>
            </a:r>
          </a:p>
        </p:txBody>
      </p:sp>
      <p:sp>
        <p:nvSpPr>
          <p:cNvPr id="16" name="Rectangle 15"/>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21" name="TextBox 20"/>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01</a:t>
            </a:r>
            <a:endParaRPr lang="en-US" sz="4400" b="1" dirty="0">
              <a:solidFill>
                <a:schemeClr val="bg1"/>
              </a:solidFill>
              <a:latin typeface="Alexandria" charset="0"/>
              <a:cs typeface="Alexandria" charset="0"/>
            </a:endParaRP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0" name="Content Placeholder 4">
            <a:extLst>
              <a:ext uri="{FF2B5EF4-FFF2-40B4-BE49-F238E27FC236}">
                <a16:creationId xmlns:a16="http://schemas.microsoft.com/office/drawing/2014/main" xmlns="" id="{990169C1-5DF2-45B9-864B-8E2661F2032F}"/>
              </a:ext>
            </a:extLst>
          </p:cNvPr>
          <p:cNvSpPr txBox="1">
            <a:spLocks/>
          </p:cNvSpPr>
          <p:nvPr/>
        </p:nvSpPr>
        <p:spPr>
          <a:xfrm>
            <a:off x="942308" y="2226365"/>
            <a:ext cx="10182892" cy="4096711"/>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0" indent="0" algn="just">
              <a:lnSpc>
                <a:spcPct val="150000"/>
              </a:lnSpc>
              <a:spcBef>
                <a:spcPts val="0"/>
              </a:spcBef>
              <a:buNone/>
              <a:defRPr/>
            </a:pPr>
            <a:r>
              <a:rPr lang="en-US" sz="2300" dirty="0">
                <a:solidFill>
                  <a:prstClr val="black"/>
                </a:solidFill>
              </a:rPr>
              <a:t>In contrast, if a firm’s return on invested capital is 2 percent in a declining industry, like newspaper publishing, where the industry average has been negative (25 percent) for the past few years, then the firm has a competitive advantage. Should two or more firms perform at the same level, they have </a:t>
            </a:r>
            <a:r>
              <a:rPr lang="en-US" sz="2300" b="1" dirty="0">
                <a:solidFill>
                  <a:srgbClr val="FF0000"/>
                </a:solidFill>
              </a:rPr>
              <a:t>competitive parity</a:t>
            </a:r>
            <a:r>
              <a:rPr lang="en-US" sz="2300" dirty="0">
                <a:solidFill>
                  <a:srgbClr val="FF0000"/>
                </a:solidFill>
              </a:rPr>
              <a:t>. </a:t>
            </a:r>
          </a:p>
          <a:p>
            <a:pPr marL="0" lvl="0" indent="0" algn="just">
              <a:lnSpc>
                <a:spcPct val="150000"/>
              </a:lnSpc>
              <a:spcBef>
                <a:spcPts val="0"/>
              </a:spcBef>
              <a:buNone/>
              <a:defRPr/>
            </a:pPr>
            <a:r>
              <a:rPr lang="en-US" sz="2300" dirty="0">
                <a:solidFill>
                  <a:prstClr val="black"/>
                </a:solidFill>
              </a:rPr>
              <a:t>To gain a competitive advantage, a firm needs to provide either goods or services consumers value more highly than those of its competitors, or goods or services similar to the competitors’ at a lower price.</a:t>
            </a:r>
          </a:p>
        </p:txBody>
      </p:sp>
    </p:spTree>
    <p:extLst>
      <p:ext uri="{BB962C8B-B14F-4D97-AF65-F5344CB8AC3E}">
        <p14:creationId xmlns:p14="http://schemas.microsoft.com/office/powerpoint/2010/main" val="2037154857"/>
      </p:ext>
    </p:extLst>
  </p:cSld>
  <p:clrMapOvr>
    <a:masterClrMapping/>
  </p:clrMapOvr>
  <p:transition spd="slow">
    <p:comb/>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Slide Number Placeholder 4">
            <a:extLst>
              <a:ext uri="{FF2B5EF4-FFF2-40B4-BE49-F238E27FC236}">
                <a16:creationId xmlns:a16="http://schemas.microsoft.com/office/drawing/2014/main" xmlns="" id="{1C252B0C-95DF-43E8-874E-EEAA4763F118}"/>
              </a:ext>
            </a:extLst>
          </p:cNvPr>
          <p:cNvSpPr txBox="1">
            <a:spLocks/>
          </p:cNvSpPr>
          <p:nvPr/>
        </p:nvSpPr>
        <p:spPr>
          <a:xfrm>
            <a:off x="11548872" y="6323076"/>
            <a:ext cx="640080"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1</a:t>
            </a: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Times New Roman" panose="02020603050405020304" pitchFamily="18" charset="0"/>
              </a:rPr>
              <a:t>–</a:t>
            </a:r>
            <a:fld id="{AA1528E9-8C64-44A4-BC02-5222E70D7F27}"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pPr marL="0" marR="0" lvl="0" indent="0" algn="ctr" defTabSz="914400" rtl="0" eaLnBrk="1" fontAlgn="auto" latinLnBrk="0" hangingPunct="1">
                <a:lnSpc>
                  <a:spcPct val="100000"/>
                </a:lnSpc>
                <a:spcBef>
                  <a:spcPts val="0"/>
                </a:spcBef>
                <a:spcAft>
                  <a:spcPts val="600"/>
                </a:spcAft>
                <a:buClrTx/>
                <a:buSzTx/>
                <a:buFontTx/>
                <a:buNone/>
                <a:tabLst/>
                <a:defRPr/>
              </a:pPr>
              <a:t>11</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
        <p:nvSpPr>
          <p:cNvPr id="14" name="Rectangle: Rounded Corners 24"/>
          <p:cNvSpPr/>
          <p:nvPr/>
        </p:nvSpPr>
        <p:spPr>
          <a:xfrm>
            <a:off x="617280"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2513148" y="1019069"/>
            <a:ext cx="6727833" cy="523220"/>
          </a:xfrm>
          <a:prstGeom prst="rect">
            <a:avLst/>
          </a:prstGeom>
          <a:noFill/>
        </p:spPr>
        <p:txBody>
          <a:bodyPr wrap="square" rtlCol="0">
            <a:spAutoFit/>
          </a:bodyPr>
          <a:lstStyle/>
          <a:p>
            <a:r>
              <a:rPr lang="en-US" sz="2800" b="1" dirty="0">
                <a:solidFill>
                  <a:srgbClr val="00B0F0"/>
                </a:solidFill>
                <a:latin typeface="Alexandria" charset="0"/>
                <a:cs typeface="Alexandria" charset="0"/>
              </a:rPr>
              <a:t>Basic Model of Strategic Management </a:t>
            </a:r>
          </a:p>
        </p:txBody>
      </p:sp>
      <p:sp>
        <p:nvSpPr>
          <p:cNvPr id="16" name="Rectangle 15"/>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21" name="TextBox 20"/>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01</a:t>
            </a:r>
            <a:endParaRPr lang="en-US" sz="4400" b="1" dirty="0">
              <a:solidFill>
                <a:schemeClr val="bg1"/>
              </a:solidFill>
              <a:latin typeface="Alexandria" charset="0"/>
              <a:cs typeface="Alexandria" charset="0"/>
            </a:endParaRP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0" name="Content Placeholder 4">
            <a:extLst>
              <a:ext uri="{FF2B5EF4-FFF2-40B4-BE49-F238E27FC236}">
                <a16:creationId xmlns:a16="http://schemas.microsoft.com/office/drawing/2014/main" xmlns="" id="{990169C1-5DF2-45B9-864B-8E2661F2032F}"/>
              </a:ext>
            </a:extLst>
          </p:cNvPr>
          <p:cNvSpPr txBox="1">
            <a:spLocks/>
          </p:cNvSpPr>
          <p:nvPr/>
        </p:nvSpPr>
        <p:spPr>
          <a:xfrm>
            <a:off x="942308" y="2226365"/>
            <a:ext cx="10182892" cy="4096711"/>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lnSpc>
                <a:spcPct val="150000"/>
              </a:lnSpc>
              <a:buNone/>
            </a:pPr>
            <a:r>
              <a:rPr lang="en-US" sz="2200" dirty="0"/>
              <a:t>In addition, operational effectiveness, marketing skills, and other functional expertise all strengthen a unique strategic position. Those capabilities, though, do not substitute for competitive strategy. Competing to be similar but just a bit better than your competitor is likely to be a recipe for cut-throat competition and low profit potential. </a:t>
            </a:r>
            <a:r>
              <a:rPr lang="en-US" sz="2200" dirty="0">
                <a:solidFill>
                  <a:srgbClr val="FF0000"/>
                </a:solidFill>
              </a:rPr>
              <a:t>Let’s take this idea to its extreme in a quick thought experiment: </a:t>
            </a:r>
            <a:r>
              <a:rPr lang="en-US" sz="2200" dirty="0"/>
              <a:t>If all firms in the same industry pursued a low-cost position through application of competitive benchmarking, all firms would </a:t>
            </a:r>
            <a:r>
              <a:rPr lang="en-US" sz="2200" b="1" dirty="0"/>
              <a:t>have identical cost structures</a:t>
            </a:r>
            <a:r>
              <a:rPr lang="en-US" sz="2200" dirty="0"/>
              <a:t>. None could gain a </a:t>
            </a:r>
            <a:r>
              <a:rPr lang="en-US" sz="2200" b="1" dirty="0"/>
              <a:t>competitive advantage. </a:t>
            </a:r>
          </a:p>
        </p:txBody>
      </p:sp>
    </p:spTree>
    <p:extLst>
      <p:ext uri="{BB962C8B-B14F-4D97-AF65-F5344CB8AC3E}">
        <p14:creationId xmlns:p14="http://schemas.microsoft.com/office/powerpoint/2010/main" val="1996380162"/>
      </p:ext>
    </p:extLst>
  </p:cSld>
  <p:clrMapOvr>
    <a:masterClrMapping/>
  </p:clrMapOvr>
  <p:transition spd="slow">
    <p:comb/>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Slide Number Placeholder 4">
            <a:extLst>
              <a:ext uri="{FF2B5EF4-FFF2-40B4-BE49-F238E27FC236}">
                <a16:creationId xmlns:a16="http://schemas.microsoft.com/office/drawing/2014/main" xmlns="" id="{1C252B0C-95DF-43E8-874E-EEAA4763F118}"/>
              </a:ext>
            </a:extLst>
          </p:cNvPr>
          <p:cNvSpPr txBox="1">
            <a:spLocks/>
          </p:cNvSpPr>
          <p:nvPr/>
        </p:nvSpPr>
        <p:spPr>
          <a:xfrm>
            <a:off x="11548872" y="6323076"/>
            <a:ext cx="640080"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1</a:t>
            </a: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Times New Roman" panose="02020603050405020304" pitchFamily="18" charset="0"/>
              </a:rPr>
              <a:t>–</a:t>
            </a:r>
            <a:fld id="{AA1528E9-8C64-44A4-BC02-5222E70D7F27}"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pPr marL="0" marR="0" lvl="0" indent="0" algn="ctr" defTabSz="914400" rtl="0" eaLnBrk="1" fontAlgn="auto" latinLnBrk="0" hangingPunct="1">
                <a:lnSpc>
                  <a:spcPct val="100000"/>
                </a:lnSpc>
                <a:spcBef>
                  <a:spcPts val="0"/>
                </a:spcBef>
                <a:spcAft>
                  <a:spcPts val="600"/>
                </a:spcAft>
                <a:buClrTx/>
                <a:buSzTx/>
                <a:buFontTx/>
                <a:buNone/>
                <a:tabLst/>
                <a:defRPr/>
              </a:pPr>
              <a:t>12</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
        <p:nvSpPr>
          <p:cNvPr id="14" name="Rectangle: Rounded Corners 24"/>
          <p:cNvSpPr/>
          <p:nvPr/>
        </p:nvSpPr>
        <p:spPr>
          <a:xfrm>
            <a:off x="617280"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2513148" y="1019069"/>
            <a:ext cx="6727833" cy="523220"/>
          </a:xfrm>
          <a:prstGeom prst="rect">
            <a:avLst/>
          </a:prstGeom>
          <a:noFill/>
        </p:spPr>
        <p:txBody>
          <a:bodyPr wrap="square" rtlCol="0">
            <a:spAutoFit/>
          </a:bodyPr>
          <a:lstStyle/>
          <a:p>
            <a:r>
              <a:rPr lang="en-US" sz="2800" b="1" dirty="0">
                <a:solidFill>
                  <a:srgbClr val="00B0F0"/>
                </a:solidFill>
                <a:latin typeface="Alexandria" charset="0"/>
                <a:cs typeface="Alexandria" charset="0"/>
              </a:rPr>
              <a:t>Basic Model of Strategic Management </a:t>
            </a:r>
          </a:p>
        </p:txBody>
      </p:sp>
      <p:sp>
        <p:nvSpPr>
          <p:cNvPr id="16" name="Rectangle 15"/>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21" name="TextBox 20"/>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01</a:t>
            </a:r>
            <a:endParaRPr lang="en-US" sz="4400" b="1" dirty="0">
              <a:solidFill>
                <a:schemeClr val="bg1"/>
              </a:solidFill>
              <a:latin typeface="Alexandria" charset="0"/>
              <a:cs typeface="Alexandria" charset="0"/>
            </a:endParaRP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0" name="Content Placeholder 4">
            <a:extLst>
              <a:ext uri="{FF2B5EF4-FFF2-40B4-BE49-F238E27FC236}">
                <a16:creationId xmlns:a16="http://schemas.microsoft.com/office/drawing/2014/main" xmlns="" id="{990169C1-5DF2-45B9-864B-8E2661F2032F}"/>
              </a:ext>
            </a:extLst>
          </p:cNvPr>
          <p:cNvSpPr txBox="1">
            <a:spLocks/>
          </p:cNvSpPr>
          <p:nvPr/>
        </p:nvSpPr>
        <p:spPr>
          <a:xfrm>
            <a:off x="942308" y="2160105"/>
            <a:ext cx="10182892" cy="4096711"/>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0" indent="0" algn="just">
              <a:lnSpc>
                <a:spcPct val="150000"/>
              </a:lnSpc>
              <a:buNone/>
              <a:defRPr/>
            </a:pPr>
            <a:r>
              <a:rPr lang="en-US" sz="2200" dirty="0">
                <a:solidFill>
                  <a:prstClr val="black"/>
                </a:solidFill>
              </a:rPr>
              <a:t>Everyone would be running faster, but nothing would change in terms of relative strategic positions. There would be little if any value creation for customers because companies would have no resources to invest in product and process improvements. Moreover, the least-efficient firms would be driven out, further reducing customer choice.</a:t>
            </a:r>
          </a:p>
          <a:p>
            <a:pPr marL="0" lvl="0" indent="0" algn="just">
              <a:lnSpc>
                <a:spcPct val="150000"/>
              </a:lnSpc>
              <a:buNone/>
              <a:defRPr/>
            </a:pPr>
            <a:r>
              <a:rPr lang="en-US" sz="2200" b="1" dirty="0">
                <a:solidFill>
                  <a:prstClr val="black"/>
                </a:solidFill>
              </a:rPr>
              <a:t>To gain a deeper understanding of what strategy is, it may be helpful to think about what strategy is not. Be on the lookout for the following major hallmarks of what strategy is NOT:</a:t>
            </a:r>
          </a:p>
        </p:txBody>
      </p:sp>
    </p:spTree>
    <p:extLst>
      <p:ext uri="{BB962C8B-B14F-4D97-AF65-F5344CB8AC3E}">
        <p14:creationId xmlns:p14="http://schemas.microsoft.com/office/powerpoint/2010/main" val="889112883"/>
      </p:ext>
    </p:extLst>
  </p:cSld>
  <p:clrMapOvr>
    <a:masterClrMapping/>
  </p:clrMapOvr>
  <p:transition spd="slow">
    <p:comb/>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Slide Number Placeholder 4">
            <a:extLst>
              <a:ext uri="{FF2B5EF4-FFF2-40B4-BE49-F238E27FC236}">
                <a16:creationId xmlns:a16="http://schemas.microsoft.com/office/drawing/2014/main" xmlns="" id="{1C252B0C-95DF-43E8-874E-EEAA4763F118}"/>
              </a:ext>
            </a:extLst>
          </p:cNvPr>
          <p:cNvSpPr txBox="1">
            <a:spLocks/>
          </p:cNvSpPr>
          <p:nvPr/>
        </p:nvSpPr>
        <p:spPr>
          <a:xfrm>
            <a:off x="11548872" y="6323076"/>
            <a:ext cx="640080"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1</a:t>
            </a: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Times New Roman" panose="02020603050405020304" pitchFamily="18" charset="0"/>
              </a:rPr>
              <a:t>–</a:t>
            </a:r>
            <a:fld id="{AA1528E9-8C64-44A4-BC02-5222E70D7F27}"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pPr marL="0" marR="0" lvl="0" indent="0" algn="ctr" defTabSz="914400" rtl="0" eaLnBrk="1" fontAlgn="auto" latinLnBrk="0" hangingPunct="1">
                <a:lnSpc>
                  <a:spcPct val="100000"/>
                </a:lnSpc>
                <a:spcBef>
                  <a:spcPts val="0"/>
                </a:spcBef>
                <a:spcAft>
                  <a:spcPts val="600"/>
                </a:spcAft>
                <a:buClrTx/>
                <a:buSzTx/>
                <a:buFontTx/>
                <a:buNone/>
                <a:tabLst/>
                <a:defRPr/>
              </a:pPr>
              <a:t>13</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
        <p:nvSpPr>
          <p:cNvPr id="14" name="Rectangle: Rounded Corners 24"/>
          <p:cNvSpPr/>
          <p:nvPr/>
        </p:nvSpPr>
        <p:spPr>
          <a:xfrm>
            <a:off x="617280"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2513148" y="1019069"/>
            <a:ext cx="6727833" cy="523220"/>
          </a:xfrm>
          <a:prstGeom prst="rect">
            <a:avLst/>
          </a:prstGeom>
          <a:noFill/>
        </p:spPr>
        <p:txBody>
          <a:bodyPr wrap="square" rtlCol="0">
            <a:spAutoFit/>
          </a:bodyPr>
          <a:lstStyle/>
          <a:p>
            <a:r>
              <a:rPr lang="en-US" sz="2800" b="1" dirty="0">
                <a:solidFill>
                  <a:srgbClr val="00B0F0"/>
                </a:solidFill>
                <a:latin typeface="Alexandria" charset="0"/>
                <a:cs typeface="Alexandria" charset="0"/>
              </a:rPr>
              <a:t>Basic Model of Strategic Management </a:t>
            </a:r>
          </a:p>
        </p:txBody>
      </p:sp>
      <p:sp>
        <p:nvSpPr>
          <p:cNvPr id="16" name="Rectangle 15"/>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21" name="TextBox 20"/>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01</a:t>
            </a:r>
            <a:endParaRPr lang="en-US" sz="4400" b="1" dirty="0">
              <a:solidFill>
                <a:schemeClr val="bg1"/>
              </a:solidFill>
              <a:latin typeface="Alexandria" charset="0"/>
              <a:cs typeface="Alexandria" charset="0"/>
            </a:endParaRP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0" name="Content Placeholder 4">
            <a:extLst>
              <a:ext uri="{FF2B5EF4-FFF2-40B4-BE49-F238E27FC236}">
                <a16:creationId xmlns:a16="http://schemas.microsoft.com/office/drawing/2014/main" xmlns="" id="{990169C1-5DF2-45B9-864B-8E2661F2032F}"/>
              </a:ext>
            </a:extLst>
          </p:cNvPr>
          <p:cNvSpPr txBox="1">
            <a:spLocks/>
          </p:cNvSpPr>
          <p:nvPr/>
        </p:nvSpPr>
        <p:spPr>
          <a:xfrm>
            <a:off x="942308" y="2160105"/>
            <a:ext cx="10182892" cy="4096711"/>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0" algn="just">
              <a:lnSpc>
                <a:spcPct val="150000"/>
              </a:lnSpc>
              <a:buFont typeface="Wingdings" panose="05000000000000000000" pitchFamily="2" charset="2"/>
              <a:buChar char="§"/>
              <a:defRPr/>
            </a:pPr>
            <a:r>
              <a:rPr lang="en-US" sz="2300" dirty="0">
                <a:solidFill>
                  <a:srgbClr val="FF0000"/>
                </a:solidFill>
              </a:rPr>
              <a:t> Grandiose statements are not strategy. </a:t>
            </a:r>
            <a:r>
              <a:rPr lang="en-US" sz="2300" dirty="0">
                <a:solidFill>
                  <a:prstClr val="black"/>
                </a:solidFill>
              </a:rPr>
              <a:t>You may have heard firms say things like, “Our strategy is to win” or “We will be No. 1.” Twitter declared its “ambition is to have the largest audience in the world.” Such statements of desire, on their own, are not strategy. They provide little managerial guidance and often lead to goal conflict and confusion. Moreover, such wishful thinking frequently fails to address economic fundamentals. </a:t>
            </a:r>
            <a:r>
              <a:rPr lang="en-US" sz="2300" b="1" dirty="0">
                <a:solidFill>
                  <a:prstClr val="black"/>
                </a:solidFill>
              </a:rPr>
              <a:t>As we will discuss in the next chapter, an effective </a:t>
            </a:r>
            <a:r>
              <a:rPr lang="en-US" sz="2300" b="1" dirty="0">
                <a:solidFill>
                  <a:srgbClr val="FF0000"/>
                </a:solidFill>
              </a:rPr>
              <a:t>vision</a:t>
            </a:r>
            <a:r>
              <a:rPr lang="en-US" sz="2300" b="1" dirty="0">
                <a:solidFill>
                  <a:prstClr val="black"/>
                </a:solidFill>
              </a:rPr>
              <a:t> and </a:t>
            </a:r>
            <a:r>
              <a:rPr lang="en-US" sz="2300" b="1" dirty="0">
                <a:solidFill>
                  <a:srgbClr val="FF0000"/>
                </a:solidFill>
              </a:rPr>
              <a:t>mission</a:t>
            </a:r>
            <a:r>
              <a:rPr lang="en-US" sz="2300" b="1" dirty="0">
                <a:solidFill>
                  <a:prstClr val="black"/>
                </a:solidFill>
              </a:rPr>
              <a:t> can lay the foundation upon which to craft a good strategy.</a:t>
            </a:r>
          </a:p>
        </p:txBody>
      </p:sp>
    </p:spTree>
    <p:extLst>
      <p:ext uri="{BB962C8B-B14F-4D97-AF65-F5344CB8AC3E}">
        <p14:creationId xmlns:p14="http://schemas.microsoft.com/office/powerpoint/2010/main" val="862615369"/>
      </p:ext>
    </p:extLst>
  </p:cSld>
  <p:clrMapOvr>
    <a:masterClrMapping/>
  </p:clrMapOvr>
  <p:transition spd="slow">
    <p:comb/>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Slide Number Placeholder 4">
            <a:extLst>
              <a:ext uri="{FF2B5EF4-FFF2-40B4-BE49-F238E27FC236}">
                <a16:creationId xmlns:a16="http://schemas.microsoft.com/office/drawing/2014/main" xmlns="" id="{1C252B0C-95DF-43E8-874E-EEAA4763F118}"/>
              </a:ext>
            </a:extLst>
          </p:cNvPr>
          <p:cNvSpPr txBox="1">
            <a:spLocks/>
          </p:cNvSpPr>
          <p:nvPr/>
        </p:nvSpPr>
        <p:spPr>
          <a:xfrm>
            <a:off x="11548872" y="6323076"/>
            <a:ext cx="640080"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1</a:t>
            </a: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Times New Roman" panose="02020603050405020304" pitchFamily="18" charset="0"/>
              </a:rPr>
              <a:t>–</a:t>
            </a:r>
            <a:fld id="{AA1528E9-8C64-44A4-BC02-5222E70D7F27}"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pPr marL="0" marR="0" lvl="0" indent="0" algn="ctr" defTabSz="914400" rtl="0" eaLnBrk="1" fontAlgn="auto" latinLnBrk="0" hangingPunct="1">
                <a:lnSpc>
                  <a:spcPct val="100000"/>
                </a:lnSpc>
                <a:spcBef>
                  <a:spcPts val="0"/>
                </a:spcBef>
                <a:spcAft>
                  <a:spcPts val="600"/>
                </a:spcAft>
                <a:buClrTx/>
                <a:buSzTx/>
                <a:buFontTx/>
                <a:buNone/>
                <a:tabLst/>
                <a:defRPr/>
              </a:pPr>
              <a:t>14</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
        <p:nvSpPr>
          <p:cNvPr id="14" name="Rectangle: Rounded Corners 24"/>
          <p:cNvSpPr/>
          <p:nvPr/>
        </p:nvSpPr>
        <p:spPr>
          <a:xfrm>
            <a:off x="617280"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2513148" y="1019069"/>
            <a:ext cx="6727833" cy="523220"/>
          </a:xfrm>
          <a:prstGeom prst="rect">
            <a:avLst/>
          </a:prstGeom>
          <a:noFill/>
        </p:spPr>
        <p:txBody>
          <a:bodyPr wrap="square" rtlCol="0">
            <a:spAutoFit/>
          </a:bodyPr>
          <a:lstStyle/>
          <a:p>
            <a:r>
              <a:rPr lang="en-US" sz="2800" b="1" dirty="0">
                <a:solidFill>
                  <a:srgbClr val="00B0F0"/>
                </a:solidFill>
                <a:latin typeface="Alexandria" charset="0"/>
                <a:cs typeface="Alexandria" charset="0"/>
              </a:rPr>
              <a:t>Basic Model of Strategic Management </a:t>
            </a:r>
          </a:p>
        </p:txBody>
      </p:sp>
      <p:sp>
        <p:nvSpPr>
          <p:cNvPr id="16" name="Rectangle 15"/>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21" name="TextBox 20"/>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01</a:t>
            </a:r>
            <a:endParaRPr lang="en-US" sz="4400" b="1" dirty="0">
              <a:solidFill>
                <a:schemeClr val="bg1"/>
              </a:solidFill>
              <a:latin typeface="Alexandria" charset="0"/>
              <a:cs typeface="Alexandria" charset="0"/>
            </a:endParaRP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0" name="Content Placeholder 4">
            <a:extLst>
              <a:ext uri="{FF2B5EF4-FFF2-40B4-BE49-F238E27FC236}">
                <a16:creationId xmlns:a16="http://schemas.microsoft.com/office/drawing/2014/main" xmlns="" id="{990169C1-5DF2-45B9-864B-8E2661F2032F}"/>
              </a:ext>
            </a:extLst>
          </p:cNvPr>
          <p:cNvSpPr txBox="1">
            <a:spLocks/>
          </p:cNvSpPr>
          <p:nvPr/>
        </p:nvSpPr>
        <p:spPr>
          <a:xfrm>
            <a:off x="942308" y="2213113"/>
            <a:ext cx="10182892" cy="4096711"/>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0" algn="just">
              <a:lnSpc>
                <a:spcPct val="150000"/>
              </a:lnSpc>
              <a:buFont typeface="Wingdings" panose="05000000000000000000" pitchFamily="2" charset="2"/>
              <a:buChar char="§"/>
              <a:defRPr/>
            </a:pPr>
            <a:r>
              <a:rPr lang="en-US" sz="2400" dirty="0">
                <a:solidFill>
                  <a:srgbClr val="FF0000"/>
                </a:solidFill>
              </a:rPr>
              <a:t>A failure to face a competitive challenge is not strategy. </a:t>
            </a:r>
            <a:r>
              <a:rPr lang="en-US" sz="2400" dirty="0">
                <a:solidFill>
                  <a:prstClr val="black"/>
                </a:solidFill>
              </a:rPr>
              <a:t>If the firm does not define a clear competitive challenge, managers have no way of assessing whether they are making progress in addressing it. Managers at the now-defunct video rental chain Blockbuster, for example, failed to address the competitive challenges posed by new players Netflix, </a:t>
            </a:r>
            <a:r>
              <a:rPr lang="en-US" sz="2400" dirty="0" err="1">
                <a:solidFill>
                  <a:prstClr val="black"/>
                </a:solidFill>
              </a:rPr>
              <a:t>Redbox</a:t>
            </a:r>
            <a:r>
              <a:rPr lang="en-US" sz="2400" dirty="0">
                <a:solidFill>
                  <a:prstClr val="black"/>
                </a:solidFill>
              </a:rPr>
              <a:t>, Amazon Prime, and </a:t>
            </a:r>
            <a:r>
              <a:rPr lang="en-US" sz="2400" dirty="0" err="1">
                <a:solidFill>
                  <a:prstClr val="black"/>
                </a:solidFill>
              </a:rPr>
              <a:t>Hulu</a:t>
            </a:r>
            <a:r>
              <a:rPr lang="en-US" sz="2400" dirty="0">
                <a:solidFill>
                  <a:prstClr val="black"/>
                </a:solidFill>
              </a:rPr>
              <a:t>.</a:t>
            </a:r>
          </a:p>
        </p:txBody>
      </p:sp>
    </p:spTree>
    <p:extLst>
      <p:ext uri="{BB962C8B-B14F-4D97-AF65-F5344CB8AC3E}">
        <p14:creationId xmlns:p14="http://schemas.microsoft.com/office/powerpoint/2010/main" val="3081753192"/>
      </p:ext>
    </p:extLst>
  </p:cSld>
  <p:clrMapOvr>
    <a:masterClrMapping/>
  </p:clrMapOvr>
  <p:transition spd="slow">
    <p:comb/>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Slide Number Placeholder 4">
            <a:extLst>
              <a:ext uri="{FF2B5EF4-FFF2-40B4-BE49-F238E27FC236}">
                <a16:creationId xmlns:a16="http://schemas.microsoft.com/office/drawing/2014/main" xmlns="" id="{1C252B0C-95DF-43E8-874E-EEAA4763F118}"/>
              </a:ext>
            </a:extLst>
          </p:cNvPr>
          <p:cNvSpPr txBox="1">
            <a:spLocks/>
          </p:cNvSpPr>
          <p:nvPr/>
        </p:nvSpPr>
        <p:spPr>
          <a:xfrm>
            <a:off x="11548872" y="6323076"/>
            <a:ext cx="640080"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1</a:t>
            </a: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Times New Roman" panose="02020603050405020304" pitchFamily="18" charset="0"/>
              </a:rPr>
              <a:t>–</a:t>
            </a:r>
            <a:fld id="{AA1528E9-8C64-44A4-BC02-5222E70D7F27}"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pPr marL="0" marR="0" lvl="0" indent="0" algn="ctr" defTabSz="914400" rtl="0" eaLnBrk="1" fontAlgn="auto" latinLnBrk="0" hangingPunct="1">
                <a:lnSpc>
                  <a:spcPct val="100000"/>
                </a:lnSpc>
                <a:spcBef>
                  <a:spcPts val="0"/>
                </a:spcBef>
                <a:spcAft>
                  <a:spcPts val="600"/>
                </a:spcAft>
                <a:buClrTx/>
                <a:buSzTx/>
                <a:buFontTx/>
                <a:buNone/>
                <a:tabLst/>
                <a:defRPr/>
              </a:pPr>
              <a:t>15</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
        <p:nvSpPr>
          <p:cNvPr id="14" name="Rectangle: Rounded Corners 24"/>
          <p:cNvSpPr/>
          <p:nvPr/>
        </p:nvSpPr>
        <p:spPr>
          <a:xfrm>
            <a:off x="617280"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2513148" y="1019069"/>
            <a:ext cx="6727833" cy="523220"/>
          </a:xfrm>
          <a:prstGeom prst="rect">
            <a:avLst/>
          </a:prstGeom>
          <a:noFill/>
        </p:spPr>
        <p:txBody>
          <a:bodyPr wrap="square" rtlCol="0">
            <a:spAutoFit/>
          </a:bodyPr>
          <a:lstStyle/>
          <a:p>
            <a:r>
              <a:rPr lang="en-US" sz="2800" b="1" dirty="0">
                <a:solidFill>
                  <a:srgbClr val="00B0F0"/>
                </a:solidFill>
                <a:latin typeface="Alexandria" charset="0"/>
                <a:cs typeface="Alexandria" charset="0"/>
              </a:rPr>
              <a:t>Basic Model of Strategic Management </a:t>
            </a:r>
          </a:p>
        </p:txBody>
      </p:sp>
      <p:sp>
        <p:nvSpPr>
          <p:cNvPr id="16" name="Rectangle 15"/>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21" name="TextBox 20"/>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01</a:t>
            </a:r>
            <a:endParaRPr lang="en-US" sz="4400" b="1" dirty="0">
              <a:solidFill>
                <a:schemeClr val="bg1"/>
              </a:solidFill>
              <a:latin typeface="Alexandria" charset="0"/>
              <a:cs typeface="Alexandria" charset="0"/>
            </a:endParaRP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0" name="Content Placeholder 4">
            <a:extLst>
              <a:ext uri="{FF2B5EF4-FFF2-40B4-BE49-F238E27FC236}">
                <a16:creationId xmlns:a16="http://schemas.microsoft.com/office/drawing/2014/main" xmlns="" id="{990169C1-5DF2-45B9-864B-8E2661F2032F}"/>
              </a:ext>
            </a:extLst>
          </p:cNvPr>
          <p:cNvSpPr txBox="1">
            <a:spLocks/>
          </p:cNvSpPr>
          <p:nvPr/>
        </p:nvSpPr>
        <p:spPr>
          <a:xfrm>
            <a:off x="942308" y="2213113"/>
            <a:ext cx="10182892" cy="4096711"/>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0" algn="just">
              <a:lnSpc>
                <a:spcPct val="150000"/>
              </a:lnSpc>
              <a:buFont typeface="Wingdings" panose="05000000000000000000" pitchFamily="2" charset="2"/>
              <a:buChar char="§"/>
              <a:defRPr/>
            </a:pPr>
            <a:r>
              <a:rPr lang="en-US" sz="2400" i="1" dirty="0">
                <a:solidFill>
                  <a:srgbClr val="FF0000"/>
                </a:solidFill>
              </a:rPr>
              <a:t>Operational effectiveness, competitive benchmarking, or other tactical tools are not strategy. </a:t>
            </a:r>
            <a:r>
              <a:rPr lang="en-US" sz="2400" dirty="0">
                <a:solidFill>
                  <a:prstClr val="black"/>
                </a:solidFill>
              </a:rPr>
              <a:t>People casually refer to a host of different policies and initiatives as some sort of strategy: pricing strategy, Internet strategy, alliance strategy, operations strategy, IT strategy, brand strategy, marketing strategy, HR strategy, China strategy, and so on.</a:t>
            </a:r>
          </a:p>
        </p:txBody>
      </p:sp>
    </p:spTree>
    <p:extLst>
      <p:ext uri="{BB962C8B-B14F-4D97-AF65-F5344CB8AC3E}">
        <p14:creationId xmlns:p14="http://schemas.microsoft.com/office/powerpoint/2010/main" val="2334232484"/>
      </p:ext>
    </p:extLst>
  </p:cSld>
  <p:clrMapOvr>
    <a:masterClrMapping/>
  </p:clrMapOvr>
  <p:transition spd="slow">
    <p:comb/>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Slide Number Placeholder 4">
            <a:extLst>
              <a:ext uri="{FF2B5EF4-FFF2-40B4-BE49-F238E27FC236}">
                <a16:creationId xmlns:a16="http://schemas.microsoft.com/office/drawing/2014/main" xmlns="" id="{1C252B0C-95DF-43E8-874E-EEAA4763F118}"/>
              </a:ext>
            </a:extLst>
          </p:cNvPr>
          <p:cNvSpPr txBox="1">
            <a:spLocks/>
          </p:cNvSpPr>
          <p:nvPr/>
        </p:nvSpPr>
        <p:spPr>
          <a:xfrm>
            <a:off x="11548872" y="6323076"/>
            <a:ext cx="640080"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1</a:t>
            </a: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Times New Roman" panose="02020603050405020304" pitchFamily="18" charset="0"/>
              </a:rPr>
              <a:t>–</a:t>
            </a:r>
            <a:fld id="{AA1528E9-8C64-44A4-BC02-5222E70D7F27}"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pPr marL="0" marR="0" lvl="0" indent="0" algn="ctr" defTabSz="914400" rtl="0" eaLnBrk="1" fontAlgn="auto" latinLnBrk="0" hangingPunct="1">
                <a:lnSpc>
                  <a:spcPct val="100000"/>
                </a:lnSpc>
                <a:spcBef>
                  <a:spcPts val="0"/>
                </a:spcBef>
                <a:spcAft>
                  <a:spcPts val="600"/>
                </a:spcAft>
                <a:buClrTx/>
                <a:buSzTx/>
                <a:buFontTx/>
                <a:buNone/>
                <a:tabLst/>
                <a:defRPr/>
              </a:pPr>
              <a:t>16</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
        <p:nvSpPr>
          <p:cNvPr id="14" name="Rectangle: Rounded Corners 24"/>
          <p:cNvSpPr/>
          <p:nvPr/>
        </p:nvSpPr>
        <p:spPr>
          <a:xfrm>
            <a:off x="617280"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2513148" y="1019069"/>
            <a:ext cx="6727833" cy="523220"/>
          </a:xfrm>
          <a:prstGeom prst="rect">
            <a:avLst/>
          </a:prstGeom>
          <a:noFill/>
        </p:spPr>
        <p:txBody>
          <a:bodyPr wrap="square" rtlCol="0">
            <a:spAutoFit/>
          </a:bodyPr>
          <a:lstStyle/>
          <a:p>
            <a:r>
              <a:rPr lang="en-US" sz="2800" b="1" dirty="0">
                <a:solidFill>
                  <a:srgbClr val="00B0F0"/>
                </a:solidFill>
                <a:latin typeface="Alexandria" charset="0"/>
                <a:cs typeface="Alexandria" charset="0"/>
              </a:rPr>
              <a:t>Basic Model of Strategic Management </a:t>
            </a:r>
          </a:p>
        </p:txBody>
      </p:sp>
      <p:sp>
        <p:nvSpPr>
          <p:cNvPr id="16" name="Rectangle 15"/>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21" name="TextBox 20"/>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01</a:t>
            </a:r>
            <a:endParaRPr lang="en-US" sz="4400" b="1" dirty="0">
              <a:solidFill>
                <a:schemeClr val="bg1"/>
              </a:solidFill>
              <a:latin typeface="Alexandria" charset="0"/>
              <a:cs typeface="Alexandria" charset="0"/>
            </a:endParaRP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0" name="Content Placeholder 4">
            <a:extLst>
              <a:ext uri="{FF2B5EF4-FFF2-40B4-BE49-F238E27FC236}">
                <a16:creationId xmlns:a16="http://schemas.microsoft.com/office/drawing/2014/main" xmlns="" id="{990169C1-5DF2-45B9-864B-8E2661F2032F}"/>
              </a:ext>
            </a:extLst>
          </p:cNvPr>
          <p:cNvSpPr txBox="1">
            <a:spLocks/>
          </p:cNvSpPr>
          <p:nvPr/>
        </p:nvSpPr>
        <p:spPr>
          <a:xfrm>
            <a:off x="942308" y="2213113"/>
            <a:ext cx="10182892" cy="4096711"/>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0" indent="0" algn="just">
              <a:lnSpc>
                <a:spcPct val="150000"/>
              </a:lnSpc>
              <a:buNone/>
              <a:defRPr/>
            </a:pPr>
            <a:r>
              <a:rPr lang="en-US" sz="2200" b="1" dirty="0">
                <a:solidFill>
                  <a:srgbClr val="FF0000"/>
                </a:solidFill>
              </a:rPr>
              <a:t>- Industry vs. Firm effects in determining Firm performance</a:t>
            </a:r>
          </a:p>
          <a:p>
            <a:pPr marL="0" lvl="0" indent="0" algn="just">
              <a:lnSpc>
                <a:spcPct val="150000"/>
              </a:lnSpc>
              <a:buNone/>
              <a:defRPr/>
            </a:pPr>
            <a:r>
              <a:rPr lang="en-US" sz="2200" dirty="0">
                <a:solidFill>
                  <a:prstClr val="black"/>
                </a:solidFill>
              </a:rPr>
              <a:t>Firm performance is determined primarily by two factors: </a:t>
            </a:r>
            <a:r>
              <a:rPr lang="en-US" sz="2200" b="1" dirty="0">
                <a:solidFill>
                  <a:prstClr val="black"/>
                </a:solidFill>
              </a:rPr>
              <a:t>industry and firm effects</a:t>
            </a:r>
            <a:r>
              <a:rPr lang="en-US" sz="2200" dirty="0">
                <a:solidFill>
                  <a:prstClr val="black"/>
                </a:solidFill>
              </a:rPr>
              <a:t>. </a:t>
            </a:r>
            <a:r>
              <a:rPr lang="en-US" sz="2200" b="1" i="1" dirty="0">
                <a:solidFill>
                  <a:srgbClr val="FF0000"/>
                </a:solidFill>
              </a:rPr>
              <a:t>Industry effects </a:t>
            </a:r>
            <a:r>
              <a:rPr lang="en-US" sz="2200" dirty="0">
                <a:solidFill>
                  <a:prstClr val="black"/>
                </a:solidFill>
              </a:rPr>
              <a:t>describe the underlying economic structure of the industry. They attribute firm performance to the industry in which the firm competes. The structure of an industry is determined by elements common to all industries, elements such as entry and exit barriers, number and size of companies, and types of products and services offered. In a series of empirical studies, academic researchers have found that about 20 percent of a firm’s profitability depends on the industry it’s in.</a:t>
            </a:r>
          </a:p>
        </p:txBody>
      </p:sp>
    </p:spTree>
    <p:extLst>
      <p:ext uri="{BB962C8B-B14F-4D97-AF65-F5344CB8AC3E}">
        <p14:creationId xmlns:p14="http://schemas.microsoft.com/office/powerpoint/2010/main" val="2744007748"/>
      </p:ext>
    </p:extLst>
  </p:cSld>
  <p:clrMapOvr>
    <a:masterClrMapping/>
  </p:clrMapOvr>
  <p:transition spd="slow">
    <p:comb/>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Slide Number Placeholder 4">
            <a:extLst>
              <a:ext uri="{FF2B5EF4-FFF2-40B4-BE49-F238E27FC236}">
                <a16:creationId xmlns:a16="http://schemas.microsoft.com/office/drawing/2014/main" xmlns="" id="{1C252B0C-95DF-43E8-874E-EEAA4763F118}"/>
              </a:ext>
            </a:extLst>
          </p:cNvPr>
          <p:cNvSpPr txBox="1">
            <a:spLocks/>
          </p:cNvSpPr>
          <p:nvPr/>
        </p:nvSpPr>
        <p:spPr>
          <a:xfrm>
            <a:off x="11548872" y="6323076"/>
            <a:ext cx="640080"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1</a:t>
            </a: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Times New Roman" panose="02020603050405020304" pitchFamily="18" charset="0"/>
              </a:rPr>
              <a:t>–</a:t>
            </a:r>
            <a:fld id="{AA1528E9-8C64-44A4-BC02-5222E70D7F27}"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pPr marL="0" marR="0" lvl="0" indent="0" algn="ctr" defTabSz="914400" rtl="0" eaLnBrk="1" fontAlgn="auto" latinLnBrk="0" hangingPunct="1">
                <a:lnSpc>
                  <a:spcPct val="100000"/>
                </a:lnSpc>
                <a:spcBef>
                  <a:spcPts val="0"/>
                </a:spcBef>
                <a:spcAft>
                  <a:spcPts val="600"/>
                </a:spcAft>
                <a:buClrTx/>
                <a:buSzTx/>
                <a:buFontTx/>
                <a:buNone/>
                <a:tabLst/>
                <a:defRPr/>
              </a:pPr>
              <a:t>17</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
        <p:nvSpPr>
          <p:cNvPr id="14" name="Rectangle: Rounded Corners 24"/>
          <p:cNvSpPr/>
          <p:nvPr/>
        </p:nvSpPr>
        <p:spPr>
          <a:xfrm>
            <a:off x="617280"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2513148" y="1019069"/>
            <a:ext cx="6727833" cy="523220"/>
          </a:xfrm>
          <a:prstGeom prst="rect">
            <a:avLst/>
          </a:prstGeom>
          <a:noFill/>
        </p:spPr>
        <p:txBody>
          <a:bodyPr wrap="square" rtlCol="0">
            <a:spAutoFit/>
          </a:bodyPr>
          <a:lstStyle/>
          <a:p>
            <a:r>
              <a:rPr lang="en-US" sz="2800" b="1" dirty="0">
                <a:solidFill>
                  <a:srgbClr val="00B0F0"/>
                </a:solidFill>
                <a:latin typeface="Alexandria" charset="0"/>
                <a:cs typeface="Alexandria" charset="0"/>
              </a:rPr>
              <a:t>Basic Model of Strategic Management </a:t>
            </a:r>
          </a:p>
        </p:txBody>
      </p:sp>
      <p:sp>
        <p:nvSpPr>
          <p:cNvPr id="16" name="Rectangle 15"/>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21" name="TextBox 20"/>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01</a:t>
            </a:r>
            <a:endParaRPr lang="en-US" sz="4400" b="1" dirty="0">
              <a:solidFill>
                <a:schemeClr val="bg1"/>
              </a:solidFill>
              <a:latin typeface="Alexandria" charset="0"/>
              <a:cs typeface="Alexandria" charset="0"/>
            </a:endParaRP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0" name="Content Placeholder 4">
            <a:extLst>
              <a:ext uri="{FF2B5EF4-FFF2-40B4-BE49-F238E27FC236}">
                <a16:creationId xmlns:a16="http://schemas.microsoft.com/office/drawing/2014/main" xmlns="" id="{990169C1-5DF2-45B9-864B-8E2661F2032F}"/>
              </a:ext>
            </a:extLst>
          </p:cNvPr>
          <p:cNvSpPr txBox="1">
            <a:spLocks/>
          </p:cNvSpPr>
          <p:nvPr/>
        </p:nvSpPr>
        <p:spPr>
          <a:xfrm>
            <a:off x="942308" y="2213113"/>
            <a:ext cx="10182892" cy="4096711"/>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0" indent="0" algn="just">
              <a:lnSpc>
                <a:spcPct val="150000"/>
              </a:lnSpc>
              <a:buNone/>
              <a:defRPr/>
            </a:pPr>
            <a:r>
              <a:rPr lang="en-US" sz="2200" b="1" i="1" dirty="0">
                <a:solidFill>
                  <a:srgbClr val="FF0000"/>
                </a:solidFill>
              </a:rPr>
              <a:t>Firm effects </a:t>
            </a:r>
            <a:r>
              <a:rPr lang="en-US" sz="2200" dirty="0">
                <a:solidFill>
                  <a:prstClr val="black"/>
                </a:solidFill>
              </a:rPr>
              <a:t>attribute firm performance to the actions managers take. In Chapter 4,  we’ll look inside the firm to understand why firms within the same industry differ, and how differences among firms can lead to competitive advantage. For now, the key point is that managers’ actions tend to be more important in determining firm performance than the forces exerted on the firm by its external environment.</a:t>
            </a:r>
          </a:p>
          <a:p>
            <a:pPr marL="0" lvl="0" indent="0" algn="just">
              <a:lnSpc>
                <a:spcPct val="150000"/>
              </a:lnSpc>
              <a:buNone/>
              <a:defRPr/>
            </a:pPr>
            <a:r>
              <a:rPr lang="en-US" sz="2200" dirty="0">
                <a:solidFill>
                  <a:prstClr val="black"/>
                </a:solidFill>
              </a:rPr>
              <a:t>Empirical research studies indicate that a firm’s strategy can explain up to 55 percent of its performance. Exhibit 1.1 shows these findings.</a:t>
            </a:r>
          </a:p>
        </p:txBody>
      </p:sp>
    </p:spTree>
    <p:extLst>
      <p:ext uri="{BB962C8B-B14F-4D97-AF65-F5344CB8AC3E}">
        <p14:creationId xmlns:p14="http://schemas.microsoft.com/office/powerpoint/2010/main" val="2914166700"/>
      </p:ext>
    </p:extLst>
  </p:cSld>
  <p:clrMapOvr>
    <a:masterClrMapping/>
  </p:clrMapOvr>
  <p:transition spd="slow">
    <p:comb/>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Slide Number Placeholder 4">
            <a:extLst>
              <a:ext uri="{FF2B5EF4-FFF2-40B4-BE49-F238E27FC236}">
                <a16:creationId xmlns:a16="http://schemas.microsoft.com/office/drawing/2014/main" xmlns="" id="{1C252B0C-95DF-43E8-874E-EEAA4763F118}"/>
              </a:ext>
            </a:extLst>
          </p:cNvPr>
          <p:cNvSpPr txBox="1">
            <a:spLocks/>
          </p:cNvSpPr>
          <p:nvPr/>
        </p:nvSpPr>
        <p:spPr>
          <a:xfrm>
            <a:off x="11548872" y="6323076"/>
            <a:ext cx="640080"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1</a:t>
            </a: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Times New Roman" panose="02020603050405020304" pitchFamily="18" charset="0"/>
              </a:rPr>
              <a:t>–</a:t>
            </a:r>
            <a:fld id="{AA1528E9-8C64-44A4-BC02-5222E70D7F27}"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pPr marL="0" marR="0" lvl="0" indent="0" algn="ctr" defTabSz="914400" rtl="0" eaLnBrk="1" fontAlgn="auto" latinLnBrk="0" hangingPunct="1">
                <a:lnSpc>
                  <a:spcPct val="100000"/>
                </a:lnSpc>
                <a:spcBef>
                  <a:spcPts val="0"/>
                </a:spcBef>
                <a:spcAft>
                  <a:spcPts val="600"/>
                </a:spcAft>
                <a:buClrTx/>
                <a:buSzTx/>
                <a:buFontTx/>
                <a:buNone/>
                <a:tabLst/>
                <a:defRPr/>
              </a:pPr>
              <a:t>18</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
        <p:nvSpPr>
          <p:cNvPr id="14" name="Rectangle: Rounded Corners 24"/>
          <p:cNvSpPr/>
          <p:nvPr/>
        </p:nvSpPr>
        <p:spPr>
          <a:xfrm>
            <a:off x="617280"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2513148" y="1019069"/>
            <a:ext cx="6727833" cy="523220"/>
          </a:xfrm>
          <a:prstGeom prst="rect">
            <a:avLst/>
          </a:prstGeom>
          <a:noFill/>
        </p:spPr>
        <p:txBody>
          <a:bodyPr wrap="square" rtlCol="0">
            <a:spAutoFit/>
          </a:bodyPr>
          <a:lstStyle/>
          <a:p>
            <a:r>
              <a:rPr lang="en-US" sz="2800" b="1" dirty="0">
                <a:solidFill>
                  <a:srgbClr val="00B0F0"/>
                </a:solidFill>
                <a:latin typeface="Alexandria" charset="0"/>
                <a:cs typeface="Alexandria" charset="0"/>
              </a:rPr>
              <a:t>Basic Model of Strategic Management </a:t>
            </a:r>
          </a:p>
        </p:txBody>
      </p:sp>
      <p:sp>
        <p:nvSpPr>
          <p:cNvPr id="16" name="Rectangle 15"/>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21" name="TextBox 20"/>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01</a:t>
            </a:r>
            <a:endParaRPr lang="en-US" sz="4400" b="1" dirty="0">
              <a:solidFill>
                <a:schemeClr val="bg1"/>
              </a:solidFill>
              <a:latin typeface="Alexandria" charset="0"/>
              <a:cs typeface="Alexandria" charset="0"/>
            </a:endParaRP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11" name="Content Placeholder 4">
            <a:extLst>
              <a:ext uri="{FF2B5EF4-FFF2-40B4-BE49-F238E27FC236}">
                <a16:creationId xmlns:a16="http://schemas.microsoft.com/office/drawing/2014/main" xmlns="" id="{1031AF34-5FB7-1A78-5547-D3E47A3F002B}"/>
              </a:ext>
            </a:extLst>
          </p:cNvPr>
          <p:cNvPicPr>
            <a:picLocks noChangeAspect="1"/>
          </p:cNvPicPr>
          <p:nvPr/>
        </p:nvPicPr>
        <p:blipFill>
          <a:blip r:embed="rId3"/>
          <a:stretch>
            <a:fillRect/>
          </a:stretch>
        </p:blipFill>
        <p:spPr>
          <a:xfrm>
            <a:off x="1657788" y="2219089"/>
            <a:ext cx="8639014" cy="4088739"/>
          </a:xfrm>
          <a:prstGeom prst="rect">
            <a:avLst/>
          </a:prstGeom>
        </p:spPr>
      </p:pic>
    </p:spTree>
    <p:extLst>
      <p:ext uri="{BB962C8B-B14F-4D97-AF65-F5344CB8AC3E}">
        <p14:creationId xmlns:p14="http://schemas.microsoft.com/office/powerpoint/2010/main" val="2458134065"/>
      </p:ext>
    </p:extLst>
  </p:cSld>
  <p:clrMapOvr>
    <a:masterClrMapping/>
  </p:clrMapOvr>
  <p:transition spd="slow">
    <p:comb/>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Slide Number Placeholder 4">
            <a:extLst>
              <a:ext uri="{FF2B5EF4-FFF2-40B4-BE49-F238E27FC236}">
                <a16:creationId xmlns:a16="http://schemas.microsoft.com/office/drawing/2014/main" xmlns="" id="{1C252B0C-95DF-43E8-874E-EEAA4763F118}"/>
              </a:ext>
            </a:extLst>
          </p:cNvPr>
          <p:cNvSpPr txBox="1">
            <a:spLocks/>
          </p:cNvSpPr>
          <p:nvPr/>
        </p:nvSpPr>
        <p:spPr>
          <a:xfrm>
            <a:off x="11548872" y="6323076"/>
            <a:ext cx="640080"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1</a:t>
            </a: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Times New Roman" panose="02020603050405020304" pitchFamily="18" charset="0"/>
              </a:rPr>
              <a:t>–</a:t>
            </a:r>
            <a:fld id="{AA1528E9-8C64-44A4-BC02-5222E70D7F27}"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pPr marL="0" marR="0" lvl="0" indent="0" algn="ctr" defTabSz="914400" rtl="0" eaLnBrk="1" fontAlgn="auto" latinLnBrk="0" hangingPunct="1">
                <a:lnSpc>
                  <a:spcPct val="100000"/>
                </a:lnSpc>
                <a:spcBef>
                  <a:spcPts val="0"/>
                </a:spcBef>
                <a:spcAft>
                  <a:spcPts val="600"/>
                </a:spcAft>
                <a:buClrTx/>
                <a:buSzTx/>
                <a:buFontTx/>
                <a:buNone/>
                <a:tabLst/>
                <a:defRPr/>
              </a:pPr>
              <a:t>19</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
        <p:nvSpPr>
          <p:cNvPr id="14" name="Rectangle: Rounded Corners 24"/>
          <p:cNvSpPr/>
          <p:nvPr/>
        </p:nvSpPr>
        <p:spPr>
          <a:xfrm>
            <a:off x="617280"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2513148" y="1019069"/>
            <a:ext cx="6727833" cy="523220"/>
          </a:xfrm>
          <a:prstGeom prst="rect">
            <a:avLst/>
          </a:prstGeom>
          <a:noFill/>
        </p:spPr>
        <p:txBody>
          <a:bodyPr wrap="square" rtlCol="0">
            <a:spAutoFit/>
          </a:bodyPr>
          <a:lstStyle/>
          <a:p>
            <a:r>
              <a:rPr lang="en-US" sz="2800" b="1" dirty="0">
                <a:solidFill>
                  <a:srgbClr val="00B0F0"/>
                </a:solidFill>
                <a:latin typeface="Alexandria" charset="0"/>
                <a:cs typeface="Alexandria" charset="0"/>
              </a:rPr>
              <a:t>Basic Model of Strategic Management </a:t>
            </a:r>
          </a:p>
        </p:txBody>
      </p:sp>
      <p:sp>
        <p:nvSpPr>
          <p:cNvPr id="16" name="Rectangle 15"/>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21" name="TextBox 20"/>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01</a:t>
            </a:r>
            <a:endParaRPr lang="en-US" sz="4400" b="1" dirty="0">
              <a:solidFill>
                <a:schemeClr val="bg1"/>
              </a:solidFill>
              <a:latin typeface="Alexandria" charset="0"/>
              <a:cs typeface="Alexandria" charset="0"/>
            </a:endParaRP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0" name="Content Placeholder 4">
            <a:extLst>
              <a:ext uri="{FF2B5EF4-FFF2-40B4-BE49-F238E27FC236}">
                <a16:creationId xmlns:a16="http://schemas.microsoft.com/office/drawing/2014/main" xmlns="" id="{990169C1-5DF2-45B9-864B-8E2661F2032F}"/>
              </a:ext>
            </a:extLst>
          </p:cNvPr>
          <p:cNvSpPr txBox="1">
            <a:spLocks/>
          </p:cNvSpPr>
          <p:nvPr/>
        </p:nvSpPr>
        <p:spPr>
          <a:xfrm>
            <a:off x="942308" y="2213113"/>
            <a:ext cx="10182892" cy="4096711"/>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lnSpc>
                <a:spcPct val="150000"/>
              </a:lnSpc>
              <a:buNone/>
            </a:pPr>
            <a:r>
              <a:rPr lang="en-US" sz="2200" b="1" dirty="0">
                <a:solidFill>
                  <a:srgbClr val="FF0000"/>
                </a:solidFill>
              </a:rPr>
              <a:t>1.2.  Stakeholders and Competitive Advantage</a:t>
            </a:r>
          </a:p>
          <a:p>
            <a:pPr marL="0" indent="0" algn="just">
              <a:lnSpc>
                <a:spcPct val="150000"/>
              </a:lnSpc>
              <a:buNone/>
            </a:pPr>
            <a:r>
              <a:rPr lang="en-US" sz="2200" dirty="0"/>
              <a:t>Companies with a good strategy generate value for society. When firms compete in their own self-interest while obeying the law and acting ethically, they ultimately create value. Value creation occurs because companies with a good strategy are able to provide products or services to consumers at a price point that they can afford while making a profit at the same time. Both parties benefit from this trade as each captures a part of the value created. In so doing, they make society better</a:t>
            </a:r>
            <a:r>
              <a:rPr lang="en-US" sz="2200" dirty="0" smtClean="0"/>
              <a:t>.</a:t>
            </a:r>
            <a:endParaRPr lang="en-US" sz="2200" dirty="0"/>
          </a:p>
        </p:txBody>
      </p:sp>
    </p:spTree>
    <p:extLst>
      <p:ext uri="{BB962C8B-B14F-4D97-AF65-F5344CB8AC3E}">
        <p14:creationId xmlns:p14="http://schemas.microsoft.com/office/powerpoint/2010/main" val="814376373"/>
      </p:ext>
    </p:extLst>
  </p:cSld>
  <p:clrMapOvr>
    <a:masterClrMapping/>
  </p:clrMapOvr>
  <p:transition spd="slow">
    <p:comb/>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Slide Number Placeholder 4">
            <a:extLst>
              <a:ext uri="{FF2B5EF4-FFF2-40B4-BE49-F238E27FC236}">
                <a16:creationId xmlns:a16="http://schemas.microsoft.com/office/drawing/2014/main" xmlns="" id="{1C252B0C-95DF-43E8-874E-EEAA4763F118}"/>
              </a:ext>
            </a:extLst>
          </p:cNvPr>
          <p:cNvSpPr txBox="1">
            <a:spLocks/>
          </p:cNvSpPr>
          <p:nvPr/>
        </p:nvSpPr>
        <p:spPr>
          <a:xfrm>
            <a:off x="11548872" y="6323076"/>
            <a:ext cx="640080"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1</a:t>
            </a: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Times New Roman" panose="02020603050405020304" pitchFamily="18" charset="0"/>
              </a:rPr>
              <a:t>–</a:t>
            </a:r>
            <a:fld id="{AA1528E9-8C64-44A4-BC02-5222E70D7F27}"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pPr marL="0" marR="0" lvl="0" indent="0" algn="ctr" defTabSz="914400" rtl="0" eaLnBrk="1" fontAlgn="auto" latinLnBrk="0" hangingPunct="1">
                <a:lnSpc>
                  <a:spcPct val="100000"/>
                </a:lnSpc>
                <a:spcBef>
                  <a:spcPts val="0"/>
                </a:spcBef>
                <a:spcAft>
                  <a:spcPts val="600"/>
                </a:spcAft>
                <a:buClrTx/>
                <a:buSzTx/>
                <a:buFontTx/>
                <a:buNone/>
                <a:tabLst/>
                <a:defRPr/>
              </a:pPr>
              <a:t>20</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
        <p:nvSpPr>
          <p:cNvPr id="14" name="Rectangle: Rounded Corners 24"/>
          <p:cNvSpPr/>
          <p:nvPr/>
        </p:nvSpPr>
        <p:spPr>
          <a:xfrm>
            <a:off x="617280"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2513148" y="1019069"/>
            <a:ext cx="6727833" cy="523220"/>
          </a:xfrm>
          <a:prstGeom prst="rect">
            <a:avLst/>
          </a:prstGeom>
          <a:noFill/>
        </p:spPr>
        <p:txBody>
          <a:bodyPr wrap="square" rtlCol="0">
            <a:spAutoFit/>
          </a:bodyPr>
          <a:lstStyle/>
          <a:p>
            <a:r>
              <a:rPr lang="en-US" sz="2800" b="1" dirty="0">
                <a:solidFill>
                  <a:srgbClr val="00B0F0"/>
                </a:solidFill>
                <a:latin typeface="Alexandria" charset="0"/>
                <a:cs typeface="Alexandria" charset="0"/>
              </a:rPr>
              <a:t>Basic Model of Strategic Management </a:t>
            </a:r>
          </a:p>
        </p:txBody>
      </p:sp>
      <p:sp>
        <p:nvSpPr>
          <p:cNvPr id="16" name="Rectangle 15"/>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21" name="TextBox 20"/>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01</a:t>
            </a:r>
            <a:endParaRPr lang="en-US" sz="4400" b="1" dirty="0">
              <a:solidFill>
                <a:schemeClr val="bg1"/>
              </a:solidFill>
              <a:latin typeface="Alexandria" charset="0"/>
              <a:cs typeface="Alexandria" charset="0"/>
            </a:endParaRP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0" name="Content Placeholder 4">
            <a:extLst>
              <a:ext uri="{FF2B5EF4-FFF2-40B4-BE49-F238E27FC236}">
                <a16:creationId xmlns:a16="http://schemas.microsoft.com/office/drawing/2014/main" xmlns="" id="{990169C1-5DF2-45B9-864B-8E2661F2032F}"/>
              </a:ext>
            </a:extLst>
          </p:cNvPr>
          <p:cNvSpPr txBox="1">
            <a:spLocks/>
          </p:cNvSpPr>
          <p:nvPr/>
        </p:nvSpPr>
        <p:spPr>
          <a:xfrm>
            <a:off x="942308" y="2213113"/>
            <a:ext cx="10182892" cy="4096711"/>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0" indent="0" algn="just">
              <a:lnSpc>
                <a:spcPct val="200000"/>
              </a:lnSpc>
              <a:buNone/>
              <a:defRPr/>
            </a:pPr>
            <a:r>
              <a:rPr lang="en-US" sz="2400" dirty="0">
                <a:solidFill>
                  <a:prstClr val="black"/>
                </a:solidFill>
              </a:rPr>
              <a:t>Value creation in turn lays the foundation for the benefits that successful economies can provide: education, public safety, and health care, among others. Superior performance allows a firm to reinvest some of its profits and to grow, which in turn provides more opportunities for employment and fulfilling careers. </a:t>
            </a:r>
          </a:p>
        </p:txBody>
      </p:sp>
    </p:spTree>
    <p:extLst>
      <p:ext uri="{BB962C8B-B14F-4D97-AF65-F5344CB8AC3E}">
        <p14:creationId xmlns:p14="http://schemas.microsoft.com/office/powerpoint/2010/main" val="595415823"/>
      </p:ext>
    </p:extLst>
  </p:cSld>
  <p:clrMapOvr>
    <a:masterClrMapping/>
  </p:clrMapOvr>
  <p:transition spd="slow">
    <p:comb/>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Slide Number Placeholder 4">
            <a:extLst>
              <a:ext uri="{FF2B5EF4-FFF2-40B4-BE49-F238E27FC236}">
                <a16:creationId xmlns:a16="http://schemas.microsoft.com/office/drawing/2014/main" xmlns="" id="{1C252B0C-95DF-43E8-874E-EEAA4763F118}"/>
              </a:ext>
            </a:extLst>
          </p:cNvPr>
          <p:cNvSpPr txBox="1">
            <a:spLocks/>
          </p:cNvSpPr>
          <p:nvPr/>
        </p:nvSpPr>
        <p:spPr>
          <a:xfrm>
            <a:off x="11548872" y="6323076"/>
            <a:ext cx="640080"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1</a:t>
            </a: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Times New Roman" panose="02020603050405020304" pitchFamily="18" charset="0"/>
              </a:rPr>
              <a:t>–</a:t>
            </a:r>
            <a:fld id="{AA1528E9-8C64-44A4-BC02-5222E70D7F27}"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pPr marL="0" marR="0" lvl="0" indent="0" algn="ctr" defTabSz="914400" rtl="0" eaLnBrk="1" fontAlgn="auto" latinLnBrk="0" hangingPunct="1">
                <a:lnSpc>
                  <a:spcPct val="100000"/>
                </a:lnSpc>
                <a:spcBef>
                  <a:spcPts val="0"/>
                </a:spcBef>
                <a:spcAft>
                  <a:spcPts val="600"/>
                </a:spcAft>
                <a:buClrTx/>
                <a:buSzTx/>
                <a:buFontTx/>
                <a:buNone/>
                <a:tabLst/>
                <a:defRPr/>
              </a:pPr>
              <a:t>21</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
        <p:nvSpPr>
          <p:cNvPr id="14" name="Rectangle: Rounded Corners 24"/>
          <p:cNvSpPr/>
          <p:nvPr/>
        </p:nvSpPr>
        <p:spPr>
          <a:xfrm>
            <a:off x="617280"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2513148" y="1019069"/>
            <a:ext cx="6727833" cy="523220"/>
          </a:xfrm>
          <a:prstGeom prst="rect">
            <a:avLst/>
          </a:prstGeom>
          <a:noFill/>
        </p:spPr>
        <p:txBody>
          <a:bodyPr wrap="square" rtlCol="0">
            <a:spAutoFit/>
          </a:bodyPr>
          <a:lstStyle/>
          <a:p>
            <a:r>
              <a:rPr lang="en-US" sz="2800" b="1" dirty="0">
                <a:solidFill>
                  <a:srgbClr val="00B0F0"/>
                </a:solidFill>
                <a:latin typeface="Alexandria" charset="0"/>
                <a:cs typeface="Alexandria" charset="0"/>
              </a:rPr>
              <a:t>Basic Model of Strategic Management </a:t>
            </a:r>
          </a:p>
        </p:txBody>
      </p:sp>
      <p:sp>
        <p:nvSpPr>
          <p:cNvPr id="16" name="Rectangle 15"/>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21" name="TextBox 20"/>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01</a:t>
            </a:r>
            <a:endParaRPr lang="en-US" sz="4400" b="1" dirty="0">
              <a:solidFill>
                <a:schemeClr val="bg1"/>
              </a:solidFill>
              <a:latin typeface="Alexandria" charset="0"/>
              <a:cs typeface="Alexandria" charset="0"/>
            </a:endParaRP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0" name="Content Placeholder 4">
            <a:extLst>
              <a:ext uri="{FF2B5EF4-FFF2-40B4-BE49-F238E27FC236}">
                <a16:creationId xmlns:a16="http://schemas.microsoft.com/office/drawing/2014/main" xmlns="" id="{990169C1-5DF2-45B9-864B-8E2661F2032F}"/>
              </a:ext>
            </a:extLst>
          </p:cNvPr>
          <p:cNvSpPr txBox="1">
            <a:spLocks/>
          </p:cNvSpPr>
          <p:nvPr/>
        </p:nvSpPr>
        <p:spPr>
          <a:xfrm>
            <a:off x="942308" y="2213113"/>
            <a:ext cx="10182892" cy="4096711"/>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0" indent="0" algn="just">
              <a:lnSpc>
                <a:spcPct val="150000"/>
              </a:lnSpc>
              <a:spcBef>
                <a:spcPts val="0"/>
              </a:spcBef>
              <a:buNone/>
              <a:defRPr/>
            </a:pPr>
            <a:r>
              <a:rPr lang="en-US" sz="2300" dirty="0">
                <a:solidFill>
                  <a:srgbClr val="FF0000"/>
                </a:solidFill>
              </a:rPr>
              <a:t>- Stakeholder strategy</a:t>
            </a:r>
          </a:p>
          <a:p>
            <a:pPr marL="0" lvl="0" indent="0" algn="just">
              <a:lnSpc>
                <a:spcPct val="150000"/>
              </a:lnSpc>
              <a:spcBef>
                <a:spcPts val="0"/>
              </a:spcBef>
              <a:buNone/>
              <a:defRPr/>
            </a:pPr>
            <a:r>
              <a:rPr lang="en-US" sz="2300" dirty="0">
                <a:solidFill>
                  <a:prstClr val="black"/>
                </a:solidFill>
              </a:rPr>
              <a:t>Stakeholders have a vested claim or interest in the performance and continued survival of the firm. Stakeho</a:t>
            </a:r>
            <a:r>
              <a:rPr lang="en-US" sz="2300" dirty="0">
                <a:solidFill>
                  <a:srgbClr val="00B050"/>
                </a:solidFill>
              </a:rPr>
              <a:t>lde</a:t>
            </a:r>
            <a:r>
              <a:rPr lang="en-US" sz="2300" dirty="0">
                <a:solidFill>
                  <a:prstClr val="black"/>
                </a:solidFill>
              </a:rPr>
              <a:t>rs can be grouped by whether they are internal or external to a firm. As shown in Exhibit 1.2, internal stakeholders include stockholders, employees (including executives, managers, and workers), and board members. External stakeholders include customers, suppliers, alliance partners, creditors, unions, communities, governments at various levels, and the media.</a:t>
            </a:r>
          </a:p>
        </p:txBody>
      </p:sp>
    </p:spTree>
    <p:extLst>
      <p:ext uri="{BB962C8B-B14F-4D97-AF65-F5344CB8AC3E}">
        <p14:creationId xmlns:p14="http://schemas.microsoft.com/office/powerpoint/2010/main" val="4140916088"/>
      </p:ext>
    </p:extLst>
  </p:cSld>
  <p:clrMapOvr>
    <a:masterClrMapping/>
  </p:clrMapOvr>
  <p:transition spd="slow">
    <p:comb/>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Slide Number Placeholder 4">
            <a:extLst>
              <a:ext uri="{FF2B5EF4-FFF2-40B4-BE49-F238E27FC236}">
                <a16:creationId xmlns:a16="http://schemas.microsoft.com/office/drawing/2014/main" xmlns="" id="{1C252B0C-95DF-43E8-874E-EEAA4763F118}"/>
              </a:ext>
            </a:extLst>
          </p:cNvPr>
          <p:cNvSpPr txBox="1">
            <a:spLocks/>
          </p:cNvSpPr>
          <p:nvPr/>
        </p:nvSpPr>
        <p:spPr>
          <a:xfrm>
            <a:off x="11548872" y="6323076"/>
            <a:ext cx="640080"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1</a:t>
            </a: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Times New Roman" panose="02020603050405020304" pitchFamily="18" charset="0"/>
              </a:rPr>
              <a:t>–</a:t>
            </a:r>
            <a:fld id="{AA1528E9-8C64-44A4-BC02-5222E70D7F27}"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pPr marL="0" marR="0" lvl="0" indent="0" algn="ctr" defTabSz="914400" rtl="0" eaLnBrk="1" fontAlgn="auto" latinLnBrk="0" hangingPunct="1">
                <a:lnSpc>
                  <a:spcPct val="100000"/>
                </a:lnSpc>
                <a:spcBef>
                  <a:spcPts val="0"/>
                </a:spcBef>
                <a:spcAft>
                  <a:spcPts val="600"/>
                </a:spcAft>
                <a:buClrTx/>
                <a:buSzTx/>
                <a:buFontTx/>
                <a:buNone/>
                <a:tabLst/>
                <a:defRPr/>
              </a:pPr>
              <a:t>22</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
        <p:nvSpPr>
          <p:cNvPr id="14" name="Rectangle: Rounded Corners 24"/>
          <p:cNvSpPr/>
          <p:nvPr/>
        </p:nvSpPr>
        <p:spPr>
          <a:xfrm>
            <a:off x="617280"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2513148" y="1019069"/>
            <a:ext cx="6727833" cy="523220"/>
          </a:xfrm>
          <a:prstGeom prst="rect">
            <a:avLst/>
          </a:prstGeom>
          <a:noFill/>
        </p:spPr>
        <p:txBody>
          <a:bodyPr wrap="square" rtlCol="0">
            <a:spAutoFit/>
          </a:bodyPr>
          <a:lstStyle/>
          <a:p>
            <a:r>
              <a:rPr lang="en-US" sz="2800" b="1" dirty="0">
                <a:solidFill>
                  <a:srgbClr val="00B0F0"/>
                </a:solidFill>
                <a:latin typeface="Alexandria" charset="0"/>
                <a:cs typeface="Alexandria" charset="0"/>
              </a:rPr>
              <a:t>Basic Model of Strategic Management </a:t>
            </a:r>
          </a:p>
        </p:txBody>
      </p:sp>
      <p:sp>
        <p:nvSpPr>
          <p:cNvPr id="16" name="Rectangle 15"/>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21" name="TextBox 20"/>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01</a:t>
            </a:r>
            <a:endParaRPr lang="en-US" sz="4400" b="1" dirty="0">
              <a:solidFill>
                <a:schemeClr val="bg1"/>
              </a:solidFill>
              <a:latin typeface="Alexandria" charset="0"/>
              <a:cs typeface="Alexandria" charset="0"/>
            </a:endParaRP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0" name="Content Placeholder 4">
            <a:extLst>
              <a:ext uri="{FF2B5EF4-FFF2-40B4-BE49-F238E27FC236}">
                <a16:creationId xmlns:a16="http://schemas.microsoft.com/office/drawing/2014/main" xmlns="" id="{990169C1-5DF2-45B9-864B-8E2661F2032F}"/>
              </a:ext>
            </a:extLst>
          </p:cNvPr>
          <p:cNvSpPr txBox="1">
            <a:spLocks/>
          </p:cNvSpPr>
          <p:nvPr/>
        </p:nvSpPr>
        <p:spPr>
          <a:xfrm>
            <a:off x="942308" y="2213113"/>
            <a:ext cx="10182892" cy="4096711"/>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0" indent="0" algn="just">
              <a:lnSpc>
                <a:spcPct val="150000"/>
              </a:lnSpc>
              <a:buNone/>
              <a:defRPr/>
            </a:pPr>
            <a:r>
              <a:rPr lang="en-US" sz="2200" dirty="0">
                <a:solidFill>
                  <a:prstClr val="black"/>
                </a:solidFill>
              </a:rPr>
              <a:t>All stakeholders make </a:t>
            </a:r>
            <a:r>
              <a:rPr lang="en-US" sz="2200" dirty="0">
                <a:solidFill>
                  <a:srgbClr val="FF0000"/>
                </a:solidFill>
              </a:rPr>
              <a:t>specific contributions </a:t>
            </a:r>
            <a:r>
              <a:rPr lang="en-US" sz="2200" dirty="0">
                <a:solidFill>
                  <a:prstClr val="black"/>
                </a:solidFill>
              </a:rPr>
              <a:t>to a firm, which in turn provides different types of benefits to different stakeholders. Employees contribute their time and talents to the firm, receiving wages and salaries in exchange. Shareholders contribute capital in the hope that the stock will rise and the firm will pay dividends. Communities provide real estate, infrastructure, and public safety. In return, they expect that companies will pay taxes, provide employment, and not pollute the environment. The firm, therefore, is embedded in a multifaceted exchange relationship with a number of diverse internal and external stakeholders</a:t>
            </a:r>
            <a:r>
              <a:rPr lang="en-US" sz="2200" dirty="0" smtClean="0">
                <a:solidFill>
                  <a:prstClr val="black"/>
                </a:solidFill>
              </a:rPr>
              <a:t>.</a:t>
            </a:r>
            <a:endParaRPr lang="en-US" sz="2200" dirty="0">
              <a:solidFill>
                <a:prstClr val="black"/>
              </a:solidFill>
            </a:endParaRPr>
          </a:p>
        </p:txBody>
      </p:sp>
    </p:spTree>
    <p:extLst>
      <p:ext uri="{BB962C8B-B14F-4D97-AF65-F5344CB8AC3E}">
        <p14:creationId xmlns:p14="http://schemas.microsoft.com/office/powerpoint/2010/main" val="2405362961"/>
      </p:ext>
    </p:extLst>
  </p:cSld>
  <p:clrMapOvr>
    <a:masterClrMapping/>
  </p:clrMapOvr>
  <p:transition spd="slow">
    <p:comb/>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Slide Number Placeholder 4">
            <a:extLst>
              <a:ext uri="{FF2B5EF4-FFF2-40B4-BE49-F238E27FC236}">
                <a16:creationId xmlns:a16="http://schemas.microsoft.com/office/drawing/2014/main" xmlns="" id="{1C252B0C-95DF-43E8-874E-EEAA4763F118}"/>
              </a:ext>
            </a:extLst>
          </p:cNvPr>
          <p:cNvSpPr txBox="1">
            <a:spLocks/>
          </p:cNvSpPr>
          <p:nvPr/>
        </p:nvSpPr>
        <p:spPr>
          <a:xfrm>
            <a:off x="11548872" y="6323076"/>
            <a:ext cx="640080"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1</a:t>
            </a: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Times New Roman" panose="02020603050405020304" pitchFamily="18" charset="0"/>
              </a:rPr>
              <a:t>–</a:t>
            </a:r>
            <a:fld id="{AA1528E9-8C64-44A4-BC02-5222E70D7F27}"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pPr marL="0" marR="0" lvl="0" indent="0" algn="ctr" defTabSz="914400" rtl="0" eaLnBrk="1" fontAlgn="auto" latinLnBrk="0" hangingPunct="1">
                <a:lnSpc>
                  <a:spcPct val="100000"/>
                </a:lnSpc>
                <a:spcBef>
                  <a:spcPts val="0"/>
                </a:spcBef>
                <a:spcAft>
                  <a:spcPts val="600"/>
                </a:spcAft>
                <a:buClrTx/>
                <a:buSzTx/>
                <a:buFontTx/>
                <a:buNone/>
                <a:tabLst/>
                <a:defRPr/>
              </a:pPr>
              <a:t>23</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
        <p:nvSpPr>
          <p:cNvPr id="14" name="Rectangle: Rounded Corners 24"/>
          <p:cNvSpPr/>
          <p:nvPr/>
        </p:nvSpPr>
        <p:spPr>
          <a:xfrm>
            <a:off x="617280"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2513148" y="1019069"/>
            <a:ext cx="6727833" cy="523220"/>
          </a:xfrm>
          <a:prstGeom prst="rect">
            <a:avLst/>
          </a:prstGeom>
          <a:noFill/>
        </p:spPr>
        <p:txBody>
          <a:bodyPr wrap="square" rtlCol="0">
            <a:spAutoFit/>
          </a:bodyPr>
          <a:lstStyle/>
          <a:p>
            <a:r>
              <a:rPr lang="en-US" sz="2800" b="1" dirty="0">
                <a:solidFill>
                  <a:srgbClr val="00B0F0"/>
                </a:solidFill>
                <a:latin typeface="Alexandria" charset="0"/>
                <a:cs typeface="Alexandria" charset="0"/>
              </a:rPr>
              <a:t>Basic Model of Strategic Management </a:t>
            </a:r>
          </a:p>
        </p:txBody>
      </p:sp>
      <p:sp>
        <p:nvSpPr>
          <p:cNvPr id="16" name="Rectangle 15"/>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21" name="TextBox 20"/>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01</a:t>
            </a:r>
            <a:endParaRPr lang="en-US" sz="4400" b="1" dirty="0">
              <a:solidFill>
                <a:schemeClr val="bg1"/>
              </a:solidFill>
              <a:latin typeface="Alexandria" charset="0"/>
              <a:cs typeface="Alexandria" charset="0"/>
            </a:endParaRP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0" name="Content Placeholder 4">
            <a:extLst>
              <a:ext uri="{FF2B5EF4-FFF2-40B4-BE49-F238E27FC236}">
                <a16:creationId xmlns:a16="http://schemas.microsoft.com/office/drawing/2014/main" xmlns="" id="{990169C1-5DF2-45B9-864B-8E2661F2032F}"/>
              </a:ext>
            </a:extLst>
          </p:cNvPr>
          <p:cNvSpPr txBox="1">
            <a:spLocks/>
          </p:cNvSpPr>
          <p:nvPr/>
        </p:nvSpPr>
        <p:spPr>
          <a:xfrm>
            <a:off x="942308" y="2213113"/>
            <a:ext cx="10182892" cy="4096711"/>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0" indent="0" algn="just">
              <a:lnSpc>
                <a:spcPct val="150000"/>
              </a:lnSpc>
              <a:buNone/>
              <a:defRPr/>
            </a:pPr>
            <a:r>
              <a:rPr lang="en-US" sz="2300" dirty="0">
                <a:solidFill>
                  <a:prstClr val="black"/>
                </a:solidFill>
              </a:rPr>
              <a:t>If any stakeholder withholds participation in the firm’s exchange relationships, it can </a:t>
            </a:r>
            <a:r>
              <a:rPr lang="en-US" sz="2300" dirty="0">
                <a:solidFill>
                  <a:srgbClr val="FF0000"/>
                </a:solidFill>
              </a:rPr>
              <a:t>negatively affect firm performance</a:t>
            </a:r>
            <a:r>
              <a:rPr lang="en-US" sz="2300" dirty="0">
                <a:solidFill>
                  <a:prstClr val="black"/>
                </a:solidFill>
              </a:rPr>
              <a:t>. The aerospace company Boeing, for example, has a long history of acrimonious labor relations, leading to walk-outs and strikes. This in turn has not only delayed production of airplanes but also </a:t>
            </a:r>
            <a:r>
              <a:rPr lang="en-US" sz="2300" dirty="0">
                <a:solidFill>
                  <a:srgbClr val="FF0000"/>
                </a:solidFill>
              </a:rPr>
              <a:t>raised costs. </a:t>
            </a:r>
            <a:r>
              <a:rPr lang="en-US" sz="2300" dirty="0">
                <a:solidFill>
                  <a:prstClr val="black"/>
                </a:solidFill>
              </a:rPr>
              <a:t>Borrowers who purchased subprime mortgages are stakeholders (in this case, customers) of financial institutions. When they defaulted in large numbers, they threatened the survival of these financial institutions and, ultimately, of the entire financial system.</a:t>
            </a:r>
          </a:p>
        </p:txBody>
      </p:sp>
    </p:spTree>
    <p:extLst>
      <p:ext uri="{BB962C8B-B14F-4D97-AF65-F5344CB8AC3E}">
        <p14:creationId xmlns:p14="http://schemas.microsoft.com/office/powerpoint/2010/main" val="1981239431"/>
      </p:ext>
    </p:extLst>
  </p:cSld>
  <p:clrMapOvr>
    <a:masterClrMapping/>
  </p:clrMapOvr>
  <p:transition spd="slow">
    <p:comb/>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Slide Number Placeholder 4">
            <a:extLst>
              <a:ext uri="{FF2B5EF4-FFF2-40B4-BE49-F238E27FC236}">
                <a16:creationId xmlns:a16="http://schemas.microsoft.com/office/drawing/2014/main" xmlns="" id="{1C252B0C-95DF-43E8-874E-EEAA4763F118}"/>
              </a:ext>
            </a:extLst>
          </p:cNvPr>
          <p:cNvSpPr txBox="1">
            <a:spLocks/>
          </p:cNvSpPr>
          <p:nvPr/>
        </p:nvSpPr>
        <p:spPr>
          <a:xfrm>
            <a:off x="11548872" y="6323076"/>
            <a:ext cx="640080"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1</a:t>
            </a: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Times New Roman" panose="02020603050405020304" pitchFamily="18" charset="0"/>
              </a:rPr>
              <a:t>–</a:t>
            </a:r>
            <a:fld id="{AA1528E9-8C64-44A4-BC02-5222E70D7F27}"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pPr marL="0" marR="0" lvl="0" indent="0" algn="ctr" defTabSz="914400" rtl="0" eaLnBrk="1" fontAlgn="auto" latinLnBrk="0" hangingPunct="1">
                <a:lnSpc>
                  <a:spcPct val="100000"/>
                </a:lnSpc>
                <a:spcBef>
                  <a:spcPts val="0"/>
                </a:spcBef>
                <a:spcAft>
                  <a:spcPts val="600"/>
                </a:spcAft>
                <a:buClrTx/>
                <a:buSzTx/>
                <a:buFontTx/>
                <a:buNone/>
                <a:tabLst/>
                <a:defRPr/>
              </a:pPr>
              <a:t>24</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
        <p:nvSpPr>
          <p:cNvPr id="14" name="Rectangle: Rounded Corners 24"/>
          <p:cNvSpPr/>
          <p:nvPr/>
        </p:nvSpPr>
        <p:spPr>
          <a:xfrm>
            <a:off x="617280"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2513148" y="1019069"/>
            <a:ext cx="6727833" cy="523220"/>
          </a:xfrm>
          <a:prstGeom prst="rect">
            <a:avLst/>
          </a:prstGeom>
          <a:noFill/>
        </p:spPr>
        <p:txBody>
          <a:bodyPr wrap="square" rtlCol="0">
            <a:spAutoFit/>
          </a:bodyPr>
          <a:lstStyle/>
          <a:p>
            <a:r>
              <a:rPr lang="en-US" sz="2800" b="1" dirty="0">
                <a:solidFill>
                  <a:srgbClr val="00B0F0"/>
                </a:solidFill>
                <a:latin typeface="Alexandria" charset="0"/>
                <a:cs typeface="Alexandria" charset="0"/>
              </a:rPr>
              <a:t>Basic Model of Strategic Management </a:t>
            </a:r>
          </a:p>
        </p:txBody>
      </p:sp>
      <p:sp>
        <p:nvSpPr>
          <p:cNvPr id="16" name="Rectangle 15"/>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21" name="TextBox 20"/>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01</a:t>
            </a:r>
            <a:endParaRPr lang="en-US" sz="4400" b="1" dirty="0">
              <a:solidFill>
                <a:schemeClr val="bg1"/>
              </a:solidFill>
              <a:latin typeface="Alexandria" charset="0"/>
              <a:cs typeface="Alexandria" charset="0"/>
            </a:endParaRP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0" name="Content Placeholder 4">
            <a:extLst>
              <a:ext uri="{FF2B5EF4-FFF2-40B4-BE49-F238E27FC236}">
                <a16:creationId xmlns:a16="http://schemas.microsoft.com/office/drawing/2014/main" xmlns="" id="{990169C1-5DF2-45B9-864B-8E2661F2032F}"/>
              </a:ext>
            </a:extLst>
          </p:cNvPr>
          <p:cNvSpPr txBox="1">
            <a:spLocks/>
          </p:cNvSpPr>
          <p:nvPr/>
        </p:nvSpPr>
        <p:spPr>
          <a:xfrm>
            <a:off x="942308" y="2213113"/>
            <a:ext cx="10182892" cy="4096711"/>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0" indent="0" algn="just">
              <a:lnSpc>
                <a:spcPct val="150000"/>
              </a:lnSpc>
              <a:buNone/>
              <a:defRPr/>
            </a:pPr>
            <a:r>
              <a:rPr lang="en-US" sz="2400" dirty="0">
                <a:solidFill>
                  <a:srgbClr val="FF0000"/>
                </a:solidFill>
              </a:rPr>
              <a:t>Stakeholder strategy </a:t>
            </a:r>
            <a:r>
              <a:rPr lang="en-US" sz="2400" dirty="0">
                <a:solidFill>
                  <a:prstClr val="black"/>
                </a:solidFill>
              </a:rPr>
              <a:t>is an integrative approach to managing a diverse set of stakeholders effectively in order to gain and sustain competitive advantage. The </a:t>
            </a:r>
            <a:r>
              <a:rPr lang="en-US" sz="2400" dirty="0">
                <a:solidFill>
                  <a:srgbClr val="FF0000"/>
                </a:solidFill>
              </a:rPr>
              <a:t>unit of analysis </a:t>
            </a:r>
            <a:r>
              <a:rPr lang="en-US" sz="2400" dirty="0">
                <a:solidFill>
                  <a:prstClr val="black"/>
                </a:solidFill>
              </a:rPr>
              <a:t>is the web of exchange relationships a firm has with its stakeholders (see Exhibit  1.2). Stakeholder strategy allows firms to analyze and manage how various external and internal stakeholders interact to jointly create and trade value.</a:t>
            </a:r>
          </a:p>
        </p:txBody>
      </p:sp>
    </p:spTree>
    <p:extLst>
      <p:ext uri="{BB962C8B-B14F-4D97-AF65-F5344CB8AC3E}">
        <p14:creationId xmlns:p14="http://schemas.microsoft.com/office/powerpoint/2010/main" val="2869002664"/>
      </p:ext>
    </p:extLst>
  </p:cSld>
  <p:clrMapOvr>
    <a:masterClrMapping/>
  </p:clrMapOvr>
  <p:transition spd="slow">
    <p:comb/>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Slide Number Placeholder 4">
            <a:extLst>
              <a:ext uri="{FF2B5EF4-FFF2-40B4-BE49-F238E27FC236}">
                <a16:creationId xmlns:a16="http://schemas.microsoft.com/office/drawing/2014/main" xmlns="" id="{1C252B0C-95DF-43E8-874E-EEAA4763F118}"/>
              </a:ext>
            </a:extLst>
          </p:cNvPr>
          <p:cNvSpPr txBox="1">
            <a:spLocks/>
          </p:cNvSpPr>
          <p:nvPr/>
        </p:nvSpPr>
        <p:spPr>
          <a:xfrm>
            <a:off x="11548872" y="6323076"/>
            <a:ext cx="640080"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1</a:t>
            </a: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Times New Roman" panose="02020603050405020304" pitchFamily="18" charset="0"/>
              </a:rPr>
              <a:t>–</a:t>
            </a:r>
            <a:fld id="{AA1528E9-8C64-44A4-BC02-5222E70D7F27}"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pPr marL="0" marR="0" lvl="0" indent="0" algn="ctr" defTabSz="914400" rtl="0" eaLnBrk="1" fontAlgn="auto" latinLnBrk="0" hangingPunct="1">
                <a:lnSpc>
                  <a:spcPct val="100000"/>
                </a:lnSpc>
                <a:spcBef>
                  <a:spcPts val="0"/>
                </a:spcBef>
                <a:spcAft>
                  <a:spcPts val="600"/>
                </a:spcAft>
                <a:buClrTx/>
                <a:buSzTx/>
                <a:buFontTx/>
                <a:buNone/>
                <a:tabLst/>
                <a:defRPr/>
              </a:pPr>
              <a:t>25</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
        <p:nvSpPr>
          <p:cNvPr id="14" name="Rectangle: Rounded Corners 24"/>
          <p:cNvSpPr/>
          <p:nvPr/>
        </p:nvSpPr>
        <p:spPr>
          <a:xfrm>
            <a:off x="617280"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2513148" y="1019069"/>
            <a:ext cx="6727833" cy="523220"/>
          </a:xfrm>
          <a:prstGeom prst="rect">
            <a:avLst/>
          </a:prstGeom>
          <a:noFill/>
        </p:spPr>
        <p:txBody>
          <a:bodyPr wrap="square" rtlCol="0">
            <a:spAutoFit/>
          </a:bodyPr>
          <a:lstStyle/>
          <a:p>
            <a:r>
              <a:rPr lang="en-US" sz="2800" b="1" dirty="0">
                <a:solidFill>
                  <a:srgbClr val="00B0F0"/>
                </a:solidFill>
                <a:latin typeface="Alexandria" charset="0"/>
                <a:cs typeface="Alexandria" charset="0"/>
              </a:rPr>
              <a:t>Basic Model of Strategic Management </a:t>
            </a:r>
          </a:p>
        </p:txBody>
      </p:sp>
      <p:sp>
        <p:nvSpPr>
          <p:cNvPr id="16" name="Rectangle 15"/>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21" name="TextBox 20"/>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01</a:t>
            </a:r>
            <a:endParaRPr lang="en-US" sz="4400" b="1" dirty="0">
              <a:solidFill>
                <a:schemeClr val="bg1"/>
              </a:solidFill>
              <a:latin typeface="Alexandria" charset="0"/>
              <a:cs typeface="Alexandria" charset="0"/>
            </a:endParaRP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10" name="Content Placeholder 3">
            <a:extLst>
              <a:ext uri="{FF2B5EF4-FFF2-40B4-BE49-F238E27FC236}">
                <a16:creationId xmlns:a16="http://schemas.microsoft.com/office/drawing/2014/main" xmlns="" id="{F0DE6461-DBE7-AC05-ABA7-AAE5E50DC5E9}"/>
              </a:ext>
            </a:extLst>
          </p:cNvPr>
          <p:cNvPicPr>
            <a:picLocks noChangeAspect="1"/>
          </p:cNvPicPr>
          <p:nvPr/>
        </p:nvPicPr>
        <p:blipFill>
          <a:blip r:embed="rId3"/>
          <a:stretch>
            <a:fillRect/>
          </a:stretch>
        </p:blipFill>
        <p:spPr>
          <a:xfrm>
            <a:off x="1130948" y="2186608"/>
            <a:ext cx="10098706" cy="4223813"/>
          </a:xfrm>
          <a:prstGeom prst="rect">
            <a:avLst/>
          </a:prstGeom>
        </p:spPr>
      </p:pic>
    </p:spTree>
    <p:extLst>
      <p:ext uri="{BB962C8B-B14F-4D97-AF65-F5344CB8AC3E}">
        <p14:creationId xmlns:p14="http://schemas.microsoft.com/office/powerpoint/2010/main" val="1764989067"/>
      </p:ext>
    </p:extLst>
  </p:cSld>
  <p:clrMapOvr>
    <a:masterClrMapping/>
  </p:clrMapOvr>
  <p:transition spd="slow">
    <p:comb/>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Slide Number Placeholder 4">
            <a:extLst>
              <a:ext uri="{FF2B5EF4-FFF2-40B4-BE49-F238E27FC236}">
                <a16:creationId xmlns:a16="http://schemas.microsoft.com/office/drawing/2014/main" xmlns="" id="{1C252B0C-95DF-43E8-874E-EEAA4763F118}"/>
              </a:ext>
            </a:extLst>
          </p:cNvPr>
          <p:cNvSpPr txBox="1">
            <a:spLocks/>
          </p:cNvSpPr>
          <p:nvPr/>
        </p:nvSpPr>
        <p:spPr>
          <a:xfrm>
            <a:off x="11548872" y="6323076"/>
            <a:ext cx="640080"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1</a:t>
            </a: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Times New Roman" panose="02020603050405020304" pitchFamily="18" charset="0"/>
              </a:rPr>
              <a:t>–</a:t>
            </a:r>
            <a:fld id="{AA1528E9-8C64-44A4-BC02-5222E70D7F27}"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pPr marL="0" marR="0" lvl="0" indent="0" algn="ctr" defTabSz="914400" rtl="0" eaLnBrk="1" fontAlgn="auto" latinLnBrk="0" hangingPunct="1">
                <a:lnSpc>
                  <a:spcPct val="100000"/>
                </a:lnSpc>
                <a:spcBef>
                  <a:spcPts val="0"/>
                </a:spcBef>
                <a:spcAft>
                  <a:spcPts val="600"/>
                </a:spcAft>
                <a:buClrTx/>
                <a:buSzTx/>
                <a:buFontTx/>
                <a:buNone/>
                <a:tabLst/>
                <a:defRPr/>
              </a:pPr>
              <a:t>26</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
        <p:nvSpPr>
          <p:cNvPr id="14" name="Rectangle: Rounded Corners 24"/>
          <p:cNvSpPr/>
          <p:nvPr/>
        </p:nvSpPr>
        <p:spPr>
          <a:xfrm>
            <a:off x="617280"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2513148" y="1019069"/>
            <a:ext cx="6727833" cy="523220"/>
          </a:xfrm>
          <a:prstGeom prst="rect">
            <a:avLst/>
          </a:prstGeom>
          <a:noFill/>
        </p:spPr>
        <p:txBody>
          <a:bodyPr wrap="square" rtlCol="0">
            <a:spAutoFit/>
          </a:bodyPr>
          <a:lstStyle/>
          <a:p>
            <a:r>
              <a:rPr lang="en-US" sz="2800" b="1" dirty="0">
                <a:solidFill>
                  <a:srgbClr val="00B0F0"/>
                </a:solidFill>
                <a:latin typeface="Alexandria" charset="0"/>
                <a:cs typeface="Alexandria" charset="0"/>
              </a:rPr>
              <a:t>Basic Model of Strategic Management </a:t>
            </a:r>
          </a:p>
        </p:txBody>
      </p:sp>
      <p:sp>
        <p:nvSpPr>
          <p:cNvPr id="16" name="Rectangle 15"/>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21" name="TextBox 20"/>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01</a:t>
            </a:r>
            <a:endParaRPr lang="en-US" sz="4400" b="1" dirty="0">
              <a:solidFill>
                <a:schemeClr val="bg1"/>
              </a:solidFill>
              <a:latin typeface="Alexandria" charset="0"/>
              <a:cs typeface="Alexandria" charset="0"/>
            </a:endParaRP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0" name="Content Placeholder 4">
            <a:extLst>
              <a:ext uri="{FF2B5EF4-FFF2-40B4-BE49-F238E27FC236}">
                <a16:creationId xmlns:a16="http://schemas.microsoft.com/office/drawing/2014/main" xmlns="" id="{990169C1-5DF2-45B9-864B-8E2661F2032F}"/>
              </a:ext>
            </a:extLst>
          </p:cNvPr>
          <p:cNvSpPr txBox="1">
            <a:spLocks/>
          </p:cNvSpPr>
          <p:nvPr/>
        </p:nvSpPr>
        <p:spPr>
          <a:xfrm>
            <a:off x="942308" y="2213113"/>
            <a:ext cx="10182892" cy="4096711"/>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0" indent="0" algn="just">
              <a:lnSpc>
                <a:spcPct val="200000"/>
              </a:lnSpc>
              <a:buNone/>
              <a:defRPr/>
            </a:pPr>
            <a:r>
              <a:rPr lang="en-US" sz="2400" dirty="0">
                <a:solidFill>
                  <a:srgbClr val="FF0000"/>
                </a:solidFill>
              </a:rPr>
              <a:t>A core tenet of stakeholder strategy </a:t>
            </a:r>
            <a:r>
              <a:rPr lang="en-US" sz="2400" dirty="0">
                <a:solidFill>
                  <a:prstClr val="black"/>
                </a:solidFill>
              </a:rPr>
              <a:t>is that a single-minded focus on shareholders alone exposes a firm to undue risks. Simply putting shareholder interest above all else can undermine economic performance and even threaten the very survival of the enterprise. The strategist, therefore, must under-stand the complex web of exchange relationships among different stakeholders. </a:t>
            </a:r>
          </a:p>
        </p:txBody>
      </p:sp>
    </p:spTree>
    <p:extLst>
      <p:ext uri="{BB962C8B-B14F-4D97-AF65-F5344CB8AC3E}">
        <p14:creationId xmlns:p14="http://schemas.microsoft.com/office/powerpoint/2010/main" val="63313983"/>
      </p:ext>
    </p:extLst>
  </p:cSld>
  <p:clrMapOvr>
    <a:masterClrMapping/>
  </p:clrMapOvr>
  <p:transition spd="slow">
    <p:comb/>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Slide Number Placeholder 4">
            <a:extLst>
              <a:ext uri="{FF2B5EF4-FFF2-40B4-BE49-F238E27FC236}">
                <a16:creationId xmlns:a16="http://schemas.microsoft.com/office/drawing/2014/main" xmlns="" id="{1C252B0C-95DF-43E8-874E-EEAA4763F118}"/>
              </a:ext>
            </a:extLst>
          </p:cNvPr>
          <p:cNvSpPr txBox="1">
            <a:spLocks/>
          </p:cNvSpPr>
          <p:nvPr/>
        </p:nvSpPr>
        <p:spPr>
          <a:xfrm>
            <a:off x="11548872" y="6323076"/>
            <a:ext cx="640080"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1</a:t>
            </a: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Times New Roman" panose="02020603050405020304" pitchFamily="18" charset="0"/>
              </a:rPr>
              <a:t>–</a:t>
            </a:r>
            <a:fld id="{AA1528E9-8C64-44A4-BC02-5222E70D7F27}"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pPr marL="0" marR="0" lvl="0" indent="0" algn="ctr" defTabSz="914400" rtl="0" eaLnBrk="1" fontAlgn="auto" latinLnBrk="0" hangingPunct="1">
                <a:lnSpc>
                  <a:spcPct val="100000"/>
                </a:lnSpc>
                <a:spcBef>
                  <a:spcPts val="0"/>
                </a:spcBef>
                <a:spcAft>
                  <a:spcPts val="600"/>
                </a:spcAft>
                <a:buClrTx/>
                <a:buSzTx/>
                <a:buFontTx/>
                <a:buNone/>
                <a:tabLst/>
                <a:defRPr/>
              </a:pPr>
              <a:t>27</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
        <p:nvSpPr>
          <p:cNvPr id="14" name="Rectangle: Rounded Corners 24"/>
          <p:cNvSpPr/>
          <p:nvPr/>
        </p:nvSpPr>
        <p:spPr>
          <a:xfrm>
            <a:off x="617280"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2513148" y="1019069"/>
            <a:ext cx="6727833" cy="523220"/>
          </a:xfrm>
          <a:prstGeom prst="rect">
            <a:avLst/>
          </a:prstGeom>
          <a:noFill/>
        </p:spPr>
        <p:txBody>
          <a:bodyPr wrap="square" rtlCol="0">
            <a:spAutoFit/>
          </a:bodyPr>
          <a:lstStyle/>
          <a:p>
            <a:r>
              <a:rPr lang="en-US" sz="2800" b="1" dirty="0">
                <a:solidFill>
                  <a:srgbClr val="00B0F0"/>
                </a:solidFill>
                <a:latin typeface="Alexandria" charset="0"/>
                <a:cs typeface="Alexandria" charset="0"/>
              </a:rPr>
              <a:t>Basic Model of Strategic Management </a:t>
            </a:r>
          </a:p>
        </p:txBody>
      </p:sp>
      <p:sp>
        <p:nvSpPr>
          <p:cNvPr id="16" name="Rectangle 15"/>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21" name="TextBox 20"/>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01</a:t>
            </a:r>
            <a:endParaRPr lang="en-US" sz="4400" b="1" dirty="0">
              <a:solidFill>
                <a:schemeClr val="bg1"/>
              </a:solidFill>
              <a:latin typeface="Alexandria" charset="0"/>
              <a:cs typeface="Alexandria" charset="0"/>
            </a:endParaRP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0" name="Content Placeholder 4">
            <a:extLst>
              <a:ext uri="{FF2B5EF4-FFF2-40B4-BE49-F238E27FC236}">
                <a16:creationId xmlns:a16="http://schemas.microsoft.com/office/drawing/2014/main" xmlns="" id="{990169C1-5DF2-45B9-864B-8E2661F2032F}"/>
              </a:ext>
            </a:extLst>
          </p:cNvPr>
          <p:cNvSpPr txBox="1">
            <a:spLocks/>
          </p:cNvSpPr>
          <p:nvPr/>
        </p:nvSpPr>
        <p:spPr>
          <a:xfrm>
            <a:off x="942308" y="2213113"/>
            <a:ext cx="10182892" cy="4096711"/>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0" indent="0" algn="just">
              <a:lnSpc>
                <a:spcPct val="150000"/>
              </a:lnSpc>
              <a:buNone/>
              <a:defRPr/>
            </a:pPr>
            <a:r>
              <a:rPr lang="en-US" sz="2400" dirty="0"/>
              <a:t>With that understanding, the firm can proactively shape the various relationships to maximize the joint value created and manage the distribution of this larger pie in a fair and transparent manner. Effective stakeholder management exemplifies how managers can act to improve firm performance, thereby enhancing the firm’s competitive advantage and the likelihood of its continued survival.</a:t>
            </a:r>
          </a:p>
        </p:txBody>
      </p:sp>
    </p:spTree>
    <p:extLst>
      <p:ext uri="{BB962C8B-B14F-4D97-AF65-F5344CB8AC3E}">
        <p14:creationId xmlns:p14="http://schemas.microsoft.com/office/powerpoint/2010/main" val="2729140405"/>
      </p:ext>
    </p:extLst>
  </p:cSld>
  <p:clrMapOvr>
    <a:masterClrMapping/>
  </p:clrMapOvr>
  <p:transition spd="slow">
    <p:comb/>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Slide Number Placeholder 4">
            <a:extLst>
              <a:ext uri="{FF2B5EF4-FFF2-40B4-BE49-F238E27FC236}">
                <a16:creationId xmlns:a16="http://schemas.microsoft.com/office/drawing/2014/main" xmlns="" id="{1C252B0C-95DF-43E8-874E-EEAA4763F118}"/>
              </a:ext>
            </a:extLst>
          </p:cNvPr>
          <p:cNvSpPr txBox="1">
            <a:spLocks/>
          </p:cNvSpPr>
          <p:nvPr/>
        </p:nvSpPr>
        <p:spPr>
          <a:xfrm>
            <a:off x="11548872" y="6323076"/>
            <a:ext cx="640080"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1</a:t>
            </a: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Times New Roman" panose="02020603050405020304" pitchFamily="18" charset="0"/>
              </a:rPr>
              <a:t>–</a:t>
            </a:r>
            <a:fld id="{AA1528E9-8C64-44A4-BC02-5222E70D7F27}"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pPr marL="0" marR="0" lvl="0" indent="0" algn="ctr" defTabSz="914400" rtl="0" eaLnBrk="1" fontAlgn="auto" latinLnBrk="0" hangingPunct="1">
                <a:lnSpc>
                  <a:spcPct val="100000"/>
                </a:lnSpc>
                <a:spcBef>
                  <a:spcPts val="0"/>
                </a:spcBef>
                <a:spcAft>
                  <a:spcPts val="600"/>
                </a:spcAft>
                <a:buClrTx/>
                <a:buSzTx/>
                <a:buFontTx/>
                <a:buNone/>
                <a:tabLst/>
                <a:defRPr/>
              </a:pPr>
              <a:t>28</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
        <p:nvSpPr>
          <p:cNvPr id="14" name="Rectangle: Rounded Corners 24"/>
          <p:cNvSpPr/>
          <p:nvPr/>
        </p:nvSpPr>
        <p:spPr>
          <a:xfrm>
            <a:off x="617280"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2513148" y="1019069"/>
            <a:ext cx="6727833" cy="523220"/>
          </a:xfrm>
          <a:prstGeom prst="rect">
            <a:avLst/>
          </a:prstGeom>
          <a:noFill/>
        </p:spPr>
        <p:txBody>
          <a:bodyPr wrap="square" rtlCol="0">
            <a:spAutoFit/>
          </a:bodyPr>
          <a:lstStyle/>
          <a:p>
            <a:r>
              <a:rPr lang="en-US" sz="2800" b="1" dirty="0">
                <a:solidFill>
                  <a:srgbClr val="00B0F0"/>
                </a:solidFill>
                <a:latin typeface="Alexandria" charset="0"/>
                <a:cs typeface="Alexandria" charset="0"/>
              </a:rPr>
              <a:t>Basic Model of Strategic Management </a:t>
            </a:r>
          </a:p>
        </p:txBody>
      </p:sp>
      <p:sp>
        <p:nvSpPr>
          <p:cNvPr id="16" name="Rectangle 15"/>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21" name="TextBox 20"/>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01</a:t>
            </a:r>
            <a:endParaRPr lang="en-US" sz="4400" b="1" dirty="0">
              <a:solidFill>
                <a:schemeClr val="bg1"/>
              </a:solidFill>
              <a:latin typeface="Alexandria" charset="0"/>
              <a:cs typeface="Alexandria" charset="0"/>
            </a:endParaRP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0" name="Content Placeholder 4">
            <a:extLst>
              <a:ext uri="{FF2B5EF4-FFF2-40B4-BE49-F238E27FC236}">
                <a16:creationId xmlns:a16="http://schemas.microsoft.com/office/drawing/2014/main" xmlns="" id="{990169C1-5DF2-45B9-864B-8E2661F2032F}"/>
              </a:ext>
            </a:extLst>
          </p:cNvPr>
          <p:cNvSpPr txBox="1">
            <a:spLocks/>
          </p:cNvSpPr>
          <p:nvPr/>
        </p:nvSpPr>
        <p:spPr>
          <a:xfrm>
            <a:off x="942308" y="2213113"/>
            <a:ext cx="10182892" cy="4096711"/>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0" indent="0" algn="just">
              <a:lnSpc>
                <a:spcPct val="150000"/>
              </a:lnSpc>
              <a:buNone/>
              <a:defRPr/>
            </a:pPr>
            <a:r>
              <a:rPr lang="en-US" sz="2200" dirty="0">
                <a:solidFill>
                  <a:srgbClr val="FF0000"/>
                </a:solidFill>
              </a:rPr>
              <a:t>- Stakeholder impact Analysis</a:t>
            </a:r>
          </a:p>
          <a:p>
            <a:pPr marL="0" lvl="0" indent="0" algn="just">
              <a:lnSpc>
                <a:spcPct val="150000"/>
              </a:lnSpc>
              <a:buNone/>
              <a:defRPr/>
            </a:pPr>
            <a:r>
              <a:rPr lang="en-US" sz="2200" dirty="0"/>
              <a:t>The key challenge of stakeholder strategy is to effectively balance the needs of various stakeholders. The firm needs to ensure that its primary stakeholders—the firm’s share-holders and other investors—achieve their objectives. At the same time, the firm needs to recognize and address the concerns of other stakeholders—employees, suppliers, and customers—in an ethical and fair manner, so that they too are satisfied. This all sounds good in theory, but how can managers go about this in practice?</a:t>
            </a:r>
          </a:p>
        </p:txBody>
      </p:sp>
    </p:spTree>
    <p:extLst>
      <p:ext uri="{BB962C8B-B14F-4D97-AF65-F5344CB8AC3E}">
        <p14:creationId xmlns:p14="http://schemas.microsoft.com/office/powerpoint/2010/main" val="2573803471"/>
      </p:ext>
    </p:extLst>
  </p:cSld>
  <p:clrMapOvr>
    <a:masterClrMapping/>
  </p:clrMapOvr>
  <p:transition spd="slow">
    <p:comb/>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Slide Number Placeholder 4">
            <a:extLst>
              <a:ext uri="{FF2B5EF4-FFF2-40B4-BE49-F238E27FC236}">
                <a16:creationId xmlns:a16="http://schemas.microsoft.com/office/drawing/2014/main" xmlns="" id="{1C252B0C-95DF-43E8-874E-EEAA4763F118}"/>
              </a:ext>
            </a:extLst>
          </p:cNvPr>
          <p:cNvSpPr txBox="1">
            <a:spLocks/>
          </p:cNvSpPr>
          <p:nvPr/>
        </p:nvSpPr>
        <p:spPr>
          <a:xfrm>
            <a:off x="11548872" y="6323076"/>
            <a:ext cx="640080"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1</a:t>
            </a: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Times New Roman" panose="02020603050405020304" pitchFamily="18" charset="0"/>
              </a:rPr>
              <a:t>–</a:t>
            </a:r>
            <a:fld id="{AA1528E9-8C64-44A4-BC02-5222E70D7F27}"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pPr marL="0" marR="0" lvl="0" indent="0" algn="ctr" defTabSz="914400" rtl="0" eaLnBrk="1" fontAlgn="auto" latinLnBrk="0" hangingPunct="1">
                <a:lnSpc>
                  <a:spcPct val="100000"/>
                </a:lnSpc>
                <a:spcBef>
                  <a:spcPts val="0"/>
                </a:spcBef>
                <a:spcAft>
                  <a:spcPts val="600"/>
                </a:spcAft>
                <a:buClrTx/>
                <a:buSzTx/>
                <a:buFontTx/>
                <a:buNone/>
                <a:tabLst/>
                <a:defRPr/>
              </a:pPr>
              <a:t>29</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
        <p:nvSpPr>
          <p:cNvPr id="14" name="Rectangle: Rounded Corners 24"/>
          <p:cNvSpPr/>
          <p:nvPr/>
        </p:nvSpPr>
        <p:spPr>
          <a:xfrm>
            <a:off x="617280"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2513148" y="1019069"/>
            <a:ext cx="6727833" cy="523220"/>
          </a:xfrm>
          <a:prstGeom prst="rect">
            <a:avLst/>
          </a:prstGeom>
          <a:noFill/>
        </p:spPr>
        <p:txBody>
          <a:bodyPr wrap="square" rtlCol="0">
            <a:spAutoFit/>
          </a:bodyPr>
          <a:lstStyle/>
          <a:p>
            <a:r>
              <a:rPr lang="en-US" sz="2800" b="1" dirty="0">
                <a:solidFill>
                  <a:srgbClr val="00B0F0"/>
                </a:solidFill>
                <a:latin typeface="Alexandria" charset="0"/>
                <a:cs typeface="Alexandria" charset="0"/>
              </a:rPr>
              <a:t>Basic Model of Strategic Management </a:t>
            </a:r>
          </a:p>
        </p:txBody>
      </p:sp>
      <p:sp>
        <p:nvSpPr>
          <p:cNvPr id="16" name="Rectangle 15"/>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21" name="TextBox 20"/>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01</a:t>
            </a:r>
            <a:endParaRPr lang="en-US" sz="4400" b="1" dirty="0">
              <a:solidFill>
                <a:schemeClr val="bg1"/>
              </a:solidFill>
              <a:latin typeface="Alexandria" charset="0"/>
              <a:cs typeface="Alexandria" charset="0"/>
            </a:endParaRP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0" name="Content Placeholder 4">
            <a:extLst>
              <a:ext uri="{FF2B5EF4-FFF2-40B4-BE49-F238E27FC236}">
                <a16:creationId xmlns:a16="http://schemas.microsoft.com/office/drawing/2014/main" xmlns="" id="{990169C1-5DF2-45B9-864B-8E2661F2032F}"/>
              </a:ext>
            </a:extLst>
          </p:cNvPr>
          <p:cNvSpPr txBox="1">
            <a:spLocks/>
          </p:cNvSpPr>
          <p:nvPr/>
        </p:nvSpPr>
        <p:spPr>
          <a:xfrm>
            <a:off x="942308" y="2213113"/>
            <a:ext cx="10182892" cy="4096711"/>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0" indent="0" algn="just">
              <a:lnSpc>
                <a:spcPct val="150000"/>
              </a:lnSpc>
              <a:buNone/>
              <a:defRPr/>
            </a:pPr>
            <a:r>
              <a:rPr lang="en-US" sz="2400" b="1" i="1" dirty="0">
                <a:solidFill>
                  <a:prstClr val="black"/>
                </a:solidFill>
              </a:rPr>
              <a:t>Stakeholder impact analysis </a:t>
            </a:r>
            <a:r>
              <a:rPr lang="en-US" sz="2400" dirty="0">
                <a:solidFill>
                  <a:prstClr val="black"/>
                </a:solidFill>
              </a:rPr>
              <a:t>provides a decision tool with which managers can recognize, prioritize, and address the needs of different stakeholders. This tool helps the firm achieve a competitive advantage while acting as a good corporate citizen. Stakeholder impact analysis takes managers </a:t>
            </a:r>
            <a:r>
              <a:rPr lang="en-US" sz="2400" dirty="0">
                <a:solidFill>
                  <a:srgbClr val="FF0000"/>
                </a:solidFill>
              </a:rPr>
              <a:t>through a five-step process </a:t>
            </a:r>
            <a:r>
              <a:rPr lang="en-US" sz="2400" dirty="0">
                <a:solidFill>
                  <a:prstClr val="black"/>
                </a:solidFill>
              </a:rPr>
              <a:t>of recognizing stakeholders’ claims. In each step, managers must pay particular attention to </a:t>
            </a:r>
            <a:r>
              <a:rPr lang="en-US" sz="2400" dirty="0">
                <a:solidFill>
                  <a:srgbClr val="FF0000"/>
                </a:solidFill>
              </a:rPr>
              <a:t>three important stakeholder attributes</a:t>
            </a:r>
            <a:r>
              <a:rPr lang="en-US" sz="2400" dirty="0">
                <a:solidFill>
                  <a:prstClr val="black"/>
                </a:solidFill>
              </a:rPr>
              <a:t>: power, legitimacy, and urgency.</a:t>
            </a:r>
          </a:p>
        </p:txBody>
      </p:sp>
    </p:spTree>
    <p:extLst>
      <p:ext uri="{BB962C8B-B14F-4D97-AF65-F5344CB8AC3E}">
        <p14:creationId xmlns:p14="http://schemas.microsoft.com/office/powerpoint/2010/main" val="4019181561"/>
      </p:ext>
    </p:extLst>
  </p:cSld>
  <p:clrMapOvr>
    <a:masterClrMapping/>
  </p:clrMapOvr>
  <p:transition spd="slow">
    <p:comb/>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Slide Number Placeholder 4">
            <a:extLst>
              <a:ext uri="{FF2B5EF4-FFF2-40B4-BE49-F238E27FC236}">
                <a16:creationId xmlns:a16="http://schemas.microsoft.com/office/drawing/2014/main" xmlns="" id="{1C252B0C-95DF-43E8-874E-EEAA4763F118}"/>
              </a:ext>
            </a:extLst>
          </p:cNvPr>
          <p:cNvSpPr txBox="1">
            <a:spLocks/>
          </p:cNvSpPr>
          <p:nvPr/>
        </p:nvSpPr>
        <p:spPr>
          <a:xfrm>
            <a:off x="11548872" y="6323076"/>
            <a:ext cx="640080"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1</a:t>
            </a: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Times New Roman" panose="02020603050405020304" pitchFamily="18" charset="0"/>
              </a:rPr>
              <a:t>–</a:t>
            </a:r>
            <a:fld id="{AA1528E9-8C64-44A4-BC02-5222E70D7F27}"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pPr marL="0" marR="0" lvl="0" indent="0" algn="ctr" defTabSz="914400" rtl="0" eaLnBrk="1" fontAlgn="auto" latinLnBrk="0" hangingPunct="1">
                <a:lnSpc>
                  <a:spcPct val="100000"/>
                </a:lnSpc>
                <a:spcBef>
                  <a:spcPts val="0"/>
                </a:spcBef>
                <a:spcAft>
                  <a:spcPts val="600"/>
                </a:spcAft>
                <a:buClrTx/>
                <a:buSzTx/>
                <a:buFontTx/>
                <a:buNone/>
                <a:tabLst/>
                <a:defRPr/>
              </a:pPr>
              <a:t>30</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
        <p:nvSpPr>
          <p:cNvPr id="14" name="Rectangle: Rounded Corners 24"/>
          <p:cNvSpPr/>
          <p:nvPr/>
        </p:nvSpPr>
        <p:spPr>
          <a:xfrm>
            <a:off x="617280"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2513148" y="1019069"/>
            <a:ext cx="6727833" cy="523220"/>
          </a:xfrm>
          <a:prstGeom prst="rect">
            <a:avLst/>
          </a:prstGeom>
          <a:noFill/>
        </p:spPr>
        <p:txBody>
          <a:bodyPr wrap="square" rtlCol="0">
            <a:spAutoFit/>
          </a:bodyPr>
          <a:lstStyle/>
          <a:p>
            <a:r>
              <a:rPr lang="en-US" sz="2800" b="1" dirty="0">
                <a:solidFill>
                  <a:srgbClr val="00B0F0"/>
                </a:solidFill>
                <a:latin typeface="Alexandria" charset="0"/>
                <a:cs typeface="Alexandria" charset="0"/>
              </a:rPr>
              <a:t>Basic Model of Strategic Management </a:t>
            </a:r>
          </a:p>
        </p:txBody>
      </p:sp>
      <p:sp>
        <p:nvSpPr>
          <p:cNvPr id="16" name="Rectangle 15"/>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21" name="TextBox 20"/>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01</a:t>
            </a:r>
            <a:endParaRPr lang="en-US" sz="4400" b="1" dirty="0">
              <a:solidFill>
                <a:schemeClr val="bg1"/>
              </a:solidFill>
              <a:latin typeface="Alexandria" charset="0"/>
              <a:cs typeface="Alexandria" charset="0"/>
            </a:endParaRP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0" name="Content Placeholder 4">
            <a:extLst>
              <a:ext uri="{FF2B5EF4-FFF2-40B4-BE49-F238E27FC236}">
                <a16:creationId xmlns:a16="http://schemas.microsoft.com/office/drawing/2014/main" xmlns="" id="{990169C1-5DF2-45B9-864B-8E2661F2032F}"/>
              </a:ext>
            </a:extLst>
          </p:cNvPr>
          <p:cNvSpPr txBox="1">
            <a:spLocks/>
          </p:cNvSpPr>
          <p:nvPr/>
        </p:nvSpPr>
        <p:spPr>
          <a:xfrm>
            <a:off x="942308" y="2146853"/>
            <a:ext cx="10182892" cy="4096711"/>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0" indent="0" algn="just">
              <a:lnSpc>
                <a:spcPct val="150000"/>
              </a:lnSpc>
              <a:spcBef>
                <a:spcPts val="0"/>
              </a:spcBef>
              <a:buNone/>
              <a:defRPr/>
            </a:pPr>
            <a:r>
              <a:rPr lang="en-US" sz="2300" dirty="0">
                <a:solidFill>
                  <a:prstClr val="black"/>
                </a:solidFill>
              </a:rPr>
              <a:t>■  A stakeholder has power over a company when it can get the company to do something that it would not otherwise do.</a:t>
            </a:r>
          </a:p>
          <a:p>
            <a:pPr marL="0" lvl="0" indent="0" algn="just">
              <a:lnSpc>
                <a:spcPct val="150000"/>
              </a:lnSpc>
              <a:spcBef>
                <a:spcPts val="0"/>
              </a:spcBef>
              <a:buNone/>
              <a:defRPr/>
            </a:pPr>
            <a:r>
              <a:rPr lang="en-US" sz="2300" dirty="0">
                <a:solidFill>
                  <a:prstClr val="black"/>
                </a:solidFill>
              </a:rPr>
              <a:t>■  A stakeholder has a legitimate claim when it is perceived to be legally valid or otherwise appropriate.</a:t>
            </a:r>
          </a:p>
          <a:p>
            <a:pPr marL="0" lvl="0" indent="0" algn="just">
              <a:lnSpc>
                <a:spcPct val="150000"/>
              </a:lnSpc>
              <a:spcBef>
                <a:spcPts val="0"/>
              </a:spcBef>
              <a:buNone/>
              <a:defRPr/>
            </a:pPr>
            <a:r>
              <a:rPr lang="en-US" sz="2300" dirty="0">
                <a:solidFill>
                  <a:prstClr val="black"/>
                </a:solidFill>
              </a:rPr>
              <a:t>■  A stakeholder has an urgent claim when it requires a company’s immediate attention and response.</a:t>
            </a:r>
          </a:p>
          <a:p>
            <a:pPr marL="0" lvl="0" indent="0" algn="just">
              <a:lnSpc>
                <a:spcPct val="150000"/>
              </a:lnSpc>
              <a:spcBef>
                <a:spcPts val="0"/>
              </a:spcBef>
              <a:buNone/>
              <a:defRPr/>
            </a:pPr>
            <a:r>
              <a:rPr lang="en-US" sz="2300" dirty="0">
                <a:solidFill>
                  <a:prstClr val="black"/>
                </a:solidFill>
              </a:rPr>
              <a:t>Exhibit 1.3 depicts the five steps in stakeholder impact analysis and the key questions to be asked. Let’s look at each step in detail.</a:t>
            </a:r>
          </a:p>
        </p:txBody>
      </p:sp>
    </p:spTree>
    <p:extLst>
      <p:ext uri="{BB962C8B-B14F-4D97-AF65-F5344CB8AC3E}">
        <p14:creationId xmlns:p14="http://schemas.microsoft.com/office/powerpoint/2010/main" val="1353276335"/>
      </p:ext>
    </p:extLst>
  </p:cSld>
  <p:clrMapOvr>
    <a:masterClrMapping/>
  </p:clrMapOvr>
  <p:transition spd="slow">
    <p:comb/>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Slide Number Placeholder 4">
            <a:extLst>
              <a:ext uri="{FF2B5EF4-FFF2-40B4-BE49-F238E27FC236}">
                <a16:creationId xmlns:a16="http://schemas.microsoft.com/office/drawing/2014/main" xmlns="" id="{1C252B0C-95DF-43E8-874E-EEAA4763F118}"/>
              </a:ext>
            </a:extLst>
          </p:cNvPr>
          <p:cNvSpPr txBox="1">
            <a:spLocks/>
          </p:cNvSpPr>
          <p:nvPr/>
        </p:nvSpPr>
        <p:spPr>
          <a:xfrm>
            <a:off x="11548872" y="6323076"/>
            <a:ext cx="640080"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1</a:t>
            </a: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Times New Roman" panose="02020603050405020304" pitchFamily="18" charset="0"/>
              </a:rPr>
              <a:t>–</a:t>
            </a:r>
            <a:fld id="{AA1528E9-8C64-44A4-BC02-5222E70D7F27}"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pPr marL="0" marR="0" lvl="0" indent="0" algn="ctr" defTabSz="914400" rtl="0" eaLnBrk="1" fontAlgn="auto" latinLnBrk="0" hangingPunct="1">
                <a:lnSpc>
                  <a:spcPct val="100000"/>
                </a:lnSpc>
                <a:spcBef>
                  <a:spcPts val="0"/>
                </a:spcBef>
                <a:spcAft>
                  <a:spcPts val="600"/>
                </a:spcAft>
                <a:buClrTx/>
                <a:buSzTx/>
                <a:buFontTx/>
                <a:buNone/>
                <a:tabLst/>
                <a:defRPr/>
              </a:pPr>
              <a:t>31</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
        <p:nvSpPr>
          <p:cNvPr id="14" name="Rectangle: Rounded Corners 24"/>
          <p:cNvSpPr/>
          <p:nvPr/>
        </p:nvSpPr>
        <p:spPr>
          <a:xfrm>
            <a:off x="617280"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2513148" y="1019069"/>
            <a:ext cx="6727833" cy="523220"/>
          </a:xfrm>
          <a:prstGeom prst="rect">
            <a:avLst/>
          </a:prstGeom>
          <a:noFill/>
        </p:spPr>
        <p:txBody>
          <a:bodyPr wrap="square" rtlCol="0">
            <a:spAutoFit/>
          </a:bodyPr>
          <a:lstStyle/>
          <a:p>
            <a:r>
              <a:rPr lang="en-US" sz="2800" b="1" dirty="0">
                <a:solidFill>
                  <a:srgbClr val="00B0F0"/>
                </a:solidFill>
                <a:latin typeface="Alexandria" charset="0"/>
                <a:cs typeface="Alexandria" charset="0"/>
              </a:rPr>
              <a:t>Basic Model of Strategic Management </a:t>
            </a:r>
          </a:p>
        </p:txBody>
      </p:sp>
      <p:sp>
        <p:nvSpPr>
          <p:cNvPr id="16" name="Rectangle 15"/>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21" name="TextBox 20"/>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01</a:t>
            </a:r>
            <a:endParaRPr lang="en-US" sz="4400" b="1" dirty="0">
              <a:solidFill>
                <a:schemeClr val="bg1"/>
              </a:solidFill>
              <a:latin typeface="Alexandria" charset="0"/>
              <a:cs typeface="Alexandria" charset="0"/>
            </a:endParaRP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11" name="Content Placeholder 3">
            <a:extLst>
              <a:ext uri="{FF2B5EF4-FFF2-40B4-BE49-F238E27FC236}">
                <a16:creationId xmlns:a16="http://schemas.microsoft.com/office/drawing/2014/main" xmlns="" id="{BC011C99-57D0-7BAE-E6BD-5B6364CD215E}"/>
              </a:ext>
            </a:extLst>
          </p:cNvPr>
          <p:cNvPicPr>
            <a:picLocks noChangeAspect="1"/>
          </p:cNvPicPr>
          <p:nvPr/>
        </p:nvPicPr>
        <p:blipFill>
          <a:blip r:embed="rId3"/>
          <a:stretch>
            <a:fillRect/>
          </a:stretch>
        </p:blipFill>
        <p:spPr>
          <a:xfrm>
            <a:off x="1214179" y="2160106"/>
            <a:ext cx="9617241" cy="4162970"/>
          </a:xfrm>
          <a:prstGeom prst="rect">
            <a:avLst/>
          </a:prstGeom>
        </p:spPr>
      </p:pic>
    </p:spTree>
    <p:extLst>
      <p:ext uri="{BB962C8B-B14F-4D97-AF65-F5344CB8AC3E}">
        <p14:creationId xmlns:p14="http://schemas.microsoft.com/office/powerpoint/2010/main" val="2554786291"/>
      </p:ext>
    </p:extLst>
  </p:cSld>
  <p:clrMapOvr>
    <a:masterClrMapping/>
  </p:clrMapOvr>
  <p:transition spd="slow">
    <p:comb/>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Slide Number Placeholder 4">
            <a:extLst>
              <a:ext uri="{FF2B5EF4-FFF2-40B4-BE49-F238E27FC236}">
                <a16:creationId xmlns:a16="http://schemas.microsoft.com/office/drawing/2014/main" xmlns="" id="{1C252B0C-95DF-43E8-874E-EEAA4763F118}"/>
              </a:ext>
            </a:extLst>
          </p:cNvPr>
          <p:cNvSpPr txBox="1">
            <a:spLocks/>
          </p:cNvSpPr>
          <p:nvPr/>
        </p:nvSpPr>
        <p:spPr>
          <a:xfrm>
            <a:off x="11548872" y="6323076"/>
            <a:ext cx="640080"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1</a:t>
            </a: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Times New Roman" panose="02020603050405020304" pitchFamily="18" charset="0"/>
              </a:rPr>
              <a:t>–</a:t>
            </a:r>
            <a:fld id="{AA1528E9-8C64-44A4-BC02-5222E70D7F27}"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pPr marL="0" marR="0" lvl="0" indent="0" algn="ctr" defTabSz="914400" rtl="0" eaLnBrk="1" fontAlgn="auto" latinLnBrk="0" hangingPunct="1">
                <a:lnSpc>
                  <a:spcPct val="100000"/>
                </a:lnSpc>
                <a:spcBef>
                  <a:spcPts val="0"/>
                </a:spcBef>
                <a:spcAft>
                  <a:spcPts val="600"/>
                </a:spcAft>
                <a:buClrTx/>
                <a:buSzTx/>
                <a:buFontTx/>
                <a:buNone/>
                <a:tabLst/>
                <a:defRPr/>
              </a:pPr>
              <a:t>32</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
        <p:nvSpPr>
          <p:cNvPr id="14" name="Rectangle: Rounded Corners 24"/>
          <p:cNvSpPr/>
          <p:nvPr/>
        </p:nvSpPr>
        <p:spPr>
          <a:xfrm>
            <a:off x="617280"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2513148" y="1019069"/>
            <a:ext cx="6727833" cy="523220"/>
          </a:xfrm>
          <a:prstGeom prst="rect">
            <a:avLst/>
          </a:prstGeom>
          <a:noFill/>
        </p:spPr>
        <p:txBody>
          <a:bodyPr wrap="square" rtlCol="0">
            <a:spAutoFit/>
          </a:bodyPr>
          <a:lstStyle/>
          <a:p>
            <a:r>
              <a:rPr lang="en-US" sz="2800" b="1" dirty="0">
                <a:solidFill>
                  <a:srgbClr val="00B0F0"/>
                </a:solidFill>
                <a:latin typeface="Alexandria" charset="0"/>
                <a:cs typeface="Alexandria" charset="0"/>
              </a:rPr>
              <a:t>Basic Model of Strategic Management </a:t>
            </a:r>
          </a:p>
        </p:txBody>
      </p:sp>
      <p:sp>
        <p:nvSpPr>
          <p:cNvPr id="16" name="Rectangle 15"/>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21" name="TextBox 20"/>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01</a:t>
            </a:r>
            <a:endParaRPr lang="en-US" sz="4400" b="1" dirty="0">
              <a:solidFill>
                <a:schemeClr val="bg1"/>
              </a:solidFill>
              <a:latin typeface="Alexandria" charset="0"/>
              <a:cs typeface="Alexandria" charset="0"/>
            </a:endParaRP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0" name="Content Placeholder 4">
            <a:extLst>
              <a:ext uri="{FF2B5EF4-FFF2-40B4-BE49-F238E27FC236}">
                <a16:creationId xmlns:a16="http://schemas.microsoft.com/office/drawing/2014/main" xmlns="" id="{990169C1-5DF2-45B9-864B-8E2661F2032F}"/>
              </a:ext>
            </a:extLst>
          </p:cNvPr>
          <p:cNvSpPr txBox="1">
            <a:spLocks/>
          </p:cNvSpPr>
          <p:nvPr/>
        </p:nvSpPr>
        <p:spPr>
          <a:xfrm>
            <a:off x="942308" y="2146853"/>
            <a:ext cx="10182892" cy="4096711"/>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0" indent="0" algn="just">
              <a:lnSpc>
                <a:spcPct val="100000"/>
              </a:lnSpc>
              <a:buNone/>
              <a:defRPr/>
            </a:pPr>
            <a:r>
              <a:rPr lang="en-US" sz="2400" b="1" dirty="0">
                <a:solidFill>
                  <a:srgbClr val="FF0000"/>
                </a:solidFill>
              </a:rPr>
              <a:t>1.3. The AFI Strategy Framework</a:t>
            </a:r>
          </a:p>
          <a:p>
            <a:pPr marL="0" lvl="0" indent="0" algn="just">
              <a:lnSpc>
                <a:spcPct val="100000"/>
              </a:lnSpc>
              <a:buNone/>
              <a:defRPr/>
            </a:pPr>
            <a:r>
              <a:rPr lang="en-US" sz="2400" dirty="0">
                <a:solidFill>
                  <a:prstClr val="black"/>
                </a:solidFill>
              </a:rPr>
              <a:t>How do firms craft and execute a strategy that enhances their chances of achieving superior performance? A successful strategy details a set of actions that managers take to gain and sustain competitive advantage. Effectively managing the strategy process is the result of three broad tasks:</a:t>
            </a:r>
          </a:p>
          <a:p>
            <a:pPr marL="0" lvl="0" indent="0" algn="just">
              <a:lnSpc>
                <a:spcPct val="100000"/>
              </a:lnSpc>
              <a:buNone/>
              <a:defRPr/>
            </a:pPr>
            <a:r>
              <a:rPr lang="en-US" sz="2400" dirty="0">
                <a:solidFill>
                  <a:prstClr val="black"/>
                </a:solidFill>
              </a:rPr>
              <a:t>1.  Analyze (A)</a:t>
            </a:r>
          </a:p>
          <a:p>
            <a:pPr marL="0" lvl="0" indent="0" algn="just">
              <a:lnSpc>
                <a:spcPct val="100000"/>
              </a:lnSpc>
              <a:buNone/>
              <a:defRPr/>
            </a:pPr>
            <a:r>
              <a:rPr lang="en-US" sz="2400" dirty="0">
                <a:solidFill>
                  <a:prstClr val="black"/>
                </a:solidFill>
              </a:rPr>
              <a:t>2.  Formulate (F)</a:t>
            </a:r>
          </a:p>
          <a:p>
            <a:pPr marL="0" lvl="0" indent="0" algn="just">
              <a:lnSpc>
                <a:spcPct val="100000"/>
              </a:lnSpc>
              <a:buNone/>
              <a:defRPr/>
            </a:pPr>
            <a:r>
              <a:rPr lang="en-US" sz="2400" dirty="0">
                <a:solidFill>
                  <a:prstClr val="black"/>
                </a:solidFill>
              </a:rPr>
              <a:t>3.  Implement (I)</a:t>
            </a:r>
          </a:p>
        </p:txBody>
      </p:sp>
    </p:spTree>
    <p:extLst>
      <p:ext uri="{BB962C8B-B14F-4D97-AF65-F5344CB8AC3E}">
        <p14:creationId xmlns:p14="http://schemas.microsoft.com/office/powerpoint/2010/main" val="2061550006"/>
      </p:ext>
    </p:extLst>
  </p:cSld>
  <p:clrMapOvr>
    <a:masterClrMapping/>
  </p:clrMapOvr>
  <p:transition spd="slow">
    <p:comb/>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Slide Number Placeholder 4">
            <a:extLst>
              <a:ext uri="{FF2B5EF4-FFF2-40B4-BE49-F238E27FC236}">
                <a16:creationId xmlns:a16="http://schemas.microsoft.com/office/drawing/2014/main" xmlns="" id="{1C252B0C-95DF-43E8-874E-EEAA4763F118}"/>
              </a:ext>
            </a:extLst>
          </p:cNvPr>
          <p:cNvSpPr txBox="1">
            <a:spLocks/>
          </p:cNvSpPr>
          <p:nvPr/>
        </p:nvSpPr>
        <p:spPr>
          <a:xfrm>
            <a:off x="11548872" y="6323076"/>
            <a:ext cx="640080"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1</a:t>
            </a: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Times New Roman" panose="02020603050405020304" pitchFamily="18" charset="0"/>
              </a:rPr>
              <a:t>–</a:t>
            </a:r>
            <a:fld id="{AA1528E9-8C64-44A4-BC02-5222E70D7F27}"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pPr marL="0" marR="0" lvl="0" indent="0" algn="ctr" defTabSz="914400" rtl="0" eaLnBrk="1" fontAlgn="auto" latinLnBrk="0" hangingPunct="1">
                <a:lnSpc>
                  <a:spcPct val="100000"/>
                </a:lnSpc>
                <a:spcBef>
                  <a:spcPts val="0"/>
                </a:spcBef>
                <a:spcAft>
                  <a:spcPts val="600"/>
                </a:spcAft>
                <a:buClrTx/>
                <a:buSzTx/>
                <a:buFontTx/>
                <a:buNone/>
                <a:tabLst/>
                <a:defRPr/>
              </a:pPr>
              <a:t>33</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
        <p:nvSpPr>
          <p:cNvPr id="14" name="Rectangle: Rounded Corners 24"/>
          <p:cNvSpPr/>
          <p:nvPr/>
        </p:nvSpPr>
        <p:spPr>
          <a:xfrm>
            <a:off x="617280"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2513148" y="1019069"/>
            <a:ext cx="6727833" cy="523220"/>
          </a:xfrm>
          <a:prstGeom prst="rect">
            <a:avLst/>
          </a:prstGeom>
          <a:noFill/>
        </p:spPr>
        <p:txBody>
          <a:bodyPr wrap="square" rtlCol="0">
            <a:spAutoFit/>
          </a:bodyPr>
          <a:lstStyle/>
          <a:p>
            <a:r>
              <a:rPr lang="en-US" sz="2800" b="1" dirty="0">
                <a:solidFill>
                  <a:srgbClr val="00B0F0"/>
                </a:solidFill>
                <a:latin typeface="Alexandria" charset="0"/>
                <a:cs typeface="Alexandria" charset="0"/>
              </a:rPr>
              <a:t>Basic Model of Strategic Management </a:t>
            </a:r>
          </a:p>
        </p:txBody>
      </p:sp>
      <p:sp>
        <p:nvSpPr>
          <p:cNvPr id="16" name="Rectangle 15"/>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21" name="TextBox 20"/>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01</a:t>
            </a:r>
            <a:endParaRPr lang="en-US" sz="4400" b="1" dirty="0">
              <a:solidFill>
                <a:schemeClr val="bg1"/>
              </a:solidFill>
              <a:latin typeface="Alexandria" charset="0"/>
              <a:cs typeface="Alexandria" charset="0"/>
            </a:endParaRP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11" name="Content Placeholder 3">
            <a:extLst>
              <a:ext uri="{FF2B5EF4-FFF2-40B4-BE49-F238E27FC236}">
                <a16:creationId xmlns:a16="http://schemas.microsoft.com/office/drawing/2014/main" xmlns="" id="{954994B7-090A-A5B1-3279-1AA8254B7C12}"/>
              </a:ext>
            </a:extLst>
          </p:cNvPr>
          <p:cNvPicPr>
            <a:picLocks noChangeAspect="1"/>
          </p:cNvPicPr>
          <p:nvPr/>
        </p:nvPicPr>
        <p:blipFill>
          <a:blip r:embed="rId3"/>
          <a:stretch>
            <a:fillRect/>
          </a:stretch>
        </p:blipFill>
        <p:spPr>
          <a:xfrm>
            <a:off x="2466033" y="1861019"/>
            <a:ext cx="8484726" cy="4528098"/>
          </a:xfrm>
          <a:prstGeom prst="rect">
            <a:avLst/>
          </a:prstGeom>
        </p:spPr>
      </p:pic>
    </p:spTree>
    <p:extLst>
      <p:ext uri="{BB962C8B-B14F-4D97-AF65-F5344CB8AC3E}">
        <p14:creationId xmlns:p14="http://schemas.microsoft.com/office/powerpoint/2010/main" val="1099510709"/>
      </p:ext>
    </p:extLst>
  </p:cSld>
  <p:clrMapOvr>
    <a:masterClrMapping/>
  </p:clrMapOvr>
  <p:transition spd="slow">
    <p:comb/>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Slide Number Placeholder 4">
            <a:extLst>
              <a:ext uri="{FF2B5EF4-FFF2-40B4-BE49-F238E27FC236}">
                <a16:creationId xmlns:a16="http://schemas.microsoft.com/office/drawing/2014/main" xmlns="" id="{1C252B0C-95DF-43E8-874E-EEAA4763F118}"/>
              </a:ext>
            </a:extLst>
          </p:cNvPr>
          <p:cNvSpPr txBox="1">
            <a:spLocks/>
          </p:cNvSpPr>
          <p:nvPr/>
        </p:nvSpPr>
        <p:spPr>
          <a:xfrm>
            <a:off x="11548872" y="6323076"/>
            <a:ext cx="640080"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1</a:t>
            </a: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Times New Roman" panose="02020603050405020304" pitchFamily="18" charset="0"/>
              </a:rPr>
              <a:t>–</a:t>
            </a:r>
            <a:fld id="{AA1528E9-8C64-44A4-BC02-5222E70D7F27}"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pPr marL="0" marR="0" lvl="0" indent="0" algn="ctr" defTabSz="914400" rtl="0" eaLnBrk="1" fontAlgn="auto" latinLnBrk="0" hangingPunct="1">
                <a:lnSpc>
                  <a:spcPct val="100000"/>
                </a:lnSpc>
                <a:spcBef>
                  <a:spcPts val="0"/>
                </a:spcBef>
                <a:spcAft>
                  <a:spcPts val="600"/>
                </a:spcAft>
                <a:buClrTx/>
                <a:buSzTx/>
                <a:buFontTx/>
                <a:buNone/>
                <a:tabLst/>
                <a:defRPr/>
              </a:pPr>
              <a:t>34</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
        <p:nvSpPr>
          <p:cNvPr id="14" name="Rectangle: Rounded Corners 24"/>
          <p:cNvSpPr/>
          <p:nvPr/>
        </p:nvSpPr>
        <p:spPr>
          <a:xfrm>
            <a:off x="617280"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2513148" y="1019069"/>
            <a:ext cx="6727833" cy="523220"/>
          </a:xfrm>
          <a:prstGeom prst="rect">
            <a:avLst/>
          </a:prstGeom>
          <a:noFill/>
        </p:spPr>
        <p:txBody>
          <a:bodyPr wrap="square" rtlCol="0">
            <a:spAutoFit/>
          </a:bodyPr>
          <a:lstStyle/>
          <a:p>
            <a:r>
              <a:rPr lang="en-US" sz="2800" b="1" dirty="0">
                <a:solidFill>
                  <a:srgbClr val="00B0F0"/>
                </a:solidFill>
                <a:latin typeface="Alexandria" charset="0"/>
                <a:cs typeface="Alexandria" charset="0"/>
              </a:rPr>
              <a:t>Basic Model of Strategic Management </a:t>
            </a:r>
          </a:p>
        </p:txBody>
      </p:sp>
      <p:sp>
        <p:nvSpPr>
          <p:cNvPr id="16" name="Rectangle 15"/>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21" name="TextBox 20"/>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01</a:t>
            </a:r>
            <a:endParaRPr lang="en-US" sz="4400" b="1" dirty="0">
              <a:solidFill>
                <a:schemeClr val="bg1"/>
              </a:solidFill>
              <a:latin typeface="Alexandria" charset="0"/>
              <a:cs typeface="Alexandria" charset="0"/>
            </a:endParaRP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0" name="Content Placeholder 4">
            <a:extLst>
              <a:ext uri="{FF2B5EF4-FFF2-40B4-BE49-F238E27FC236}">
                <a16:creationId xmlns:a16="http://schemas.microsoft.com/office/drawing/2014/main" xmlns="" id="{990169C1-5DF2-45B9-864B-8E2661F2032F}"/>
              </a:ext>
            </a:extLst>
          </p:cNvPr>
          <p:cNvSpPr txBox="1">
            <a:spLocks/>
          </p:cNvSpPr>
          <p:nvPr/>
        </p:nvSpPr>
        <p:spPr>
          <a:xfrm>
            <a:off x="942308" y="2146853"/>
            <a:ext cx="10182892" cy="4096711"/>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0" indent="0" algn="just">
              <a:lnSpc>
                <a:spcPct val="150000"/>
              </a:lnSpc>
              <a:buNone/>
              <a:defRPr/>
            </a:pPr>
            <a:r>
              <a:rPr lang="en-US" sz="2400" i="1" dirty="0">
                <a:solidFill>
                  <a:srgbClr val="FF0000"/>
                </a:solidFill>
              </a:rPr>
              <a:t>Strategy Analysis (A)Topics and Questions</a:t>
            </a:r>
          </a:p>
          <a:p>
            <a:pPr marL="0" lvl="0" indent="0" algn="just">
              <a:lnSpc>
                <a:spcPct val="150000"/>
              </a:lnSpc>
              <a:buNone/>
              <a:defRPr/>
            </a:pPr>
            <a:r>
              <a:rPr lang="en-US" sz="2400" dirty="0">
                <a:solidFill>
                  <a:srgbClr val="FF0000"/>
                </a:solidFill>
              </a:rPr>
              <a:t>■  Strategic leadership and the strategy process: </a:t>
            </a:r>
            <a:r>
              <a:rPr lang="en-US" sz="2400" dirty="0">
                <a:solidFill>
                  <a:prstClr val="black"/>
                </a:solidFill>
              </a:rPr>
              <a:t>What roles do strategic leaders play? What are the firm’s vision, mission, and values? What is the firm’s process for creating strategy and how does strategy come about?(Chapter 2)</a:t>
            </a:r>
          </a:p>
          <a:p>
            <a:pPr marL="0" lvl="0" indent="0" algn="just">
              <a:lnSpc>
                <a:spcPct val="150000"/>
              </a:lnSpc>
              <a:buNone/>
              <a:defRPr/>
            </a:pPr>
            <a:r>
              <a:rPr lang="en-US" sz="2400" dirty="0">
                <a:solidFill>
                  <a:srgbClr val="FF0000"/>
                </a:solidFill>
              </a:rPr>
              <a:t>■  External analysis: </a:t>
            </a:r>
            <a:r>
              <a:rPr lang="en-US" sz="2400" dirty="0">
                <a:solidFill>
                  <a:prstClr val="black"/>
                </a:solidFill>
              </a:rPr>
              <a:t>What effects do forces in the external environment have on the firm’s potential to gain and sustain a competitive advantage? How should the firm deal with them</a:t>
            </a:r>
            <a:r>
              <a:rPr lang="en-US" sz="2400" dirty="0" smtClean="0">
                <a:solidFill>
                  <a:prstClr val="black"/>
                </a:solidFill>
              </a:rPr>
              <a:t>? (</a:t>
            </a:r>
            <a:r>
              <a:rPr lang="en-US" sz="2400" dirty="0">
                <a:solidFill>
                  <a:prstClr val="black"/>
                </a:solidFill>
              </a:rPr>
              <a:t>Chapter 3)</a:t>
            </a:r>
          </a:p>
        </p:txBody>
      </p:sp>
    </p:spTree>
    <p:extLst>
      <p:ext uri="{BB962C8B-B14F-4D97-AF65-F5344CB8AC3E}">
        <p14:creationId xmlns:p14="http://schemas.microsoft.com/office/powerpoint/2010/main" val="2761868971"/>
      </p:ext>
    </p:extLst>
  </p:cSld>
  <p:clrMapOvr>
    <a:masterClrMapping/>
  </p:clrMapOvr>
  <p:transition spd="slow">
    <p:comb/>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Slide Number Placeholder 4">
            <a:extLst>
              <a:ext uri="{FF2B5EF4-FFF2-40B4-BE49-F238E27FC236}">
                <a16:creationId xmlns:a16="http://schemas.microsoft.com/office/drawing/2014/main" xmlns="" id="{1C252B0C-95DF-43E8-874E-EEAA4763F118}"/>
              </a:ext>
            </a:extLst>
          </p:cNvPr>
          <p:cNvSpPr txBox="1">
            <a:spLocks/>
          </p:cNvSpPr>
          <p:nvPr/>
        </p:nvSpPr>
        <p:spPr>
          <a:xfrm>
            <a:off x="11548872" y="6323076"/>
            <a:ext cx="640080"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1</a:t>
            </a: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Times New Roman" panose="02020603050405020304" pitchFamily="18" charset="0"/>
              </a:rPr>
              <a:t>–</a:t>
            </a:r>
            <a:fld id="{AA1528E9-8C64-44A4-BC02-5222E70D7F27}"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pPr marL="0" marR="0" lvl="0" indent="0" algn="ctr" defTabSz="914400" rtl="0" eaLnBrk="1" fontAlgn="auto" latinLnBrk="0" hangingPunct="1">
                <a:lnSpc>
                  <a:spcPct val="100000"/>
                </a:lnSpc>
                <a:spcBef>
                  <a:spcPts val="0"/>
                </a:spcBef>
                <a:spcAft>
                  <a:spcPts val="600"/>
                </a:spcAft>
                <a:buClrTx/>
                <a:buSzTx/>
                <a:buFontTx/>
                <a:buNone/>
                <a:tabLst/>
                <a:defRPr/>
              </a:pPr>
              <a:t>35</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
        <p:nvSpPr>
          <p:cNvPr id="14" name="Rectangle: Rounded Corners 24"/>
          <p:cNvSpPr/>
          <p:nvPr/>
        </p:nvSpPr>
        <p:spPr>
          <a:xfrm>
            <a:off x="617280"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2513148" y="1019069"/>
            <a:ext cx="6727833" cy="523220"/>
          </a:xfrm>
          <a:prstGeom prst="rect">
            <a:avLst/>
          </a:prstGeom>
          <a:noFill/>
        </p:spPr>
        <p:txBody>
          <a:bodyPr wrap="square" rtlCol="0">
            <a:spAutoFit/>
          </a:bodyPr>
          <a:lstStyle/>
          <a:p>
            <a:r>
              <a:rPr lang="en-US" sz="2800" b="1" dirty="0">
                <a:solidFill>
                  <a:srgbClr val="00B0F0"/>
                </a:solidFill>
                <a:latin typeface="Alexandria" charset="0"/>
                <a:cs typeface="Alexandria" charset="0"/>
              </a:rPr>
              <a:t>Basic Model of Strategic Management </a:t>
            </a:r>
          </a:p>
        </p:txBody>
      </p:sp>
      <p:sp>
        <p:nvSpPr>
          <p:cNvPr id="16" name="Rectangle 15"/>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21" name="TextBox 20"/>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01</a:t>
            </a:r>
            <a:endParaRPr lang="en-US" sz="4400" b="1" dirty="0">
              <a:solidFill>
                <a:schemeClr val="bg1"/>
              </a:solidFill>
              <a:latin typeface="Alexandria" charset="0"/>
              <a:cs typeface="Alexandria" charset="0"/>
            </a:endParaRP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0" name="Content Placeholder 4">
            <a:extLst>
              <a:ext uri="{FF2B5EF4-FFF2-40B4-BE49-F238E27FC236}">
                <a16:creationId xmlns:a16="http://schemas.microsoft.com/office/drawing/2014/main" xmlns="" id="{990169C1-5DF2-45B9-864B-8E2661F2032F}"/>
              </a:ext>
            </a:extLst>
          </p:cNvPr>
          <p:cNvSpPr txBox="1">
            <a:spLocks/>
          </p:cNvSpPr>
          <p:nvPr/>
        </p:nvSpPr>
        <p:spPr>
          <a:xfrm>
            <a:off x="942308" y="2001081"/>
            <a:ext cx="10182892" cy="4096711"/>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0" indent="0" algn="just">
              <a:lnSpc>
                <a:spcPct val="150000"/>
              </a:lnSpc>
              <a:spcBef>
                <a:spcPts val="0"/>
              </a:spcBef>
              <a:buNone/>
              <a:defRPr/>
            </a:pPr>
            <a:r>
              <a:rPr lang="en-US" sz="2400" dirty="0">
                <a:solidFill>
                  <a:srgbClr val="FF0000"/>
                </a:solidFill>
              </a:rPr>
              <a:t>■  Internal analysis: </a:t>
            </a:r>
            <a:r>
              <a:rPr lang="en-US" sz="2400" dirty="0">
                <a:solidFill>
                  <a:prstClr val="black"/>
                </a:solidFill>
              </a:rPr>
              <a:t>What effects do internal resources, capabilities, and core competencies have on the firm’s potential to gain and sustain a competitive advantage? How should the firm leverage them for competitive advantage</a:t>
            </a:r>
            <a:r>
              <a:rPr lang="en-US" sz="2400" dirty="0" smtClean="0">
                <a:solidFill>
                  <a:prstClr val="black"/>
                </a:solidFill>
              </a:rPr>
              <a:t>?(</a:t>
            </a:r>
            <a:r>
              <a:rPr lang="en-US" sz="2400" dirty="0">
                <a:solidFill>
                  <a:prstClr val="black"/>
                </a:solidFill>
              </a:rPr>
              <a:t>Chapter 4)</a:t>
            </a:r>
          </a:p>
          <a:p>
            <a:pPr marL="0" lvl="0" indent="0" algn="just">
              <a:lnSpc>
                <a:spcPct val="150000"/>
              </a:lnSpc>
              <a:spcBef>
                <a:spcPts val="0"/>
              </a:spcBef>
              <a:buNone/>
              <a:defRPr/>
            </a:pPr>
            <a:r>
              <a:rPr lang="en-US" sz="2400" dirty="0">
                <a:solidFill>
                  <a:srgbClr val="FF0000"/>
                </a:solidFill>
              </a:rPr>
              <a:t>■  Competitive advantage, firm performance, and business models: </a:t>
            </a:r>
            <a:r>
              <a:rPr lang="en-US" sz="2400" dirty="0">
                <a:solidFill>
                  <a:prstClr val="black"/>
                </a:solidFill>
              </a:rPr>
              <a:t>How does the firm make money? How can one assess and measure competitive advantage? What is the relationship between competitive advantage and firm performance</a:t>
            </a:r>
            <a:r>
              <a:rPr lang="en-US" sz="2400" dirty="0" smtClean="0">
                <a:solidFill>
                  <a:prstClr val="black"/>
                </a:solidFill>
              </a:rPr>
              <a:t>? (</a:t>
            </a:r>
            <a:r>
              <a:rPr lang="en-US" sz="2400" dirty="0">
                <a:solidFill>
                  <a:prstClr val="black"/>
                </a:solidFill>
              </a:rPr>
              <a:t>Chapter 5</a:t>
            </a:r>
            <a:r>
              <a:rPr lang="en-US" sz="2400" dirty="0" smtClean="0">
                <a:solidFill>
                  <a:prstClr val="black"/>
                </a:solidFill>
              </a:rPr>
              <a:t>)</a:t>
            </a:r>
            <a:endParaRPr lang="en-US" sz="2400" dirty="0">
              <a:solidFill>
                <a:prstClr val="black"/>
              </a:solidFill>
            </a:endParaRPr>
          </a:p>
        </p:txBody>
      </p:sp>
    </p:spTree>
    <p:extLst>
      <p:ext uri="{BB962C8B-B14F-4D97-AF65-F5344CB8AC3E}">
        <p14:creationId xmlns:p14="http://schemas.microsoft.com/office/powerpoint/2010/main" val="183459229"/>
      </p:ext>
    </p:extLst>
  </p:cSld>
  <p:clrMapOvr>
    <a:masterClrMapping/>
  </p:clrMapOvr>
  <p:transition spd="slow">
    <p:comb/>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Slide Number Placeholder 4">
            <a:extLst>
              <a:ext uri="{FF2B5EF4-FFF2-40B4-BE49-F238E27FC236}">
                <a16:creationId xmlns:a16="http://schemas.microsoft.com/office/drawing/2014/main" xmlns="" id="{1C252B0C-95DF-43E8-874E-EEAA4763F118}"/>
              </a:ext>
            </a:extLst>
          </p:cNvPr>
          <p:cNvSpPr txBox="1">
            <a:spLocks/>
          </p:cNvSpPr>
          <p:nvPr/>
        </p:nvSpPr>
        <p:spPr>
          <a:xfrm>
            <a:off x="11548872" y="6323076"/>
            <a:ext cx="640080"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1</a:t>
            </a: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Times New Roman" panose="02020603050405020304" pitchFamily="18" charset="0"/>
              </a:rPr>
              <a:t>–</a:t>
            </a:r>
            <a:fld id="{AA1528E9-8C64-44A4-BC02-5222E70D7F27}"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pPr marL="0" marR="0" lvl="0" indent="0" algn="ctr" defTabSz="914400" rtl="0" eaLnBrk="1" fontAlgn="auto" latinLnBrk="0" hangingPunct="1">
                <a:lnSpc>
                  <a:spcPct val="100000"/>
                </a:lnSpc>
                <a:spcBef>
                  <a:spcPts val="0"/>
                </a:spcBef>
                <a:spcAft>
                  <a:spcPts val="600"/>
                </a:spcAft>
                <a:buClrTx/>
                <a:buSzTx/>
                <a:buFontTx/>
                <a:buNone/>
                <a:tabLst/>
                <a:defRPr/>
              </a:pPr>
              <a:t>36</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
        <p:nvSpPr>
          <p:cNvPr id="14" name="Rectangle: Rounded Corners 24"/>
          <p:cNvSpPr/>
          <p:nvPr/>
        </p:nvSpPr>
        <p:spPr>
          <a:xfrm>
            <a:off x="617280"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2513148" y="1019069"/>
            <a:ext cx="6727833" cy="523220"/>
          </a:xfrm>
          <a:prstGeom prst="rect">
            <a:avLst/>
          </a:prstGeom>
          <a:noFill/>
        </p:spPr>
        <p:txBody>
          <a:bodyPr wrap="square" rtlCol="0">
            <a:spAutoFit/>
          </a:bodyPr>
          <a:lstStyle/>
          <a:p>
            <a:r>
              <a:rPr lang="en-US" sz="2800" b="1" dirty="0">
                <a:solidFill>
                  <a:srgbClr val="00B0F0"/>
                </a:solidFill>
                <a:latin typeface="Alexandria" charset="0"/>
                <a:cs typeface="Alexandria" charset="0"/>
              </a:rPr>
              <a:t>Basic Model of Strategic Management </a:t>
            </a:r>
          </a:p>
        </p:txBody>
      </p:sp>
      <p:sp>
        <p:nvSpPr>
          <p:cNvPr id="16" name="Rectangle 15"/>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21" name="TextBox 20"/>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01</a:t>
            </a:r>
            <a:endParaRPr lang="en-US" sz="4400" b="1" dirty="0">
              <a:solidFill>
                <a:schemeClr val="bg1"/>
              </a:solidFill>
              <a:latin typeface="Alexandria" charset="0"/>
              <a:cs typeface="Alexandria" charset="0"/>
            </a:endParaRP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0" name="Content Placeholder 4">
            <a:extLst>
              <a:ext uri="{FF2B5EF4-FFF2-40B4-BE49-F238E27FC236}">
                <a16:creationId xmlns:a16="http://schemas.microsoft.com/office/drawing/2014/main" xmlns="" id="{990169C1-5DF2-45B9-864B-8E2661F2032F}"/>
              </a:ext>
            </a:extLst>
          </p:cNvPr>
          <p:cNvSpPr txBox="1">
            <a:spLocks/>
          </p:cNvSpPr>
          <p:nvPr/>
        </p:nvSpPr>
        <p:spPr>
          <a:xfrm>
            <a:off x="942308" y="2146853"/>
            <a:ext cx="10182892" cy="4096711"/>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0" indent="0" algn="just">
              <a:lnSpc>
                <a:spcPct val="150000"/>
              </a:lnSpc>
              <a:buNone/>
              <a:defRPr/>
            </a:pPr>
            <a:r>
              <a:rPr lang="en-US" sz="2400" i="1" dirty="0">
                <a:solidFill>
                  <a:srgbClr val="FF0000"/>
                </a:solidFill>
              </a:rPr>
              <a:t>Strategy Formulation (F)Topics and Questions</a:t>
            </a:r>
          </a:p>
          <a:p>
            <a:pPr marL="0" lvl="0" indent="0" algn="just">
              <a:lnSpc>
                <a:spcPct val="150000"/>
              </a:lnSpc>
              <a:buNone/>
              <a:defRPr/>
            </a:pPr>
            <a:r>
              <a:rPr lang="en-US" sz="2400" dirty="0">
                <a:solidFill>
                  <a:srgbClr val="FF0000"/>
                </a:solidFill>
              </a:rPr>
              <a:t>■  Business strategy: </a:t>
            </a:r>
            <a:r>
              <a:rPr lang="en-US" sz="2400" dirty="0">
                <a:solidFill>
                  <a:prstClr val="black"/>
                </a:solidFill>
              </a:rPr>
              <a:t>How should the firm compete: cost leadership, differentiation, or value innovation(Chapters 6)</a:t>
            </a:r>
          </a:p>
          <a:p>
            <a:pPr marL="0" lvl="0" indent="0" algn="just">
              <a:lnSpc>
                <a:spcPct val="150000"/>
              </a:lnSpc>
              <a:buNone/>
              <a:defRPr/>
            </a:pPr>
            <a:r>
              <a:rPr lang="en-US" sz="2400" dirty="0">
                <a:solidFill>
                  <a:srgbClr val="FF0000"/>
                </a:solidFill>
              </a:rPr>
              <a:t>■  Corporate strategy: </a:t>
            </a:r>
            <a:r>
              <a:rPr lang="en-US" sz="2400" dirty="0">
                <a:solidFill>
                  <a:prstClr val="black"/>
                </a:solidFill>
              </a:rPr>
              <a:t>Where should the firm compete: industry, markets, and geography?(Chapters 8)</a:t>
            </a:r>
          </a:p>
          <a:p>
            <a:pPr marL="0" lvl="0" indent="0" algn="just">
              <a:lnSpc>
                <a:spcPct val="150000"/>
              </a:lnSpc>
              <a:buNone/>
              <a:defRPr/>
            </a:pPr>
            <a:r>
              <a:rPr lang="en-US" sz="2400" dirty="0">
                <a:solidFill>
                  <a:srgbClr val="FF0000"/>
                </a:solidFill>
              </a:rPr>
              <a:t>■  Global strategy: How and where should the firm compete: </a:t>
            </a:r>
            <a:r>
              <a:rPr lang="en-US" sz="2400" dirty="0">
                <a:solidFill>
                  <a:prstClr val="black"/>
                </a:solidFill>
              </a:rPr>
              <a:t>local, regional, national, or international?(Chapter 10).</a:t>
            </a:r>
          </a:p>
        </p:txBody>
      </p:sp>
    </p:spTree>
    <p:extLst>
      <p:ext uri="{BB962C8B-B14F-4D97-AF65-F5344CB8AC3E}">
        <p14:creationId xmlns:p14="http://schemas.microsoft.com/office/powerpoint/2010/main" val="533464056"/>
      </p:ext>
    </p:extLst>
  </p:cSld>
  <p:clrMapOvr>
    <a:masterClrMapping/>
  </p:clrMapOvr>
  <p:transition spd="slow">
    <p:comb/>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Slide Number Placeholder 4">
            <a:extLst>
              <a:ext uri="{FF2B5EF4-FFF2-40B4-BE49-F238E27FC236}">
                <a16:creationId xmlns:a16="http://schemas.microsoft.com/office/drawing/2014/main" xmlns="" id="{1C252B0C-95DF-43E8-874E-EEAA4763F118}"/>
              </a:ext>
            </a:extLst>
          </p:cNvPr>
          <p:cNvSpPr txBox="1">
            <a:spLocks/>
          </p:cNvSpPr>
          <p:nvPr/>
        </p:nvSpPr>
        <p:spPr>
          <a:xfrm>
            <a:off x="11548872" y="6323076"/>
            <a:ext cx="640080"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1</a:t>
            </a: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Times New Roman" panose="02020603050405020304" pitchFamily="18" charset="0"/>
              </a:rPr>
              <a:t>–</a:t>
            </a:r>
            <a:fld id="{AA1528E9-8C64-44A4-BC02-5222E70D7F27}"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pPr marL="0" marR="0" lvl="0" indent="0" algn="ctr" defTabSz="914400" rtl="0" eaLnBrk="1" fontAlgn="auto" latinLnBrk="0" hangingPunct="1">
                <a:lnSpc>
                  <a:spcPct val="100000"/>
                </a:lnSpc>
                <a:spcBef>
                  <a:spcPts val="0"/>
                </a:spcBef>
                <a:spcAft>
                  <a:spcPts val="600"/>
                </a:spcAft>
                <a:buClrTx/>
                <a:buSzTx/>
                <a:buFontTx/>
                <a:buNone/>
                <a:tabLst/>
                <a:defRPr/>
              </a:pPr>
              <a:t>37</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
        <p:nvSpPr>
          <p:cNvPr id="14" name="Rectangle: Rounded Corners 24"/>
          <p:cNvSpPr/>
          <p:nvPr/>
        </p:nvSpPr>
        <p:spPr>
          <a:xfrm>
            <a:off x="617280"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2513148" y="1019069"/>
            <a:ext cx="6727833" cy="523220"/>
          </a:xfrm>
          <a:prstGeom prst="rect">
            <a:avLst/>
          </a:prstGeom>
          <a:noFill/>
        </p:spPr>
        <p:txBody>
          <a:bodyPr wrap="square" rtlCol="0">
            <a:spAutoFit/>
          </a:bodyPr>
          <a:lstStyle/>
          <a:p>
            <a:r>
              <a:rPr lang="en-US" sz="2800" b="1" dirty="0">
                <a:solidFill>
                  <a:srgbClr val="00B0F0"/>
                </a:solidFill>
                <a:latin typeface="Alexandria" charset="0"/>
                <a:cs typeface="Alexandria" charset="0"/>
              </a:rPr>
              <a:t>Basic Model of Strategic Management </a:t>
            </a:r>
          </a:p>
        </p:txBody>
      </p:sp>
      <p:sp>
        <p:nvSpPr>
          <p:cNvPr id="16" name="Rectangle 15"/>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21" name="TextBox 20"/>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01</a:t>
            </a:r>
            <a:endParaRPr lang="en-US" sz="4400" b="1" dirty="0">
              <a:solidFill>
                <a:schemeClr val="bg1"/>
              </a:solidFill>
              <a:latin typeface="Alexandria" charset="0"/>
              <a:cs typeface="Alexandria" charset="0"/>
            </a:endParaRP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0" name="Content Placeholder 4">
            <a:extLst>
              <a:ext uri="{FF2B5EF4-FFF2-40B4-BE49-F238E27FC236}">
                <a16:creationId xmlns:a16="http://schemas.microsoft.com/office/drawing/2014/main" xmlns="" id="{990169C1-5DF2-45B9-864B-8E2661F2032F}"/>
              </a:ext>
            </a:extLst>
          </p:cNvPr>
          <p:cNvSpPr txBox="1">
            <a:spLocks/>
          </p:cNvSpPr>
          <p:nvPr/>
        </p:nvSpPr>
        <p:spPr>
          <a:xfrm>
            <a:off x="942308" y="2146853"/>
            <a:ext cx="10182892" cy="4096711"/>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0" indent="0" algn="just">
              <a:lnSpc>
                <a:spcPct val="150000"/>
              </a:lnSpc>
              <a:buNone/>
              <a:defRPr/>
            </a:pPr>
            <a:r>
              <a:rPr lang="en-US" sz="2400" i="1" dirty="0">
                <a:solidFill>
                  <a:srgbClr val="FF0000"/>
                </a:solidFill>
              </a:rPr>
              <a:t>Strategy Implementation (I)Topics and Questions</a:t>
            </a:r>
          </a:p>
          <a:p>
            <a:pPr marL="0" lvl="0" indent="0" algn="just">
              <a:lnSpc>
                <a:spcPct val="150000"/>
              </a:lnSpc>
              <a:buNone/>
              <a:defRPr/>
            </a:pPr>
            <a:r>
              <a:rPr lang="en-US" sz="2400" dirty="0">
                <a:solidFill>
                  <a:srgbClr val="FF0000"/>
                </a:solidFill>
              </a:rPr>
              <a:t>■  Organizational design: </a:t>
            </a:r>
            <a:r>
              <a:rPr lang="en-US" sz="2400" dirty="0">
                <a:solidFill>
                  <a:prstClr val="black"/>
                </a:solidFill>
              </a:rPr>
              <a:t>How should the firm organize to turn the formulated strategy into action?(Chapter 11)</a:t>
            </a:r>
          </a:p>
          <a:p>
            <a:pPr marL="0" lvl="0" indent="0" algn="just">
              <a:lnSpc>
                <a:spcPct val="150000"/>
              </a:lnSpc>
              <a:buNone/>
              <a:defRPr/>
            </a:pPr>
            <a:r>
              <a:rPr lang="en-US" sz="2400" dirty="0">
                <a:solidFill>
                  <a:srgbClr val="FF0000"/>
                </a:solidFill>
              </a:rPr>
              <a:t>■  Corporate governance and business ethics: </a:t>
            </a:r>
            <a:r>
              <a:rPr lang="en-US" sz="2400" dirty="0">
                <a:solidFill>
                  <a:prstClr val="black"/>
                </a:solidFill>
              </a:rPr>
              <a:t>What type of corporate governance is most effective? How does the firm anchor strategic decisions in business ethics?(Chapter 12)</a:t>
            </a:r>
          </a:p>
        </p:txBody>
      </p:sp>
    </p:spTree>
    <p:extLst>
      <p:ext uri="{BB962C8B-B14F-4D97-AF65-F5344CB8AC3E}">
        <p14:creationId xmlns:p14="http://schemas.microsoft.com/office/powerpoint/2010/main" val="3577529981"/>
      </p:ext>
    </p:extLst>
  </p:cSld>
  <p:clrMapOvr>
    <a:masterClrMapping/>
  </p:clrMapOvr>
  <p:transition spd="slow">
    <p:comb/>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15201" y="1579418"/>
            <a:ext cx="5479582" cy="790511"/>
          </a:xfrm>
          <a:prstGeom prst="rect">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6" name="Rectangle 5"/>
          <p:cNvSpPr/>
          <p:nvPr/>
        </p:nvSpPr>
        <p:spPr>
          <a:xfrm>
            <a:off x="815201" y="1586295"/>
            <a:ext cx="5479582" cy="757130"/>
          </a:xfrm>
          <a:prstGeom prst="rect">
            <a:avLst/>
          </a:prstGeom>
        </p:spPr>
        <p:txBody>
          <a:bodyPr wrap="square">
            <a:spAutoFit/>
          </a:bodyPr>
          <a:lstStyle/>
          <a:p>
            <a:pPr algn="ctr">
              <a:lnSpc>
                <a:spcPct val="120000"/>
              </a:lnSpc>
            </a:pPr>
            <a:r>
              <a:rPr lang="en-US" sz="3600" b="1" dirty="0">
                <a:solidFill>
                  <a:schemeClr val="bg1"/>
                </a:solidFill>
                <a:latin typeface="Alexandria" charset="0"/>
                <a:cs typeface="Alexandria" charset="0"/>
              </a:rPr>
              <a:t>References </a:t>
            </a: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Slide Number Placeholder 4">
            <a:extLst>
              <a:ext uri="{FF2B5EF4-FFF2-40B4-BE49-F238E27FC236}">
                <a16:creationId xmlns:a16="http://schemas.microsoft.com/office/drawing/2014/main" xmlns="" id="{1C252B0C-95DF-43E8-874E-EEAA4763F118}"/>
              </a:ext>
            </a:extLst>
          </p:cNvPr>
          <p:cNvSpPr txBox="1">
            <a:spLocks/>
          </p:cNvSpPr>
          <p:nvPr/>
        </p:nvSpPr>
        <p:spPr>
          <a:xfrm>
            <a:off x="11548872" y="6323076"/>
            <a:ext cx="640080"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smtClean="0">
                <a:ln>
                  <a:noFill/>
                </a:ln>
                <a:solidFill>
                  <a:srgbClr val="44546A"/>
                </a:solidFill>
                <a:effectLst/>
                <a:uLnTx/>
                <a:uFillTx/>
                <a:latin typeface="Arial" panose="020B0604020202020204" pitchFamily="34" charset="0"/>
                <a:ea typeface="+mn-ea"/>
                <a:cs typeface="+mn-cs"/>
              </a:rPr>
              <a:t>1-38</a:t>
            </a:r>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
        <p:nvSpPr>
          <p:cNvPr id="9" name="Content Placeholder 5">
            <a:extLst>
              <a:ext uri="{FF2B5EF4-FFF2-40B4-BE49-F238E27FC236}">
                <a16:creationId xmlns:a16="http://schemas.microsoft.com/office/drawing/2014/main" xmlns="" id="{35D1E37B-1082-42CF-B292-2B18B071FB68}"/>
              </a:ext>
            </a:extLst>
          </p:cNvPr>
          <p:cNvSpPr txBox="1">
            <a:spLocks/>
          </p:cNvSpPr>
          <p:nvPr/>
        </p:nvSpPr>
        <p:spPr>
          <a:xfrm>
            <a:off x="815201" y="2923517"/>
            <a:ext cx="6367477" cy="2485832"/>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0" indent="0">
              <a:lnSpc>
                <a:spcPct val="150000"/>
              </a:lnSpc>
              <a:buNone/>
              <a:defRPr/>
            </a:pPr>
            <a:r>
              <a:rPr lang="en-US" sz="2400" dirty="0"/>
              <a:t>Strategic management, third edition, 2017 By Frank t. </a:t>
            </a:r>
            <a:r>
              <a:rPr lang="en-US" sz="2400" dirty="0" err="1" smtClean="0"/>
              <a:t>Rothaermel</a:t>
            </a:r>
            <a:r>
              <a:rPr lang="en-US" sz="2400" dirty="0" smtClean="0"/>
              <a:t> </a:t>
            </a:r>
          </a:p>
          <a:p>
            <a:pPr marL="0" lvl="0" indent="0">
              <a:lnSpc>
                <a:spcPct val="150000"/>
              </a:lnSpc>
              <a:buNone/>
              <a:defRPr/>
            </a:pPr>
            <a:r>
              <a:rPr lang="en-US" sz="2400" dirty="0" smtClean="0"/>
              <a:t>Georgia </a:t>
            </a:r>
            <a:r>
              <a:rPr lang="en-US" sz="2400" dirty="0"/>
              <a:t>Institute of Technology.</a:t>
            </a:r>
          </a:p>
        </p:txBody>
      </p:sp>
      <p:pic>
        <p:nvPicPr>
          <p:cNvPr id="12" name="Picture 11">
            <a:extLst>
              <a:ext uri="{FF2B5EF4-FFF2-40B4-BE49-F238E27FC236}">
                <a16:creationId xmlns:a16="http://schemas.microsoft.com/office/drawing/2014/main" xmlns="" id="{F6BC82B8-8B55-2821-6F8E-42065D0D880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58152" y="1579417"/>
            <a:ext cx="4798725" cy="4675607"/>
          </a:xfrm>
          <a:prstGeom prst="rect">
            <a:avLst/>
          </a:prstGeom>
        </p:spPr>
      </p:pic>
    </p:spTree>
    <p:extLst>
      <p:ext uri="{BB962C8B-B14F-4D97-AF65-F5344CB8AC3E}">
        <p14:creationId xmlns:p14="http://schemas.microsoft.com/office/powerpoint/2010/main" val="3193219222"/>
      </p:ext>
    </p:extLst>
  </p:cSld>
  <p:clrMapOvr>
    <a:masterClrMapping/>
  </p:clrMapOvr>
  <p:transition spd="slow">
    <p:comb/>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b="1">
                <a:solidFill>
                  <a:schemeClr val="bg1"/>
                </a:solidFill>
                <a:latin typeface="Alexandria" charset="0"/>
                <a:cs typeface="Alexandria"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xmlns=""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d13aca44-ef33-4cf4-9980-7f0b00e6eeb9">
      <Terms xmlns="http://schemas.microsoft.com/office/infopath/2007/PartnerControls"/>
    </lcf76f155ced4ddcb4097134ff3c332f>
    <TaxCatchAll xmlns="49100919-8a76-4266-be0c-7dc583902cb4"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7e97f5759b239d09901a6c3e6d044424">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ff6c873fd4150f862f394d9ad33a2f1b"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CC9A911-23AF-4D6B-960B-1A780C58D828}">
  <ds:schemaRefs>
    <ds:schemaRef ds:uri="http://schemas.openxmlformats.org/package/2006/metadata/core-properties"/>
    <ds:schemaRef ds:uri="http://schemas.microsoft.com/office/infopath/2007/PartnerControls"/>
    <ds:schemaRef ds:uri="http://schemas.microsoft.com/office/2006/metadata/properties"/>
    <ds:schemaRef ds:uri="http://schemas.microsoft.com/office/2006/documentManagement/types"/>
    <ds:schemaRef ds:uri="d13aca44-ef33-4cf4-9980-7f0b00e6eeb9"/>
    <ds:schemaRef ds:uri="http://www.w3.org/XML/1998/namespace"/>
    <ds:schemaRef ds:uri="http://purl.org/dc/elements/1.1/"/>
    <ds:schemaRef ds:uri="49100919-8a76-4266-be0c-7dc583902cb4"/>
    <ds:schemaRef ds:uri="http://purl.org/dc/dcmitype/"/>
    <ds:schemaRef ds:uri="http://purl.org/dc/terms/"/>
  </ds:schemaRefs>
</ds:datastoreItem>
</file>

<file path=customXml/itemProps2.xml><?xml version="1.0" encoding="utf-8"?>
<ds:datastoreItem xmlns:ds="http://schemas.openxmlformats.org/officeDocument/2006/customXml" ds:itemID="{C42D9962-DE7B-4B04-88F5-574041A97D3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13aca44-ef33-4cf4-9980-7f0b00e6eeb9"/>
    <ds:schemaRef ds:uri="49100919-8a76-4266-be0c-7dc583902cb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6922925-B650-4EA1-A7DB-D7297A7637D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1233</TotalTime>
  <Words>2647</Words>
  <Application>Microsoft Office PowerPoint</Application>
  <PresentationFormat>Custom</PresentationFormat>
  <Paragraphs>226</Paragraphs>
  <Slides>39</Slides>
  <Notes>3</Notes>
  <HiddenSlides>0</HiddenSlides>
  <MMClips>0</MMClips>
  <ScaleCrop>false</ScaleCrop>
  <HeadingPairs>
    <vt:vector size="4" baseType="variant">
      <vt:variant>
        <vt:lpstr>Theme</vt:lpstr>
      </vt:variant>
      <vt:variant>
        <vt:i4>1</vt:i4>
      </vt:variant>
      <vt:variant>
        <vt:lpstr>Slide Titles</vt:lpstr>
      </vt:variant>
      <vt:variant>
        <vt:i4>39</vt:i4>
      </vt:variant>
    </vt:vector>
  </HeadingPairs>
  <TitlesOfParts>
    <vt:vector size="40"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ALFAGR</cp:lastModifiedBy>
  <cp:revision>241</cp:revision>
  <dcterms:created xsi:type="dcterms:W3CDTF">2023-04-29T09:08:00Z</dcterms:created>
  <dcterms:modified xsi:type="dcterms:W3CDTF">2025-01-28T21:30:55Z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0x0101006A254F5D6A14094B8840E79896A2F150</vt:lpwstr>
  </property>
  <property fmtid="{D5CDD505-2E9C-101B-9397-08002B2CF9AE}" pid="5" name="MediaServiceImageTags">
    <vt:lpwstr/>
  </property>
</Properties>
</file>