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19449" y="5459227"/>
            <a:ext cx="4219425" cy="523220"/>
          </a:xfrm>
          <a:prstGeom prst="rect">
            <a:avLst/>
          </a:prstGeom>
          <a:noFill/>
        </p:spPr>
        <p:txBody>
          <a:bodyPr wrap="none" rtlCol="0">
            <a:spAutoFit/>
          </a:bodyPr>
          <a:lstStyle/>
          <a:p>
            <a:r>
              <a:rPr lang="en-US" sz="2800" b="1" dirty="0">
                <a:solidFill>
                  <a:schemeClr val="bg1"/>
                </a:solidFill>
                <a:effectLst/>
                <a:latin typeface="Arial" panose="020B0604020202020204" pitchFamily="34" charset="0"/>
              </a:rPr>
              <a:t>Industrial IoT Gateways</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1332" cy="523220"/>
          </a:xfrm>
          <a:prstGeom prst="rect">
            <a:avLst/>
          </a:prstGeom>
          <a:noFill/>
        </p:spPr>
        <p:txBody>
          <a:bodyPr wrap="none" rtlCol="0">
            <a:spAutoFit/>
          </a:bodyPr>
          <a:lstStyle/>
          <a:p>
            <a:r>
              <a:rPr lang="en-US" sz="2800" b="1" dirty="0">
                <a:solidFill>
                  <a:schemeClr val="bg1"/>
                </a:solidFill>
                <a:effectLst/>
                <a:latin typeface="Arial" panose="020B0604020202020204" pitchFamily="34" charset="0"/>
              </a:rPr>
              <a:t>Foreword</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20606" y="1795922"/>
            <a:ext cx="11312806" cy="3472554"/>
          </a:xfrm>
          <a:prstGeom prst="rect">
            <a:avLst/>
          </a:prstGeom>
          <a:noFill/>
        </p:spPr>
        <p:txBody>
          <a:bodyPr wrap="square" rtlCol="0">
            <a:spAutoFit/>
          </a:bodyPr>
          <a:lstStyle/>
          <a:p>
            <a:pPr>
              <a:lnSpc>
                <a:spcPct val="200000"/>
              </a:lnSpc>
            </a:pPr>
            <a:r>
              <a:rPr lang="en-US" sz="1400" b="1" dirty="0">
                <a:effectLst/>
                <a:latin typeface="Arial" panose="020B0604020202020204" pitchFamily="34" charset="0"/>
              </a:rPr>
              <a:t> Amidst global competition, the net profit of industrial manufacturing continues to decline, while traditional business models are forced to transform. Emerging from this is a wide unknown market space – industrial interconnection. With opportunity for growth and profit, industrial interconnect scenarios involve harsher environments, require more diversified interfaces to adapt, face more network security challenges, and are more difficult to maintain than in enterprises or the family home.</a:t>
            </a:r>
          </a:p>
          <a:p>
            <a:pPr>
              <a:lnSpc>
                <a:spcPct val="200000"/>
              </a:lnSpc>
            </a:pPr>
            <a:br>
              <a:rPr lang="en-US" sz="1400" b="1" dirty="0"/>
            </a:br>
            <a:r>
              <a:rPr lang="en-US" sz="1400" b="1" dirty="0">
                <a:effectLst/>
                <a:latin typeface="Arial" panose="020B0604020202020204" pitchFamily="34" charset="0"/>
              </a:rPr>
              <a:t> To keep up, Huawei has designed and launched a series of high-end, mid-range, and low-end IoT gateways. These feature-rich gateways stand out for their unmatched edge computing, IoT platform support, and extensive adaption to industrial interconnection scenarios.</a:t>
            </a:r>
            <a:endParaRPr lang="en-US" sz="1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04075" cy="523220"/>
          </a:xfrm>
          <a:prstGeom prst="rect">
            <a:avLst/>
          </a:prstGeom>
          <a:noFill/>
        </p:spPr>
        <p:txBody>
          <a:bodyPr wrap="none" rtlCol="0">
            <a:spAutoFit/>
          </a:bodyPr>
          <a:lstStyle/>
          <a:p>
            <a:r>
              <a:rPr lang="en-US" sz="2800" b="1" dirty="0">
                <a:solidFill>
                  <a:schemeClr val="bg1"/>
                </a:solidFill>
                <a:effectLst/>
                <a:latin typeface="Arial" panose="020B0604020202020204" pitchFamily="34" charset="0"/>
              </a:rPr>
              <a:t>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39597" y="1846924"/>
            <a:ext cx="11312806" cy="2976392"/>
          </a:xfrm>
          <a:prstGeom prst="rect">
            <a:avLst/>
          </a:prstGeom>
          <a:noFill/>
        </p:spPr>
        <p:txBody>
          <a:bodyPr wrap="square" rtlCol="0">
            <a:spAutoFit/>
          </a:bodyPr>
          <a:lstStyle/>
          <a:p>
            <a:pPr>
              <a:lnSpc>
                <a:spcPct val="200000"/>
              </a:lnSpc>
            </a:pPr>
            <a:r>
              <a:rPr lang="en-US" sz="1600" b="1" dirty="0">
                <a:effectLst/>
                <a:latin typeface="Arial" panose="020B0604020202020204" pitchFamily="34" charset="0"/>
              </a:rPr>
              <a:t> Upon completion of this course, you will be able to:</a:t>
            </a:r>
          </a:p>
          <a:p>
            <a:pPr>
              <a:lnSpc>
                <a:spcPct val="200000"/>
              </a:lnSpc>
            </a:pPr>
            <a:br>
              <a:rPr lang="en-US" sz="1600" dirty="0"/>
            </a:br>
            <a:r>
              <a:rPr lang="en-US" sz="1600" dirty="0"/>
              <a:t>- </a:t>
            </a:r>
            <a:r>
              <a:rPr lang="en-US" sz="1600" dirty="0">
                <a:effectLst/>
                <a:latin typeface="Arial" panose="020B0604020202020204" pitchFamily="34" charset="0"/>
              </a:rPr>
              <a:t>Understand basic concepts and features of industrial IoT gateways.</a:t>
            </a:r>
            <a:br>
              <a:rPr lang="en-US" sz="1600" dirty="0"/>
            </a:br>
            <a:r>
              <a:rPr lang="en-US" sz="1600" dirty="0"/>
              <a:t>- </a:t>
            </a:r>
            <a:r>
              <a:rPr lang="en-US" sz="1600" dirty="0">
                <a:effectLst/>
                <a:latin typeface="Arial" panose="020B0604020202020204" pitchFamily="34" charset="0"/>
              </a:rPr>
              <a:t>Master key technologies of industrial IoT gateways.</a:t>
            </a:r>
          </a:p>
          <a:p>
            <a:pPr>
              <a:lnSpc>
                <a:spcPct val="200000"/>
              </a:lnSpc>
            </a:pPr>
            <a:r>
              <a:rPr lang="en-US" sz="1600" dirty="0">
                <a:latin typeface="Arial" panose="020B0604020202020204" pitchFamily="34" charset="0"/>
              </a:rPr>
              <a:t>- U</a:t>
            </a:r>
            <a:r>
              <a:rPr lang="en-US" sz="1600" dirty="0">
                <a:effectLst/>
                <a:latin typeface="Arial" panose="020B0604020202020204" pitchFamily="34" charset="0"/>
              </a:rPr>
              <a:t>nderstand Huawei industrial IoT gateway products and features.</a:t>
            </a:r>
            <a:br>
              <a:rPr lang="en-US" sz="1600" dirty="0"/>
            </a:br>
            <a:r>
              <a:rPr lang="en-US" sz="1600" dirty="0"/>
              <a:t>- </a:t>
            </a:r>
            <a:r>
              <a:rPr lang="en-US" sz="1600" dirty="0">
                <a:effectLst/>
                <a:latin typeface="Arial" panose="020B0604020202020204" pitchFamily="34" charset="0"/>
              </a:rPr>
              <a:t>Understand application scenarios of Huawei industrial IoT gateways</a:t>
            </a:r>
            <a:r>
              <a:rPr lang="en-US" sz="1400" dirty="0">
                <a:effectLst/>
                <a:latin typeface="Arial" panose="020B0604020202020204" pitchFamily="34" charset="0"/>
              </a:rPr>
              <a:t>.</a:t>
            </a:r>
            <a:endParaRPr lang="en-US" sz="1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52095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1940129-A4D5-4EBE-5F6F-39D0A8B47CB4}"/>
              </a:ext>
            </a:extLst>
          </p:cNvPr>
          <p:cNvPicPr>
            <a:picLocks noChangeAspect="1"/>
          </p:cNvPicPr>
          <p:nvPr/>
        </p:nvPicPr>
        <p:blipFill>
          <a:blip r:embed="rId2"/>
          <a:stretch>
            <a:fillRect/>
          </a:stretch>
        </p:blipFill>
        <p:spPr>
          <a:xfrm>
            <a:off x="771056" y="1547666"/>
            <a:ext cx="10894350" cy="469155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0" y="6176682"/>
            <a:ext cx="759766" cy="681318"/>
          </a:xfrm>
          <a:prstGeom prst="rect">
            <a:avLst/>
          </a:prstGeom>
        </p:spPr>
      </p:pic>
      <p:pic>
        <p:nvPicPr>
          <p:cNvPr id="3" name="Picture 2"/>
          <p:cNvPicPr>
            <a:picLocks noChangeAspect="1"/>
          </p:cNvPicPr>
          <p:nvPr/>
        </p:nvPicPr>
        <p:blipFill>
          <a:blip r:embed="rId4"/>
          <a:stretch>
            <a:fillRect/>
          </a:stretch>
        </p:blipFill>
        <p:spPr>
          <a:xfrm>
            <a:off x="2409096" y="640034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1789" y="678313"/>
            <a:ext cx="6425285" cy="400110"/>
          </a:xfrm>
          <a:prstGeom prst="rect">
            <a:avLst/>
          </a:prstGeom>
          <a:noFill/>
        </p:spPr>
        <p:txBody>
          <a:bodyPr wrap="none" rtlCol="0">
            <a:spAutoFit/>
          </a:bodyPr>
          <a:lstStyle/>
          <a:p>
            <a:r>
              <a:rPr lang="en-US" sz="2000" b="1" dirty="0">
                <a:solidFill>
                  <a:schemeClr val="bg1"/>
                </a:solidFill>
                <a:effectLst/>
                <a:latin typeface="Arial" panose="020B0604020202020204" pitchFamily="34" charset="0"/>
              </a:rPr>
              <a:t>Extensive Application of IoT in Industrial Scenarios</a:t>
            </a:r>
            <a:endParaRPr lang="en-US" sz="2000" b="1" dirty="0">
              <a:solidFill>
                <a:schemeClr val="bg1"/>
              </a:solidFill>
              <a:effectLst/>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9742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C4A072D-9316-2809-FE1C-A990BD165710}"/>
              </a:ext>
            </a:extLst>
          </p:cNvPr>
          <p:cNvPicPr>
            <a:picLocks noChangeAspect="1"/>
          </p:cNvPicPr>
          <p:nvPr/>
        </p:nvPicPr>
        <p:blipFill>
          <a:blip r:embed="rId2"/>
          <a:stretch>
            <a:fillRect/>
          </a:stretch>
        </p:blipFill>
        <p:spPr>
          <a:xfrm>
            <a:off x="1747098" y="1544203"/>
            <a:ext cx="9306713" cy="488976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42212"/>
            <a:ext cx="837730" cy="751232"/>
          </a:xfrm>
          <a:prstGeom prst="rect">
            <a:avLst/>
          </a:prstGeom>
        </p:spPr>
      </p:pic>
      <p:pic>
        <p:nvPicPr>
          <p:cNvPr id="3" name="Picture 2"/>
          <p:cNvPicPr>
            <a:picLocks noChangeAspect="1"/>
          </p:cNvPicPr>
          <p:nvPr/>
        </p:nvPicPr>
        <p:blipFill>
          <a:blip r:embed="rId4"/>
          <a:stretch>
            <a:fillRect/>
          </a:stretch>
        </p:blipFill>
        <p:spPr>
          <a:xfrm>
            <a:off x="2409096" y="65027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256083" cy="1610200"/>
          </a:xfrm>
          <a:prstGeom prst="rect">
            <a:avLst/>
          </a:prstGeom>
        </p:spPr>
      </p:pic>
      <p:sp>
        <p:nvSpPr>
          <p:cNvPr id="7" name="TextBox 6"/>
          <p:cNvSpPr txBox="1"/>
          <p:nvPr/>
        </p:nvSpPr>
        <p:spPr>
          <a:xfrm>
            <a:off x="2650377" y="543490"/>
            <a:ext cx="7415748"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Challenges Faced by IoT in the Industry Field</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3331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071955-0223-5908-953D-71EAE46DAEA6}"/>
              </a:ext>
            </a:extLst>
          </p:cNvPr>
          <p:cNvPicPr>
            <a:picLocks noChangeAspect="1"/>
          </p:cNvPicPr>
          <p:nvPr/>
        </p:nvPicPr>
        <p:blipFill>
          <a:blip r:embed="rId2"/>
          <a:stretch>
            <a:fillRect/>
          </a:stretch>
        </p:blipFill>
        <p:spPr>
          <a:xfrm>
            <a:off x="914399" y="1734321"/>
            <a:ext cx="10157013" cy="477798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0" y="6185647"/>
            <a:ext cx="696268" cy="624376"/>
          </a:xfrm>
          <a:prstGeom prst="rect">
            <a:avLst/>
          </a:prstGeom>
        </p:spPr>
      </p:pic>
      <p:pic>
        <p:nvPicPr>
          <p:cNvPr id="3" name="Picture 2"/>
          <p:cNvPicPr>
            <a:picLocks noChangeAspect="1"/>
          </p:cNvPicPr>
          <p:nvPr/>
        </p:nvPicPr>
        <p:blipFill>
          <a:blip r:embed="rId4"/>
          <a:stretch>
            <a:fillRect/>
          </a:stretch>
        </p:blipFill>
        <p:spPr>
          <a:xfrm>
            <a:off x="2334595"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772397"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Why Industrial IoT Gateways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698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6239434"/>
            <a:ext cx="689788" cy="618565"/>
          </a:xfrm>
          <a:prstGeom prst="rect">
            <a:avLst/>
          </a:prstGeom>
        </p:spPr>
      </p:pic>
      <p:pic>
        <p:nvPicPr>
          <p:cNvPr id="3" name="Picture 2"/>
          <p:cNvPicPr>
            <a:picLocks noChangeAspect="1"/>
          </p:cNvPicPr>
          <p:nvPr/>
        </p:nvPicPr>
        <p:blipFill>
          <a:blip r:embed="rId3"/>
          <a:stretch>
            <a:fillRect/>
          </a:stretch>
        </p:blipFill>
        <p:spPr>
          <a:xfrm>
            <a:off x="2409096" y="660501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13496"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Positioning of Industrial IoT Gateways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222F973F-6CF2-C8A4-E6BA-0C4239B2789D}"/>
              </a:ext>
            </a:extLst>
          </p:cNvPr>
          <p:cNvPicPr>
            <a:picLocks noChangeAspect="1"/>
          </p:cNvPicPr>
          <p:nvPr/>
        </p:nvPicPr>
        <p:blipFill>
          <a:blip r:embed="rId6"/>
          <a:stretch>
            <a:fillRect/>
          </a:stretch>
        </p:blipFill>
        <p:spPr>
          <a:xfrm>
            <a:off x="1014365" y="1617059"/>
            <a:ext cx="10990729" cy="4931657"/>
          </a:xfrm>
          <a:prstGeom prst="rect">
            <a:avLst/>
          </a:prstGeom>
        </p:spPr>
      </p:pic>
    </p:spTree>
    <p:extLst>
      <p:ext uri="{BB962C8B-B14F-4D97-AF65-F5344CB8AC3E}">
        <p14:creationId xmlns:p14="http://schemas.microsoft.com/office/powerpoint/2010/main" val="652944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55D36D1-B956-A468-9D09-C75C25CAB9AE}"/>
              </a:ext>
            </a:extLst>
          </p:cNvPr>
          <p:cNvPicPr>
            <a:picLocks noChangeAspect="1"/>
          </p:cNvPicPr>
          <p:nvPr/>
        </p:nvPicPr>
        <p:blipFill>
          <a:blip r:embed="rId2"/>
          <a:stretch>
            <a:fillRect/>
          </a:stretch>
        </p:blipFill>
        <p:spPr>
          <a:xfrm>
            <a:off x="371179" y="1730380"/>
            <a:ext cx="11667551" cy="478581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0" y="6212540"/>
            <a:ext cx="719778" cy="645459"/>
          </a:xfrm>
          <a:prstGeom prst="rect">
            <a:avLst/>
          </a:prstGeom>
        </p:spPr>
      </p:pic>
      <p:pic>
        <p:nvPicPr>
          <p:cNvPr id="3" name="Picture 2"/>
          <p:cNvPicPr>
            <a:picLocks noChangeAspect="1"/>
          </p:cNvPicPr>
          <p:nvPr/>
        </p:nvPicPr>
        <p:blipFill>
          <a:blip r:embed="rId4"/>
          <a:stretch>
            <a:fillRect/>
          </a:stretch>
        </p:blipFill>
        <p:spPr>
          <a:xfrm>
            <a:off x="2485612" y="663637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4860"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Edge Computing (1/2)</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7097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0D6A34C-C272-7640-39F0-F1D3F8D6EA89}"/>
              </a:ext>
            </a:extLst>
          </p:cNvPr>
          <p:cNvPicPr>
            <a:picLocks noChangeAspect="1"/>
          </p:cNvPicPr>
          <p:nvPr/>
        </p:nvPicPr>
        <p:blipFill>
          <a:blip r:embed="rId2"/>
          <a:stretch>
            <a:fillRect/>
          </a:stretch>
        </p:blipFill>
        <p:spPr>
          <a:xfrm>
            <a:off x="587188" y="1692216"/>
            <a:ext cx="11017624" cy="483095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69106"/>
            <a:ext cx="879729" cy="788894"/>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4860"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Edge Computing (2/2)</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1104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57817"/>
            <a:ext cx="657785" cy="589867"/>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58976"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Mesh Networking Technologies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3CE4771-EC99-CF76-397C-DAFE2B42930D}"/>
              </a:ext>
            </a:extLst>
          </p:cNvPr>
          <p:cNvPicPr>
            <a:picLocks noChangeAspect="1"/>
          </p:cNvPicPr>
          <p:nvPr/>
        </p:nvPicPr>
        <p:blipFill>
          <a:blip r:embed="rId6"/>
          <a:stretch>
            <a:fillRect/>
          </a:stretch>
        </p:blipFill>
        <p:spPr>
          <a:xfrm>
            <a:off x="270257" y="1846924"/>
            <a:ext cx="11488875" cy="2999689"/>
          </a:xfrm>
          <a:prstGeom prst="rect">
            <a:avLst/>
          </a:prstGeom>
        </p:spPr>
      </p:pic>
    </p:spTree>
    <p:extLst>
      <p:ext uri="{BB962C8B-B14F-4D97-AF65-F5344CB8AC3E}">
        <p14:creationId xmlns:p14="http://schemas.microsoft.com/office/powerpoint/2010/main" val="2687970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9382F56-9FC2-8825-7BAA-A1A748991BF6}"/>
              </a:ext>
            </a:extLst>
          </p:cNvPr>
          <p:cNvPicPr>
            <a:picLocks noChangeAspect="1"/>
          </p:cNvPicPr>
          <p:nvPr/>
        </p:nvPicPr>
        <p:blipFill>
          <a:blip r:embed="rId2"/>
          <a:stretch>
            <a:fillRect/>
          </a:stretch>
        </p:blipFill>
        <p:spPr>
          <a:xfrm>
            <a:off x="648549" y="1775518"/>
            <a:ext cx="10894901" cy="459677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40862"/>
            <a:ext cx="857723" cy="769161"/>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377767"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Star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5362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59519"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Ring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93D175B-E0B6-D2A9-BF33-F6A6428F5C8E}"/>
              </a:ext>
            </a:extLst>
          </p:cNvPr>
          <p:cNvPicPr>
            <a:picLocks noChangeAspect="1"/>
          </p:cNvPicPr>
          <p:nvPr/>
        </p:nvPicPr>
        <p:blipFill>
          <a:blip r:embed="rId6"/>
          <a:stretch>
            <a:fillRect/>
          </a:stretch>
        </p:blipFill>
        <p:spPr>
          <a:xfrm>
            <a:off x="689069" y="1734321"/>
            <a:ext cx="10381129" cy="4742437"/>
          </a:xfrm>
          <a:prstGeom prst="rect">
            <a:avLst/>
          </a:prstGeom>
        </p:spPr>
      </p:pic>
    </p:spTree>
    <p:extLst>
      <p:ext uri="{BB962C8B-B14F-4D97-AF65-F5344CB8AC3E}">
        <p14:creationId xmlns:p14="http://schemas.microsoft.com/office/powerpoint/2010/main" val="3655663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A3836E0-2504-F293-779D-B5FFDC5E9014}"/>
              </a:ext>
            </a:extLst>
          </p:cNvPr>
          <p:cNvPicPr>
            <a:picLocks noChangeAspect="1"/>
          </p:cNvPicPr>
          <p:nvPr/>
        </p:nvPicPr>
        <p:blipFill>
          <a:blip r:embed="rId2"/>
          <a:stretch>
            <a:fillRect/>
          </a:stretch>
        </p:blipFill>
        <p:spPr>
          <a:xfrm>
            <a:off x="689069" y="1714617"/>
            <a:ext cx="10699542" cy="478615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45" y="5961529"/>
            <a:ext cx="999692" cy="896471"/>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337691"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Bus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1344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98981"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Mesh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B7F8D19-15BC-5F04-41FD-4DD4DC6D5568}"/>
              </a:ext>
            </a:extLst>
          </p:cNvPr>
          <p:cNvPicPr>
            <a:picLocks noChangeAspect="1"/>
          </p:cNvPicPr>
          <p:nvPr/>
        </p:nvPicPr>
        <p:blipFill>
          <a:blip r:embed="rId6"/>
          <a:stretch>
            <a:fillRect/>
          </a:stretch>
        </p:blipFill>
        <p:spPr>
          <a:xfrm>
            <a:off x="806824" y="1751889"/>
            <a:ext cx="10429933" cy="4805769"/>
          </a:xfrm>
          <a:prstGeom prst="rect">
            <a:avLst/>
          </a:prstGeom>
        </p:spPr>
      </p:pic>
    </p:spTree>
    <p:extLst>
      <p:ext uri="{BB962C8B-B14F-4D97-AF65-F5344CB8AC3E}">
        <p14:creationId xmlns:p14="http://schemas.microsoft.com/office/powerpoint/2010/main" val="1555296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CBA93EB-1FE6-22FF-22D1-EE27A3480525}"/>
              </a:ext>
            </a:extLst>
          </p:cNvPr>
          <p:cNvPicPr>
            <a:picLocks noChangeAspect="1"/>
          </p:cNvPicPr>
          <p:nvPr/>
        </p:nvPicPr>
        <p:blipFill>
          <a:blip r:embed="rId2"/>
          <a:stretch>
            <a:fillRect/>
          </a:stretch>
        </p:blipFill>
        <p:spPr>
          <a:xfrm>
            <a:off x="1387119" y="1350178"/>
            <a:ext cx="9771615" cy="5122459"/>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388"/>
            <a:ext cx="9533101" cy="1610200"/>
          </a:xfrm>
          <a:prstGeom prst="rect">
            <a:avLst/>
          </a:prstGeom>
        </p:spPr>
      </p:pic>
      <p:sp>
        <p:nvSpPr>
          <p:cNvPr id="7" name="TextBox 6"/>
          <p:cNvSpPr txBox="1"/>
          <p:nvPr/>
        </p:nvSpPr>
        <p:spPr>
          <a:xfrm>
            <a:off x="2650377" y="543490"/>
            <a:ext cx="6494022"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Huawei Industrial IoT Gateway Portfolio</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3320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610CF70-B0E0-FAEF-ADB9-439F817FDB12}"/>
              </a:ext>
            </a:extLst>
          </p:cNvPr>
          <p:cNvPicPr>
            <a:picLocks noChangeAspect="1"/>
          </p:cNvPicPr>
          <p:nvPr/>
        </p:nvPicPr>
        <p:blipFill>
          <a:blip r:embed="rId2"/>
          <a:stretch>
            <a:fillRect/>
          </a:stretch>
        </p:blipFill>
        <p:spPr>
          <a:xfrm>
            <a:off x="281632" y="1483163"/>
            <a:ext cx="11047916" cy="508676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152582"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From Street Lamp IoT to Campus IoT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445688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282</Words>
  <Application>Microsoft Office PowerPoint</Application>
  <PresentationFormat>Widescreen</PresentationFormat>
  <Paragraphs>54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9</cp:revision>
  <dcterms:created xsi:type="dcterms:W3CDTF">2021-08-03T13:03:26Z</dcterms:created>
  <dcterms:modified xsi:type="dcterms:W3CDTF">2022-12-14T18:18:59Z</dcterms:modified>
</cp:coreProperties>
</file>