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480" r:id="rId2"/>
    <p:sldId id="303" r:id="rId3"/>
    <p:sldId id="598" r:id="rId4"/>
    <p:sldId id="558" r:id="rId5"/>
    <p:sldId id="559" r:id="rId6"/>
    <p:sldId id="560" r:id="rId7"/>
    <p:sldId id="561" r:id="rId8"/>
    <p:sldId id="562" r:id="rId9"/>
    <p:sldId id="563" r:id="rId10"/>
    <p:sldId id="564" r:id="rId11"/>
    <p:sldId id="599" r:id="rId12"/>
    <p:sldId id="565" r:id="rId13"/>
    <p:sldId id="566" r:id="rId14"/>
    <p:sldId id="567" r:id="rId15"/>
    <p:sldId id="568" r:id="rId16"/>
    <p:sldId id="569" r:id="rId17"/>
    <p:sldId id="570" r:id="rId18"/>
    <p:sldId id="571" r:id="rId19"/>
    <p:sldId id="572" r:id="rId20"/>
    <p:sldId id="573" r:id="rId21"/>
    <p:sldId id="574" r:id="rId22"/>
    <p:sldId id="575" r:id="rId23"/>
    <p:sldId id="576" r:id="rId24"/>
    <p:sldId id="577" r:id="rId25"/>
    <p:sldId id="578" r:id="rId26"/>
    <p:sldId id="579" r:id="rId27"/>
    <p:sldId id="580" r:id="rId28"/>
    <p:sldId id="581" r:id="rId29"/>
    <p:sldId id="582" r:id="rId30"/>
    <p:sldId id="583" r:id="rId31"/>
    <p:sldId id="584" r:id="rId32"/>
    <p:sldId id="585" r:id="rId33"/>
    <p:sldId id="586" r:id="rId34"/>
    <p:sldId id="587" r:id="rId35"/>
    <p:sldId id="588" r:id="rId36"/>
    <p:sldId id="589" r:id="rId37"/>
    <p:sldId id="590" r:id="rId38"/>
    <p:sldId id="591" r:id="rId39"/>
    <p:sldId id="592" r:id="rId40"/>
    <p:sldId id="593" r:id="rId41"/>
    <p:sldId id="594" r:id="rId42"/>
    <p:sldId id="595" r:id="rId43"/>
    <p:sldId id="596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98"/>
            <p14:sldId id="558"/>
            <p14:sldId id="559"/>
            <p14:sldId id="560"/>
            <p14:sldId id="561"/>
            <p14:sldId id="562"/>
            <p14:sldId id="563"/>
            <p14:sldId id="564"/>
            <p14:sldId id="599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6"/>
            <p14:sldId id="577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95"/>
            <p14:sldId id="59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9" d="100"/>
          <a:sy n="79" d="100"/>
        </p:scale>
        <p:origin x="744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986548-A058-41E8-BB8A-A0A2A3842B28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238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8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06504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F15126-FBAF-4EAD-B6E0-B0B06C7E0368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358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33026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6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5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14255" y="1288419"/>
            <a:ext cx="472951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Theoretical analysis of time efficiency</a:t>
            </a:r>
            <a:endParaRPr lang="en-US" sz="2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928915"/>
            <a:ext cx="10515600" cy="747259"/>
          </a:xfrm>
        </p:spPr>
        <p:txBody>
          <a:bodyPr>
            <a:normAutofit/>
          </a:bodyPr>
          <a:lstStyle/>
          <a:p>
            <a:pPr algn="ctr"/>
            <a:r>
              <a:rPr lang="en-US" altLang="en-US" sz="4400" b="1" dirty="0">
                <a:solidFill>
                  <a:srgbClr val="C00000"/>
                </a:solidFill>
              </a:rPr>
              <a:t>Theoretical analysis of time efficiency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Time efficiency is analyzed by determining the number of repetitions of the </a:t>
            </a:r>
            <a:r>
              <a:rPr lang="en-US" altLang="en-US" i="1" u="sng" dirty="0"/>
              <a:t>basic operation</a:t>
            </a:r>
            <a:r>
              <a:rPr lang="en-US" altLang="en-US" dirty="0"/>
              <a:t> as a function of </a:t>
            </a:r>
            <a:r>
              <a:rPr lang="en-US" altLang="en-US" i="1" u="sng" dirty="0"/>
              <a:t>input size</a:t>
            </a:r>
          </a:p>
          <a:p>
            <a:r>
              <a:rPr lang="en-US" altLang="en-US" i="1" u="sng" dirty="0"/>
              <a:t>Basic operation</a:t>
            </a:r>
            <a:r>
              <a:rPr lang="en-US" altLang="en-US" dirty="0"/>
              <a:t>: the operation that contributes most towards the running time of the algorithm</a:t>
            </a:r>
          </a:p>
          <a:p>
            <a:endParaRPr lang="en-US" altLang="en-US" dirty="0"/>
          </a:p>
          <a:p>
            <a:pPr>
              <a:buFont typeface="Monotype Sorts" pitchFamily="2" charset="2"/>
              <a:buNone/>
            </a:pPr>
            <a:r>
              <a:rPr lang="en-US" altLang="en-US" sz="2800" i="1" dirty="0" smtClean="0"/>
              <a:t>                                      </a:t>
            </a:r>
            <a:r>
              <a:rPr lang="en-US" altLang="en-US" sz="3200" i="1" dirty="0" smtClean="0"/>
              <a:t>T</a:t>
            </a:r>
            <a:r>
              <a:rPr lang="en-US" altLang="en-US" sz="3200" dirty="0" smtClean="0"/>
              <a:t>( </a:t>
            </a:r>
            <a:r>
              <a:rPr lang="en-US" altLang="en-US" sz="3200" i="1" dirty="0" smtClean="0"/>
              <a:t>n </a:t>
            </a:r>
            <a:r>
              <a:rPr lang="en-US" altLang="en-US" sz="3200" dirty="0" smtClean="0"/>
              <a:t>) </a:t>
            </a:r>
            <a:r>
              <a:rPr lang="en-US" altLang="en-US" sz="3200" dirty="0">
                <a:latin typeface="Lucida Grande" pitchFamily="84" charset="0"/>
                <a:cs typeface="Times New Roman" panose="02020603050405020304" pitchFamily="18" charset="0"/>
              </a:rPr>
              <a:t>≈</a:t>
            </a:r>
            <a:r>
              <a:rPr lang="en-US" altLang="en-US" sz="3200" dirty="0"/>
              <a:t> </a:t>
            </a:r>
            <a:r>
              <a:rPr lang="en-US" altLang="en-US" sz="3200" i="1" dirty="0" err="1"/>
              <a:t>c</a:t>
            </a:r>
            <a:r>
              <a:rPr lang="en-US" altLang="en-US" sz="3200" i="1" baseline="-25000" dirty="0" err="1"/>
              <a:t>op</a:t>
            </a:r>
            <a:r>
              <a:rPr lang="en-US" altLang="en-US" sz="3200" i="1" dirty="0" err="1"/>
              <a:t>C</a:t>
            </a:r>
            <a:r>
              <a:rPr lang="en-US" altLang="en-US" sz="3200" dirty="0"/>
              <a:t>(</a:t>
            </a:r>
            <a:r>
              <a:rPr lang="en-US" altLang="en-US" sz="3200" i="1" dirty="0"/>
              <a:t>n</a:t>
            </a:r>
            <a:r>
              <a:rPr lang="en-US" altLang="en-US" sz="3200" dirty="0"/>
              <a:t>)</a:t>
            </a: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1652902" y="3428999"/>
            <a:ext cx="7918665" cy="2192425"/>
            <a:chOff x="868" y="2496"/>
            <a:chExt cx="3610" cy="1315"/>
          </a:xfrm>
        </p:grpSpPr>
        <p:sp>
          <p:nvSpPr>
            <p:cNvPr id="190468" name="Text Box 4"/>
            <p:cNvSpPr txBox="1">
              <a:spLocks noChangeArrowheads="1"/>
            </p:cNvSpPr>
            <p:nvPr/>
          </p:nvSpPr>
          <p:spPr bwMode="auto">
            <a:xfrm>
              <a:off x="868" y="3269"/>
              <a:ext cx="697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0000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sz="2000"/>
                <a:t>running time</a:t>
              </a:r>
            </a:p>
          </p:txBody>
        </p:sp>
        <p:sp>
          <p:nvSpPr>
            <p:cNvPr id="190469" name="Text Box 5"/>
            <p:cNvSpPr txBox="1">
              <a:spLocks noChangeArrowheads="1"/>
            </p:cNvSpPr>
            <p:nvPr/>
          </p:nvSpPr>
          <p:spPr bwMode="auto">
            <a:xfrm>
              <a:off x="1657" y="3386"/>
              <a:ext cx="977" cy="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0000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2000" dirty="0"/>
                <a:t>execution time</a:t>
              </a:r>
            </a:p>
            <a:p>
              <a:pPr algn="ctr"/>
              <a:r>
                <a:rPr lang="en-US" altLang="en-US" sz="2000" dirty="0"/>
                <a:t>for basic operation</a:t>
              </a:r>
            </a:p>
          </p:txBody>
        </p:sp>
        <p:sp>
          <p:nvSpPr>
            <p:cNvPr id="190470" name="Text Box 6"/>
            <p:cNvSpPr txBox="1">
              <a:spLocks noChangeArrowheads="1"/>
            </p:cNvSpPr>
            <p:nvPr/>
          </p:nvSpPr>
          <p:spPr bwMode="auto">
            <a:xfrm>
              <a:off x="3027" y="3376"/>
              <a:ext cx="1451" cy="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0000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en-US" sz="2000" dirty="0"/>
                <a:t>Number of times basic operation is executed</a:t>
              </a:r>
            </a:p>
          </p:txBody>
        </p:sp>
        <p:sp>
          <p:nvSpPr>
            <p:cNvPr id="190471" name="Line 7"/>
            <p:cNvSpPr>
              <a:spLocks noChangeShapeType="1"/>
            </p:cNvSpPr>
            <p:nvPr/>
          </p:nvSpPr>
          <p:spPr bwMode="auto">
            <a:xfrm flipV="1">
              <a:off x="1349" y="3077"/>
              <a:ext cx="576" cy="14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0472" name="Line 8"/>
            <p:cNvSpPr>
              <a:spLocks noChangeShapeType="1"/>
            </p:cNvSpPr>
            <p:nvPr/>
          </p:nvSpPr>
          <p:spPr bwMode="auto">
            <a:xfrm flipV="1">
              <a:off x="2330" y="3194"/>
              <a:ext cx="192" cy="24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0473" name="Line 9"/>
            <p:cNvSpPr>
              <a:spLocks noChangeShapeType="1"/>
            </p:cNvSpPr>
            <p:nvPr/>
          </p:nvSpPr>
          <p:spPr bwMode="auto">
            <a:xfrm flipH="1" flipV="1">
              <a:off x="2787" y="3177"/>
              <a:ext cx="336" cy="24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0474" name="Text Box 10"/>
            <p:cNvSpPr txBox="1">
              <a:spLocks noChangeArrowheads="1"/>
            </p:cNvSpPr>
            <p:nvPr/>
          </p:nvSpPr>
          <p:spPr bwMode="auto">
            <a:xfrm>
              <a:off x="2447" y="2496"/>
              <a:ext cx="536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0000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sz="2000" dirty="0"/>
                <a:t>input size</a:t>
              </a:r>
            </a:p>
          </p:txBody>
        </p:sp>
        <p:sp>
          <p:nvSpPr>
            <p:cNvPr id="190475" name="Line 11"/>
            <p:cNvSpPr>
              <a:spLocks noChangeShapeType="1"/>
            </p:cNvSpPr>
            <p:nvPr/>
          </p:nvSpPr>
          <p:spPr bwMode="auto">
            <a:xfrm>
              <a:off x="2827" y="2799"/>
              <a:ext cx="106" cy="22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0476" name="Line 12"/>
            <p:cNvSpPr>
              <a:spLocks noChangeShapeType="1"/>
            </p:cNvSpPr>
            <p:nvPr/>
          </p:nvSpPr>
          <p:spPr bwMode="auto">
            <a:xfrm flipH="1">
              <a:off x="2192" y="2736"/>
              <a:ext cx="352" cy="271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86393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258" y="1003753"/>
            <a:ext cx="10515600" cy="1325563"/>
          </a:xfrm>
        </p:spPr>
        <p:txBody>
          <a:bodyPr>
            <a:normAutofit/>
          </a:bodyPr>
          <a:lstStyle/>
          <a:p>
            <a:r>
              <a:rPr lang="en-US" sz="4400" b="1" dirty="0"/>
              <a:t>How to compute number of operations:</a:t>
            </a:r>
          </a:p>
        </p:txBody>
      </p:sp>
      <p:pic>
        <p:nvPicPr>
          <p:cNvPr id="3074" name="Picture 2" descr="https://lh6.googleusercontent.com/aipEwA2b08gQPM-xryVfXbPzIPH_4ZtZ4Tg4ewn3att_tsc7dGV8ZGvPO5guQtzTv97oUXG5kSozJI19HfpNgxLU1aX2OPzzur6ic-hN_rdqcvUsCNxo6u_1eRCUVniHirsEvx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859" y="2431531"/>
            <a:ext cx="9201172" cy="3780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0076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23685" y="1059543"/>
            <a:ext cx="10515600" cy="798286"/>
          </a:xfrm>
        </p:spPr>
        <p:txBody>
          <a:bodyPr>
            <a:normAutofit/>
          </a:bodyPr>
          <a:lstStyle/>
          <a:p>
            <a:pPr algn="ctr"/>
            <a:r>
              <a:rPr lang="en-US" altLang="en-US" sz="4400" b="1" dirty="0">
                <a:solidFill>
                  <a:srgbClr val="0070C0"/>
                </a:solidFill>
              </a:rPr>
              <a:t>Input size and basic operation examples</a:t>
            </a:r>
          </a:p>
        </p:txBody>
      </p:sp>
      <p:graphicFrame>
        <p:nvGraphicFramePr>
          <p:cNvPr id="266243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5030263"/>
              </p:ext>
            </p:extLst>
          </p:nvPr>
        </p:nvGraphicFramePr>
        <p:xfrm>
          <a:off x="199295" y="2063973"/>
          <a:ext cx="11863753" cy="3465965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1985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4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109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5551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20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Problem</a:t>
                      </a:r>
                      <a:endParaRPr kumimoji="1" lang="en-US" altLang="en-US" sz="20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20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Input size measure</a:t>
                      </a:r>
                      <a:endParaRPr kumimoji="1" lang="en-US" altLang="en-US" sz="2000" b="1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20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Basic </a:t>
                      </a:r>
                      <a:r>
                        <a:rPr kumimoji="1" lang="en-US" altLang="en-US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operation executed</a:t>
                      </a:r>
                      <a:endParaRPr kumimoji="1" lang="en-US" altLang="en-US" sz="20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581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Searching for key in a list of n items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Number of list’s items,  i.e. n</a:t>
                      </a:r>
                      <a:endParaRPr kumimoji="1" lang="en-US" altLang="en-US" sz="18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Key comparison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3001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Multiplication of two matrices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Matrix dimensions or total number of elements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Multiplication of two numbers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581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Checking primality of a given integer n</a:t>
                      </a:r>
                      <a:endParaRPr kumimoji="1" lang="en-US" altLang="en-US" sz="1800" b="0" i="1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n’size</a:t>
                      </a: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= number of digits (in binary representation)</a:t>
                      </a:r>
                      <a:endParaRPr kumimoji="1" lang="en-US" altLang="en-US" sz="18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Division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581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Typical graph problem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#vertices and/or edges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defRPr kumimoji="1" sz="20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defRPr kumimoji="1" sz="1600" b="1">
                          <a:solidFill>
                            <a:srgbClr val="FFFF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Monotype Sorts" pitchFamily="2" charset="2"/>
                        <a:buNone/>
                        <a:tabLst/>
                      </a:pPr>
                      <a:r>
                        <a:rPr kumimoji="1" lang="en-US" alt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Visiting a vertex or traversing an edge</a:t>
                      </a:r>
                      <a:endParaRPr kumimoji="1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10735" marR="110735" anchor="ctr" horzOverflow="overflow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8954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57943"/>
            <a:ext cx="10515600" cy="819831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70C0"/>
                </a:solidFill>
              </a:rPr>
              <a:t>How to compute number of operations: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67061"/>
          </a:xfrm>
        </p:spPr>
        <p:txBody>
          <a:bodyPr/>
          <a:lstStyle/>
          <a:p>
            <a:r>
              <a:rPr lang="en-US" dirty="0"/>
              <a:t>Example : Factorial Function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pPr algn="ctr"/>
            <a:r>
              <a:rPr lang="en-US" dirty="0" smtClean="0"/>
              <a:t>Let </a:t>
            </a:r>
            <a:r>
              <a:rPr lang="en-US" dirty="0"/>
              <a:t>T(n) = Number of multiplications. </a:t>
            </a:r>
          </a:p>
          <a:p>
            <a:pPr algn="ctr"/>
            <a:r>
              <a:rPr lang="en-US" dirty="0"/>
              <a:t>For a given n , then T(n) = n   (always)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945533" y="2381221"/>
            <a:ext cx="4441619" cy="172478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dirty="0"/>
          </a:p>
          <a:p>
            <a:r>
              <a:rPr lang="en-US" dirty="0"/>
              <a:t>factorial (n) { </a:t>
            </a:r>
          </a:p>
          <a:p>
            <a:r>
              <a:rPr lang="en-US" dirty="0"/>
              <a:t>	f = 1;  </a:t>
            </a:r>
          </a:p>
          <a:p>
            <a:r>
              <a:rPr lang="en-US" dirty="0"/>
              <a:t>	if ( n &gt; 0 )  </a:t>
            </a:r>
          </a:p>
          <a:p>
            <a:r>
              <a:rPr lang="en-US" dirty="0"/>
              <a:t> 	       for (</a:t>
            </a:r>
            <a:r>
              <a:rPr lang="en-US" dirty="0" err="1"/>
              <a:t>i</a:t>
            </a:r>
            <a:r>
              <a:rPr lang="en-US" dirty="0"/>
              <a:t> = 1 to n)   </a:t>
            </a:r>
            <a:endParaRPr lang="ar-EG" dirty="0"/>
          </a:p>
          <a:p>
            <a:r>
              <a:rPr lang="ar-EG" dirty="0"/>
              <a:t>		</a:t>
            </a:r>
            <a:r>
              <a:rPr lang="en-US" dirty="0"/>
              <a:t>f  = f * </a:t>
            </a:r>
            <a:r>
              <a:rPr lang="en-US" dirty="0" err="1"/>
              <a:t>i</a:t>
            </a:r>
            <a:r>
              <a:rPr lang="en-US" dirty="0"/>
              <a:t> ;  	</a:t>
            </a:r>
            <a:endParaRPr lang="ar-EG" dirty="0"/>
          </a:p>
          <a:p>
            <a:r>
              <a:rPr lang="ar-EG" dirty="0"/>
              <a:t>              </a:t>
            </a:r>
            <a:r>
              <a:rPr lang="en-US" dirty="0"/>
              <a:t>return f ; } </a:t>
            </a:r>
          </a:p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33707" y="1665026"/>
            <a:ext cx="4441619" cy="357571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dirty="0"/>
          </a:p>
          <a:p>
            <a:pPr algn="ctr"/>
            <a:r>
              <a:rPr lang="en-US" b="1" dirty="0" smtClean="0"/>
              <a:t>Ex.    factorial (3)</a:t>
            </a:r>
          </a:p>
          <a:p>
            <a:r>
              <a:rPr lang="en-US" dirty="0" smtClean="0"/>
              <a:t>f(1)=1</a:t>
            </a:r>
          </a:p>
          <a:p>
            <a:r>
              <a:rPr lang="en-US" dirty="0" err="1" smtClean="0"/>
              <a:t>i</a:t>
            </a:r>
            <a:r>
              <a:rPr lang="en-US" dirty="0" smtClean="0"/>
              <a:t>=1</a:t>
            </a:r>
          </a:p>
          <a:p>
            <a:r>
              <a:rPr lang="en-US" dirty="0" smtClean="0"/>
              <a:t>f(1)=1</a:t>
            </a:r>
          </a:p>
          <a:p>
            <a:endParaRPr lang="en-US" dirty="0" smtClean="0"/>
          </a:p>
          <a:p>
            <a:r>
              <a:rPr lang="en-US" dirty="0" err="1" smtClean="0"/>
              <a:t>i</a:t>
            </a:r>
            <a:r>
              <a:rPr lang="en-US" dirty="0" smtClean="0"/>
              <a:t>=2</a:t>
            </a:r>
          </a:p>
          <a:p>
            <a:r>
              <a:rPr lang="en-US" dirty="0" smtClean="0"/>
              <a:t>f(2)=1*2</a:t>
            </a:r>
          </a:p>
          <a:p>
            <a:endParaRPr lang="en-US" dirty="0" smtClean="0"/>
          </a:p>
          <a:p>
            <a:r>
              <a:rPr lang="en-US" dirty="0" err="1" smtClean="0"/>
              <a:t>i</a:t>
            </a:r>
            <a:r>
              <a:rPr lang="en-US" dirty="0" smtClean="0"/>
              <a:t>=3</a:t>
            </a:r>
          </a:p>
          <a:p>
            <a:r>
              <a:rPr lang="en-US" dirty="0"/>
              <a:t>f</a:t>
            </a:r>
            <a:r>
              <a:rPr lang="en-US" dirty="0" smtClean="0"/>
              <a:t>(3)=1*2*3</a:t>
            </a:r>
          </a:p>
          <a:p>
            <a:endParaRPr lang="en-US" dirty="0"/>
          </a:p>
          <a:p>
            <a:r>
              <a:rPr lang="en-US" dirty="0"/>
              <a:t>r</a:t>
            </a:r>
            <a:r>
              <a:rPr lang="en-US" dirty="0" smtClean="0"/>
              <a:t>eturn f(3)=6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6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15069"/>
            <a:ext cx="10515600" cy="1013732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70C0"/>
                </a:solidFill>
              </a:rPr>
              <a:t>How to compute number of operations: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Example: Sum Function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Number of steps: 1 for return and 1 for addition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1945533" y="2636196"/>
            <a:ext cx="6225703" cy="147860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dirty="0"/>
          </a:p>
          <a:p>
            <a:r>
              <a:rPr lang="en-US" dirty="0"/>
              <a:t>Sum(a, b) { </a:t>
            </a:r>
          </a:p>
          <a:p>
            <a:r>
              <a:rPr lang="en-US" dirty="0"/>
              <a:t>	return  (a+b)</a:t>
            </a:r>
          </a:p>
          <a:p>
            <a:r>
              <a:rPr lang="en-US" dirty="0"/>
              <a:t> 	} </a:t>
            </a:r>
          </a:p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15471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172" y="916667"/>
            <a:ext cx="10515600" cy="1057275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70C0"/>
                </a:solidFill>
              </a:rPr>
              <a:t>Every−case Time Complexity </a:t>
            </a:r>
            <a:endParaRPr lang="en-US" sz="44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3686" y="2086883"/>
            <a:ext cx="10515600" cy="435133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2"/>
                </a:solidFill>
              </a:rPr>
              <a:t>Every-Case:</a:t>
            </a:r>
          </a:p>
          <a:p>
            <a:pPr marL="0" indent="0">
              <a:buNone/>
            </a:pPr>
            <a:r>
              <a:rPr lang="en-US" dirty="0"/>
              <a:t>The basic operation is </a:t>
            </a:r>
            <a:r>
              <a:rPr lang="en-US" dirty="0">
                <a:solidFill>
                  <a:srgbClr val="FF0000"/>
                </a:solidFill>
              </a:rPr>
              <a:t>always done the same number of times for every instance of size </a:t>
            </a:r>
            <a:r>
              <a:rPr lang="en-US" i="1" dirty="0">
                <a:solidFill>
                  <a:srgbClr val="FF0000"/>
                </a:solidFill>
              </a:rPr>
              <a:t>n</a:t>
            </a:r>
            <a:r>
              <a:rPr lang="en-US" i="1" dirty="0"/>
              <a:t>.</a:t>
            </a:r>
            <a:endParaRPr lang="en-US" dirty="0"/>
          </a:p>
          <a:p>
            <a:r>
              <a:rPr lang="en-US" i="1" dirty="0"/>
              <a:t>T(n)</a:t>
            </a:r>
            <a:r>
              <a:rPr lang="en-US" dirty="0"/>
              <a:t> is called the </a:t>
            </a:r>
            <a:r>
              <a:rPr lang="en-US" b="1" i="1" dirty="0">
                <a:solidFill>
                  <a:schemeClr val="accent2"/>
                </a:solidFill>
              </a:rPr>
              <a:t>every-case time complexity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/>
              <a:t>of the algorithm, and </a:t>
            </a:r>
          </a:p>
          <a:p>
            <a:r>
              <a:rPr lang="en-US" dirty="0"/>
              <a:t>The determination of </a:t>
            </a:r>
            <a:r>
              <a:rPr lang="en-US" i="1" dirty="0"/>
              <a:t>T(n)</a:t>
            </a:r>
            <a:r>
              <a:rPr lang="en-US" dirty="0"/>
              <a:t> is called an </a:t>
            </a:r>
            <a:r>
              <a:rPr lang="en-US" b="1" i="1" dirty="0">
                <a:solidFill>
                  <a:schemeClr val="accent2"/>
                </a:solidFill>
              </a:rPr>
              <a:t>every-case time complexity analysis.</a:t>
            </a:r>
            <a:r>
              <a:rPr lang="en-US" dirty="0">
                <a:solidFill>
                  <a:schemeClr val="accent2"/>
                </a:solidFill>
              </a:rPr>
              <a:t>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72983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171" y="815068"/>
            <a:ext cx="10515600" cy="868589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Add Array Members: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pPr lvl="1" fontAlgn="base"/>
            <a:r>
              <a:rPr lang="en-US" dirty="0"/>
              <a:t>Basic operation: the addition of an item in the array to </a:t>
            </a:r>
            <a:r>
              <a:rPr lang="en-US" i="1" dirty="0"/>
              <a:t>sum.</a:t>
            </a:r>
            <a:r>
              <a:rPr lang="en-US" dirty="0"/>
              <a:t> </a:t>
            </a:r>
            <a:endParaRPr lang="en-US" sz="3200" dirty="0"/>
          </a:p>
          <a:p>
            <a:pPr lvl="1" fontAlgn="base"/>
            <a:endParaRPr lang="en-US" dirty="0" smtClean="0"/>
          </a:p>
          <a:p>
            <a:pPr lvl="1" fontAlgn="base"/>
            <a:r>
              <a:rPr lang="en-US" dirty="0" smtClean="0"/>
              <a:t>Input </a:t>
            </a:r>
            <a:r>
              <a:rPr lang="en-US" dirty="0"/>
              <a:t>size: </a:t>
            </a:r>
            <a:r>
              <a:rPr lang="en-US" i="1" dirty="0"/>
              <a:t>n</a:t>
            </a:r>
            <a:r>
              <a:rPr lang="en-US" dirty="0"/>
              <a:t>, the number of items in the array.</a:t>
            </a:r>
            <a:endParaRPr lang="en-US" sz="3200" dirty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098" name="Picture 2" descr="https://lh3.googleusercontent.com/XzBhR4jyY1cYtIaw1MbOB0E4d0VPVkBWEeM85K1nKXpY63UQvQh7-rhXDOC2Q2-fZMToL2i52cgMty-TI74VDpoC8mCjFCRDFT4WtcOfIQ-XUPxKVZcqjmBtuwXj3n0jym4D1f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314" y="4521602"/>
            <a:ext cx="3453308" cy="72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83741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Chapter 2 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16431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100" dirty="0">
                <a:uFill>
                  <a:solidFill>
                    <a:srgbClr val="7E7E7E"/>
                  </a:solidFill>
                </a:uFill>
              </a:rPr>
              <a:t>Recurrences	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10948415" y="6575247"/>
            <a:ext cx="19304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12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19387" y="2091664"/>
            <a:ext cx="10524912" cy="22082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92100">
              <a:lnSpc>
                <a:spcPct val="15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404040"/>
                </a:solidFill>
                <a:latin typeface="Calibri"/>
                <a:cs typeface="Calibri"/>
              </a:rPr>
              <a:t>Recurrence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: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an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equation that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describes</a:t>
            </a:r>
            <a:r>
              <a:rPr sz="2000" b="1" spc="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0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function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in </a:t>
            </a:r>
            <a:r>
              <a:rPr sz="2000" b="1" spc="-10" dirty="0">
                <a:solidFill>
                  <a:srgbClr val="FF0000"/>
                </a:solidFill>
                <a:latin typeface="Calibri"/>
                <a:cs typeface="Calibri"/>
              </a:rPr>
              <a:t>terms</a:t>
            </a:r>
            <a:r>
              <a:rPr sz="2000" b="1" spc="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of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its</a:t>
            </a:r>
            <a:r>
              <a:rPr sz="2000" b="1" spc="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value</a:t>
            </a:r>
            <a:r>
              <a:rPr sz="2000" b="1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on </a:t>
            </a:r>
            <a:r>
              <a:rPr sz="2000" b="1" spc="-434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Calibri"/>
                <a:cs typeface="Calibri"/>
              </a:rPr>
              <a:t>smaller</a:t>
            </a:r>
            <a:r>
              <a:rPr sz="2000" b="1" spc="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functions</a:t>
            </a: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spc="-10" dirty="0">
                <a:solidFill>
                  <a:srgbClr val="404040"/>
                </a:solidFill>
                <a:latin typeface="Calibri"/>
                <a:cs typeface="Calibri"/>
              </a:rPr>
              <a:t>Recurrence</a:t>
            </a:r>
            <a:r>
              <a:rPr sz="2000" b="1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relation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uses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404040"/>
                </a:solidFill>
                <a:latin typeface="Calibri"/>
                <a:cs typeface="Calibri"/>
              </a:rPr>
              <a:t>recursion</a:t>
            </a:r>
            <a:r>
              <a:rPr sz="2000" b="1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define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sequence.</a:t>
            </a:r>
            <a:endParaRPr sz="2000" dirty="0"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  <a:spcBef>
                <a:spcPts val="1390"/>
              </a:spcBef>
            </a:pPr>
            <a:r>
              <a:rPr sz="2000" b="1" spc="-10" dirty="0">
                <a:solidFill>
                  <a:srgbClr val="404040"/>
                </a:solidFill>
                <a:latin typeface="Calibri"/>
                <a:cs typeface="Calibri"/>
              </a:rPr>
              <a:t>Recursion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used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compute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the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factorial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function,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determine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whether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 </a:t>
            </a:r>
            <a:r>
              <a:rPr sz="2000" spc="-434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word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palindrome,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compute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powers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number,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…etc.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70" dirty="0"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sz="4800" u="sng" spc="-13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0" dirty="0">
                <a:uFill>
                  <a:solidFill>
                    <a:srgbClr val="7E7E7E"/>
                  </a:solidFill>
                </a:uFill>
              </a:rPr>
              <a:t>Algorithms	</a:t>
            </a:r>
            <a:endParaRPr sz="4800"/>
          </a:p>
        </p:txBody>
      </p:sp>
      <p:sp>
        <p:nvSpPr>
          <p:cNvPr id="5" name="object 5"/>
          <p:cNvSpPr txBox="1"/>
          <p:nvPr/>
        </p:nvSpPr>
        <p:spPr>
          <a:xfrm>
            <a:off x="10948415" y="6575247"/>
            <a:ext cx="19304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13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19388" y="2091664"/>
            <a:ext cx="9935633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80645">
              <a:lnSpc>
                <a:spcPct val="1500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404040"/>
                </a:solidFill>
                <a:latin typeface="Calibri"/>
                <a:cs typeface="Calibri"/>
              </a:rPr>
              <a:t>Definition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:</a:t>
            </a:r>
            <a:r>
              <a:rPr sz="2000" spc="3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An</a:t>
            </a:r>
            <a:r>
              <a:rPr sz="2000" spc="3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algorithm</a:t>
            </a:r>
            <a:r>
              <a:rPr sz="2000" spc="3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2000" spc="3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called</a:t>
            </a:r>
            <a:r>
              <a:rPr sz="2000" spc="3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b="1" i="1" spc="-5" dirty="0">
                <a:solidFill>
                  <a:srgbClr val="FF0000"/>
                </a:solidFill>
                <a:latin typeface="Calibri"/>
                <a:cs typeface="Calibri"/>
              </a:rPr>
              <a:t>recursive</a:t>
            </a:r>
            <a:r>
              <a:rPr sz="2000" b="1" i="1" spc="3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if</a:t>
            </a:r>
            <a:r>
              <a:rPr sz="2000" spc="3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70C0"/>
                </a:solidFill>
                <a:latin typeface="Calibri"/>
                <a:cs typeface="Calibri"/>
              </a:rPr>
              <a:t>it</a:t>
            </a:r>
            <a:r>
              <a:rPr sz="2000" b="1" spc="33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70C0"/>
                </a:solidFill>
                <a:latin typeface="Calibri"/>
                <a:cs typeface="Calibri"/>
              </a:rPr>
              <a:t>solves</a:t>
            </a:r>
            <a:r>
              <a:rPr sz="2000" b="1" spc="325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70C0"/>
                </a:solidFill>
                <a:latin typeface="Calibri"/>
                <a:cs typeface="Calibri"/>
              </a:rPr>
              <a:t>a</a:t>
            </a:r>
            <a:r>
              <a:rPr sz="2000" b="1" spc="33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70C0"/>
                </a:solidFill>
                <a:latin typeface="Calibri"/>
                <a:cs typeface="Calibri"/>
              </a:rPr>
              <a:t>problem</a:t>
            </a:r>
            <a:r>
              <a:rPr sz="2000" b="1" spc="315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25" dirty="0">
                <a:solidFill>
                  <a:srgbClr val="0070C0"/>
                </a:solidFill>
                <a:latin typeface="Calibri"/>
                <a:cs typeface="Calibri"/>
              </a:rPr>
              <a:t>by </a:t>
            </a:r>
            <a:r>
              <a:rPr sz="2000" b="1" spc="-44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70C0"/>
                </a:solidFill>
                <a:latin typeface="Calibri"/>
                <a:cs typeface="Calibri"/>
              </a:rPr>
              <a:t>reducing</a:t>
            </a:r>
            <a:r>
              <a:rPr sz="2000" b="1" spc="-2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70C0"/>
                </a:solidFill>
                <a:latin typeface="Calibri"/>
                <a:cs typeface="Calibri"/>
              </a:rPr>
              <a:t>it</a:t>
            </a:r>
            <a:r>
              <a:rPr sz="2000" b="1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0070C0"/>
                </a:solidFill>
                <a:latin typeface="Calibri"/>
                <a:cs typeface="Calibri"/>
              </a:rPr>
              <a:t>to</a:t>
            </a:r>
            <a:r>
              <a:rPr sz="2000" b="1" spc="5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70C0"/>
                </a:solidFill>
                <a:latin typeface="Calibri"/>
                <a:cs typeface="Calibri"/>
              </a:rPr>
              <a:t>an</a:t>
            </a:r>
            <a:r>
              <a:rPr sz="2000" b="1" spc="-5" dirty="0">
                <a:solidFill>
                  <a:srgbClr val="0070C0"/>
                </a:solidFill>
                <a:latin typeface="Calibri"/>
                <a:cs typeface="Calibri"/>
              </a:rPr>
              <a:t> instance</a:t>
            </a:r>
            <a:r>
              <a:rPr sz="2000" b="1" spc="5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u="sng" spc="-5" dirty="0">
                <a:solidFill>
                  <a:srgbClr val="0070C0"/>
                </a:solidFill>
                <a:latin typeface="Calibri"/>
                <a:cs typeface="Calibri"/>
              </a:rPr>
              <a:t>of</a:t>
            </a:r>
            <a:r>
              <a:rPr sz="2000" b="1" u="sng" dirty="0">
                <a:solidFill>
                  <a:srgbClr val="0070C0"/>
                </a:solidFill>
                <a:latin typeface="Calibri"/>
                <a:cs typeface="Calibri"/>
              </a:rPr>
              <a:t> the</a:t>
            </a:r>
            <a:r>
              <a:rPr sz="2000" b="1" u="sng" spc="-5" dirty="0">
                <a:solidFill>
                  <a:srgbClr val="0070C0"/>
                </a:solidFill>
                <a:latin typeface="Calibri"/>
                <a:cs typeface="Calibri"/>
              </a:rPr>
              <a:t> same</a:t>
            </a:r>
            <a:r>
              <a:rPr sz="2000" b="1" u="sng" spc="1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u="sng" spc="-10" dirty="0">
                <a:solidFill>
                  <a:srgbClr val="0070C0"/>
                </a:solidFill>
                <a:latin typeface="Calibri"/>
                <a:cs typeface="Calibri"/>
              </a:rPr>
              <a:t>problem</a:t>
            </a:r>
            <a:r>
              <a:rPr sz="2000" b="1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70C0"/>
                </a:solidFill>
                <a:latin typeface="Calibri"/>
                <a:cs typeface="Calibri"/>
              </a:rPr>
              <a:t>with</a:t>
            </a:r>
            <a:r>
              <a:rPr sz="2000" b="1" spc="1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u="sng" spc="-5" dirty="0">
                <a:solidFill>
                  <a:srgbClr val="0070C0"/>
                </a:solidFill>
                <a:latin typeface="Calibri"/>
                <a:cs typeface="Calibri"/>
              </a:rPr>
              <a:t>smaller</a:t>
            </a:r>
            <a:r>
              <a:rPr sz="2000" b="1" u="sng" spc="25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b="1" u="sng" dirty="0">
                <a:solidFill>
                  <a:srgbClr val="0070C0"/>
                </a:solidFill>
                <a:latin typeface="Calibri"/>
                <a:cs typeface="Calibri"/>
              </a:rPr>
              <a:t>input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19387" y="3818611"/>
            <a:ext cx="9938173" cy="8884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  <a:spcBef>
                <a:spcPts val="10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For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C00000"/>
                </a:solidFill>
                <a:latin typeface="Calibri"/>
                <a:cs typeface="Calibri"/>
              </a:rPr>
              <a:t>algorithm</a:t>
            </a:r>
            <a:r>
              <a:rPr sz="200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C00000"/>
                </a:solidFill>
                <a:latin typeface="Calibri"/>
                <a:cs typeface="Calibri"/>
              </a:rPr>
              <a:t>to</a:t>
            </a:r>
            <a:r>
              <a:rPr sz="2000" spc="-10" dirty="0">
                <a:solidFill>
                  <a:srgbClr val="C00000"/>
                </a:solidFill>
                <a:latin typeface="Calibri"/>
                <a:cs typeface="Calibri"/>
              </a:rPr>
              <a:t> terminate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,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instance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the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problem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C00000"/>
                </a:solidFill>
                <a:latin typeface="Calibri"/>
                <a:cs typeface="Calibri"/>
              </a:rPr>
              <a:t>must </a:t>
            </a:r>
            <a:r>
              <a:rPr sz="2000" spc="-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C00000"/>
                </a:solidFill>
                <a:latin typeface="Calibri"/>
                <a:cs typeface="Calibri"/>
              </a:rPr>
              <a:t>eventually</a:t>
            </a:r>
            <a:r>
              <a:rPr sz="2000" spc="-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C00000"/>
                </a:solidFill>
                <a:latin typeface="Calibri"/>
                <a:cs typeface="Calibri"/>
              </a:rPr>
              <a:t>be </a:t>
            </a:r>
            <a:r>
              <a:rPr sz="2000" spc="-5" dirty="0">
                <a:solidFill>
                  <a:srgbClr val="C00000"/>
                </a:solidFill>
                <a:latin typeface="Calibri"/>
                <a:cs typeface="Calibri"/>
              </a:rPr>
              <a:t>reduced </a:t>
            </a:r>
            <a:r>
              <a:rPr sz="2000" spc="-15" dirty="0">
                <a:solidFill>
                  <a:srgbClr val="C00000"/>
                </a:solidFill>
                <a:latin typeface="Calibri"/>
                <a:cs typeface="Calibri"/>
              </a:rPr>
              <a:t>to</a:t>
            </a:r>
            <a:r>
              <a:rPr sz="2000" spc="-1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C00000"/>
                </a:solidFill>
                <a:latin typeface="Calibri"/>
                <a:cs typeface="Calibri"/>
              </a:rPr>
              <a:t>some </a:t>
            </a:r>
            <a:r>
              <a:rPr sz="2000" dirty="0">
                <a:solidFill>
                  <a:srgbClr val="C00000"/>
                </a:solidFill>
                <a:latin typeface="Calibri"/>
                <a:cs typeface="Calibri"/>
              </a:rPr>
              <a:t>initial case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for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which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the solution is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known.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70" dirty="0"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sz="4800" u="sng" spc="-130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0" dirty="0">
                <a:uFill>
                  <a:solidFill>
                    <a:srgbClr val="7E7E7E"/>
                  </a:solidFill>
                </a:uFill>
              </a:rPr>
              <a:t>algorithms	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8580288" y="6385967"/>
            <a:ext cx="216747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85"/>
              </a:lnSpc>
            </a:pPr>
            <a:fld id="{81D60167-4931-47E6-BA6A-407CBD079E47}" type="slidenum">
              <a:rPr sz="110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85"/>
                </a:lnSpc>
              </a:pPr>
              <a:t>14</a:t>
            </a:fld>
            <a:endParaRPr sz="11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02267" y="1816306"/>
            <a:ext cx="9835727" cy="2943860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95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Recursive</a:t>
            </a:r>
            <a:r>
              <a:rPr sz="2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solution: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solve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smaller</a:t>
            </a:r>
            <a:r>
              <a:rPr sz="20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version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problem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combine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smaller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solutions.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Example: </a:t>
            </a:r>
            <a:r>
              <a:rPr sz="2000" spc="-10" dirty="0">
                <a:solidFill>
                  <a:srgbClr val="A4634E"/>
                </a:solidFill>
                <a:latin typeface="Calibri"/>
                <a:cs typeface="Calibri"/>
              </a:rPr>
              <a:t>to</a:t>
            </a: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A4634E"/>
                </a:solidFill>
                <a:latin typeface="Calibri"/>
                <a:cs typeface="Calibri"/>
              </a:rPr>
              <a:t>find the </a:t>
            </a:r>
            <a:r>
              <a:rPr sz="2000" spc="-10" dirty="0">
                <a:solidFill>
                  <a:srgbClr val="A4634E"/>
                </a:solidFill>
                <a:latin typeface="Calibri"/>
                <a:cs typeface="Calibri"/>
              </a:rPr>
              <a:t>largest</a:t>
            </a:r>
            <a:r>
              <a:rPr sz="20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element</a:t>
            </a:r>
            <a:r>
              <a:rPr sz="2000" spc="3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A4634E"/>
                </a:solidFill>
                <a:latin typeface="Calibri"/>
                <a:cs typeface="Calibri"/>
              </a:rPr>
              <a:t>in</a:t>
            </a:r>
            <a:r>
              <a:rPr sz="2000" spc="-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A4634E"/>
                </a:solidFill>
                <a:latin typeface="Calibri"/>
                <a:cs typeface="Calibri"/>
              </a:rPr>
              <a:t>an</a:t>
            </a: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A4634E"/>
                </a:solidFill>
                <a:latin typeface="Calibri"/>
                <a:cs typeface="Calibri"/>
              </a:rPr>
              <a:t>array</a:t>
            </a:r>
            <a:r>
              <a:rPr sz="20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A4634E"/>
                </a:solidFill>
                <a:latin typeface="Calibri"/>
                <a:cs typeface="Calibri"/>
              </a:rPr>
              <a:t>A[1..n]</a:t>
            </a:r>
            <a:endParaRPr sz="2000">
              <a:latin typeface="Calibri"/>
              <a:cs typeface="Calibri"/>
            </a:endParaRPr>
          </a:p>
          <a:p>
            <a:pPr marL="305435" indent="-183515">
              <a:lnSpc>
                <a:spcPct val="100000"/>
              </a:lnSpc>
              <a:spcBef>
                <a:spcPts val="1535"/>
              </a:spcBef>
              <a:buClr>
                <a:srgbClr val="EFA12D"/>
              </a:buClr>
              <a:buChar char="◦"/>
              <a:tabLst>
                <a:tab pos="306070" algn="l"/>
              </a:tabLst>
            </a:pP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If n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is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1,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8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problem</a:t>
            </a:r>
            <a:r>
              <a:rPr sz="18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easily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solvable.</a:t>
            </a:r>
            <a:r>
              <a:rPr sz="18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00AFEF"/>
                </a:solidFill>
                <a:latin typeface="Calibri"/>
                <a:cs typeface="Calibri"/>
              </a:rPr>
              <a:t>Just</a:t>
            </a:r>
            <a:r>
              <a:rPr sz="1800" b="1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00AFEF"/>
                </a:solidFill>
                <a:latin typeface="Calibri"/>
                <a:cs typeface="Calibri"/>
              </a:rPr>
              <a:t>return</a:t>
            </a:r>
            <a:r>
              <a:rPr sz="1800" b="1" spc="-20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00AFEF"/>
                </a:solidFill>
                <a:latin typeface="Calibri"/>
                <a:cs typeface="Calibri"/>
              </a:rPr>
              <a:t>A[n]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EFA12D"/>
              </a:buClr>
              <a:buFont typeface="Calibri"/>
              <a:buChar char="◦"/>
            </a:pPr>
            <a:endParaRPr sz="1350">
              <a:latin typeface="Calibri"/>
              <a:cs typeface="Calibri"/>
            </a:endParaRPr>
          </a:p>
          <a:p>
            <a:pPr marL="305435" indent="-183515">
              <a:lnSpc>
                <a:spcPct val="100000"/>
              </a:lnSpc>
              <a:buClr>
                <a:srgbClr val="EFA12D"/>
              </a:buClr>
              <a:buChar char="◦"/>
              <a:tabLst>
                <a:tab pos="306070" algn="l"/>
              </a:tabLst>
            </a:pP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If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 n&gt;1,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then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 find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largest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element</a:t>
            </a:r>
            <a:r>
              <a:rPr sz="18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endParaRPr sz="1800">
              <a:latin typeface="Calibri"/>
              <a:cs typeface="Calibri"/>
            </a:endParaRPr>
          </a:p>
          <a:p>
            <a:pPr marL="356870">
              <a:lnSpc>
                <a:spcPct val="100000"/>
              </a:lnSpc>
              <a:spcBef>
                <a:spcPts val="1085"/>
              </a:spcBef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A[1..n-1],</a:t>
            </a:r>
            <a:r>
              <a:rPr sz="18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compare</a:t>
            </a:r>
            <a:r>
              <a:rPr sz="18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it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to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A[n] and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return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8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largest.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2784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7475220">
                <a:moveTo>
                  <a:pt x="0" y="0"/>
                </a:moveTo>
                <a:lnTo>
                  <a:pt x="7475219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02267" y="914146"/>
            <a:ext cx="66344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70" dirty="0"/>
              <a:t>Recursive</a:t>
            </a:r>
            <a:r>
              <a:rPr sz="4800" spc="-155" dirty="0"/>
              <a:t> </a:t>
            </a:r>
            <a:r>
              <a:rPr sz="4800" spc="-50" dirty="0"/>
              <a:t>algorithms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917787" y="1661188"/>
            <a:ext cx="8881533" cy="205867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Recursive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solutions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consist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of:</a:t>
            </a:r>
            <a:endParaRPr sz="2000">
              <a:latin typeface="Calibri"/>
              <a:cs typeface="Calibri"/>
            </a:endParaRPr>
          </a:p>
          <a:p>
            <a:pPr marL="305435" indent="-184150">
              <a:lnSpc>
                <a:spcPct val="100000"/>
              </a:lnSpc>
              <a:spcBef>
                <a:spcPts val="200"/>
              </a:spcBef>
              <a:buClr>
                <a:srgbClr val="EFA12D"/>
              </a:buClr>
              <a:buChar char="◦"/>
              <a:tabLst>
                <a:tab pos="306070" algn="l"/>
              </a:tabLst>
            </a:pP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Base</a:t>
            </a:r>
            <a:r>
              <a:rPr sz="1800" spc="-4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case(s)</a:t>
            </a:r>
            <a:endParaRPr sz="1800">
              <a:latin typeface="Calibri"/>
              <a:cs typeface="Calibri"/>
            </a:endParaRPr>
          </a:p>
          <a:p>
            <a:pPr marL="488315" lvl="1" indent="-183515">
              <a:lnSpc>
                <a:spcPct val="100000"/>
              </a:lnSpc>
              <a:spcBef>
                <a:spcPts val="459"/>
              </a:spcBef>
              <a:buClr>
                <a:srgbClr val="EFA12D"/>
              </a:buClr>
              <a:buChar char="◦"/>
              <a:tabLst>
                <a:tab pos="488950" algn="l"/>
              </a:tabLst>
            </a:pP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problem 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explicitly</a:t>
            </a:r>
            <a:r>
              <a:rPr sz="14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solved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 for</a:t>
            </a:r>
            <a:r>
              <a:rPr sz="14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certain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values</a:t>
            </a:r>
            <a:r>
              <a:rPr sz="1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of the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input</a:t>
            </a:r>
            <a:r>
              <a:rPr sz="14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(generally</a:t>
            </a:r>
            <a:r>
              <a:rPr sz="1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small values)</a:t>
            </a:r>
            <a:endParaRPr sz="1400">
              <a:latin typeface="Calibri"/>
              <a:cs typeface="Calibri"/>
            </a:endParaRPr>
          </a:p>
          <a:p>
            <a:pPr marL="305435" indent="-184150">
              <a:lnSpc>
                <a:spcPct val="100000"/>
              </a:lnSpc>
              <a:spcBef>
                <a:spcPts val="355"/>
              </a:spcBef>
              <a:buClr>
                <a:srgbClr val="EFA12D"/>
              </a:buClr>
              <a:buChar char="◦"/>
              <a:tabLst>
                <a:tab pos="306070" algn="l"/>
              </a:tabLst>
            </a:pPr>
            <a:r>
              <a:rPr sz="1800" spc="-15" dirty="0">
                <a:solidFill>
                  <a:srgbClr val="A4634E"/>
                </a:solidFill>
                <a:latin typeface="Calibri"/>
                <a:cs typeface="Calibri"/>
              </a:rPr>
              <a:t>Recursive step</a:t>
            </a:r>
            <a:endParaRPr sz="1800">
              <a:latin typeface="Calibri"/>
              <a:cs typeface="Calibri"/>
            </a:endParaRPr>
          </a:p>
          <a:p>
            <a:pPr marL="488315" lvl="1" indent="-183515">
              <a:lnSpc>
                <a:spcPct val="100000"/>
              </a:lnSpc>
              <a:spcBef>
                <a:spcPts val="459"/>
              </a:spcBef>
              <a:buClr>
                <a:srgbClr val="EFA12D"/>
              </a:buClr>
              <a:buChar char="◦"/>
              <a:tabLst>
                <a:tab pos="488950" algn="l"/>
              </a:tabLst>
            </a:pP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Divide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problem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into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one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or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more</a:t>
            </a:r>
            <a:r>
              <a:rPr sz="14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simpler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or smaller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parts.</a:t>
            </a:r>
            <a:endParaRPr sz="1400">
              <a:latin typeface="Calibri"/>
              <a:cs typeface="Calibri"/>
            </a:endParaRPr>
          </a:p>
          <a:p>
            <a:pPr marL="488315" lvl="1" indent="-183515">
              <a:lnSpc>
                <a:spcPct val="100000"/>
              </a:lnSpc>
              <a:spcBef>
                <a:spcPts val="434"/>
              </a:spcBef>
              <a:buClr>
                <a:srgbClr val="EFA12D"/>
              </a:buClr>
              <a:buChar char="◦"/>
              <a:tabLst>
                <a:tab pos="488950" algn="l"/>
              </a:tabLst>
            </a:pP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Solve</a:t>
            </a:r>
            <a:r>
              <a:rPr sz="14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each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part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recursively</a:t>
            </a:r>
            <a:endParaRPr sz="1400">
              <a:latin typeface="Calibri"/>
              <a:cs typeface="Calibri"/>
            </a:endParaRPr>
          </a:p>
          <a:p>
            <a:pPr marL="488315" lvl="1" indent="-183515">
              <a:lnSpc>
                <a:spcPct val="100000"/>
              </a:lnSpc>
              <a:spcBef>
                <a:spcPts val="430"/>
              </a:spcBef>
              <a:buClr>
                <a:srgbClr val="EFA12D"/>
              </a:buClr>
              <a:buChar char="◦"/>
              <a:tabLst>
                <a:tab pos="488950" algn="l"/>
              </a:tabLst>
            </a:pP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Combine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solutions</a:t>
            </a:r>
            <a:r>
              <a:rPr sz="1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parts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into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 a</a:t>
            </a:r>
            <a:r>
              <a:rPr sz="1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solution</a:t>
            </a:r>
            <a:r>
              <a:rPr sz="14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problem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806213" y="4104148"/>
            <a:ext cx="5297593" cy="1134745"/>
            <a:chOff x="604659" y="5192697"/>
            <a:chExt cx="3973195" cy="1134745"/>
          </a:xfrm>
        </p:grpSpPr>
        <p:sp>
          <p:nvSpPr>
            <p:cNvPr id="6" name="object 6"/>
            <p:cNvSpPr/>
            <p:nvPr/>
          </p:nvSpPr>
          <p:spPr>
            <a:xfrm>
              <a:off x="960877" y="5197460"/>
              <a:ext cx="3612515" cy="1125220"/>
            </a:xfrm>
            <a:custGeom>
              <a:avLst/>
              <a:gdLst/>
              <a:ahLst/>
              <a:cxnLst/>
              <a:rect l="l" t="t" r="r" b="b"/>
              <a:pathLst>
                <a:path w="3612515" h="1125220">
                  <a:moveTo>
                    <a:pt x="2199164" y="0"/>
                  </a:moveTo>
                  <a:lnTo>
                    <a:pt x="2143173" y="2209"/>
                  </a:lnTo>
                  <a:lnTo>
                    <a:pt x="2088884" y="7999"/>
                  </a:lnTo>
                  <a:lnTo>
                    <a:pt x="2037305" y="17230"/>
                  </a:lnTo>
                  <a:lnTo>
                    <a:pt x="1989441" y="29761"/>
                  </a:lnTo>
                  <a:lnTo>
                    <a:pt x="1946299" y="45450"/>
                  </a:lnTo>
                  <a:lnTo>
                    <a:pt x="1908885" y="64156"/>
                  </a:lnTo>
                  <a:lnTo>
                    <a:pt x="1878207" y="85739"/>
                  </a:lnTo>
                  <a:lnTo>
                    <a:pt x="1854462" y="76484"/>
                  </a:lnTo>
                  <a:lnTo>
                    <a:pt x="1802591" y="60307"/>
                  </a:lnTo>
                  <a:lnTo>
                    <a:pt x="1723720" y="43649"/>
                  </a:lnTo>
                  <a:lnTo>
                    <a:pt x="1671440" y="36727"/>
                  </a:lnTo>
                  <a:lnTo>
                    <a:pt x="1618427" y="32644"/>
                  </a:lnTo>
                  <a:lnTo>
                    <a:pt x="1565246" y="31325"/>
                  </a:lnTo>
                  <a:lnTo>
                    <a:pt x="1512461" y="32696"/>
                  </a:lnTo>
                  <a:lnTo>
                    <a:pt x="1460638" y="36685"/>
                  </a:lnTo>
                  <a:lnTo>
                    <a:pt x="1410340" y="43218"/>
                  </a:lnTo>
                  <a:lnTo>
                    <a:pt x="1362133" y="52220"/>
                  </a:lnTo>
                  <a:lnTo>
                    <a:pt x="1316580" y="63620"/>
                  </a:lnTo>
                  <a:lnTo>
                    <a:pt x="1274248" y="77342"/>
                  </a:lnTo>
                  <a:lnTo>
                    <a:pt x="1235699" y="93314"/>
                  </a:lnTo>
                  <a:lnTo>
                    <a:pt x="1201500" y="111462"/>
                  </a:lnTo>
                  <a:lnTo>
                    <a:pt x="1172214" y="131713"/>
                  </a:lnTo>
                  <a:lnTo>
                    <a:pt x="1124501" y="121120"/>
                  </a:lnTo>
                  <a:lnTo>
                    <a:pt x="1074894" y="112549"/>
                  </a:lnTo>
                  <a:lnTo>
                    <a:pt x="1023751" y="106031"/>
                  </a:lnTo>
                  <a:lnTo>
                    <a:pt x="971433" y="101596"/>
                  </a:lnTo>
                  <a:lnTo>
                    <a:pt x="918299" y="99276"/>
                  </a:lnTo>
                  <a:lnTo>
                    <a:pt x="864711" y="99103"/>
                  </a:lnTo>
                  <a:lnTo>
                    <a:pt x="811026" y="101106"/>
                  </a:lnTo>
                  <a:lnTo>
                    <a:pt x="746345" y="106457"/>
                  </a:lnTo>
                  <a:lnTo>
                    <a:pt x="684859" y="114754"/>
                  </a:lnTo>
                  <a:lnTo>
                    <a:pt x="626930" y="125796"/>
                  </a:lnTo>
                  <a:lnTo>
                    <a:pt x="572921" y="139379"/>
                  </a:lnTo>
                  <a:lnTo>
                    <a:pt x="523193" y="155302"/>
                  </a:lnTo>
                  <a:lnTo>
                    <a:pt x="478108" y="173362"/>
                  </a:lnTo>
                  <a:lnTo>
                    <a:pt x="438029" y="193356"/>
                  </a:lnTo>
                  <a:lnTo>
                    <a:pt x="403317" y="215082"/>
                  </a:lnTo>
                  <a:lnTo>
                    <a:pt x="351445" y="262920"/>
                  </a:lnTo>
                  <a:lnTo>
                    <a:pt x="325389" y="315257"/>
                  </a:lnTo>
                  <a:lnTo>
                    <a:pt x="322947" y="342606"/>
                  </a:lnTo>
                  <a:lnTo>
                    <a:pt x="328045" y="370473"/>
                  </a:lnTo>
                  <a:lnTo>
                    <a:pt x="324997" y="373902"/>
                  </a:lnTo>
                  <a:lnTo>
                    <a:pt x="268691" y="378326"/>
                  </a:lnTo>
                  <a:lnTo>
                    <a:pt x="215342" y="386356"/>
                  </a:lnTo>
                  <a:lnTo>
                    <a:pt x="165828" y="397751"/>
                  </a:lnTo>
                  <a:lnTo>
                    <a:pt x="121026" y="412269"/>
                  </a:lnTo>
                  <a:lnTo>
                    <a:pt x="81812" y="429669"/>
                  </a:lnTo>
                  <a:lnTo>
                    <a:pt x="49064" y="449708"/>
                  </a:lnTo>
                  <a:lnTo>
                    <a:pt x="18460" y="478214"/>
                  </a:lnTo>
                  <a:lnTo>
                    <a:pt x="0" y="537737"/>
                  </a:lnTo>
                  <a:lnTo>
                    <a:pt x="11099" y="567053"/>
                  </a:lnTo>
                  <a:lnTo>
                    <a:pt x="35056" y="594937"/>
                  </a:lnTo>
                  <a:lnTo>
                    <a:pt x="71347" y="620537"/>
                  </a:lnTo>
                  <a:lnTo>
                    <a:pt x="119451" y="643002"/>
                  </a:lnTo>
                  <a:lnTo>
                    <a:pt x="178846" y="661481"/>
                  </a:lnTo>
                  <a:lnTo>
                    <a:pt x="131207" y="688372"/>
                  </a:lnTo>
                  <a:lnTo>
                    <a:pt x="98774" y="718631"/>
                  </a:lnTo>
                  <a:lnTo>
                    <a:pt x="82421" y="751128"/>
                  </a:lnTo>
                  <a:lnTo>
                    <a:pt x="83024" y="784734"/>
                  </a:lnTo>
                  <a:lnTo>
                    <a:pt x="120469" y="837003"/>
                  </a:lnTo>
                  <a:lnTo>
                    <a:pt x="153839" y="859513"/>
                  </a:lnTo>
                  <a:lnTo>
                    <a:pt x="195452" y="879098"/>
                  </a:lnTo>
                  <a:lnTo>
                    <a:pt x="244165" y="895376"/>
                  </a:lnTo>
                  <a:lnTo>
                    <a:pt x="298836" y="907966"/>
                  </a:lnTo>
                  <a:lnTo>
                    <a:pt x="358323" y="916485"/>
                  </a:lnTo>
                  <a:lnTo>
                    <a:pt x="421484" y="920553"/>
                  </a:lnTo>
                  <a:lnTo>
                    <a:pt x="487176" y="919786"/>
                  </a:lnTo>
                  <a:lnTo>
                    <a:pt x="494034" y="924739"/>
                  </a:lnTo>
                  <a:lnTo>
                    <a:pt x="526538" y="945573"/>
                  </a:lnTo>
                  <a:lnTo>
                    <a:pt x="562668" y="964746"/>
                  </a:lnTo>
                  <a:lnTo>
                    <a:pt x="602112" y="982225"/>
                  </a:lnTo>
                  <a:lnTo>
                    <a:pt x="644559" y="997976"/>
                  </a:lnTo>
                  <a:lnTo>
                    <a:pt x="689694" y="1011967"/>
                  </a:lnTo>
                  <a:lnTo>
                    <a:pt x="737206" y="1024165"/>
                  </a:lnTo>
                  <a:lnTo>
                    <a:pt x="786783" y="1034535"/>
                  </a:lnTo>
                  <a:lnTo>
                    <a:pt x="838111" y="1043046"/>
                  </a:lnTo>
                  <a:lnTo>
                    <a:pt x="890877" y="1049664"/>
                  </a:lnTo>
                  <a:lnTo>
                    <a:pt x="944771" y="1054356"/>
                  </a:lnTo>
                  <a:lnTo>
                    <a:pt x="999479" y="1057089"/>
                  </a:lnTo>
                  <a:lnTo>
                    <a:pt x="1054687" y="1057830"/>
                  </a:lnTo>
                  <a:lnTo>
                    <a:pt x="1110085" y="1056545"/>
                  </a:lnTo>
                  <a:lnTo>
                    <a:pt x="1165360" y="1053201"/>
                  </a:lnTo>
                  <a:lnTo>
                    <a:pt x="1220198" y="1047766"/>
                  </a:lnTo>
                  <a:lnTo>
                    <a:pt x="1274287" y="1040206"/>
                  </a:lnTo>
                  <a:lnTo>
                    <a:pt x="1327316" y="1030488"/>
                  </a:lnTo>
                  <a:lnTo>
                    <a:pt x="1378970" y="1018580"/>
                  </a:lnTo>
                  <a:lnTo>
                    <a:pt x="1418150" y="1040623"/>
                  </a:lnTo>
                  <a:lnTo>
                    <a:pt x="1462706" y="1060482"/>
                  </a:lnTo>
                  <a:lnTo>
                    <a:pt x="1512130" y="1077996"/>
                  </a:lnTo>
                  <a:lnTo>
                    <a:pt x="1565914" y="1093004"/>
                  </a:lnTo>
                  <a:lnTo>
                    <a:pt x="1623551" y="1105345"/>
                  </a:lnTo>
                  <a:lnTo>
                    <a:pt x="1684532" y="1114858"/>
                  </a:lnTo>
                  <a:lnTo>
                    <a:pt x="1744300" y="1121085"/>
                  </a:lnTo>
                  <a:lnTo>
                    <a:pt x="1804088" y="1124475"/>
                  </a:lnTo>
                  <a:lnTo>
                    <a:pt x="1863468" y="1125126"/>
                  </a:lnTo>
                  <a:lnTo>
                    <a:pt x="1922010" y="1123134"/>
                  </a:lnTo>
                  <a:lnTo>
                    <a:pt x="1979285" y="1118598"/>
                  </a:lnTo>
                  <a:lnTo>
                    <a:pt x="2034863" y="1111615"/>
                  </a:lnTo>
                  <a:lnTo>
                    <a:pt x="2088315" y="1102282"/>
                  </a:lnTo>
                  <a:lnTo>
                    <a:pt x="2139212" y="1090698"/>
                  </a:lnTo>
                  <a:lnTo>
                    <a:pt x="2187123" y="1076960"/>
                  </a:lnTo>
                  <a:lnTo>
                    <a:pt x="2231620" y="1061165"/>
                  </a:lnTo>
                  <a:lnTo>
                    <a:pt x="2272273" y="1043412"/>
                  </a:lnTo>
                  <a:lnTo>
                    <a:pt x="2308653" y="1023797"/>
                  </a:lnTo>
                  <a:lnTo>
                    <a:pt x="2340330" y="1002419"/>
                  </a:lnTo>
                  <a:lnTo>
                    <a:pt x="2387858" y="954762"/>
                  </a:lnTo>
                  <a:lnTo>
                    <a:pt x="2434521" y="965651"/>
                  </a:lnTo>
                  <a:lnTo>
                    <a:pt x="2483519" y="974260"/>
                  </a:lnTo>
                  <a:lnTo>
                    <a:pt x="2534382" y="980533"/>
                  </a:lnTo>
                  <a:lnTo>
                    <a:pt x="2586641" y="984411"/>
                  </a:lnTo>
                  <a:lnTo>
                    <a:pt x="2639826" y="985839"/>
                  </a:lnTo>
                  <a:lnTo>
                    <a:pt x="2705449" y="984191"/>
                  </a:lnTo>
                  <a:lnTo>
                    <a:pt x="2768455" y="978958"/>
                  </a:lnTo>
                  <a:lnTo>
                    <a:pt x="2828264" y="970381"/>
                  </a:lnTo>
                  <a:lnTo>
                    <a:pt x="2884297" y="958702"/>
                  </a:lnTo>
                  <a:lnTo>
                    <a:pt x="2935972" y="944165"/>
                  </a:lnTo>
                  <a:lnTo>
                    <a:pt x="2982710" y="927009"/>
                  </a:lnTo>
                  <a:lnTo>
                    <a:pt x="3023932" y="907479"/>
                  </a:lnTo>
                  <a:lnTo>
                    <a:pt x="3059058" y="885815"/>
                  </a:lnTo>
                  <a:lnTo>
                    <a:pt x="3108700" y="837054"/>
                  </a:lnTo>
                  <a:lnTo>
                    <a:pt x="3126998" y="782664"/>
                  </a:lnTo>
                  <a:lnTo>
                    <a:pt x="3184076" y="777920"/>
                  </a:lnTo>
                  <a:lnTo>
                    <a:pt x="3239502" y="770748"/>
                  </a:lnTo>
                  <a:lnTo>
                    <a:pt x="3292843" y="761223"/>
                  </a:lnTo>
                  <a:lnTo>
                    <a:pt x="3343666" y="749418"/>
                  </a:lnTo>
                  <a:lnTo>
                    <a:pt x="3391539" y="735408"/>
                  </a:lnTo>
                  <a:lnTo>
                    <a:pt x="3445158" y="715585"/>
                  </a:lnTo>
                  <a:lnTo>
                    <a:pt x="3491533" y="693594"/>
                  </a:lnTo>
                  <a:lnTo>
                    <a:pt x="3530567" y="669750"/>
                  </a:lnTo>
                  <a:lnTo>
                    <a:pt x="3562162" y="644369"/>
                  </a:lnTo>
                  <a:lnTo>
                    <a:pt x="3602644" y="590258"/>
                  </a:lnTo>
                  <a:lnTo>
                    <a:pt x="3612201" y="533784"/>
                  </a:lnTo>
                  <a:lnTo>
                    <a:pt x="3605139" y="505449"/>
                  </a:lnTo>
                  <a:lnTo>
                    <a:pt x="3590053" y="477470"/>
                  </a:lnTo>
                  <a:lnTo>
                    <a:pt x="3566847" y="450161"/>
                  </a:lnTo>
                  <a:lnTo>
                    <a:pt x="3535421" y="423839"/>
                  </a:lnTo>
                  <a:lnTo>
                    <a:pt x="3495679" y="398820"/>
                  </a:lnTo>
                  <a:lnTo>
                    <a:pt x="3501535" y="392715"/>
                  </a:lnTo>
                  <a:lnTo>
                    <a:pt x="3529485" y="343632"/>
                  </a:lnTo>
                  <a:lnTo>
                    <a:pt x="3531205" y="313643"/>
                  </a:lnTo>
                  <a:lnTo>
                    <a:pt x="3521930" y="284417"/>
                  </a:lnTo>
                  <a:lnTo>
                    <a:pt x="3472978" y="230170"/>
                  </a:lnTo>
                  <a:lnTo>
                    <a:pt x="3434589" y="206110"/>
                  </a:lnTo>
                  <a:lnTo>
                    <a:pt x="3387785" y="184732"/>
                  </a:lnTo>
                  <a:lnTo>
                    <a:pt x="3333210" y="166516"/>
                  </a:lnTo>
                  <a:lnTo>
                    <a:pt x="3271508" y="151943"/>
                  </a:lnTo>
                  <a:lnTo>
                    <a:pt x="3203325" y="141492"/>
                  </a:lnTo>
                  <a:lnTo>
                    <a:pt x="3184950" y="112846"/>
                  </a:lnTo>
                  <a:lnTo>
                    <a:pt x="3155478" y="86152"/>
                  </a:lnTo>
                  <a:lnTo>
                    <a:pt x="3115671" y="61982"/>
                  </a:lnTo>
                  <a:lnTo>
                    <a:pt x="3066292" y="40908"/>
                  </a:lnTo>
                  <a:lnTo>
                    <a:pt x="3021898" y="27061"/>
                  </a:lnTo>
                  <a:lnTo>
                    <a:pt x="2974639" y="16113"/>
                  </a:lnTo>
                  <a:lnTo>
                    <a:pt x="2925197" y="8039"/>
                  </a:lnTo>
                  <a:lnTo>
                    <a:pt x="2874254" y="2818"/>
                  </a:lnTo>
                  <a:lnTo>
                    <a:pt x="2822491" y="425"/>
                  </a:lnTo>
                  <a:lnTo>
                    <a:pt x="2770589" y="840"/>
                  </a:lnTo>
                  <a:lnTo>
                    <a:pt x="2719229" y="4037"/>
                  </a:lnTo>
                  <a:lnTo>
                    <a:pt x="2669093" y="9995"/>
                  </a:lnTo>
                  <a:lnTo>
                    <a:pt x="2620862" y="18691"/>
                  </a:lnTo>
                  <a:lnTo>
                    <a:pt x="2575217" y="30101"/>
                  </a:lnTo>
                  <a:lnTo>
                    <a:pt x="2532840" y="44203"/>
                  </a:lnTo>
                  <a:lnTo>
                    <a:pt x="2494411" y="60974"/>
                  </a:lnTo>
                  <a:lnTo>
                    <a:pt x="2467315" y="47488"/>
                  </a:lnTo>
                  <a:lnTo>
                    <a:pt x="2403453" y="25041"/>
                  </a:lnTo>
                  <a:lnTo>
                    <a:pt x="2312226" y="6889"/>
                  </a:lnTo>
                  <a:lnTo>
                    <a:pt x="2255850" y="1513"/>
                  </a:lnTo>
                  <a:lnTo>
                    <a:pt x="2199164" y="0"/>
                  </a:lnTo>
                  <a:close/>
                </a:path>
              </a:pathLst>
            </a:custGeom>
            <a:solidFill>
              <a:srgbClr val="F3EA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8075" y="5365114"/>
              <a:ext cx="187452" cy="187451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60877" y="5197460"/>
              <a:ext cx="3612515" cy="1125220"/>
            </a:xfrm>
            <a:custGeom>
              <a:avLst/>
              <a:gdLst/>
              <a:ahLst/>
              <a:cxnLst/>
              <a:rect l="l" t="t" r="r" b="b"/>
              <a:pathLst>
                <a:path w="3612515" h="1125220">
                  <a:moveTo>
                    <a:pt x="328045" y="370473"/>
                  </a:moveTo>
                  <a:lnTo>
                    <a:pt x="322947" y="342606"/>
                  </a:lnTo>
                  <a:lnTo>
                    <a:pt x="325389" y="315257"/>
                  </a:lnTo>
                  <a:lnTo>
                    <a:pt x="335009" y="288627"/>
                  </a:lnTo>
                  <a:lnTo>
                    <a:pt x="374335" y="238337"/>
                  </a:lnTo>
                  <a:lnTo>
                    <a:pt x="438029" y="193356"/>
                  </a:lnTo>
                  <a:lnTo>
                    <a:pt x="478108" y="173362"/>
                  </a:lnTo>
                  <a:lnTo>
                    <a:pt x="523193" y="155302"/>
                  </a:lnTo>
                  <a:lnTo>
                    <a:pt x="572921" y="139379"/>
                  </a:lnTo>
                  <a:lnTo>
                    <a:pt x="626930" y="125796"/>
                  </a:lnTo>
                  <a:lnTo>
                    <a:pt x="684859" y="114754"/>
                  </a:lnTo>
                  <a:lnTo>
                    <a:pt x="746345" y="106457"/>
                  </a:lnTo>
                  <a:lnTo>
                    <a:pt x="811026" y="101106"/>
                  </a:lnTo>
                  <a:lnTo>
                    <a:pt x="864711" y="99103"/>
                  </a:lnTo>
                  <a:lnTo>
                    <a:pt x="918299" y="99276"/>
                  </a:lnTo>
                  <a:lnTo>
                    <a:pt x="971433" y="101596"/>
                  </a:lnTo>
                  <a:lnTo>
                    <a:pt x="1023751" y="106031"/>
                  </a:lnTo>
                  <a:lnTo>
                    <a:pt x="1074894" y="112549"/>
                  </a:lnTo>
                  <a:lnTo>
                    <a:pt x="1124501" y="121120"/>
                  </a:lnTo>
                  <a:lnTo>
                    <a:pt x="1172214" y="131713"/>
                  </a:lnTo>
                  <a:lnTo>
                    <a:pt x="1201500" y="111462"/>
                  </a:lnTo>
                  <a:lnTo>
                    <a:pt x="1235699" y="93314"/>
                  </a:lnTo>
                  <a:lnTo>
                    <a:pt x="1274248" y="77342"/>
                  </a:lnTo>
                  <a:lnTo>
                    <a:pt x="1316580" y="63620"/>
                  </a:lnTo>
                  <a:lnTo>
                    <a:pt x="1362133" y="52220"/>
                  </a:lnTo>
                  <a:lnTo>
                    <a:pt x="1410340" y="43218"/>
                  </a:lnTo>
                  <a:lnTo>
                    <a:pt x="1460638" y="36685"/>
                  </a:lnTo>
                  <a:lnTo>
                    <a:pt x="1512461" y="32696"/>
                  </a:lnTo>
                  <a:lnTo>
                    <a:pt x="1565246" y="31325"/>
                  </a:lnTo>
                  <a:lnTo>
                    <a:pt x="1618427" y="32644"/>
                  </a:lnTo>
                  <a:lnTo>
                    <a:pt x="1671440" y="36727"/>
                  </a:lnTo>
                  <a:lnTo>
                    <a:pt x="1723720" y="43649"/>
                  </a:lnTo>
                  <a:lnTo>
                    <a:pt x="1774702" y="53481"/>
                  </a:lnTo>
                  <a:lnTo>
                    <a:pt x="1829217" y="67991"/>
                  </a:lnTo>
                  <a:lnTo>
                    <a:pt x="1878207" y="85739"/>
                  </a:lnTo>
                  <a:lnTo>
                    <a:pt x="1908885" y="64156"/>
                  </a:lnTo>
                  <a:lnTo>
                    <a:pt x="1946299" y="45450"/>
                  </a:lnTo>
                  <a:lnTo>
                    <a:pt x="1989441" y="29761"/>
                  </a:lnTo>
                  <a:lnTo>
                    <a:pt x="2037305" y="17230"/>
                  </a:lnTo>
                  <a:lnTo>
                    <a:pt x="2088884" y="7999"/>
                  </a:lnTo>
                  <a:lnTo>
                    <a:pt x="2143173" y="2209"/>
                  </a:lnTo>
                  <a:lnTo>
                    <a:pt x="2199164" y="0"/>
                  </a:lnTo>
                  <a:lnTo>
                    <a:pt x="2255850" y="1513"/>
                  </a:lnTo>
                  <a:lnTo>
                    <a:pt x="2312226" y="6889"/>
                  </a:lnTo>
                  <a:lnTo>
                    <a:pt x="2367284" y="16270"/>
                  </a:lnTo>
                  <a:lnTo>
                    <a:pt x="2436896" y="35479"/>
                  </a:lnTo>
                  <a:lnTo>
                    <a:pt x="2494411" y="60974"/>
                  </a:lnTo>
                  <a:lnTo>
                    <a:pt x="2532840" y="44203"/>
                  </a:lnTo>
                  <a:lnTo>
                    <a:pt x="2575217" y="30101"/>
                  </a:lnTo>
                  <a:lnTo>
                    <a:pt x="2620862" y="18691"/>
                  </a:lnTo>
                  <a:lnTo>
                    <a:pt x="2669093" y="9995"/>
                  </a:lnTo>
                  <a:lnTo>
                    <a:pt x="2719229" y="4037"/>
                  </a:lnTo>
                  <a:lnTo>
                    <a:pt x="2770589" y="840"/>
                  </a:lnTo>
                  <a:lnTo>
                    <a:pt x="2822491" y="425"/>
                  </a:lnTo>
                  <a:lnTo>
                    <a:pt x="2874254" y="2818"/>
                  </a:lnTo>
                  <a:lnTo>
                    <a:pt x="2925197" y="8039"/>
                  </a:lnTo>
                  <a:lnTo>
                    <a:pt x="2974639" y="16113"/>
                  </a:lnTo>
                  <a:lnTo>
                    <a:pt x="3021898" y="27061"/>
                  </a:lnTo>
                  <a:lnTo>
                    <a:pt x="3066292" y="40908"/>
                  </a:lnTo>
                  <a:lnTo>
                    <a:pt x="3115671" y="61982"/>
                  </a:lnTo>
                  <a:lnTo>
                    <a:pt x="3155478" y="86152"/>
                  </a:lnTo>
                  <a:lnTo>
                    <a:pt x="3184950" y="112846"/>
                  </a:lnTo>
                  <a:lnTo>
                    <a:pt x="3203325" y="141492"/>
                  </a:lnTo>
                  <a:lnTo>
                    <a:pt x="3271508" y="151943"/>
                  </a:lnTo>
                  <a:lnTo>
                    <a:pt x="3333210" y="166516"/>
                  </a:lnTo>
                  <a:lnTo>
                    <a:pt x="3387785" y="184732"/>
                  </a:lnTo>
                  <a:lnTo>
                    <a:pt x="3434589" y="206110"/>
                  </a:lnTo>
                  <a:lnTo>
                    <a:pt x="3472978" y="230170"/>
                  </a:lnTo>
                  <a:lnTo>
                    <a:pt x="3502307" y="256432"/>
                  </a:lnTo>
                  <a:lnTo>
                    <a:pt x="3531205" y="313643"/>
                  </a:lnTo>
                  <a:lnTo>
                    <a:pt x="3529485" y="343632"/>
                  </a:lnTo>
                  <a:lnTo>
                    <a:pt x="3511771" y="380249"/>
                  </a:lnTo>
                  <a:lnTo>
                    <a:pt x="3495679" y="398820"/>
                  </a:lnTo>
                  <a:lnTo>
                    <a:pt x="3535421" y="423839"/>
                  </a:lnTo>
                  <a:lnTo>
                    <a:pt x="3566847" y="450161"/>
                  </a:lnTo>
                  <a:lnTo>
                    <a:pt x="3590053" y="477470"/>
                  </a:lnTo>
                  <a:lnTo>
                    <a:pt x="3605139" y="505449"/>
                  </a:lnTo>
                  <a:lnTo>
                    <a:pt x="3612201" y="533784"/>
                  </a:lnTo>
                  <a:lnTo>
                    <a:pt x="3611337" y="562158"/>
                  </a:lnTo>
                  <a:lnTo>
                    <a:pt x="3586220" y="617767"/>
                  </a:lnTo>
                  <a:lnTo>
                    <a:pt x="3530567" y="669750"/>
                  </a:lnTo>
                  <a:lnTo>
                    <a:pt x="3491533" y="693594"/>
                  </a:lnTo>
                  <a:lnTo>
                    <a:pt x="3445158" y="715585"/>
                  </a:lnTo>
                  <a:lnTo>
                    <a:pt x="3391539" y="735408"/>
                  </a:lnTo>
                  <a:lnTo>
                    <a:pt x="3343666" y="749418"/>
                  </a:lnTo>
                  <a:lnTo>
                    <a:pt x="3292843" y="761223"/>
                  </a:lnTo>
                  <a:lnTo>
                    <a:pt x="3239502" y="770748"/>
                  </a:lnTo>
                  <a:lnTo>
                    <a:pt x="3184076" y="777920"/>
                  </a:lnTo>
                  <a:lnTo>
                    <a:pt x="3126998" y="782664"/>
                  </a:lnTo>
                  <a:lnTo>
                    <a:pt x="3122057" y="810442"/>
                  </a:lnTo>
                  <a:lnTo>
                    <a:pt x="3087507" y="862259"/>
                  </a:lnTo>
                  <a:lnTo>
                    <a:pt x="3023932" y="907479"/>
                  </a:lnTo>
                  <a:lnTo>
                    <a:pt x="2982710" y="927009"/>
                  </a:lnTo>
                  <a:lnTo>
                    <a:pt x="2935972" y="944165"/>
                  </a:lnTo>
                  <a:lnTo>
                    <a:pt x="2884297" y="958702"/>
                  </a:lnTo>
                  <a:lnTo>
                    <a:pt x="2828264" y="970381"/>
                  </a:lnTo>
                  <a:lnTo>
                    <a:pt x="2768455" y="978958"/>
                  </a:lnTo>
                  <a:lnTo>
                    <a:pt x="2705449" y="984191"/>
                  </a:lnTo>
                  <a:lnTo>
                    <a:pt x="2639826" y="985839"/>
                  </a:lnTo>
                  <a:lnTo>
                    <a:pt x="2586641" y="984411"/>
                  </a:lnTo>
                  <a:lnTo>
                    <a:pt x="2534382" y="980533"/>
                  </a:lnTo>
                  <a:lnTo>
                    <a:pt x="2483519" y="974260"/>
                  </a:lnTo>
                  <a:lnTo>
                    <a:pt x="2434521" y="965651"/>
                  </a:lnTo>
                  <a:lnTo>
                    <a:pt x="2387858" y="954762"/>
                  </a:lnTo>
                  <a:lnTo>
                    <a:pt x="2366875" y="979375"/>
                  </a:lnTo>
                  <a:lnTo>
                    <a:pt x="2308653" y="1023797"/>
                  </a:lnTo>
                  <a:lnTo>
                    <a:pt x="2272273" y="1043412"/>
                  </a:lnTo>
                  <a:lnTo>
                    <a:pt x="2231620" y="1061165"/>
                  </a:lnTo>
                  <a:lnTo>
                    <a:pt x="2187123" y="1076960"/>
                  </a:lnTo>
                  <a:lnTo>
                    <a:pt x="2139212" y="1090698"/>
                  </a:lnTo>
                  <a:lnTo>
                    <a:pt x="2088315" y="1102282"/>
                  </a:lnTo>
                  <a:lnTo>
                    <a:pt x="2034863" y="1111615"/>
                  </a:lnTo>
                  <a:lnTo>
                    <a:pt x="1979285" y="1118598"/>
                  </a:lnTo>
                  <a:lnTo>
                    <a:pt x="1922010" y="1123134"/>
                  </a:lnTo>
                  <a:lnTo>
                    <a:pt x="1863468" y="1125126"/>
                  </a:lnTo>
                  <a:lnTo>
                    <a:pt x="1804088" y="1124475"/>
                  </a:lnTo>
                  <a:lnTo>
                    <a:pt x="1744300" y="1121085"/>
                  </a:lnTo>
                  <a:lnTo>
                    <a:pt x="1684532" y="1114858"/>
                  </a:lnTo>
                  <a:lnTo>
                    <a:pt x="1623551" y="1105345"/>
                  </a:lnTo>
                  <a:lnTo>
                    <a:pt x="1565914" y="1093004"/>
                  </a:lnTo>
                  <a:lnTo>
                    <a:pt x="1512130" y="1077996"/>
                  </a:lnTo>
                  <a:lnTo>
                    <a:pt x="1462706" y="1060482"/>
                  </a:lnTo>
                  <a:lnTo>
                    <a:pt x="1418150" y="1040623"/>
                  </a:lnTo>
                  <a:lnTo>
                    <a:pt x="1378970" y="1018580"/>
                  </a:lnTo>
                  <a:lnTo>
                    <a:pt x="1327316" y="1030488"/>
                  </a:lnTo>
                  <a:lnTo>
                    <a:pt x="1274287" y="1040206"/>
                  </a:lnTo>
                  <a:lnTo>
                    <a:pt x="1220198" y="1047766"/>
                  </a:lnTo>
                  <a:lnTo>
                    <a:pt x="1165360" y="1053201"/>
                  </a:lnTo>
                  <a:lnTo>
                    <a:pt x="1110085" y="1056545"/>
                  </a:lnTo>
                  <a:lnTo>
                    <a:pt x="1054687" y="1057830"/>
                  </a:lnTo>
                  <a:lnTo>
                    <a:pt x="999479" y="1057089"/>
                  </a:lnTo>
                  <a:lnTo>
                    <a:pt x="944771" y="1054356"/>
                  </a:lnTo>
                  <a:lnTo>
                    <a:pt x="890877" y="1049664"/>
                  </a:lnTo>
                  <a:lnTo>
                    <a:pt x="838111" y="1043046"/>
                  </a:lnTo>
                  <a:lnTo>
                    <a:pt x="786783" y="1034535"/>
                  </a:lnTo>
                  <a:lnTo>
                    <a:pt x="737206" y="1024165"/>
                  </a:lnTo>
                  <a:lnTo>
                    <a:pt x="689694" y="1011967"/>
                  </a:lnTo>
                  <a:lnTo>
                    <a:pt x="644559" y="997976"/>
                  </a:lnTo>
                  <a:lnTo>
                    <a:pt x="602112" y="982225"/>
                  </a:lnTo>
                  <a:lnTo>
                    <a:pt x="562668" y="964746"/>
                  </a:lnTo>
                  <a:lnTo>
                    <a:pt x="526538" y="945573"/>
                  </a:lnTo>
                  <a:lnTo>
                    <a:pt x="494034" y="924739"/>
                  </a:lnTo>
                  <a:lnTo>
                    <a:pt x="487176" y="919786"/>
                  </a:lnTo>
                  <a:lnTo>
                    <a:pt x="421484" y="920553"/>
                  </a:lnTo>
                  <a:lnTo>
                    <a:pt x="358323" y="916485"/>
                  </a:lnTo>
                  <a:lnTo>
                    <a:pt x="298836" y="907966"/>
                  </a:lnTo>
                  <a:lnTo>
                    <a:pt x="244165" y="895376"/>
                  </a:lnTo>
                  <a:lnTo>
                    <a:pt x="195452" y="879098"/>
                  </a:lnTo>
                  <a:lnTo>
                    <a:pt x="153839" y="859513"/>
                  </a:lnTo>
                  <a:lnTo>
                    <a:pt x="120469" y="837003"/>
                  </a:lnTo>
                  <a:lnTo>
                    <a:pt x="83024" y="784734"/>
                  </a:lnTo>
                  <a:lnTo>
                    <a:pt x="82421" y="751128"/>
                  </a:lnTo>
                  <a:lnTo>
                    <a:pt x="98774" y="718631"/>
                  </a:lnTo>
                  <a:lnTo>
                    <a:pt x="131207" y="688372"/>
                  </a:lnTo>
                  <a:lnTo>
                    <a:pt x="178846" y="661481"/>
                  </a:lnTo>
                  <a:lnTo>
                    <a:pt x="119451" y="643002"/>
                  </a:lnTo>
                  <a:lnTo>
                    <a:pt x="71347" y="620537"/>
                  </a:lnTo>
                  <a:lnTo>
                    <a:pt x="35056" y="594937"/>
                  </a:lnTo>
                  <a:lnTo>
                    <a:pt x="11099" y="567053"/>
                  </a:lnTo>
                  <a:lnTo>
                    <a:pt x="0" y="537737"/>
                  </a:lnTo>
                  <a:lnTo>
                    <a:pt x="2279" y="507840"/>
                  </a:lnTo>
                  <a:lnTo>
                    <a:pt x="49064" y="449708"/>
                  </a:lnTo>
                  <a:lnTo>
                    <a:pt x="81812" y="429669"/>
                  </a:lnTo>
                  <a:lnTo>
                    <a:pt x="121026" y="412269"/>
                  </a:lnTo>
                  <a:lnTo>
                    <a:pt x="165828" y="397751"/>
                  </a:lnTo>
                  <a:lnTo>
                    <a:pt x="215342" y="386356"/>
                  </a:lnTo>
                  <a:lnTo>
                    <a:pt x="268691" y="378326"/>
                  </a:lnTo>
                  <a:lnTo>
                    <a:pt x="324997" y="373902"/>
                  </a:lnTo>
                  <a:lnTo>
                    <a:pt x="328045" y="370473"/>
                  </a:lnTo>
                  <a:close/>
                </a:path>
              </a:pathLst>
            </a:custGeom>
            <a:ln w="9144">
              <a:solidFill>
                <a:srgbClr val="A46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3503" y="5360542"/>
              <a:ext cx="196596" cy="19659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43596" y="5254751"/>
              <a:ext cx="3311525" cy="956944"/>
            </a:xfrm>
            <a:custGeom>
              <a:avLst/>
              <a:gdLst/>
              <a:ahLst/>
              <a:cxnLst/>
              <a:rect l="l" t="t" r="r" b="b"/>
              <a:pathLst>
                <a:path w="3311525" h="956945">
                  <a:moveTo>
                    <a:pt x="211620" y="620560"/>
                  </a:moveTo>
                  <a:lnTo>
                    <a:pt x="156360" y="620596"/>
                  </a:lnTo>
                  <a:lnTo>
                    <a:pt x="102061" y="617089"/>
                  </a:lnTo>
                  <a:lnTo>
                    <a:pt x="49637" y="610130"/>
                  </a:lnTo>
                  <a:lnTo>
                    <a:pt x="0" y="599808"/>
                  </a:lnTo>
                </a:path>
                <a:path w="3311525" h="956945">
                  <a:moveTo>
                    <a:pt x="398310" y="847636"/>
                  </a:moveTo>
                  <a:lnTo>
                    <a:pt x="375771" y="851082"/>
                  </a:lnTo>
                  <a:lnTo>
                    <a:pt x="352780" y="853892"/>
                  </a:lnTo>
                  <a:lnTo>
                    <a:pt x="329408" y="856056"/>
                  </a:lnTo>
                  <a:lnTo>
                    <a:pt x="305727" y="857567"/>
                  </a:lnTo>
                </a:path>
                <a:path w="3311525" h="956945">
                  <a:moveTo>
                    <a:pt x="1196124" y="956741"/>
                  </a:moveTo>
                  <a:lnTo>
                    <a:pt x="1180054" y="945905"/>
                  </a:lnTo>
                  <a:lnTo>
                    <a:pt x="1165390" y="934729"/>
                  </a:lnTo>
                  <a:lnTo>
                    <a:pt x="1152154" y="923234"/>
                  </a:lnTo>
                  <a:lnTo>
                    <a:pt x="1140371" y="911440"/>
                  </a:lnTo>
                </a:path>
                <a:path w="3311525" h="956945">
                  <a:moveTo>
                    <a:pt x="2227745" y="843788"/>
                  </a:moveTo>
                  <a:lnTo>
                    <a:pt x="2224484" y="856387"/>
                  </a:lnTo>
                  <a:lnTo>
                    <a:pt x="2219664" y="868889"/>
                  </a:lnTo>
                  <a:lnTo>
                    <a:pt x="2213296" y="881267"/>
                  </a:lnTo>
                  <a:lnTo>
                    <a:pt x="2205393" y="893495"/>
                  </a:lnTo>
                </a:path>
                <a:path w="3311525" h="956945">
                  <a:moveTo>
                    <a:pt x="2670594" y="536651"/>
                  </a:moveTo>
                  <a:lnTo>
                    <a:pt x="2738466" y="553684"/>
                  </a:lnTo>
                  <a:lnTo>
                    <a:pt x="2797972" y="574789"/>
                  </a:lnTo>
                  <a:lnTo>
                    <a:pt x="2848318" y="599426"/>
                  </a:lnTo>
                  <a:lnTo>
                    <a:pt x="2888712" y="627050"/>
                  </a:lnTo>
                  <a:lnTo>
                    <a:pt x="2918360" y="657120"/>
                  </a:lnTo>
                  <a:lnTo>
                    <a:pt x="2936469" y="689093"/>
                  </a:lnTo>
                  <a:lnTo>
                    <a:pt x="2942247" y="722426"/>
                  </a:lnTo>
                </a:path>
                <a:path w="3311525" h="956945">
                  <a:moveTo>
                    <a:pt x="3311309" y="338785"/>
                  </a:moveTo>
                  <a:lnTo>
                    <a:pt x="3288308" y="358343"/>
                  </a:lnTo>
                  <a:lnTo>
                    <a:pt x="3260270" y="376591"/>
                  </a:lnTo>
                  <a:lnTo>
                    <a:pt x="3227495" y="393350"/>
                  </a:lnTo>
                  <a:lnTo>
                    <a:pt x="3190278" y="408444"/>
                  </a:lnTo>
                </a:path>
                <a:path w="3311525" h="956945">
                  <a:moveTo>
                    <a:pt x="3021114" y="80264"/>
                  </a:moveTo>
                  <a:lnTo>
                    <a:pt x="3024088" y="88475"/>
                  </a:lnTo>
                  <a:lnTo>
                    <a:pt x="3026146" y="96710"/>
                  </a:lnTo>
                  <a:lnTo>
                    <a:pt x="3027275" y="104945"/>
                  </a:lnTo>
                  <a:lnTo>
                    <a:pt x="3027464" y="113157"/>
                  </a:lnTo>
                </a:path>
                <a:path w="3311525" h="956945">
                  <a:moveTo>
                    <a:pt x="2248700" y="41910"/>
                  </a:moveTo>
                  <a:lnTo>
                    <a:pt x="2261455" y="30753"/>
                  </a:lnTo>
                  <a:lnTo>
                    <a:pt x="2276068" y="20002"/>
                  </a:lnTo>
                  <a:lnTo>
                    <a:pt x="2292491" y="9727"/>
                  </a:lnTo>
                  <a:lnTo>
                    <a:pt x="2310676" y="0"/>
                  </a:lnTo>
                </a:path>
                <a:path w="3311525" h="956945">
                  <a:moveTo>
                    <a:pt x="1669199" y="61976"/>
                  </a:moveTo>
                  <a:lnTo>
                    <a:pt x="1674668" y="52623"/>
                  </a:lnTo>
                  <a:lnTo>
                    <a:pt x="1681518" y="43449"/>
                  </a:lnTo>
                  <a:lnTo>
                    <a:pt x="1689701" y="34490"/>
                  </a:lnTo>
                  <a:lnTo>
                    <a:pt x="1699171" y="25781"/>
                  </a:lnTo>
                </a:path>
                <a:path w="3311525" h="956945">
                  <a:moveTo>
                    <a:pt x="989114" y="74168"/>
                  </a:moveTo>
                  <a:lnTo>
                    <a:pt x="1018082" y="81879"/>
                  </a:lnTo>
                  <a:lnTo>
                    <a:pt x="1045883" y="90328"/>
                  </a:lnTo>
                  <a:lnTo>
                    <a:pt x="1072445" y="99492"/>
                  </a:lnTo>
                  <a:lnTo>
                    <a:pt x="1097699" y="109347"/>
                  </a:lnTo>
                </a:path>
                <a:path w="3311525" h="956945">
                  <a:moveTo>
                    <a:pt x="164376" y="350100"/>
                  </a:moveTo>
                  <a:lnTo>
                    <a:pt x="158327" y="340987"/>
                  </a:lnTo>
                  <a:lnTo>
                    <a:pt x="153136" y="331779"/>
                  </a:lnTo>
                  <a:lnTo>
                    <a:pt x="148802" y="322502"/>
                  </a:lnTo>
                  <a:lnTo>
                    <a:pt x="145326" y="313182"/>
                  </a:lnTo>
                </a:path>
              </a:pathLst>
            </a:custGeom>
            <a:ln w="9144">
              <a:solidFill>
                <a:srgbClr val="A46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231" y="5350509"/>
              <a:ext cx="124968" cy="12496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4659" y="5345937"/>
              <a:ext cx="134112" cy="134112"/>
            </a:xfrm>
            <a:prstGeom prst="rect">
              <a:avLst/>
            </a:prstGeom>
          </p:spPr>
        </p:pic>
      </p:grpSp>
      <p:grpSp>
        <p:nvGrpSpPr>
          <p:cNvPr id="13" name="object 13"/>
          <p:cNvGrpSpPr/>
          <p:nvPr/>
        </p:nvGrpSpPr>
        <p:grpSpPr>
          <a:xfrm>
            <a:off x="556616" y="4238302"/>
            <a:ext cx="95673" cy="71755"/>
            <a:chOff x="417461" y="5341365"/>
            <a:chExt cx="71755" cy="71755"/>
          </a:xfrm>
        </p:grpSpPr>
        <p:sp>
          <p:nvSpPr>
            <p:cNvPr id="14" name="object 14"/>
            <p:cNvSpPr/>
            <p:nvPr/>
          </p:nvSpPr>
          <p:spPr>
            <a:xfrm>
              <a:off x="422033" y="5345937"/>
              <a:ext cx="62865" cy="62865"/>
            </a:xfrm>
            <a:custGeom>
              <a:avLst/>
              <a:gdLst/>
              <a:ahLst/>
              <a:cxnLst/>
              <a:rect l="l" t="t" r="r" b="b"/>
              <a:pathLst>
                <a:path w="62865" h="62864">
                  <a:moveTo>
                    <a:pt x="31242" y="0"/>
                  </a:moveTo>
                  <a:lnTo>
                    <a:pt x="19079" y="2452"/>
                  </a:lnTo>
                  <a:lnTo>
                    <a:pt x="9148" y="9144"/>
                  </a:lnTo>
                  <a:lnTo>
                    <a:pt x="2454" y="19073"/>
                  </a:lnTo>
                  <a:lnTo>
                    <a:pt x="0" y="31242"/>
                  </a:lnTo>
                  <a:lnTo>
                    <a:pt x="2454" y="43410"/>
                  </a:lnTo>
                  <a:lnTo>
                    <a:pt x="9148" y="53340"/>
                  </a:lnTo>
                  <a:lnTo>
                    <a:pt x="19079" y="60031"/>
                  </a:lnTo>
                  <a:lnTo>
                    <a:pt x="31242" y="62484"/>
                  </a:lnTo>
                  <a:lnTo>
                    <a:pt x="43404" y="60031"/>
                  </a:lnTo>
                  <a:lnTo>
                    <a:pt x="53335" y="53340"/>
                  </a:lnTo>
                  <a:lnTo>
                    <a:pt x="60029" y="43410"/>
                  </a:lnTo>
                  <a:lnTo>
                    <a:pt x="62484" y="31242"/>
                  </a:lnTo>
                  <a:lnTo>
                    <a:pt x="60029" y="19073"/>
                  </a:lnTo>
                  <a:lnTo>
                    <a:pt x="53335" y="9143"/>
                  </a:lnTo>
                  <a:lnTo>
                    <a:pt x="43404" y="2452"/>
                  </a:lnTo>
                  <a:lnTo>
                    <a:pt x="31242" y="0"/>
                  </a:lnTo>
                  <a:close/>
                </a:path>
              </a:pathLst>
            </a:custGeom>
            <a:solidFill>
              <a:srgbClr val="F3EA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7461" y="5341365"/>
              <a:ext cx="71628" cy="71628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2053337" y="4303743"/>
            <a:ext cx="2921847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US" sz="1400" dirty="0" smtClean="0">
                <a:solidFill>
                  <a:srgbClr val="A4634E"/>
                </a:solidFill>
                <a:latin typeface="Arial MT"/>
                <a:cs typeface="Arial MT"/>
              </a:rPr>
              <a:t>1. </a:t>
            </a:r>
            <a:r>
              <a:rPr sz="1400" dirty="0" smtClean="0">
                <a:solidFill>
                  <a:srgbClr val="A4634E"/>
                </a:solidFill>
                <a:latin typeface="Arial MT"/>
                <a:cs typeface="Arial MT"/>
              </a:rPr>
              <a:t>If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this is missing, or not </a:t>
            </a:r>
            <a:r>
              <a:rPr sz="1400" spc="5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implemented</a:t>
            </a:r>
            <a:r>
              <a:rPr sz="1400" spc="-55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spc="-15" dirty="0">
                <a:solidFill>
                  <a:srgbClr val="A4634E"/>
                </a:solidFill>
                <a:latin typeface="Arial MT"/>
                <a:cs typeface="Arial MT"/>
              </a:rPr>
              <a:t>correctly,</a:t>
            </a:r>
            <a:r>
              <a:rPr sz="1400" spc="-40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b="1" spc="-5" dirty="0">
                <a:solidFill>
                  <a:srgbClr val="0070C0"/>
                </a:solidFill>
                <a:latin typeface="Arial MT"/>
                <a:cs typeface="Arial MT"/>
              </a:rPr>
              <a:t>your </a:t>
            </a:r>
            <a:r>
              <a:rPr sz="1400" b="1" spc="-37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400" b="1" dirty="0">
                <a:solidFill>
                  <a:srgbClr val="0070C0"/>
                </a:solidFill>
                <a:latin typeface="Arial MT"/>
                <a:cs typeface="Arial MT"/>
              </a:rPr>
              <a:t>program</a:t>
            </a:r>
            <a:r>
              <a:rPr sz="1400" b="1" spc="-4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400" b="1" spc="-5" dirty="0">
                <a:solidFill>
                  <a:srgbClr val="0070C0"/>
                </a:solidFill>
                <a:latin typeface="Arial MT"/>
                <a:cs typeface="Arial MT"/>
              </a:rPr>
              <a:t>will </a:t>
            </a:r>
            <a:r>
              <a:rPr sz="1400" b="1" dirty="0">
                <a:solidFill>
                  <a:srgbClr val="0070C0"/>
                </a:solidFill>
                <a:latin typeface="Arial MT"/>
                <a:cs typeface="Arial MT"/>
              </a:rPr>
              <a:t>not</a:t>
            </a:r>
            <a:r>
              <a:rPr sz="1400" b="1" spc="-2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400" b="1" dirty="0">
                <a:solidFill>
                  <a:srgbClr val="0070C0"/>
                </a:solidFill>
                <a:latin typeface="Arial MT"/>
                <a:cs typeface="Arial MT"/>
              </a:rPr>
              <a:t>terminate.</a:t>
            </a:r>
          </a:p>
        </p:txBody>
      </p:sp>
      <p:sp>
        <p:nvSpPr>
          <p:cNvPr id="17" name="object 17"/>
          <p:cNvSpPr/>
          <p:nvPr/>
        </p:nvSpPr>
        <p:spPr>
          <a:xfrm>
            <a:off x="414813" y="2209284"/>
            <a:ext cx="789093" cy="2174030"/>
          </a:xfrm>
          <a:custGeom>
            <a:avLst/>
            <a:gdLst/>
            <a:ahLst/>
            <a:cxnLst/>
            <a:rect l="l" t="t" r="r" b="b"/>
            <a:pathLst>
              <a:path w="591819" h="3050540">
                <a:moveTo>
                  <a:pt x="534751" y="82891"/>
                </a:moveTo>
                <a:lnTo>
                  <a:pt x="0" y="3045460"/>
                </a:lnTo>
                <a:lnTo>
                  <a:pt x="28498" y="3050540"/>
                </a:lnTo>
                <a:lnTo>
                  <a:pt x="563222" y="88051"/>
                </a:lnTo>
                <a:lnTo>
                  <a:pt x="534751" y="82891"/>
                </a:lnTo>
                <a:close/>
              </a:path>
              <a:path w="591819" h="3050540">
                <a:moveTo>
                  <a:pt x="584548" y="68707"/>
                </a:moveTo>
                <a:lnTo>
                  <a:pt x="537311" y="68707"/>
                </a:lnTo>
                <a:lnTo>
                  <a:pt x="565797" y="73787"/>
                </a:lnTo>
                <a:lnTo>
                  <a:pt x="563222" y="88051"/>
                </a:lnTo>
                <a:lnTo>
                  <a:pt x="591731" y="93218"/>
                </a:lnTo>
                <a:lnTo>
                  <a:pt x="584548" y="68707"/>
                </a:lnTo>
                <a:close/>
              </a:path>
              <a:path w="591819" h="3050540">
                <a:moveTo>
                  <a:pt x="537311" y="68707"/>
                </a:moveTo>
                <a:lnTo>
                  <a:pt x="534751" y="82891"/>
                </a:lnTo>
                <a:lnTo>
                  <a:pt x="563222" y="88051"/>
                </a:lnTo>
                <a:lnTo>
                  <a:pt x="565797" y="73787"/>
                </a:lnTo>
                <a:lnTo>
                  <a:pt x="537311" y="68707"/>
                </a:lnTo>
                <a:close/>
              </a:path>
              <a:path w="591819" h="3050540">
                <a:moveTo>
                  <a:pt x="564413" y="0"/>
                </a:moveTo>
                <a:lnTo>
                  <a:pt x="506234" y="77724"/>
                </a:lnTo>
                <a:lnTo>
                  <a:pt x="534751" y="82891"/>
                </a:lnTo>
                <a:lnTo>
                  <a:pt x="537311" y="68707"/>
                </a:lnTo>
                <a:lnTo>
                  <a:pt x="584548" y="68707"/>
                </a:lnTo>
                <a:lnTo>
                  <a:pt x="564413" y="0"/>
                </a:lnTo>
                <a:close/>
              </a:path>
            </a:pathLst>
          </a:custGeom>
          <a:solidFill>
            <a:srgbClr val="A4634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8" name="object 18"/>
          <p:cNvGrpSpPr/>
          <p:nvPr/>
        </p:nvGrpSpPr>
        <p:grpSpPr>
          <a:xfrm>
            <a:off x="6479042" y="4845041"/>
            <a:ext cx="4792980" cy="1402080"/>
            <a:chOff x="4859281" y="5309489"/>
            <a:chExt cx="3594735" cy="1402080"/>
          </a:xfrm>
        </p:grpSpPr>
        <p:sp>
          <p:nvSpPr>
            <p:cNvPr id="19" name="object 19"/>
            <p:cNvSpPr/>
            <p:nvPr/>
          </p:nvSpPr>
          <p:spPr>
            <a:xfrm>
              <a:off x="4863853" y="5583021"/>
              <a:ext cx="3585845" cy="1123950"/>
            </a:xfrm>
            <a:custGeom>
              <a:avLst/>
              <a:gdLst/>
              <a:ahLst/>
              <a:cxnLst/>
              <a:rect l="l" t="t" r="r" b="b"/>
              <a:pathLst>
                <a:path w="3585845" h="1123950">
                  <a:moveTo>
                    <a:pt x="2182412" y="0"/>
                  </a:moveTo>
                  <a:lnTo>
                    <a:pt x="2126852" y="2207"/>
                  </a:lnTo>
                  <a:lnTo>
                    <a:pt x="2072981" y="7990"/>
                  </a:lnTo>
                  <a:lnTo>
                    <a:pt x="2021800" y="17207"/>
                  </a:lnTo>
                  <a:lnTo>
                    <a:pt x="1974309" y="29716"/>
                  </a:lnTo>
                  <a:lnTo>
                    <a:pt x="1931507" y="45374"/>
                  </a:lnTo>
                  <a:lnTo>
                    <a:pt x="1894395" y="64041"/>
                  </a:lnTo>
                  <a:lnTo>
                    <a:pt x="1863971" y="85572"/>
                  </a:lnTo>
                  <a:lnTo>
                    <a:pt x="1840363" y="76343"/>
                  </a:lnTo>
                  <a:lnTo>
                    <a:pt x="1788908" y="60209"/>
                  </a:lnTo>
                  <a:lnTo>
                    <a:pt x="1710632" y="43558"/>
                  </a:lnTo>
                  <a:lnTo>
                    <a:pt x="1658749" y="36656"/>
                  </a:lnTo>
                  <a:lnTo>
                    <a:pt x="1606138" y="32585"/>
                  </a:lnTo>
                  <a:lnTo>
                    <a:pt x="1553359" y="31273"/>
                  </a:lnTo>
                  <a:lnTo>
                    <a:pt x="1500974" y="32646"/>
                  </a:lnTo>
                  <a:lnTo>
                    <a:pt x="1449543" y="36633"/>
                  </a:lnTo>
                  <a:lnTo>
                    <a:pt x="1399626" y="43161"/>
                  </a:lnTo>
                  <a:lnTo>
                    <a:pt x="1351784" y="52156"/>
                  </a:lnTo>
                  <a:lnTo>
                    <a:pt x="1306577" y="63546"/>
                  </a:lnTo>
                  <a:lnTo>
                    <a:pt x="1264566" y="77258"/>
                  </a:lnTo>
                  <a:lnTo>
                    <a:pt x="1226311" y="93219"/>
                  </a:lnTo>
                  <a:lnTo>
                    <a:pt x="1192373" y="111356"/>
                  </a:lnTo>
                  <a:lnTo>
                    <a:pt x="1163312" y="131597"/>
                  </a:lnTo>
                  <a:lnTo>
                    <a:pt x="1115940" y="121010"/>
                  </a:lnTo>
                  <a:lnTo>
                    <a:pt x="1066701" y="112445"/>
                  </a:lnTo>
                  <a:lnTo>
                    <a:pt x="1015948" y="105932"/>
                  </a:lnTo>
                  <a:lnTo>
                    <a:pt x="964038" y="101500"/>
                  </a:lnTo>
                  <a:lnTo>
                    <a:pt x="911326" y="99179"/>
                  </a:lnTo>
                  <a:lnTo>
                    <a:pt x="858167" y="98999"/>
                  </a:lnTo>
                  <a:lnTo>
                    <a:pt x="804918" y="100990"/>
                  </a:lnTo>
                  <a:lnTo>
                    <a:pt x="740717" y="106340"/>
                  </a:lnTo>
                  <a:lnTo>
                    <a:pt x="679690" y="114630"/>
                  </a:lnTo>
                  <a:lnTo>
                    <a:pt x="622196" y="125658"/>
                  </a:lnTo>
                  <a:lnTo>
                    <a:pt x="568593" y="139222"/>
                  </a:lnTo>
                  <a:lnTo>
                    <a:pt x="519242" y="155121"/>
                  </a:lnTo>
                  <a:lnTo>
                    <a:pt x="474501" y="173152"/>
                  </a:lnTo>
                  <a:lnTo>
                    <a:pt x="434729" y="193114"/>
                  </a:lnTo>
                  <a:lnTo>
                    <a:pt x="400285" y="214806"/>
                  </a:lnTo>
                  <a:lnTo>
                    <a:pt x="348817" y="262568"/>
                  </a:lnTo>
                  <a:lnTo>
                    <a:pt x="322972" y="314826"/>
                  </a:lnTo>
                  <a:lnTo>
                    <a:pt x="320554" y="342136"/>
                  </a:lnTo>
                  <a:lnTo>
                    <a:pt x="325620" y="369964"/>
                  </a:lnTo>
                  <a:lnTo>
                    <a:pt x="322572" y="373456"/>
                  </a:lnTo>
                  <a:lnTo>
                    <a:pt x="266667" y="377863"/>
                  </a:lnTo>
                  <a:lnTo>
                    <a:pt x="213705" y="385870"/>
                  </a:lnTo>
                  <a:lnTo>
                    <a:pt x="164552" y="397237"/>
                  </a:lnTo>
                  <a:lnTo>
                    <a:pt x="120077" y="411723"/>
                  </a:lnTo>
                  <a:lnTo>
                    <a:pt x="81148" y="429090"/>
                  </a:lnTo>
                  <a:lnTo>
                    <a:pt x="48633" y="449097"/>
                  </a:lnTo>
                  <a:lnTo>
                    <a:pt x="18287" y="477564"/>
                  </a:lnTo>
                  <a:lnTo>
                    <a:pt x="0" y="537010"/>
                  </a:lnTo>
                  <a:lnTo>
                    <a:pt x="11025" y="566288"/>
                  </a:lnTo>
                  <a:lnTo>
                    <a:pt x="34808" y="594136"/>
                  </a:lnTo>
                  <a:lnTo>
                    <a:pt x="70832" y="619702"/>
                  </a:lnTo>
                  <a:lnTo>
                    <a:pt x="118581" y="642137"/>
                  </a:lnTo>
                  <a:lnTo>
                    <a:pt x="177538" y="660590"/>
                  </a:lnTo>
                  <a:lnTo>
                    <a:pt x="130224" y="687447"/>
                  </a:lnTo>
                  <a:lnTo>
                    <a:pt x="98020" y="717661"/>
                  </a:lnTo>
                  <a:lnTo>
                    <a:pt x="81794" y="750109"/>
                  </a:lnTo>
                  <a:lnTo>
                    <a:pt x="82415" y="783666"/>
                  </a:lnTo>
                  <a:lnTo>
                    <a:pt x="119559" y="835870"/>
                  </a:lnTo>
                  <a:lnTo>
                    <a:pt x="152669" y="858351"/>
                  </a:lnTo>
                  <a:lnTo>
                    <a:pt x="193961" y="877911"/>
                  </a:lnTo>
                  <a:lnTo>
                    <a:pt x="242301" y="894168"/>
                  </a:lnTo>
                  <a:lnTo>
                    <a:pt x="296556" y="906741"/>
                  </a:lnTo>
                  <a:lnTo>
                    <a:pt x="355593" y="915251"/>
                  </a:lnTo>
                  <a:lnTo>
                    <a:pt x="418279" y="919315"/>
                  </a:lnTo>
                  <a:lnTo>
                    <a:pt x="483481" y="918553"/>
                  </a:lnTo>
                  <a:lnTo>
                    <a:pt x="490339" y="923493"/>
                  </a:lnTo>
                  <a:lnTo>
                    <a:pt x="522595" y="944299"/>
                  </a:lnTo>
                  <a:lnTo>
                    <a:pt x="558449" y="963445"/>
                  </a:lnTo>
                  <a:lnTo>
                    <a:pt x="597592" y="980900"/>
                  </a:lnTo>
                  <a:lnTo>
                    <a:pt x="639714" y="996631"/>
                  </a:lnTo>
                  <a:lnTo>
                    <a:pt x="684504" y="1010603"/>
                  </a:lnTo>
                  <a:lnTo>
                    <a:pt x="731653" y="1022783"/>
                  </a:lnTo>
                  <a:lnTo>
                    <a:pt x="780850" y="1033140"/>
                  </a:lnTo>
                  <a:lnTo>
                    <a:pt x="831786" y="1041639"/>
                  </a:lnTo>
                  <a:lnTo>
                    <a:pt x="884150" y="1048248"/>
                  </a:lnTo>
                  <a:lnTo>
                    <a:pt x="937632" y="1052934"/>
                  </a:lnTo>
                  <a:lnTo>
                    <a:pt x="991923" y="1055662"/>
                  </a:lnTo>
                  <a:lnTo>
                    <a:pt x="1046712" y="1056401"/>
                  </a:lnTo>
                  <a:lnTo>
                    <a:pt x="1101689" y="1055117"/>
                  </a:lnTo>
                  <a:lnTo>
                    <a:pt x="1156544" y="1051777"/>
                  </a:lnTo>
                  <a:lnTo>
                    <a:pt x="1210967" y="1046347"/>
                  </a:lnTo>
                  <a:lnTo>
                    <a:pt x="1264648" y="1038796"/>
                  </a:lnTo>
                  <a:lnTo>
                    <a:pt x="1317277" y="1029089"/>
                  </a:lnTo>
                  <a:lnTo>
                    <a:pt x="1368544" y="1017194"/>
                  </a:lnTo>
                  <a:lnTo>
                    <a:pt x="1407395" y="1039212"/>
                  </a:lnTo>
                  <a:lnTo>
                    <a:pt x="1451597" y="1059047"/>
                  </a:lnTo>
                  <a:lnTo>
                    <a:pt x="1500640" y="1076539"/>
                  </a:lnTo>
                  <a:lnTo>
                    <a:pt x="1554011" y="1091528"/>
                  </a:lnTo>
                  <a:lnTo>
                    <a:pt x="1611199" y="1103854"/>
                  </a:lnTo>
                  <a:lnTo>
                    <a:pt x="1671693" y="1113358"/>
                  </a:lnTo>
                  <a:lnTo>
                    <a:pt x="1731024" y="1119577"/>
                  </a:lnTo>
                  <a:lnTo>
                    <a:pt x="1790370" y="1122962"/>
                  </a:lnTo>
                  <a:lnTo>
                    <a:pt x="1849306" y="1123611"/>
                  </a:lnTo>
                  <a:lnTo>
                    <a:pt x="1907406" y="1121622"/>
                  </a:lnTo>
                  <a:lnTo>
                    <a:pt x="1964244" y="1117091"/>
                  </a:lnTo>
                  <a:lnTo>
                    <a:pt x="2019396" y="1110117"/>
                  </a:lnTo>
                  <a:lnTo>
                    <a:pt x="2072437" y="1100797"/>
                  </a:lnTo>
                  <a:lnTo>
                    <a:pt x="2122940" y="1089228"/>
                  </a:lnTo>
                  <a:lnTo>
                    <a:pt x="2170480" y="1075508"/>
                  </a:lnTo>
                  <a:lnTo>
                    <a:pt x="2214632" y="1059735"/>
                  </a:lnTo>
                  <a:lnTo>
                    <a:pt x="2254971" y="1042005"/>
                  </a:lnTo>
                  <a:lnTo>
                    <a:pt x="2291071" y="1022417"/>
                  </a:lnTo>
                  <a:lnTo>
                    <a:pt x="2348853" y="978056"/>
                  </a:lnTo>
                  <a:lnTo>
                    <a:pt x="2369685" y="953478"/>
                  </a:lnTo>
                  <a:lnTo>
                    <a:pt x="2416015" y="964351"/>
                  </a:lnTo>
                  <a:lnTo>
                    <a:pt x="2464638" y="972947"/>
                  </a:lnTo>
                  <a:lnTo>
                    <a:pt x="2515102" y="979208"/>
                  </a:lnTo>
                  <a:lnTo>
                    <a:pt x="2566955" y="983079"/>
                  </a:lnTo>
                  <a:lnTo>
                    <a:pt x="2619748" y="984504"/>
                  </a:lnTo>
                  <a:lnTo>
                    <a:pt x="2684872" y="982858"/>
                  </a:lnTo>
                  <a:lnTo>
                    <a:pt x="2747399" y="977633"/>
                  </a:lnTo>
                  <a:lnTo>
                    <a:pt x="2806753" y="969068"/>
                  </a:lnTo>
                  <a:lnTo>
                    <a:pt x="2862360" y="957406"/>
                  </a:lnTo>
                  <a:lnTo>
                    <a:pt x="2913644" y="942888"/>
                  </a:lnTo>
                  <a:lnTo>
                    <a:pt x="2960028" y="925757"/>
                  </a:lnTo>
                  <a:lnTo>
                    <a:pt x="3000939" y="906253"/>
                  </a:lnTo>
                  <a:lnTo>
                    <a:pt x="3035800" y="884619"/>
                  </a:lnTo>
                  <a:lnTo>
                    <a:pt x="3085071" y="835925"/>
                  </a:lnTo>
                  <a:lnTo>
                    <a:pt x="3103237" y="781609"/>
                  </a:lnTo>
                  <a:lnTo>
                    <a:pt x="3159873" y="776873"/>
                  </a:lnTo>
                  <a:lnTo>
                    <a:pt x="3214887" y="769710"/>
                  </a:lnTo>
                  <a:lnTo>
                    <a:pt x="3267847" y="760198"/>
                  </a:lnTo>
                  <a:lnTo>
                    <a:pt x="3318320" y="748412"/>
                  </a:lnTo>
                  <a:lnTo>
                    <a:pt x="3365873" y="734428"/>
                  </a:lnTo>
                  <a:lnTo>
                    <a:pt x="3423190" y="712878"/>
                  </a:lnTo>
                  <a:lnTo>
                    <a:pt x="3472061" y="688819"/>
                  </a:lnTo>
                  <a:lnTo>
                    <a:pt x="3512361" y="662650"/>
                  </a:lnTo>
                  <a:lnTo>
                    <a:pt x="3543969" y="634772"/>
                  </a:lnTo>
                  <a:lnTo>
                    <a:pt x="3580614" y="575491"/>
                  </a:lnTo>
                  <a:lnTo>
                    <a:pt x="3585405" y="544889"/>
                  </a:lnTo>
                  <a:lnTo>
                    <a:pt x="3581011" y="514180"/>
                  </a:lnTo>
                  <a:lnTo>
                    <a:pt x="3567309" y="483765"/>
                  </a:lnTo>
                  <a:lnTo>
                    <a:pt x="3544176" y="454043"/>
                  </a:lnTo>
                  <a:lnTo>
                    <a:pt x="3511488" y="425416"/>
                  </a:lnTo>
                  <a:lnTo>
                    <a:pt x="3469124" y="398285"/>
                  </a:lnTo>
                  <a:lnTo>
                    <a:pt x="3474960" y="392194"/>
                  </a:lnTo>
                  <a:lnTo>
                    <a:pt x="3502695" y="343200"/>
                  </a:lnTo>
                  <a:lnTo>
                    <a:pt x="3504394" y="313244"/>
                  </a:lnTo>
                  <a:lnTo>
                    <a:pt x="3495182" y="284054"/>
                  </a:lnTo>
                  <a:lnTo>
                    <a:pt x="3446581" y="229884"/>
                  </a:lnTo>
                  <a:lnTo>
                    <a:pt x="3408474" y="205859"/>
                  </a:lnTo>
                  <a:lnTo>
                    <a:pt x="3362015" y="184512"/>
                  </a:lnTo>
                  <a:lnTo>
                    <a:pt x="3307844" y="166320"/>
                  </a:lnTo>
                  <a:lnTo>
                    <a:pt x="3246602" y="151761"/>
                  </a:lnTo>
                  <a:lnTo>
                    <a:pt x="3178929" y="141313"/>
                  </a:lnTo>
                  <a:lnTo>
                    <a:pt x="3160750" y="112721"/>
                  </a:lnTo>
                  <a:lnTo>
                    <a:pt x="3131510" y="86076"/>
                  </a:lnTo>
                  <a:lnTo>
                    <a:pt x="3092007" y="61947"/>
                  </a:lnTo>
                  <a:lnTo>
                    <a:pt x="3043039" y="40907"/>
                  </a:lnTo>
                  <a:lnTo>
                    <a:pt x="2998974" y="27063"/>
                  </a:lnTo>
                  <a:lnTo>
                    <a:pt x="2952067" y="16116"/>
                  </a:lnTo>
                  <a:lnTo>
                    <a:pt x="2902994" y="8042"/>
                  </a:lnTo>
                  <a:lnTo>
                    <a:pt x="2852431" y="2820"/>
                  </a:lnTo>
                  <a:lnTo>
                    <a:pt x="2801055" y="424"/>
                  </a:lnTo>
                  <a:lnTo>
                    <a:pt x="2749542" y="832"/>
                  </a:lnTo>
                  <a:lnTo>
                    <a:pt x="2698569" y="4020"/>
                  </a:lnTo>
                  <a:lnTo>
                    <a:pt x="2648812" y="9965"/>
                  </a:lnTo>
                  <a:lnTo>
                    <a:pt x="2600948" y="18643"/>
                  </a:lnTo>
                  <a:lnTo>
                    <a:pt x="2555653" y="30032"/>
                  </a:lnTo>
                  <a:lnTo>
                    <a:pt x="2513603" y="44107"/>
                  </a:lnTo>
                  <a:lnTo>
                    <a:pt x="2475476" y="60846"/>
                  </a:lnTo>
                  <a:lnTo>
                    <a:pt x="2448572" y="47438"/>
                  </a:lnTo>
                  <a:lnTo>
                    <a:pt x="2385143" y="25034"/>
                  </a:lnTo>
                  <a:lnTo>
                    <a:pt x="2294605" y="6882"/>
                  </a:lnTo>
                  <a:lnTo>
                    <a:pt x="2238663" y="1511"/>
                  </a:lnTo>
                  <a:lnTo>
                    <a:pt x="2182412" y="0"/>
                  </a:lnTo>
                  <a:close/>
                </a:path>
              </a:pathLst>
            </a:custGeom>
            <a:solidFill>
              <a:srgbClr val="F3EA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796151" y="5314061"/>
              <a:ext cx="200659" cy="302945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4863853" y="5583021"/>
              <a:ext cx="3585845" cy="1123950"/>
            </a:xfrm>
            <a:custGeom>
              <a:avLst/>
              <a:gdLst/>
              <a:ahLst/>
              <a:cxnLst/>
              <a:rect l="l" t="t" r="r" b="b"/>
              <a:pathLst>
                <a:path w="3585845" h="1123950">
                  <a:moveTo>
                    <a:pt x="325620" y="369964"/>
                  </a:moveTo>
                  <a:lnTo>
                    <a:pt x="320554" y="342136"/>
                  </a:lnTo>
                  <a:lnTo>
                    <a:pt x="322972" y="314826"/>
                  </a:lnTo>
                  <a:lnTo>
                    <a:pt x="332512" y="288236"/>
                  </a:lnTo>
                  <a:lnTo>
                    <a:pt x="371528" y="238024"/>
                  </a:lnTo>
                  <a:lnTo>
                    <a:pt x="434729" y="193114"/>
                  </a:lnTo>
                  <a:lnTo>
                    <a:pt x="474501" y="173152"/>
                  </a:lnTo>
                  <a:lnTo>
                    <a:pt x="519242" y="155121"/>
                  </a:lnTo>
                  <a:lnTo>
                    <a:pt x="568593" y="139222"/>
                  </a:lnTo>
                  <a:lnTo>
                    <a:pt x="622196" y="125658"/>
                  </a:lnTo>
                  <a:lnTo>
                    <a:pt x="679690" y="114630"/>
                  </a:lnTo>
                  <a:lnTo>
                    <a:pt x="740717" y="106340"/>
                  </a:lnTo>
                  <a:lnTo>
                    <a:pt x="804918" y="100990"/>
                  </a:lnTo>
                  <a:lnTo>
                    <a:pt x="858167" y="98999"/>
                  </a:lnTo>
                  <a:lnTo>
                    <a:pt x="911326" y="99179"/>
                  </a:lnTo>
                  <a:lnTo>
                    <a:pt x="964038" y="101500"/>
                  </a:lnTo>
                  <a:lnTo>
                    <a:pt x="1015948" y="105932"/>
                  </a:lnTo>
                  <a:lnTo>
                    <a:pt x="1066701" y="112445"/>
                  </a:lnTo>
                  <a:lnTo>
                    <a:pt x="1115940" y="121010"/>
                  </a:lnTo>
                  <a:lnTo>
                    <a:pt x="1163312" y="131597"/>
                  </a:lnTo>
                  <a:lnTo>
                    <a:pt x="1192373" y="111356"/>
                  </a:lnTo>
                  <a:lnTo>
                    <a:pt x="1226311" y="93219"/>
                  </a:lnTo>
                  <a:lnTo>
                    <a:pt x="1264566" y="77258"/>
                  </a:lnTo>
                  <a:lnTo>
                    <a:pt x="1306577" y="63546"/>
                  </a:lnTo>
                  <a:lnTo>
                    <a:pt x="1351784" y="52156"/>
                  </a:lnTo>
                  <a:lnTo>
                    <a:pt x="1399626" y="43161"/>
                  </a:lnTo>
                  <a:lnTo>
                    <a:pt x="1449543" y="36633"/>
                  </a:lnTo>
                  <a:lnTo>
                    <a:pt x="1500974" y="32646"/>
                  </a:lnTo>
                  <a:lnTo>
                    <a:pt x="1553359" y="31273"/>
                  </a:lnTo>
                  <a:lnTo>
                    <a:pt x="1606138" y="32585"/>
                  </a:lnTo>
                  <a:lnTo>
                    <a:pt x="1658749" y="36656"/>
                  </a:lnTo>
                  <a:lnTo>
                    <a:pt x="1710632" y="43558"/>
                  </a:lnTo>
                  <a:lnTo>
                    <a:pt x="1761228" y="53365"/>
                  </a:lnTo>
                  <a:lnTo>
                    <a:pt x="1815314" y="67878"/>
                  </a:lnTo>
                  <a:lnTo>
                    <a:pt x="1863971" y="85572"/>
                  </a:lnTo>
                  <a:lnTo>
                    <a:pt x="1894395" y="64041"/>
                  </a:lnTo>
                  <a:lnTo>
                    <a:pt x="1931507" y="45374"/>
                  </a:lnTo>
                  <a:lnTo>
                    <a:pt x="1974309" y="29716"/>
                  </a:lnTo>
                  <a:lnTo>
                    <a:pt x="2021800" y="17207"/>
                  </a:lnTo>
                  <a:lnTo>
                    <a:pt x="2072981" y="7990"/>
                  </a:lnTo>
                  <a:lnTo>
                    <a:pt x="2126852" y="2207"/>
                  </a:lnTo>
                  <a:lnTo>
                    <a:pt x="2182412" y="0"/>
                  </a:lnTo>
                  <a:lnTo>
                    <a:pt x="2238663" y="1511"/>
                  </a:lnTo>
                  <a:lnTo>
                    <a:pt x="2294605" y="6882"/>
                  </a:lnTo>
                  <a:lnTo>
                    <a:pt x="2349238" y="16256"/>
                  </a:lnTo>
                  <a:lnTo>
                    <a:pt x="2418358" y="35465"/>
                  </a:lnTo>
                  <a:lnTo>
                    <a:pt x="2475476" y="60846"/>
                  </a:lnTo>
                  <a:lnTo>
                    <a:pt x="2513603" y="44107"/>
                  </a:lnTo>
                  <a:lnTo>
                    <a:pt x="2555653" y="30032"/>
                  </a:lnTo>
                  <a:lnTo>
                    <a:pt x="2600948" y="18643"/>
                  </a:lnTo>
                  <a:lnTo>
                    <a:pt x="2648812" y="9965"/>
                  </a:lnTo>
                  <a:lnTo>
                    <a:pt x="2698569" y="4020"/>
                  </a:lnTo>
                  <a:lnTo>
                    <a:pt x="2749542" y="832"/>
                  </a:lnTo>
                  <a:lnTo>
                    <a:pt x="2801055" y="424"/>
                  </a:lnTo>
                  <a:lnTo>
                    <a:pt x="2852431" y="2820"/>
                  </a:lnTo>
                  <a:lnTo>
                    <a:pt x="2902994" y="8042"/>
                  </a:lnTo>
                  <a:lnTo>
                    <a:pt x="2952067" y="16116"/>
                  </a:lnTo>
                  <a:lnTo>
                    <a:pt x="2998974" y="27063"/>
                  </a:lnTo>
                  <a:lnTo>
                    <a:pt x="3043039" y="40907"/>
                  </a:lnTo>
                  <a:lnTo>
                    <a:pt x="3092007" y="61947"/>
                  </a:lnTo>
                  <a:lnTo>
                    <a:pt x="3131510" y="86076"/>
                  </a:lnTo>
                  <a:lnTo>
                    <a:pt x="3160750" y="112721"/>
                  </a:lnTo>
                  <a:lnTo>
                    <a:pt x="3178929" y="141313"/>
                  </a:lnTo>
                  <a:lnTo>
                    <a:pt x="3246602" y="151761"/>
                  </a:lnTo>
                  <a:lnTo>
                    <a:pt x="3307844" y="166320"/>
                  </a:lnTo>
                  <a:lnTo>
                    <a:pt x="3362015" y="184512"/>
                  </a:lnTo>
                  <a:lnTo>
                    <a:pt x="3408474" y="205859"/>
                  </a:lnTo>
                  <a:lnTo>
                    <a:pt x="3446581" y="229884"/>
                  </a:lnTo>
                  <a:lnTo>
                    <a:pt x="3475697" y="256108"/>
                  </a:lnTo>
                  <a:lnTo>
                    <a:pt x="3504394" y="313244"/>
                  </a:lnTo>
                  <a:lnTo>
                    <a:pt x="3502695" y="343200"/>
                  </a:lnTo>
                  <a:lnTo>
                    <a:pt x="3485108" y="379770"/>
                  </a:lnTo>
                  <a:lnTo>
                    <a:pt x="3469124" y="398285"/>
                  </a:lnTo>
                  <a:lnTo>
                    <a:pt x="3511488" y="425416"/>
                  </a:lnTo>
                  <a:lnTo>
                    <a:pt x="3544176" y="454043"/>
                  </a:lnTo>
                  <a:lnTo>
                    <a:pt x="3567309" y="483765"/>
                  </a:lnTo>
                  <a:lnTo>
                    <a:pt x="3581011" y="514180"/>
                  </a:lnTo>
                  <a:lnTo>
                    <a:pt x="3585405" y="544889"/>
                  </a:lnTo>
                  <a:lnTo>
                    <a:pt x="3580614" y="575491"/>
                  </a:lnTo>
                  <a:lnTo>
                    <a:pt x="3543969" y="634772"/>
                  </a:lnTo>
                  <a:lnTo>
                    <a:pt x="3512361" y="662650"/>
                  </a:lnTo>
                  <a:lnTo>
                    <a:pt x="3472061" y="688819"/>
                  </a:lnTo>
                  <a:lnTo>
                    <a:pt x="3423190" y="712878"/>
                  </a:lnTo>
                  <a:lnTo>
                    <a:pt x="3365873" y="734428"/>
                  </a:lnTo>
                  <a:lnTo>
                    <a:pt x="3318320" y="748412"/>
                  </a:lnTo>
                  <a:lnTo>
                    <a:pt x="3267847" y="760198"/>
                  </a:lnTo>
                  <a:lnTo>
                    <a:pt x="3214887" y="769710"/>
                  </a:lnTo>
                  <a:lnTo>
                    <a:pt x="3159873" y="776873"/>
                  </a:lnTo>
                  <a:lnTo>
                    <a:pt x="3103237" y="781609"/>
                  </a:lnTo>
                  <a:lnTo>
                    <a:pt x="3098329" y="809349"/>
                  </a:lnTo>
                  <a:lnTo>
                    <a:pt x="3064035" y="861096"/>
                  </a:lnTo>
                  <a:lnTo>
                    <a:pt x="3000939" y="906253"/>
                  </a:lnTo>
                  <a:lnTo>
                    <a:pt x="2960028" y="925757"/>
                  </a:lnTo>
                  <a:lnTo>
                    <a:pt x="2913644" y="942888"/>
                  </a:lnTo>
                  <a:lnTo>
                    <a:pt x="2862360" y="957406"/>
                  </a:lnTo>
                  <a:lnTo>
                    <a:pt x="2806753" y="969068"/>
                  </a:lnTo>
                  <a:lnTo>
                    <a:pt x="2747399" y="977633"/>
                  </a:lnTo>
                  <a:lnTo>
                    <a:pt x="2684872" y="982858"/>
                  </a:lnTo>
                  <a:lnTo>
                    <a:pt x="2619748" y="984504"/>
                  </a:lnTo>
                  <a:lnTo>
                    <a:pt x="2566955" y="983079"/>
                  </a:lnTo>
                  <a:lnTo>
                    <a:pt x="2515102" y="979208"/>
                  </a:lnTo>
                  <a:lnTo>
                    <a:pt x="2464638" y="972947"/>
                  </a:lnTo>
                  <a:lnTo>
                    <a:pt x="2416015" y="964351"/>
                  </a:lnTo>
                  <a:lnTo>
                    <a:pt x="2369685" y="953478"/>
                  </a:lnTo>
                  <a:lnTo>
                    <a:pt x="2348853" y="978056"/>
                  </a:lnTo>
                  <a:lnTo>
                    <a:pt x="2291071" y="1022417"/>
                  </a:lnTo>
                  <a:lnTo>
                    <a:pt x="2254971" y="1042005"/>
                  </a:lnTo>
                  <a:lnTo>
                    <a:pt x="2214632" y="1059735"/>
                  </a:lnTo>
                  <a:lnTo>
                    <a:pt x="2170480" y="1075508"/>
                  </a:lnTo>
                  <a:lnTo>
                    <a:pt x="2122940" y="1089228"/>
                  </a:lnTo>
                  <a:lnTo>
                    <a:pt x="2072437" y="1100797"/>
                  </a:lnTo>
                  <a:lnTo>
                    <a:pt x="2019396" y="1110117"/>
                  </a:lnTo>
                  <a:lnTo>
                    <a:pt x="1964244" y="1117091"/>
                  </a:lnTo>
                  <a:lnTo>
                    <a:pt x="1907406" y="1121622"/>
                  </a:lnTo>
                  <a:lnTo>
                    <a:pt x="1849306" y="1123611"/>
                  </a:lnTo>
                  <a:lnTo>
                    <a:pt x="1790370" y="1122962"/>
                  </a:lnTo>
                  <a:lnTo>
                    <a:pt x="1731024" y="1119577"/>
                  </a:lnTo>
                  <a:lnTo>
                    <a:pt x="1671693" y="1113358"/>
                  </a:lnTo>
                  <a:lnTo>
                    <a:pt x="1611199" y="1103854"/>
                  </a:lnTo>
                  <a:lnTo>
                    <a:pt x="1554011" y="1091528"/>
                  </a:lnTo>
                  <a:lnTo>
                    <a:pt x="1500640" y="1076539"/>
                  </a:lnTo>
                  <a:lnTo>
                    <a:pt x="1451597" y="1059047"/>
                  </a:lnTo>
                  <a:lnTo>
                    <a:pt x="1407395" y="1039212"/>
                  </a:lnTo>
                  <a:lnTo>
                    <a:pt x="1368544" y="1017194"/>
                  </a:lnTo>
                  <a:lnTo>
                    <a:pt x="1317277" y="1029089"/>
                  </a:lnTo>
                  <a:lnTo>
                    <a:pt x="1264648" y="1038796"/>
                  </a:lnTo>
                  <a:lnTo>
                    <a:pt x="1210967" y="1046347"/>
                  </a:lnTo>
                  <a:lnTo>
                    <a:pt x="1156544" y="1051777"/>
                  </a:lnTo>
                  <a:lnTo>
                    <a:pt x="1101689" y="1055117"/>
                  </a:lnTo>
                  <a:lnTo>
                    <a:pt x="1046712" y="1056401"/>
                  </a:lnTo>
                  <a:lnTo>
                    <a:pt x="991923" y="1055662"/>
                  </a:lnTo>
                  <a:lnTo>
                    <a:pt x="937632" y="1052934"/>
                  </a:lnTo>
                  <a:lnTo>
                    <a:pt x="884150" y="1048248"/>
                  </a:lnTo>
                  <a:lnTo>
                    <a:pt x="831786" y="1041639"/>
                  </a:lnTo>
                  <a:lnTo>
                    <a:pt x="780850" y="1033140"/>
                  </a:lnTo>
                  <a:lnTo>
                    <a:pt x="731653" y="1022783"/>
                  </a:lnTo>
                  <a:lnTo>
                    <a:pt x="684504" y="1010603"/>
                  </a:lnTo>
                  <a:lnTo>
                    <a:pt x="639714" y="996631"/>
                  </a:lnTo>
                  <a:lnTo>
                    <a:pt x="597592" y="980900"/>
                  </a:lnTo>
                  <a:lnTo>
                    <a:pt x="558449" y="963445"/>
                  </a:lnTo>
                  <a:lnTo>
                    <a:pt x="522595" y="944299"/>
                  </a:lnTo>
                  <a:lnTo>
                    <a:pt x="490339" y="923493"/>
                  </a:lnTo>
                  <a:lnTo>
                    <a:pt x="485767" y="920204"/>
                  </a:lnTo>
                  <a:lnTo>
                    <a:pt x="483481" y="918553"/>
                  </a:lnTo>
                  <a:lnTo>
                    <a:pt x="418279" y="919315"/>
                  </a:lnTo>
                  <a:lnTo>
                    <a:pt x="355593" y="915251"/>
                  </a:lnTo>
                  <a:lnTo>
                    <a:pt x="296556" y="906741"/>
                  </a:lnTo>
                  <a:lnTo>
                    <a:pt x="242301" y="894168"/>
                  </a:lnTo>
                  <a:lnTo>
                    <a:pt x="193961" y="877911"/>
                  </a:lnTo>
                  <a:lnTo>
                    <a:pt x="152669" y="858351"/>
                  </a:lnTo>
                  <a:lnTo>
                    <a:pt x="119559" y="835870"/>
                  </a:lnTo>
                  <a:lnTo>
                    <a:pt x="82415" y="783666"/>
                  </a:lnTo>
                  <a:lnTo>
                    <a:pt x="81794" y="750109"/>
                  </a:lnTo>
                  <a:lnTo>
                    <a:pt x="98020" y="717661"/>
                  </a:lnTo>
                  <a:lnTo>
                    <a:pt x="130224" y="687447"/>
                  </a:lnTo>
                  <a:lnTo>
                    <a:pt x="177538" y="660590"/>
                  </a:lnTo>
                  <a:lnTo>
                    <a:pt x="118581" y="642137"/>
                  </a:lnTo>
                  <a:lnTo>
                    <a:pt x="70832" y="619702"/>
                  </a:lnTo>
                  <a:lnTo>
                    <a:pt x="34808" y="594136"/>
                  </a:lnTo>
                  <a:lnTo>
                    <a:pt x="11025" y="566288"/>
                  </a:lnTo>
                  <a:lnTo>
                    <a:pt x="0" y="537010"/>
                  </a:lnTo>
                  <a:lnTo>
                    <a:pt x="2248" y="507151"/>
                  </a:lnTo>
                  <a:lnTo>
                    <a:pt x="48633" y="449097"/>
                  </a:lnTo>
                  <a:lnTo>
                    <a:pt x="81148" y="429090"/>
                  </a:lnTo>
                  <a:lnTo>
                    <a:pt x="120077" y="411723"/>
                  </a:lnTo>
                  <a:lnTo>
                    <a:pt x="164552" y="397237"/>
                  </a:lnTo>
                  <a:lnTo>
                    <a:pt x="213705" y="385870"/>
                  </a:lnTo>
                  <a:lnTo>
                    <a:pt x="266667" y="377863"/>
                  </a:lnTo>
                  <a:lnTo>
                    <a:pt x="322572" y="373456"/>
                  </a:lnTo>
                  <a:lnTo>
                    <a:pt x="325620" y="369964"/>
                  </a:lnTo>
                  <a:close/>
                </a:path>
              </a:pathLst>
            </a:custGeom>
            <a:ln w="9144">
              <a:solidFill>
                <a:srgbClr val="A46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791579" y="5309489"/>
              <a:ext cx="209803" cy="312089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5045202" y="5640209"/>
              <a:ext cx="3286125" cy="955675"/>
            </a:xfrm>
            <a:custGeom>
              <a:avLst/>
              <a:gdLst/>
              <a:ahLst/>
              <a:cxnLst/>
              <a:rect l="l" t="t" r="r" b="b"/>
              <a:pathLst>
                <a:path w="3286125" h="955675">
                  <a:moveTo>
                    <a:pt x="209931" y="619747"/>
                  </a:moveTo>
                  <a:lnTo>
                    <a:pt x="155126" y="619785"/>
                  </a:lnTo>
                  <a:lnTo>
                    <a:pt x="101250" y="616284"/>
                  </a:lnTo>
                  <a:lnTo>
                    <a:pt x="49232" y="609333"/>
                  </a:lnTo>
                  <a:lnTo>
                    <a:pt x="0" y="599020"/>
                  </a:lnTo>
                </a:path>
                <a:path w="3286125" h="955675">
                  <a:moveTo>
                    <a:pt x="395224" y="846518"/>
                  </a:moveTo>
                  <a:lnTo>
                    <a:pt x="372875" y="849957"/>
                  </a:lnTo>
                  <a:lnTo>
                    <a:pt x="350075" y="852763"/>
                  </a:lnTo>
                  <a:lnTo>
                    <a:pt x="326894" y="854926"/>
                  </a:lnTo>
                  <a:lnTo>
                    <a:pt x="303402" y="856437"/>
                  </a:lnTo>
                </a:path>
                <a:path w="3286125" h="955675">
                  <a:moveTo>
                    <a:pt x="1186942" y="955484"/>
                  </a:moveTo>
                  <a:lnTo>
                    <a:pt x="1171041" y="944658"/>
                  </a:lnTo>
                  <a:lnTo>
                    <a:pt x="1156509" y="933494"/>
                  </a:lnTo>
                  <a:lnTo>
                    <a:pt x="1143382" y="922016"/>
                  </a:lnTo>
                  <a:lnTo>
                    <a:pt x="1131697" y="910247"/>
                  </a:lnTo>
                </a:path>
                <a:path w="3286125" h="955675">
                  <a:moveTo>
                    <a:pt x="2210816" y="842670"/>
                  </a:moveTo>
                  <a:lnTo>
                    <a:pt x="2207577" y="855258"/>
                  </a:lnTo>
                  <a:lnTo>
                    <a:pt x="2202815" y="867744"/>
                  </a:lnTo>
                  <a:lnTo>
                    <a:pt x="2196528" y="880105"/>
                  </a:lnTo>
                  <a:lnTo>
                    <a:pt x="2188718" y="892314"/>
                  </a:lnTo>
                </a:path>
                <a:path w="3286125" h="955675">
                  <a:moveTo>
                    <a:pt x="2650363" y="535952"/>
                  </a:moveTo>
                  <a:lnTo>
                    <a:pt x="2717675" y="552961"/>
                  </a:lnTo>
                  <a:lnTo>
                    <a:pt x="2776702" y="574038"/>
                  </a:lnTo>
                  <a:lnTo>
                    <a:pt x="2826651" y="598642"/>
                  </a:lnTo>
                  <a:lnTo>
                    <a:pt x="2866732" y="626230"/>
                  </a:lnTo>
                  <a:lnTo>
                    <a:pt x="2896154" y="656259"/>
                  </a:lnTo>
                  <a:lnTo>
                    <a:pt x="2914126" y="688188"/>
                  </a:lnTo>
                  <a:lnTo>
                    <a:pt x="2919856" y="721474"/>
                  </a:lnTo>
                </a:path>
                <a:path w="3286125" h="955675">
                  <a:moveTo>
                    <a:pt x="3286125" y="338353"/>
                  </a:moveTo>
                  <a:lnTo>
                    <a:pt x="3263318" y="357890"/>
                  </a:lnTo>
                  <a:lnTo>
                    <a:pt x="3235499" y="376115"/>
                  </a:lnTo>
                  <a:lnTo>
                    <a:pt x="3202989" y="392851"/>
                  </a:lnTo>
                  <a:lnTo>
                    <a:pt x="3166109" y="407924"/>
                  </a:lnTo>
                </a:path>
                <a:path w="3286125" h="955675">
                  <a:moveTo>
                    <a:pt x="2998089" y="80225"/>
                  </a:moveTo>
                  <a:lnTo>
                    <a:pt x="3001063" y="88386"/>
                  </a:lnTo>
                  <a:lnTo>
                    <a:pt x="3003121" y="96591"/>
                  </a:lnTo>
                  <a:lnTo>
                    <a:pt x="3004250" y="104827"/>
                  </a:lnTo>
                  <a:lnTo>
                    <a:pt x="3004439" y="113080"/>
                  </a:lnTo>
                </a:path>
                <a:path w="3286125" h="955675">
                  <a:moveTo>
                    <a:pt x="2231517" y="41910"/>
                  </a:moveTo>
                  <a:lnTo>
                    <a:pt x="2244248" y="30741"/>
                  </a:lnTo>
                  <a:lnTo>
                    <a:pt x="2258790" y="20007"/>
                  </a:lnTo>
                  <a:lnTo>
                    <a:pt x="2275093" y="9747"/>
                  </a:lnTo>
                  <a:lnTo>
                    <a:pt x="2293112" y="0"/>
                  </a:lnTo>
                </a:path>
                <a:path w="3286125" h="955675">
                  <a:moveTo>
                    <a:pt x="1656461" y="61874"/>
                  </a:moveTo>
                  <a:lnTo>
                    <a:pt x="1661910" y="52558"/>
                  </a:lnTo>
                  <a:lnTo>
                    <a:pt x="1668716" y="43413"/>
                  </a:lnTo>
                  <a:lnTo>
                    <a:pt x="1676856" y="34465"/>
                  </a:lnTo>
                  <a:lnTo>
                    <a:pt x="1686305" y="25742"/>
                  </a:lnTo>
                </a:path>
                <a:path w="3286125" h="955675">
                  <a:moveTo>
                    <a:pt x="981583" y="74142"/>
                  </a:moveTo>
                  <a:lnTo>
                    <a:pt x="1010358" y="81846"/>
                  </a:lnTo>
                  <a:lnTo>
                    <a:pt x="1037955" y="90274"/>
                  </a:lnTo>
                  <a:lnTo>
                    <a:pt x="1064289" y="99402"/>
                  </a:lnTo>
                  <a:lnTo>
                    <a:pt x="1089278" y="109207"/>
                  </a:lnTo>
                </a:path>
                <a:path w="3286125" h="955675">
                  <a:moveTo>
                    <a:pt x="163068" y="349669"/>
                  </a:moveTo>
                  <a:lnTo>
                    <a:pt x="157095" y="340571"/>
                  </a:lnTo>
                  <a:lnTo>
                    <a:pt x="151955" y="331384"/>
                  </a:lnTo>
                  <a:lnTo>
                    <a:pt x="147673" y="322115"/>
                  </a:lnTo>
                  <a:lnTo>
                    <a:pt x="144272" y="312775"/>
                  </a:lnTo>
                </a:path>
              </a:pathLst>
            </a:custGeom>
            <a:ln w="9144">
              <a:solidFill>
                <a:srgbClr val="A46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7252715" y="5312223"/>
            <a:ext cx="2847340" cy="65517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98900"/>
              </a:lnSpc>
              <a:spcBef>
                <a:spcPts val="120"/>
              </a:spcBef>
            </a:pPr>
            <a:r>
              <a:rPr lang="en-US" sz="1400" dirty="0" smtClean="0">
                <a:solidFill>
                  <a:srgbClr val="A4634E"/>
                </a:solidFill>
                <a:latin typeface="Arial MT"/>
                <a:cs typeface="Arial MT"/>
              </a:rPr>
              <a:t>2. </a:t>
            </a:r>
            <a:r>
              <a:rPr sz="1400" dirty="0" smtClean="0">
                <a:solidFill>
                  <a:srgbClr val="A4634E"/>
                </a:solidFill>
                <a:latin typeface="Arial MT"/>
                <a:cs typeface="Arial MT"/>
              </a:rPr>
              <a:t>If</a:t>
            </a:r>
            <a:r>
              <a:rPr sz="1400" spc="-25" dirty="0" smtClean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the</a:t>
            </a:r>
            <a:r>
              <a:rPr sz="1400" spc="-30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"part"</a:t>
            </a:r>
            <a:r>
              <a:rPr sz="1400" spc="-45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is</a:t>
            </a:r>
            <a:r>
              <a:rPr sz="1400" spc="-15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as</a:t>
            </a:r>
            <a:r>
              <a:rPr sz="1400" spc="-10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big</a:t>
            </a:r>
            <a:r>
              <a:rPr sz="1400" spc="-20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as</a:t>
            </a:r>
            <a:r>
              <a:rPr sz="1400" spc="-20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A4634E"/>
                </a:solidFill>
                <a:latin typeface="Arial MT"/>
                <a:cs typeface="Arial MT"/>
              </a:rPr>
              <a:t>the </a:t>
            </a:r>
            <a:r>
              <a:rPr sz="1400" spc="-370" dirty="0">
                <a:solidFill>
                  <a:srgbClr val="A4634E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A4634E"/>
                </a:solidFill>
                <a:latin typeface="Arial MT"/>
                <a:cs typeface="Arial MT"/>
              </a:rPr>
              <a:t>whole, </a:t>
            </a:r>
            <a:r>
              <a:rPr sz="1400" b="1" spc="-5" dirty="0">
                <a:solidFill>
                  <a:srgbClr val="0070C0"/>
                </a:solidFill>
                <a:latin typeface="Arial MT"/>
                <a:cs typeface="Arial MT"/>
              </a:rPr>
              <a:t>your </a:t>
            </a:r>
            <a:r>
              <a:rPr sz="1400" b="1" dirty="0">
                <a:solidFill>
                  <a:srgbClr val="0070C0"/>
                </a:solidFill>
                <a:latin typeface="Arial MT"/>
                <a:cs typeface="Arial MT"/>
              </a:rPr>
              <a:t>program </a:t>
            </a:r>
            <a:r>
              <a:rPr sz="1400" b="1" spc="-5" dirty="0">
                <a:solidFill>
                  <a:srgbClr val="0070C0"/>
                </a:solidFill>
                <a:latin typeface="Arial MT"/>
                <a:cs typeface="Arial MT"/>
              </a:rPr>
              <a:t>will </a:t>
            </a:r>
            <a:r>
              <a:rPr sz="1400" b="1" dirty="0">
                <a:solidFill>
                  <a:srgbClr val="0070C0"/>
                </a:solidFill>
                <a:latin typeface="Arial MT"/>
                <a:cs typeface="Arial MT"/>
              </a:rPr>
              <a:t> not</a:t>
            </a:r>
            <a:r>
              <a:rPr sz="1400" b="1" spc="-20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400" b="1" dirty="0">
                <a:solidFill>
                  <a:srgbClr val="0070C0"/>
                </a:solidFill>
                <a:latin typeface="Arial MT"/>
                <a:cs typeface="Arial MT"/>
              </a:rPr>
              <a:t>terminate</a:t>
            </a:r>
          </a:p>
        </p:txBody>
      </p:sp>
      <p:sp>
        <p:nvSpPr>
          <p:cNvPr id="25" name="object 25"/>
          <p:cNvSpPr/>
          <p:nvPr/>
        </p:nvSpPr>
        <p:spPr>
          <a:xfrm>
            <a:off x="5808471" y="3068357"/>
            <a:ext cx="1651871" cy="2185814"/>
          </a:xfrm>
          <a:custGeom>
            <a:avLst/>
            <a:gdLst/>
            <a:ahLst/>
            <a:cxnLst/>
            <a:rect l="l" t="t" r="r" b="b"/>
            <a:pathLst>
              <a:path w="1296034" h="2253615">
                <a:moveTo>
                  <a:pt x="55696" y="68200"/>
                </a:moveTo>
                <a:lnTo>
                  <a:pt x="30568" y="82583"/>
                </a:lnTo>
                <a:lnTo>
                  <a:pt x="1270635" y="2253615"/>
                </a:lnTo>
                <a:lnTo>
                  <a:pt x="1295780" y="2239137"/>
                </a:lnTo>
                <a:lnTo>
                  <a:pt x="55696" y="68200"/>
                </a:lnTo>
                <a:close/>
              </a:path>
              <a:path w="1296034" h="2253615">
                <a:moveTo>
                  <a:pt x="0" y="0"/>
                </a:moveTo>
                <a:lnTo>
                  <a:pt x="5334" y="97028"/>
                </a:lnTo>
                <a:lnTo>
                  <a:pt x="30568" y="82583"/>
                </a:lnTo>
                <a:lnTo>
                  <a:pt x="23368" y="69977"/>
                </a:lnTo>
                <a:lnTo>
                  <a:pt x="48513" y="55625"/>
                </a:lnTo>
                <a:lnTo>
                  <a:pt x="77665" y="55625"/>
                </a:lnTo>
                <a:lnTo>
                  <a:pt x="80772" y="53848"/>
                </a:lnTo>
                <a:lnTo>
                  <a:pt x="0" y="0"/>
                </a:lnTo>
                <a:close/>
              </a:path>
              <a:path w="1296034" h="2253615">
                <a:moveTo>
                  <a:pt x="48513" y="55625"/>
                </a:moveTo>
                <a:lnTo>
                  <a:pt x="23368" y="69977"/>
                </a:lnTo>
                <a:lnTo>
                  <a:pt x="30568" y="82583"/>
                </a:lnTo>
                <a:lnTo>
                  <a:pt x="55696" y="68200"/>
                </a:lnTo>
                <a:lnTo>
                  <a:pt x="48513" y="55625"/>
                </a:lnTo>
                <a:close/>
              </a:path>
              <a:path w="1296034" h="2253615">
                <a:moveTo>
                  <a:pt x="77665" y="55625"/>
                </a:moveTo>
                <a:lnTo>
                  <a:pt x="48513" y="55625"/>
                </a:lnTo>
                <a:lnTo>
                  <a:pt x="55696" y="68200"/>
                </a:lnTo>
                <a:lnTo>
                  <a:pt x="77665" y="55625"/>
                </a:lnTo>
                <a:close/>
              </a:path>
            </a:pathLst>
          </a:custGeom>
          <a:solidFill>
            <a:srgbClr val="A463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8580288" y="6385967"/>
            <a:ext cx="216747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85"/>
              </a:lnSpc>
            </a:pPr>
            <a:fld id="{81D60167-4931-47E6-BA6A-407CBD079E47}" type="slidenum">
              <a:rPr sz="110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85"/>
                </a:lnSpc>
              </a:pPr>
              <a:t>15</a:t>
            </a:fld>
            <a:endParaRPr sz="1100">
              <a:latin typeface="Calibri"/>
              <a:cs typeface="Calibri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73594" y="6350915"/>
            <a:ext cx="128693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FFFFFF"/>
                </a:solidFill>
                <a:latin typeface="Calibri"/>
                <a:cs typeface="Calibri"/>
              </a:rPr>
              <a:t>6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70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sz="4800" u="sng" spc="-130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0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algorithms</a:t>
            </a:r>
            <a:r>
              <a:rPr lang="en-US" sz="4800" u="sng" spc="-50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:</a:t>
            </a:r>
            <a:endParaRPr sz="4800" dirty="0">
              <a:solidFill>
                <a:srgbClr val="FF0000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7787" y="1842544"/>
            <a:ext cx="10364045" cy="3445174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200000"/>
              </a:lnSpc>
              <a:spcBef>
                <a:spcPts val="32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Rules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for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successful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recursion:</a:t>
            </a:r>
            <a:endParaRPr sz="2000" dirty="0">
              <a:latin typeface="Calibri"/>
              <a:cs typeface="Calibri"/>
            </a:endParaRPr>
          </a:p>
          <a:p>
            <a:pPr marL="305435" indent="-184150">
              <a:lnSpc>
                <a:spcPct val="200000"/>
              </a:lnSpc>
              <a:spcBef>
                <a:spcPts val="200"/>
              </a:spcBef>
              <a:buClr>
                <a:srgbClr val="EFA12D"/>
              </a:buClr>
              <a:buChar char="◦"/>
              <a:tabLst>
                <a:tab pos="306070" algn="l"/>
              </a:tabLst>
            </a:pP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Handle</a:t>
            </a:r>
            <a:r>
              <a:rPr sz="2000" u="sng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000" u="sng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latin typeface="Calibri"/>
                <a:cs typeface="Calibri"/>
              </a:rPr>
              <a:t>base</a:t>
            </a:r>
            <a:r>
              <a:rPr sz="2000" u="sng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case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(s)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first</a:t>
            </a:r>
            <a:endParaRPr sz="2000" dirty="0">
              <a:latin typeface="Calibri"/>
              <a:cs typeface="Calibri"/>
            </a:endParaRPr>
          </a:p>
          <a:p>
            <a:pPr marL="305435" indent="-184150">
              <a:lnSpc>
                <a:spcPct val="200000"/>
              </a:lnSpc>
              <a:buClr>
                <a:srgbClr val="EFA12D"/>
              </a:buClr>
              <a:buChar char="◦"/>
              <a:tabLst>
                <a:tab pos="306070" algn="l"/>
              </a:tabLst>
            </a:pPr>
            <a:endParaRPr lang="en-US" sz="800" spc="-20" dirty="0" smtClean="0">
              <a:solidFill>
                <a:srgbClr val="404040"/>
              </a:solidFill>
              <a:latin typeface="Calibri"/>
              <a:cs typeface="Calibri"/>
            </a:endParaRPr>
          </a:p>
          <a:p>
            <a:pPr marL="305435" indent="-184150">
              <a:lnSpc>
                <a:spcPct val="200000"/>
              </a:lnSpc>
              <a:buClr>
                <a:srgbClr val="EFA12D"/>
              </a:buClr>
              <a:buChar char="◦"/>
              <a:tabLst>
                <a:tab pos="306070" algn="l"/>
              </a:tabLst>
            </a:pPr>
            <a:r>
              <a:rPr sz="1800" spc="-20" dirty="0" smtClean="0">
                <a:solidFill>
                  <a:srgbClr val="404040"/>
                </a:solidFill>
                <a:latin typeface="Calibri"/>
                <a:cs typeface="Calibri"/>
              </a:rPr>
              <a:t>Make</a:t>
            </a:r>
            <a:r>
              <a:rPr sz="1800" spc="5" dirty="0" smtClean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sure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that</a:t>
            </a:r>
            <a:r>
              <a:rPr sz="1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8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15" dirty="0">
                <a:solidFill>
                  <a:srgbClr val="404040"/>
                </a:solidFill>
                <a:latin typeface="Calibri"/>
                <a:cs typeface="Calibri"/>
              </a:rPr>
              <a:t>recursive</a:t>
            </a:r>
            <a:r>
              <a:rPr sz="1800" u="sng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15" dirty="0">
                <a:solidFill>
                  <a:srgbClr val="404040"/>
                </a:solidFill>
                <a:latin typeface="Calibri"/>
                <a:cs typeface="Calibri"/>
              </a:rPr>
              <a:t>step</a:t>
            </a:r>
            <a:r>
              <a:rPr sz="1800" u="sng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1800" u="sng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5" dirty="0">
                <a:solidFill>
                  <a:srgbClr val="404040"/>
                </a:solidFill>
                <a:latin typeface="Calibri"/>
                <a:cs typeface="Calibri"/>
              </a:rPr>
              <a:t>applied</a:t>
            </a:r>
            <a:r>
              <a:rPr sz="1800" u="sng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5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1800" u="sng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1800" u="sng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5" dirty="0">
                <a:solidFill>
                  <a:srgbClr val="404040"/>
                </a:solidFill>
                <a:latin typeface="Calibri"/>
                <a:cs typeface="Calibri"/>
              </a:rPr>
              <a:t>smaller</a:t>
            </a:r>
            <a:r>
              <a:rPr sz="1800" u="sng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10" dirty="0">
                <a:solidFill>
                  <a:srgbClr val="404040"/>
                </a:solidFill>
                <a:latin typeface="Calibri"/>
                <a:cs typeface="Calibri"/>
              </a:rPr>
              <a:t>version</a:t>
            </a:r>
            <a:r>
              <a:rPr sz="1800" u="sng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800" u="sng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800" u="sng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u="sng" spc="-10" dirty="0">
                <a:solidFill>
                  <a:srgbClr val="404040"/>
                </a:solidFill>
                <a:latin typeface="Calibri"/>
                <a:cs typeface="Calibri"/>
              </a:rPr>
              <a:t>problem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.</a:t>
            </a:r>
            <a:endParaRPr sz="1800" dirty="0">
              <a:latin typeface="Calibri"/>
              <a:cs typeface="Calibri"/>
            </a:endParaRPr>
          </a:p>
          <a:p>
            <a:pPr marL="488315" lvl="1" indent="-183515">
              <a:lnSpc>
                <a:spcPct val="200000"/>
              </a:lnSpc>
              <a:spcBef>
                <a:spcPts val="459"/>
              </a:spcBef>
              <a:buClr>
                <a:srgbClr val="EFA12D"/>
              </a:buClr>
              <a:buChar char="◦"/>
              <a:tabLst>
                <a:tab pos="488950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"</a:t>
            </a:r>
            <a:r>
              <a:rPr sz="2000" spc="-5" dirty="0">
                <a:solidFill>
                  <a:srgbClr val="0070C0"/>
                </a:solidFill>
                <a:latin typeface="Calibri"/>
                <a:cs typeface="Calibri"/>
              </a:rPr>
              <a:t>smaller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" means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70C0"/>
                </a:solidFill>
                <a:latin typeface="Calibri"/>
                <a:cs typeface="Calibri"/>
              </a:rPr>
              <a:t>closer</a:t>
            </a:r>
            <a:r>
              <a:rPr sz="200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70C0"/>
                </a:solidFill>
                <a:latin typeface="Calibri"/>
                <a:cs typeface="Calibri"/>
              </a:rPr>
              <a:t>to</a:t>
            </a:r>
            <a:r>
              <a:rPr sz="2000" spc="-5" dirty="0">
                <a:solidFill>
                  <a:srgbClr val="0070C0"/>
                </a:solidFill>
                <a:latin typeface="Calibri"/>
                <a:cs typeface="Calibri"/>
              </a:rPr>
              <a:t> the</a:t>
            </a:r>
            <a:r>
              <a:rPr sz="200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70C0"/>
                </a:solidFill>
                <a:latin typeface="Calibri"/>
                <a:cs typeface="Calibri"/>
              </a:rPr>
              <a:t>base</a:t>
            </a:r>
            <a:r>
              <a:rPr sz="200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70C0"/>
                </a:solidFill>
                <a:latin typeface="Calibri"/>
                <a:cs typeface="Calibri"/>
              </a:rPr>
              <a:t>case</a:t>
            </a:r>
            <a:endParaRPr sz="2000" dirty="0">
              <a:solidFill>
                <a:srgbClr val="0070C0"/>
              </a:solidFill>
              <a:latin typeface="Calibri"/>
              <a:cs typeface="Calibri"/>
            </a:endParaRPr>
          </a:p>
          <a:p>
            <a:pPr marL="488315" lvl="1" indent="-183515">
              <a:lnSpc>
                <a:spcPct val="200000"/>
              </a:lnSpc>
              <a:spcBef>
                <a:spcPts val="434"/>
              </a:spcBef>
              <a:buClr>
                <a:srgbClr val="EFA12D"/>
              </a:buClr>
              <a:buChar char="◦"/>
              <a:tabLst>
                <a:tab pos="488950" algn="l"/>
              </a:tabLst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Make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certain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that</a:t>
            </a:r>
            <a:r>
              <a:rPr sz="2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000" u="sng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base</a:t>
            </a:r>
            <a:r>
              <a:rPr sz="2000" u="sng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case</a:t>
            </a:r>
            <a:r>
              <a:rPr sz="2000" u="sng" dirty="0">
                <a:solidFill>
                  <a:srgbClr val="404040"/>
                </a:solidFill>
                <a:latin typeface="Calibri"/>
                <a:cs typeface="Calibri"/>
              </a:rPr>
              <a:t> will</a:t>
            </a:r>
            <a:r>
              <a:rPr sz="2000" u="sng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spc="-5" dirty="0">
                <a:solidFill>
                  <a:srgbClr val="404040"/>
                </a:solidFill>
                <a:latin typeface="Calibri"/>
                <a:cs typeface="Calibri"/>
              </a:rPr>
              <a:t>be reached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02268" y="1676555"/>
            <a:ext cx="7883313" cy="900430"/>
          </a:xfrm>
          <a:prstGeom prst="rect">
            <a:avLst/>
          </a:prstGeom>
        </p:spPr>
        <p:txBody>
          <a:bodyPr vert="horz" wrap="square" lIns="0" tIns="168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25"/>
              </a:spcBef>
            </a:pPr>
            <a:r>
              <a:rPr sz="2000" dirty="0">
                <a:solidFill>
                  <a:srgbClr val="A4634E"/>
                </a:solidFill>
                <a:latin typeface="Calibri"/>
                <a:cs typeface="Calibri"/>
              </a:rPr>
              <a:t>A </a:t>
            </a: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subroutine</a:t>
            </a:r>
            <a:r>
              <a:rPr sz="2000" spc="1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A4634E"/>
                </a:solidFill>
                <a:latin typeface="Calibri"/>
                <a:cs typeface="Calibri"/>
              </a:rPr>
              <a:t>which </a:t>
            </a: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calls</a:t>
            </a:r>
            <a:r>
              <a:rPr sz="2000" spc="1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A4634E"/>
                </a:solidFill>
                <a:latin typeface="Calibri"/>
                <a:cs typeface="Calibri"/>
              </a:rPr>
              <a:t>itself,</a:t>
            </a:r>
            <a:r>
              <a:rPr sz="2000" spc="4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A4634E"/>
                </a:solidFill>
                <a:latin typeface="Calibri"/>
                <a:cs typeface="Calibri"/>
              </a:rPr>
              <a:t>with</a:t>
            </a:r>
            <a:r>
              <a:rPr sz="20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A4634E"/>
                </a:solidFill>
                <a:latin typeface="Calibri"/>
                <a:cs typeface="Calibri"/>
              </a:rPr>
              <a:t>different</a:t>
            </a:r>
            <a:r>
              <a:rPr sz="2000" spc="2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A4634E"/>
                </a:solidFill>
                <a:latin typeface="Calibri"/>
                <a:cs typeface="Calibri"/>
              </a:rPr>
              <a:t>parameters</a:t>
            </a:r>
            <a:r>
              <a:rPr sz="2000" spc="-20" dirty="0">
                <a:solidFill>
                  <a:srgbClr val="FF3300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  <a:p>
            <a:pPr marL="408940" indent="-183515">
              <a:lnSpc>
                <a:spcPct val="100000"/>
              </a:lnSpc>
              <a:spcBef>
                <a:spcPts val="1100"/>
              </a:spcBef>
              <a:buClr>
                <a:srgbClr val="C77C0D"/>
              </a:buClr>
              <a:buSzPct val="83333"/>
              <a:buFont typeface="Wingdings"/>
              <a:buChar char=""/>
              <a:tabLst>
                <a:tab pos="409575" algn="l"/>
              </a:tabLst>
            </a:pPr>
            <a:r>
              <a:rPr sz="1800" dirty="0">
                <a:latin typeface="Calibri"/>
                <a:cs typeface="Calibri"/>
              </a:rPr>
              <a:t>Need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to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evaluate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factorial(n)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17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78745" y="4334637"/>
            <a:ext cx="8757920" cy="98742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95580" marR="5080" indent="-182880">
              <a:lnSpc>
                <a:spcPts val="1939"/>
              </a:lnSpc>
              <a:spcBef>
                <a:spcPts val="345"/>
              </a:spcBef>
              <a:buClr>
                <a:srgbClr val="C77C0D"/>
              </a:buClr>
              <a:buSzPct val="83333"/>
              <a:buFont typeface="Wingdings"/>
              <a:buChar char=""/>
              <a:tabLst>
                <a:tab pos="195580" algn="l"/>
              </a:tabLst>
            </a:pPr>
            <a:r>
              <a:rPr sz="1800" dirty="0">
                <a:latin typeface="Calibri"/>
                <a:cs typeface="Calibri"/>
              </a:rPr>
              <a:t>Suppose </a:t>
            </a:r>
            <a:r>
              <a:rPr sz="1800" spc="-10" dirty="0">
                <a:latin typeface="Calibri"/>
                <a:cs typeface="Calibri"/>
              </a:rPr>
              <a:t>routine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factorial(p)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can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find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factorial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of</a:t>
            </a:r>
            <a:r>
              <a:rPr sz="1800" dirty="0">
                <a:latin typeface="Calibri"/>
                <a:cs typeface="Calibri"/>
              </a:rPr>
              <a:t> p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for</a:t>
            </a:r>
            <a:r>
              <a:rPr sz="1800" spc="-5" dirty="0">
                <a:latin typeface="Calibri"/>
                <a:cs typeface="Calibri"/>
              </a:rPr>
              <a:t> all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&lt; m.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Then </a:t>
            </a:r>
            <a:r>
              <a:rPr sz="1800" spc="-39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factorial(m+1)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can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be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solved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as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follows:</a:t>
            </a:r>
            <a:endParaRPr sz="1800" dirty="0">
              <a:latin typeface="Calibri"/>
              <a:cs typeface="Calibri"/>
            </a:endParaRPr>
          </a:p>
          <a:p>
            <a:pPr marL="2005964">
              <a:lnSpc>
                <a:spcPct val="100000"/>
              </a:lnSpc>
              <a:spcBef>
                <a:spcPts val="1285"/>
              </a:spcBef>
            </a:pPr>
            <a:r>
              <a:rPr sz="1800" spc="-10" dirty="0">
                <a:solidFill>
                  <a:srgbClr val="008000"/>
                </a:solidFill>
                <a:latin typeface="Calibri"/>
                <a:cs typeface="Calibri"/>
              </a:rPr>
              <a:t>factorial(m+1)</a:t>
            </a:r>
            <a:r>
              <a:rPr sz="1800" spc="2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008000"/>
                </a:solidFill>
                <a:latin typeface="Calibri"/>
                <a:cs typeface="Calibri"/>
              </a:rPr>
              <a:t>=(m+1)</a:t>
            </a:r>
            <a:r>
              <a:rPr sz="1800" spc="-5" dirty="0">
                <a:solidFill>
                  <a:srgbClr val="008000"/>
                </a:solidFill>
                <a:latin typeface="Symbol"/>
                <a:cs typeface="Symbol"/>
              </a:rPr>
              <a:t></a:t>
            </a:r>
            <a:r>
              <a:rPr sz="1800" spc="60" dirty="0">
                <a:solidFill>
                  <a:srgbClr val="008000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8000"/>
                </a:solidFill>
                <a:latin typeface="Calibri"/>
                <a:cs typeface="Calibri"/>
              </a:rPr>
              <a:t>factorial(m)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92400" y="3093720"/>
            <a:ext cx="5575300" cy="625812"/>
          </a:xfrm>
          <a:prstGeom prst="rect">
            <a:avLst/>
          </a:prstGeom>
          <a:solidFill>
            <a:srgbClr val="F3EAE1"/>
          </a:solidFill>
        </p:spPr>
        <p:txBody>
          <a:bodyPr vert="horz" wrap="square" lIns="0" tIns="3302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60"/>
              </a:spcBef>
            </a:pPr>
            <a:r>
              <a:rPr sz="1800" spc="-10" dirty="0">
                <a:latin typeface="Calibri"/>
                <a:cs typeface="Calibri"/>
              </a:rPr>
              <a:t>factorial(n)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5" dirty="0">
                <a:latin typeface="Calibri"/>
                <a:cs typeface="Calibri"/>
              </a:rPr>
              <a:t>n</a:t>
            </a:r>
            <a:r>
              <a:rPr sz="1800" u="heavy" spc="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.</a:t>
            </a:r>
            <a:r>
              <a:rPr sz="1800" u="heavy" spc="8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800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(n-1)…</a:t>
            </a:r>
            <a:r>
              <a:rPr sz="1800" u="heavy" spc="-5" dirty="0" smtClean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2.1</a:t>
            </a:r>
            <a:endParaRPr lang="en-US" dirty="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spcBef>
                <a:spcPts val="260"/>
              </a:spcBef>
            </a:pPr>
            <a:r>
              <a:rPr lang="en-US" sz="1800" dirty="0">
                <a:latin typeface="Calibri"/>
                <a:cs typeface="Calibri"/>
              </a:rPr>
              <a:t> </a:t>
            </a:r>
            <a:r>
              <a:rPr lang="en-US" sz="1800" dirty="0" smtClean="0">
                <a:latin typeface="Calibri"/>
                <a:cs typeface="Calibri"/>
              </a:rPr>
              <a:t>                   </a:t>
            </a:r>
            <a:r>
              <a:rPr sz="1800" dirty="0" smtClean="0">
                <a:latin typeface="Calibri"/>
                <a:cs typeface="Calibri"/>
              </a:rPr>
              <a:t>=</a:t>
            </a:r>
            <a:r>
              <a:rPr sz="1800" spc="390" dirty="0" smtClean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n</a:t>
            </a:r>
            <a:r>
              <a:rPr sz="1800" spc="-10" dirty="0">
                <a:latin typeface="Symbol"/>
                <a:cs typeface="Symbol"/>
              </a:rPr>
              <a:t></a:t>
            </a:r>
            <a:r>
              <a:rPr sz="1800" spc="-10" dirty="0">
                <a:latin typeface="Calibri"/>
                <a:cs typeface="Calibri"/>
              </a:rPr>
              <a:t>factorial(n-1)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70" dirty="0"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sz="4800" u="sng" spc="-13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0" dirty="0">
                <a:uFill>
                  <a:solidFill>
                    <a:srgbClr val="7E7E7E"/>
                  </a:solidFill>
                </a:uFill>
              </a:rPr>
              <a:t>Algorithms	</a:t>
            </a:r>
            <a:endParaRPr sz="48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789507" y="720979"/>
            <a:ext cx="3250093" cy="3575713"/>
          </a:xfrm>
          <a:prstGeom prst="rect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dirty="0"/>
          </a:p>
          <a:p>
            <a:pPr algn="ctr"/>
            <a:r>
              <a:rPr lang="en-US" b="1" dirty="0" smtClean="0"/>
              <a:t>Ex.    factorial (3)</a:t>
            </a:r>
          </a:p>
          <a:p>
            <a:r>
              <a:rPr lang="en-US" dirty="0"/>
              <a:t>f</a:t>
            </a:r>
            <a:r>
              <a:rPr lang="en-US" dirty="0" smtClean="0"/>
              <a:t>(1)=1</a:t>
            </a:r>
          </a:p>
          <a:p>
            <a:r>
              <a:rPr lang="en-US" dirty="0" err="1" smtClean="0"/>
              <a:t>i</a:t>
            </a:r>
            <a:r>
              <a:rPr lang="en-US" dirty="0" smtClean="0"/>
              <a:t>=1</a:t>
            </a:r>
          </a:p>
          <a:p>
            <a:r>
              <a:rPr lang="en-US" dirty="0" smtClean="0"/>
              <a:t>f(1)=1</a:t>
            </a:r>
          </a:p>
          <a:p>
            <a:endParaRPr lang="en-US" dirty="0" smtClean="0"/>
          </a:p>
          <a:p>
            <a:r>
              <a:rPr lang="en-US" dirty="0" err="1" smtClean="0"/>
              <a:t>i</a:t>
            </a:r>
            <a:r>
              <a:rPr lang="en-US" dirty="0" smtClean="0"/>
              <a:t>=2</a:t>
            </a:r>
          </a:p>
          <a:p>
            <a:r>
              <a:rPr lang="en-US" dirty="0" smtClean="0"/>
              <a:t>f(2)=2*1=2*f(1)</a:t>
            </a:r>
          </a:p>
          <a:p>
            <a:endParaRPr lang="en-US" dirty="0" smtClean="0"/>
          </a:p>
          <a:p>
            <a:r>
              <a:rPr lang="en-US" dirty="0" err="1" smtClean="0"/>
              <a:t>i</a:t>
            </a:r>
            <a:r>
              <a:rPr lang="en-US" dirty="0" smtClean="0"/>
              <a:t>=3</a:t>
            </a:r>
          </a:p>
          <a:p>
            <a:r>
              <a:rPr lang="en-US" u="sng" dirty="0" smtClean="0"/>
              <a:t>f(3)=3*2*1= 3*f(2)</a:t>
            </a:r>
          </a:p>
          <a:p>
            <a:endParaRPr lang="en-US" dirty="0"/>
          </a:p>
          <a:p>
            <a:r>
              <a:rPr lang="en-US" dirty="0"/>
              <a:t>r</a:t>
            </a:r>
            <a:r>
              <a:rPr lang="en-US" dirty="0" smtClean="0"/>
              <a:t>eturn f(3)=3*2*1=6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333744"/>
            <a:ext cx="12192000" cy="524510"/>
            <a:chOff x="0" y="6333744"/>
            <a:chExt cx="9144000" cy="524510"/>
          </a:xfrm>
        </p:grpSpPr>
        <p:sp>
          <p:nvSpPr>
            <p:cNvPr id="3" name="object 3"/>
            <p:cNvSpPr/>
            <p:nvPr/>
          </p:nvSpPr>
          <p:spPr>
            <a:xfrm>
              <a:off x="3047" y="6400799"/>
              <a:ext cx="9141460" cy="457200"/>
            </a:xfrm>
            <a:custGeom>
              <a:avLst/>
              <a:gdLst/>
              <a:ahLst/>
              <a:cxnLst/>
              <a:rect l="l" t="t" r="r" b="b"/>
              <a:pathLst>
                <a:path w="9141460" h="457200">
                  <a:moveTo>
                    <a:pt x="9140952" y="0"/>
                  </a:moveTo>
                  <a:lnTo>
                    <a:pt x="0" y="0"/>
                  </a:lnTo>
                  <a:lnTo>
                    <a:pt x="0" y="457199"/>
                  </a:lnTo>
                  <a:lnTo>
                    <a:pt x="9140952" y="457199"/>
                  </a:lnTo>
                  <a:lnTo>
                    <a:pt x="9140952" y="0"/>
                  </a:lnTo>
                  <a:close/>
                </a:path>
              </a:pathLst>
            </a:custGeom>
            <a:solidFill>
              <a:srgbClr val="A463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6333744"/>
              <a:ext cx="9141460" cy="64135"/>
            </a:xfrm>
            <a:custGeom>
              <a:avLst/>
              <a:gdLst/>
              <a:ahLst/>
              <a:cxnLst/>
              <a:rect l="l" t="t" r="r" b="b"/>
              <a:pathLst>
                <a:path w="9141460" h="64135">
                  <a:moveTo>
                    <a:pt x="9140952" y="0"/>
                  </a:moveTo>
                  <a:lnTo>
                    <a:pt x="0" y="0"/>
                  </a:lnTo>
                  <a:lnTo>
                    <a:pt x="0" y="64007"/>
                  </a:lnTo>
                  <a:lnTo>
                    <a:pt x="9140952" y="64007"/>
                  </a:lnTo>
                  <a:lnTo>
                    <a:pt x="9140952" y="0"/>
                  </a:lnTo>
                  <a:close/>
                </a:path>
              </a:pathLst>
            </a:custGeom>
            <a:solidFill>
              <a:srgbClr val="EFA1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069445" y="1269130"/>
            <a:ext cx="7924800" cy="1980670"/>
          </a:xfrm>
          <a:prstGeom prst="rect">
            <a:avLst/>
          </a:prstGeom>
          <a:solidFill>
            <a:srgbClr val="F3EAE1"/>
          </a:solidFill>
        </p:spPr>
        <p:txBody>
          <a:bodyPr vert="horz" wrap="square" lIns="0" tIns="3111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45"/>
              </a:spcBef>
            </a:pPr>
            <a:r>
              <a:rPr sz="1800" spc="-10" dirty="0">
                <a:latin typeface="Calibri"/>
                <a:cs typeface="Calibri"/>
              </a:rPr>
              <a:t>Factorial(m)</a:t>
            </a:r>
            <a:endParaRPr sz="1800" dirty="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Calibri"/>
                <a:cs typeface="Calibri"/>
              </a:rPr>
              <a:t>{</a:t>
            </a:r>
          </a:p>
          <a:p>
            <a:pPr marL="300355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Calibri"/>
                <a:cs typeface="Calibri"/>
              </a:rPr>
              <a:t>If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0, </a:t>
            </a:r>
            <a:r>
              <a:rPr sz="1800" spc="-10" dirty="0">
                <a:latin typeface="Calibri"/>
                <a:cs typeface="Calibri"/>
              </a:rPr>
              <a:t>Factorial(m)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1;</a:t>
            </a:r>
          </a:p>
          <a:p>
            <a:pPr marL="300355">
              <a:lnSpc>
                <a:spcPct val="100000"/>
              </a:lnSpc>
              <a:spcBef>
                <a:spcPts val="1105"/>
              </a:spcBef>
            </a:pPr>
            <a:r>
              <a:rPr sz="1800" spc="-5" dirty="0">
                <a:latin typeface="Calibri"/>
                <a:cs typeface="Calibri"/>
              </a:rPr>
              <a:t>Else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Factorial(m)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m</a:t>
            </a:r>
            <a:r>
              <a:rPr sz="1800" spc="-10" dirty="0">
                <a:latin typeface="Symbol"/>
                <a:cs typeface="Symbol"/>
              </a:rPr>
              <a:t></a:t>
            </a:r>
            <a:r>
              <a:rPr sz="1800" spc="-10" dirty="0">
                <a:latin typeface="Calibri"/>
                <a:cs typeface="Calibri"/>
              </a:rPr>
              <a:t>Factorial(m-1)</a:t>
            </a:r>
            <a:endParaRPr sz="1800" dirty="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spcBef>
                <a:spcPts val="1060"/>
              </a:spcBef>
            </a:pPr>
            <a:r>
              <a:rPr sz="1800" dirty="0">
                <a:latin typeface="Calibri"/>
                <a:cs typeface="Calibri"/>
              </a:rPr>
              <a:t>}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18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4929" y="3421254"/>
            <a:ext cx="10115973" cy="1946275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80"/>
              </a:spcBef>
            </a:pPr>
            <a:r>
              <a:rPr sz="1800" spc="-5" dirty="0">
                <a:latin typeface="Calibri"/>
                <a:cs typeface="Calibri"/>
              </a:rPr>
              <a:t>Rules:</a:t>
            </a:r>
            <a:endParaRPr sz="18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800" spc="-15" dirty="0">
                <a:solidFill>
                  <a:srgbClr val="A4634E"/>
                </a:solidFill>
                <a:latin typeface="Calibri"/>
                <a:cs typeface="Calibri"/>
              </a:rPr>
              <a:t>Have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a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base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case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A4634E"/>
                </a:solidFill>
                <a:latin typeface="Calibri"/>
                <a:cs typeface="Calibri"/>
              </a:rPr>
              <a:t>for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which</a:t>
            </a:r>
            <a:r>
              <a:rPr sz="1800" spc="2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the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subroutine</a:t>
            </a:r>
            <a:r>
              <a:rPr sz="1800" spc="1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need</a:t>
            </a:r>
            <a:r>
              <a:rPr sz="1800" spc="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not call</a:t>
            </a:r>
            <a:r>
              <a:rPr sz="1800" spc="1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A4634E"/>
                </a:solidFill>
                <a:latin typeface="Calibri"/>
                <a:cs typeface="Calibri"/>
              </a:rPr>
              <a:t>itself.</a:t>
            </a:r>
            <a:endParaRPr sz="1800" dirty="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spcBef>
                <a:spcPts val="1080"/>
              </a:spcBef>
              <a:buClr>
                <a:srgbClr val="A4634E"/>
              </a:buClr>
              <a:buFont typeface="Calibri"/>
              <a:buAutoNum type="arabicPeriod"/>
              <a:tabLst>
                <a:tab pos="407034" algn="l"/>
                <a:tab pos="407670" algn="l"/>
              </a:tabLst>
            </a:pPr>
            <a:r>
              <a:rPr dirty="0"/>
              <a:t>	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For</a:t>
            </a:r>
            <a:r>
              <a:rPr sz="18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general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case,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the</a:t>
            </a:r>
            <a:r>
              <a:rPr sz="1800" spc="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subroutine</a:t>
            </a:r>
            <a:r>
              <a:rPr sz="1800" spc="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does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some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operations,</a:t>
            </a:r>
            <a:r>
              <a:rPr sz="18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calls</a:t>
            </a:r>
            <a:r>
              <a:rPr sz="1800" spc="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20" dirty="0">
                <a:solidFill>
                  <a:srgbClr val="A4634E"/>
                </a:solidFill>
                <a:latin typeface="Calibri"/>
                <a:cs typeface="Calibri"/>
              </a:rPr>
              <a:t>itself,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gets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result </a:t>
            </a:r>
            <a:r>
              <a:rPr sz="1800" spc="-39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and</a:t>
            </a:r>
            <a:r>
              <a:rPr sz="18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does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some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 operations</a:t>
            </a:r>
            <a:r>
              <a:rPr sz="1800" spc="1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with</a:t>
            </a:r>
            <a:r>
              <a:rPr sz="18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the</a:t>
            </a:r>
            <a:r>
              <a:rPr sz="1800" spc="3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result</a:t>
            </a:r>
            <a:endParaRPr sz="18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08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800" spc="-80" dirty="0">
                <a:solidFill>
                  <a:srgbClr val="A4634E"/>
                </a:solidFill>
                <a:latin typeface="Calibri"/>
                <a:cs typeface="Calibri"/>
              </a:rPr>
              <a:t>To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get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result,</a:t>
            </a:r>
            <a:r>
              <a:rPr sz="18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subroutine</a:t>
            </a:r>
            <a:r>
              <a:rPr sz="1800" spc="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should</a:t>
            </a:r>
            <a:r>
              <a:rPr sz="1800" spc="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progressively</a:t>
            </a:r>
            <a:r>
              <a:rPr sz="1800" spc="-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A4634E"/>
                </a:solidFill>
                <a:latin typeface="Calibri"/>
                <a:cs typeface="Calibri"/>
              </a:rPr>
              <a:t>move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A4634E"/>
                </a:solidFill>
                <a:latin typeface="Calibri"/>
                <a:cs typeface="Calibri"/>
              </a:rPr>
              <a:t>towards</a:t>
            </a:r>
            <a:r>
              <a:rPr sz="1800" spc="2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the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A4634E"/>
                </a:solidFill>
                <a:latin typeface="Calibri"/>
                <a:cs typeface="Calibri"/>
              </a:rPr>
              <a:t>base</a:t>
            </a:r>
            <a:r>
              <a:rPr sz="1800" spc="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A4634E"/>
                </a:solidFill>
                <a:latin typeface="Calibri"/>
                <a:cs typeface="Calibri"/>
              </a:rPr>
              <a:t>case.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9770"/>
            <a:ext cx="10515600" cy="1376274"/>
          </a:xfrm>
          <a:prstGeom prst="rect">
            <a:avLst/>
          </a:prstGeom>
        </p:spPr>
        <p:txBody>
          <a:bodyPr vert="horz" wrap="square" lIns="0" tIns="631444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50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factor</a:t>
            </a:r>
            <a:r>
              <a:rPr sz="4800" u="sng" spc="-60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ia</a:t>
            </a:r>
            <a:r>
              <a:rPr sz="4800" u="sng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l</a:t>
            </a:r>
            <a:r>
              <a:rPr sz="4800" u="sng" spc="-1935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 </a:t>
            </a:r>
            <a:r>
              <a:rPr sz="4800" u="sng" spc="-50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M</a:t>
            </a:r>
            <a:r>
              <a:rPr sz="4800" u="sng" spc="-70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e</a:t>
            </a:r>
            <a:r>
              <a:rPr sz="4800" u="sng" spc="-55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t</a:t>
            </a:r>
            <a:r>
              <a:rPr sz="4800" u="sng" spc="-50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ho</a:t>
            </a:r>
            <a:r>
              <a:rPr sz="4800" u="sng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d</a:t>
            </a:r>
            <a:r>
              <a:rPr lang="en-US" sz="4800" u="sng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:</a:t>
            </a:r>
            <a:endParaRPr sz="4800" dirty="0">
              <a:solidFill>
                <a:srgbClr val="FF0000"/>
              </a:solidFill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19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6974" y="2395727"/>
            <a:ext cx="10940627" cy="2801408"/>
          </a:xfrm>
          <a:prstGeom prst="rect">
            <a:avLst/>
          </a:prstGeom>
          <a:solidFill>
            <a:srgbClr val="F3EAE1"/>
          </a:solidFill>
          <a:ln w="12192">
            <a:solidFill>
              <a:srgbClr val="000000"/>
            </a:solidFill>
          </a:ln>
        </p:spPr>
        <p:txBody>
          <a:bodyPr vert="horz" wrap="square" lIns="0" tIns="1587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25"/>
              </a:spcBef>
            </a:pPr>
            <a:r>
              <a:rPr sz="2000" spc="-5" dirty="0">
                <a:latin typeface="Courier New"/>
                <a:cs typeface="Courier New"/>
              </a:rPr>
              <a:t>int</a:t>
            </a:r>
            <a:r>
              <a:rPr sz="2000" spc="-25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factorial(int</a:t>
            </a:r>
            <a:r>
              <a:rPr sz="2000" spc="-25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n)</a:t>
            </a:r>
            <a:endParaRPr sz="2000">
              <a:latin typeface="Courier New"/>
              <a:cs typeface="Courier New"/>
            </a:endParaRPr>
          </a:p>
          <a:p>
            <a:pPr marL="90805">
              <a:lnSpc>
                <a:spcPct val="100000"/>
              </a:lnSpc>
            </a:pPr>
            <a:r>
              <a:rPr sz="2000" dirty="0">
                <a:latin typeface="Courier New"/>
                <a:cs typeface="Courier New"/>
              </a:rPr>
              <a:t>{</a:t>
            </a:r>
            <a:endParaRPr sz="2000">
              <a:latin typeface="Courier New"/>
              <a:cs typeface="Courier New"/>
            </a:endParaRPr>
          </a:p>
          <a:p>
            <a:pPr marL="395605">
              <a:lnSpc>
                <a:spcPct val="100000"/>
              </a:lnSpc>
            </a:pPr>
            <a:r>
              <a:rPr sz="2000" spc="-5" dirty="0">
                <a:latin typeface="Courier New"/>
                <a:cs typeface="Courier New"/>
              </a:rPr>
              <a:t>int</a:t>
            </a:r>
            <a:r>
              <a:rPr sz="2000" spc="-55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fact;</a:t>
            </a:r>
            <a:endParaRPr sz="2000">
              <a:latin typeface="Courier New"/>
              <a:cs typeface="Courier New"/>
            </a:endParaRPr>
          </a:p>
          <a:p>
            <a:pPr marL="852805" marR="4600575" indent="-457834">
              <a:lnSpc>
                <a:spcPct val="100000"/>
              </a:lnSpc>
            </a:pPr>
            <a:r>
              <a:rPr sz="2000" spc="-5" dirty="0">
                <a:latin typeface="Courier New"/>
                <a:cs typeface="Courier New"/>
              </a:rPr>
              <a:t>if (n==0) //</a:t>
            </a:r>
            <a:r>
              <a:rPr sz="2000" spc="-5" dirty="0">
                <a:solidFill>
                  <a:srgbClr val="FF3300"/>
                </a:solidFill>
                <a:latin typeface="Courier New"/>
                <a:cs typeface="Courier New"/>
              </a:rPr>
              <a:t>base case </a:t>
            </a:r>
            <a:r>
              <a:rPr sz="2000" spc="-1190" dirty="0">
                <a:solidFill>
                  <a:srgbClr val="FF3300"/>
                </a:solidFill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fact</a:t>
            </a:r>
            <a:r>
              <a:rPr sz="2000" spc="-15" dirty="0">
                <a:latin typeface="Courier New"/>
                <a:cs typeface="Courier New"/>
              </a:rPr>
              <a:t> </a:t>
            </a:r>
            <a:r>
              <a:rPr sz="2000" dirty="0">
                <a:latin typeface="Courier New"/>
                <a:cs typeface="Courier New"/>
              </a:rPr>
              <a:t>=</a:t>
            </a:r>
            <a:r>
              <a:rPr sz="2000" spc="-10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1;</a:t>
            </a:r>
            <a:endParaRPr sz="2000">
              <a:latin typeface="Courier New"/>
              <a:cs typeface="Courier New"/>
            </a:endParaRPr>
          </a:p>
          <a:p>
            <a:pPr marL="395605">
              <a:lnSpc>
                <a:spcPct val="100000"/>
              </a:lnSpc>
            </a:pPr>
            <a:r>
              <a:rPr sz="2000" spc="-5" dirty="0">
                <a:latin typeface="Courier New"/>
                <a:cs typeface="Courier New"/>
              </a:rPr>
              <a:t>else //</a:t>
            </a:r>
            <a:r>
              <a:rPr sz="2000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recursive</a:t>
            </a:r>
            <a:r>
              <a:rPr sz="2000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case (</a:t>
            </a:r>
            <a:r>
              <a:rPr sz="2000" spc="-5" dirty="0">
                <a:solidFill>
                  <a:srgbClr val="0033CC"/>
                </a:solidFill>
                <a:latin typeface="Courier New"/>
                <a:cs typeface="Courier New"/>
              </a:rPr>
              <a:t>decomposition</a:t>
            </a:r>
            <a:r>
              <a:rPr sz="2000" spc="-5" dirty="0">
                <a:latin typeface="Courier New"/>
                <a:cs typeface="Courier New"/>
              </a:rPr>
              <a:t>)</a:t>
            </a:r>
            <a:endParaRPr sz="2000">
              <a:latin typeface="Courier New"/>
              <a:cs typeface="Courier New"/>
            </a:endParaRPr>
          </a:p>
          <a:p>
            <a:pPr marL="852805">
              <a:lnSpc>
                <a:spcPct val="100000"/>
              </a:lnSpc>
            </a:pPr>
            <a:r>
              <a:rPr sz="2000" spc="-5" dirty="0">
                <a:latin typeface="Courier New"/>
                <a:cs typeface="Courier New"/>
              </a:rPr>
              <a:t>fact </a:t>
            </a:r>
            <a:r>
              <a:rPr sz="2000" dirty="0">
                <a:latin typeface="Courier New"/>
                <a:cs typeface="Courier New"/>
              </a:rPr>
              <a:t>=</a:t>
            </a:r>
            <a:r>
              <a:rPr sz="2000" spc="-5" dirty="0">
                <a:latin typeface="Courier New"/>
                <a:cs typeface="Courier New"/>
              </a:rPr>
              <a:t> </a:t>
            </a:r>
            <a:r>
              <a:rPr sz="2000" spc="-5" dirty="0">
                <a:solidFill>
                  <a:srgbClr val="0033CC"/>
                </a:solidFill>
                <a:latin typeface="Courier New"/>
                <a:cs typeface="Courier New"/>
              </a:rPr>
              <a:t>factorial(n</a:t>
            </a:r>
            <a:r>
              <a:rPr sz="2000" dirty="0">
                <a:solidFill>
                  <a:srgbClr val="0033CC"/>
                </a:solidFill>
                <a:latin typeface="Courier New"/>
                <a:cs typeface="Courier New"/>
              </a:rPr>
              <a:t> –</a:t>
            </a:r>
            <a:r>
              <a:rPr sz="2000" spc="-5" dirty="0">
                <a:solidFill>
                  <a:srgbClr val="0033CC"/>
                </a:solidFill>
                <a:latin typeface="Courier New"/>
                <a:cs typeface="Courier New"/>
              </a:rPr>
              <a:t> 1)</a:t>
            </a:r>
            <a:r>
              <a:rPr sz="2000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2000" dirty="0">
                <a:solidFill>
                  <a:srgbClr val="EFA12D"/>
                </a:solidFill>
                <a:latin typeface="Courier New"/>
                <a:cs typeface="Courier New"/>
              </a:rPr>
              <a:t>*</a:t>
            </a:r>
            <a:r>
              <a:rPr sz="2000" spc="-5" dirty="0">
                <a:solidFill>
                  <a:srgbClr val="EFA12D"/>
                </a:solidFill>
                <a:latin typeface="Courier New"/>
                <a:cs typeface="Courier New"/>
              </a:rPr>
              <a:t> n</a:t>
            </a:r>
            <a:r>
              <a:rPr sz="2000" spc="-5" dirty="0">
                <a:latin typeface="Courier New"/>
                <a:cs typeface="Courier New"/>
              </a:rPr>
              <a:t>; </a:t>
            </a:r>
            <a:r>
              <a:rPr sz="2000" spc="-5" dirty="0">
                <a:solidFill>
                  <a:srgbClr val="EFA12D"/>
                </a:solidFill>
                <a:latin typeface="Courier New"/>
                <a:cs typeface="Courier New"/>
              </a:rPr>
              <a:t>// composition</a:t>
            </a:r>
            <a:endParaRPr sz="200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Courier New"/>
              <a:cs typeface="Courier New"/>
            </a:endParaRPr>
          </a:p>
          <a:p>
            <a:pPr marL="395605">
              <a:lnSpc>
                <a:spcPct val="100000"/>
              </a:lnSpc>
            </a:pPr>
            <a:r>
              <a:rPr sz="2000" spc="-5" dirty="0">
                <a:latin typeface="Courier New"/>
                <a:cs typeface="Courier New"/>
              </a:rPr>
              <a:t>return</a:t>
            </a:r>
            <a:r>
              <a:rPr sz="2000" spc="-50" dirty="0"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fact;</a:t>
            </a:r>
            <a:endParaRPr sz="2000">
              <a:latin typeface="Courier New"/>
              <a:cs typeface="Courier New"/>
            </a:endParaRPr>
          </a:p>
          <a:p>
            <a:pPr marL="90805">
              <a:lnSpc>
                <a:spcPct val="100000"/>
              </a:lnSpc>
            </a:pPr>
            <a:r>
              <a:rPr sz="2000" dirty="0">
                <a:latin typeface="Courier New"/>
                <a:cs typeface="Courier New"/>
              </a:rPr>
              <a:t>}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2193" y="549209"/>
            <a:ext cx="7024793" cy="1319592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667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10"/>
              </a:spcBef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2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95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955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3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25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1;</a:t>
            </a:r>
            <a:endParaRPr sz="1200">
              <a:latin typeface="Courier New"/>
              <a:cs typeface="Courier New"/>
            </a:endParaRPr>
          </a:p>
          <a:p>
            <a:pPr marL="274955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91440" marR="2406015" indent="551815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5" dirty="0">
                <a:solidFill>
                  <a:srgbClr val="0033CC"/>
                </a:solidFill>
                <a:latin typeface="Courier New"/>
                <a:cs typeface="Courier New"/>
              </a:rPr>
              <a:t>3</a:t>
            </a:r>
            <a:r>
              <a:rPr sz="1200" spc="5" dirty="0">
                <a:latin typeface="Courier New"/>
                <a:cs typeface="Courier New"/>
              </a:rPr>
              <a:t>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20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57361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2192" y="12192"/>
            <a:ext cx="9160933" cy="3340735"/>
          </a:xfrm>
          <a:custGeom>
            <a:avLst/>
            <a:gdLst/>
            <a:ahLst/>
            <a:cxnLst/>
            <a:rect l="l" t="t" r="r" b="b"/>
            <a:pathLst>
              <a:path w="6870700" h="3340735">
                <a:moveTo>
                  <a:pt x="0" y="1569719"/>
                </a:moveTo>
                <a:lnTo>
                  <a:pt x="5268468" y="1569719"/>
                </a:lnTo>
                <a:lnTo>
                  <a:pt x="5268468" y="0"/>
                </a:lnTo>
                <a:lnTo>
                  <a:pt x="0" y="0"/>
                </a:lnTo>
                <a:lnTo>
                  <a:pt x="0" y="1569719"/>
                </a:lnTo>
                <a:close/>
              </a:path>
              <a:path w="6870700" h="3340735">
                <a:moveTo>
                  <a:pt x="1668780" y="3340607"/>
                </a:moveTo>
                <a:lnTo>
                  <a:pt x="6870192" y="3340607"/>
                </a:lnTo>
                <a:lnTo>
                  <a:pt x="6870192" y="1770887"/>
                </a:lnTo>
                <a:lnTo>
                  <a:pt x="1668780" y="1770887"/>
                </a:lnTo>
                <a:lnTo>
                  <a:pt x="1668780" y="3340607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7991" y="26290"/>
            <a:ext cx="5695527" cy="32393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2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5580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30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(n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</a:p>
          <a:p>
            <a:pPr marL="19558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95580" marR="167322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 marL="1680845">
              <a:lnSpc>
                <a:spcPct val="100000"/>
              </a:lnSpc>
              <a:spcBef>
                <a:spcPts val="955"/>
              </a:spcBef>
            </a:pPr>
            <a:r>
              <a:rPr lang="en-US" sz="1200" spc="-5" dirty="0" smtClean="0">
                <a:latin typeface="Courier New"/>
                <a:cs typeface="Courier New"/>
              </a:rPr>
              <a:t>      </a:t>
            </a:r>
          </a:p>
          <a:p>
            <a:pPr marL="1680845">
              <a:lnSpc>
                <a:spcPct val="100000"/>
              </a:lnSpc>
              <a:spcBef>
                <a:spcPts val="955"/>
              </a:spcBef>
            </a:pPr>
            <a:r>
              <a:rPr lang="en-US" sz="1200" spc="-5" dirty="0">
                <a:latin typeface="Courier New"/>
                <a:cs typeface="Courier New"/>
              </a:rPr>
              <a:t> </a:t>
            </a:r>
            <a:r>
              <a:rPr lang="en-US" sz="1200" spc="-5" dirty="0" smtClean="0">
                <a:latin typeface="Courier New"/>
                <a:cs typeface="Courier New"/>
              </a:rPr>
              <a:t>     </a:t>
            </a: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 dirty="0">
              <a:latin typeface="Courier New"/>
              <a:cs typeface="Courier New"/>
            </a:endParaRPr>
          </a:p>
          <a:p>
            <a:pPr marL="168084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smtClean="0">
                <a:latin typeface="Courier New"/>
                <a:cs typeface="Courier New"/>
              </a:rPr>
              <a:t>{</a:t>
            </a:r>
            <a:endParaRPr sz="1200" dirty="0">
              <a:latin typeface="Courier New"/>
              <a:cs typeface="Courier New"/>
            </a:endParaRPr>
          </a:p>
          <a:p>
            <a:pPr marL="186372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863725" marR="741045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    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2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204787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</a:t>
            </a:r>
            <a:r>
              <a:rPr sz="1200" dirty="0" smtClean="0">
                <a:latin typeface="Courier New"/>
                <a:cs typeface="Courier New"/>
              </a:rPr>
              <a:t>fact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863725">
              <a:lnSpc>
                <a:spcPct val="100000"/>
              </a:lnSpc>
              <a:spcBef>
                <a:spcPts val="5"/>
              </a:spcBef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smtClean="0">
                <a:latin typeface="Courier New"/>
                <a:cs typeface="Courier New"/>
              </a:rPr>
              <a:t>return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8084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smtClean="0">
                <a:latin typeface="Courier New"/>
                <a:cs typeface="Courier New"/>
              </a:rPr>
              <a:t>}</a:t>
            </a:r>
            <a:endParaRPr sz="1200" dirty="0">
              <a:latin typeface="Courier New"/>
              <a:cs typeface="Courier New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064256" y="972311"/>
            <a:ext cx="1857587" cy="1292860"/>
          </a:xfrm>
          <a:custGeom>
            <a:avLst/>
            <a:gdLst/>
            <a:ahLst/>
            <a:cxnLst/>
            <a:rect l="l" t="t" r="r" b="b"/>
            <a:pathLst>
              <a:path w="1393189" h="1292860">
                <a:moveTo>
                  <a:pt x="1000886" y="1292352"/>
                </a:moveTo>
                <a:lnTo>
                  <a:pt x="1392935" y="772413"/>
                </a:lnTo>
                <a:lnTo>
                  <a:pt x="1108329" y="772413"/>
                </a:lnTo>
                <a:lnTo>
                  <a:pt x="1108329" y="743458"/>
                </a:lnTo>
                <a:lnTo>
                  <a:pt x="1106826" y="685358"/>
                </a:lnTo>
                <a:lnTo>
                  <a:pt x="1102391" y="628481"/>
                </a:lnTo>
                <a:lnTo>
                  <a:pt x="1095136" y="572992"/>
                </a:lnTo>
                <a:lnTo>
                  <a:pt x="1085171" y="519057"/>
                </a:lnTo>
                <a:lnTo>
                  <a:pt x="1072607" y="466840"/>
                </a:lnTo>
                <a:lnTo>
                  <a:pt x="1057557" y="416508"/>
                </a:lnTo>
                <a:lnTo>
                  <a:pt x="1040130" y="368224"/>
                </a:lnTo>
                <a:lnTo>
                  <a:pt x="1020437" y="322155"/>
                </a:lnTo>
                <a:lnTo>
                  <a:pt x="998591" y="278466"/>
                </a:lnTo>
                <a:lnTo>
                  <a:pt x="974701" y="237323"/>
                </a:lnTo>
                <a:lnTo>
                  <a:pt x="948879" y="198889"/>
                </a:lnTo>
                <a:lnTo>
                  <a:pt x="921236" y="163332"/>
                </a:lnTo>
                <a:lnTo>
                  <a:pt x="891884" y="130815"/>
                </a:lnTo>
                <a:lnTo>
                  <a:pt x="860933" y="101505"/>
                </a:lnTo>
                <a:lnTo>
                  <a:pt x="828493" y="75567"/>
                </a:lnTo>
                <a:lnTo>
                  <a:pt x="794678" y="53166"/>
                </a:lnTo>
                <a:lnTo>
                  <a:pt x="759596" y="34467"/>
                </a:lnTo>
                <a:lnTo>
                  <a:pt x="723361" y="19635"/>
                </a:lnTo>
                <a:lnTo>
                  <a:pt x="686082" y="8837"/>
                </a:lnTo>
                <a:lnTo>
                  <a:pt x="647870" y="2236"/>
                </a:lnTo>
                <a:lnTo>
                  <a:pt x="608838" y="0"/>
                </a:lnTo>
                <a:lnTo>
                  <a:pt x="0" y="0"/>
                </a:lnTo>
                <a:lnTo>
                  <a:pt x="0" y="203708"/>
                </a:lnTo>
                <a:lnTo>
                  <a:pt x="608838" y="203708"/>
                </a:lnTo>
                <a:lnTo>
                  <a:pt x="642038" y="207339"/>
                </a:lnTo>
                <a:lnTo>
                  <a:pt x="704855" y="235177"/>
                </a:lnTo>
                <a:lnTo>
                  <a:pt x="761468" y="287747"/>
                </a:lnTo>
                <a:lnTo>
                  <a:pt x="786912" y="322293"/>
                </a:lnTo>
                <a:lnTo>
                  <a:pt x="810164" y="361807"/>
                </a:lnTo>
                <a:lnTo>
                  <a:pt x="831010" y="405883"/>
                </a:lnTo>
                <a:lnTo>
                  <a:pt x="849235" y="454116"/>
                </a:lnTo>
                <a:lnTo>
                  <a:pt x="864626" y="506101"/>
                </a:lnTo>
                <a:lnTo>
                  <a:pt x="876969" y="561433"/>
                </a:lnTo>
                <a:lnTo>
                  <a:pt x="886050" y="619706"/>
                </a:lnTo>
                <a:lnTo>
                  <a:pt x="891655" y="680516"/>
                </a:lnTo>
                <a:lnTo>
                  <a:pt x="893571" y="743458"/>
                </a:lnTo>
                <a:lnTo>
                  <a:pt x="893571" y="772413"/>
                </a:lnTo>
                <a:lnTo>
                  <a:pt x="608838" y="772413"/>
                </a:lnTo>
                <a:lnTo>
                  <a:pt x="1000886" y="1292352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21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-8466" y="1"/>
            <a:ext cx="11479953" cy="5180965"/>
            <a:chOff x="-6350" y="0"/>
            <a:chExt cx="8609965" cy="5180965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4909185" cy="1569720"/>
            </a:xfrm>
            <a:custGeom>
              <a:avLst/>
              <a:gdLst/>
              <a:ahLst/>
              <a:cxnLst/>
              <a:rect l="l" t="t" r="r" b="b"/>
              <a:pathLst>
                <a:path w="4909185" h="1569720">
                  <a:moveTo>
                    <a:pt x="0" y="1569720"/>
                  </a:moveTo>
                  <a:lnTo>
                    <a:pt x="4908804" y="1569720"/>
                  </a:lnTo>
                  <a:lnTo>
                    <a:pt x="4908804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61160" y="1790700"/>
              <a:ext cx="5201920" cy="1569720"/>
            </a:xfrm>
            <a:custGeom>
              <a:avLst/>
              <a:gdLst/>
              <a:ahLst/>
              <a:cxnLst/>
              <a:rect l="l" t="t" r="r" b="b"/>
              <a:pathLst>
                <a:path w="5201920" h="1569720">
                  <a:moveTo>
                    <a:pt x="0" y="1569720"/>
                  </a:moveTo>
                  <a:lnTo>
                    <a:pt x="5201412" y="1569720"/>
                  </a:lnTo>
                  <a:lnTo>
                    <a:pt x="5201412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208276" y="972311"/>
              <a:ext cx="1483360" cy="1292860"/>
            </a:xfrm>
            <a:custGeom>
              <a:avLst/>
              <a:gdLst/>
              <a:ahLst/>
              <a:cxnLst/>
              <a:rect l="l" t="t" r="r" b="b"/>
              <a:pathLst>
                <a:path w="1483360" h="1292860">
                  <a:moveTo>
                    <a:pt x="1065529" y="1292352"/>
                  </a:moveTo>
                  <a:lnTo>
                    <a:pt x="1482852" y="772413"/>
                  </a:lnTo>
                  <a:lnTo>
                    <a:pt x="1179829" y="772413"/>
                  </a:lnTo>
                  <a:lnTo>
                    <a:pt x="1179829" y="743458"/>
                  </a:lnTo>
                  <a:lnTo>
                    <a:pt x="1178371" y="687974"/>
                  </a:lnTo>
                  <a:lnTo>
                    <a:pt x="1174066" y="633597"/>
                  </a:lnTo>
                  <a:lnTo>
                    <a:pt x="1167015" y="580471"/>
                  </a:lnTo>
                  <a:lnTo>
                    <a:pt x="1157323" y="528740"/>
                  </a:lnTo>
                  <a:lnTo>
                    <a:pt x="1145091" y="478548"/>
                  </a:lnTo>
                  <a:lnTo>
                    <a:pt x="1130422" y="430038"/>
                  </a:lnTo>
                  <a:lnTo>
                    <a:pt x="1113420" y="383355"/>
                  </a:lnTo>
                  <a:lnTo>
                    <a:pt x="1094186" y="338641"/>
                  </a:lnTo>
                  <a:lnTo>
                    <a:pt x="1072825" y="296041"/>
                  </a:lnTo>
                  <a:lnTo>
                    <a:pt x="1049437" y="255698"/>
                  </a:lnTo>
                  <a:lnTo>
                    <a:pt x="1024128" y="217757"/>
                  </a:lnTo>
                  <a:lnTo>
                    <a:pt x="996998" y="182360"/>
                  </a:lnTo>
                  <a:lnTo>
                    <a:pt x="968150" y="149653"/>
                  </a:lnTo>
                  <a:lnTo>
                    <a:pt x="937689" y="119778"/>
                  </a:lnTo>
                  <a:lnTo>
                    <a:pt x="905716" y="92879"/>
                  </a:lnTo>
                  <a:lnTo>
                    <a:pt x="872333" y="69100"/>
                  </a:lnTo>
                  <a:lnTo>
                    <a:pt x="837645" y="48585"/>
                  </a:lnTo>
                  <a:lnTo>
                    <a:pt x="801753" y="31478"/>
                  </a:lnTo>
                  <a:lnTo>
                    <a:pt x="764761" y="17922"/>
                  </a:lnTo>
                  <a:lnTo>
                    <a:pt x="726771" y="8061"/>
                  </a:lnTo>
                  <a:lnTo>
                    <a:pt x="687885" y="2039"/>
                  </a:lnTo>
                  <a:lnTo>
                    <a:pt x="648207" y="0"/>
                  </a:lnTo>
                  <a:lnTo>
                    <a:pt x="0" y="0"/>
                  </a:lnTo>
                  <a:lnTo>
                    <a:pt x="0" y="203708"/>
                  </a:lnTo>
                  <a:lnTo>
                    <a:pt x="648207" y="203708"/>
                  </a:lnTo>
                  <a:lnTo>
                    <a:pt x="681231" y="206875"/>
                  </a:lnTo>
                  <a:lnTo>
                    <a:pt x="743998" y="231227"/>
                  </a:lnTo>
                  <a:lnTo>
                    <a:pt x="801163" y="277405"/>
                  </a:lnTo>
                  <a:lnTo>
                    <a:pt x="827182" y="307856"/>
                  </a:lnTo>
                  <a:lnTo>
                    <a:pt x="851247" y="342774"/>
                  </a:lnTo>
                  <a:lnTo>
                    <a:pt x="873172" y="381832"/>
                  </a:lnTo>
                  <a:lnTo>
                    <a:pt x="892773" y="424700"/>
                  </a:lnTo>
                  <a:lnTo>
                    <a:pt x="909865" y="471047"/>
                  </a:lnTo>
                  <a:lnTo>
                    <a:pt x="924264" y="520545"/>
                  </a:lnTo>
                  <a:lnTo>
                    <a:pt x="935784" y="572865"/>
                  </a:lnTo>
                  <a:lnTo>
                    <a:pt x="944242" y="627676"/>
                  </a:lnTo>
                  <a:lnTo>
                    <a:pt x="949452" y="684650"/>
                  </a:lnTo>
                  <a:lnTo>
                    <a:pt x="951230" y="743458"/>
                  </a:lnTo>
                  <a:lnTo>
                    <a:pt x="951230" y="772413"/>
                  </a:lnTo>
                  <a:lnTo>
                    <a:pt x="648207" y="772413"/>
                  </a:lnTo>
                  <a:lnTo>
                    <a:pt x="1065529" y="1292352"/>
                  </a:lnTo>
                  <a:close/>
                </a:path>
              </a:pathLst>
            </a:custGeom>
            <a:ln w="12191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328415" y="3598164"/>
              <a:ext cx="5268595" cy="1569720"/>
            </a:xfrm>
            <a:custGeom>
              <a:avLst/>
              <a:gdLst/>
              <a:ahLst/>
              <a:cxnLst/>
              <a:rect l="l" t="t" r="r" b="b"/>
              <a:pathLst>
                <a:path w="5268595" h="1569720">
                  <a:moveTo>
                    <a:pt x="0" y="1569720"/>
                  </a:moveTo>
                  <a:lnTo>
                    <a:pt x="5268468" y="1569720"/>
                  </a:lnTo>
                  <a:lnTo>
                    <a:pt x="5268468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04986" y="14732"/>
            <a:ext cx="8155940" cy="51167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</a:p>
          <a:p>
            <a:pPr marL="19558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95580" marR="3519804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 marL="1674495">
              <a:lnSpc>
                <a:spcPct val="100000"/>
              </a:lnSpc>
              <a:spcBef>
                <a:spcPts val="1115"/>
              </a:spcBef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1674495">
              <a:lnSpc>
                <a:spcPct val="100000"/>
              </a:lnSpc>
              <a:spcBef>
                <a:spcPts val="1115"/>
              </a:spcBef>
            </a:pPr>
            <a:r>
              <a:rPr lang="en-US" sz="1200" spc="-5" dirty="0">
                <a:latin typeface="Courier New"/>
                <a:cs typeface="Courier New"/>
              </a:rPr>
              <a:t> </a:t>
            </a:r>
            <a:r>
              <a:rPr lang="en-US" sz="1200" spc="-5" dirty="0" smtClean="0">
                <a:latin typeface="Courier New"/>
                <a:cs typeface="Courier New"/>
              </a:rPr>
              <a:t>     </a:t>
            </a: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 dirty="0">
              <a:latin typeface="Courier New"/>
              <a:cs typeface="Courier New"/>
            </a:endParaRPr>
          </a:p>
          <a:p>
            <a:pPr marL="167449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smtClean="0">
                <a:latin typeface="Courier New"/>
                <a:cs typeface="Courier New"/>
              </a:rPr>
              <a:t>{</a:t>
            </a:r>
            <a:endParaRPr sz="1200" dirty="0">
              <a:latin typeface="Courier New"/>
              <a:cs typeface="Courier New"/>
            </a:endParaRPr>
          </a:p>
          <a:p>
            <a:pPr marL="185737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857375" marR="2593340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    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2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204152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</a:t>
            </a:r>
            <a:r>
              <a:rPr sz="1200" dirty="0" smtClean="0">
                <a:latin typeface="Courier New"/>
                <a:cs typeface="Courier New"/>
              </a:rPr>
              <a:t>fact</a:t>
            </a:r>
            <a:r>
              <a:rPr sz="1200" spc="-1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85737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smtClean="0">
                <a:latin typeface="Courier New"/>
                <a:cs typeface="Courier New"/>
              </a:rPr>
              <a:t>return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7449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</a:t>
            </a:r>
            <a:r>
              <a:rPr sz="1200" dirty="0" smtClean="0">
                <a:latin typeface="Courier New"/>
                <a:cs typeface="Courier New"/>
              </a:rPr>
              <a:t>}</a:t>
            </a:r>
            <a:endParaRPr sz="1200" dirty="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50" dirty="0">
              <a:latin typeface="Courier New"/>
              <a:cs typeface="Courier New"/>
            </a:endParaRPr>
          </a:p>
          <a:p>
            <a:pPr marL="3342004">
              <a:lnSpc>
                <a:spcPct val="100000"/>
              </a:lnSpc>
              <a:spcBef>
                <a:spcPts val="5"/>
              </a:spcBef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3342004">
              <a:lnSpc>
                <a:spcPct val="100000"/>
              </a:lnSpc>
              <a:spcBef>
                <a:spcPts val="5"/>
              </a:spcBef>
            </a:pPr>
            <a:r>
              <a:rPr lang="en-US" sz="1200" spc="-5" dirty="0">
                <a:latin typeface="Courier New"/>
                <a:cs typeface="Courier New"/>
              </a:rPr>
              <a:t> </a:t>
            </a:r>
            <a:r>
              <a:rPr lang="en-US" sz="1200" spc="-5" dirty="0" smtClean="0">
                <a:latin typeface="Courier New"/>
                <a:cs typeface="Courier New"/>
              </a:rPr>
              <a:t>           </a:t>
            </a: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1)</a:t>
            </a:r>
            <a:endParaRPr sz="1200" dirty="0">
              <a:latin typeface="Courier New"/>
              <a:cs typeface="Courier New"/>
            </a:endParaRPr>
          </a:p>
          <a:p>
            <a:pPr marL="3342004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      </a:t>
            </a:r>
            <a:r>
              <a:rPr sz="1200" dirty="0" smtClean="0">
                <a:latin typeface="Courier New"/>
                <a:cs typeface="Courier New"/>
              </a:rPr>
              <a:t>{</a:t>
            </a:r>
            <a:endParaRPr sz="1200" dirty="0">
              <a:latin typeface="Courier New"/>
              <a:cs typeface="Courier New"/>
            </a:endParaRPr>
          </a:p>
          <a:p>
            <a:pPr marL="3524885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    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3524885" marR="1018540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         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4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3342004" marR="5080" indent="36703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   </a:t>
            </a:r>
            <a:r>
              <a:rPr sz="1200" dirty="0" smtClean="0">
                <a:latin typeface="Courier New"/>
                <a:cs typeface="Courier New"/>
              </a:rPr>
              <a:t>fact=factorial(1 </a:t>
            </a:r>
            <a:r>
              <a:rPr sz="1200" dirty="0">
                <a:latin typeface="Courier New"/>
                <a:cs typeface="Courier New"/>
              </a:rPr>
              <a:t>- </a:t>
            </a:r>
            <a:r>
              <a:rPr sz="1200" spc="5" dirty="0">
                <a:latin typeface="Courier New"/>
                <a:cs typeface="Courier New"/>
              </a:rPr>
              <a:t>1)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5" dirty="0">
                <a:latin typeface="Courier New"/>
                <a:cs typeface="Courier New"/>
              </a:rPr>
              <a:t>1;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return</a:t>
            </a:r>
            <a:r>
              <a:rPr sz="1200" spc="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3342004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          </a:t>
            </a:r>
            <a:r>
              <a:rPr sz="1200" dirty="0" smtClean="0">
                <a:latin typeface="Courier New"/>
                <a:cs typeface="Courier New"/>
              </a:rPr>
              <a:t>}</a:t>
            </a:r>
            <a:endParaRPr sz="1200" dirty="0">
              <a:latin typeface="Courier New"/>
              <a:cs typeface="Courier New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210047" y="2749295"/>
            <a:ext cx="1896533" cy="1295400"/>
          </a:xfrm>
          <a:custGeom>
            <a:avLst/>
            <a:gdLst/>
            <a:ahLst/>
            <a:cxnLst/>
            <a:rect l="l" t="t" r="r" b="b"/>
            <a:pathLst>
              <a:path w="1422400" h="1295400">
                <a:moveTo>
                  <a:pt x="1021714" y="1295399"/>
                </a:moveTo>
                <a:lnTo>
                  <a:pt x="1421891" y="774191"/>
                </a:lnTo>
                <a:lnTo>
                  <a:pt x="1131315" y="774191"/>
                </a:lnTo>
                <a:lnTo>
                  <a:pt x="1131315" y="745236"/>
                </a:lnTo>
                <a:lnTo>
                  <a:pt x="1129917" y="689615"/>
                </a:lnTo>
                <a:lnTo>
                  <a:pt x="1125789" y="635104"/>
                </a:lnTo>
                <a:lnTo>
                  <a:pt x="1119028" y="581849"/>
                </a:lnTo>
                <a:lnTo>
                  <a:pt x="1109733" y="529993"/>
                </a:lnTo>
                <a:lnTo>
                  <a:pt x="1098004" y="479679"/>
                </a:lnTo>
                <a:lnTo>
                  <a:pt x="1083938" y="431052"/>
                </a:lnTo>
                <a:lnTo>
                  <a:pt x="1067634" y="384256"/>
                </a:lnTo>
                <a:lnTo>
                  <a:pt x="1049191" y="339436"/>
                </a:lnTo>
                <a:lnTo>
                  <a:pt x="1028707" y="296734"/>
                </a:lnTo>
                <a:lnTo>
                  <a:pt x="1006281" y="256296"/>
                </a:lnTo>
                <a:lnTo>
                  <a:pt x="982011" y="218265"/>
                </a:lnTo>
                <a:lnTo>
                  <a:pt x="955996" y="182785"/>
                </a:lnTo>
                <a:lnTo>
                  <a:pt x="928334" y="150001"/>
                </a:lnTo>
                <a:lnTo>
                  <a:pt x="899124" y="120055"/>
                </a:lnTo>
                <a:lnTo>
                  <a:pt x="868465" y="93094"/>
                </a:lnTo>
                <a:lnTo>
                  <a:pt x="836454" y="69260"/>
                </a:lnTo>
                <a:lnTo>
                  <a:pt x="803191" y="48697"/>
                </a:lnTo>
                <a:lnTo>
                  <a:pt x="768774" y="31550"/>
                </a:lnTo>
                <a:lnTo>
                  <a:pt x="696872" y="8079"/>
                </a:lnTo>
                <a:lnTo>
                  <a:pt x="621538" y="0"/>
                </a:lnTo>
                <a:lnTo>
                  <a:pt x="0" y="0"/>
                </a:lnTo>
                <a:lnTo>
                  <a:pt x="0" y="204088"/>
                </a:lnTo>
                <a:lnTo>
                  <a:pt x="621538" y="204088"/>
                </a:lnTo>
                <a:lnTo>
                  <a:pt x="655434" y="207730"/>
                </a:lnTo>
                <a:lnTo>
                  <a:pt x="719556" y="235641"/>
                </a:lnTo>
                <a:lnTo>
                  <a:pt x="777333" y="288347"/>
                </a:lnTo>
                <a:lnTo>
                  <a:pt x="803298" y="322984"/>
                </a:lnTo>
                <a:lnTo>
                  <a:pt x="827023" y="362600"/>
                </a:lnTo>
                <a:lnTo>
                  <a:pt x="848292" y="406791"/>
                </a:lnTo>
                <a:lnTo>
                  <a:pt x="866886" y="455149"/>
                </a:lnTo>
                <a:lnTo>
                  <a:pt x="882587" y="507269"/>
                </a:lnTo>
                <a:lnTo>
                  <a:pt x="895178" y="562743"/>
                </a:lnTo>
                <a:lnTo>
                  <a:pt x="904442" y="621167"/>
                </a:lnTo>
                <a:lnTo>
                  <a:pt x="910159" y="682133"/>
                </a:lnTo>
                <a:lnTo>
                  <a:pt x="912113" y="745236"/>
                </a:lnTo>
                <a:lnTo>
                  <a:pt x="912113" y="774191"/>
                </a:lnTo>
                <a:lnTo>
                  <a:pt x="621538" y="774191"/>
                </a:lnTo>
                <a:lnTo>
                  <a:pt x="1021714" y="1295399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22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-8467" y="0"/>
            <a:ext cx="12208933" cy="6870700"/>
            <a:chOff x="-6350" y="0"/>
            <a:chExt cx="9156700" cy="68707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4909185" cy="1569720"/>
            </a:xfrm>
            <a:custGeom>
              <a:avLst/>
              <a:gdLst/>
              <a:ahLst/>
              <a:cxnLst/>
              <a:rect l="l" t="t" r="r" b="b"/>
              <a:pathLst>
                <a:path w="4909185" h="1569720">
                  <a:moveTo>
                    <a:pt x="0" y="1569720"/>
                  </a:moveTo>
                  <a:lnTo>
                    <a:pt x="4908804" y="1569720"/>
                  </a:lnTo>
                  <a:lnTo>
                    <a:pt x="4908804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61160" y="1790700"/>
              <a:ext cx="5201920" cy="1569720"/>
            </a:xfrm>
            <a:custGeom>
              <a:avLst/>
              <a:gdLst/>
              <a:ahLst/>
              <a:cxnLst/>
              <a:rect l="l" t="t" r="r" b="b"/>
              <a:pathLst>
                <a:path w="5201920" h="1569720">
                  <a:moveTo>
                    <a:pt x="0" y="1569720"/>
                  </a:moveTo>
                  <a:lnTo>
                    <a:pt x="5201412" y="1569720"/>
                  </a:lnTo>
                  <a:lnTo>
                    <a:pt x="5201412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208276" y="972311"/>
              <a:ext cx="1483360" cy="1292860"/>
            </a:xfrm>
            <a:custGeom>
              <a:avLst/>
              <a:gdLst/>
              <a:ahLst/>
              <a:cxnLst/>
              <a:rect l="l" t="t" r="r" b="b"/>
              <a:pathLst>
                <a:path w="1483360" h="1292860">
                  <a:moveTo>
                    <a:pt x="1065529" y="1292352"/>
                  </a:moveTo>
                  <a:lnTo>
                    <a:pt x="1482852" y="772413"/>
                  </a:lnTo>
                  <a:lnTo>
                    <a:pt x="1179829" y="772413"/>
                  </a:lnTo>
                  <a:lnTo>
                    <a:pt x="1179829" y="743458"/>
                  </a:lnTo>
                  <a:lnTo>
                    <a:pt x="1178371" y="687974"/>
                  </a:lnTo>
                  <a:lnTo>
                    <a:pt x="1174066" y="633597"/>
                  </a:lnTo>
                  <a:lnTo>
                    <a:pt x="1167015" y="580471"/>
                  </a:lnTo>
                  <a:lnTo>
                    <a:pt x="1157323" y="528740"/>
                  </a:lnTo>
                  <a:lnTo>
                    <a:pt x="1145091" y="478548"/>
                  </a:lnTo>
                  <a:lnTo>
                    <a:pt x="1130422" y="430038"/>
                  </a:lnTo>
                  <a:lnTo>
                    <a:pt x="1113420" y="383355"/>
                  </a:lnTo>
                  <a:lnTo>
                    <a:pt x="1094186" y="338641"/>
                  </a:lnTo>
                  <a:lnTo>
                    <a:pt x="1072825" y="296041"/>
                  </a:lnTo>
                  <a:lnTo>
                    <a:pt x="1049437" y="255698"/>
                  </a:lnTo>
                  <a:lnTo>
                    <a:pt x="1024128" y="217757"/>
                  </a:lnTo>
                  <a:lnTo>
                    <a:pt x="996998" y="182360"/>
                  </a:lnTo>
                  <a:lnTo>
                    <a:pt x="968150" y="149653"/>
                  </a:lnTo>
                  <a:lnTo>
                    <a:pt x="937689" y="119778"/>
                  </a:lnTo>
                  <a:lnTo>
                    <a:pt x="905716" y="92879"/>
                  </a:lnTo>
                  <a:lnTo>
                    <a:pt x="872333" y="69100"/>
                  </a:lnTo>
                  <a:lnTo>
                    <a:pt x="837645" y="48585"/>
                  </a:lnTo>
                  <a:lnTo>
                    <a:pt x="801753" y="31478"/>
                  </a:lnTo>
                  <a:lnTo>
                    <a:pt x="764761" y="17922"/>
                  </a:lnTo>
                  <a:lnTo>
                    <a:pt x="726771" y="8061"/>
                  </a:lnTo>
                  <a:lnTo>
                    <a:pt x="687885" y="2039"/>
                  </a:lnTo>
                  <a:lnTo>
                    <a:pt x="648207" y="0"/>
                  </a:lnTo>
                  <a:lnTo>
                    <a:pt x="0" y="0"/>
                  </a:lnTo>
                  <a:lnTo>
                    <a:pt x="0" y="203708"/>
                  </a:lnTo>
                  <a:lnTo>
                    <a:pt x="648207" y="203708"/>
                  </a:lnTo>
                  <a:lnTo>
                    <a:pt x="681231" y="206875"/>
                  </a:lnTo>
                  <a:lnTo>
                    <a:pt x="743998" y="231227"/>
                  </a:lnTo>
                  <a:lnTo>
                    <a:pt x="801163" y="277405"/>
                  </a:lnTo>
                  <a:lnTo>
                    <a:pt x="827182" y="307856"/>
                  </a:lnTo>
                  <a:lnTo>
                    <a:pt x="851247" y="342774"/>
                  </a:lnTo>
                  <a:lnTo>
                    <a:pt x="873172" y="381832"/>
                  </a:lnTo>
                  <a:lnTo>
                    <a:pt x="892773" y="424700"/>
                  </a:lnTo>
                  <a:lnTo>
                    <a:pt x="909865" y="471047"/>
                  </a:lnTo>
                  <a:lnTo>
                    <a:pt x="924264" y="520545"/>
                  </a:lnTo>
                  <a:lnTo>
                    <a:pt x="935784" y="572865"/>
                  </a:lnTo>
                  <a:lnTo>
                    <a:pt x="944242" y="627676"/>
                  </a:lnTo>
                  <a:lnTo>
                    <a:pt x="949452" y="684650"/>
                  </a:lnTo>
                  <a:lnTo>
                    <a:pt x="951230" y="743458"/>
                  </a:lnTo>
                  <a:lnTo>
                    <a:pt x="951230" y="772413"/>
                  </a:lnTo>
                  <a:lnTo>
                    <a:pt x="648207" y="772413"/>
                  </a:lnTo>
                  <a:lnTo>
                    <a:pt x="1065529" y="1292352"/>
                  </a:lnTo>
                  <a:close/>
                </a:path>
              </a:pathLst>
            </a:custGeom>
            <a:ln w="12191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328415" y="3598164"/>
              <a:ext cx="5268595" cy="1569720"/>
            </a:xfrm>
            <a:custGeom>
              <a:avLst/>
              <a:gdLst/>
              <a:ahLst/>
              <a:cxnLst/>
              <a:rect l="l" t="t" r="r" b="b"/>
              <a:pathLst>
                <a:path w="5268595" h="1569720">
                  <a:moveTo>
                    <a:pt x="0" y="1569720"/>
                  </a:moveTo>
                  <a:lnTo>
                    <a:pt x="5268468" y="1569720"/>
                  </a:lnTo>
                  <a:lnTo>
                    <a:pt x="5268468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907535" y="2749295"/>
              <a:ext cx="1422400" cy="1295400"/>
            </a:xfrm>
            <a:custGeom>
              <a:avLst/>
              <a:gdLst/>
              <a:ahLst/>
              <a:cxnLst/>
              <a:rect l="l" t="t" r="r" b="b"/>
              <a:pathLst>
                <a:path w="1422400" h="1295400">
                  <a:moveTo>
                    <a:pt x="1021714" y="1295399"/>
                  </a:moveTo>
                  <a:lnTo>
                    <a:pt x="1421891" y="774191"/>
                  </a:lnTo>
                  <a:lnTo>
                    <a:pt x="1131315" y="774191"/>
                  </a:lnTo>
                  <a:lnTo>
                    <a:pt x="1131315" y="745236"/>
                  </a:lnTo>
                  <a:lnTo>
                    <a:pt x="1129917" y="689615"/>
                  </a:lnTo>
                  <a:lnTo>
                    <a:pt x="1125789" y="635104"/>
                  </a:lnTo>
                  <a:lnTo>
                    <a:pt x="1119028" y="581849"/>
                  </a:lnTo>
                  <a:lnTo>
                    <a:pt x="1109733" y="529993"/>
                  </a:lnTo>
                  <a:lnTo>
                    <a:pt x="1098004" y="479679"/>
                  </a:lnTo>
                  <a:lnTo>
                    <a:pt x="1083938" y="431052"/>
                  </a:lnTo>
                  <a:lnTo>
                    <a:pt x="1067634" y="384256"/>
                  </a:lnTo>
                  <a:lnTo>
                    <a:pt x="1049191" y="339436"/>
                  </a:lnTo>
                  <a:lnTo>
                    <a:pt x="1028707" y="296734"/>
                  </a:lnTo>
                  <a:lnTo>
                    <a:pt x="1006281" y="256296"/>
                  </a:lnTo>
                  <a:lnTo>
                    <a:pt x="982011" y="218265"/>
                  </a:lnTo>
                  <a:lnTo>
                    <a:pt x="955996" y="182785"/>
                  </a:lnTo>
                  <a:lnTo>
                    <a:pt x="928334" y="150001"/>
                  </a:lnTo>
                  <a:lnTo>
                    <a:pt x="899124" y="120055"/>
                  </a:lnTo>
                  <a:lnTo>
                    <a:pt x="868465" y="93094"/>
                  </a:lnTo>
                  <a:lnTo>
                    <a:pt x="836454" y="69260"/>
                  </a:lnTo>
                  <a:lnTo>
                    <a:pt x="803191" y="48697"/>
                  </a:lnTo>
                  <a:lnTo>
                    <a:pt x="768774" y="31550"/>
                  </a:lnTo>
                  <a:lnTo>
                    <a:pt x="696872" y="8079"/>
                  </a:lnTo>
                  <a:lnTo>
                    <a:pt x="621538" y="0"/>
                  </a:lnTo>
                  <a:lnTo>
                    <a:pt x="0" y="0"/>
                  </a:lnTo>
                  <a:lnTo>
                    <a:pt x="0" y="204088"/>
                  </a:lnTo>
                  <a:lnTo>
                    <a:pt x="621538" y="204088"/>
                  </a:lnTo>
                  <a:lnTo>
                    <a:pt x="655434" y="207730"/>
                  </a:lnTo>
                  <a:lnTo>
                    <a:pt x="719556" y="235641"/>
                  </a:lnTo>
                  <a:lnTo>
                    <a:pt x="777333" y="288347"/>
                  </a:lnTo>
                  <a:lnTo>
                    <a:pt x="803298" y="322984"/>
                  </a:lnTo>
                  <a:lnTo>
                    <a:pt x="827023" y="362600"/>
                  </a:lnTo>
                  <a:lnTo>
                    <a:pt x="848292" y="406791"/>
                  </a:lnTo>
                  <a:lnTo>
                    <a:pt x="866886" y="455149"/>
                  </a:lnTo>
                  <a:lnTo>
                    <a:pt x="882587" y="507269"/>
                  </a:lnTo>
                  <a:lnTo>
                    <a:pt x="895178" y="562743"/>
                  </a:lnTo>
                  <a:lnTo>
                    <a:pt x="904442" y="621167"/>
                  </a:lnTo>
                  <a:lnTo>
                    <a:pt x="910159" y="682133"/>
                  </a:lnTo>
                  <a:lnTo>
                    <a:pt x="912113" y="745236"/>
                  </a:lnTo>
                  <a:lnTo>
                    <a:pt x="912113" y="774191"/>
                  </a:lnTo>
                  <a:lnTo>
                    <a:pt x="621538" y="774191"/>
                  </a:lnTo>
                  <a:lnTo>
                    <a:pt x="1021714" y="1295399"/>
                  </a:lnTo>
                  <a:close/>
                </a:path>
              </a:pathLst>
            </a:custGeom>
            <a:ln w="12192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980432" y="5288279"/>
              <a:ext cx="4163695" cy="1569720"/>
            </a:xfrm>
            <a:custGeom>
              <a:avLst/>
              <a:gdLst/>
              <a:ahLst/>
              <a:cxnLst/>
              <a:rect l="l" t="t" r="r" b="b"/>
              <a:pathLst>
                <a:path w="4163695" h="1569720">
                  <a:moveTo>
                    <a:pt x="0" y="1569720"/>
                  </a:moveTo>
                  <a:lnTo>
                    <a:pt x="4163567" y="1569720"/>
                  </a:lnTo>
                  <a:lnTo>
                    <a:pt x="4163567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04986" y="14731"/>
            <a:ext cx="12079393" cy="64633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</a:p>
          <a:p>
            <a:pPr marL="19558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95580" marR="646112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  <a:spcBef>
                <a:spcPts val="1115"/>
              </a:spcBef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  <a:spcBef>
                <a:spcPts val="1115"/>
              </a:spcBef>
            </a:pP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673225" indent="56515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73225" marR="5535930" indent="565150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2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smtClean="0">
                <a:latin typeface="Courier New"/>
                <a:cs typeface="Courier New"/>
              </a:rPr>
              <a:t>fact</a:t>
            </a:r>
            <a:r>
              <a:rPr sz="1200" spc="-1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smtClean="0">
                <a:latin typeface="Courier New"/>
                <a:cs typeface="Courier New"/>
              </a:rPr>
              <a:t>return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73225" indent="565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50" dirty="0">
              <a:latin typeface="Courier New"/>
              <a:cs typeface="Courier New"/>
            </a:endParaRPr>
          </a:p>
          <a:p>
            <a:pPr marL="3341688" indent="1147763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1)</a:t>
            </a:r>
            <a:endParaRPr sz="1200" dirty="0">
              <a:latin typeface="Courier New"/>
              <a:cs typeface="Courier New"/>
            </a:endParaRPr>
          </a:p>
          <a:p>
            <a:pPr marL="3341688" indent="1147763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3341688" indent="1147763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3341688" marR="3960495" indent="1147763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4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3341688" marR="2947035" indent="1147763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smtClean="0">
                <a:latin typeface="Courier New"/>
                <a:cs typeface="Courier New"/>
              </a:rPr>
              <a:t>fact=factorial(1 </a:t>
            </a:r>
            <a:r>
              <a:rPr sz="1200" dirty="0">
                <a:latin typeface="Courier New"/>
                <a:cs typeface="Courier New"/>
              </a:rPr>
              <a:t>- </a:t>
            </a:r>
            <a:r>
              <a:rPr sz="1200" spc="5" dirty="0">
                <a:latin typeface="Courier New"/>
                <a:cs typeface="Courier New"/>
              </a:rPr>
              <a:t>1)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5" dirty="0">
                <a:latin typeface="Courier New"/>
                <a:cs typeface="Courier New"/>
              </a:rPr>
              <a:t>1;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return</a:t>
            </a:r>
            <a:r>
              <a:rPr sz="1200" spc="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3341688" indent="1147763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550" dirty="0">
              <a:latin typeface="Courier New"/>
              <a:cs typeface="Courier New"/>
            </a:endParaRPr>
          </a:p>
          <a:p>
            <a:pPr marL="5360988" indent="1371600">
              <a:lnSpc>
                <a:spcPct val="100000"/>
              </a:lnSpc>
              <a:spcBef>
                <a:spcPts val="5"/>
              </a:spcBef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5360988" indent="1371600">
              <a:lnSpc>
                <a:spcPct val="100000"/>
              </a:lnSpc>
              <a:spcBef>
                <a:spcPts val="5"/>
              </a:spcBef>
            </a:pPr>
            <a:endParaRPr lang="en-US" sz="1200" spc="-5" dirty="0">
              <a:latin typeface="Courier New"/>
              <a:cs typeface="Courier New"/>
            </a:endParaRPr>
          </a:p>
          <a:p>
            <a:pPr marL="5360988" indent="1371600">
              <a:lnSpc>
                <a:spcPct val="100000"/>
              </a:lnSpc>
              <a:spcBef>
                <a:spcPts val="5"/>
              </a:spcBef>
            </a:pP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10" dirty="0">
                <a:latin typeface="Courier New"/>
                <a:cs typeface="Courier New"/>
              </a:rPr>
              <a:t>0)</a:t>
            </a:r>
            <a:endParaRPr sz="1200" dirty="0">
              <a:latin typeface="Courier New"/>
              <a:cs typeface="Courier New"/>
            </a:endParaRPr>
          </a:p>
          <a:p>
            <a:pPr marL="5360988" indent="13716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5360988" indent="137160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5360988" indent="1371600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3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b="1" dirty="0">
                <a:solidFill>
                  <a:srgbClr val="FF0000"/>
                </a:solidFill>
                <a:latin typeface="Courier New"/>
                <a:cs typeface="Courier New"/>
              </a:rPr>
              <a:t>fact</a:t>
            </a:r>
            <a:r>
              <a:rPr sz="1200" b="1" spc="-10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urier New"/>
                <a:cs typeface="Courier New"/>
              </a:rPr>
              <a:t>=1;</a:t>
            </a:r>
            <a:endParaRPr sz="1200" dirty="0">
              <a:latin typeface="Courier New"/>
              <a:cs typeface="Courier New"/>
            </a:endParaRPr>
          </a:p>
          <a:p>
            <a:pPr marL="5360988" indent="1371600">
              <a:lnSpc>
                <a:spcPct val="100000"/>
              </a:lnSpc>
            </a:pPr>
            <a:r>
              <a:rPr lang="en-US" sz="1200" spc="-5" dirty="0" smtClean="0">
                <a:latin typeface="Courier New"/>
                <a:cs typeface="Courier New"/>
              </a:rPr>
              <a:t> </a:t>
            </a:r>
            <a:r>
              <a:rPr sz="1200" spc="-5" dirty="0" smtClean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5360988" indent="137160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smtClean="0">
                <a:latin typeface="Courier New"/>
                <a:cs typeface="Courier New"/>
              </a:rPr>
              <a:t>fact=factorial(n</a:t>
            </a:r>
            <a:r>
              <a:rPr sz="1200" spc="-1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-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1)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n;</a:t>
            </a:r>
            <a:endParaRPr sz="1200" dirty="0">
              <a:latin typeface="Courier New"/>
              <a:cs typeface="Courier New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63680" y="6401207"/>
            <a:ext cx="148844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en-US" sz="1200" spc="-5" dirty="0" smtClean="0">
                <a:latin typeface="Courier New"/>
                <a:cs typeface="Courier New"/>
              </a:rPr>
              <a:t>  </a:t>
            </a:r>
            <a:r>
              <a:rPr sz="1200" spc="-5" dirty="0" smtClean="0">
                <a:latin typeface="Courier New"/>
                <a:cs typeface="Courier New"/>
              </a:rPr>
              <a:t>return</a:t>
            </a:r>
            <a:r>
              <a:rPr sz="1200" spc="-6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Courier New"/>
                <a:cs typeface="Courier New"/>
              </a:rPr>
              <a:t>}</a:t>
            </a:r>
          </a:p>
        </p:txBody>
      </p:sp>
      <p:sp>
        <p:nvSpPr>
          <p:cNvPr id="12" name="object 12"/>
          <p:cNvSpPr/>
          <p:nvPr/>
        </p:nvSpPr>
        <p:spPr>
          <a:xfrm>
            <a:off x="7577328" y="4565903"/>
            <a:ext cx="1715347" cy="1126490"/>
          </a:xfrm>
          <a:custGeom>
            <a:avLst/>
            <a:gdLst/>
            <a:ahLst/>
            <a:cxnLst/>
            <a:rect l="l" t="t" r="r" b="b"/>
            <a:pathLst>
              <a:path w="1286509" h="1126489">
                <a:moveTo>
                  <a:pt x="924305" y="1126236"/>
                </a:moveTo>
                <a:lnTo>
                  <a:pt x="1286255" y="673100"/>
                </a:lnTo>
                <a:lnTo>
                  <a:pt x="1023365" y="673100"/>
                </a:lnTo>
                <a:lnTo>
                  <a:pt x="1023365" y="647954"/>
                </a:lnTo>
                <a:lnTo>
                  <a:pt x="1021674" y="592041"/>
                </a:lnTo>
                <a:lnTo>
                  <a:pt x="1016690" y="537450"/>
                </a:lnTo>
                <a:lnTo>
                  <a:pt x="1008552" y="484376"/>
                </a:lnTo>
                <a:lnTo>
                  <a:pt x="997399" y="433011"/>
                </a:lnTo>
                <a:lnTo>
                  <a:pt x="983369" y="383552"/>
                </a:lnTo>
                <a:lnTo>
                  <a:pt x="966600" y="336192"/>
                </a:lnTo>
                <a:lnTo>
                  <a:pt x="947230" y="291125"/>
                </a:lnTo>
                <a:lnTo>
                  <a:pt x="925397" y="248547"/>
                </a:lnTo>
                <a:lnTo>
                  <a:pt x="901240" y="208651"/>
                </a:lnTo>
                <a:lnTo>
                  <a:pt x="874896" y="171631"/>
                </a:lnTo>
                <a:lnTo>
                  <a:pt x="846505" y="137684"/>
                </a:lnTo>
                <a:lnTo>
                  <a:pt x="816204" y="107002"/>
                </a:lnTo>
                <a:lnTo>
                  <a:pt x="784131" y="79780"/>
                </a:lnTo>
                <a:lnTo>
                  <a:pt x="750424" y="56213"/>
                </a:lnTo>
                <a:lnTo>
                  <a:pt x="715223" y="36494"/>
                </a:lnTo>
                <a:lnTo>
                  <a:pt x="678664" y="20819"/>
                </a:lnTo>
                <a:lnTo>
                  <a:pt x="640887" y="9382"/>
                </a:lnTo>
                <a:lnTo>
                  <a:pt x="602029" y="2378"/>
                </a:lnTo>
                <a:lnTo>
                  <a:pt x="562228" y="0"/>
                </a:lnTo>
                <a:lnTo>
                  <a:pt x="0" y="0"/>
                </a:lnTo>
                <a:lnTo>
                  <a:pt x="0" y="177546"/>
                </a:lnTo>
                <a:lnTo>
                  <a:pt x="562228" y="177546"/>
                </a:lnTo>
                <a:lnTo>
                  <a:pt x="595199" y="181210"/>
                </a:lnTo>
                <a:lnTo>
                  <a:pt x="657232" y="209204"/>
                </a:lnTo>
                <a:lnTo>
                  <a:pt x="712410" y="261815"/>
                </a:lnTo>
                <a:lnTo>
                  <a:pt x="736813" y="296251"/>
                </a:lnTo>
                <a:lnTo>
                  <a:pt x="758761" y="335520"/>
                </a:lnTo>
                <a:lnTo>
                  <a:pt x="778009" y="379181"/>
                </a:lnTo>
                <a:lnTo>
                  <a:pt x="794311" y="426793"/>
                </a:lnTo>
                <a:lnTo>
                  <a:pt x="807419" y="477918"/>
                </a:lnTo>
                <a:lnTo>
                  <a:pt x="817088" y="532113"/>
                </a:lnTo>
                <a:lnTo>
                  <a:pt x="823070" y="588938"/>
                </a:lnTo>
                <a:lnTo>
                  <a:pt x="825119" y="647954"/>
                </a:lnTo>
                <a:lnTo>
                  <a:pt x="825119" y="673100"/>
                </a:lnTo>
                <a:lnTo>
                  <a:pt x="562228" y="673100"/>
                </a:lnTo>
                <a:lnTo>
                  <a:pt x="924305" y="1126236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0907775" y="6541719"/>
            <a:ext cx="199813" cy="17504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050" dirty="0">
                <a:solidFill>
                  <a:srgbClr val="FFFFFF"/>
                </a:solidFill>
                <a:latin typeface="Calibri"/>
                <a:cs typeface="Calibri"/>
              </a:rPr>
              <a:t>13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" y="0"/>
            <a:ext cx="6545580" cy="1320233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730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15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274320" marR="223202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14880" y="1790700"/>
            <a:ext cx="6935893" cy="1320874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794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2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>
              <a:latin typeface="Courier New"/>
              <a:cs typeface="Courier New"/>
            </a:endParaRPr>
          </a:p>
          <a:p>
            <a:pPr marL="9207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320" marR="3260090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2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45910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Courier New"/>
                <a:cs typeface="Courier New"/>
              </a:rPr>
              <a:t>return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9207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429421" y="3591814"/>
            <a:ext cx="7771553" cy="3272790"/>
            <a:chOff x="3322065" y="3591814"/>
            <a:chExt cx="5828665" cy="3272790"/>
          </a:xfrm>
        </p:grpSpPr>
        <p:sp>
          <p:nvSpPr>
            <p:cNvPr id="6" name="object 6"/>
            <p:cNvSpPr/>
            <p:nvPr/>
          </p:nvSpPr>
          <p:spPr>
            <a:xfrm>
              <a:off x="3328415" y="3598164"/>
              <a:ext cx="5268595" cy="1569720"/>
            </a:xfrm>
            <a:custGeom>
              <a:avLst/>
              <a:gdLst/>
              <a:ahLst/>
              <a:cxnLst/>
              <a:rect l="l" t="t" r="r" b="b"/>
              <a:pathLst>
                <a:path w="5268595" h="1569720">
                  <a:moveTo>
                    <a:pt x="0" y="1569720"/>
                  </a:moveTo>
                  <a:lnTo>
                    <a:pt x="5268468" y="1569720"/>
                  </a:lnTo>
                  <a:lnTo>
                    <a:pt x="5268468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980431" y="5288279"/>
              <a:ext cx="4163695" cy="1569720"/>
            </a:xfrm>
            <a:custGeom>
              <a:avLst/>
              <a:gdLst/>
              <a:ahLst/>
              <a:cxnLst/>
              <a:rect l="l" t="t" r="r" b="b"/>
              <a:pathLst>
                <a:path w="4163695" h="1569720">
                  <a:moveTo>
                    <a:pt x="0" y="1569720"/>
                  </a:moveTo>
                  <a:lnTo>
                    <a:pt x="4163567" y="1569720"/>
                  </a:lnTo>
                  <a:lnTo>
                    <a:pt x="4163567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544060" y="3614420"/>
            <a:ext cx="7640320" cy="3021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1)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494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4945" marR="3960495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2700" marR="2947035" indent="36703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fact=factorial(1 - </a:t>
            </a:r>
            <a:r>
              <a:rPr sz="1200" spc="5" dirty="0">
                <a:latin typeface="Courier New"/>
                <a:cs typeface="Courier New"/>
              </a:rPr>
              <a:t>1)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5" dirty="0">
                <a:latin typeface="Courier New"/>
                <a:cs typeface="Courier New"/>
              </a:rPr>
              <a:t>1;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return</a:t>
            </a:r>
            <a:r>
              <a:rPr sz="1200" spc="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550" dirty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endParaRPr lang="en-US" sz="1200" spc="-5" dirty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0)</a:t>
            </a:r>
            <a:endParaRPr sz="1200" dirty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663700" indent="763588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63700" indent="763588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3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b="1" dirty="0">
                <a:solidFill>
                  <a:srgbClr val="FF0000"/>
                </a:solidFill>
                <a:latin typeface="Courier New"/>
                <a:cs typeface="Courier New"/>
              </a:rPr>
              <a:t>fact</a:t>
            </a:r>
            <a:r>
              <a:rPr sz="1200" b="1" spc="-5" dirty="0">
                <a:solidFill>
                  <a:srgbClr val="FF0000"/>
                </a:solidFill>
                <a:latin typeface="Courier New"/>
                <a:cs typeface="Courier New"/>
              </a:rPr>
              <a:t> =1;</a:t>
            </a:r>
            <a:endParaRPr sz="1200" dirty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r>
              <a:rPr lang="en-US" sz="1200" spc="-5" dirty="0" smtClean="0">
                <a:latin typeface="Courier New"/>
                <a:cs typeface="Courier New"/>
              </a:rPr>
              <a:t> </a:t>
            </a:r>
            <a:r>
              <a:rPr sz="1200" spc="-5" dirty="0" smtClean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</a:t>
            </a:r>
            <a:r>
              <a:rPr sz="1200" dirty="0" smtClean="0">
                <a:latin typeface="Courier New"/>
                <a:cs typeface="Courier New"/>
              </a:rPr>
              <a:t>fact=factorial(n</a:t>
            </a:r>
            <a:r>
              <a:rPr sz="1200" spc="-10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-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1)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n;</a:t>
            </a:r>
            <a:endParaRPr sz="1200" dirty="0">
              <a:latin typeface="Courier New"/>
              <a:cs typeface="Courier New"/>
            </a:endParaRPr>
          </a:p>
          <a:p>
            <a:pPr marL="1663700" indent="763588">
              <a:lnSpc>
                <a:spcPct val="100000"/>
              </a:lnSpc>
            </a:pPr>
            <a:r>
              <a:rPr lang="en-US" sz="1200" spc="-5" dirty="0" smtClean="0">
                <a:latin typeface="Courier New"/>
                <a:cs typeface="Courier New"/>
              </a:rPr>
              <a:t> </a:t>
            </a:r>
            <a:r>
              <a:rPr sz="1200" spc="-5" dirty="0" smtClean="0">
                <a:latin typeface="Courier New"/>
                <a:cs typeface="Courier New"/>
              </a:rPr>
              <a:t>return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</p:txBody>
      </p:sp>
      <p:sp>
        <p:nvSpPr>
          <p:cNvPr id="9" name="object 9"/>
          <p:cNvSpPr/>
          <p:nvPr/>
        </p:nvSpPr>
        <p:spPr>
          <a:xfrm>
            <a:off x="7577328" y="4565903"/>
            <a:ext cx="1715347" cy="1126490"/>
          </a:xfrm>
          <a:custGeom>
            <a:avLst/>
            <a:gdLst/>
            <a:ahLst/>
            <a:cxnLst/>
            <a:rect l="l" t="t" r="r" b="b"/>
            <a:pathLst>
              <a:path w="1286509" h="1126489">
                <a:moveTo>
                  <a:pt x="924305" y="1126236"/>
                </a:moveTo>
                <a:lnTo>
                  <a:pt x="1286255" y="673100"/>
                </a:lnTo>
                <a:lnTo>
                  <a:pt x="1023365" y="673100"/>
                </a:lnTo>
                <a:lnTo>
                  <a:pt x="1023365" y="647954"/>
                </a:lnTo>
                <a:lnTo>
                  <a:pt x="1021674" y="592041"/>
                </a:lnTo>
                <a:lnTo>
                  <a:pt x="1016690" y="537450"/>
                </a:lnTo>
                <a:lnTo>
                  <a:pt x="1008552" y="484376"/>
                </a:lnTo>
                <a:lnTo>
                  <a:pt x="997399" y="433011"/>
                </a:lnTo>
                <a:lnTo>
                  <a:pt x="983369" y="383552"/>
                </a:lnTo>
                <a:lnTo>
                  <a:pt x="966600" y="336192"/>
                </a:lnTo>
                <a:lnTo>
                  <a:pt x="947230" y="291125"/>
                </a:lnTo>
                <a:lnTo>
                  <a:pt x="925397" y="248547"/>
                </a:lnTo>
                <a:lnTo>
                  <a:pt x="901240" y="208651"/>
                </a:lnTo>
                <a:lnTo>
                  <a:pt x="874896" y="171631"/>
                </a:lnTo>
                <a:lnTo>
                  <a:pt x="846505" y="137684"/>
                </a:lnTo>
                <a:lnTo>
                  <a:pt x="816204" y="107002"/>
                </a:lnTo>
                <a:lnTo>
                  <a:pt x="784131" y="79780"/>
                </a:lnTo>
                <a:lnTo>
                  <a:pt x="750424" y="56213"/>
                </a:lnTo>
                <a:lnTo>
                  <a:pt x="715223" y="36494"/>
                </a:lnTo>
                <a:lnTo>
                  <a:pt x="678664" y="20819"/>
                </a:lnTo>
                <a:lnTo>
                  <a:pt x="640887" y="9382"/>
                </a:lnTo>
                <a:lnTo>
                  <a:pt x="602029" y="2378"/>
                </a:lnTo>
                <a:lnTo>
                  <a:pt x="562228" y="0"/>
                </a:lnTo>
                <a:lnTo>
                  <a:pt x="0" y="0"/>
                </a:lnTo>
                <a:lnTo>
                  <a:pt x="0" y="177546"/>
                </a:lnTo>
                <a:lnTo>
                  <a:pt x="562228" y="177546"/>
                </a:lnTo>
                <a:lnTo>
                  <a:pt x="595199" y="181210"/>
                </a:lnTo>
                <a:lnTo>
                  <a:pt x="657232" y="209204"/>
                </a:lnTo>
                <a:lnTo>
                  <a:pt x="712410" y="261815"/>
                </a:lnTo>
                <a:lnTo>
                  <a:pt x="736813" y="296251"/>
                </a:lnTo>
                <a:lnTo>
                  <a:pt x="758761" y="335520"/>
                </a:lnTo>
                <a:lnTo>
                  <a:pt x="778009" y="379181"/>
                </a:lnTo>
                <a:lnTo>
                  <a:pt x="794311" y="426793"/>
                </a:lnTo>
                <a:lnTo>
                  <a:pt x="807419" y="477918"/>
                </a:lnTo>
                <a:lnTo>
                  <a:pt x="817088" y="532113"/>
                </a:lnTo>
                <a:lnTo>
                  <a:pt x="823070" y="588938"/>
                </a:lnTo>
                <a:lnTo>
                  <a:pt x="825119" y="647954"/>
                </a:lnTo>
                <a:lnTo>
                  <a:pt x="825119" y="673100"/>
                </a:lnTo>
                <a:lnTo>
                  <a:pt x="562228" y="673100"/>
                </a:lnTo>
                <a:lnTo>
                  <a:pt x="924305" y="1126236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24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83238" y="6610219"/>
            <a:ext cx="156633" cy="1667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4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" y="0"/>
            <a:ext cx="6545580" cy="1320233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730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15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274320" marR="223202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14880" y="1790700"/>
            <a:ext cx="6935893" cy="1320874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794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2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10" dirty="0">
                <a:latin typeface="Courier New"/>
                <a:cs typeface="Courier New"/>
              </a:rPr>
              <a:t>2)</a:t>
            </a:r>
            <a:endParaRPr sz="1200">
              <a:latin typeface="Courier New"/>
              <a:cs typeface="Courier New"/>
            </a:endParaRPr>
          </a:p>
          <a:p>
            <a:pPr marL="9207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320" marR="3260725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2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45910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Courier New"/>
                <a:cs typeface="Courier New"/>
              </a:rPr>
              <a:t>return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9207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248696" y="3204014"/>
            <a:ext cx="7123643" cy="3572917"/>
            <a:chOff x="3186521" y="3204014"/>
            <a:chExt cx="5342732" cy="3572917"/>
          </a:xfrm>
        </p:grpSpPr>
        <p:sp>
          <p:nvSpPr>
            <p:cNvPr id="6" name="object 6"/>
            <p:cNvSpPr/>
            <p:nvPr/>
          </p:nvSpPr>
          <p:spPr>
            <a:xfrm>
              <a:off x="3186521" y="3204014"/>
              <a:ext cx="5268595" cy="1569720"/>
            </a:xfrm>
            <a:custGeom>
              <a:avLst/>
              <a:gdLst/>
              <a:ahLst/>
              <a:cxnLst/>
              <a:rect l="l" t="t" r="r" b="b"/>
              <a:pathLst>
                <a:path w="5268595" h="1569720">
                  <a:moveTo>
                    <a:pt x="0" y="1569720"/>
                  </a:moveTo>
                  <a:lnTo>
                    <a:pt x="5268468" y="1569720"/>
                  </a:lnTo>
                  <a:lnTo>
                    <a:pt x="5268468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365558" y="4894129"/>
              <a:ext cx="4163695" cy="1882802"/>
            </a:xfrm>
            <a:custGeom>
              <a:avLst/>
              <a:gdLst/>
              <a:ahLst/>
              <a:cxnLst/>
              <a:rect l="l" t="t" r="r" b="b"/>
              <a:pathLst>
                <a:path w="4163695" h="1569720">
                  <a:moveTo>
                    <a:pt x="0" y="1569720"/>
                  </a:moveTo>
                  <a:lnTo>
                    <a:pt x="4163567" y="1569720"/>
                  </a:lnTo>
                  <a:lnTo>
                    <a:pt x="4163567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544060" y="3614420"/>
            <a:ext cx="7640320" cy="2652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1)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494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4945" marR="3960495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2700" marR="2947035" indent="36703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fact=factorial(1 - </a:t>
            </a:r>
            <a:r>
              <a:rPr sz="1200" spc="5" dirty="0">
                <a:latin typeface="Courier New"/>
                <a:cs typeface="Courier New"/>
              </a:rPr>
              <a:t>1)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5" dirty="0">
                <a:latin typeface="Courier New"/>
                <a:cs typeface="Courier New"/>
              </a:rPr>
              <a:t>1;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return</a:t>
            </a:r>
            <a:r>
              <a:rPr sz="1200" spc="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550" dirty="0">
              <a:latin typeface="Courier New"/>
              <a:cs typeface="Courier New"/>
            </a:endParaRPr>
          </a:p>
          <a:p>
            <a:pPr marL="1664335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0)</a:t>
            </a:r>
            <a:endParaRPr sz="1200" dirty="0">
              <a:latin typeface="Courier New"/>
              <a:cs typeface="Courier New"/>
            </a:endParaRPr>
          </a:p>
          <a:p>
            <a:pPr marL="166433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847214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dirty="0" smtClean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847214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3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b="1" dirty="0">
                <a:solidFill>
                  <a:srgbClr val="FF0000"/>
                </a:solidFill>
                <a:latin typeface="Courier New"/>
                <a:cs typeface="Courier New"/>
              </a:rPr>
              <a:t>fact</a:t>
            </a:r>
            <a:r>
              <a:rPr sz="1200" b="1" spc="-5" dirty="0">
                <a:solidFill>
                  <a:srgbClr val="FF0000"/>
                </a:solidFill>
                <a:latin typeface="Courier New"/>
                <a:cs typeface="Courier New"/>
              </a:rPr>
              <a:t> =1;</a:t>
            </a:r>
            <a:endParaRPr sz="1200" dirty="0">
              <a:latin typeface="Courier New"/>
              <a:cs typeface="Courier New"/>
            </a:endParaRPr>
          </a:p>
          <a:p>
            <a:pPr marL="1847214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20320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fact=factorial(n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-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1)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n;</a:t>
            </a:r>
            <a:endParaRPr sz="1200" dirty="0">
              <a:latin typeface="Courier New"/>
              <a:cs typeface="Courier New"/>
            </a:endParaRPr>
          </a:p>
          <a:p>
            <a:pPr marL="1664335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return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1;</a:t>
            </a:r>
            <a:endParaRPr sz="1200" dirty="0">
              <a:latin typeface="Courier New"/>
              <a:cs typeface="Courier New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323951" y="4044082"/>
            <a:ext cx="2982807" cy="2404110"/>
          </a:xfrm>
          <a:custGeom>
            <a:avLst/>
            <a:gdLst/>
            <a:ahLst/>
            <a:cxnLst/>
            <a:rect l="l" t="t" r="r" b="b"/>
            <a:pathLst>
              <a:path w="2237104" h="2404109">
                <a:moveTo>
                  <a:pt x="1210182" y="383031"/>
                </a:moveTo>
                <a:lnTo>
                  <a:pt x="1155417" y="390346"/>
                </a:lnTo>
                <a:lnTo>
                  <a:pt x="1101572" y="399444"/>
                </a:lnTo>
                <a:lnTo>
                  <a:pt x="1048696" y="410283"/>
                </a:lnTo>
                <a:lnTo>
                  <a:pt x="996839" y="422820"/>
                </a:lnTo>
                <a:lnTo>
                  <a:pt x="946048" y="437009"/>
                </a:lnTo>
                <a:lnTo>
                  <a:pt x="896373" y="452809"/>
                </a:lnTo>
                <a:lnTo>
                  <a:pt x="847861" y="470175"/>
                </a:lnTo>
                <a:lnTo>
                  <a:pt x="800561" y="489064"/>
                </a:lnTo>
                <a:lnTo>
                  <a:pt x="754522" y="509433"/>
                </a:lnTo>
                <a:lnTo>
                  <a:pt x="709792" y="531238"/>
                </a:lnTo>
                <a:lnTo>
                  <a:pt x="666420" y="554434"/>
                </a:lnTo>
                <a:lnTo>
                  <a:pt x="624454" y="578980"/>
                </a:lnTo>
                <a:lnTo>
                  <a:pt x="583943" y="604831"/>
                </a:lnTo>
                <a:lnTo>
                  <a:pt x="544935" y="631944"/>
                </a:lnTo>
                <a:lnTo>
                  <a:pt x="507479" y="660275"/>
                </a:lnTo>
                <a:lnTo>
                  <a:pt x="471623" y="689781"/>
                </a:lnTo>
                <a:lnTo>
                  <a:pt x="437416" y="720418"/>
                </a:lnTo>
                <a:lnTo>
                  <a:pt x="404906" y="752142"/>
                </a:lnTo>
                <a:lnTo>
                  <a:pt x="374142" y="784911"/>
                </a:lnTo>
                <a:lnTo>
                  <a:pt x="345172" y="818680"/>
                </a:lnTo>
                <a:lnTo>
                  <a:pt x="318045" y="853407"/>
                </a:lnTo>
                <a:lnTo>
                  <a:pt x="292810" y="889047"/>
                </a:lnTo>
                <a:lnTo>
                  <a:pt x="269514" y="925556"/>
                </a:lnTo>
                <a:lnTo>
                  <a:pt x="248207" y="962893"/>
                </a:lnTo>
                <a:lnTo>
                  <a:pt x="228936" y="1001012"/>
                </a:lnTo>
                <a:lnTo>
                  <a:pt x="211751" y="1039871"/>
                </a:lnTo>
                <a:lnTo>
                  <a:pt x="196700" y="1079425"/>
                </a:lnTo>
                <a:lnTo>
                  <a:pt x="183832" y="1119632"/>
                </a:lnTo>
                <a:lnTo>
                  <a:pt x="173194" y="1160448"/>
                </a:lnTo>
                <a:lnTo>
                  <a:pt x="164836" y="1201828"/>
                </a:lnTo>
                <a:lnTo>
                  <a:pt x="158806" y="1243731"/>
                </a:lnTo>
                <a:lnTo>
                  <a:pt x="155152" y="1286112"/>
                </a:lnTo>
                <a:lnTo>
                  <a:pt x="153924" y="1328928"/>
                </a:lnTo>
                <a:lnTo>
                  <a:pt x="155070" y="1370424"/>
                </a:lnTo>
                <a:lnTo>
                  <a:pt x="158480" y="1411469"/>
                </a:lnTo>
                <a:lnTo>
                  <a:pt x="164105" y="1452027"/>
                </a:lnTo>
                <a:lnTo>
                  <a:pt x="171900" y="1492061"/>
                </a:lnTo>
                <a:lnTo>
                  <a:pt x="181818" y="1531536"/>
                </a:lnTo>
                <a:lnTo>
                  <a:pt x="193813" y="1570415"/>
                </a:lnTo>
                <a:lnTo>
                  <a:pt x="207837" y="1608664"/>
                </a:lnTo>
                <a:lnTo>
                  <a:pt x="223844" y="1646246"/>
                </a:lnTo>
                <a:lnTo>
                  <a:pt x="241788" y="1683124"/>
                </a:lnTo>
                <a:lnTo>
                  <a:pt x="261622" y="1719264"/>
                </a:lnTo>
                <a:lnTo>
                  <a:pt x="283299" y="1754630"/>
                </a:lnTo>
                <a:lnTo>
                  <a:pt x="306773" y="1789185"/>
                </a:lnTo>
                <a:lnTo>
                  <a:pt x="331998" y="1822893"/>
                </a:lnTo>
                <a:lnTo>
                  <a:pt x="358926" y="1855719"/>
                </a:lnTo>
                <a:lnTo>
                  <a:pt x="387511" y="1887627"/>
                </a:lnTo>
                <a:lnTo>
                  <a:pt x="417707" y="1918581"/>
                </a:lnTo>
                <a:lnTo>
                  <a:pt x="449467" y="1948545"/>
                </a:lnTo>
                <a:lnTo>
                  <a:pt x="482745" y="1977483"/>
                </a:lnTo>
                <a:lnTo>
                  <a:pt x="517493" y="2005360"/>
                </a:lnTo>
                <a:lnTo>
                  <a:pt x="553665" y="2032138"/>
                </a:lnTo>
                <a:lnTo>
                  <a:pt x="591215" y="2057784"/>
                </a:lnTo>
                <a:lnTo>
                  <a:pt x="630097" y="2082259"/>
                </a:lnTo>
                <a:lnTo>
                  <a:pt x="670262" y="2105530"/>
                </a:lnTo>
                <a:lnTo>
                  <a:pt x="711666" y="2127559"/>
                </a:lnTo>
                <a:lnTo>
                  <a:pt x="754261" y="2148311"/>
                </a:lnTo>
                <a:lnTo>
                  <a:pt x="798001" y="2167750"/>
                </a:lnTo>
                <a:lnTo>
                  <a:pt x="842839" y="2185840"/>
                </a:lnTo>
                <a:lnTo>
                  <a:pt x="888729" y="2202546"/>
                </a:lnTo>
                <a:lnTo>
                  <a:pt x="935624" y="2217831"/>
                </a:lnTo>
                <a:lnTo>
                  <a:pt x="983478" y="2231659"/>
                </a:lnTo>
                <a:lnTo>
                  <a:pt x="1032243" y="2243995"/>
                </a:lnTo>
                <a:lnTo>
                  <a:pt x="1081874" y="2254802"/>
                </a:lnTo>
                <a:lnTo>
                  <a:pt x="1132323" y="2264045"/>
                </a:lnTo>
                <a:lnTo>
                  <a:pt x="1183545" y="2271689"/>
                </a:lnTo>
                <a:lnTo>
                  <a:pt x="1235492" y="2277696"/>
                </a:lnTo>
                <a:lnTo>
                  <a:pt x="1288118" y="2282031"/>
                </a:lnTo>
                <a:lnTo>
                  <a:pt x="1341377" y="2284658"/>
                </a:lnTo>
                <a:lnTo>
                  <a:pt x="1395221" y="2285542"/>
                </a:lnTo>
                <a:lnTo>
                  <a:pt x="1445776" y="2284766"/>
                </a:lnTo>
                <a:lnTo>
                  <a:pt x="1496102" y="2282409"/>
                </a:lnTo>
                <a:lnTo>
                  <a:pt x="1546141" y="2278487"/>
                </a:lnTo>
                <a:lnTo>
                  <a:pt x="1595834" y="2273015"/>
                </a:lnTo>
                <a:lnTo>
                  <a:pt x="1645122" y="2266009"/>
                </a:lnTo>
                <a:lnTo>
                  <a:pt x="1693946" y="2257485"/>
                </a:lnTo>
                <a:lnTo>
                  <a:pt x="1742248" y="2247457"/>
                </a:lnTo>
                <a:lnTo>
                  <a:pt x="1789969" y="2235941"/>
                </a:lnTo>
                <a:lnTo>
                  <a:pt x="1837050" y="2222953"/>
                </a:lnTo>
                <a:lnTo>
                  <a:pt x="1883432" y="2208508"/>
                </a:lnTo>
                <a:lnTo>
                  <a:pt x="1929057" y="2192621"/>
                </a:lnTo>
                <a:lnTo>
                  <a:pt x="1973865" y="2175309"/>
                </a:lnTo>
                <a:lnTo>
                  <a:pt x="2017798" y="2156586"/>
                </a:lnTo>
                <a:lnTo>
                  <a:pt x="2060798" y="2136468"/>
                </a:lnTo>
                <a:lnTo>
                  <a:pt x="2102804" y="2114970"/>
                </a:lnTo>
                <a:lnTo>
                  <a:pt x="2143760" y="2092109"/>
                </a:lnTo>
                <a:lnTo>
                  <a:pt x="2236596" y="2186686"/>
                </a:lnTo>
                <a:lnTo>
                  <a:pt x="2195726" y="2209594"/>
                </a:lnTo>
                <a:lnTo>
                  <a:pt x="2153916" y="2231293"/>
                </a:lnTo>
                <a:lnTo>
                  <a:pt x="2111213" y="2251770"/>
                </a:lnTo>
                <a:lnTo>
                  <a:pt x="2067665" y="2271012"/>
                </a:lnTo>
                <a:lnTo>
                  <a:pt x="2023318" y="2289009"/>
                </a:lnTo>
                <a:lnTo>
                  <a:pt x="1978217" y="2305747"/>
                </a:lnTo>
                <a:lnTo>
                  <a:pt x="1932411" y="2321216"/>
                </a:lnTo>
                <a:lnTo>
                  <a:pt x="1885944" y="2335402"/>
                </a:lnTo>
                <a:lnTo>
                  <a:pt x="1838864" y="2348294"/>
                </a:lnTo>
                <a:lnTo>
                  <a:pt x="1791218" y="2359880"/>
                </a:lnTo>
                <a:lnTo>
                  <a:pt x="1743051" y="2370148"/>
                </a:lnTo>
                <a:lnTo>
                  <a:pt x="1694410" y="2379086"/>
                </a:lnTo>
                <a:lnTo>
                  <a:pt x="1645342" y="2386682"/>
                </a:lnTo>
                <a:lnTo>
                  <a:pt x="1595893" y="2392923"/>
                </a:lnTo>
                <a:lnTo>
                  <a:pt x="1546110" y="2397799"/>
                </a:lnTo>
                <a:lnTo>
                  <a:pt x="1496040" y="2401296"/>
                </a:lnTo>
                <a:lnTo>
                  <a:pt x="1445728" y="2403403"/>
                </a:lnTo>
                <a:lnTo>
                  <a:pt x="1395221" y="2404108"/>
                </a:lnTo>
                <a:lnTo>
                  <a:pt x="1340431" y="2403295"/>
                </a:lnTo>
                <a:lnTo>
                  <a:pt x="1286176" y="2400874"/>
                </a:lnTo>
                <a:lnTo>
                  <a:pt x="1232495" y="2396875"/>
                </a:lnTo>
                <a:lnTo>
                  <a:pt x="1179427" y="2391329"/>
                </a:lnTo>
                <a:lnTo>
                  <a:pt x="1127011" y="2384265"/>
                </a:lnTo>
                <a:lnTo>
                  <a:pt x="1075286" y="2375714"/>
                </a:lnTo>
                <a:lnTo>
                  <a:pt x="1024290" y="2365704"/>
                </a:lnTo>
                <a:lnTo>
                  <a:pt x="974062" y="2354266"/>
                </a:lnTo>
                <a:lnTo>
                  <a:pt x="924640" y="2341430"/>
                </a:lnTo>
                <a:lnTo>
                  <a:pt x="876065" y="2327226"/>
                </a:lnTo>
                <a:lnTo>
                  <a:pt x="828373" y="2311683"/>
                </a:lnTo>
                <a:lnTo>
                  <a:pt x="781605" y="2294831"/>
                </a:lnTo>
                <a:lnTo>
                  <a:pt x="735798" y="2276701"/>
                </a:lnTo>
                <a:lnTo>
                  <a:pt x="690992" y="2257322"/>
                </a:lnTo>
                <a:lnTo>
                  <a:pt x="647226" y="2236724"/>
                </a:lnTo>
                <a:lnTo>
                  <a:pt x="604537" y="2214936"/>
                </a:lnTo>
                <a:lnTo>
                  <a:pt x="562965" y="2191990"/>
                </a:lnTo>
                <a:lnTo>
                  <a:pt x="522549" y="2167914"/>
                </a:lnTo>
                <a:lnTo>
                  <a:pt x="483328" y="2142738"/>
                </a:lnTo>
                <a:lnTo>
                  <a:pt x="445339" y="2116493"/>
                </a:lnTo>
                <a:lnTo>
                  <a:pt x="408622" y="2089208"/>
                </a:lnTo>
                <a:lnTo>
                  <a:pt x="373216" y="2060913"/>
                </a:lnTo>
                <a:lnTo>
                  <a:pt x="339159" y="2031637"/>
                </a:lnTo>
                <a:lnTo>
                  <a:pt x="306490" y="2001412"/>
                </a:lnTo>
                <a:lnTo>
                  <a:pt x="275248" y="1970267"/>
                </a:lnTo>
                <a:lnTo>
                  <a:pt x="245472" y="1938231"/>
                </a:lnTo>
                <a:lnTo>
                  <a:pt x="217200" y="1905334"/>
                </a:lnTo>
                <a:lnTo>
                  <a:pt x="190471" y="1871607"/>
                </a:lnTo>
                <a:lnTo>
                  <a:pt x="165324" y="1837078"/>
                </a:lnTo>
                <a:lnTo>
                  <a:pt x="141798" y="1801779"/>
                </a:lnTo>
                <a:lnTo>
                  <a:pt x="119931" y="1765739"/>
                </a:lnTo>
                <a:lnTo>
                  <a:pt x="99763" y="1728988"/>
                </a:lnTo>
                <a:lnTo>
                  <a:pt x="81331" y="1691555"/>
                </a:lnTo>
                <a:lnTo>
                  <a:pt x="64675" y="1653471"/>
                </a:lnTo>
                <a:lnTo>
                  <a:pt x="49833" y="1614765"/>
                </a:lnTo>
                <a:lnTo>
                  <a:pt x="36844" y="1575467"/>
                </a:lnTo>
                <a:lnTo>
                  <a:pt x="25748" y="1535608"/>
                </a:lnTo>
                <a:lnTo>
                  <a:pt x="16582" y="1495216"/>
                </a:lnTo>
                <a:lnTo>
                  <a:pt x="9385" y="1454322"/>
                </a:lnTo>
                <a:lnTo>
                  <a:pt x="4197" y="1412957"/>
                </a:lnTo>
                <a:lnTo>
                  <a:pt x="1055" y="1371148"/>
                </a:lnTo>
                <a:lnTo>
                  <a:pt x="0" y="1328928"/>
                </a:lnTo>
                <a:lnTo>
                  <a:pt x="1089" y="1285983"/>
                </a:lnTo>
                <a:lnTo>
                  <a:pt x="4353" y="1243424"/>
                </a:lnTo>
                <a:lnTo>
                  <a:pt x="9753" y="1201284"/>
                </a:lnTo>
                <a:lnTo>
                  <a:pt x="17249" y="1159598"/>
                </a:lnTo>
                <a:lnTo>
                  <a:pt x="26804" y="1118401"/>
                </a:lnTo>
                <a:lnTo>
                  <a:pt x="38378" y="1077728"/>
                </a:lnTo>
                <a:lnTo>
                  <a:pt x="51932" y="1037613"/>
                </a:lnTo>
                <a:lnTo>
                  <a:pt x="67428" y="998091"/>
                </a:lnTo>
                <a:lnTo>
                  <a:pt x="84827" y="959196"/>
                </a:lnTo>
                <a:lnTo>
                  <a:pt x="104090" y="920964"/>
                </a:lnTo>
                <a:lnTo>
                  <a:pt x="125178" y="883429"/>
                </a:lnTo>
                <a:lnTo>
                  <a:pt x="148053" y="846625"/>
                </a:lnTo>
                <a:lnTo>
                  <a:pt x="172676" y="810588"/>
                </a:lnTo>
                <a:lnTo>
                  <a:pt x="199008" y="775352"/>
                </a:lnTo>
                <a:lnTo>
                  <a:pt x="227010" y="740952"/>
                </a:lnTo>
                <a:lnTo>
                  <a:pt x="256644" y="707422"/>
                </a:lnTo>
                <a:lnTo>
                  <a:pt x="287871" y="674797"/>
                </a:lnTo>
                <a:lnTo>
                  <a:pt x="320652" y="643113"/>
                </a:lnTo>
                <a:lnTo>
                  <a:pt x="354948" y="612402"/>
                </a:lnTo>
                <a:lnTo>
                  <a:pt x="390721" y="582701"/>
                </a:lnTo>
                <a:lnTo>
                  <a:pt x="427931" y="554044"/>
                </a:lnTo>
                <a:lnTo>
                  <a:pt x="466540" y="526466"/>
                </a:lnTo>
                <a:lnTo>
                  <a:pt x="506510" y="500001"/>
                </a:lnTo>
                <a:lnTo>
                  <a:pt x="547801" y="474683"/>
                </a:lnTo>
                <a:lnTo>
                  <a:pt x="590375" y="450549"/>
                </a:lnTo>
                <a:lnTo>
                  <a:pt x="634192" y="427632"/>
                </a:lnTo>
                <a:lnTo>
                  <a:pt x="679215" y="405967"/>
                </a:lnTo>
                <a:lnTo>
                  <a:pt x="725404" y="385588"/>
                </a:lnTo>
                <a:lnTo>
                  <a:pt x="772721" y="366531"/>
                </a:lnTo>
                <a:lnTo>
                  <a:pt x="821126" y="348830"/>
                </a:lnTo>
                <a:lnTo>
                  <a:pt x="870582" y="332520"/>
                </a:lnTo>
                <a:lnTo>
                  <a:pt x="921049" y="317636"/>
                </a:lnTo>
                <a:lnTo>
                  <a:pt x="972488" y="304212"/>
                </a:lnTo>
                <a:lnTo>
                  <a:pt x="1024861" y="292282"/>
                </a:lnTo>
                <a:lnTo>
                  <a:pt x="1078129" y="281883"/>
                </a:lnTo>
                <a:lnTo>
                  <a:pt x="1132254" y="273047"/>
                </a:lnTo>
                <a:lnTo>
                  <a:pt x="1187195" y="265811"/>
                </a:lnTo>
                <a:lnTo>
                  <a:pt x="1135252" y="0"/>
                </a:lnTo>
                <a:lnTo>
                  <a:pt x="1619885" y="275463"/>
                </a:lnTo>
                <a:lnTo>
                  <a:pt x="1262126" y="648843"/>
                </a:lnTo>
                <a:lnTo>
                  <a:pt x="1210182" y="383031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856975" y="6575247"/>
            <a:ext cx="284480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00"/>
              </a:lnSpc>
            </a:pPr>
            <a:fld id="{81D60167-4931-47E6-BA6A-407CBD079E47}" type="slidenum">
              <a:rPr sz="1050" dirty="0">
                <a:solidFill>
                  <a:srgbClr val="FFFFFF"/>
                </a:solidFill>
                <a:latin typeface="Calibri"/>
                <a:cs typeface="Calibri"/>
              </a:rPr>
              <a:pPr marL="38100">
                <a:lnSpc>
                  <a:spcPts val="1100"/>
                </a:lnSpc>
              </a:pPr>
              <a:t>25</a:t>
            </a:fld>
            <a:endParaRPr sz="10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46748" y="6610219"/>
            <a:ext cx="156633" cy="1667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4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1410814" y="1585742"/>
            <a:ext cx="9248140" cy="3377565"/>
          </a:xfrm>
          <a:custGeom>
            <a:avLst/>
            <a:gdLst/>
            <a:ahLst/>
            <a:cxnLst/>
            <a:rect l="l" t="t" r="r" b="b"/>
            <a:pathLst>
              <a:path w="6936105" h="3377565">
                <a:moveTo>
                  <a:pt x="0" y="1569720"/>
                </a:moveTo>
                <a:lnTo>
                  <a:pt x="5201412" y="1569720"/>
                </a:lnTo>
                <a:lnTo>
                  <a:pt x="5201412" y="0"/>
                </a:lnTo>
                <a:lnTo>
                  <a:pt x="0" y="0"/>
                </a:lnTo>
                <a:lnTo>
                  <a:pt x="0" y="1569720"/>
                </a:lnTo>
                <a:close/>
              </a:path>
              <a:path w="6936105" h="3377565">
                <a:moveTo>
                  <a:pt x="1667255" y="3377183"/>
                </a:moveTo>
                <a:lnTo>
                  <a:pt x="6935723" y="3377183"/>
                </a:lnTo>
                <a:lnTo>
                  <a:pt x="6935723" y="1807464"/>
                </a:lnTo>
                <a:lnTo>
                  <a:pt x="1667255" y="1807464"/>
                </a:lnTo>
                <a:lnTo>
                  <a:pt x="1667255" y="3377183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" y="0"/>
            <a:ext cx="6545580" cy="1320233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730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15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274320" marR="223202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20714" y="1806321"/>
            <a:ext cx="5940213" cy="29726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494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4945" marR="2593340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2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37973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94945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return</a:t>
            </a:r>
            <a:r>
              <a:rPr sz="1200" spc="-4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50" dirty="0">
              <a:latin typeface="Courier New"/>
              <a:cs typeface="Courier New"/>
            </a:endParaRPr>
          </a:p>
          <a:p>
            <a:pPr marL="1680210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1)</a:t>
            </a:r>
            <a:endParaRPr sz="1200" dirty="0">
              <a:latin typeface="Courier New"/>
              <a:cs typeface="Courier New"/>
            </a:endParaRPr>
          </a:p>
          <a:p>
            <a:pPr marL="168021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863089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863089" marR="1018540">
              <a:lnSpc>
                <a:spcPct val="100000"/>
              </a:lnSpc>
            </a:pPr>
            <a:r>
              <a:rPr sz="1200" spc="5" dirty="0">
                <a:latin typeface="Courier New"/>
                <a:cs typeface="Courier New"/>
              </a:rPr>
              <a:t>if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(n==0)fact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2047239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fact=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</a:t>
            </a:r>
            <a:r>
              <a:rPr sz="1200" spc="-20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-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spc="5" dirty="0">
                <a:solidFill>
                  <a:srgbClr val="0033CC"/>
                </a:solidFill>
                <a:latin typeface="Courier New"/>
                <a:cs typeface="Courier New"/>
              </a:rPr>
              <a:t>1)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spc="5" dirty="0">
                <a:solidFill>
                  <a:srgbClr val="0033CC"/>
                </a:solidFill>
                <a:latin typeface="Courier New"/>
                <a:cs typeface="Courier New"/>
              </a:rPr>
              <a:t>1</a:t>
            </a:r>
            <a:r>
              <a:rPr sz="1200" spc="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68021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return</a:t>
            </a:r>
            <a:r>
              <a:rPr sz="1200" spc="-40" dirty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1;</a:t>
            </a:r>
            <a:endParaRPr sz="1200" dirty="0">
              <a:latin typeface="Courier New"/>
              <a:cs typeface="Courier New"/>
            </a:endParaRPr>
          </a:p>
          <a:p>
            <a:pPr marL="168021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</p:txBody>
      </p:sp>
      <p:sp>
        <p:nvSpPr>
          <p:cNvPr id="7" name="object 7"/>
          <p:cNvSpPr/>
          <p:nvPr/>
        </p:nvSpPr>
        <p:spPr>
          <a:xfrm>
            <a:off x="1467439" y="2374820"/>
            <a:ext cx="2749973" cy="2404110"/>
          </a:xfrm>
          <a:custGeom>
            <a:avLst/>
            <a:gdLst/>
            <a:ahLst/>
            <a:cxnLst/>
            <a:rect l="l" t="t" r="r" b="b"/>
            <a:pathLst>
              <a:path w="2062479" h="2404110">
                <a:moveTo>
                  <a:pt x="1115695" y="383032"/>
                </a:moveTo>
                <a:lnTo>
                  <a:pt x="1063647" y="390603"/>
                </a:lnTo>
                <a:lnTo>
                  <a:pt x="1012503" y="400071"/>
                </a:lnTo>
                <a:lnTo>
                  <a:pt x="962311" y="411387"/>
                </a:lnTo>
                <a:lnTo>
                  <a:pt x="913122" y="424504"/>
                </a:lnTo>
                <a:lnTo>
                  <a:pt x="864982" y="439373"/>
                </a:lnTo>
                <a:lnTo>
                  <a:pt x="817943" y="455947"/>
                </a:lnTo>
                <a:lnTo>
                  <a:pt x="772053" y="474179"/>
                </a:lnTo>
                <a:lnTo>
                  <a:pt x="727360" y="494020"/>
                </a:lnTo>
                <a:lnTo>
                  <a:pt x="683915" y="515422"/>
                </a:lnTo>
                <a:lnTo>
                  <a:pt x="641766" y="538339"/>
                </a:lnTo>
                <a:lnTo>
                  <a:pt x="600963" y="562722"/>
                </a:lnTo>
                <a:lnTo>
                  <a:pt x="561554" y="588524"/>
                </a:lnTo>
                <a:lnTo>
                  <a:pt x="523589" y="615696"/>
                </a:lnTo>
                <a:lnTo>
                  <a:pt x="487116" y="644192"/>
                </a:lnTo>
                <a:lnTo>
                  <a:pt x="452185" y="673962"/>
                </a:lnTo>
                <a:lnTo>
                  <a:pt x="418845" y="704961"/>
                </a:lnTo>
                <a:lnTo>
                  <a:pt x="387146" y="737139"/>
                </a:lnTo>
                <a:lnTo>
                  <a:pt x="357135" y="770449"/>
                </a:lnTo>
                <a:lnTo>
                  <a:pt x="328863" y="804844"/>
                </a:lnTo>
                <a:lnTo>
                  <a:pt x="302379" y="840275"/>
                </a:lnTo>
                <a:lnTo>
                  <a:pt x="277730" y="876695"/>
                </a:lnTo>
                <a:lnTo>
                  <a:pt x="254968" y="914056"/>
                </a:lnTo>
                <a:lnTo>
                  <a:pt x="234140" y="952311"/>
                </a:lnTo>
                <a:lnTo>
                  <a:pt x="215296" y="991411"/>
                </a:lnTo>
                <a:lnTo>
                  <a:pt x="198485" y="1031309"/>
                </a:lnTo>
                <a:lnTo>
                  <a:pt x="183757" y="1071958"/>
                </a:lnTo>
                <a:lnTo>
                  <a:pt x="171159" y="1113308"/>
                </a:lnTo>
                <a:lnTo>
                  <a:pt x="160742" y="1155314"/>
                </a:lnTo>
                <a:lnTo>
                  <a:pt x="152554" y="1197926"/>
                </a:lnTo>
                <a:lnTo>
                  <a:pt x="146645" y="1241098"/>
                </a:lnTo>
                <a:lnTo>
                  <a:pt x="143063" y="1284781"/>
                </a:lnTo>
                <a:lnTo>
                  <a:pt x="141859" y="1328927"/>
                </a:lnTo>
                <a:lnTo>
                  <a:pt x="143036" y="1372715"/>
                </a:lnTo>
                <a:lnTo>
                  <a:pt x="146535" y="1415998"/>
                </a:lnTo>
                <a:lnTo>
                  <a:pt x="152305" y="1458733"/>
                </a:lnTo>
                <a:lnTo>
                  <a:pt x="160295" y="1500877"/>
                </a:lnTo>
                <a:lnTo>
                  <a:pt x="170455" y="1542390"/>
                </a:lnTo>
                <a:lnTo>
                  <a:pt x="182734" y="1583229"/>
                </a:lnTo>
                <a:lnTo>
                  <a:pt x="197083" y="1623350"/>
                </a:lnTo>
                <a:lnTo>
                  <a:pt x="213450" y="1662713"/>
                </a:lnTo>
                <a:lnTo>
                  <a:pt x="231784" y="1701276"/>
                </a:lnTo>
                <a:lnTo>
                  <a:pt x="252037" y="1738995"/>
                </a:lnTo>
                <a:lnTo>
                  <a:pt x="274156" y="1775828"/>
                </a:lnTo>
                <a:lnTo>
                  <a:pt x="298092" y="1811734"/>
                </a:lnTo>
                <a:lnTo>
                  <a:pt x="323794" y="1846671"/>
                </a:lnTo>
                <a:lnTo>
                  <a:pt x="351211" y="1880595"/>
                </a:lnTo>
                <a:lnTo>
                  <a:pt x="380294" y="1913466"/>
                </a:lnTo>
                <a:lnTo>
                  <a:pt x="410991" y="1945240"/>
                </a:lnTo>
                <a:lnTo>
                  <a:pt x="443252" y="1975875"/>
                </a:lnTo>
                <a:lnTo>
                  <a:pt x="477027" y="2005329"/>
                </a:lnTo>
                <a:lnTo>
                  <a:pt x="512265" y="2033561"/>
                </a:lnTo>
                <a:lnTo>
                  <a:pt x="548916" y="2060528"/>
                </a:lnTo>
                <a:lnTo>
                  <a:pt x="586929" y="2086187"/>
                </a:lnTo>
                <a:lnTo>
                  <a:pt x="626254" y="2110496"/>
                </a:lnTo>
                <a:lnTo>
                  <a:pt x="666839" y="2133414"/>
                </a:lnTo>
                <a:lnTo>
                  <a:pt x="708636" y="2154898"/>
                </a:lnTo>
                <a:lnTo>
                  <a:pt x="751593" y="2174905"/>
                </a:lnTo>
                <a:lnTo>
                  <a:pt x="795659" y="2193395"/>
                </a:lnTo>
                <a:lnTo>
                  <a:pt x="840785" y="2210323"/>
                </a:lnTo>
                <a:lnTo>
                  <a:pt x="886920" y="2225649"/>
                </a:lnTo>
                <a:lnTo>
                  <a:pt x="934013" y="2239330"/>
                </a:lnTo>
                <a:lnTo>
                  <a:pt x="982013" y="2251324"/>
                </a:lnTo>
                <a:lnTo>
                  <a:pt x="1030872" y="2261588"/>
                </a:lnTo>
                <a:lnTo>
                  <a:pt x="1080537" y="2270081"/>
                </a:lnTo>
                <a:lnTo>
                  <a:pt x="1130958" y="2276760"/>
                </a:lnTo>
                <a:lnTo>
                  <a:pt x="1182085" y="2281583"/>
                </a:lnTo>
                <a:lnTo>
                  <a:pt x="1233868" y="2284507"/>
                </a:lnTo>
                <a:lnTo>
                  <a:pt x="1286256" y="2285492"/>
                </a:lnTo>
                <a:lnTo>
                  <a:pt x="1339506" y="2284481"/>
                </a:lnTo>
                <a:lnTo>
                  <a:pt x="1392470" y="2281409"/>
                </a:lnTo>
                <a:lnTo>
                  <a:pt x="1445066" y="2276298"/>
                </a:lnTo>
                <a:lnTo>
                  <a:pt x="1497214" y="2269173"/>
                </a:lnTo>
                <a:lnTo>
                  <a:pt x="1548832" y="2260054"/>
                </a:lnTo>
                <a:lnTo>
                  <a:pt x="1599841" y="2248965"/>
                </a:lnTo>
                <a:lnTo>
                  <a:pt x="1650158" y="2235930"/>
                </a:lnTo>
                <a:lnTo>
                  <a:pt x="1699704" y="2220970"/>
                </a:lnTo>
                <a:lnTo>
                  <a:pt x="1748397" y="2204108"/>
                </a:lnTo>
                <a:lnTo>
                  <a:pt x="1796157" y="2185367"/>
                </a:lnTo>
                <a:lnTo>
                  <a:pt x="1842902" y="2164770"/>
                </a:lnTo>
                <a:lnTo>
                  <a:pt x="1888553" y="2142340"/>
                </a:lnTo>
                <a:lnTo>
                  <a:pt x="1933028" y="2118099"/>
                </a:lnTo>
                <a:lnTo>
                  <a:pt x="1976247" y="2092070"/>
                </a:lnTo>
                <a:lnTo>
                  <a:pt x="2061972" y="2186686"/>
                </a:lnTo>
                <a:lnTo>
                  <a:pt x="2019500" y="2212379"/>
                </a:lnTo>
                <a:lnTo>
                  <a:pt x="1975946" y="2236538"/>
                </a:lnTo>
                <a:lnTo>
                  <a:pt x="1931369" y="2259145"/>
                </a:lnTo>
                <a:lnTo>
                  <a:pt x="1885830" y="2280183"/>
                </a:lnTo>
                <a:lnTo>
                  <a:pt x="1839390" y="2299636"/>
                </a:lnTo>
                <a:lnTo>
                  <a:pt x="1792107" y="2317485"/>
                </a:lnTo>
                <a:lnTo>
                  <a:pt x="1744044" y="2333715"/>
                </a:lnTo>
                <a:lnTo>
                  <a:pt x="1695259" y="2348309"/>
                </a:lnTo>
                <a:lnTo>
                  <a:pt x="1645813" y="2361249"/>
                </a:lnTo>
                <a:lnTo>
                  <a:pt x="1595767" y="2372518"/>
                </a:lnTo>
                <a:lnTo>
                  <a:pt x="1545181" y="2382101"/>
                </a:lnTo>
                <a:lnTo>
                  <a:pt x="1494115" y="2389979"/>
                </a:lnTo>
                <a:lnTo>
                  <a:pt x="1442629" y="2396136"/>
                </a:lnTo>
                <a:lnTo>
                  <a:pt x="1390783" y="2400554"/>
                </a:lnTo>
                <a:lnTo>
                  <a:pt x="1338639" y="2403218"/>
                </a:lnTo>
                <a:lnTo>
                  <a:pt x="1286256" y="2404110"/>
                </a:lnTo>
                <a:lnTo>
                  <a:pt x="1233232" y="2403213"/>
                </a:lnTo>
                <a:lnTo>
                  <a:pt x="1180755" y="2400546"/>
                </a:lnTo>
                <a:lnTo>
                  <a:pt x="1128865" y="2396143"/>
                </a:lnTo>
                <a:lnTo>
                  <a:pt x="1077604" y="2390038"/>
                </a:lnTo>
                <a:lnTo>
                  <a:pt x="1027013" y="2382267"/>
                </a:lnTo>
                <a:lnTo>
                  <a:pt x="977134" y="2372864"/>
                </a:lnTo>
                <a:lnTo>
                  <a:pt x="928008" y="2361864"/>
                </a:lnTo>
                <a:lnTo>
                  <a:pt x="879677" y="2349300"/>
                </a:lnTo>
                <a:lnTo>
                  <a:pt x="832181" y="2335208"/>
                </a:lnTo>
                <a:lnTo>
                  <a:pt x="785562" y="2319623"/>
                </a:lnTo>
                <a:lnTo>
                  <a:pt x="739862" y="2302578"/>
                </a:lnTo>
                <a:lnTo>
                  <a:pt x="695121" y="2284108"/>
                </a:lnTo>
                <a:lnTo>
                  <a:pt x="651382" y="2264249"/>
                </a:lnTo>
                <a:lnTo>
                  <a:pt x="608685" y="2243033"/>
                </a:lnTo>
                <a:lnTo>
                  <a:pt x="567072" y="2220497"/>
                </a:lnTo>
                <a:lnTo>
                  <a:pt x="526584" y="2196675"/>
                </a:lnTo>
                <a:lnTo>
                  <a:pt x="487263" y="2171601"/>
                </a:lnTo>
                <a:lnTo>
                  <a:pt x="449150" y="2145309"/>
                </a:lnTo>
                <a:lnTo>
                  <a:pt x="412286" y="2117835"/>
                </a:lnTo>
                <a:lnTo>
                  <a:pt x="376713" y="2089213"/>
                </a:lnTo>
                <a:lnTo>
                  <a:pt x="342472" y="2059477"/>
                </a:lnTo>
                <a:lnTo>
                  <a:pt x="309605" y="2028663"/>
                </a:lnTo>
                <a:lnTo>
                  <a:pt x="278152" y="1996804"/>
                </a:lnTo>
                <a:lnTo>
                  <a:pt x="248155" y="1963936"/>
                </a:lnTo>
                <a:lnTo>
                  <a:pt x="219656" y="1930092"/>
                </a:lnTo>
                <a:lnTo>
                  <a:pt x="192696" y="1895308"/>
                </a:lnTo>
                <a:lnTo>
                  <a:pt x="167316" y="1859617"/>
                </a:lnTo>
                <a:lnTo>
                  <a:pt x="143558" y="1823056"/>
                </a:lnTo>
                <a:lnTo>
                  <a:pt x="121463" y="1785657"/>
                </a:lnTo>
                <a:lnTo>
                  <a:pt x="101072" y="1747456"/>
                </a:lnTo>
                <a:lnTo>
                  <a:pt x="82426" y="1708487"/>
                </a:lnTo>
                <a:lnTo>
                  <a:pt x="65568" y="1668786"/>
                </a:lnTo>
                <a:lnTo>
                  <a:pt x="50538" y="1628385"/>
                </a:lnTo>
                <a:lnTo>
                  <a:pt x="37378" y="1587321"/>
                </a:lnTo>
                <a:lnTo>
                  <a:pt x="26129" y="1545627"/>
                </a:lnTo>
                <a:lnTo>
                  <a:pt x="16833" y="1503339"/>
                </a:lnTo>
                <a:lnTo>
                  <a:pt x="9530" y="1460490"/>
                </a:lnTo>
                <a:lnTo>
                  <a:pt x="4263" y="1417115"/>
                </a:lnTo>
                <a:lnTo>
                  <a:pt x="1072" y="1373250"/>
                </a:lnTo>
                <a:lnTo>
                  <a:pt x="0" y="1328927"/>
                </a:lnTo>
                <a:lnTo>
                  <a:pt x="1060" y="1284796"/>
                </a:lnTo>
                <a:lnTo>
                  <a:pt x="4238" y="1241071"/>
                </a:lnTo>
                <a:lnTo>
                  <a:pt x="9493" y="1197792"/>
                </a:lnTo>
                <a:lnTo>
                  <a:pt x="16787" y="1154996"/>
                </a:lnTo>
                <a:lnTo>
                  <a:pt x="26081" y="1112720"/>
                </a:lnTo>
                <a:lnTo>
                  <a:pt x="37337" y="1071002"/>
                </a:lnTo>
                <a:lnTo>
                  <a:pt x="50515" y="1029880"/>
                </a:lnTo>
                <a:lnTo>
                  <a:pt x="65577" y="989392"/>
                </a:lnTo>
                <a:lnTo>
                  <a:pt x="82484" y="949575"/>
                </a:lnTo>
                <a:lnTo>
                  <a:pt x="101197" y="910466"/>
                </a:lnTo>
                <a:lnTo>
                  <a:pt x="121677" y="872104"/>
                </a:lnTo>
                <a:lnTo>
                  <a:pt x="143886" y="834526"/>
                </a:lnTo>
                <a:lnTo>
                  <a:pt x="167784" y="797770"/>
                </a:lnTo>
                <a:lnTo>
                  <a:pt x="193333" y="761873"/>
                </a:lnTo>
                <a:lnTo>
                  <a:pt x="220494" y="726873"/>
                </a:lnTo>
                <a:lnTo>
                  <a:pt x="249228" y="692808"/>
                </a:lnTo>
                <a:lnTo>
                  <a:pt x="279497" y="659716"/>
                </a:lnTo>
                <a:lnTo>
                  <a:pt x="311261" y="627634"/>
                </a:lnTo>
                <a:lnTo>
                  <a:pt x="344481" y="596599"/>
                </a:lnTo>
                <a:lnTo>
                  <a:pt x="379120" y="566650"/>
                </a:lnTo>
                <a:lnTo>
                  <a:pt x="415137" y="537823"/>
                </a:lnTo>
                <a:lnTo>
                  <a:pt x="452495" y="510158"/>
                </a:lnTo>
                <a:lnTo>
                  <a:pt x="491154" y="483691"/>
                </a:lnTo>
                <a:lnTo>
                  <a:pt x="531076" y="458460"/>
                </a:lnTo>
                <a:lnTo>
                  <a:pt x="572221" y="434503"/>
                </a:lnTo>
                <a:lnTo>
                  <a:pt x="614552" y="411857"/>
                </a:lnTo>
                <a:lnTo>
                  <a:pt x="658028" y="390560"/>
                </a:lnTo>
                <a:lnTo>
                  <a:pt x="702612" y="370650"/>
                </a:lnTo>
                <a:lnTo>
                  <a:pt x="748264" y="352164"/>
                </a:lnTo>
                <a:lnTo>
                  <a:pt x="794946" y="335141"/>
                </a:lnTo>
                <a:lnTo>
                  <a:pt x="842619" y="319617"/>
                </a:lnTo>
                <a:lnTo>
                  <a:pt x="891243" y="305630"/>
                </a:lnTo>
                <a:lnTo>
                  <a:pt x="940781" y="293219"/>
                </a:lnTo>
                <a:lnTo>
                  <a:pt x="991193" y="282420"/>
                </a:lnTo>
                <a:lnTo>
                  <a:pt x="1042441" y="273271"/>
                </a:lnTo>
                <a:lnTo>
                  <a:pt x="1094486" y="265811"/>
                </a:lnTo>
                <a:lnTo>
                  <a:pt x="1046607" y="0"/>
                </a:lnTo>
                <a:lnTo>
                  <a:pt x="1493393" y="275463"/>
                </a:lnTo>
                <a:lnTo>
                  <a:pt x="1163574" y="648842"/>
                </a:lnTo>
                <a:lnTo>
                  <a:pt x="1115695" y="383032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26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14731"/>
            <a:ext cx="8497068" cy="3406386"/>
            <a:chOff x="-6350" y="0"/>
            <a:chExt cx="6875780" cy="337312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4909185" cy="1569720"/>
            </a:xfrm>
            <a:custGeom>
              <a:avLst/>
              <a:gdLst/>
              <a:ahLst/>
              <a:cxnLst/>
              <a:rect l="l" t="t" r="r" b="b"/>
              <a:pathLst>
                <a:path w="4909185" h="1569720">
                  <a:moveTo>
                    <a:pt x="0" y="1569720"/>
                  </a:moveTo>
                  <a:lnTo>
                    <a:pt x="4908804" y="1569720"/>
                  </a:lnTo>
                  <a:lnTo>
                    <a:pt x="4908804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61160" y="1790700"/>
              <a:ext cx="5201920" cy="1569720"/>
            </a:xfrm>
            <a:custGeom>
              <a:avLst/>
              <a:gdLst/>
              <a:ahLst/>
              <a:cxnLst/>
              <a:rect l="l" t="t" r="r" b="b"/>
              <a:pathLst>
                <a:path w="5201920" h="1569720">
                  <a:moveTo>
                    <a:pt x="0" y="1569720"/>
                  </a:moveTo>
                  <a:lnTo>
                    <a:pt x="5201412" y="1569720"/>
                  </a:lnTo>
                  <a:lnTo>
                    <a:pt x="5201412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04986" y="14731"/>
            <a:ext cx="5687060" cy="32649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10" dirty="0">
                <a:latin typeface="Courier New"/>
                <a:cs typeface="Courier New"/>
              </a:rPr>
              <a:t>3)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=1;</a:t>
            </a:r>
            <a:endParaRPr sz="1200" dirty="0">
              <a:latin typeface="Courier New"/>
              <a:cs typeface="Courier New"/>
            </a:endParaRPr>
          </a:p>
          <a:p>
            <a:pPr marL="19558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95580" marR="166687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  <a:spcBef>
                <a:spcPts val="1115"/>
              </a:spcBef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  <a:spcBef>
                <a:spcPts val="1115"/>
              </a:spcBef>
            </a:pP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673225" indent="56515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73225" marR="741045" indent="565150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2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</a:t>
            </a:r>
            <a:r>
              <a:rPr sz="1200" dirty="0" smtClean="0">
                <a:latin typeface="Courier New"/>
                <a:cs typeface="Courier New"/>
              </a:rPr>
              <a:t>fact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</a:t>
            </a:r>
            <a:r>
              <a:rPr sz="1200" dirty="0" smtClean="0">
                <a:latin typeface="Courier New"/>
                <a:cs typeface="Courier New"/>
              </a:rPr>
              <a:t>return</a:t>
            </a:r>
            <a:r>
              <a:rPr sz="1200" spc="-55" dirty="0" smtClean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2;</a:t>
            </a:r>
            <a:endParaRPr sz="1200" dirty="0">
              <a:latin typeface="Courier New"/>
              <a:cs typeface="Courier New"/>
            </a:endParaRPr>
          </a:p>
          <a:p>
            <a:pPr marL="1673225" indent="565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</p:txBody>
      </p:sp>
      <p:sp>
        <p:nvSpPr>
          <p:cNvPr id="7" name="object 7"/>
          <p:cNvSpPr/>
          <p:nvPr/>
        </p:nvSpPr>
        <p:spPr>
          <a:xfrm>
            <a:off x="7847" y="549887"/>
            <a:ext cx="2982807" cy="2404110"/>
          </a:xfrm>
          <a:custGeom>
            <a:avLst/>
            <a:gdLst/>
            <a:ahLst/>
            <a:cxnLst/>
            <a:rect l="l" t="t" r="r" b="b"/>
            <a:pathLst>
              <a:path w="2237105" h="2404110">
                <a:moveTo>
                  <a:pt x="1210183" y="383031"/>
                </a:moveTo>
                <a:lnTo>
                  <a:pt x="1155421" y="390346"/>
                </a:lnTo>
                <a:lnTo>
                  <a:pt x="1101579" y="399444"/>
                </a:lnTo>
                <a:lnTo>
                  <a:pt x="1048706" y="410283"/>
                </a:lnTo>
                <a:lnTo>
                  <a:pt x="996851" y="422820"/>
                </a:lnTo>
                <a:lnTo>
                  <a:pt x="946061" y="437009"/>
                </a:lnTo>
                <a:lnTo>
                  <a:pt x="896386" y="452809"/>
                </a:lnTo>
                <a:lnTo>
                  <a:pt x="847874" y="470175"/>
                </a:lnTo>
                <a:lnTo>
                  <a:pt x="800573" y="489064"/>
                </a:lnTo>
                <a:lnTo>
                  <a:pt x="754533" y="509433"/>
                </a:lnTo>
                <a:lnTo>
                  <a:pt x="709801" y="531238"/>
                </a:lnTo>
                <a:lnTo>
                  <a:pt x="666426" y="554434"/>
                </a:lnTo>
                <a:lnTo>
                  <a:pt x="624458" y="578980"/>
                </a:lnTo>
                <a:lnTo>
                  <a:pt x="583943" y="604831"/>
                </a:lnTo>
                <a:lnTo>
                  <a:pt x="544932" y="631944"/>
                </a:lnTo>
                <a:lnTo>
                  <a:pt x="507472" y="660275"/>
                </a:lnTo>
                <a:lnTo>
                  <a:pt x="471612" y="689781"/>
                </a:lnTo>
                <a:lnTo>
                  <a:pt x="437401" y="720418"/>
                </a:lnTo>
                <a:lnTo>
                  <a:pt x="404887" y="752142"/>
                </a:lnTo>
                <a:lnTo>
                  <a:pt x="374119" y="784911"/>
                </a:lnTo>
                <a:lnTo>
                  <a:pt x="345145" y="818680"/>
                </a:lnTo>
                <a:lnTo>
                  <a:pt x="318014" y="853407"/>
                </a:lnTo>
                <a:lnTo>
                  <a:pt x="292774" y="889047"/>
                </a:lnTo>
                <a:lnTo>
                  <a:pt x="269474" y="925556"/>
                </a:lnTo>
                <a:lnTo>
                  <a:pt x="248163" y="962893"/>
                </a:lnTo>
                <a:lnTo>
                  <a:pt x="228889" y="1001012"/>
                </a:lnTo>
                <a:lnTo>
                  <a:pt x="211701" y="1039871"/>
                </a:lnTo>
                <a:lnTo>
                  <a:pt x="196647" y="1079425"/>
                </a:lnTo>
                <a:lnTo>
                  <a:pt x="183775" y="1119632"/>
                </a:lnTo>
                <a:lnTo>
                  <a:pt x="173135" y="1160448"/>
                </a:lnTo>
                <a:lnTo>
                  <a:pt x="164775" y="1201828"/>
                </a:lnTo>
                <a:lnTo>
                  <a:pt x="158744" y="1243731"/>
                </a:lnTo>
                <a:lnTo>
                  <a:pt x="155089" y="1286112"/>
                </a:lnTo>
                <a:lnTo>
                  <a:pt x="153860" y="1328927"/>
                </a:lnTo>
                <a:lnTo>
                  <a:pt x="155007" y="1370423"/>
                </a:lnTo>
                <a:lnTo>
                  <a:pt x="158416" y="1411467"/>
                </a:lnTo>
                <a:lnTo>
                  <a:pt x="164042" y="1452023"/>
                </a:lnTo>
                <a:lnTo>
                  <a:pt x="171837" y="1492056"/>
                </a:lnTo>
                <a:lnTo>
                  <a:pt x="181756" y="1531529"/>
                </a:lnTo>
                <a:lnTo>
                  <a:pt x="193750" y="1570408"/>
                </a:lnTo>
                <a:lnTo>
                  <a:pt x="207775" y="1608655"/>
                </a:lnTo>
                <a:lnTo>
                  <a:pt x="223782" y="1646235"/>
                </a:lnTo>
                <a:lnTo>
                  <a:pt x="241727" y="1683112"/>
                </a:lnTo>
                <a:lnTo>
                  <a:pt x="261561" y="1719250"/>
                </a:lnTo>
                <a:lnTo>
                  <a:pt x="283239" y="1754614"/>
                </a:lnTo>
                <a:lnTo>
                  <a:pt x="306714" y="1789167"/>
                </a:lnTo>
                <a:lnTo>
                  <a:pt x="331940" y="1822874"/>
                </a:lnTo>
                <a:lnTo>
                  <a:pt x="358869" y="1855698"/>
                </a:lnTo>
                <a:lnTo>
                  <a:pt x="387455" y="1887604"/>
                </a:lnTo>
                <a:lnTo>
                  <a:pt x="417652" y="1918556"/>
                </a:lnTo>
                <a:lnTo>
                  <a:pt x="449414" y="1948519"/>
                </a:lnTo>
                <a:lnTo>
                  <a:pt x="482692" y="1977455"/>
                </a:lnTo>
                <a:lnTo>
                  <a:pt x="517442" y="2005329"/>
                </a:lnTo>
                <a:lnTo>
                  <a:pt x="553616" y="2032106"/>
                </a:lnTo>
                <a:lnTo>
                  <a:pt x="591168" y="2057750"/>
                </a:lnTo>
                <a:lnTo>
                  <a:pt x="630051" y="2082224"/>
                </a:lnTo>
                <a:lnTo>
                  <a:pt x="670219" y="2105493"/>
                </a:lnTo>
                <a:lnTo>
                  <a:pt x="711624" y="2127520"/>
                </a:lnTo>
                <a:lnTo>
                  <a:pt x="754222" y="2148271"/>
                </a:lnTo>
                <a:lnTo>
                  <a:pt x="797964" y="2167709"/>
                </a:lnTo>
                <a:lnTo>
                  <a:pt x="842804" y="2185798"/>
                </a:lnTo>
                <a:lnTo>
                  <a:pt x="888697" y="2202502"/>
                </a:lnTo>
                <a:lnTo>
                  <a:pt x="935594" y="2217785"/>
                </a:lnTo>
                <a:lnTo>
                  <a:pt x="983450" y="2231613"/>
                </a:lnTo>
                <a:lnTo>
                  <a:pt x="1032219" y="2243947"/>
                </a:lnTo>
                <a:lnTo>
                  <a:pt x="1081852" y="2254754"/>
                </a:lnTo>
                <a:lnTo>
                  <a:pt x="1132305" y="2263996"/>
                </a:lnTo>
                <a:lnTo>
                  <a:pt x="1183530" y="2271639"/>
                </a:lnTo>
                <a:lnTo>
                  <a:pt x="1235481" y="2277646"/>
                </a:lnTo>
                <a:lnTo>
                  <a:pt x="1288110" y="2281981"/>
                </a:lnTo>
                <a:lnTo>
                  <a:pt x="1341373" y="2284608"/>
                </a:lnTo>
                <a:lnTo>
                  <a:pt x="1395222" y="2285491"/>
                </a:lnTo>
                <a:lnTo>
                  <a:pt x="1445776" y="2284720"/>
                </a:lnTo>
                <a:lnTo>
                  <a:pt x="1496102" y="2282369"/>
                </a:lnTo>
                <a:lnTo>
                  <a:pt x="1546141" y="2278452"/>
                </a:lnTo>
                <a:lnTo>
                  <a:pt x="1595834" y="2272986"/>
                </a:lnTo>
                <a:lnTo>
                  <a:pt x="1645122" y="2265985"/>
                </a:lnTo>
                <a:lnTo>
                  <a:pt x="1693946" y="2257466"/>
                </a:lnTo>
                <a:lnTo>
                  <a:pt x="1742248" y="2247442"/>
                </a:lnTo>
                <a:lnTo>
                  <a:pt x="1789969" y="2235930"/>
                </a:lnTo>
                <a:lnTo>
                  <a:pt x="1837050" y="2222944"/>
                </a:lnTo>
                <a:lnTo>
                  <a:pt x="1883432" y="2208500"/>
                </a:lnTo>
                <a:lnTo>
                  <a:pt x="1929057" y="2192614"/>
                </a:lnTo>
                <a:lnTo>
                  <a:pt x="1973865" y="2175299"/>
                </a:lnTo>
                <a:lnTo>
                  <a:pt x="2017798" y="2156572"/>
                </a:lnTo>
                <a:lnTo>
                  <a:pt x="2060798" y="2136449"/>
                </a:lnTo>
                <a:lnTo>
                  <a:pt x="2102804" y="2114943"/>
                </a:lnTo>
                <a:lnTo>
                  <a:pt x="2143760" y="2092070"/>
                </a:lnTo>
                <a:lnTo>
                  <a:pt x="2236597" y="2186685"/>
                </a:lnTo>
                <a:lnTo>
                  <a:pt x="2195726" y="2209600"/>
                </a:lnTo>
                <a:lnTo>
                  <a:pt x="2153916" y="2231303"/>
                </a:lnTo>
                <a:lnTo>
                  <a:pt x="2111213" y="2251783"/>
                </a:lnTo>
                <a:lnTo>
                  <a:pt x="2067665" y="2271028"/>
                </a:lnTo>
                <a:lnTo>
                  <a:pt x="2023318" y="2289026"/>
                </a:lnTo>
                <a:lnTo>
                  <a:pt x="1978217" y="2305764"/>
                </a:lnTo>
                <a:lnTo>
                  <a:pt x="1932411" y="2321233"/>
                </a:lnTo>
                <a:lnTo>
                  <a:pt x="1885944" y="2335418"/>
                </a:lnTo>
                <a:lnTo>
                  <a:pt x="1838864" y="2348309"/>
                </a:lnTo>
                <a:lnTo>
                  <a:pt x="1791218" y="2359893"/>
                </a:lnTo>
                <a:lnTo>
                  <a:pt x="1743051" y="2370159"/>
                </a:lnTo>
                <a:lnTo>
                  <a:pt x="1694410" y="2379095"/>
                </a:lnTo>
                <a:lnTo>
                  <a:pt x="1645342" y="2386689"/>
                </a:lnTo>
                <a:lnTo>
                  <a:pt x="1595893" y="2392929"/>
                </a:lnTo>
                <a:lnTo>
                  <a:pt x="1546110" y="2397802"/>
                </a:lnTo>
                <a:lnTo>
                  <a:pt x="1496040" y="2401298"/>
                </a:lnTo>
                <a:lnTo>
                  <a:pt x="1445728" y="2403405"/>
                </a:lnTo>
                <a:lnTo>
                  <a:pt x="1395222" y="2404109"/>
                </a:lnTo>
                <a:lnTo>
                  <a:pt x="1340434" y="2403296"/>
                </a:lnTo>
                <a:lnTo>
                  <a:pt x="1286181" y="2400875"/>
                </a:lnTo>
                <a:lnTo>
                  <a:pt x="1232502" y="2396877"/>
                </a:lnTo>
                <a:lnTo>
                  <a:pt x="1179436" y="2391331"/>
                </a:lnTo>
                <a:lnTo>
                  <a:pt x="1127022" y="2384267"/>
                </a:lnTo>
                <a:lnTo>
                  <a:pt x="1075298" y="2375716"/>
                </a:lnTo>
                <a:lnTo>
                  <a:pt x="1024303" y="2365706"/>
                </a:lnTo>
                <a:lnTo>
                  <a:pt x="974076" y="2354269"/>
                </a:lnTo>
                <a:lnTo>
                  <a:pt x="924656" y="2341433"/>
                </a:lnTo>
                <a:lnTo>
                  <a:pt x="876080" y="2327229"/>
                </a:lnTo>
                <a:lnTo>
                  <a:pt x="828390" y="2311686"/>
                </a:lnTo>
                <a:lnTo>
                  <a:pt x="781622" y="2294835"/>
                </a:lnTo>
                <a:lnTo>
                  <a:pt x="735815" y="2276705"/>
                </a:lnTo>
                <a:lnTo>
                  <a:pt x="691009" y="2257326"/>
                </a:lnTo>
                <a:lnTo>
                  <a:pt x="647243" y="2236728"/>
                </a:lnTo>
                <a:lnTo>
                  <a:pt x="604554" y="2214941"/>
                </a:lnTo>
                <a:lnTo>
                  <a:pt x="562982" y="2191994"/>
                </a:lnTo>
                <a:lnTo>
                  <a:pt x="522565" y="2167918"/>
                </a:lnTo>
                <a:lnTo>
                  <a:pt x="483343" y="2142743"/>
                </a:lnTo>
                <a:lnTo>
                  <a:pt x="445354" y="2116498"/>
                </a:lnTo>
                <a:lnTo>
                  <a:pt x="408636" y="2089213"/>
                </a:lnTo>
                <a:lnTo>
                  <a:pt x="373229" y="2060918"/>
                </a:lnTo>
                <a:lnTo>
                  <a:pt x="339172" y="2031643"/>
                </a:lnTo>
                <a:lnTo>
                  <a:pt x="306502" y="2001418"/>
                </a:lnTo>
                <a:lnTo>
                  <a:pt x="275259" y="1970273"/>
                </a:lnTo>
                <a:lnTo>
                  <a:pt x="245482" y="1938237"/>
                </a:lnTo>
                <a:lnTo>
                  <a:pt x="217209" y="1905340"/>
                </a:lnTo>
                <a:lnTo>
                  <a:pt x="190480" y="1871613"/>
                </a:lnTo>
                <a:lnTo>
                  <a:pt x="165332" y="1837084"/>
                </a:lnTo>
                <a:lnTo>
                  <a:pt x="141805" y="1801785"/>
                </a:lnTo>
                <a:lnTo>
                  <a:pt x="119937" y="1765745"/>
                </a:lnTo>
                <a:lnTo>
                  <a:pt x="99768" y="1728993"/>
                </a:lnTo>
                <a:lnTo>
                  <a:pt x="81335" y="1691560"/>
                </a:lnTo>
                <a:lnTo>
                  <a:pt x="64678" y="1653475"/>
                </a:lnTo>
                <a:lnTo>
                  <a:pt x="49836" y="1614769"/>
                </a:lnTo>
                <a:lnTo>
                  <a:pt x="36846" y="1575471"/>
                </a:lnTo>
                <a:lnTo>
                  <a:pt x="25749" y="1535611"/>
                </a:lnTo>
                <a:lnTo>
                  <a:pt x="16583" y="1495219"/>
                </a:lnTo>
                <a:lnTo>
                  <a:pt x="9386" y="1454325"/>
                </a:lnTo>
                <a:lnTo>
                  <a:pt x="4197" y="1412958"/>
                </a:lnTo>
                <a:lnTo>
                  <a:pt x="1055" y="1371149"/>
                </a:lnTo>
                <a:lnTo>
                  <a:pt x="0" y="1328927"/>
                </a:lnTo>
                <a:lnTo>
                  <a:pt x="1089" y="1285983"/>
                </a:lnTo>
                <a:lnTo>
                  <a:pt x="4354" y="1243424"/>
                </a:lnTo>
                <a:lnTo>
                  <a:pt x="9754" y="1201284"/>
                </a:lnTo>
                <a:lnTo>
                  <a:pt x="17251" y="1159598"/>
                </a:lnTo>
                <a:lnTo>
                  <a:pt x="26806" y="1118401"/>
                </a:lnTo>
                <a:lnTo>
                  <a:pt x="38380" y="1077728"/>
                </a:lnTo>
                <a:lnTo>
                  <a:pt x="51935" y="1037613"/>
                </a:lnTo>
                <a:lnTo>
                  <a:pt x="67432" y="998091"/>
                </a:lnTo>
                <a:lnTo>
                  <a:pt x="84832" y="959196"/>
                </a:lnTo>
                <a:lnTo>
                  <a:pt x="104096" y="920964"/>
                </a:lnTo>
                <a:lnTo>
                  <a:pt x="125185" y="883429"/>
                </a:lnTo>
                <a:lnTo>
                  <a:pt x="148061" y="846625"/>
                </a:lnTo>
                <a:lnTo>
                  <a:pt x="172685" y="810588"/>
                </a:lnTo>
                <a:lnTo>
                  <a:pt x="199018" y="775352"/>
                </a:lnTo>
                <a:lnTo>
                  <a:pt x="227022" y="740952"/>
                </a:lnTo>
                <a:lnTo>
                  <a:pt x="256657" y="707422"/>
                </a:lnTo>
                <a:lnTo>
                  <a:pt x="287884" y="674797"/>
                </a:lnTo>
                <a:lnTo>
                  <a:pt x="320666" y="643113"/>
                </a:lnTo>
                <a:lnTo>
                  <a:pt x="354963" y="612402"/>
                </a:lnTo>
                <a:lnTo>
                  <a:pt x="390736" y="582701"/>
                </a:lnTo>
                <a:lnTo>
                  <a:pt x="427947" y="554044"/>
                </a:lnTo>
                <a:lnTo>
                  <a:pt x="466557" y="526466"/>
                </a:lnTo>
                <a:lnTo>
                  <a:pt x="506527" y="500001"/>
                </a:lnTo>
                <a:lnTo>
                  <a:pt x="547818" y="474683"/>
                </a:lnTo>
                <a:lnTo>
                  <a:pt x="590392" y="450549"/>
                </a:lnTo>
                <a:lnTo>
                  <a:pt x="634209" y="427632"/>
                </a:lnTo>
                <a:lnTo>
                  <a:pt x="679231" y="405967"/>
                </a:lnTo>
                <a:lnTo>
                  <a:pt x="725420" y="385588"/>
                </a:lnTo>
                <a:lnTo>
                  <a:pt x="772736" y="366531"/>
                </a:lnTo>
                <a:lnTo>
                  <a:pt x="821140" y="348830"/>
                </a:lnTo>
                <a:lnTo>
                  <a:pt x="870595" y="332520"/>
                </a:lnTo>
                <a:lnTo>
                  <a:pt x="921060" y="317636"/>
                </a:lnTo>
                <a:lnTo>
                  <a:pt x="972498" y="304212"/>
                </a:lnTo>
                <a:lnTo>
                  <a:pt x="1024869" y="292282"/>
                </a:lnTo>
                <a:lnTo>
                  <a:pt x="1078135" y="281883"/>
                </a:lnTo>
                <a:lnTo>
                  <a:pt x="1132257" y="273047"/>
                </a:lnTo>
                <a:lnTo>
                  <a:pt x="1187196" y="265810"/>
                </a:lnTo>
                <a:lnTo>
                  <a:pt x="1135253" y="0"/>
                </a:lnTo>
                <a:lnTo>
                  <a:pt x="1619885" y="275463"/>
                </a:lnTo>
                <a:lnTo>
                  <a:pt x="1262126" y="648842"/>
                </a:lnTo>
                <a:lnTo>
                  <a:pt x="1210183" y="383031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27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-8467" y="0"/>
            <a:ext cx="9167707" cy="3373120"/>
            <a:chOff x="-6350" y="0"/>
            <a:chExt cx="6875780" cy="337312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4909185" cy="1569720"/>
            </a:xfrm>
            <a:custGeom>
              <a:avLst/>
              <a:gdLst/>
              <a:ahLst/>
              <a:cxnLst/>
              <a:rect l="l" t="t" r="r" b="b"/>
              <a:pathLst>
                <a:path w="4909185" h="1569720">
                  <a:moveTo>
                    <a:pt x="0" y="1569720"/>
                  </a:moveTo>
                  <a:lnTo>
                    <a:pt x="4908804" y="1569720"/>
                  </a:lnTo>
                  <a:lnTo>
                    <a:pt x="4908804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61160" y="1790700"/>
              <a:ext cx="5201920" cy="1569720"/>
            </a:xfrm>
            <a:custGeom>
              <a:avLst/>
              <a:gdLst/>
              <a:ahLst/>
              <a:cxnLst/>
              <a:rect l="l" t="t" r="r" b="b"/>
              <a:pathLst>
                <a:path w="5201920" h="1569720">
                  <a:moveTo>
                    <a:pt x="0" y="1569720"/>
                  </a:moveTo>
                  <a:lnTo>
                    <a:pt x="5201412" y="1569720"/>
                  </a:lnTo>
                  <a:lnTo>
                    <a:pt x="5201412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04986" y="14731"/>
            <a:ext cx="5687060" cy="32649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 dirty="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9558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</a:p>
          <a:p>
            <a:pPr marL="19558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95580" marR="166687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fact;</a:t>
            </a:r>
          </a:p>
          <a:p>
            <a:pPr marL="1270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  <a:p>
            <a:pPr>
              <a:lnSpc>
                <a:spcPct val="100000"/>
              </a:lnSpc>
            </a:pPr>
            <a:endParaRPr sz="1300" dirty="0">
              <a:latin typeface="Courier New"/>
              <a:cs typeface="Courier New"/>
            </a:endParaRPr>
          </a:p>
          <a:p>
            <a:pPr marL="1673225" indent="928688">
              <a:lnSpc>
                <a:spcPct val="100000"/>
              </a:lnSpc>
              <a:spcBef>
                <a:spcPts val="1115"/>
              </a:spcBef>
            </a:pPr>
            <a:endParaRPr lang="en-US" sz="1200" spc="-5" dirty="0" smtClean="0">
              <a:latin typeface="Courier New"/>
              <a:cs typeface="Courier New"/>
            </a:endParaRPr>
          </a:p>
          <a:p>
            <a:pPr marL="1673225" indent="928688">
              <a:lnSpc>
                <a:spcPct val="100000"/>
              </a:lnSpc>
              <a:spcBef>
                <a:spcPts val="1115"/>
              </a:spcBef>
            </a:pPr>
            <a:r>
              <a:rPr sz="1200" spc="-5" dirty="0" err="1" smtClean="0">
                <a:latin typeface="Courier New"/>
                <a:cs typeface="Courier New"/>
              </a:rPr>
              <a:t>int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30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2)</a:t>
            </a:r>
            <a:endParaRPr sz="1200" dirty="0">
              <a:latin typeface="Courier New"/>
              <a:cs typeface="Courier New"/>
            </a:endParaRPr>
          </a:p>
          <a:p>
            <a:pPr marL="1673225" indent="928688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</a:p>
          <a:p>
            <a:pPr marL="1673225" indent="928688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</a:t>
            </a:r>
            <a:r>
              <a:rPr sz="1200" dirty="0" err="1" smtClean="0">
                <a:latin typeface="Courier New"/>
                <a:cs typeface="Courier New"/>
              </a:rPr>
              <a:t>int</a:t>
            </a:r>
            <a:r>
              <a:rPr sz="1200" spc="-4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</a:p>
          <a:p>
            <a:pPr marL="1673225" marR="741045" indent="928688">
              <a:lnSpc>
                <a:spcPct val="100000"/>
              </a:lnSpc>
            </a:pPr>
            <a:r>
              <a:rPr lang="en-US" sz="1200" spc="5" dirty="0" smtClean="0">
                <a:latin typeface="Courier New"/>
                <a:cs typeface="Courier New"/>
              </a:rPr>
              <a:t>  </a:t>
            </a:r>
            <a:r>
              <a:rPr sz="1200" spc="5" dirty="0" smtClean="0">
                <a:latin typeface="Courier New"/>
                <a:cs typeface="Courier New"/>
              </a:rPr>
              <a:t>if</a:t>
            </a:r>
            <a:r>
              <a:rPr sz="1200" spc="-2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(n==0)</a:t>
            </a:r>
            <a:r>
              <a:rPr sz="1200" spc="-2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 </a:t>
            </a:r>
            <a:r>
              <a:rPr sz="1200" spc="-705" dirty="0">
                <a:latin typeface="Courier New"/>
                <a:cs typeface="Courier New"/>
              </a:rPr>
              <a:t> </a:t>
            </a:r>
            <a:r>
              <a:rPr sz="1200" spc="-5" dirty="0">
                <a:latin typeface="Courier New"/>
                <a:cs typeface="Courier New"/>
              </a:rPr>
              <a:t>else</a:t>
            </a:r>
            <a:endParaRPr sz="1200" dirty="0">
              <a:latin typeface="Courier New"/>
              <a:cs typeface="Courier New"/>
            </a:endParaRPr>
          </a:p>
          <a:p>
            <a:pPr marL="1673225" indent="928688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</a:t>
            </a:r>
            <a:r>
              <a:rPr sz="1200" dirty="0" smtClean="0">
                <a:latin typeface="Courier New"/>
                <a:cs typeface="Courier New"/>
              </a:rPr>
              <a:t>fact</a:t>
            </a:r>
            <a:r>
              <a:rPr sz="1200" spc="-15" dirty="0" smtClean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factorial(1)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*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spc="-5" dirty="0">
                <a:solidFill>
                  <a:srgbClr val="0033CC"/>
                </a:solidFill>
                <a:latin typeface="Courier New"/>
                <a:cs typeface="Courier New"/>
              </a:rPr>
              <a:t>2</a:t>
            </a:r>
            <a:r>
              <a:rPr sz="1200" spc="-5" dirty="0">
                <a:latin typeface="Courier New"/>
                <a:cs typeface="Courier New"/>
              </a:rPr>
              <a:t>;</a:t>
            </a:r>
            <a:endParaRPr sz="1200" dirty="0">
              <a:latin typeface="Courier New"/>
              <a:cs typeface="Courier New"/>
            </a:endParaRPr>
          </a:p>
          <a:p>
            <a:pPr marL="1673225" indent="928688">
              <a:lnSpc>
                <a:spcPct val="100000"/>
              </a:lnSpc>
            </a:pPr>
            <a:r>
              <a:rPr lang="en-US" sz="1200" dirty="0" smtClean="0">
                <a:latin typeface="Courier New"/>
                <a:cs typeface="Courier New"/>
              </a:rPr>
              <a:t>  </a:t>
            </a:r>
            <a:r>
              <a:rPr sz="1200" dirty="0" smtClean="0">
                <a:latin typeface="Courier New"/>
                <a:cs typeface="Courier New"/>
              </a:rPr>
              <a:t>return</a:t>
            </a:r>
            <a:r>
              <a:rPr sz="1200" spc="-55" dirty="0" smtClean="0">
                <a:latin typeface="Courier New"/>
                <a:cs typeface="Courier New"/>
              </a:rPr>
              <a:t> </a:t>
            </a:r>
            <a:r>
              <a:rPr sz="1200" spc="5" dirty="0">
                <a:latin typeface="Courier New"/>
                <a:cs typeface="Courier New"/>
              </a:rPr>
              <a:t>2;</a:t>
            </a:r>
            <a:endParaRPr sz="1200" dirty="0">
              <a:latin typeface="Courier New"/>
              <a:cs typeface="Courier New"/>
            </a:endParaRPr>
          </a:p>
          <a:p>
            <a:pPr marL="1673225" indent="928688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</a:p>
        </p:txBody>
      </p:sp>
      <p:sp>
        <p:nvSpPr>
          <p:cNvPr id="7" name="object 7"/>
          <p:cNvSpPr/>
          <p:nvPr/>
        </p:nvSpPr>
        <p:spPr>
          <a:xfrm>
            <a:off x="717297" y="808481"/>
            <a:ext cx="2982807" cy="2404110"/>
          </a:xfrm>
          <a:custGeom>
            <a:avLst/>
            <a:gdLst/>
            <a:ahLst/>
            <a:cxnLst/>
            <a:rect l="l" t="t" r="r" b="b"/>
            <a:pathLst>
              <a:path w="2237105" h="2404110">
                <a:moveTo>
                  <a:pt x="1210183" y="383031"/>
                </a:moveTo>
                <a:lnTo>
                  <a:pt x="1155421" y="390346"/>
                </a:lnTo>
                <a:lnTo>
                  <a:pt x="1101579" y="399444"/>
                </a:lnTo>
                <a:lnTo>
                  <a:pt x="1048706" y="410283"/>
                </a:lnTo>
                <a:lnTo>
                  <a:pt x="996851" y="422820"/>
                </a:lnTo>
                <a:lnTo>
                  <a:pt x="946061" y="437009"/>
                </a:lnTo>
                <a:lnTo>
                  <a:pt x="896386" y="452809"/>
                </a:lnTo>
                <a:lnTo>
                  <a:pt x="847874" y="470175"/>
                </a:lnTo>
                <a:lnTo>
                  <a:pt x="800573" y="489064"/>
                </a:lnTo>
                <a:lnTo>
                  <a:pt x="754533" y="509433"/>
                </a:lnTo>
                <a:lnTo>
                  <a:pt x="709801" y="531238"/>
                </a:lnTo>
                <a:lnTo>
                  <a:pt x="666426" y="554434"/>
                </a:lnTo>
                <a:lnTo>
                  <a:pt x="624458" y="578980"/>
                </a:lnTo>
                <a:lnTo>
                  <a:pt x="583943" y="604831"/>
                </a:lnTo>
                <a:lnTo>
                  <a:pt x="544932" y="631944"/>
                </a:lnTo>
                <a:lnTo>
                  <a:pt x="507472" y="660275"/>
                </a:lnTo>
                <a:lnTo>
                  <a:pt x="471612" y="689781"/>
                </a:lnTo>
                <a:lnTo>
                  <a:pt x="437401" y="720418"/>
                </a:lnTo>
                <a:lnTo>
                  <a:pt x="404887" y="752142"/>
                </a:lnTo>
                <a:lnTo>
                  <a:pt x="374119" y="784911"/>
                </a:lnTo>
                <a:lnTo>
                  <a:pt x="345145" y="818680"/>
                </a:lnTo>
                <a:lnTo>
                  <a:pt x="318014" y="853407"/>
                </a:lnTo>
                <a:lnTo>
                  <a:pt x="292774" y="889047"/>
                </a:lnTo>
                <a:lnTo>
                  <a:pt x="269474" y="925556"/>
                </a:lnTo>
                <a:lnTo>
                  <a:pt x="248163" y="962893"/>
                </a:lnTo>
                <a:lnTo>
                  <a:pt x="228889" y="1001012"/>
                </a:lnTo>
                <a:lnTo>
                  <a:pt x="211701" y="1039871"/>
                </a:lnTo>
                <a:lnTo>
                  <a:pt x="196647" y="1079425"/>
                </a:lnTo>
                <a:lnTo>
                  <a:pt x="183775" y="1119632"/>
                </a:lnTo>
                <a:lnTo>
                  <a:pt x="173135" y="1160448"/>
                </a:lnTo>
                <a:lnTo>
                  <a:pt x="164775" y="1201828"/>
                </a:lnTo>
                <a:lnTo>
                  <a:pt x="158744" y="1243731"/>
                </a:lnTo>
                <a:lnTo>
                  <a:pt x="155089" y="1286112"/>
                </a:lnTo>
                <a:lnTo>
                  <a:pt x="153860" y="1328927"/>
                </a:lnTo>
                <a:lnTo>
                  <a:pt x="155007" y="1370423"/>
                </a:lnTo>
                <a:lnTo>
                  <a:pt x="158416" y="1411467"/>
                </a:lnTo>
                <a:lnTo>
                  <a:pt x="164042" y="1452023"/>
                </a:lnTo>
                <a:lnTo>
                  <a:pt x="171837" y="1492056"/>
                </a:lnTo>
                <a:lnTo>
                  <a:pt x="181756" y="1531529"/>
                </a:lnTo>
                <a:lnTo>
                  <a:pt x="193750" y="1570408"/>
                </a:lnTo>
                <a:lnTo>
                  <a:pt x="207775" y="1608655"/>
                </a:lnTo>
                <a:lnTo>
                  <a:pt x="223782" y="1646235"/>
                </a:lnTo>
                <a:lnTo>
                  <a:pt x="241727" y="1683112"/>
                </a:lnTo>
                <a:lnTo>
                  <a:pt x="261561" y="1719250"/>
                </a:lnTo>
                <a:lnTo>
                  <a:pt x="283239" y="1754614"/>
                </a:lnTo>
                <a:lnTo>
                  <a:pt x="306714" y="1789167"/>
                </a:lnTo>
                <a:lnTo>
                  <a:pt x="331940" y="1822874"/>
                </a:lnTo>
                <a:lnTo>
                  <a:pt x="358869" y="1855698"/>
                </a:lnTo>
                <a:lnTo>
                  <a:pt x="387455" y="1887604"/>
                </a:lnTo>
                <a:lnTo>
                  <a:pt x="417652" y="1918556"/>
                </a:lnTo>
                <a:lnTo>
                  <a:pt x="449414" y="1948519"/>
                </a:lnTo>
                <a:lnTo>
                  <a:pt x="482692" y="1977455"/>
                </a:lnTo>
                <a:lnTo>
                  <a:pt x="517442" y="2005329"/>
                </a:lnTo>
                <a:lnTo>
                  <a:pt x="553616" y="2032106"/>
                </a:lnTo>
                <a:lnTo>
                  <a:pt x="591168" y="2057750"/>
                </a:lnTo>
                <a:lnTo>
                  <a:pt x="630051" y="2082224"/>
                </a:lnTo>
                <a:lnTo>
                  <a:pt x="670219" y="2105493"/>
                </a:lnTo>
                <a:lnTo>
                  <a:pt x="711624" y="2127520"/>
                </a:lnTo>
                <a:lnTo>
                  <a:pt x="754222" y="2148271"/>
                </a:lnTo>
                <a:lnTo>
                  <a:pt x="797964" y="2167709"/>
                </a:lnTo>
                <a:lnTo>
                  <a:pt x="842804" y="2185798"/>
                </a:lnTo>
                <a:lnTo>
                  <a:pt x="888697" y="2202502"/>
                </a:lnTo>
                <a:lnTo>
                  <a:pt x="935594" y="2217785"/>
                </a:lnTo>
                <a:lnTo>
                  <a:pt x="983450" y="2231613"/>
                </a:lnTo>
                <a:lnTo>
                  <a:pt x="1032219" y="2243947"/>
                </a:lnTo>
                <a:lnTo>
                  <a:pt x="1081852" y="2254754"/>
                </a:lnTo>
                <a:lnTo>
                  <a:pt x="1132305" y="2263996"/>
                </a:lnTo>
                <a:lnTo>
                  <a:pt x="1183530" y="2271639"/>
                </a:lnTo>
                <a:lnTo>
                  <a:pt x="1235481" y="2277646"/>
                </a:lnTo>
                <a:lnTo>
                  <a:pt x="1288110" y="2281981"/>
                </a:lnTo>
                <a:lnTo>
                  <a:pt x="1341373" y="2284608"/>
                </a:lnTo>
                <a:lnTo>
                  <a:pt x="1395222" y="2285491"/>
                </a:lnTo>
                <a:lnTo>
                  <a:pt x="1445776" y="2284720"/>
                </a:lnTo>
                <a:lnTo>
                  <a:pt x="1496102" y="2282369"/>
                </a:lnTo>
                <a:lnTo>
                  <a:pt x="1546141" y="2278452"/>
                </a:lnTo>
                <a:lnTo>
                  <a:pt x="1595834" y="2272986"/>
                </a:lnTo>
                <a:lnTo>
                  <a:pt x="1645122" y="2265985"/>
                </a:lnTo>
                <a:lnTo>
                  <a:pt x="1693946" y="2257466"/>
                </a:lnTo>
                <a:lnTo>
                  <a:pt x="1742248" y="2247442"/>
                </a:lnTo>
                <a:lnTo>
                  <a:pt x="1789969" y="2235930"/>
                </a:lnTo>
                <a:lnTo>
                  <a:pt x="1837050" y="2222944"/>
                </a:lnTo>
                <a:lnTo>
                  <a:pt x="1883432" y="2208500"/>
                </a:lnTo>
                <a:lnTo>
                  <a:pt x="1929057" y="2192614"/>
                </a:lnTo>
                <a:lnTo>
                  <a:pt x="1973865" y="2175299"/>
                </a:lnTo>
                <a:lnTo>
                  <a:pt x="2017798" y="2156572"/>
                </a:lnTo>
                <a:lnTo>
                  <a:pt x="2060798" y="2136449"/>
                </a:lnTo>
                <a:lnTo>
                  <a:pt x="2102804" y="2114943"/>
                </a:lnTo>
                <a:lnTo>
                  <a:pt x="2143760" y="2092070"/>
                </a:lnTo>
                <a:lnTo>
                  <a:pt x="2236597" y="2186685"/>
                </a:lnTo>
                <a:lnTo>
                  <a:pt x="2195726" y="2209600"/>
                </a:lnTo>
                <a:lnTo>
                  <a:pt x="2153916" y="2231303"/>
                </a:lnTo>
                <a:lnTo>
                  <a:pt x="2111213" y="2251783"/>
                </a:lnTo>
                <a:lnTo>
                  <a:pt x="2067665" y="2271028"/>
                </a:lnTo>
                <a:lnTo>
                  <a:pt x="2023318" y="2289026"/>
                </a:lnTo>
                <a:lnTo>
                  <a:pt x="1978217" y="2305764"/>
                </a:lnTo>
                <a:lnTo>
                  <a:pt x="1932411" y="2321233"/>
                </a:lnTo>
                <a:lnTo>
                  <a:pt x="1885944" y="2335418"/>
                </a:lnTo>
                <a:lnTo>
                  <a:pt x="1838864" y="2348309"/>
                </a:lnTo>
                <a:lnTo>
                  <a:pt x="1791218" y="2359893"/>
                </a:lnTo>
                <a:lnTo>
                  <a:pt x="1743051" y="2370159"/>
                </a:lnTo>
                <a:lnTo>
                  <a:pt x="1694410" y="2379095"/>
                </a:lnTo>
                <a:lnTo>
                  <a:pt x="1645342" y="2386689"/>
                </a:lnTo>
                <a:lnTo>
                  <a:pt x="1595893" y="2392929"/>
                </a:lnTo>
                <a:lnTo>
                  <a:pt x="1546110" y="2397802"/>
                </a:lnTo>
                <a:lnTo>
                  <a:pt x="1496040" y="2401298"/>
                </a:lnTo>
                <a:lnTo>
                  <a:pt x="1445728" y="2403405"/>
                </a:lnTo>
                <a:lnTo>
                  <a:pt x="1395222" y="2404109"/>
                </a:lnTo>
                <a:lnTo>
                  <a:pt x="1340434" y="2403296"/>
                </a:lnTo>
                <a:lnTo>
                  <a:pt x="1286181" y="2400875"/>
                </a:lnTo>
                <a:lnTo>
                  <a:pt x="1232502" y="2396877"/>
                </a:lnTo>
                <a:lnTo>
                  <a:pt x="1179436" y="2391331"/>
                </a:lnTo>
                <a:lnTo>
                  <a:pt x="1127022" y="2384267"/>
                </a:lnTo>
                <a:lnTo>
                  <a:pt x="1075298" y="2375716"/>
                </a:lnTo>
                <a:lnTo>
                  <a:pt x="1024303" y="2365706"/>
                </a:lnTo>
                <a:lnTo>
                  <a:pt x="974076" y="2354269"/>
                </a:lnTo>
                <a:lnTo>
                  <a:pt x="924656" y="2341433"/>
                </a:lnTo>
                <a:lnTo>
                  <a:pt x="876080" y="2327229"/>
                </a:lnTo>
                <a:lnTo>
                  <a:pt x="828390" y="2311686"/>
                </a:lnTo>
                <a:lnTo>
                  <a:pt x="781622" y="2294835"/>
                </a:lnTo>
                <a:lnTo>
                  <a:pt x="735815" y="2276705"/>
                </a:lnTo>
                <a:lnTo>
                  <a:pt x="691009" y="2257326"/>
                </a:lnTo>
                <a:lnTo>
                  <a:pt x="647243" y="2236728"/>
                </a:lnTo>
                <a:lnTo>
                  <a:pt x="604554" y="2214941"/>
                </a:lnTo>
                <a:lnTo>
                  <a:pt x="562982" y="2191994"/>
                </a:lnTo>
                <a:lnTo>
                  <a:pt x="522565" y="2167918"/>
                </a:lnTo>
                <a:lnTo>
                  <a:pt x="483343" y="2142743"/>
                </a:lnTo>
                <a:lnTo>
                  <a:pt x="445354" y="2116498"/>
                </a:lnTo>
                <a:lnTo>
                  <a:pt x="408636" y="2089213"/>
                </a:lnTo>
                <a:lnTo>
                  <a:pt x="373229" y="2060918"/>
                </a:lnTo>
                <a:lnTo>
                  <a:pt x="339172" y="2031643"/>
                </a:lnTo>
                <a:lnTo>
                  <a:pt x="306502" y="2001418"/>
                </a:lnTo>
                <a:lnTo>
                  <a:pt x="275259" y="1970273"/>
                </a:lnTo>
                <a:lnTo>
                  <a:pt x="245482" y="1938237"/>
                </a:lnTo>
                <a:lnTo>
                  <a:pt x="217209" y="1905340"/>
                </a:lnTo>
                <a:lnTo>
                  <a:pt x="190480" y="1871613"/>
                </a:lnTo>
                <a:lnTo>
                  <a:pt x="165332" y="1837084"/>
                </a:lnTo>
                <a:lnTo>
                  <a:pt x="141805" y="1801785"/>
                </a:lnTo>
                <a:lnTo>
                  <a:pt x="119937" y="1765745"/>
                </a:lnTo>
                <a:lnTo>
                  <a:pt x="99768" y="1728993"/>
                </a:lnTo>
                <a:lnTo>
                  <a:pt x="81335" y="1691560"/>
                </a:lnTo>
                <a:lnTo>
                  <a:pt x="64678" y="1653475"/>
                </a:lnTo>
                <a:lnTo>
                  <a:pt x="49836" y="1614769"/>
                </a:lnTo>
                <a:lnTo>
                  <a:pt x="36846" y="1575471"/>
                </a:lnTo>
                <a:lnTo>
                  <a:pt x="25749" y="1535611"/>
                </a:lnTo>
                <a:lnTo>
                  <a:pt x="16583" y="1495219"/>
                </a:lnTo>
                <a:lnTo>
                  <a:pt x="9386" y="1454325"/>
                </a:lnTo>
                <a:lnTo>
                  <a:pt x="4197" y="1412958"/>
                </a:lnTo>
                <a:lnTo>
                  <a:pt x="1055" y="1371149"/>
                </a:lnTo>
                <a:lnTo>
                  <a:pt x="0" y="1328927"/>
                </a:lnTo>
                <a:lnTo>
                  <a:pt x="1089" y="1285983"/>
                </a:lnTo>
                <a:lnTo>
                  <a:pt x="4354" y="1243424"/>
                </a:lnTo>
                <a:lnTo>
                  <a:pt x="9754" y="1201284"/>
                </a:lnTo>
                <a:lnTo>
                  <a:pt x="17251" y="1159598"/>
                </a:lnTo>
                <a:lnTo>
                  <a:pt x="26806" y="1118401"/>
                </a:lnTo>
                <a:lnTo>
                  <a:pt x="38380" y="1077728"/>
                </a:lnTo>
                <a:lnTo>
                  <a:pt x="51935" y="1037613"/>
                </a:lnTo>
                <a:lnTo>
                  <a:pt x="67432" y="998091"/>
                </a:lnTo>
                <a:lnTo>
                  <a:pt x="84832" y="959196"/>
                </a:lnTo>
                <a:lnTo>
                  <a:pt x="104096" y="920964"/>
                </a:lnTo>
                <a:lnTo>
                  <a:pt x="125185" y="883429"/>
                </a:lnTo>
                <a:lnTo>
                  <a:pt x="148061" y="846625"/>
                </a:lnTo>
                <a:lnTo>
                  <a:pt x="172685" y="810588"/>
                </a:lnTo>
                <a:lnTo>
                  <a:pt x="199018" y="775352"/>
                </a:lnTo>
                <a:lnTo>
                  <a:pt x="227022" y="740952"/>
                </a:lnTo>
                <a:lnTo>
                  <a:pt x="256657" y="707422"/>
                </a:lnTo>
                <a:lnTo>
                  <a:pt x="287884" y="674797"/>
                </a:lnTo>
                <a:lnTo>
                  <a:pt x="320666" y="643113"/>
                </a:lnTo>
                <a:lnTo>
                  <a:pt x="354963" y="612402"/>
                </a:lnTo>
                <a:lnTo>
                  <a:pt x="390736" y="582701"/>
                </a:lnTo>
                <a:lnTo>
                  <a:pt x="427947" y="554044"/>
                </a:lnTo>
                <a:lnTo>
                  <a:pt x="466557" y="526466"/>
                </a:lnTo>
                <a:lnTo>
                  <a:pt x="506527" y="500001"/>
                </a:lnTo>
                <a:lnTo>
                  <a:pt x="547818" y="474683"/>
                </a:lnTo>
                <a:lnTo>
                  <a:pt x="590392" y="450549"/>
                </a:lnTo>
                <a:lnTo>
                  <a:pt x="634209" y="427632"/>
                </a:lnTo>
                <a:lnTo>
                  <a:pt x="679231" y="405967"/>
                </a:lnTo>
                <a:lnTo>
                  <a:pt x="725420" y="385588"/>
                </a:lnTo>
                <a:lnTo>
                  <a:pt x="772736" y="366531"/>
                </a:lnTo>
                <a:lnTo>
                  <a:pt x="821140" y="348830"/>
                </a:lnTo>
                <a:lnTo>
                  <a:pt x="870595" y="332520"/>
                </a:lnTo>
                <a:lnTo>
                  <a:pt x="921060" y="317636"/>
                </a:lnTo>
                <a:lnTo>
                  <a:pt x="972498" y="304212"/>
                </a:lnTo>
                <a:lnTo>
                  <a:pt x="1024869" y="292282"/>
                </a:lnTo>
                <a:lnTo>
                  <a:pt x="1078135" y="281883"/>
                </a:lnTo>
                <a:lnTo>
                  <a:pt x="1132257" y="273047"/>
                </a:lnTo>
                <a:lnTo>
                  <a:pt x="1187196" y="265810"/>
                </a:lnTo>
                <a:lnTo>
                  <a:pt x="1135253" y="0"/>
                </a:lnTo>
                <a:lnTo>
                  <a:pt x="1619885" y="275463"/>
                </a:lnTo>
                <a:lnTo>
                  <a:pt x="1262126" y="648842"/>
                </a:lnTo>
                <a:lnTo>
                  <a:pt x="1210183" y="383031"/>
                </a:lnTo>
                <a:close/>
              </a:path>
            </a:pathLst>
          </a:custGeom>
          <a:ln w="12192">
            <a:solidFill>
              <a:srgbClr val="92D0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28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" y="0"/>
            <a:ext cx="6545580" cy="1320233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730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15"/>
              </a:spcBef>
            </a:pPr>
            <a:r>
              <a:rPr sz="1200" spc="-5" dirty="0">
                <a:latin typeface="Courier New"/>
                <a:cs typeface="Courier New"/>
              </a:rPr>
              <a:t>int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b="1" dirty="0">
                <a:latin typeface="Courier New"/>
                <a:cs typeface="Courier New"/>
              </a:rPr>
              <a:t>factorial(int</a:t>
            </a:r>
            <a:r>
              <a:rPr sz="1200" b="1" spc="-25" dirty="0">
                <a:latin typeface="Courier New"/>
                <a:cs typeface="Courier New"/>
              </a:rPr>
              <a:t> </a:t>
            </a:r>
            <a:r>
              <a:rPr sz="1200" b="1" spc="5" dirty="0">
                <a:latin typeface="Courier New"/>
                <a:cs typeface="Courier New"/>
              </a:rPr>
              <a:t>3)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{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int</a:t>
            </a:r>
            <a:r>
              <a:rPr sz="1200" spc="-5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if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(n</a:t>
            </a:r>
            <a:r>
              <a:rPr sz="1200" spc="-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==0)</a:t>
            </a:r>
            <a:r>
              <a:rPr sz="1200" spc="-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fact</a:t>
            </a:r>
            <a:r>
              <a:rPr sz="1200" spc="-15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=1;</a:t>
            </a:r>
            <a:endParaRPr sz="1200">
              <a:latin typeface="Courier New"/>
              <a:cs typeface="Courier New"/>
            </a:endParaRPr>
          </a:p>
          <a:p>
            <a:pPr marL="274320">
              <a:lnSpc>
                <a:spcPct val="100000"/>
              </a:lnSpc>
            </a:pPr>
            <a:r>
              <a:rPr sz="1200" spc="-5" dirty="0">
                <a:latin typeface="Courier New"/>
                <a:cs typeface="Courier New"/>
              </a:rPr>
              <a:t>else</a:t>
            </a:r>
            <a:endParaRPr sz="1200">
              <a:latin typeface="Courier New"/>
              <a:cs typeface="Courier New"/>
            </a:endParaRPr>
          </a:p>
          <a:p>
            <a:pPr marL="274320" marR="2232025" indent="18415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fact = </a:t>
            </a:r>
            <a:r>
              <a:rPr sz="1200" dirty="0">
                <a:solidFill>
                  <a:srgbClr val="0033CC"/>
                </a:solidFill>
                <a:latin typeface="Courier New"/>
                <a:cs typeface="Courier New"/>
              </a:rPr>
              <a:t>factorial(2) </a:t>
            </a:r>
            <a:r>
              <a:rPr sz="1200" dirty="0">
                <a:latin typeface="Courier New"/>
                <a:cs typeface="Courier New"/>
              </a:rPr>
              <a:t>* </a:t>
            </a:r>
            <a:r>
              <a:rPr sz="1200" spc="-5" dirty="0">
                <a:latin typeface="Courier New"/>
                <a:cs typeface="Courier New"/>
              </a:rPr>
              <a:t>3; </a:t>
            </a:r>
            <a:r>
              <a:rPr sz="1200" spc="-710" dirty="0">
                <a:latin typeface="Courier New"/>
                <a:cs typeface="Courier New"/>
              </a:rPr>
              <a:t> </a:t>
            </a:r>
            <a:r>
              <a:rPr sz="1200" dirty="0">
                <a:latin typeface="Courier New"/>
                <a:cs typeface="Courier New"/>
              </a:rPr>
              <a:t>return </a:t>
            </a:r>
            <a:r>
              <a:rPr sz="1200" spc="5" dirty="0">
                <a:latin typeface="Courier New"/>
                <a:cs typeface="Courier New"/>
              </a:rPr>
              <a:t>6;</a:t>
            </a:r>
            <a:endParaRPr sz="1200">
              <a:latin typeface="Courier New"/>
              <a:cs typeface="Courier New"/>
            </a:endParaRPr>
          </a:p>
          <a:p>
            <a:pPr marL="91440">
              <a:lnSpc>
                <a:spcPct val="100000"/>
              </a:lnSpc>
            </a:pPr>
            <a:r>
              <a:rPr sz="1200" dirty="0">
                <a:latin typeface="Courier New"/>
                <a:cs typeface="Courier New"/>
              </a:rPr>
              <a:t>}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29</a:t>
            </a:fld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32229" y="639827"/>
            <a:ext cx="4899418" cy="54809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3670"/>
              </a:lnSpc>
              <a:spcBef>
                <a:spcPts val="760"/>
              </a:spcBef>
            </a:pP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135" dirty="0">
                <a:solidFill>
                  <a:srgbClr val="404040"/>
                </a:solidFill>
                <a:latin typeface="Calibri Light"/>
                <a:cs typeface="Calibri Light"/>
              </a:rPr>
              <a:t>x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i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n</a:t>
            </a:r>
            <a:r>
              <a:rPr sz="2800" b="1" u="sng" spc="-1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800" b="1" u="sng" spc="-290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125" dirty="0">
                <a:solidFill>
                  <a:srgbClr val="404040"/>
                </a:solidFill>
                <a:latin typeface="Calibri Light"/>
                <a:cs typeface="Calibri Light"/>
              </a:rPr>
              <a:t>r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e  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(</a:t>
            </a:r>
            <a:r>
              <a:rPr sz="2800" b="1" u="sng" spc="-55" dirty="0">
                <a:solidFill>
                  <a:srgbClr val="0000FF"/>
                </a:solidFill>
                <a:latin typeface="Calibri Light"/>
                <a:cs typeface="Calibri Light"/>
              </a:rPr>
              <a:t>decomposition</a:t>
            </a:r>
            <a:r>
              <a:rPr sz="2800" b="1" u="sng" spc="-55" dirty="0" smtClean="0">
                <a:solidFill>
                  <a:srgbClr val="404040"/>
                </a:solidFill>
                <a:latin typeface="Calibri Light"/>
                <a:cs typeface="Calibri Light"/>
              </a:rPr>
              <a:t>)</a:t>
            </a:r>
            <a:r>
              <a:rPr lang="en-US" sz="2800" b="1" u="sng" spc="-55" dirty="0" smtClean="0">
                <a:solidFill>
                  <a:srgbClr val="404040"/>
                </a:solidFill>
                <a:latin typeface="Calibri Light"/>
                <a:cs typeface="Calibri Light"/>
              </a:rPr>
              <a:t>:</a:t>
            </a:r>
            <a:endParaRPr sz="2800" b="1" u="sng" dirty="0">
              <a:latin typeface="Calibri Light"/>
              <a:cs typeface="Calibri 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169407" y="1"/>
            <a:ext cx="7023100" cy="1816735"/>
          </a:xfrm>
          <a:custGeom>
            <a:avLst/>
            <a:gdLst/>
            <a:ahLst/>
            <a:cxnLst/>
            <a:rect l="l" t="t" r="r" b="b"/>
            <a:pathLst>
              <a:path w="5267325" h="1816735">
                <a:moveTo>
                  <a:pt x="0" y="1816608"/>
                </a:moveTo>
                <a:lnTo>
                  <a:pt x="5266944" y="1816608"/>
                </a:lnTo>
                <a:lnTo>
                  <a:pt x="5266944" y="0"/>
                </a:lnTo>
                <a:lnTo>
                  <a:pt x="0" y="0"/>
                </a:lnTo>
                <a:lnTo>
                  <a:pt x="0" y="1816608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74733" y="11684"/>
            <a:ext cx="4574539" cy="15209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b="1" spc="-10" dirty="0">
                <a:latin typeface="Courier New"/>
                <a:cs typeface="Courier New"/>
              </a:rPr>
              <a:t>factorial(int </a:t>
            </a:r>
            <a:r>
              <a:rPr sz="1400" b="1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int</a:t>
            </a:r>
            <a:r>
              <a:rPr sz="1400" spc="-55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226060" marR="12801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</a:t>
            </a:r>
            <a:r>
              <a:rPr sz="1400" spc="-10" dirty="0">
                <a:latin typeface="Courier New"/>
                <a:cs typeface="Courier New"/>
              </a:rPr>
              <a:t>(n==0)fact </a:t>
            </a:r>
            <a:r>
              <a:rPr sz="1400" dirty="0">
                <a:latin typeface="Courier New"/>
                <a:cs typeface="Courier New"/>
              </a:rPr>
              <a:t>= </a:t>
            </a:r>
            <a:r>
              <a:rPr sz="1400" spc="-5" dirty="0">
                <a:latin typeface="Courier New"/>
                <a:cs typeface="Courier New"/>
              </a:rPr>
              <a:t>1;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else</a:t>
            </a:r>
            <a:endParaRPr sz="1400">
              <a:latin typeface="Courier New"/>
              <a:cs typeface="Courier New"/>
            </a:endParaRPr>
          </a:p>
          <a:p>
            <a:pPr marL="12700" marR="5080" indent="64008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25" dirty="0">
                <a:latin typeface="Courier New"/>
                <a:cs typeface="Courier New"/>
              </a:rPr>
              <a:t> </a:t>
            </a:r>
            <a:r>
              <a:rPr sz="1400" spc="-5" dirty="0">
                <a:solidFill>
                  <a:srgbClr val="0033CC"/>
                </a:solidFill>
                <a:latin typeface="Courier New"/>
                <a:cs typeface="Courier New"/>
              </a:rPr>
              <a:t>factorial(n-1)</a:t>
            </a:r>
            <a:r>
              <a:rPr sz="1400" spc="-30" dirty="0">
                <a:solidFill>
                  <a:srgbClr val="0033CC"/>
                </a:solidFill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25" dirty="0">
                <a:latin typeface="Courier New"/>
                <a:cs typeface="Courier New"/>
              </a:rPr>
              <a:t> </a:t>
            </a:r>
            <a:r>
              <a:rPr sz="1400" spc="-5" dirty="0">
                <a:solidFill>
                  <a:srgbClr val="0033CC"/>
                </a:solidFill>
                <a:latin typeface="Courier New"/>
                <a:cs typeface="Courier New"/>
              </a:rPr>
              <a:t>n</a:t>
            </a:r>
            <a:r>
              <a:rPr sz="1400" spc="-5" dirty="0">
                <a:latin typeface="Courier New"/>
                <a:cs typeface="Courier New"/>
              </a:rPr>
              <a:t>;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75992" y="2512823"/>
            <a:ext cx="4141893" cy="109068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6365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factorial(4)</a:t>
            </a:r>
            <a:endParaRPr sz="200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0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tabLst>
                <a:tab pos="2451100" algn="l"/>
              </a:tabLst>
            </a:pPr>
            <a:r>
              <a:rPr sz="2000" spc="-5" dirty="0">
                <a:latin typeface="Courier New"/>
                <a:cs typeface="Courier New"/>
              </a:rPr>
              <a:t>factorial(3)	</a:t>
            </a:r>
            <a:r>
              <a:rPr sz="2000" dirty="0">
                <a:latin typeface="Courier New"/>
                <a:cs typeface="Courier New"/>
              </a:rPr>
              <a:t>4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293616" y="2920238"/>
            <a:ext cx="1542627" cy="277495"/>
          </a:xfrm>
          <a:custGeom>
            <a:avLst/>
            <a:gdLst/>
            <a:ahLst/>
            <a:cxnLst/>
            <a:rect l="l" t="t" r="r" b="b"/>
            <a:pathLst>
              <a:path w="1156970" h="277494">
                <a:moveTo>
                  <a:pt x="1156716" y="274066"/>
                </a:moveTo>
                <a:lnTo>
                  <a:pt x="1140091" y="253365"/>
                </a:lnTo>
                <a:lnTo>
                  <a:pt x="1103376" y="207645"/>
                </a:lnTo>
                <a:lnTo>
                  <a:pt x="1090129" y="236562"/>
                </a:lnTo>
                <a:lnTo>
                  <a:pt x="582955" y="4165"/>
                </a:lnTo>
                <a:lnTo>
                  <a:pt x="581152" y="0"/>
                </a:lnTo>
                <a:lnTo>
                  <a:pt x="577430" y="1638"/>
                </a:lnTo>
                <a:lnTo>
                  <a:pt x="574167" y="127"/>
                </a:lnTo>
                <a:lnTo>
                  <a:pt x="572439" y="3822"/>
                </a:lnTo>
                <a:lnTo>
                  <a:pt x="67221" y="225425"/>
                </a:lnTo>
                <a:lnTo>
                  <a:pt x="54483" y="196342"/>
                </a:lnTo>
                <a:lnTo>
                  <a:pt x="0" y="261874"/>
                </a:lnTo>
                <a:lnTo>
                  <a:pt x="85090" y="266192"/>
                </a:lnTo>
                <a:lnTo>
                  <a:pt x="74561" y="242189"/>
                </a:lnTo>
                <a:lnTo>
                  <a:pt x="72326" y="237096"/>
                </a:lnTo>
                <a:lnTo>
                  <a:pt x="577481" y="15532"/>
                </a:lnTo>
                <a:lnTo>
                  <a:pt x="1084859" y="248081"/>
                </a:lnTo>
                <a:lnTo>
                  <a:pt x="1071626" y="276987"/>
                </a:lnTo>
                <a:lnTo>
                  <a:pt x="1156716" y="274066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30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2" y="79526"/>
            <a:ext cx="1401626" cy="654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5169407" y="0"/>
            <a:ext cx="7023100" cy="2019300"/>
          </a:xfrm>
          <a:custGeom>
            <a:avLst/>
            <a:gdLst/>
            <a:ahLst/>
            <a:cxnLst/>
            <a:rect l="l" t="t" r="r" b="b"/>
            <a:pathLst>
              <a:path w="5267325" h="2019300">
                <a:moveTo>
                  <a:pt x="0" y="2019300"/>
                </a:moveTo>
                <a:lnTo>
                  <a:pt x="5266944" y="2019300"/>
                </a:lnTo>
                <a:lnTo>
                  <a:pt x="5266944" y="0"/>
                </a:lnTo>
                <a:lnTo>
                  <a:pt x="0" y="0"/>
                </a:lnTo>
                <a:lnTo>
                  <a:pt x="0" y="201930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74733" y="11684"/>
            <a:ext cx="6561667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public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static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factorial(int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5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439420" marR="5080" indent="-2133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(n </a:t>
            </a:r>
            <a:r>
              <a:rPr sz="1400" dirty="0">
                <a:latin typeface="Courier New"/>
                <a:cs typeface="Courier New"/>
              </a:rPr>
              <a:t>&gt; </a:t>
            </a:r>
            <a:r>
              <a:rPr sz="1400" spc="-10" dirty="0">
                <a:latin typeface="Courier New"/>
                <a:cs typeface="Courier New"/>
              </a:rPr>
              <a:t>1) // </a:t>
            </a:r>
            <a:r>
              <a:rPr sz="1400" spc="-5" dirty="0">
                <a:latin typeface="Courier New"/>
                <a:cs typeface="Courier New"/>
              </a:rPr>
              <a:t>recursive case (decomposition)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factorial(n </a:t>
            </a:r>
            <a:r>
              <a:rPr sz="1400" dirty="0">
                <a:latin typeface="Courier New"/>
                <a:cs typeface="Courier New"/>
              </a:rPr>
              <a:t>–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1)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5" dirty="0">
                <a:latin typeface="Courier New"/>
                <a:cs typeface="Courier New"/>
              </a:rPr>
              <a:t> n; </a:t>
            </a:r>
            <a:r>
              <a:rPr sz="1400" spc="-10" dirty="0">
                <a:latin typeface="Courier New"/>
                <a:cs typeface="Courier New"/>
              </a:rPr>
              <a:t>(composition)</a:t>
            </a:r>
            <a:endParaRPr sz="1400">
              <a:latin typeface="Courier New"/>
              <a:cs typeface="Courier New"/>
            </a:endParaRPr>
          </a:p>
          <a:p>
            <a:pPr marL="439420" marR="2876550" indent="-2133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else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//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base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case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1;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6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75992" y="2512823"/>
            <a:ext cx="4141893" cy="109068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6365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factorial(4)</a:t>
            </a:r>
            <a:endParaRPr sz="200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0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tabLst>
                <a:tab pos="2451100" algn="l"/>
              </a:tabLst>
            </a:pPr>
            <a:r>
              <a:rPr sz="2000" spc="-5" dirty="0">
                <a:latin typeface="Courier New"/>
                <a:cs typeface="Courier New"/>
              </a:rPr>
              <a:t>factorial(3)	</a:t>
            </a:r>
            <a:r>
              <a:rPr sz="2000" dirty="0">
                <a:latin typeface="Courier New"/>
                <a:cs typeface="Courier New"/>
              </a:rPr>
              <a:t>4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78593" y="4075303"/>
            <a:ext cx="24731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urier New"/>
                <a:cs typeface="Courier New"/>
              </a:rPr>
              <a:t>factorial(2)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33434" y="4075303"/>
            <a:ext cx="2379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ourier New"/>
                <a:cs typeface="Courier New"/>
              </a:rPr>
              <a:t>3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293616" y="2920238"/>
            <a:ext cx="1542627" cy="277495"/>
          </a:xfrm>
          <a:custGeom>
            <a:avLst/>
            <a:gdLst/>
            <a:ahLst/>
            <a:cxnLst/>
            <a:rect l="l" t="t" r="r" b="b"/>
            <a:pathLst>
              <a:path w="1156970" h="277494">
                <a:moveTo>
                  <a:pt x="1156716" y="274066"/>
                </a:moveTo>
                <a:lnTo>
                  <a:pt x="1140091" y="253365"/>
                </a:lnTo>
                <a:lnTo>
                  <a:pt x="1103376" y="207645"/>
                </a:lnTo>
                <a:lnTo>
                  <a:pt x="1090129" y="236562"/>
                </a:lnTo>
                <a:lnTo>
                  <a:pt x="582955" y="4165"/>
                </a:lnTo>
                <a:lnTo>
                  <a:pt x="581152" y="0"/>
                </a:lnTo>
                <a:lnTo>
                  <a:pt x="577430" y="1638"/>
                </a:lnTo>
                <a:lnTo>
                  <a:pt x="574167" y="127"/>
                </a:lnTo>
                <a:lnTo>
                  <a:pt x="572439" y="3822"/>
                </a:lnTo>
                <a:lnTo>
                  <a:pt x="67221" y="225425"/>
                </a:lnTo>
                <a:lnTo>
                  <a:pt x="54483" y="196342"/>
                </a:lnTo>
                <a:lnTo>
                  <a:pt x="0" y="261874"/>
                </a:lnTo>
                <a:lnTo>
                  <a:pt x="85090" y="266192"/>
                </a:lnTo>
                <a:lnTo>
                  <a:pt x="74561" y="242189"/>
                </a:lnTo>
                <a:lnTo>
                  <a:pt x="72326" y="237096"/>
                </a:lnTo>
                <a:lnTo>
                  <a:pt x="577481" y="15532"/>
                </a:lnTo>
                <a:lnTo>
                  <a:pt x="1084859" y="248081"/>
                </a:lnTo>
                <a:lnTo>
                  <a:pt x="1071626" y="276987"/>
                </a:lnTo>
                <a:lnTo>
                  <a:pt x="1156716" y="274066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602737" y="3671570"/>
            <a:ext cx="1558713" cy="287655"/>
          </a:xfrm>
          <a:custGeom>
            <a:avLst/>
            <a:gdLst/>
            <a:ahLst/>
            <a:cxnLst/>
            <a:rect l="l" t="t" r="r" b="b"/>
            <a:pathLst>
              <a:path w="1169035" h="287654">
                <a:moveTo>
                  <a:pt x="1168908" y="284734"/>
                </a:moveTo>
                <a:lnTo>
                  <a:pt x="1152309" y="264160"/>
                </a:lnTo>
                <a:lnTo>
                  <a:pt x="1115441" y="218440"/>
                </a:lnTo>
                <a:lnTo>
                  <a:pt x="1102233" y="247332"/>
                </a:lnTo>
                <a:lnTo>
                  <a:pt x="586092" y="11379"/>
                </a:lnTo>
                <a:lnTo>
                  <a:pt x="581139" y="0"/>
                </a:lnTo>
                <a:lnTo>
                  <a:pt x="67284" y="224028"/>
                </a:lnTo>
                <a:lnTo>
                  <a:pt x="54610" y="194945"/>
                </a:lnTo>
                <a:lnTo>
                  <a:pt x="0" y="260350"/>
                </a:lnTo>
                <a:lnTo>
                  <a:pt x="85090" y="264795"/>
                </a:lnTo>
                <a:lnTo>
                  <a:pt x="74612" y="240792"/>
                </a:lnTo>
                <a:lnTo>
                  <a:pt x="72390" y="235699"/>
                </a:lnTo>
                <a:lnTo>
                  <a:pt x="583946" y="12687"/>
                </a:lnTo>
                <a:lnTo>
                  <a:pt x="579501" y="22225"/>
                </a:lnTo>
                <a:lnTo>
                  <a:pt x="1096949" y="258902"/>
                </a:lnTo>
                <a:lnTo>
                  <a:pt x="1083818" y="287655"/>
                </a:lnTo>
                <a:lnTo>
                  <a:pt x="1168908" y="284734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31</a:t>
            </a:fld>
            <a:endParaRPr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8" name="object 3"/>
          <p:cNvSpPr txBox="1"/>
          <p:nvPr/>
        </p:nvSpPr>
        <p:spPr>
          <a:xfrm>
            <a:off x="232229" y="639827"/>
            <a:ext cx="4899418" cy="54809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3670"/>
              </a:lnSpc>
              <a:spcBef>
                <a:spcPts val="760"/>
              </a:spcBef>
            </a:pP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135" dirty="0">
                <a:solidFill>
                  <a:srgbClr val="404040"/>
                </a:solidFill>
                <a:latin typeface="Calibri Light"/>
                <a:cs typeface="Calibri Light"/>
              </a:rPr>
              <a:t>x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i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n</a:t>
            </a:r>
            <a:r>
              <a:rPr sz="2800" b="1" u="sng" spc="-1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800" b="1" u="sng" spc="-290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125" dirty="0">
                <a:solidFill>
                  <a:srgbClr val="404040"/>
                </a:solidFill>
                <a:latin typeface="Calibri Light"/>
                <a:cs typeface="Calibri Light"/>
              </a:rPr>
              <a:t>r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e  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(</a:t>
            </a:r>
            <a:r>
              <a:rPr sz="2800" b="1" u="sng" spc="-55" dirty="0">
                <a:solidFill>
                  <a:srgbClr val="0000FF"/>
                </a:solidFill>
                <a:latin typeface="Calibri Light"/>
                <a:cs typeface="Calibri Light"/>
              </a:rPr>
              <a:t>decomposition</a:t>
            </a:r>
            <a:r>
              <a:rPr sz="2800" b="1" u="sng" spc="-55" dirty="0" smtClean="0">
                <a:solidFill>
                  <a:srgbClr val="404040"/>
                </a:solidFill>
                <a:latin typeface="Calibri Light"/>
                <a:cs typeface="Calibri Light"/>
              </a:rPr>
              <a:t>)</a:t>
            </a:r>
            <a:r>
              <a:rPr lang="en-US" sz="2800" b="1" u="sng" spc="-55" dirty="0" smtClean="0">
                <a:solidFill>
                  <a:srgbClr val="404040"/>
                </a:solidFill>
                <a:latin typeface="Calibri Light"/>
                <a:cs typeface="Calibri Light"/>
              </a:rPr>
              <a:t>:</a:t>
            </a:r>
            <a:endParaRPr sz="2800" b="1" u="sng" dirty="0">
              <a:latin typeface="Calibri Light"/>
              <a:cs typeface="Calibri Light"/>
            </a:endParaRPr>
          </a:p>
        </p:txBody>
      </p:sp>
      <p:pic>
        <p:nvPicPr>
          <p:cNvPr id="2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2" y="79526"/>
            <a:ext cx="1401626" cy="654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5169407" y="0"/>
            <a:ext cx="7023100" cy="2019300"/>
          </a:xfrm>
          <a:custGeom>
            <a:avLst/>
            <a:gdLst/>
            <a:ahLst/>
            <a:cxnLst/>
            <a:rect l="l" t="t" r="r" b="b"/>
            <a:pathLst>
              <a:path w="5267325" h="2019300">
                <a:moveTo>
                  <a:pt x="0" y="2019300"/>
                </a:moveTo>
                <a:lnTo>
                  <a:pt x="5266944" y="2019300"/>
                </a:lnTo>
                <a:lnTo>
                  <a:pt x="5266944" y="0"/>
                </a:lnTo>
                <a:lnTo>
                  <a:pt x="0" y="0"/>
                </a:lnTo>
                <a:lnTo>
                  <a:pt x="0" y="201930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74733" y="11684"/>
            <a:ext cx="6561667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public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static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factorial(int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5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439420" marR="5080" indent="-2133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(n </a:t>
            </a:r>
            <a:r>
              <a:rPr sz="1400" dirty="0">
                <a:latin typeface="Courier New"/>
                <a:cs typeface="Courier New"/>
              </a:rPr>
              <a:t>&gt; </a:t>
            </a:r>
            <a:r>
              <a:rPr sz="1400" spc="-10" dirty="0">
                <a:latin typeface="Courier New"/>
                <a:cs typeface="Courier New"/>
              </a:rPr>
              <a:t>1) // </a:t>
            </a:r>
            <a:r>
              <a:rPr sz="1400" spc="-5" dirty="0">
                <a:latin typeface="Courier New"/>
                <a:cs typeface="Courier New"/>
              </a:rPr>
              <a:t>recursive case (decomposition)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factorial(n </a:t>
            </a:r>
            <a:r>
              <a:rPr sz="1400" dirty="0">
                <a:latin typeface="Courier New"/>
                <a:cs typeface="Courier New"/>
              </a:rPr>
              <a:t>–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1)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5" dirty="0">
                <a:latin typeface="Courier New"/>
                <a:cs typeface="Courier New"/>
              </a:rPr>
              <a:t> n; </a:t>
            </a:r>
            <a:r>
              <a:rPr sz="1400" spc="-10" dirty="0">
                <a:latin typeface="Courier New"/>
                <a:cs typeface="Courier New"/>
              </a:rPr>
              <a:t>(composition)</a:t>
            </a:r>
            <a:endParaRPr sz="1400">
              <a:latin typeface="Courier New"/>
              <a:cs typeface="Courier New"/>
            </a:endParaRPr>
          </a:p>
          <a:p>
            <a:pPr marL="439420" marR="2876550" indent="-2133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else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//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base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case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1;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6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75992" y="2512823"/>
            <a:ext cx="4141893" cy="109068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6365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factorial(4)</a:t>
            </a:r>
            <a:endParaRPr sz="200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0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tabLst>
                <a:tab pos="2451100" algn="l"/>
              </a:tabLst>
            </a:pPr>
            <a:r>
              <a:rPr sz="2000" spc="-5" dirty="0">
                <a:latin typeface="Courier New"/>
                <a:cs typeface="Courier New"/>
              </a:rPr>
              <a:t>factorial(3)	</a:t>
            </a:r>
            <a:r>
              <a:rPr sz="2000" dirty="0">
                <a:latin typeface="Courier New"/>
                <a:cs typeface="Courier New"/>
              </a:rPr>
              <a:t>4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78593" y="4075303"/>
            <a:ext cx="24731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urier New"/>
                <a:cs typeface="Courier New"/>
              </a:rPr>
              <a:t>factorial(2)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33434" y="4075303"/>
            <a:ext cx="2379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ourier New"/>
                <a:cs typeface="Courier New"/>
              </a:rPr>
              <a:t>3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37319" y="5040325"/>
            <a:ext cx="247396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factorial(1)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89401" y="5040325"/>
            <a:ext cx="237913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Courier New"/>
                <a:cs typeface="Courier New"/>
              </a:rPr>
              <a:t>2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293616" y="2920238"/>
            <a:ext cx="1542627" cy="277495"/>
          </a:xfrm>
          <a:custGeom>
            <a:avLst/>
            <a:gdLst/>
            <a:ahLst/>
            <a:cxnLst/>
            <a:rect l="l" t="t" r="r" b="b"/>
            <a:pathLst>
              <a:path w="1156970" h="277494">
                <a:moveTo>
                  <a:pt x="1156716" y="274066"/>
                </a:moveTo>
                <a:lnTo>
                  <a:pt x="1140091" y="253365"/>
                </a:lnTo>
                <a:lnTo>
                  <a:pt x="1103376" y="207645"/>
                </a:lnTo>
                <a:lnTo>
                  <a:pt x="1090129" y="236562"/>
                </a:lnTo>
                <a:lnTo>
                  <a:pt x="582955" y="4165"/>
                </a:lnTo>
                <a:lnTo>
                  <a:pt x="581152" y="0"/>
                </a:lnTo>
                <a:lnTo>
                  <a:pt x="577430" y="1638"/>
                </a:lnTo>
                <a:lnTo>
                  <a:pt x="574167" y="127"/>
                </a:lnTo>
                <a:lnTo>
                  <a:pt x="572439" y="3822"/>
                </a:lnTo>
                <a:lnTo>
                  <a:pt x="67221" y="225425"/>
                </a:lnTo>
                <a:lnTo>
                  <a:pt x="54483" y="196342"/>
                </a:lnTo>
                <a:lnTo>
                  <a:pt x="0" y="261874"/>
                </a:lnTo>
                <a:lnTo>
                  <a:pt x="85090" y="266192"/>
                </a:lnTo>
                <a:lnTo>
                  <a:pt x="74561" y="242189"/>
                </a:lnTo>
                <a:lnTo>
                  <a:pt x="72326" y="237096"/>
                </a:lnTo>
                <a:lnTo>
                  <a:pt x="577481" y="15532"/>
                </a:lnTo>
                <a:lnTo>
                  <a:pt x="1084859" y="248081"/>
                </a:lnTo>
                <a:lnTo>
                  <a:pt x="1071626" y="276987"/>
                </a:lnTo>
                <a:lnTo>
                  <a:pt x="1156716" y="274066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602737" y="3671570"/>
            <a:ext cx="1558713" cy="287655"/>
          </a:xfrm>
          <a:custGeom>
            <a:avLst/>
            <a:gdLst/>
            <a:ahLst/>
            <a:cxnLst/>
            <a:rect l="l" t="t" r="r" b="b"/>
            <a:pathLst>
              <a:path w="1169035" h="287654">
                <a:moveTo>
                  <a:pt x="1168908" y="284734"/>
                </a:moveTo>
                <a:lnTo>
                  <a:pt x="1152309" y="264160"/>
                </a:lnTo>
                <a:lnTo>
                  <a:pt x="1115441" y="218440"/>
                </a:lnTo>
                <a:lnTo>
                  <a:pt x="1102233" y="247332"/>
                </a:lnTo>
                <a:lnTo>
                  <a:pt x="586092" y="11379"/>
                </a:lnTo>
                <a:lnTo>
                  <a:pt x="581139" y="0"/>
                </a:lnTo>
                <a:lnTo>
                  <a:pt x="67284" y="224028"/>
                </a:lnTo>
                <a:lnTo>
                  <a:pt x="54610" y="194945"/>
                </a:lnTo>
                <a:lnTo>
                  <a:pt x="0" y="260350"/>
                </a:lnTo>
                <a:lnTo>
                  <a:pt x="85090" y="264795"/>
                </a:lnTo>
                <a:lnTo>
                  <a:pt x="74612" y="240792"/>
                </a:lnTo>
                <a:lnTo>
                  <a:pt x="72390" y="235699"/>
                </a:lnTo>
                <a:lnTo>
                  <a:pt x="583946" y="12687"/>
                </a:lnTo>
                <a:lnTo>
                  <a:pt x="579501" y="22225"/>
                </a:lnTo>
                <a:lnTo>
                  <a:pt x="1096949" y="258902"/>
                </a:lnTo>
                <a:lnTo>
                  <a:pt x="1083818" y="287655"/>
                </a:lnTo>
                <a:lnTo>
                  <a:pt x="1168908" y="284734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619248" y="4614927"/>
            <a:ext cx="1542627" cy="277495"/>
          </a:xfrm>
          <a:custGeom>
            <a:avLst/>
            <a:gdLst/>
            <a:ahLst/>
            <a:cxnLst/>
            <a:rect l="l" t="t" r="r" b="b"/>
            <a:pathLst>
              <a:path w="1156970" h="277495">
                <a:moveTo>
                  <a:pt x="1156716" y="274066"/>
                </a:moveTo>
                <a:lnTo>
                  <a:pt x="1140091" y="253365"/>
                </a:lnTo>
                <a:lnTo>
                  <a:pt x="1103376" y="207645"/>
                </a:lnTo>
                <a:lnTo>
                  <a:pt x="1090129" y="236562"/>
                </a:lnTo>
                <a:lnTo>
                  <a:pt x="582955" y="4165"/>
                </a:lnTo>
                <a:lnTo>
                  <a:pt x="581152" y="0"/>
                </a:lnTo>
                <a:lnTo>
                  <a:pt x="577430" y="1638"/>
                </a:lnTo>
                <a:lnTo>
                  <a:pt x="574167" y="127"/>
                </a:lnTo>
                <a:lnTo>
                  <a:pt x="572439" y="3822"/>
                </a:lnTo>
                <a:lnTo>
                  <a:pt x="67221" y="225425"/>
                </a:lnTo>
                <a:lnTo>
                  <a:pt x="54483" y="196342"/>
                </a:lnTo>
                <a:lnTo>
                  <a:pt x="0" y="261874"/>
                </a:lnTo>
                <a:lnTo>
                  <a:pt x="85090" y="266192"/>
                </a:lnTo>
                <a:lnTo>
                  <a:pt x="74561" y="242189"/>
                </a:lnTo>
                <a:lnTo>
                  <a:pt x="72326" y="237096"/>
                </a:lnTo>
                <a:lnTo>
                  <a:pt x="577481" y="15532"/>
                </a:lnTo>
                <a:lnTo>
                  <a:pt x="1084859" y="248081"/>
                </a:lnTo>
                <a:lnTo>
                  <a:pt x="1071626" y="276987"/>
                </a:lnTo>
                <a:lnTo>
                  <a:pt x="1156716" y="274066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32</a:t>
            </a:fld>
            <a:endParaRPr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2" y="79527"/>
            <a:ext cx="1387112" cy="64768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5169407" y="0"/>
            <a:ext cx="7023100" cy="2019300"/>
          </a:xfrm>
          <a:custGeom>
            <a:avLst/>
            <a:gdLst/>
            <a:ahLst/>
            <a:cxnLst/>
            <a:rect l="l" t="t" r="r" b="b"/>
            <a:pathLst>
              <a:path w="5267325" h="2019300">
                <a:moveTo>
                  <a:pt x="0" y="2019300"/>
                </a:moveTo>
                <a:lnTo>
                  <a:pt x="5266944" y="2019300"/>
                </a:lnTo>
                <a:lnTo>
                  <a:pt x="5266944" y="0"/>
                </a:lnTo>
                <a:lnTo>
                  <a:pt x="0" y="0"/>
                </a:lnTo>
                <a:lnTo>
                  <a:pt x="0" y="201930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33829" y="639827"/>
            <a:ext cx="4607318" cy="54809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3670"/>
              </a:lnSpc>
              <a:spcBef>
                <a:spcPts val="760"/>
              </a:spcBef>
            </a:pP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135" dirty="0">
                <a:solidFill>
                  <a:srgbClr val="404040"/>
                </a:solidFill>
                <a:latin typeface="Calibri Light"/>
                <a:cs typeface="Calibri Light"/>
              </a:rPr>
              <a:t>x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i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n</a:t>
            </a:r>
            <a:r>
              <a:rPr sz="2800" b="1" u="sng" spc="-1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800" b="1" u="sng" spc="-290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125" dirty="0">
                <a:solidFill>
                  <a:srgbClr val="404040"/>
                </a:solidFill>
                <a:latin typeface="Calibri Light"/>
                <a:cs typeface="Calibri Light"/>
              </a:rPr>
              <a:t>r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e  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(</a:t>
            </a:r>
            <a:r>
              <a:rPr sz="2800" b="1" u="sng" spc="-50" dirty="0">
                <a:solidFill>
                  <a:srgbClr val="33CC33"/>
                </a:solidFill>
                <a:latin typeface="Calibri Light"/>
                <a:cs typeface="Calibri Light"/>
              </a:rPr>
              <a:t>composition</a:t>
            </a:r>
            <a:r>
              <a:rPr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)</a:t>
            </a:r>
            <a:r>
              <a:rPr lang="en-US"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:</a:t>
            </a:r>
            <a:endParaRPr sz="2800" b="1" u="sng" dirty="0">
              <a:latin typeface="Calibri Light"/>
              <a:cs typeface="Calibri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74733" y="11684"/>
            <a:ext cx="6561667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public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static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factorial(int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5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439420" marR="5080" indent="-2133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(n </a:t>
            </a:r>
            <a:r>
              <a:rPr sz="1400" dirty="0">
                <a:latin typeface="Courier New"/>
                <a:cs typeface="Courier New"/>
              </a:rPr>
              <a:t>&gt; </a:t>
            </a:r>
            <a:r>
              <a:rPr sz="1400" spc="-10" dirty="0">
                <a:latin typeface="Courier New"/>
                <a:cs typeface="Courier New"/>
              </a:rPr>
              <a:t>1) // </a:t>
            </a:r>
            <a:r>
              <a:rPr sz="1400" spc="-5" dirty="0">
                <a:latin typeface="Courier New"/>
                <a:cs typeface="Courier New"/>
              </a:rPr>
              <a:t>recursive case (decomposition)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factorial(n </a:t>
            </a:r>
            <a:r>
              <a:rPr sz="1400" dirty="0">
                <a:latin typeface="Courier New"/>
                <a:cs typeface="Courier New"/>
              </a:rPr>
              <a:t>–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1)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5" dirty="0">
                <a:latin typeface="Courier New"/>
                <a:cs typeface="Courier New"/>
              </a:rPr>
              <a:t> n; </a:t>
            </a:r>
            <a:r>
              <a:rPr sz="1400" spc="-10" dirty="0">
                <a:latin typeface="Courier New"/>
                <a:cs typeface="Courier New"/>
              </a:rPr>
              <a:t>(composition)</a:t>
            </a:r>
            <a:endParaRPr sz="1400">
              <a:latin typeface="Courier New"/>
              <a:cs typeface="Courier New"/>
            </a:endParaRPr>
          </a:p>
          <a:p>
            <a:pPr marL="439420" marR="2876550" indent="-2133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else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//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base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case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1;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6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245221" y="2878220"/>
            <a:ext cx="1549400" cy="278765"/>
          </a:xfrm>
          <a:custGeom>
            <a:avLst/>
            <a:gdLst/>
            <a:ahLst/>
            <a:cxnLst/>
            <a:rect l="l" t="t" r="r" b="b"/>
            <a:pathLst>
              <a:path w="1162050" h="278764">
                <a:moveTo>
                  <a:pt x="1161923" y="266827"/>
                </a:moveTo>
                <a:lnTo>
                  <a:pt x="645883" y="30314"/>
                </a:lnTo>
                <a:lnTo>
                  <a:pt x="648309" y="25019"/>
                </a:lnTo>
                <a:lnTo>
                  <a:pt x="659130" y="1397"/>
                </a:lnTo>
                <a:lnTo>
                  <a:pt x="581304" y="4076"/>
                </a:lnTo>
                <a:lnTo>
                  <a:pt x="501142" y="0"/>
                </a:lnTo>
                <a:lnTo>
                  <a:pt x="513892" y="29108"/>
                </a:lnTo>
                <a:lnTo>
                  <a:pt x="0" y="254508"/>
                </a:lnTo>
                <a:lnTo>
                  <a:pt x="5080" y="266192"/>
                </a:lnTo>
                <a:lnTo>
                  <a:pt x="518998" y="40779"/>
                </a:lnTo>
                <a:lnTo>
                  <a:pt x="531749" y="69850"/>
                </a:lnTo>
                <a:lnTo>
                  <a:pt x="569861" y="24003"/>
                </a:lnTo>
                <a:lnTo>
                  <a:pt x="580021" y="11785"/>
                </a:lnTo>
                <a:lnTo>
                  <a:pt x="627380" y="70739"/>
                </a:lnTo>
                <a:lnTo>
                  <a:pt x="640613" y="41833"/>
                </a:lnTo>
                <a:lnTo>
                  <a:pt x="1156589" y="278257"/>
                </a:lnTo>
                <a:lnTo>
                  <a:pt x="1161923" y="266827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12398" y="3629424"/>
            <a:ext cx="1565487" cy="289560"/>
          </a:xfrm>
          <a:custGeom>
            <a:avLst/>
            <a:gdLst/>
            <a:ahLst/>
            <a:cxnLst/>
            <a:rect l="l" t="t" r="r" b="b"/>
            <a:pathLst>
              <a:path w="1174114" h="289560">
                <a:moveTo>
                  <a:pt x="586232" y="4445"/>
                </a:moveTo>
                <a:lnTo>
                  <a:pt x="501142" y="0"/>
                </a:lnTo>
                <a:lnTo>
                  <a:pt x="513829" y="29108"/>
                </a:lnTo>
                <a:lnTo>
                  <a:pt x="0" y="253111"/>
                </a:lnTo>
                <a:lnTo>
                  <a:pt x="5080" y="264795"/>
                </a:lnTo>
                <a:lnTo>
                  <a:pt x="518934" y="40779"/>
                </a:lnTo>
                <a:lnTo>
                  <a:pt x="531622" y="69850"/>
                </a:lnTo>
                <a:lnTo>
                  <a:pt x="569899" y="24003"/>
                </a:lnTo>
                <a:lnTo>
                  <a:pt x="586232" y="4445"/>
                </a:lnTo>
                <a:close/>
              </a:path>
              <a:path w="1174114" h="289560">
                <a:moveTo>
                  <a:pt x="1174115" y="277622"/>
                </a:moveTo>
                <a:lnTo>
                  <a:pt x="656653" y="40957"/>
                </a:lnTo>
                <a:lnTo>
                  <a:pt x="659053" y="35687"/>
                </a:lnTo>
                <a:lnTo>
                  <a:pt x="669798" y="12192"/>
                </a:lnTo>
                <a:lnTo>
                  <a:pt x="584708" y="15113"/>
                </a:lnTo>
                <a:lnTo>
                  <a:pt x="638175" y="81407"/>
                </a:lnTo>
                <a:lnTo>
                  <a:pt x="651370" y="52527"/>
                </a:lnTo>
                <a:lnTo>
                  <a:pt x="1168781" y="289052"/>
                </a:lnTo>
                <a:lnTo>
                  <a:pt x="1174115" y="277622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95079" y="2520723"/>
            <a:ext cx="8215092" cy="2996974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marL="2700655">
              <a:lnSpc>
                <a:spcPct val="100000"/>
              </a:lnSpc>
              <a:spcBef>
                <a:spcPts val="610"/>
              </a:spcBef>
            </a:pPr>
            <a:r>
              <a:rPr sz="2000" spc="-5" dirty="0">
                <a:latin typeface="Courier New"/>
                <a:cs typeface="Courier New"/>
              </a:rPr>
              <a:t>factorial(4</a:t>
            </a:r>
            <a:r>
              <a:rPr sz="2000" dirty="0">
                <a:latin typeface="Courier New"/>
                <a:cs typeface="Courier New"/>
              </a:rPr>
              <a:t>)</a:t>
            </a:r>
          </a:p>
          <a:p>
            <a:pPr marL="3303904">
              <a:lnSpc>
                <a:spcPct val="100000"/>
              </a:lnSpc>
              <a:spcBef>
                <a:spcPts val="515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*</a:t>
            </a:r>
            <a:endParaRPr sz="2000" dirty="0">
              <a:latin typeface="Courier New"/>
              <a:cs typeface="Courier New"/>
            </a:endParaRPr>
          </a:p>
          <a:p>
            <a:pPr marL="1217295">
              <a:lnSpc>
                <a:spcPct val="100000"/>
              </a:lnSpc>
              <a:spcBef>
                <a:spcPts val="690"/>
              </a:spcBef>
              <a:tabLst>
                <a:tab pos="4113529" algn="l"/>
              </a:tabLst>
            </a:pPr>
            <a:r>
              <a:rPr sz="2000" spc="-5" dirty="0">
                <a:latin typeface="Courier New"/>
                <a:cs typeface="Courier New"/>
              </a:rPr>
              <a:t>factorial(3)	</a:t>
            </a:r>
            <a:r>
              <a:rPr sz="2000" dirty="0">
                <a:latin typeface="Courier New"/>
                <a:cs typeface="Courier New"/>
              </a:rPr>
              <a:t>4</a:t>
            </a:r>
          </a:p>
          <a:p>
            <a:pPr marL="2773680">
              <a:lnSpc>
                <a:spcPct val="100000"/>
              </a:lnSpc>
              <a:spcBef>
                <a:spcPts val="414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*</a:t>
            </a:r>
            <a:endParaRPr sz="2000" dirty="0">
              <a:latin typeface="Courier New"/>
              <a:cs typeface="Courier New"/>
            </a:endParaRPr>
          </a:p>
          <a:p>
            <a:pPr marL="593725">
              <a:lnSpc>
                <a:spcPct val="100000"/>
              </a:lnSpc>
              <a:spcBef>
                <a:spcPts val="795"/>
              </a:spcBef>
              <a:tabLst>
                <a:tab pos="3489325" algn="l"/>
              </a:tabLst>
            </a:pPr>
            <a:r>
              <a:rPr sz="2000" spc="-5" dirty="0">
                <a:latin typeface="Courier New"/>
                <a:cs typeface="Courier New"/>
              </a:rPr>
              <a:t>factorial(2)	</a:t>
            </a:r>
            <a:r>
              <a:rPr sz="2000" dirty="0">
                <a:latin typeface="Courier New"/>
                <a:cs typeface="Courier New"/>
              </a:rPr>
              <a:t>3</a:t>
            </a:r>
          </a:p>
          <a:p>
            <a:pPr marL="12700" marR="1461135" indent="2028825">
              <a:lnSpc>
                <a:spcPct val="145300"/>
              </a:lnSpc>
              <a:spcBef>
                <a:spcPts val="715"/>
              </a:spcBef>
              <a:tabLst>
                <a:tab pos="2908300" algn="l"/>
              </a:tabLst>
            </a:pPr>
            <a:r>
              <a:rPr sz="2000" dirty="0" smtClean="0">
                <a:solidFill>
                  <a:srgbClr val="33CC33"/>
                </a:solidFill>
                <a:latin typeface="Courier New"/>
                <a:cs typeface="Courier New"/>
              </a:rPr>
              <a:t>* </a:t>
            </a:r>
            <a:r>
              <a:rPr sz="2000" spc="5" dirty="0" smtClean="0">
                <a:solidFill>
                  <a:srgbClr val="33CC33"/>
                </a:solidFill>
                <a:latin typeface="Courier New"/>
                <a:cs typeface="Courier New"/>
              </a:rPr>
              <a:t> </a:t>
            </a:r>
            <a:endParaRPr lang="en-US" sz="2000" spc="5" dirty="0" smtClean="0">
              <a:solidFill>
                <a:srgbClr val="33CC33"/>
              </a:solidFill>
              <a:latin typeface="Courier New"/>
              <a:cs typeface="Courier New"/>
            </a:endParaRPr>
          </a:p>
          <a:p>
            <a:pPr marL="12700" marR="1461135" indent="2028825">
              <a:lnSpc>
                <a:spcPct val="145300"/>
              </a:lnSpc>
              <a:spcBef>
                <a:spcPts val="715"/>
              </a:spcBef>
              <a:tabLst>
                <a:tab pos="2908300" algn="l"/>
              </a:tabLst>
            </a:pPr>
            <a:endParaRPr lang="en-US" sz="2000" spc="5" dirty="0" smtClean="0">
              <a:solidFill>
                <a:srgbClr val="33CC33"/>
              </a:solidFill>
              <a:latin typeface="Courier New"/>
              <a:cs typeface="Courier New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33</a:t>
            </a:fld>
            <a:endParaRPr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2" y="79526"/>
            <a:ext cx="1401626" cy="65446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1" name="object 8"/>
          <p:cNvSpPr/>
          <p:nvPr/>
        </p:nvSpPr>
        <p:spPr>
          <a:xfrm>
            <a:off x="1922986" y="4507524"/>
            <a:ext cx="1565487" cy="289560"/>
          </a:xfrm>
          <a:custGeom>
            <a:avLst/>
            <a:gdLst/>
            <a:ahLst/>
            <a:cxnLst/>
            <a:rect l="l" t="t" r="r" b="b"/>
            <a:pathLst>
              <a:path w="1174114" h="289560">
                <a:moveTo>
                  <a:pt x="586232" y="4445"/>
                </a:moveTo>
                <a:lnTo>
                  <a:pt x="501142" y="0"/>
                </a:lnTo>
                <a:lnTo>
                  <a:pt x="513829" y="29108"/>
                </a:lnTo>
                <a:lnTo>
                  <a:pt x="0" y="253111"/>
                </a:lnTo>
                <a:lnTo>
                  <a:pt x="5080" y="264795"/>
                </a:lnTo>
                <a:lnTo>
                  <a:pt x="518934" y="40779"/>
                </a:lnTo>
                <a:lnTo>
                  <a:pt x="531622" y="69850"/>
                </a:lnTo>
                <a:lnTo>
                  <a:pt x="569899" y="24003"/>
                </a:lnTo>
                <a:lnTo>
                  <a:pt x="586232" y="4445"/>
                </a:lnTo>
                <a:close/>
              </a:path>
              <a:path w="1174114" h="289560">
                <a:moveTo>
                  <a:pt x="1174115" y="277622"/>
                </a:moveTo>
                <a:lnTo>
                  <a:pt x="656653" y="40957"/>
                </a:lnTo>
                <a:lnTo>
                  <a:pt x="659053" y="35687"/>
                </a:lnTo>
                <a:lnTo>
                  <a:pt x="669798" y="12192"/>
                </a:lnTo>
                <a:lnTo>
                  <a:pt x="584708" y="15113"/>
                </a:lnTo>
                <a:lnTo>
                  <a:pt x="638175" y="81407"/>
                </a:lnTo>
                <a:lnTo>
                  <a:pt x="651370" y="52527"/>
                </a:lnTo>
                <a:lnTo>
                  <a:pt x="1168781" y="289052"/>
                </a:lnTo>
                <a:lnTo>
                  <a:pt x="1174115" y="277622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595108" y="4847776"/>
            <a:ext cx="4063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pc="-5" dirty="0" smtClean="0">
                <a:solidFill>
                  <a:srgbClr val="FF0000"/>
                </a:solidFill>
                <a:latin typeface="Courier New"/>
                <a:cs typeface="Courier New"/>
              </a:rPr>
              <a:t>factorial(1)</a:t>
            </a:r>
            <a:r>
              <a:rPr lang="en-US" spc="-5" dirty="0" smtClean="0">
                <a:solidFill>
                  <a:srgbClr val="FF33CC"/>
                </a:solidFill>
                <a:latin typeface="Courier New"/>
                <a:cs typeface="Courier New"/>
              </a:rPr>
              <a:t>-&gt;</a:t>
            </a:r>
            <a:r>
              <a:rPr lang="en-US" dirty="0" smtClean="0">
                <a:solidFill>
                  <a:srgbClr val="FF33CC"/>
                </a:solidFill>
                <a:latin typeface="Courier New"/>
                <a:cs typeface="Courier New"/>
              </a:rPr>
              <a:t>1	</a:t>
            </a:r>
            <a:r>
              <a:rPr lang="en-US" dirty="0" smtClean="0">
                <a:latin typeface="Courier New"/>
                <a:cs typeface="Courier New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5169407" y="0"/>
            <a:ext cx="7023100" cy="2019300"/>
          </a:xfrm>
          <a:custGeom>
            <a:avLst/>
            <a:gdLst/>
            <a:ahLst/>
            <a:cxnLst/>
            <a:rect l="l" t="t" r="r" b="b"/>
            <a:pathLst>
              <a:path w="5267325" h="2019300">
                <a:moveTo>
                  <a:pt x="0" y="2019300"/>
                </a:moveTo>
                <a:lnTo>
                  <a:pt x="5266944" y="2019300"/>
                </a:lnTo>
                <a:lnTo>
                  <a:pt x="5266944" y="0"/>
                </a:lnTo>
                <a:lnTo>
                  <a:pt x="0" y="0"/>
                </a:lnTo>
                <a:lnTo>
                  <a:pt x="0" y="201930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0" y="639827"/>
            <a:ext cx="4946227" cy="54809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3670"/>
              </a:lnSpc>
              <a:spcBef>
                <a:spcPts val="760"/>
              </a:spcBef>
            </a:pP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135" dirty="0">
                <a:solidFill>
                  <a:srgbClr val="404040"/>
                </a:solidFill>
                <a:latin typeface="Calibri Light"/>
                <a:cs typeface="Calibri Light"/>
              </a:rPr>
              <a:t>x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i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n</a:t>
            </a:r>
            <a:r>
              <a:rPr sz="2800" b="1" u="sng" spc="-11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800" b="1" u="sng" spc="-290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125" dirty="0">
                <a:solidFill>
                  <a:srgbClr val="404040"/>
                </a:solidFill>
                <a:latin typeface="Calibri Light"/>
                <a:cs typeface="Calibri Light"/>
              </a:rPr>
              <a:t>r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e  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(</a:t>
            </a:r>
            <a:r>
              <a:rPr sz="2800" b="1" u="sng" spc="-50" dirty="0">
                <a:solidFill>
                  <a:srgbClr val="33CC33"/>
                </a:solidFill>
                <a:latin typeface="Calibri Light"/>
                <a:cs typeface="Calibri Light"/>
              </a:rPr>
              <a:t>composition</a:t>
            </a:r>
            <a:r>
              <a:rPr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)</a:t>
            </a:r>
            <a:r>
              <a:rPr lang="en-US"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:</a:t>
            </a:r>
            <a:endParaRPr sz="2800" b="1" u="sng" dirty="0">
              <a:latin typeface="Calibri Light"/>
              <a:cs typeface="Calibri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74733" y="11684"/>
            <a:ext cx="6561667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public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static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factorial(int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5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439420" marR="5080" indent="-2133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(n </a:t>
            </a:r>
            <a:r>
              <a:rPr sz="1400" dirty="0">
                <a:latin typeface="Courier New"/>
                <a:cs typeface="Courier New"/>
              </a:rPr>
              <a:t>&gt; </a:t>
            </a:r>
            <a:r>
              <a:rPr sz="1400" spc="-10" dirty="0">
                <a:latin typeface="Courier New"/>
                <a:cs typeface="Courier New"/>
              </a:rPr>
              <a:t>1) // </a:t>
            </a:r>
            <a:r>
              <a:rPr sz="1400" spc="-5" dirty="0">
                <a:latin typeface="Courier New"/>
                <a:cs typeface="Courier New"/>
              </a:rPr>
              <a:t>recursive case (decomposition)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factorial(n </a:t>
            </a:r>
            <a:r>
              <a:rPr sz="1400" dirty="0">
                <a:latin typeface="Courier New"/>
                <a:cs typeface="Courier New"/>
              </a:rPr>
              <a:t>–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1)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5" dirty="0">
                <a:latin typeface="Courier New"/>
                <a:cs typeface="Courier New"/>
              </a:rPr>
              <a:t> n; </a:t>
            </a:r>
            <a:r>
              <a:rPr sz="1400" spc="-10" dirty="0">
                <a:latin typeface="Courier New"/>
                <a:cs typeface="Courier New"/>
              </a:rPr>
              <a:t>(composition)</a:t>
            </a:r>
            <a:endParaRPr sz="1400">
              <a:latin typeface="Courier New"/>
              <a:cs typeface="Courier New"/>
            </a:endParaRPr>
          </a:p>
          <a:p>
            <a:pPr marL="439420" marR="2876550" indent="-2133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else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//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base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case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1;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6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290229" y="2921762"/>
            <a:ext cx="1549400" cy="278765"/>
          </a:xfrm>
          <a:custGeom>
            <a:avLst/>
            <a:gdLst/>
            <a:ahLst/>
            <a:cxnLst/>
            <a:rect l="l" t="t" r="r" b="b"/>
            <a:pathLst>
              <a:path w="1162050" h="278764">
                <a:moveTo>
                  <a:pt x="1161923" y="266827"/>
                </a:moveTo>
                <a:lnTo>
                  <a:pt x="645883" y="30314"/>
                </a:lnTo>
                <a:lnTo>
                  <a:pt x="648309" y="25019"/>
                </a:lnTo>
                <a:lnTo>
                  <a:pt x="659130" y="1397"/>
                </a:lnTo>
                <a:lnTo>
                  <a:pt x="581304" y="4076"/>
                </a:lnTo>
                <a:lnTo>
                  <a:pt x="501142" y="0"/>
                </a:lnTo>
                <a:lnTo>
                  <a:pt x="513892" y="29108"/>
                </a:lnTo>
                <a:lnTo>
                  <a:pt x="0" y="254508"/>
                </a:lnTo>
                <a:lnTo>
                  <a:pt x="5080" y="266192"/>
                </a:lnTo>
                <a:lnTo>
                  <a:pt x="518998" y="40779"/>
                </a:lnTo>
                <a:lnTo>
                  <a:pt x="531749" y="69850"/>
                </a:lnTo>
                <a:lnTo>
                  <a:pt x="569861" y="24003"/>
                </a:lnTo>
                <a:lnTo>
                  <a:pt x="580021" y="11785"/>
                </a:lnTo>
                <a:lnTo>
                  <a:pt x="627380" y="70739"/>
                </a:lnTo>
                <a:lnTo>
                  <a:pt x="640613" y="41833"/>
                </a:lnTo>
                <a:lnTo>
                  <a:pt x="1156589" y="278257"/>
                </a:lnTo>
                <a:lnTo>
                  <a:pt x="1161923" y="266827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599350" y="3672966"/>
            <a:ext cx="1565487" cy="289560"/>
          </a:xfrm>
          <a:custGeom>
            <a:avLst/>
            <a:gdLst/>
            <a:ahLst/>
            <a:cxnLst/>
            <a:rect l="l" t="t" r="r" b="b"/>
            <a:pathLst>
              <a:path w="1174114" h="289560">
                <a:moveTo>
                  <a:pt x="586232" y="4445"/>
                </a:moveTo>
                <a:lnTo>
                  <a:pt x="501142" y="0"/>
                </a:lnTo>
                <a:lnTo>
                  <a:pt x="513829" y="29108"/>
                </a:lnTo>
                <a:lnTo>
                  <a:pt x="0" y="253111"/>
                </a:lnTo>
                <a:lnTo>
                  <a:pt x="5080" y="264795"/>
                </a:lnTo>
                <a:lnTo>
                  <a:pt x="518934" y="40779"/>
                </a:lnTo>
                <a:lnTo>
                  <a:pt x="531622" y="69850"/>
                </a:lnTo>
                <a:lnTo>
                  <a:pt x="569899" y="24003"/>
                </a:lnTo>
                <a:lnTo>
                  <a:pt x="586232" y="4445"/>
                </a:lnTo>
                <a:close/>
              </a:path>
              <a:path w="1174114" h="289560">
                <a:moveTo>
                  <a:pt x="1174115" y="277622"/>
                </a:moveTo>
                <a:lnTo>
                  <a:pt x="656653" y="40957"/>
                </a:lnTo>
                <a:lnTo>
                  <a:pt x="659053" y="35687"/>
                </a:lnTo>
                <a:lnTo>
                  <a:pt x="669798" y="12192"/>
                </a:lnTo>
                <a:lnTo>
                  <a:pt x="584708" y="15113"/>
                </a:lnTo>
                <a:lnTo>
                  <a:pt x="638175" y="81407"/>
                </a:lnTo>
                <a:lnTo>
                  <a:pt x="651370" y="52527"/>
                </a:lnTo>
                <a:lnTo>
                  <a:pt x="1168781" y="289052"/>
                </a:lnTo>
                <a:lnTo>
                  <a:pt x="1174115" y="277622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352093" y="2448153"/>
            <a:ext cx="5248487" cy="1921510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marL="2106295" algn="ctr">
              <a:lnSpc>
                <a:spcPct val="100000"/>
              </a:lnSpc>
              <a:spcBef>
                <a:spcPts val="610"/>
              </a:spcBef>
            </a:pPr>
            <a:r>
              <a:rPr sz="2000" spc="-5" dirty="0">
                <a:latin typeface="Courier New"/>
                <a:cs typeface="Courier New"/>
              </a:rPr>
              <a:t>factorial(4</a:t>
            </a:r>
            <a:r>
              <a:rPr sz="2000" dirty="0">
                <a:latin typeface="Courier New"/>
                <a:cs typeface="Courier New"/>
              </a:rPr>
              <a:t>)</a:t>
            </a:r>
            <a:endParaRPr sz="2000">
              <a:latin typeface="Courier New"/>
              <a:cs typeface="Courier New"/>
            </a:endParaRPr>
          </a:p>
          <a:p>
            <a:pPr marL="1637030" algn="ctr">
              <a:lnSpc>
                <a:spcPct val="100000"/>
              </a:lnSpc>
              <a:spcBef>
                <a:spcPts val="515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*</a:t>
            </a:r>
            <a:endParaRPr sz="2000">
              <a:latin typeface="Courier New"/>
              <a:cs typeface="Courier New"/>
            </a:endParaRPr>
          </a:p>
          <a:p>
            <a:pPr marL="360045" algn="ctr">
              <a:lnSpc>
                <a:spcPct val="100000"/>
              </a:lnSpc>
              <a:spcBef>
                <a:spcPts val="690"/>
              </a:spcBef>
              <a:tabLst>
                <a:tab pos="3255645" algn="l"/>
              </a:tabLst>
            </a:pPr>
            <a:r>
              <a:rPr sz="2000" spc="-5" dirty="0">
                <a:latin typeface="Courier New"/>
                <a:cs typeface="Courier New"/>
              </a:rPr>
              <a:t>factorial(3)	</a:t>
            </a:r>
            <a:r>
              <a:rPr sz="2000" dirty="0">
                <a:latin typeface="Courier New"/>
                <a:cs typeface="Courier New"/>
              </a:rPr>
              <a:t>4</a:t>
            </a:r>
            <a:endParaRPr sz="2000">
              <a:latin typeface="Courier New"/>
              <a:cs typeface="Courier New"/>
            </a:endParaRPr>
          </a:p>
          <a:p>
            <a:pPr marL="575945" algn="ctr">
              <a:lnSpc>
                <a:spcPct val="100000"/>
              </a:lnSpc>
              <a:spcBef>
                <a:spcPts val="414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*</a:t>
            </a:r>
            <a:endParaRPr sz="2000">
              <a:latin typeface="Courier New"/>
              <a:cs typeface="Courier New"/>
            </a:endParaRPr>
          </a:p>
          <a:p>
            <a:pPr marR="879475" algn="ctr">
              <a:lnSpc>
                <a:spcPct val="100000"/>
              </a:lnSpc>
              <a:spcBef>
                <a:spcPts val="795"/>
              </a:spcBef>
              <a:tabLst>
                <a:tab pos="2895600" algn="l"/>
              </a:tabLst>
            </a:pPr>
            <a:r>
              <a:rPr sz="2000" spc="-5" dirty="0">
                <a:latin typeface="Courier New"/>
                <a:cs typeface="Courier New"/>
              </a:rPr>
              <a:t>factorial(2)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</a:t>
            </a:r>
            <a:r>
              <a:rPr sz="2000" dirty="0">
                <a:solidFill>
                  <a:srgbClr val="FF33CC"/>
                </a:solidFill>
                <a:latin typeface="Courier New"/>
                <a:cs typeface="Courier New"/>
              </a:rPr>
              <a:t>2	</a:t>
            </a:r>
            <a:r>
              <a:rPr sz="2000" dirty="0">
                <a:latin typeface="Courier New"/>
                <a:cs typeface="Courier New"/>
              </a:rPr>
              <a:t>3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34</a:t>
            </a:fld>
            <a:endParaRPr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2" y="79526"/>
            <a:ext cx="1619340" cy="75612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5274733" y="11684"/>
            <a:ext cx="6561667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public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static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factorial(int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5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439420" marR="5080" indent="-2133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(n </a:t>
            </a:r>
            <a:r>
              <a:rPr sz="1400" dirty="0">
                <a:latin typeface="Courier New"/>
                <a:cs typeface="Courier New"/>
              </a:rPr>
              <a:t>&gt; </a:t>
            </a:r>
            <a:r>
              <a:rPr sz="1400" spc="-10" dirty="0">
                <a:latin typeface="Courier New"/>
                <a:cs typeface="Courier New"/>
              </a:rPr>
              <a:t>1) // </a:t>
            </a:r>
            <a:r>
              <a:rPr sz="1400" spc="-5" dirty="0">
                <a:latin typeface="Courier New"/>
                <a:cs typeface="Courier New"/>
              </a:rPr>
              <a:t>recursive case (decomposition)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factorial(n </a:t>
            </a:r>
            <a:r>
              <a:rPr sz="1400" dirty="0">
                <a:latin typeface="Courier New"/>
                <a:cs typeface="Courier New"/>
              </a:rPr>
              <a:t>–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1)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5" dirty="0">
                <a:latin typeface="Courier New"/>
                <a:cs typeface="Courier New"/>
              </a:rPr>
              <a:t> n; </a:t>
            </a:r>
            <a:r>
              <a:rPr sz="1400" spc="-10" dirty="0">
                <a:latin typeface="Courier New"/>
                <a:cs typeface="Courier New"/>
              </a:rPr>
              <a:t>(composition)</a:t>
            </a:r>
            <a:endParaRPr sz="1400">
              <a:latin typeface="Courier New"/>
              <a:cs typeface="Courier New"/>
            </a:endParaRPr>
          </a:p>
          <a:p>
            <a:pPr marL="439420" marR="2876550" indent="-2133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else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//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base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case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1;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6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290229" y="2921762"/>
            <a:ext cx="1549400" cy="278765"/>
          </a:xfrm>
          <a:custGeom>
            <a:avLst/>
            <a:gdLst/>
            <a:ahLst/>
            <a:cxnLst/>
            <a:rect l="l" t="t" r="r" b="b"/>
            <a:pathLst>
              <a:path w="1162050" h="278764">
                <a:moveTo>
                  <a:pt x="1161923" y="266827"/>
                </a:moveTo>
                <a:lnTo>
                  <a:pt x="645883" y="30314"/>
                </a:lnTo>
                <a:lnTo>
                  <a:pt x="648309" y="25019"/>
                </a:lnTo>
                <a:lnTo>
                  <a:pt x="659130" y="1397"/>
                </a:lnTo>
                <a:lnTo>
                  <a:pt x="581304" y="4076"/>
                </a:lnTo>
                <a:lnTo>
                  <a:pt x="501142" y="0"/>
                </a:lnTo>
                <a:lnTo>
                  <a:pt x="513892" y="29108"/>
                </a:lnTo>
                <a:lnTo>
                  <a:pt x="0" y="254508"/>
                </a:lnTo>
                <a:lnTo>
                  <a:pt x="5080" y="266192"/>
                </a:lnTo>
                <a:lnTo>
                  <a:pt x="518998" y="40779"/>
                </a:lnTo>
                <a:lnTo>
                  <a:pt x="531749" y="69850"/>
                </a:lnTo>
                <a:lnTo>
                  <a:pt x="569861" y="24003"/>
                </a:lnTo>
                <a:lnTo>
                  <a:pt x="580021" y="11785"/>
                </a:lnTo>
                <a:lnTo>
                  <a:pt x="627380" y="70739"/>
                </a:lnTo>
                <a:lnTo>
                  <a:pt x="640613" y="41833"/>
                </a:lnTo>
                <a:lnTo>
                  <a:pt x="1156589" y="278257"/>
                </a:lnTo>
                <a:lnTo>
                  <a:pt x="1161923" y="266827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167129" y="2448153"/>
            <a:ext cx="4433993" cy="1181093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marL="1495425">
              <a:lnSpc>
                <a:spcPct val="100000"/>
              </a:lnSpc>
              <a:spcBef>
                <a:spcPts val="610"/>
              </a:spcBef>
            </a:pPr>
            <a:r>
              <a:rPr sz="2000" spc="-5" dirty="0">
                <a:latin typeface="Courier New"/>
                <a:cs typeface="Courier New"/>
              </a:rPr>
              <a:t>factorial(4</a:t>
            </a:r>
            <a:r>
              <a:rPr sz="2000" dirty="0">
                <a:latin typeface="Courier New"/>
                <a:cs typeface="Courier New"/>
              </a:rPr>
              <a:t>)</a:t>
            </a:r>
            <a:endParaRPr sz="2000">
              <a:latin typeface="Courier New"/>
              <a:cs typeface="Courier New"/>
            </a:endParaRPr>
          </a:p>
          <a:p>
            <a:pPr marL="12700" marR="255904" indent="2085975">
              <a:lnSpc>
                <a:spcPts val="3090"/>
              </a:lnSpc>
              <a:tabLst>
                <a:tab pos="2908300" algn="l"/>
              </a:tabLst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* </a:t>
            </a:r>
            <a:r>
              <a:rPr sz="2000" spc="5" dirty="0">
                <a:solidFill>
                  <a:srgbClr val="33CC33"/>
                </a:solidFill>
                <a:latin typeface="Courier New"/>
                <a:cs typeface="Courier New"/>
              </a:rPr>
              <a:t> </a:t>
            </a:r>
            <a:r>
              <a:rPr sz="2000" spc="-5" dirty="0">
                <a:latin typeface="Courier New"/>
                <a:cs typeface="Courier New"/>
              </a:rPr>
              <a:t>factorial(3)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</a:t>
            </a:r>
            <a:r>
              <a:rPr sz="2000" dirty="0">
                <a:solidFill>
                  <a:srgbClr val="FF33CC"/>
                </a:solidFill>
                <a:latin typeface="Courier New"/>
                <a:cs typeface="Courier New"/>
              </a:rPr>
              <a:t>6	</a:t>
            </a:r>
            <a:r>
              <a:rPr sz="2000" dirty="0">
                <a:latin typeface="Courier New"/>
                <a:cs typeface="Courier New"/>
              </a:rPr>
              <a:t>4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35</a:t>
            </a:fld>
            <a:endParaRPr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2" y="79526"/>
            <a:ext cx="1508240" cy="70424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6" name="object 5"/>
          <p:cNvSpPr txBox="1"/>
          <p:nvPr/>
        </p:nvSpPr>
        <p:spPr>
          <a:xfrm>
            <a:off x="0" y="639827"/>
            <a:ext cx="4946227" cy="54809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3670"/>
              </a:lnSpc>
              <a:spcBef>
                <a:spcPts val="760"/>
              </a:spcBef>
            </a:pP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135" dirty="0">
                <a:solidFill>
                  <a:srgbClr val="404040"/>
                </a:solidFill>
                <a:latin typeface="Calibri Light"/>
                <a:cs typeface="Calibri Light"/>
              </a:rPr>
              <a:t>x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i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n</a:t>
            </a:r>
            <a:r>
              <a:rPr sz="2800" b="1" u="sng" spc="-11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800" b="1" u="sng" spc="-290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125" dirty="0">
                <a:solidFill>
                  <a:srgbClr val="404040"/>
                </a:solidFill>
                <a:latin typeface="Calibri Light"/>
                <a:cs typeface="Calibri Light"/>
              </a:rPr>
              <a:t>r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e  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(</a:t>
            </a:r>
            <a:r>
              <a:rPr sz="2800" b="1" u="sng" spc="-50" dirty="0">
                <a:solidFill>
                  <a:srgbClr val="33CC33"/>
                </a:solidFill>
                <a:latin typeface="Calibri Light"/>
                <a:cs typeface="Calibri Light"/>
              </a:rPr>
              <a:t>composition</a:t>
            </a:r>
            <a:r>
              <a:rPr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)</a:t>
            </a:r>
            <a:r>
              <a:rPr lang="en-US"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:</a:t>
            </a:r>
            <a:endParaRPr sz="2800" b="1" u="sng" dirty="0">
              <a:latin typeface="Calibri Light"/>
              <a:cs typeface="Calibri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36</a:t>
            </a:fld>
            <a:endParaRPr dirty="0"/>
          </a:p>
        </p:txBody>
      </p:sp>
      <p:sp>
        <p:nvSpPr>
          <p:cNvPr id="6" name="object 6"/>
          <p:cNvSpPr txBox="1"/>
          <p:nvPr/>
        </p:nvSpPr>
        <p:spPr>
          <a:xfrm>
            <a:off x="5274733" y="11684"/>
            <a:ext cx="6561667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ourier New"/>
                <a:cs typeface="Courier New"/>
              </a:rPr>
              <a:t>public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static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factorial(int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n)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{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int</a:t>
            </a:r>
            <a:r>
              <a:rPr sz="1400" spc="-5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439420" marR="5080" indent="-21336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Courier New"/>
                <a:cs typeface="Courier New"/>
              </a:rPr>
              <a:t>if (n </a:t>
            </a:r>
            <a:r>
              <a:rPr sz="1400" dirty="0">
                <a:latin typeface="Courier New"/>
                <a:cs typeface="Courier New"/>
              </a:rPr>
              <a:t>&gt; </a:t>
            </a:r>
            <a:r>
              <a:rPr sz="1400" spc="-10" dirty="0">
                <a:latin typeface="Courier New"/>
                <a:cs typeface="Courier New"/>
              </a:rPr>
              <a:t>1) // </a:t>
            </a:r>
            <a:r>
              <a:rPr sz="1400" spc="-5" dirty="0">
                <a:latin typeface="Courier New"/>
                <a:cs typeface="Courier New"/>
              </a:rPr>
              <a:t>recursive case (decomposition) </a:t>
            </a:r>
            <a:r>
              <a:rPr sz="1400" spc="-8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factorial(n </a:t>
            </a:r>
            <a:r>
              <a:rPr sz="1400" dirty="0">
                <a:latin typeface="Courier New"/>
                <a:cs typeface="Courier New"/>
              </a:rPr>
              <a:t>–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1)</a:t>
            </a:r>
            <a:r>
              <a:rPr sz="1400" spc="-15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*</a:t>
            </a:r>
            <a:r>
              <a:rPr sz="1400" spc="-5" dirty="0">
                <a:latin typeface="Courier New"/>
                <a:cs typeface="Courier New"/>
              </a:rPr>
              <a:t> n; </a:t>
            </a:r>
            <a:r>
              <a:rPr sz="1400" spc="-10" dirty="0">
                <a:latin typeface="Courier New"/>
                <a:cs typeface="Courier New"/>
              </a:rPr>
              <a:t>(composition)</a:t>
            </a:r>
            <a:endParaRPr sz="1400">
              <a:latin typeface="Courier New"/>
              <a:cs typeface="Courier New"/>
            </a:endParaRPr>
          </a:p>
          <a:p>
            <a:pPr marL="439420" marR="2876550" indent="-2133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else</a:t>
            </a:r>
            <a:r>
              <a:rPr sz="1400" spc="-3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//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spc="-10" dirty="0">
                <a:latin typeface="Courier New"/>
                <a:cs typeface="Courier New"/>
              </a:rPr>
              <a:t>base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case </a:t>
            </a:r>
            <a:r>
              <a:rPr sz="1400" spc="-82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</a:t>
            </a:r>
            <a:r>
              <a:rPr sz="1400" spc="-20" dirty="0">
                <a:latin typeface="Courier New"/>
                <a:cs typeface="Courier New"/>
              </a:rPr>
              <a:t> </a:t>
            </a:r>
            <a:r>
              <a:rPr sz="1400" dirty="0">
                <a:latin typeface="Courier New"/>
                <a:cs typeface="Courier New"/>
              </a:rPr>
              <a:t>=</a:t>
            </a:r>
            <a:r>
              <a:rPr sz="1400" spc="-30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1;</a:t>
            </a:r>
            <a:endParaRPr sz="1400">
              <a:latin typeface="Courier New"/>
              <a:cs typeface="Courier New"/>
            </a:endParaRPr>
          </a:p>
          <a:p>
            <a:pPr marL="226060">
              <a:lnSpc>
                <a:spcPct val="100000"/>
              </a:lnSpc>
            </a:pPr>
            <a:r>
              <a:rPr sz="1400" spc="-5" dirty="0">
                <a:latin typeface="Courier New"/>
                <a:cs typeface="Courier New"/>
              </a:rPr>
              <a:t>return</a:t>
            </a:r>
            <a:r>
              <a:rPr sz="1400" spc="-65" dirty="0">
                <a:latin typeface="Courier New"/>
                <a:cs typeface="Courier New"/>
              </a:rPr>
              <a:t> </a:t>
            </a:r>
            <a:r>
              <a:rPr sz="1400" spc="-5" dirty="0">
                <a:latin typeface="Courier New"/>
                <a:cs typeface="Courier New"/>
              </a:rPr>
              <a:t>fact;</a:t>
            </a:r>
            <a:endParaRPr sz="1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ourier New"/>
                <a:cs typeface="Courier New"/>
              </a:rPr>
              <a:t>}</a:t>
            </a:r>
            <a:endParaRPr sz="1400">
              <a:latin typeface="Courier New"/>
              <a:cs typeface="Courier New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44265" y="2512823"/>
            <a:ext cx="3285913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factorial(4)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-&gt;24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68800" y="3936491"/>
            <a:ext cx="3393440" cy="309059"/>
          </a:xfrm>
          <a:prstGeom prst="rect">
            <a:avLst/>
          </a:prstGeom>
          <a:solidFill>
            <a:srgbClr val="F3EAE1"/>
          </a:solidFill>
        </p:spPr>
        <p:txBody>
          <a:bodyPr vert="horz" wrap="square" lIns="0" tIns="31750" rIns="0" bIns="0" rtlCol="0">
            <a:spAutoFit/>
          </a:bodyPr>
          <a:lstStyle/>
          <a:p>
            <a:pPr marL="638175">
              <a:lnSpc>
                <a:spcPct val="100000"/>
              </a:lnSpc>
              <a:spcBef>
                <a:spcPts val="250"/>
              </a:spcBef>
            </a:pPr>
            <a:r>
              <a:rPr sz="1800" spc="-5" dirty="0">
                <a:latin typeface="Calibri"/>
                <a:cs typeface="Calibri"/>
              </a:rPr>
              <a:t>T(n)=T(n-1)+1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2" y="79526"/>
            <a:ext cx="1590312" cy="74256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6" name="object 5"/>
          <p:cNvSpPr txBox="1"/>
          <p:nvPr/>
        </p:nvSpPr>
        <p:spPr>
          <a:xfrm>
            <a:off x="0" y="639827"/>
            <a:ext cx="4946227" cy="54809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3670"/>
              </a:lnSpc>
              <a:spcBef>
                <a:spcPts val="760"/>
              </a:spcBef>
            </a:pP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135" dirty="0">
                <a:solidFill>
                  <a:srgbClr val="404040"/>
                </a:solidFill>
                <a:latin typeface="Calibri Light"/>
                <a:cs typeface="Calibri Light"/>
              </a:rPr>
              <a:t>x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i</a:t>
            </a:r>
            <a:r>
              <a:rPr sz="2800" b="1" u="sng" spc="-5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n</a:t>
            </a:r>
            <a:r>
              <a:rPr sz="2800" b="1" u="sng" spc="-11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800" b="1" u="sng" spc="-290" dirty="0">
                <a:solidFill>
                  <a:srgbClr val="404040"/>
                </a:solidFill>
                <a:latin typeface="Calibri Light"/>
                <a:cs typeface="Calibri Light"/>
              </a:rPr>
              <a:t>T</a:t>
            </a:r>
            <a:r>
              <a:rPr sz="2800" b="1" u="sng" spc="-125" dirty="0">
                <a:solidFill>
                  <a:srgbClr val="404040"/>
                </a:solidFill>
                <a:latin typeface="Calibri Light"/>
                <a:cs typeface="Calibri Light"/>
              </a:rPr>
              <a:t>r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800" b="1" u="sng" spc="-45" dirty="0">
                <a:solidFill>
                  <a:srgbClr val="404040"/>
                </a:solidFill>
                <a:latin typeface="Calibri Light"/>
                <a:cs typeface="Calibri Light"/>
              </a:rPr>
              <a:t>c</a:t>
            </a:r>
            <a:r>
              <a:rPr sz="2800" b="1" u="sng" dirty="0">
                <a:solidFill>
                  <a:srgbClr val="404040"/>
                </a:solidFill>
                <a:latin typeface="Calibri Light"/>
                <a:cs typeface="Calibri Light"/>
              </a:rPr>
              <a:t>e  </a:t>
            </a:r>
            <a:r>
              <a:rPr sz="2800" b="1" u="sng" spc="-50" dirty="0">
                <a:solidFill>
                  <a:srgbClr val="404040"/>
                </a:solidFill>
                <a:latin typeface="Calibri Light"/>
                <a:cs typeface="Calibri Light"/>
              </a:rPr>
              <a:t>(</a:t>
            </a:r>
            <a:r>
              <a:rPr sz="2800" b="1" u="sng" spc="-50" dirty="0">
                <a:solidFill>
                  <a:srgbClr val="33CC33"/>
                </a:solidFill>
                <a:latin typeface="Calibri Light"/>
                <a:cs typeface="Calibri Light"/>
              </a:rPr>
              <a:t>composition</a:t>
            </a:r>
            <a:r>
              <a:rPr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)</a:t>
            </a:r>
            <a:r>
              <a:rPr lang="en-US" sz="2800" b="1" u="sng" spc="-50" dirty="0" smtClean="0">
                <a:solidFill>
                  <a:srgbClr val="404040"/>
                </a:solidFill>
                <a:latin typeface="Calibri Light"/>
                <a:cs typeface="Calibri Light"/>
              </a:rPr>
              <a:t>:</a:t>
            </a:r>
            <a:endParaRPr sz="2800" b="1" u="sng" dirty="0">
              <a:latin typeface="Calibri Light"/>
              <a:cs typeface="Calibri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45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Fibonacci</a:t>
            </a:r>
            <a:r>
              <a:rPr sz="4800" u="sng" spc="-120" dirty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5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Numbers</a:t>
            </a:r>
            <a:r>
              <a:rPr lang="en-US" sz="4800" u="sng" spc="-55" dirty="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:</a:t>
            </a:r>
            <a:endParaRPr sz="4800" dirty="0">
              <a:solidFill>
                <a:srgbClr val="FF0000"/>
              </a:solidFill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37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1202268" y="1835023"/>
            <a:ext cx="9564793" cy="332803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</a:pP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The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i="1" spc="-5" dirty="0" smtClean="0">
                <a:solidFill>
                  <a:srgbClr val="404040"/>
                </a:solidFill>
                <a:latin typeface="Arial"/>
                <a:cs typeface="Arial"/>
              </a:rPr>
              <a:t>N</a:t>
            </a:r>
            <a:r>
              <a:rPr lang="en-US" sz="2400" i="1" spc="-5" dirty="0" smtClean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2400" spc="-5" baseline="30000" dirty="0" err="1" smtClean="0">
                <a:solidFill>
                  <a:srgbClr val="404040"/>
                </a:solidFill>
                <a:latin typeface="Arial MT"/>
                <a:cs typeface="Arial MT"/>
              </a:rPr>
              <a:t>th</a:t>
            </a:r>
            <a:r>
              <a:rPr sz="2400" spc="5" dirty="0" smtClean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Fibonacci</a:t>
            </a:r>
            <a:r>
              <a:rPr sz="2400" spc="2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number</a:t>
            </a:r>
            <a:r>
              <a:rPr sz="2400" spc="1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is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 the</a:t>
            </a:r>
            <a:r>
              <a:rPr sz="2400" spc="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sum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 of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the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previous </a:t>
            </a:r>
            <a:r>
              <a:rPr sz="2400" spc="-65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two</a:t>
            </a:r>
            <a:r>
              <a:rPr sz="2400" spc="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Fibonacci</a:t>
            </a:r>
            <a:r>
              <a:rPr sz="2400" spc="2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numbers</a:t>
            </a:r>
            <a:endParaRPr sz="24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070"/>
              </a:spcBef>
            </a:pP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0,</a:t>
            </a:r>
            <a:r>
              <a:rPr sz="2400" spc="-1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1,</a:t>
            </a:r>
            <a:r>
              <a:rPr sz="2400" spc="-1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1,</a:t>
            </a:r>
            <a:r>
              <a:rPr sz="2400" spc="-1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2,</a:t>
            </a:r>
            <a:r>
              <a:rPr sz="2400" spc="-2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3,</a:t>
            </a:r>
            <a:r>
              <a:rPr sz="2400" spc="-1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5,</a:t>
            </a:r>
            <a:r>
              <a:rPr sz="2400" spc="-1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8,</a:t>
            </a:r>
            <a:r>
              <a:rPr sz="2400" spc="-1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13,</a:t>
            </a:r>
            <a:r>
              <a:rPr sz="2400" spc="-1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…</a:t>
            </a:r>
            <a:endParaRPr sz="24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120"/>
              </a:spcBef>
            </a:pP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Recursive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 Design:</a:t>
            </a:r>
            <a:endParaRPr sz="2400" dirty="0">
              <a:latin typeface="Arial MT"/>
              <a:cs typeface="Arial MT"/>
            </a:endParaRPr>
          </a:p>
          <a:p>
            <a:pPr marL="305435" indent="-183515">
              <a:lnSpc>
                <a:spcPct val="100000"/>
              </a:lnSpc>
              <a:spcBef>
                <a:spcPts val="105"/>
              </a:spcBef>
              <a:buClr>
                <a:srgbClr val="EFA12D"/>
              </a:buClr>
              <a:buFont typeface="Calibri"/>
              <a:buChar char="◦"/>
              <a:tabLst>
                <a:tab pos="306070" algn="l"/>
              </a:tabLst>
            </a:pP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Decomposition</a:t>
            </a:r>
            <a:r>
              <a:rPr sz="2400" spc="2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&amp;</a:t>
            </a: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 Composition</a:t>
            </a:r>
            <a:endParaRPr sz="2400" dirty="0">
              <a:latin typeface="Arial MT"/>
              <a:cs typeface="Arial MT"/>
            </a:endParaRPr>
          </a:p>
          <a:p>
            <a:pPr marL="488315" lvl="1" indent="-183515">
              <a:lnSpc>
                <a:spcPct val="100000"/>
              </a:lnSpc>
              <a:spcBef>
                <a:spcPts val="459"/>
              </a:spcBef>
              <a:buClr>
                <a:srgbClr val="EFA12D"/>
              </a:buClr>
              <a:buFont typeface="Calibri"/>
              <a:buChar char="◦"/>
              <a:tabLst>
                <a:tab pos="488950" algn="l"/>
              </a:tabLst>
            </a:pPr>
            <a:r>
              <a:rPr sz="1400" dirty="0">
                <a:solidFill>
                  <a:srgbClr val="404040"/>
                </a:solidFill>
                <a:latin typeface="Arial MT"/>
                <a:cs typeface="Arial MT"/>
              </a:rPr>
              <a:t>fibonacci(n)</a:t>
            </a:r>
            <a:r>
              <a:rPr sz="1400" spc="-4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404040"/>
                </a:solidFill>
                <a:latin typeface="Arial MT"/>
                <a:cs typeface="Arial MT"/>
              </a:rPr>
              <a:t>=</a:t>
            </a:r>
            <a:r>
              <a:rPr sz="1400" spc="-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33CC"/>
                </a:solidFill>
                <a:latin typeface="Arial MT"/>
                <a:cs typeface="Arial MT"/>
              </a:rPr>
              <a:t>fibonacci(n-1)</a:t>
            </a:r>
            <a:r>
              <a:rPr sz="1400" spc="-35" dirty="0">
                <a:solidFill>
                  <a:srgbClr val="0033CC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EFA12D"/>
                </a:solidFill>
                <a:latin typeface="Arial MT"/>
                <a:cs typeface="Arial MT"/>
              </a:rPr>
              <a:t>+</a:t>
            </a:r>
            <a:r>
              <a:rPr sz="1400" spc="-5" dirty="0">
                <a:solidFill>
                  <a:srgbClr val="EFA12D"/>
                </a:solidFill>
                <a:latin typeface="Arial MT"/>
                <a:cs typeface="Arial MT"/>
              </a:rPr>
              <a:t> </a:t>
            </a:r>
            <a:r>
              <a:rPr sz="1400" spc="-5" dirty="0">
                <a:solidFill>
                  <a:srgbClr val="0033CC"/>
                </a:solidFill>
                <a:latin typeface="Arial MT"/>
                <a:cs typeface="Arial MT"/>
              </a:rPr>
              <a:t>fibonacci(n-2)</a:t>
            </a:r>
            <a:endParaRPr sz="1400" dirty="0">
              <a:latin typeface="Arial MT"/>
              <a:cs typeface="Arial MT"/>
            </a:endParaRPr>
          </a:p>
          <a:p>
            <a:pPr marL="305435" indent="-183515">
              <a:lnSpc>
                <a:spcPct val="100000"/>
              </a:lnSpc>
              <a:spcBef>
                <a:spcPts val="290"/>
              </a:spcBef>
              <a:buClr>
                <a:srgbClr val="EFA12D"/>
              </a:buClr>
              <a:buFont typeface="Calibri"/>
              <a:buChar char="◦"/>
              <a:tabLst>
                <a:tab pos="306070" algn="l"/>
              </a:tabLst>
            </a:pPr>
            <a:r>
              <a:rPr sz="2400" spc="-5" dirty="0">
                <a:solidFill>
                  <a:srgbClr val="404040"/>
                </a:solidFill>
                <a:latin typeface="Arial MT"/>
                <a:cs typeface="Arial MT"/>
              </a:rPr>
              <a:t>Base</a:t>
            </a:r>
            <a:r>
              <a:rPr sz="2400" spc="-45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404040"/>
                </a:solidFill>
                <a:latin typeface="Arial MT"/>
                <a:cs typeface="Arial MT"/>
              </a:rPr>
              <a:t>case:</a:t>
            </a:r>
            <a:endParaRPr sz="2400" dirty="0">
              <a:latin typeface="Arial MT"/>
              <a:cs typeface="Arial MT"/>
            </a:endParaRPr>
          </a:p>
          <a:p>
            <a:pPr marL="488315" lvl="1" indent="-183515">
              <a:lnSpc>
                <a:spcPct val="100000"/>
              </a:lnSpc>
              <a:spcBef>
                <a:spcPts val="459"/>
              </a:spcBef>
              <a:buClr>
                <a:srgbClr val="EFA12D"/>
              </a:buClr>
              <a:buFont typeface="Calibri"/>
              <a:buChar char="◦"/>
              <a:tabLst>
                <a:tab pos="488950" algn="l"/>
              </a:tabLst>
            </a:pPr>
            <a:r>
              <a:rPr sz="1400" dirty="0">
                <a:solidFill>
                  <a:srgbClr val="FF3300"/>
                </a:solidFill>
                <a:latin typeface="Arial MT"/>
                <a:cs typeface="Arial MT"/>
              </a:rPr>
              <a:t>fibonacci(1)</a:t>
            </a:r>
            <a:r>
              <a:rPr sz="1400" spc="-90" dirty="0">
                <a:solidFill>
                  <a:srgbClr val="FF3300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404040"/>
                </a:solidFill>
                <a:latin typeface="Arial MT"/>
                <a:cs typeface="Arial MT"/>
              </a:rPr>
              <a:t>=</a:t>
            </a:r>
            <a:r>
              <a:rPr sz="1400" spc="-6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404040"/>
                </a:solidFill>
                <a:latin typeface="Arial MT"/>
                <a:cs typeface="Arial MT"/>
              </a:rPr>
              <a:t>0</a:t>
            </a:r>
            <a:endParaRPr sz="1400" dirty="0">
              <a:latin typeface="Arial MT"/>
              <a:cs typeface="Arial MT"/>
            </a:endParaRPr>
          </a:p>
          <a:p>
            <a:pPr marL="488315" lvl="1" indent="-183515">
              <a:lnSpc>
                <a:spcPct val="100000"/>
              </a:lnSpc>
              <a:spcBef>
                <a:spcPts val="430"/>
              </a:spcBef>
              <a:buClr>
                <a:srgbClr val="EFA12D"/>
              </a:buClr>
              <a:buFont typeface="Calibri"/>
              <a:buChar char="◦"/>
              <a:tabLst>
                <a:tab pos="488950" algn="l"/>
              </a:tabLst>
            </a:pPr>
            <a:r>
              <a:rPr sz="1400" dirty="0">
                <a:solidFill>
                  <a:srgbClr val="FF3300"/>
                </a:solidFill>
                <a:latin typeface="Arial MT"/>
                <a:cs typeface="Arial MT"/>
              </a:rPr>
              <a:t>fibonacci(2)</a:t>
            </a:r>
            <a:r>
              <a:rPr sz="1400" spc="-90" dirty="0">
                <a:solidFill>
                  <a:srgbClr val="FF3300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404040"/>
                </a:solidFill>
                <a:latin typeface="Arial MT"/>
                <a:cs typeface="Arial MT"/>
              </a:rPr>
              <a:t>=</a:t>
            </a:r>
            <a:r>
              <a:rPr sz="1400" spc="-60" dirty="0">
                <a:solidFill>
                  <a:srgbClr val="404040"/>
                </a:solidFill>
                <a:latin typeface="Arial MT"/>
                <a:cs typeface="Arial MT"/>
              </a:rPr>
              <a:t> </a:t>
            </a:r>
            <a:r>
              <a:rPr sz="1400" dirty="0">
                <a:solidFill>
                  <a:srgbClr val="404040"/>
                </a:solidFill>
                <a:latin typeface="Arial MT"/>
                <a:cs typeface="Arial MT"/>
              </a:rPr>
              <a:t>1</a:t>
            </a:r>
            <a:endParaRPr sz="1400" dirty="0">
              <a:latin typeface="Arial MT"/>
              <a:cs typeface="Arial M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9770"/>
            <a:ext cx="10515600" cy="1376274"/>
          </a:xfrm>
          <a:prstGeom prst="rect">
            <a:avLst/>
          </a:prstGeom>
        </p:spPr>
        <p:txBody>
          <a:bodyPr vert="horz" wrap="square" lIns="0" tIns="631444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50" dirty="0" err="1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fibona</a:t>
            </a:r>
            <a:r>
              <a:rPr sz="4800" u="sng" spc="-60" dirty="0" err="1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cc</a:t>
            </a:r>
            <a:r>
              <a:rPr sz="4800" u="sng" dirty="0" err="1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i</a:t>
            </a:r>
            <a:r>
              <a:rPr sz="4800" u="sng" spc="-1935" dirty="0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 </a:t>
            </a:r>
            <a:r>
              <a:rPr sz="4800" u="sng" spc="-50" dirty="0" smtClean="0">
                <a:uFill>
                  <a:solidFill>
                    <a:srgbClr val="7E7E7E"/>
                  </a:solidFill>
                </a:uFill>
              </a:rPr>
              <a:t>M</a:t>
            </a:r>
            <a:r>
              <a:rPr sz="4800" u="sng" spc="-70" dirty="0" smtClean="0">
                <a:uFill>
                  <a:solidFill>
                    <a:srgbClr val="7E7E7E"/>
                  </a:solidFill>
                </a:uFill>
              </a:rPr>
              <a:t>e</a:t>
            </a:r>
            <a:r>
              <a:rPr sz="4800" u="sng" spc="-55" dirty="0" smtClean="0">
                <a:uFill>
                  <a:solidFill>
                    <a:srgbClr val="7E7E7E"/>
                  </a:solidFill>
                </a:uFill>
              </a:rPr>
              <a:t>t</a:t>
            </a:r>
            <a:r>
              <a:rPr sz="4800" u="sng" spc="-50" dirty="0" smtClean="0">
                <a:uFill>
                  <a:solidFill>
                    <a:srgbClr val="7E7E7E"/>
                  </a:solidFill>
                </a:uFill>
              </a:rPr>
              <a:t>ho</a:t>
            </a:r>
            <a:r>
              <a:rPr sz="4800" u="sng" dirty="0" smtClean="0">
                <a:uFill>
                  <a:solidFill>
                    <a:srgbClr val="7E7E7E"/>
                  </a:solidFill>
                </a:uFill>
              </a:rPr>
              <a:t>d</a:t>
            </a:r>
            <a:r>
              <a:rPr lang="en-US" sz="4800" u="sng" dirty="0" smtClean="0">
                <a:uFill>
                  <a:solidFill>
                    <a:srgbClr val="7E7E7E"/>
                  </a:solidFill>
                </a:uFill>
              </a:rPr>
              <a:t>:</a:t>
            </a:r>
            <a:endParaRPr sz="4800" dirty="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38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1080346" y="1831975"/>
            <a:ext cx="6681893" cy="170623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" dirty="0">
                <a:solidFill>
                  <a:srgbClr val="A4634E"/>
                </a:solidFill>
                <a:latin typeface="Calibri"/>
                <a:cs typeface="Calibri"/>
              </a:rPr>
              <a:t>Example</a:t>
            </a:r>
            <a:r>
              <a:rPr sz="2000" b="1" spc="-10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A4634E"/>
                </a:solidFill>
                <a:latin typeface="Calibri"/>
                <a:cs typeface="Calibri"/>
              </a:rPr>
              <a:t>II:</a:t>
            </a:r>
            <a:r>
              <a:rPr sz="2000" b="1" spc="-25" dirty="0">
                <a:solidFill>
                  <a:srgbClr val="A4634E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Recursive</a:t>
            </a:r>
            <a:r>
              <a:rPr sz="2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Fibonacci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Algorithm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600">
              <a:latin typeface="Calibri"/>
              <a:cs typeface="Calibri"/>
            </a:endParaRPr>
          </a:p>
          <a:p>
            <a:pPr marL="1530350" marR="849630">
              <a:lnSpc>
                <a:spcPct val="100000"/>
              </a:lnSpc>
            </a:pPr>
            <a:r>
              <a:rPr sz="1800" spc="-5" dirty="0">
                <a:latin typeface="Calibri"/>
                <a:cs typeface="Calibri"/>
              </a:rPr>
              <a:t>fibo(n: </a:t>
            </a:r>
            <a:r>
              <a:rPr sz="1800" spc="-10" dirty="0">
                <a:latin typeface="Calibri"/>
                <a:cs typeface="Calibri"/>
              </a:rPr>
              <a:t>nonnegative </a:t>
            </a:r>
            <a:r>
              <a:rPr sz="1800" spc="-5" dirty="0">
                <a:latin typeface="Calibri"/>
                <a:cs typeface="Calibri"/>
              </a:rPr>
              <a:t>integer) </a:t>
            </a:r>
            <a:r>
              <a:rPr sz="1800" spc="-39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if</a:t>
            </a:r>
            <a:r>
              <a:rPr sz="1800" b="1" spc="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n</a:t>
            </a:r>
            <a:r>
              <a:rPr sz="1800" spc="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8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0</a:t>
            </a:r>
            <a:r>
              <a:rPr sz="1800" spc="7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then</a:t>
            </a:r>
            <a:r>
              <a:rPr sz="1800" b="1" spc="4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fibo(0)</a:t>
            </a:r>
            <a:r>
              <a:rPr sz="1800" spc="9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:=</a:t>
            </a:r>
            <a:r>
              <a:rPr sz="1800" spc="8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0 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else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if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then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fibo(1)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:=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</a:t>
            </a:r>
            <a:endParaRPr sz="1800">
              <a:latin typeface="Calibri"/>
              <a:cs typeface="Calibri"/>
            </a:endParaRPr>
          </a:p>
          <a:p>
            <a:pPr marL="1530350">
              <a:lnSpc>
                <a:spcPct val="100000"/>
              </a:lnSpc>
            </a:pPr>
            <a:r>
              <a:rPr sz="1800" b="1" dirty="0">
                <a:latin typeface="Calibri"/>
                <a:cs typeface="Calibri"/>
              </a:rPr>
              <a:t>else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fibo(n)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:=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fibo(n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– </a:t>
            </a:r>
            <a:r>
              <a:rPr sz="1800" spc="-5" dirty="0">
                <a:latin typeface="Calibri"/>
                <a:cs typeface="Calibri"/>
              </a:rPr>
              <a:t>1)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+ </a:t>
            </a:r>
            <a:r>
              <a:rPr sz="1800" spc="-5" dirty="0">
                <a:latin typeface="Calibri"/>
                <a:cs typeface="Calibri"/>
              </a:rPr>
              <a:t>fibo(n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–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2)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650880"/>
            <a:ext cx="10515600" cy="754053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52400" marR="5080">
              <a:lnSpc>
                <a:spcPts val="4900"/>
              </a:lnSpc>
              <a:spcBef>
                <a:spcPts val="980"/>
              </a:spcBef>
              <a:tabLst>
                <a:tab pos="7607934" algn="l"/>
              </a:tabLst>
            </a:pPr>
            <a:r>
              <a:rPr sz="4800" spc="-60" dirty="0"/>
              <a:t>Execution </a:t>
            </a:r>
            <a:r>
              <a:rPr sz="4800" spc="-125" dirty="0"/>
              <a:t>Trace </a:t>
            </a:r>
            <a:r>
              <a:rPr sz="4800" spc="-120" dirty="0"/>
              <a:t> </a:t>
            </a:r>
            <a:r>
              <a:rPr sz="4800" u="sng" spc="-50" dirty="0">
                <a:uFill>
                  <a:solidFill>
                    <a:srgbClr val="7E7E7E"/>
                  </a:solidFill>
                </a:uFill>
              </a:rPr>
              <a:t>(</a:t>
            </a:r>
            <a:r>
              <a:rPr sz="4800" u="sng" spc="-50" dirty="0">
                <a:solidFill>
                  <a:srgbClr val="0000FF"/>
                </a:solidFill>
                <a:uFill>
                  <a:solidFill>
                    <a:srgbClr val="7E7E7E"/>
                  </a:solidFill>
                </a:uFill>
              </a:rPr>
              <a:t>decomposition</a:t>
            </a:r>
            <a:r>
              <a:rPr sz="4800" u="sng" spc="-50" dirty="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sz="4800" dirty="0"/>
          </a:p>
        </p:txBody>
      </p:sp>
      <p:sp>
        <p:nvSpPr>
          <p:cNvPr id="3" name="object 3"/>
          <p:cNvSpPr txBox="1"/>
          <p:nvPr/>
        </p:nvSpPr>
        <p:spPr>
          <a:xfrm>
            <a:off x="4830233" y="1915490"/>
            <a:ext cx="247396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fibonacci(4)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01356" y="2897252"/>
            <a:ext cx="24739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fibonacci(3)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65468" y="2889251"/>
            <a:ext cx="24739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fibonacci(2)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106416" y="2384424"/>
            <a:ext cx="1574800" cy="432434"/>
          </a:xfrm>
          <a:custGeom>
            <a:avLst/>
            <a:gdLst/>
            <a:ahLst/>
            <a:cxnLst/>
            <a:rect l="l" t="t" r="r" b="b"/>
            <a:pathLst>
              <a:path w="1181100" h="432435">
                <a:moveTo>
                  <a:pt x="587375" y="10414"/>
                </a:moveTo>
                <a:lnTo>
                  <a:pt x="580009" y="0"/>
                </a:lnTo>
                <a:lnTo>
                  <a:pt x="58458" y="370497"/>
                </a:lnTo>
                <a:lnTo>
                  <a:pt x="40005" y="344551"/>
                </a:lnTo>
                <a:lnTo>
                  <a:pt x="0" y="419735"/>
                </a:lnTo>
                <a:lnTo>
                  <a:pt x="84201" y="406654"/>
                </a:lnTo>
                <a:lnTo>
                  <a:pt x="70993" y="388112"/>
                </a:lnTo>
                <a:lnTo>
                  <a:pt x="65798" y="380809"/>
                </a:lnTo>
                <a:lnTo>
                  <a:pt x="587375" y="10414"/>
                </a:lnTo>
                <a:close/>
              </a:path>
              <a:path w="1181100" h="432435">
                <a:moveTo>
                  <a:pt x="1181100" y="431927"/>
                </a:moveTo>
                <a:lnTo>
                  <a:pt x="1164158" y="400939"/>
                </a:lnTo>
                <a:lnTo>
                  <a:pt x="1140206" y="357124"/>
                </a:lnTo>
                <a:lnTo>
                  <a:pt x="1122083" y="383247"/>
                </a:lnTo>
                <a:lnTo>
                  <a:pt x="587248" y="12192"/>
                </a:lnTo>
                <a:lnTo>
                  <a:pt x="580009" y="22606"/>
                </a:lnTo>
                <a:lnTo>
                  <a:pt x="1114856" y="393674"/>
                </a:lnTo>
                <a:lnTo>
                  <a:pt x="1096772" y="419735"/>
                </a:lnTo>
                <a:lnTo>
                  <a:pt x="1181100" y="431927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39</a:t>
            </a:fld>
            <a:endParaRPr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650880"/>
            <a:ext cx="10515600" cy="754053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52400" marR="5080">
              <a:lnSpc>
                <a:spcPts val="4900"/>
              </a:lnSpc>
              <a:spcBef>
                <a:spcPts val="980"/>
              </a:spcBef>
              <a:tabLst>
                <a:tab pos="7607934" algn="l"/>
              </a:tabLst>
            </a:pPr>
            <a:r>
              <a:rPr sz="4800" spc="-60" dirty="0"/>
              <a:t>Execution </a:t>
            </a:r>
            <a:r>
              <a:rPr sz="4800" spc="-125" dirty="0"/>
              <a:t>Trace </a:t>
            </a:r>
            <a:r>
              <a:rPr sz="4800" spc="-120" dirty="0"/>
              <a:t> </a:t>
            </a:r>
            <a:r>
              <a:rPr sz="4800" u="sng" spc="-50" dirty="0">
                <a:uFill>
                  <a:solidFill>
                    <a:srgbClr val="7E7E7E"/>
                  </a:solidFill>
                </a:uFill>
              </a:rPr>
              <a:t>(</a:t>
            </a:r>
            <a:r>
              <a:rPr sz="4800" u="sng" spc="-50" dirty="0">
                <a:solidFill>
                  <a:srgbClr val="0000FF"/>
                </a:solidFill>
                <a:uFill>
                  <a:solidFill>
                    <a:srgbClr val="7E7E7E"/>
                  </a:solidFill>
                </a:uFill>
              </a:rPr>
              <a:t>decomposition</a:t>
            </a:r>
            <a:r>
              <a:rPr sz="4800" u="sng" spc="-50" dirty="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sz="4800" dirty="0"/>
          </a:p>
        </p:txBody>
      </p:sp>
      <p:sp>
        <p:nvSpPr>
          <p:cNvPr id="3" name="object 3"/>
          <p:cNvSpPr txBox="1"/>
          <p:nvPr/>
        </p:nvSpPr>
        <p:spPr>
          <a:xfrm>
            <a:off x="4830233" y="1915490"/>
            <a:ext cx="247396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fibonacci(4)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01356" y="2897252"/>
            <a:ext cx="24739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fibonacci(3)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65468" y="2889251"/>
            <a:ext cx="24739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fibonacci(2)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69834" y="3837178"/>
            <a:ext cx="24731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fibonacci(1)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4920" y="3794253"/>
            <a:ext cx="24731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fibonacci(2)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106416" y="2384424"/>
            <a:ext cx="1574800" cy="432434"/>
          </a:xfrm>
          <a:custGeom>
            <a:avLst/>
            <a:gdLst/>
            <a:ahLst/>
            <a:cxnLst/>
            <a:rect l="l" t="t" r="r" b="b"/>
            <a:pathLst>
              <a:path w="1181100" h="432435">
                <a:moveTo>
                  <a:pt x="587375" y="10414"/>
                </a:moveTo>
                <a:lnTo>
                  <a:pt x="580009" y="0"/>
                </a:lnTo>
                <a:lnTo>
                  <a:pt x="58458" y="370497"/>
                </a:lnTo>
                <a:lnTo>
                  <a:pt x="40005" y="344551"/>
                </a:lnTo>
                <a:lnTo>
                  <a:pt x="0" y="419735"/>
                </a:lnTo>
                <a:lnTo>
                  <a:pt x="84201" y="406654"/>
                </a:lnTo>
                <a:lnTo>
                  <a:pt x="70993" y="388112"/>
                </a:lnTo>
                <a:lnTo>
                  <a:pt x="65798" y="380809"/>
                </a:lnTo>
                <a:lnTo>
                  <a:pt x="587375" y="10414"/>
                </a:lnTo>
                <a:close/>
              </a:path>
              <a:path w="1181100" h="432435">
                <a:moveTo>
                  <a:pt x="1181100" y="431927"/>
                </a:moveTo>
                <a:lnTo>
                  <a:pt x="1164158" y="400939"/>
                </a:lnTo>
                <a:lnTo>
                  <a:pt x="1140206" y="357124"/>
                </a:lnTo>
                <a:lnTo>
                  <a:pt x="1122083" y="383247"/>
                </a:lnTo>
                <a:lnTo>
                  <a:pt x="587248" y="12192"/>
                </a:lnTo>
                <a:lnTo>
                  <a:pt x="580009" y="22606"/>
                </a:lnTo>
                <a:lnTo>
                  <a:pt x="1114856" y="393674"/>
                </a:lnTo>
                <a:lnTo>
                  <a:pt x="1096772" y="419735"/>
                </a:lnTo>
                <a:lnTo>
                  <a:pt x="1181100" y="431927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952496" y="3292728"/>
            <a:ext cx="1574800" cy="419734"/>
          </a:xfrm>
          <a:custGeom>
            <a:avLst/>
            <a:gdLst/>
            <a:ahLst/>
            <a:cxnLst/>
            <a:rect l="l" t="t" r="r" b="b"/>
            <a:pathLst>
              <a:path w="1181100" h="419735">
                <a:moveTo>
                  <a:pt x="1181100" y="419735"/>
                </a:moveTo>
                <a:lnTo>
                  <a:pt x="1164145" y="388874"/>
                </a:lnTo>
                <a:lnTo>
                  <a:pt x="1140079" y="345059"/>
                </a:lnTo>
                <a:lnTo>
                  <a:pt x="1122006" y="371246"/>
                </a:lnTo>
                <a:lnTo>
                  <a:pt x="587248" y="1524"/>
                </a:lnTo>
                <a:lnTo>
                  <a:pt x="584212" y="5956"/>
                </a:lnTo>
                <a:lnTo>
                  <a:pt x="580009" y="0"/>
                </a:lnTo>
                <a:lnTo>
                  <a:pt x="58508" y="368960"/>
                </a:lnTo>
                <a:lnTo>
                  <a:pt x="40259" y="343154"/>
                </a:lnTo>
                <a:lnTo>
                  <a:pt x="0" y="418211"/>
                </a:lnTo>
                <a:lnTo>
                  <a:pt x="84201" y="405257"/>
                </a:lnTo>
                <a:lnTo>
                  <a:pt x="71069" y="386715"/>
                </a:lnTo>
                <a:lnTo>
                  <a:pt x="65874" y="379374"/>
                </a:lnTo>
                <a:lnTo>
                  <a:pt x="582701" y="13728"/>
                </a:lnTo>
                <a:lnTo>
                  <a:pt x="1114793" y="381673"/>
                </a:lnTo>
                <a:lnTo>
                  <a:pt x="1096772" y="407797"/>
                </a:lnTo>
                <a:lnTo>
                  <a:pt x="1181100" y="419735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40</a:t>
            </a:fld>
            <a:endParaRPr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60" dirty="0">
                <a:uFill>
                  <a:solidFill>
                    <a:srgbClr val="7E7E7E"/>
                  </a:solidFill>
                </a:uFill>
              </a:rPr>
              <a:t>Execution</a:t>
            </a:r>
            <a:r>
              <a:rPr sz="4800" u="sng" spc="-10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125" dirty="0">
                <a:uFill>
                  <a:solidFill>
                    <a:srgbClr val="7E7E7E"/>
                  </a:solidFill>
                </a:uFill>
              </a:rPr>
              <a:t>Trace</a:t>
            </a:r>
            <a:r>
              <a:rPr sz="4800" u="sng" spc="-10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5" dirty="0">
                <a:uFill>
                  <a:solidFill>
                    <a:srgbClr val="7E7E7E"/>
                  </a:solidFill>
                </a:uFill>
              </a:rPr>
              <a:t>(</a:t>
            </a:r>
            <a:r>
              <a:rPr sz="4800" u="sng" spc="-55" dirty="0">
                <a:solidFill>
                  <a:srgbClr val="33CC33"/>
                </a:solidFill>
                <a:uFill>
                  <a:solidFill>
                    <a:srgbClr val="7E7E7E"/>
                  </a:solidFill>
                </a:uFill>
              </a:rPr>
              <a:t>composition</a:t>
            </a:r>
            <a:r>
              <a:rPr sz="4800" u="sng" spc="-55" dirty="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sz="4800" dirty="0"/>
          </a:p>
        </p:txBody>
      </p:sp>
      <p:sp>
        <p:nvSpPr>
          <p:cNvPr id="3" name="object 3"/>
          <p:cNvSpPr txBox="1"/>
          <p:nvPr/>
        </p:nvSpPr>
        <p:spPr>
          <a:xfrm>
            <a:off x="4169834" y="3837178"/>
            <a:ext cx="30827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fibonacci(1)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-&gt;0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4920" y="3794253"/>
            <a:ext cx="3082713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0000"/>
                </a:solidFill>
                <a:latin typeface="Courier New"/>
                <a:cs typeface="Courier New"/>
              </a:rPr>
              <a:t>fibonacci(2)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-&gt;1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1505" y="2389631"/>
            <a:ext cx="1584960" cy="432434"/>
          </a:xfrm>
          <a:custGeom>
            <a:avLst/>
            <a:gdLst/>
            <a:ahLst/>
            <a:cxnLst/>
            <a:rect l="l" t="t" r="r" b="b"/>
            <a:pathLst>
              <a:path w="1188720" h="432435">
                <a:moveTo>
                  <a:pt x="587375" y="0"/>
                </a:moveTo>
                <a:lnTo>
                  <a:pt x="503174" y="13081"/>
                </a:lnTo>
                <a:lnTo>
                  <a:pt x="521563" y="38938"/>
                </a:lnTo>
                <a:lnTo>
                  <a:pt x="0" y="409321"/>
                </a:lnTo>
                <a:lnTo>
                  <a:pt x="7366" y="419735"/>
                </a:lnTo>
                <a:lnTo>
                  <a:pt x="528904" y="49250"/>
                </a:lnTo>
                <a:lnTo>
                  <a:pt x="547370" y="75184"/>
                </a:lnTo>
                <a:lnTo>
                  <a:pt x="570547" y="31623"/>
                </a:lnTo>
                <a:lnTo>
                  <a:pt x="587375" y="0"/>
                </a:lnTo>
                <a:close/>
              </a:path>
              <a:path w="1188720" h="432435">
                <a:moveTo>
                  <a:pt x="1188339" y="421513"/>
                </a:moveTo>
                <a:lnTo>
                  <a:pt x="653605" y="50469"/>
                </a:lnTo>
                <a:lnTo>
                  <a:pt x="658660" y="43180"/>
                </a:lnTo>
                <a:lnTo>
                  <a:pt x="671703" y="24384"/>
                </a:lnTo>
                <a:lnTo>
                  <a:pt x="587375" y="12192"/>
                </a:lnTo>
                <a:lnTo>
                  <a:pt x="628269" y="86995"/>
                </a:lnTo>
                <a:lnTo>
                  <a:pt x="646379" y="60883"/>
                </a:lnTo>
                <a:lnTo>
                  <a:pt x="1181100" y="431927"/>
                </a:lnTo>
                <a:lnTo>
                  <a:pt x="1188339" y="421513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947585" y="3297935"/>
            <a:ext cx="1584960" cy="419734"/>
          </a:xfrm>
          <a:custGeom>
            <a:avLst/>
            <a:gdLst/>
            <a:ahLst/>
            <a:cxnLst/>
            <a:rect l="l" t="t" r="r" b="b"/>
            <a:pathLst>
              <a:path w="1188720" h="419735">
                <a:moveTo>
                  <a:pt x="587375" y="0"/>
                </a:moveTo>
                <a:lnTo>
                  <a:pt x="503174" y="12954"/>
                </a:lnTo>
                <a:lnTo>
                  <a:pt x="521487" y="38849"/>
                </a:lnTo>
                <a:lnTo>
                  <a:pt x="0" y="407797"/>
                </a:lnTo>
                <a:lnTo>
                  <a:pt x="7366" y="418211"/>
                </a:lnTo>
                <a:lnTo>
                  <a:pt x="528853" y="49263"/>
                </a:lnTo>
                <a:lnTo>
                  <a:pt x="547116" y="75057"/>
                </a:lnTo>
                <a:lnTo>
                  <a:pt x="570471" y="31496"/>
                </a:lnTo>
                <a:lnTo>
                  <a:pt x="587375" y="0"/>
                </a:lnTo>
                <a:close/>
              </a:path>
              <a:path w="1188720" h="419735">
                <a:moveTo>
                  <a:pt x="1188339" y="409321"/>
                </a:moveTo>
                <a:lnTo>
                  <a:pt x="653669" y="39598"/>
                </a:lnTo>
                <a:lnTo>
                  <a:pt x="658634" y="32385"/>
                </a:lnTo>
                <a:lnTo>
                  <a:pt x="671703" y="13462"/>
                </a:lnTo>
                <a:lnTo>
                  <a:pt x="587375" y="1524"/>
                </a:lnTo>
                <a:lnTo>
                  <a:pt x="628396" y="76200"/>
                </a:lnTo>
                <a:lnTo>
                  <a:pt x="646455" y="50025"/>
                </a:lnTo>
                <a:lnTo>
                  <a:pt x="1181227" y="419735"/>
                </a:lnTo>
                <a:lnTo>
                  <a:pt x="1188339" y="409321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901357" y="1789340"/>
            <a:ext cx="6237393" cy="1823085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69850" algn="ctr">
              <a:lnSpc>
                <a:spcPct val="100000"/>
              </a:lnSpc>
              <a:spcBef>
                <a:spcPts val="1100"/>
              </a:spcBef>
            </a:pPr>
            <a:r>
              <a:rPr sz="2000" spc="-5" dirty="0">
                <a:latin typeface="Courier New"/>
                <a:cs typeface="Courier New"/>
              </a:rPr>
              <a:t>fibonacci(4)</a:t>
            </a:r>
            <a:endParaRPr sz="2000">
              <a:latin typeface="Courier New"/>
              <a:cs typeface="Courier New"/>
            </a:endParaRPr>
          </a:p>
          <a:p>
            <a:pPr marR="223520" algn="ctr">
              <a:lnSpc>
                <a:spcPct val="100000"/>
              </a:lnSpc>
              <a:spcBef>
                <a:spcPts val="1000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+</a:t>
            </a:r>
            <a:endParaRPr sz="2000">
              <a:latin typeface="Courier New"/>
              <a:cs typeface="Courier New"/>
            </a:endParaRPr>
          </a:p>
          <a:p>
            <a:pPr algn="ctr">
              <a:lnSpc>
                <a:spcPct val="100000"/>
              </a:lnSpc>
              <a:spcBef>
                <a:spcPts val="1925"/>
              </a:spcBef>
              <a:tabLst>
                <a:tab pos="2822575" algn="l"/>
              </a:tabLst>
            </a:pPr>
            <a:r>
              <a:rPr sz="2000" spc="-5" dirty="0">
                <a:latin typeface="Courier New"/>
                <a:cs typeface="Courier New"/>
              </a:rPr>
              <a:t>fibonacci(3)	</a:t>
            </a:r>
            <a:r>
              <a:rPr sz="3000" spc="-7" baseline="1388" dirty="0">
                <a:solidFill>
                  <a:srgbClr val="FF0000"/>
                </a:solidFill>
                <a:latin typeface="Courier New"/>
                <a:cs typeface="Courier New"/>
              </a:rPr>
              <a:t>fibonacci(2)</a:t>
            </a:r>
            <a:endParaRPr sz="3000" baseline="1388">
              <a:latin typeface="Courier New"/>
              <a:cs typeface="Courier New"/>
            </a:endParaRPr>
          </a:p>
          <a:p>
            <a:pPr marL="555625">
              <a:lnSpc>
                <a:spcPct val="100000"/>
              </a:lnSpc>
              <a:spcBef>
                <a:spcPts val="625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+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41</a:t>
            </a:fld>
            <a:endParaRPr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60" dirty="0">
                <a:uFill>
                  <a:solidFill>
                    <a:srgbClr val="7E7E7E"/>
                  </a:solidFill>
                </a:uFill>
              </a:rPr>
              <a:t>Execution</a:t>
            </a:r>
            <a:r>
              <a:rPr sz="4800" u="sng" spc="-10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125" dirty="0">
                <a:uFill>
                  <a:solidFill>
                    <a:srgbClr val="7E7E7E"/>
                  </a:solidFill>
                </a:uFill>
              </a:rPr>
              <a:t>Trace</a:t>
            </a:r>
            <a:r>
              <a:rPr sz="4800" u="sng" spc="-10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5" dirty="0">
                <a:uFill>
                  <a:solidFill>
                    <a:srgbClr val="7E7E7E"/>
                  </a:solidFill>
                </a:uFill>
              </a:rPr>
              <a:t>(</a:t>
            </a:r>
            <a:r>
              <a:rPr sz="4800" u="sng" spc="-55" dirty="0">
                <a:solidFill>
                  <a:srgbClr val="33CC33"/>
                </a:solidFill>
                <a:uFill>
                  <a:solidFill>
                    <a:srgbClr val="7E7E7E"/>
                  </a:solidFill>
                </a:uFill>
              </a:rPr>
              <a:t>composition</a:t>
            </a:r>
            <a:r>
              <a:rPr sz="4800" u="sng" spc="-55" dirty="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sz="4800" dirty="0"/>
          </a:p>
        </p:txBody>
      </p:sp>
      <p:sp>
        <p:nvSpPr>
          <p:cNvPr id="3" name="object 3"/>
          <p:cNvSpPr/>
          <p:nvPr/>
        </p:nvSpPr>
        <p:spPr>
          <a:xfrm>
            <a:off x="5101505" y="2389631"/>
            <a:ext cx="1584960" cy="432434"/>
          </a:xfrm>
          <a:custGeom>
            <a:avLst/>
            <a:gdLst/>
            <a:ahLst/>
            <a:cxnLst/>
            <a:rect l="l" t="t" r="r" b="b"/>
            <a:pathLst>
              <a:path w="1188720" h="432435">
                <a:moveTo>
                  <a:pt x="587375" y="0"/>
                </a:moveTo>
                <a:lnTo>
                  <a:pt x="503174" y="13081"/>
                </a:lnTo>
                <a:lnTo>
                  <a:pt x="521563" y="38938"/>
                </a:lnTo>
                <a:lnTo>
                  <a:pt x="0" y="409321"/>
                </a:lnTo>
                <a:lnTo>
                  <a:pt x="7366" y="419735"/>
                </a:lnTo>
                <a:lnTo>
                  <a:pt x="528904" y="49250"/>
                </a:lnTo>
                <a:lnTo>
                  <a:pt x="547370" y="75184"/>
                </a:lnTo>
                <a:lnTo>
                  <a:pt x="570547" y="31623"/>
                </a:lnTo>
                <a:lnTo>
                  <a:pt x="587375" y="0"/>
                </a:lnTo>
                <a:close/>
              </a:path>
              <a:path w="1188720" h="432435">
                <a:moveTo>
                  <a:pt x="1188339" y="421513"/>
                </a:moveTo>
                <a:lnTo>
                  <a:pt x="653605" y="50469"/>
                </a:lnTo>
                <a:lnTo>
                  <a:pt x="658660" y="43180"/>
                </a:lnTo>
                <a:lnTo>
                  <a:pt x="671703" y="24384"/>
                </a:lnTo>
                <a:lnTo>
                  <a:pt x="587375" y="12192"/>
                </a:lnTo>
                <a:lnTo>
                  <a:pt x="628269" y="86995"/>
                </a:lnTo>
                <a:lnTo>
                  <a:pt x="646379" y="60883"/>
                </a:lnTo>
                <a:lnTo>
                  <a:pt x="1181100" y="431927"/>
                </a:lnTo>
                <a:lnTo>
                  <a:pt x="1188339" y="421513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901357" y="1789339"/>
            <a:ext cx="6846993" cy="1438910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R="379095" algn="ctr">
              <a:lnSpc>
                <a:spcPct val="100000"/>
              </a:lnSpc>
              <a:spcBef>
                <a:spcPts val="1100"/>
              </a:spcBef>
            </a:pPr>
            <a:r>
              <a:rPr sz="2000" spc="-5" dirty="0">
                <a:latin typeface="Courier New"/>
                <a:cs typeface="Courier New"/>
              </a:rPr>
              <a:t>fibonacci(4)</a:t>
            </a:r>
            <a:endParaRPr sz="2000">
              <a:latin typeface="Courier New"/>
              <a:cs typeface="Courier New"/>
            </a:endParaRPr>
          </a:p>
          <a:p>
            <a:pPr marR="680720" algn="ctr">
              <a:lnSpc>
                <a:spcPct val="100000"/>
              </a:lnSpc>
              <a:spcBef>
                <a:spcPts val="1000"/>
              </a:spcBef>
            </a:pPr>
            <a:r>
              <a:rPr sz="2000" dirty="0">
                <a:solidFill>
                  <a:srgbClr val="33CC33"/>
                </a:solidFill>
                <a:latin typeface="Courier New"/>
                <a:cs typeface="Courier New"/>
              </a:rPr>
              <a:t>+</a:t>
            </a:r>
            <a:endParaRPr sz="20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1925"/>
              </a:spcBef>
              <a:tabLst>
                <a:tab pos="2835275" algn="l"/>
              </a:tabLst>
            </a:pPr>
            <a:r>
              <a:rPr sz="2000" spc="-5" dirty="0">
                <a:latin typeface="Courier New"/>
                <a:cs typeface="Courier New"/>
              </a:rPr>
              <a:t>fibonacci(3)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-&gt;1	</a:t>
            </a:r>
            <a:r>
              <a:rPr sz="3000" spc="-7" baseline="1388" dirty="0">
                <a:solidFill>
                  <a:srgbClr val="FF0000"/>
                </a:solidFill>
                <a:latin typeface="Courier New"/>
                <a:cs typeface="Courier New"/>
              </a:rPr>
              <a:t>fibonacci(2)</a:t>
            </a:r>
            <a:r>
              <a:rPr sz="3000" spc="-7" baseline="1388" dirty="0">
                <a:solidFill>
                  <a:srgbClr val="FF33CC"/>
                </a:solidFill>
                <a:latin typeface="Courier New"/>
                <a:cs typeface="Courier New"/>
              </a:rPr>
              <a:t>-&gt;1</a:t>
            </a:r>
            <a:endParaRPr sz="3000" baseline="1388">
              <a:latin typeface="Courier New"/>
              <a:cs typeface="Courier New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42</a:t>
            </a:fld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38231"/>
            <a:ext cx="10515600" cy="1379352"/>
          </a:xfrm>
          <a:prstGeom prst="rect">
            <a:avLst/>
          </a:prstGeom>
        </p:spPr>
        <p:txBody>
          <a:bodyPr vert="horz" wrap="square" lIns="0" tIns="634492" rIns="0" bIns="0" rtlCol="0">
            <a:spAutoFit/>
          </a:bodyPr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sz="4800" u="sng" spc="-60" dirty="0">
                <a:uFill>
                  <a:solidFill>
                    <a:srgbClr val="7E7E7E"/>
                  </a:solidFill>
                </a:uFill>
              </a:rPr>
              <a:t>Execution</a:t>
            </a:r>
            <a:r>
              <a:rPr sz="4800" u="sng" spc="-10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125" dirty="0">
                <a:uFill>
                  <a:solidFill>
                    <a:srgbClr val="7E7E7E"/>
                  </a:solidFill>
                </a:uFill>
              </a:rPr>
              <a:t>Trace</a:t>
            </a:r>
            <a:r>
              <a:rPr sz="4800" u="sng" spc="-10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sz="4800" u="sng" spc="-55" dirty="0">
                <a:uFill>
                  <a:solidFill>
                    <a:srgbClr val="7E7E7E"/>
                  </a:solidFill>
                </a:uFill>
              </a:rPr>
              <a:t>(</a:t>
            </a:r>
            <a:r>
              <a:rPr sz="4800" u="sng" spc="-55" dirty="0">
                <a:solidFill>
                  <a:srgbClr val="33CC33"/>
                </a:solidFill>
                <a:uFill>
                  <a:solidFill>
                    <a:srgbClr val="7E7E7E"/>
                  </a:solidFill>
                </a:uFill>
              </a:rPr>
              <a:t>composition</a:t>
            </a:r>
            <a:r>
              <a:rPr sz="4800" u="sng" spc="-55" dirty="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sz="4800" dirty="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4294967295"/>
          </p:nvPr>
        </p:nvSpPr>
        <p:spPr>
          <a:xfrm>
            <a:off x="10840721" y="6552900"/>
            <a:ext cx="301412" cy="2789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pPr marL="50165">
                <a:lnSpc>
                  <a:spcPct val="100000"/>
                </a:lnSpc>
                <a:spcBef>
                  <a:spcPts val="15"/>
                </a:spcBef>
              </a:pPr>
              <a:t>43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4830233" y="1915490"/>
            <a:ext cx="308356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ourier New"/>
                <a:cs typeface="Courier New"/>
              </a:rPr>
              <a:t>fibonacci(4)</a:t>
            </a:r>
            <a:r>
              <a:rPr sz="2000" spc="-5" dirty="0">
                <a:solidFill>
                  <a:srgbClr val="FF33CC"/>
                </a:solidFill>
                <a:latin typeface="Courier New"/>
                <a:cs typeface="Courier New"/>
              </a:rPr>
              <a:t>-&gt;2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492753" y="2916936"/>
            <a:ext cx="3822700" cy="307777"/>
          </a:xfrm>
          <a:prstGeom prst="rect">
            <a:avLst/>
          </a:prstGeom>
          <a:solidFill>
            <a:srgbClr val="F3EAE1"/>
          </a:solidFill>
        </p:spPr>
        <p:txBody>
          <a:bodyPr vert="horz" wrap="square" lIns="0" tIns="3048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40"/>
              </a:spcBef>
            </a:pPr>
            <a:r>
              <a:rPr sz="1800" spc="-5" dirty="0">
                <a:latin typeface="Calibri"/>
                <a:cs typeface="Calibri"/>
              </a:rPr>
              <a:t>T(n)=T(n-1)+T(n-2)+1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1445</TotalTime>
  <Words>2361</Words>
  <Application>Microsoft Office PowerPoint</Application>
  <PresentationFormat>Widescreen</PresentationFormat>
  <Paragraphs>658</Paragraphs>
  <Slides>44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6" baseType="lpstr">
      <vt:lpstr>Arial</vt:lpstr>
      <vt:lpstr>Arial MT</vt:lpstr>
      <vt:lpstr>Calibri</vt:lpstr>
      <vt:lpstr>Calibri Light</vt:lpstr>
      <vt:lpstr>Courier New</vt:lpstr>
      <vt:lpstr>Lucida Grande</vt:lpstr>
      <vt:lpstr>Monotype Sorts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Theoretical analysis of time efficiency</vt:lpstr>
      <vt:lpstr>How to compute number of operations:</vt:lpstr>
      <vt:lpstr>Input size and basic operation examples</vt:lpstr>
      <vt:lpstr>How to compute number of operations:</vt:lpstr>
      <vt:lpstr>How to compute number of operations:</vt:lpstr>
      <vt:lpstr>Every−case Time Complexity </vt:lpstr>
      <vt:lpstr>Examples</vt:lpstr>
      <vt:lpstr>Chapter 2 </vt:lpstr>
      <vt:lpstr>Recurrences </vt:lpstr>
      <vt:lpstr>Recursive Algorithms </vt:lpstr>
      <vt:lpstr>Recursive algorithms </vt:lpstr>
      <vt:lpstr>Recursive algorithms</vt:lpstr>
      <vt:lpstr>Recursive algorithms:</vt:lpstr>
      <vt:lpstr>Recursive Algorithms </vt:lpstr>
      <vt:lpstr>PowerPoint Presentation</vt:lpstr>
      <vt:lpstr>factorial Method: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Fibonacci Numbers:</vt:lpstr>
      <vt:lpstr>fibonacci Method:</vt:lpstr>
      <vt:lpstr>Execution Trace  (decomposition)</vt:lpstr>
      <vt:lpstr>Execution Trace  (decomposition)</vt:lpstr>
      <vt:lpstr>Execution Trace (composition)</vt:lpstr>
      <vt:lpstr>Execution Trace (composition)</vt:lpstr>
      <vt:lpstr>Execution Trace (composition)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El-Wattaneya</cp:lastModifiedBy>
  <cp:revision>287</cp:revision>
  <dcterms:created xsi:type="dcterms:W3CDTF">2023-04-29T09:08:23Z</dcterms:created>
  <dcterms:modified xsi:type="dcterms:W3CDTF">2025-09-14T14:39:55Z</dcterms:modified>
</cp:coreProperties>
</file>