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3"/>
  </p:notesMasterIdLst>
  <p:sldIdLst>
    <p:sldId id="480" r:id="rId2"/>
    <p:sldId id="518" r:id="rId3"/>
    <p:sldId id="699" r:id="rId4"/>
    <p:sldId id="700" r:id="rId5"/>
    <p:sldId id="701" r:id="rId6"/>
    <p:sldId id="702" r:id="rId7"/>
    <p:sldId id="703" r:id="rId8"/>
    <p:sldId id="704" r:id="rId9"/>
    <p:sldId id="705" r:id="rId10"/>
    <p:sldId id="706" r:id="rId11"/>
    <p:sldId id="708" r:id="rId12"/>
    <p:sldId id="709" r:id="rId13"/>
    <p:sldId id="707" r:id="rId14"/>
    <p:sldId id="710" r:id="rId15"/>
    <p:sldId id="711" r:id="rId16"/>
    <p:sldId id="712" r:id="rId17"/>
    <p:sldId id="714" r:id="rId18"/>
    <p:sldId id="716" r:id="rId19"/>
    <p:sldId id="717" r:id="rId20"/>
    <p:sldId id="719" r:id="rId21"/>
    <p:sldId id="733" r:id="rId22"/>
    <p:sldId id="720" r:id="rId23"/>
    <p:sldId id="745" r:id="rId24"/>
    <p:sldId id="721" r:id="rId25"/>
    <p:sldId id="722" r:id="rId26"/>
    <p:sldId id="723" r:id="rId27"/>
    <p:sldId id="724" r:id="rId28"/>
    <p:sldId id="725" r:id="rId29"/>
    <p:sldId id="726" r:id="rId30"/>
    <p:sldId id="727" r:id="rId31"/>
    <p:sldId id="728" r:id="rId32"/>
    <p:sldId id="729" r:id="rId33"/>
    <p:sldId id="730" r:id="rId34"/>
    <p:sldId id="731" r:id="rId35"/>
    <p:sldId id="732" r:id="rId36"/>
    <p:sldId id="744" r:id="rId37"/>
    <p:sldId id="734" r:id="rId38"/>
    <p:sldId id="735" r:id="rId39"/>
    <p:sldId id="736" r:id="rId40"/>
    <p:sldId id="737" r:id="rId41"/>
    <p:sldId id="739" r:id="rId42"/>
    <p:sldId id="740" r:id="rId43"/>
    <p:sldId id="746" r:id="rId44"/>
    <p:sldId id="747" r:id="rId45"/>
    <p:sldId id="748" r:id="rId46"/>
    <p:sldId id="749" r:id="rId47"/>
    <p:sldId id="750" r:id="rId48"/>
    <p:sldId id="751" r:id="rId49"/>
    <p:sldId id="752" r:id="rId50"/>
    <p:sldId id="753" r:id="rId51"/>
    <p:sldId id="349" r:id="rId5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518"/>
            <p14:sldId id="699"/>
            <p14:sldId id="700"/>
            <p14:sldId id="701"/>
            <p14:sldId id="702"/>
            <p14:sldId id="703"/>
            <p14:sldId id="704"/>
            <p14:sldId id="705"/>
            <p14:sldId id="706"/>
            <p14:sldId id="708"/>
            <p14:sldId id="709"/>
            <p14:sldId id="707"/>
            <p14:sldId id="710"/>
            <p14:sldId id="711"/>
            <p14:sldId id="712"/>
            <p14:sldId id="714"/>
            <p14:sldId id="716"/>
            <p14:sldId id="717"/>
            <p14:sldId id="719"/>
            <p14:sldId id="733"/>
            <p14:sldId id="720"/>
            <p14:sldId id="745"/>
            <p14:sldId id="721"/>
            <p14:sldId id="722"/>
            <p14:sldId id="723"/>
            <p14:sldId id="724"/>
            <p14:sldId id="725"/>
            <p14:sldId id="726"/>
            <p14:sldId id="727"/>
            <p14:sldId id="728"/>
            <p14:sldId id="729"/>
            <p14:sldId id="730"/>
            <p14:sldId id="731"/>
            <p14:sldId id="732"/>
            <p14:sldId id="744"/>
            <p14:sldId id="734"/>
            <p14:sldId id="735"/>
            <p14:sldId id="736"/>
            <p14:sldId id="737"/>
            <p14:sldId id="739"/>
            <p14:sldId id="740"/>
            <p14:sldId id="746"/>
            <p14:sldId id="747"/>
            <p14:sldId id="748"/>
            <p14:sldId id="749"/>
            <p14:sldId id="750"/>
            <p14:sldId id="751"/>
            <p14:sldId id="752"/>
            <p14:sldId id="753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804" autoAdjust="0"/>
  </p:normalViewPr>
  <p:slideViewPr>
    <p:cSldViewPr snapToGrid="0">
      <p:cViewPr varScale="1">
        <p:scale>
          <a:sx n="81" d="100"/>
          <a:sy n="81" d="100"/>
        </p:scale>
        <p:origin x="132" y="2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85761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3/11/2024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7" r:id="rId14"/>
    <p:sldLayoutId id="2147483668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7" Type="http://schemas.openxmlformats.org/officeDocument/2006/relationships/image" Target="../media/image38.sv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7.png"/><Relationship Id="rId5" Type="http://schemas.openxmlformats.org/officeDocument/2006/relationships/image" Target="../media/image3.png"/><Relationship Id="rId4" Type="http://schemas.openxmlformats.org/officeDocument/2006/relationships/image" Target="../media/image36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56288" y="5267180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Khaled Eskaf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56288" y="5872015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7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8244FE6-FC01-0216-3738-DCE9E727D625}"/>
              </a:ext>
            </a:extLst>
          </p:cNvPr>
          <p:cNvSpPr txBox="1"/>
          <p:nvPr/>
        </p:nvSpPr>
        <p:spPr>
          <a:xfrm>
            <a:off x="329269" y="1590820"/>
            <a:ext cx="4278590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CA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Database Management System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8D256A-314E-DBAD-C55C-DF150CD289A8}"/>
              </a:ext>
            </a:extLst>
          </p:cNvPr>
          <p:cNvSpPr txBox="1"/>
          <p:nvPr/>
        </p:nvSpPr>
        <p:spPr>
          <a:xfrm>
            <a:off x="2033092" y="3786543"/>
            <a:ext cx="8709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261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927C15-13B9-096C-5BBB-E767E5B1A668}"/>
              </a:ext>
            </a:extLst>
          </p:cNvPr>
          <p:cNvSpPr txBox="1"/>
          <p:nvPr/>
        </p:nvSpPr>
        <p:spPr>
          <a:xfrm>
            <a:off x="840996" y="4291844"/>
            <a:ext cx="36471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b="1" i="0" dirty="0">
                <a:effectLst/>
                <a:latin typeface="Tajawal"/>
              </a:rPr>
              <a:t>Bachelor of Information Technology</a:t>
            </a:r>
            <a:endParaRPr lang="en-CA" b="1" dirty="0"/>
          </a:p>
        </p:txBody>
      </p:sp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9" name="Freeform: Shape 103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1" name="Isosceles Triangle 104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Revision: Reference list &lt;br/&gt;&lt;br/&gt; — PEER UK">
            <a:extLst>
              <a:ext uri="{FF2B5EF4-FFF2-40B4-BE49-F238E27FC236}">
                <a16:creationId xmlns:a16="http://schemas.microsoft.com/office/drawing/2014/main" id="{328E9F72-155E-6E47-CAB8-749FB088A2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75422" y="0"/>
            <a:ext cx="7317274" cy="45367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3" name="Isosceles Triangle 104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5169F9-F291-4C30-62E8-367B23576A09}"/>
              </a:ext>
            </a:extLst>
          </p:cNvPr>
          <p:cNvSpPr txBox="1"/>
          <p:nvPr/>
        </p:nvSpPr>
        <p:spPr>
          <a:xfrm>
            <a:off x="9854214" y="6398101"/>
            <a:ext cx="24933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dirty="0">
                <a:solidFill>
                  <a:srgbClr val="000000"/>
                </a:solidFill>
              </a:rPr>
              <a:t>www.midocean.ae</a:t>
            </a: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41A29C1E-F64E-0E97-F451-06A53FE24C3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0449017" y="1"/>
            <a:ext cx="1742983" cy="658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180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F4EBE6-DFB0-D940-FDE8-761FB8EF90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E262A45-B7C0-9DE0-4925-BCB998596902}"/>
              </a:ext>
            </a:extLst>
          </p:cNvPr>
          <p:cNvSpPr/>
          <p:nvPr/>
        </p:nvSpPr>
        <p:spPr>
          <a:xfrm>
            <a:off x="208009" y="1158766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E55E252-BF3B-9872-40B1-F115182EC594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3A906B-E2B4-B05A-BCCD-409225505B62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47E2F7B-222A-022A-99D7-C93F7E93EE4C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72B917-AF50-DCDD-C1A9-537CC47FB8F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EDE67E4-2D03-047E-B68B-EA06F3B4F4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CE5E740-6908-0D32-C6E5-4F996BAFF1E5}"/>
              </a:ext>
            </a:extLst>
          </p:cNvPr>
          <p:cNvSpPr txBox="1"/>
          <p:nvPr/>
        </p:nvSpPr>
        <p:spPr>
          <a:xfrm>
            <a:off x="2404982" y="523917"/>
            <a:ext cx="24692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CA" b="1" i="0" dirty="0">
                <a:solidFill>
                  <a:srgbClr val="25265E"/>
                </a:solidFill>
                <a:effectLst/>
                <a:latin typeface="euclid_circular_a"/>
              </a:rPr>
              <a:t>SQL SELECT DISTINCT</a:t>
            </a: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62C6BEA9-EE32-D826-9E4A-82749879F4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192" y="1469991"/>
            <a:ext cx="6763407" cy="246221"/>
          </a:xfrm>
          <a:prstGeom prst="rect">
            <a:avLst/>
          </a:prstGeom>
          <a:solidFill>
            <a:srgbClr val="F4F7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2696" tIns="0" rIns="12696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5265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 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25265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SELECT DISTINCT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5265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statement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retrieves distinct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5265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values from a database table.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9614BC4-292C-379B-90E1-1A7BB9F90DD5}"/>
              </a:ext>
            </a:extLst>
          </p:cNvPr>
          <p:cNvSpPr txBox="1"/>
          <p:nvPr/>
        </p:nvSpPr>
        <p:spPr>
          <a:xfrm>
            <a:off x="300202" y="2126105"/>
            <a:ext cx="609731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/>
              <a:t>-- select the unique ages from the Customers table</a:t>
            </a:r>
          </a:p>
          <a:p>
            <a:endParaRPr lang="en-CA" dirty="0"/>
          </a:p>
          <a:p>
            <a:r>
              <a:rPr lang="en-CA" dirty="0"/>
              <a:t>SELECT DISTINCT age</a:t>
            </a:r>
          </a:p>
          <a:p>
            <a:r>
              <a:rPr lang="en-CA" dirty="0"/>
              <a:t>FROM Customers;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73F2EFA-E737-D9F7-0DCC-31BD9403799A}"/>
              </a:ext>
            </a:extLst>
          </p:cNvPr>
          <p:cNvSpPr txBox="1"/>
          <p:nvPr/>
        </p:nvSpPr>
        <p:spPr>
          <a:xfrm>
            <a:off x="266043" y="3694939"/>
            <a:ext cx="609731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25265E"/>
                </a:solidFill>
                <a:effectLst/>
                <a:latin typeface="euclid_circular_a"/>
              </a:rPr>
              <a:t>Here, the SQL command selects only the unique values of age from the </a:t>
            </a:r>
            <a:r>
              <a:rPr lang="en-US" b="0" i="0" dirty="0">
                <a:solidFill>
                  <a:srgbClr val="25265E"/>
                </a:solidFill>
                <a:effectLst/>
                <a:latin typeface="Droid Sans Mono"/>
              </a:rPr>
              <a:t>Customers</a:t>
            </a:r>
            <a:r>
              <a:rPr lang="en-US" b="0" i="0" dirty="0">
                <a:solidFill>
                  <a:srgbClr val="25265E"/>
                </a:solidFill>
                <a:effectLst/>
                <a:latin typeface="euclid_circular_a"/>
              </a:rPr>
              <a:t> table.</a:t>
            </a:r>
            <a:endParaRPr lang="en-CA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2BFD62F-EFE7-54DC-6A04-ED18865E3E4A}"/>
              </a:ext>
            </a:extLst>
          </p:cNvPr>
          <p:cNvSpPr txBox="1"/>
          <p:nvPr/>
        </p:nvSpPr>
        <p:spPr>
          <a:xfrm>
            <a:off x="323193" y="4779801"/>
            <a:ext cx="32634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b="1" i="0" dirty="0">
                <a:solidFill>
                  <a:srgbClr val="25265E"/>
                </a:solidFill>
                <a:effectLst/>
                <a:latin typeface="euclid_circular_a"/>
              </a:rPr>
              <a:t>Syntax of SQL SELECT DISTINCT</a:t>
            </a:r>
          </a:p>
        </p:txBody>
      </p:sp>
      <p:sp>
        <p:nvSpPr>
          <p:cNvPr id="16" name="Rectangle 2">
            <a:extLst>
              <a:ext uri="{FF2B5EF4-FFF2-40B4-BE49-F238E27FC236}">
                <a16:creationId xmlns:a16="http://schemas.microsoft.com/office/drawing/2014/main" id="{6633583A-12E8-C4B8-E0E9-3516D8661B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192" y="5361063"/>
            <a:ext cx="4272456" cy="215444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SELECT DISTINCT column1, column2 ... FROM table; </a:t>
            </a:r>
          </a:p>
        </p:txBody>
      </p:sp>
      <p:sp>
        <p:nvSpPr>
          <p:cNvPr id="17" name="Rectangle 3">
            <a:extLst>
              <a:ext uri="{FF2B5EF4-FFF2-40B4-BE49-F238E27FC236}">
                <a16:creationId xmlns:a16="http://schemas.microsoft.com/office/drawing/2014/main" id="{B7D1EEA1-5098-EB1F-B3C9-172066A7A4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69912" y="4874316"/>
            <a:ext cx="4508938" cy="1000274"/>
          </a:xfrm>
          <a:prstGeom prst="rect">
            <a:avLst/>
          </a:prstGeom>
          <a:solidFill>
            <a:srgbClr val="F9FAF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2696" tIns="0" rIns="12696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euclid_circular_a"/>
              </a:rPr>
              <a:t>Here,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Droid Sans Mono"/>
              </a:rPr>
              <a:t>column1, column2, ...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euclid_circular_a"/>
              </a:rPr>
              <a:t> are the table columns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Droid Sans Mono"/>
              </a:rPr>
              <a:t>table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euclid_circular_a"/>
              </a:rPr>
              <a:t> is table name from where we retrieve the distinct columns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euclid_circular_a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8132E73-2896-6605-6CC1-4AF07E9A5B78}"/>
              </a:ext>
            </a:extLst>
          </p:cNvPr>
          <p:cNvSpPr txBox="1"/>
          <p:nvPr/>
        </p:nvSpPr>
        <p:spPr>
          <a:xfrm>
            <a:off x="4521555" y="535569"/>
            <a:ext cx="6483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 err="1"/>
              <a:t>متميز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2989345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7EDBA5-10C9-B5DF-A25C-88142F864C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48AE65A-DBB0-EDD7-4FFF-1F0DE71327FC}"/>
              </a:ext>
            </a:extLst>
          </p:cNvPr>
          <p:cNvSpPr/>
          <p:nvPr/>
        </p:nvSpPr>
        <p:spPr>
          <a:xfrm>
            <a:off x="208009" y="1158766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C7AC3CC-98C1-8F6B-06B5-E3ADC47E0FB7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B6E88E-96FB-64D2-5C98-585E37F53747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8A0EC51-E615-B711-78F4-CD55E988033A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AE8AAA-C39E-DA05-2D9F-C95A4015FAD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2AA4DD8-7BF0-31E2-CD8A-97E5D7E089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1FC7588-921A-6961-CE14-7720770842F7}"/>
              </a:ext>
            </a:extLst>
          </p:cNvPr>
          <p:cNvSpPr txBox="1"/>
          <p:nvPr/>
        </p:nvSpPr>
        <p:spPr>
          <a:xfrm>
            <a:off x="2412546" y="311948"/>
            <a:ext cx="60973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CA" b="1" i="0" dirty="0">
                <a:solidFill>
                  <a:srgbClr val="25265E"/>
                </a:solidFill>
                <a:effectLst/>
                <a:latin typeface="euclid_circular_a"/>
              </a:rPr>
              <a:t>Example: SQL SELECT DISTINCT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EE151AC-6005-D44E-96D1-2FBC138D7930}"/>
              </a:ext>
            </a:extLst>
          </p:cNvPr>
          <p:cNvSpPr txBox="1"/>
          <p:nvPr/>
        </p:nvSpPr>
        <p:spPr>
          <a:xfrm>
            <a:off x="273926" y="1384010"/>
            <a:ext cx="60973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effectLst/>
                <a:latin typeface="euclid_circular_a"/>
              </a:rPr>
              <a:t>selects unique countries from the </a:t>
            </a:r>
            <a:r>
              <a:rPr lang="en-US" b="0" i="0" dirty="0">
                <a:effectLst/>
                <a:latin typeface="Droid Sans Mono"/>
              </a:rPr>
              <a:t>Customers</a:t>
            </a:r>
            <a:r>
              <a:rPr lang="en-US" b="0" i="0" dirty="0">
                <a:effectLst/>
                <a:latin typeface="euclid_circular_a"/>
              </a:rPr>
              <a:t> table.</a:t>
            </a:r>
            <a:endParaRPr lang="en-CA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AD86F83-698F-BCA7-65C3-B857E7A7DF90}"/>
              </a:ext>
            </a:extLst>
          </p:cNvPr>
          <p:cNvSpPr txBox="1"/>
          <p:nvPr/>
        </p:nvSpPr>
        <p:spPr>
          <a:xfrm>
            <a:off x="273926" y="1903002"/>
            <a:ext cx="609731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/>
              <a:t>-- select the </a:t>
            </a:r>
            <a:r>
              <a:rPr lang="en-CA" dirty="0">
                <a:highlight>
                  <a:srgbClr val="FFFF00"/>
                </a:highlight>
              </a:rPr>
              <a:t>unique countries </a:t>
            </a:r>
            <a:r>
              <a:rPr lang="en-CA" dirty="0"/>
              <a:t>from the customers table</a:t>
            </a:r>
          </a:p>
          <a:p>
            <a:endParaRPr lang="en-CA" dirty="0"/>
          </a:p>
          <a:p>
            <a:r>
              <a:rPr lang="en-CA" dirty="0"/>
              <a:t>SELECT </a:t>
            </a:r>
            <a:r>
              <a:rPr lang="en-CA" b="1" dirty="0">
                <a:highlight>
                  <a:srgbClr val="00FFFF"/>
                </a:highlight>
              </a:rPr>
              <a:t>DISTINCT</a:t>
            </a:r>
            <a:r>
              <a:rPr lang="en-CA" dirty="0">
                <a:highlight>
                  <a:srgbClr val="00FFFF"/>
                </a:highlight>
              </a:rPr>
              <a:t> </a:t>
            </a:r>
            <a:r>
              <a:rPr lang="en-CA" dirty="0"/>
              <a:t>country</a:t>
            </a:r>
          </a:p>
          <a:p>
            <a:r>
              <a:rPr lang="en-CA" dirty="0"/>
              <a:t>FROM Customers;</a:t>
            </a:r>
          </a:p>
        </p:txBody>
      </p:sp>
      <p:pic>
        <p:nvPicPr>
          <p:cNvPr id="28674" name="Picture 2" descr="The DISTINCT clause with SELECT in SQL returns unique rows only">
            <a:extLst>
              <a:ext uri="{FF2B5EF4-FFF2-40B4-BE49-F238E27FC236}">
                <a16:creationId xmlns:a16="http://schemas.microsoft.com/office/drawing/2014/main" id="{13572BD2-14B7-1F5B-B867-95D6DBCEE7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5701" y="1074416"/>
            <a:ext cx="4945719" cy="5042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1886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AED911-57CA-BD02-9AC8-2F2A9C72D0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C31C409-CBB7-C631-D521-1C23F84C5027}"/>
              </a:ext>
            </a:extLst>
          </p:cNvPr>
          <p:cNvSpPr/>
          <p:nvPr/>
        </p:nvSpPr>
        <p:spPr>
          <a:xfrm>
            <a:off x="208009" y="1158766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60EF13B-5752-16AE-5FE2-A0925E6B7108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0CEFC8-FAB9-1EF7-AD68-19234449DC95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AA314AB-7041-505B-0CD0-571F78BC52E1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F7B05C-EFDB-0FF4-3DEC-9D9D2F3F126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9C2475E-5A7B-A1B8-934D-2E741E913A5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87B20C2-56F9-D765-1E2D-2CC8DC4A7107}"/>
              </a:ext>
            </a:extLst>
          </p:cNvPr>
          <p:cNvSpPr txBox="1"/>
          <p:nvPr/>
        </p:nvSpPr>
        <p:spPr>
          <a:xfrm>
            <a:off x="2360499" y="421976"/>
            <a:ext cx="365957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CA" b="1" i="0" dirty="0">
                <a:solidFill>
                  <a:srgbClr val="25265E"/>
                </a:solidFill>
                <a:effectLst/>
                <a:latin typeface="euclid_circular_a"/>
              </a:rPr>
              <a:t>SQL DISTINCT on </a:t>
            </a:r>
            <a:r>
              <a:rPr lang="en-CA" b="1" i="0" u="sng" dirty="0">
                <a:solidFill>
                  <a:srgbClr val="FF0000"/>
                </a:solidFill>
                <a:effectLst/>
                <a:latin typeface="euclid_circular_a"/>
              </a:rPr>
              <a:t>Multiple Columns</a:t>
            </a: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F33AE6AB-7BA1-7CE6-B2B7-A57CB9AD7C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1075" y="1658011"/>
            <a:ext cx="4997669" cy="477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2696" tIns="0" rIns="12696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We can also use 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roid Sans Mono"/>
              </a:rPr>
              <a:t>SELECT DISTINCT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 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with multiple columns. For example,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D58875E-0DC7-B8B5-43F8-727D8ABF3973}"/>
              </a:ext>
            </a:extLst>
          </p:cNvPr>
          <p:cNvSpPr txBox="1"/>
          <p:nvPr/>
        </p:nvSpPr>
        <p:spPr>
          <a:xfrm>
            <a:off x="208009" y="2135065"/>
            <a:ext cx="609731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euclid_circular_a"/>
              </a:rPr>
              <a:t>S</a:t>
            </a:r>
            <a:r>
              <a:rPr lang="en-US" b="0" i="0" dirty="0">
                <a:effectLst/>
                <a:latin typeface="euclid_circular_a"/>
              </a:rPr>
              <a:t>elects rows if </a:t>
            </a:r>
            <a:r>
              <a:rPr lang="en-US" b="0" i="0" dirty="0">
                <a:effectLst/>
                <a:highlight>
                  <a:srgbClr val="FFFF00"/>
                </a:highlight>
                <a:latin typeface="euclid_circular_a"/>
              </a:rPr>
              <a:t>combinations of </a:t>
            </a:r>
            <a:r>
              <a:rPr lang="en-US" b="0" i="0" dirty="0">
                <a:effectLst/>
                <a:highlight>
                  <a:srgbClr val="FFFF00"/>
                </a:highlight>
                <a:latin typeface="Droid Sans Mono"/>
              </a:rPr>
              <a:t>country</a:t>
            </a:r>
            <a:r>
              <a:rPr lang="en-US" b="0" i="0" dirty="0">
                <a:effectLst/>
                <a:highlight>
                  <a:srgbClr val="FFFF00"/>
                </a:highlight>
                <a:latin typeface="euclid_circular_a"/>
              </a:rPr>
              <a:t> and </a:t>
            </a:r>
            <a:r>
              <a:rPr lang="en-US" b="0" i="0" dirty="0" err="1">
                <a:effectLst/>
                <a:highlight>
                  <a:srgbClr val="FFFF00"/>
                </a:highlight>
                <a:latin typeface="Droid Sans Mono"/>
              </a:rPr>
              <a:t>first_name</a:t>
            </a:r>
            <a:r>
              <a:rPr lang="en-US" b="0" i="0" dirty="0">
                <a:effectLst/>
                <a:highlight>
                  <a:srgbClr val="FFFF00"/>
                </a:highlight>
                <a:latin typeface="euclid_circular_a"/>
              </a:rPr>
              <a:t> </a:t>
            </a:r>
            <a:r>
              <a:rPr lang="en-US" b="0" i="0" dirty="0">
                <a:effectLst/>
                <a:latin typeface="euclid_circular_a"/>
              </a:rPr>
              <a:t>are </a:t>
            </a:r>
            <a:r>
              <a:rPr lang="en-US" b="0" i="0" u="sng" dirty="0">
                <a:effectLst/>
                <a:highlight>
                  <a:srgbClr val="FFFF00"/>
                </a:highlight>
                <a:latin typeface="euclid_circular_a"/>
              </a:rPr>
              <a:t>unique</a:t>
            </a:r>
            <a:r>
              <a:rPr lang="en-US" b="0" i="0" dirty="0">
                <a:effectLst/>
                <a:highlight>
                  <a:srgbClr val="FFFF00"/>
                </a:highlight>
                <a:latin typeface="euclid_circular_a"/>
              </a:rPr>
              <a:t>. </a:t>
            </a:r>
            <a:r>
              <a:rPr lang="en-US" b="0" i="0" dirty="0">
                <a:effectLst/>
                <a:latin typeface="euclid_circular_a"/>
              </a:rPr>
              <a:t>Meaning, the result will include each pair of </a:t>
            </a:r>
            <a:r>
              <a:rPr lang="en-US" b="0" i="0" dirty="0">
                <a:effectLst/>
                <a:latin typeface="Droid Sans Mono"/>
              </a:rPr>
              <a:t>country</a:t>
            </a:r>
            <a:r>
              <a:rPr lang="en-US" b="0" i="0" dirty="0">
                <a:effectLst/>
                <a:latin typeface="euclid_circular_a"/>
              </a:rPr>
              <a:t> and </a:t>
            </a:r>
            <a:r>
              <a:rPr lang="en-US" b="0" i="0" dirty="0" err="1">
                <a:effectLst/>
                <a:latin typeface="Droid Sans Mono"/>
              </a:rPr>
              <a:t>first_name</a:t>
            </a:r>
            <a:r>
              <a:rPr lang="en-US" b="0" i="0" dirty="0">
                <a:effectLst/>
                <a:latin typeface="euclid_circular_a"/>
              </a:rPr>
              <a:t> only once.</a:t>
            </a:r>
            <a:endParaRPr lang="en-CA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FCD6F7A-073F-0D88-9F52-E1C162E5CDC7}"/>
              </a:ext>
            </a:extLst>
          </p:cNvPr>
          <p:cNvSpPr txBox="1"/>
          <p:nvPr/>
        </p:nvSpPr>
        <p:spPr>
          <a:xfrm>
            <a:off x="208009" y="3535449"/>
            <a:ext cx="609731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/>
              <a:t>-- select rows if the first name and country of a customer is unique</a:t>
            </a:r>
          </a:p>
          <a:p>
            <a:endParaRPr lang="en-CA" dirty="0"/>
          </a:p>
          <a:p>
            <a:r>
              <a:rPr lang="en-CA" dirty="0"/>
              <a:t>SELECT </a:t>
            </a:r>
            <a:r>
              <a:rPr lang="en-CA" b="1" dirty="0">
                <a:highlight>
                  <a:srgbClr val="00FFFF"/>
                </a:highlight>
              </a:rPr>
              <a:t>DISTINCT</a:t>
            </a:r>
            <a:r>
              <a:rPr lang="en-CA" dirty="0"/>
              <a:t> </a:t>
            </a:r>
            <a:r>
              <a:rPr lang="en-CA" dirty="0">
                <a:highlight>
                  <a:srgbClr val="FFFF00"/>
                </a:highlight>
              </a:rPr>
              <a:t>country</a:t>
            </a:r>
            <a:r>
              <a:rPr lang="en-CA" dirty="0">
                <a:highlight>
                  <a:srgbClr val="FF0000"/>
                </a:highlight>
              </a:rPr>
              <a:t>,</a:t>
            </a:r>
            <a:r>
              <a:rPr lang="en-CA" dirty="0"/>
              <a:t> </a:t>
            </a:r>
            <a:r>
              <a:rPr lang="en-CA" dirty="0" err="1">
                <a:highlight>
                  <a:srgbClr val="FFFF00"/>
                </a:highlight>
              </a:rPr>
              <a:t>first_name</a:t>
            </a:r>
            <a:endParaRPr lang="en-CA" dirty="0">
              <a:highlight>
                <a:srgbClr val="FFFF00"/>
              </a:highlight>
            </a:endParaRPr>
          </a:p>
          <a:p>
            <a:r>
              <a:rPr lang="en-CA" dirty="0"/>
              <a:t>FROM Customers;</a:t>
            </a:r>
          </a:p>
        </p:txBody>
      </p:sp>
      <p:pic>
        <p:nvPicPr>
          <p:cNvPr id="29700" name="Picture 4" descr="The DISTINCT clause with two columns returns unique data by combining two rows">
            <a:extLst>
              <a:ext uri="{FF2B5EF4-FFF2-40B4-BE49-F238E27FC236}">
                <a16:creationId xmlns:a16="http://schemas.microsoft.com/office/drawing/2014/main" id="{B005D30C-9D03-DBEB-557F-891FB867AA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5844" y="1106704"/>
            <a:ext cx="5113569" cy="52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6729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7E3883-020C-BD31-35D8-62BF4B5788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6F8C936-51A6-C1B2-588E-92A953561377}"/>
              </a:ext>
            </a:extLst>
          </p:cNvPr>
          <p:cNvSpPr/>
          <p:nvPr/>
        </p:nvSpPr>
        <p:spPr>
          <a:xfrm>
            <a:off x="208009" y="1158766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F2107A0-09E2-4352-F1CA-B2248C6B44B5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2043A8-A200-E39D-0736-6B56CC6E3232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946CA99-ED47-6862-07DA-3C07B5739114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B0C50B-FDA0-9F1F-1495-078BF3866E58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14032B9-287D-DFEB-207F-FD75A45C35C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4F99F55-5FBE-070E-DF45-D5F043517A8F}"/>
              </a:ext>
            </a:extLst>
          </p:cNvPr>
          <p:cNvSpPr txBox="1"/>
          <p:nvPr/>
        </p:nvSpPr>
        <p:spPr>
          <a:xfrm>
            <a:off x="2320720" y="421976"/>
            <a:ext cx="24456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CA" b="1" i="0" dirty="0">
                <a:solidFill>
                  <a:srgbClr val="25265E"/>
                </a:solidFill>
                <a:effectLst/>
                <a:latin typeface="euclid_circular_a"/>
              </a:rPr>
              <a:t>DISTINCT With </a:t>
            </a:r>
            <a:r>
              <a:rPr lang="en-CA" b="1" i="0" dirty="0">
                <a:solidFill>
                  <a:srgbClr val="FF0000"/>
                </a:solidFill>
                <a:effectLst/>
                <a:latin typeface="euclid_circular_a"/>
              </a:rPr>
              <a:t>COUNT</a:t>
            </a: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128A8633-C725-BD81-4251-66C55379D8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6028" y="1480493"/>
            <a:ext cx="6211614" cy="200055"/>
          </a:xfrm>
          <a:prstGeom prst="rect">
            <a:avLst/>
          </a:prstGeom>
          <a:solidFill>
            <a:srgbClr val="F9FAF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euclid_circular_a"/>
              </a:rPr>
              <a:t>We can use SQL 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Droid Sans Mono"/>
              </a:rPr>
              <a:t>DISTINCT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euclid_circular_a"/>
              </a:rPr>
              <a:t> with the 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0556F3"/>
                </a:solidFill>
                <a:effectLst/>
                <a:latin typeface="euclid_circular_a"/>
              </a:rPr>
              <a:t>COUNT()</a:t>
            </a: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euclid_circular_a"/>
              </a:rPr>
              <a:t> function to count the number of unique rows.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72645C5-9725-16BB-D5FF-FA304E83161E}"/>
              </a:ext>
            </a:extLst>
          </p:cNvPr>
          <p:cNvSpPr txBox="1"/>
          <p:nvPr/>
        </p:nvSpPr>
        <p:spPr>
          <a:xfrm>
            <a:off x="208009" y="1869458"/>
            <a:ext cx="609731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/>
              <a:t>-- count the unique countries where customers are from </a:t>
            </a:r>
          </a:p>
          <a:p>
            <a:r>
              <a:rPr lang="en-CA" dirty="0"/>
              <a:t>SELECT </a:t>
            </a:r>
            <a:r>
              <a:rPr lang="en-CA" dirty="0">
                <a:highlight>
                  <a:srgbClr val="00FF00"/>
                </a:highlight>
              </a:rPr>
              <a:t>COUNT</a:t>
            </a:r>
            <a:r>
              <a:rPr lang="en-CA" dirty="0"/>
              <a:t>(</a:t>
            </a:r>
            <a:r>
              <a:rPr lang="en-CA" dirty="0">
                <a:highlight>
                  <a:srgbClr val="FFFF00"/>
                </a:highlight>
              </a:rPr>
              <a:t>DISTINCT country</a:t>
            </a:r>
            <a:r>
              <a:rPr lang="en-CA" dirty="0"/>
              <a:t>)</a:t>
            </a:r>
          </a:p>
          <a:p>
            <a:r>
              <a:rPr lang="en-CA" dirty="0"/>
              <a:t>FROM Customers;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628D51-1B8F-0CFE-3D3A-1312A2312BE5}"/>
              </a:ext>
            </a:extLst>
          </p:cNvPr>
          <p:cNvSpPr txBox="1"/>
          <p:nvPr/>
        </p:nvSpPr>
        <p:spPr>
          <a:xfrm>
            <a:off x="2068340" y="4392421"/>
            <a:ext cx="60973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effectLst/>
                <a:latin typeface="euclid_circular_a"/>
              </a:rPr>
              <a:t>SQL command returns the count of unique countries.</a:t>
            </a:r>
            <a:endParaRPr lang="en-CA" dirty="0"/>
          </a:p>
        </p:txBody>
      </p:sp>
      <p:pic>
        <p:nvPicPr>
          <p:cNvPr id="30723" name="Picture 3" descr="DISTINCT and COUNT used together to count unique values">
            <a:extLst>
              <a:ext uri="{FF2B5EF4-FFF2-40B4-BE49-F238E27FC236}">
                <a16:creationId xmlns:a16="http://schemas.microsoft.com/office/drawing/2014/main" id="{ECC9ECC9-2B2E-CF56-9C78-95A1780C7F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57" y="1291583"/>
            <a:ext cx="5571815" cy="5033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1838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6D9319-D409-B988-1E7A-00E0219972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5D6E406-A6CE-31C2-F90D-A1C9D6C2B953}"/>
              </a:ext>
            </a:extLst>
          </p:cNvPr>
          <p:cNvSpPr/>
          <p:nvPr/>
        </p:nvSpPr>
        <p:spPr>
          <a:xfrm>
            <a:off x="208009" y="1158766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A571AE5-5C2F-CC28-E028-4C6C6A105DF6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C9EB85-1BF5-51A8-E155-EADC9828905A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C33DDF5-D432-47D2-BEF1-CE189872ECBC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A7FD5E-2DCF-ACBE-9EFA-718C03BD307E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35D6627-3043-5B2E-B9F5-3C3410A3EF8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CC698ED-A060-D78D-B1F1-F242F5A0FA12}"/>
              </a:ext>
            </a:extLst>
          </p:cNvPr>
          <p:cNvSpPr txBox="1"/>
          <p:nvPr/>
        </p:nvSpPr>
        <p:spPr>
          <a:xfrm>
            <a:off x="2299469" y="496614"/>
            <a:ext cx="215396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CA" b="1" i="0" dirty="0">
                <a:solidFill>
                  <a:srgbClr val="25265E"/>
                </a:solidFill>
                <a:effectLst/>
                <a:latin typeface="euclid_circular_a"/>
              </a:rPr>
              <a:t>SQL SELECT </a:t>
            </a:r>
            <a:r>
              <a:rPr lang="en-CA" b="1" i="0" u="sng" dirty="0">
                <a:solidFill>
                  <a:srgbClr val="25265E"/>
                </a:solidFill>
                <a:effectLst/>
                <a:latin typeface="euclid_circular_a"/>
              </a:rPr>
              <a:t>AS Alias</a:t>
            </a: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90E08079-DD97-7A06-CFF9-F4DE3F32E1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9545" y="1515016"/>
            <a:ext cx="11684446" cy="246221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12696" tIns="0" rIns="12696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5265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 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25265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5265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keyword is used to give columns or tables a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5265E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temporary name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5265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that can be used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5265E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to identify that column or table later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25265E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B581399-6D41-82E7-E5DF-1C7C88A85235}"/>
              </a:ext>
            </a:extLst>
          </p:cNvPr>
          <p:cNvSpPr txBox="1"/>
          <p:nvPr/>
        </p:nvSpPr>
        <p:spPr>
          <a:xfrm>
            <a:off x="327793" y="2206662"/>
            <a:ext cx="1155303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25265E"/>
                </a:solidFill>
                <a:effectLst/>
                <a:latin typeface="euclid_circular_a"/>
              </a:rPr>
              <a:t>Here, the SQL command selects the </a:t>
            </a:r>
            <a:r>
              <a:rPr lang="en-US" b="0" i="0" dirty="0" err="1">
                <a:solidFill>
                  <a:srgbClr val="25265E"/>
                </a:solidFill>
                <a:effectLst/>
                <a:latin typeface="Droid Sans Mono"/>
              </a:rPr>
              <a:t>first_name</a:t>
            </a:r>
            <a:r>
              <a:rPr lang="en-US" b="0" i="0" dirty="0">
                <a:solidFill>
                  <a:srgbClr val="25265E"/>
                </a:solidFill>
                <a:effectLst/>
                <a:latin typeface="euclid_circular_a"/>
              </a:rPr>
              <a:t> column from the Customers table. However, the column name is changed to name in the result set.</a:t>
            </a:r>
            <a:endParaRPr lang="en-CA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5A34C53-0E00-C7A2-ADAE-74030AFA32AB}"/>
              </a:ext>
            </a:extLst>
          </p:cNvPr>
          <p:cNvSpPr txBox="1"/>
          <p:nvPr/>
        </p:nvSpPr>
        <p:spPr>
          <a:xfrm>
            <a:off x="299545" y="2910948"/>
            <a:ext cx="36043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/>
              <a:t>SELECT </a:t>
            </a:r>
            <a:r>
              <a:rPr lang="en-CA" dirty="0" err="1">
                <a:highlight>
                  <a:srgbClr val="FFFF00"/>
                </a:highlight>
              </a:rPr>
              <a:t>first_name</a:t>
            </a:r>
            <a:r>
              <a:rPr lang="en-CA" dirty="0">
                <a:highlight>
                  <a:srgbClr val="FFFF00"/>
                </a:highlight>
              </a:rPr>
              <a:t> </a:t>
            </a:r>
            <a:r>
              <a:rPr lang="en-CA" b="1" dirty="0">
                <a:solidFill>
                  <a:srgbClr val="FF0000"/>
                </a:solidFill>
              </a:rPr>
              <a:t>AS</a:t>
            </a:r>
            <a:r>
              <a:rPr lang="en-CA" dirty="0"/>
              <a:t> </a:t>
            </a:r>
            <a:r>
              <a:rPr lang="en-CA" dirty="0">
                <a:highlight>
                  <a:srgbClr val="00FF00"/>
                </a:highlight>
              </a:rPr>
              <a:t>name</a:t>
            </a:r>
          </a:p>
          <a:p>
            <a:r>
              <a:rPr lang="en-CA" dirty="0"/>
              <a:t>FROM </a:t>
            </a:r>
            <a:r>
              <a:rPr lang="en-CA" dirty="0">
                <a:highlight>
                  <a:srgbClr val="FFFF00"/>
                </a:highlight>
              </a:rPr>
              <a:t>Customers</a:t>
            </a:r>
            <a:r>
              <a:rPr lang="en-CA" dirty="0"/>
              <a:t>;</a:t>
            </a:r>
          </a:p>
        </p:txBody>
      </p:sp>
      <p:sp>
        <p:nvSpPr>
          <p:cNvPr id="14" name="Rectangle 2">
            <a:extLst>
              <a:ext uri="{FF2B5EF4-FFF2-40B4-BE49-F238E27FC236}">
                <a16:creationId xmlns:a16="http://schemas.microsoft.com/office/drawing/2014/main" id="{BADE36A6-3642-AA68-21C1-4948675ADA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9545" y="3850099"/>
            <a:ext cx="3074276" cy="477054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12696" tIns="0" rIns="12696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rgbClr val="25265E"/>
                </a:solidFill>
                <a:effectLst/>
                <a:latin typeface="euclid_circular_a"/>
              </a:rPr>
              <a:t>SQL AS Alias Syntax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euclid_circular_a"/>
              </a:rPr>
              <a:t>The syntax of the SQL 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Droid Sans Mono"/>
              </a:rPr>
              <a:t>AS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euclid_circular_a"/>
              </a:rPr>
              <a:t> command is: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5" name="Rectangle 3">
            <a:extLst>
              <a:ext uri="{FF2B5EF4-FFF2-40B4-BE49-F238E27FC236}">
                <a16:creationId xmlns:a16="http://schemas.microsoft.com/office/drawing/2014/main" id="{B8D9046B-7F09-B0CA-0074-57881FCBDB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9545" y="4590462"/>
            <a:ext cx="2766848" cy="98488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SELECT column_1 AS alias_1, </a:t>
            </a: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	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column_2 AS alias_2, ... ...	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column_n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AS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alias_n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FROM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table_name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kumimoji="0" lang="en-US" altLang="en-US" sz="36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Rectangle 4">
            <a:extLst>
              <a:ext uri="{FF2B5EF4-FFF2-40B4-BE49-F238E27FC236}">
                <a16:creationId xmlns:a16="http://schemas.microsoft.com/office/drawing/2014/main" id="{F02B8F88-E936-41BB-7E65-6DC59FCC4A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58307" y="4644322"/>
            <a:ext cx="4075386" cy="877163"/>
          </a:xfrm>
          <a:prstGeom prst="rect">
            <a:avLst/>
          </a:prstGeom>
          <a:solidFill>
            <a:srgbClr val="F9FAF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2696" tIns="0" rIns="12696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euclid_circular_a"/>
              </a:rPr>
              <a:t>Here,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Droid Sans Mono"/>
              </a:rPr>
              <a:t>column_1, column_2,...column_n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euclid_circular_a"/>
              </a:rPr>
              <a:t> are the table columns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Droid Sans Mono"/>
              </a:rPr>
              <a:t>alias_1, alias_2,...alias_n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euclid_circular_a"/>
              </a:rPr>
              <a:t> are the aliases of the table columns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euclid_circular_a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661D89-7062-5A35-E3D9-A7268A3FE05A}"/>
              </a:ext>
            </a:extLst>
          </p:cNvPr>
          <p:cNvSpPr txBox="1"/>
          <p:nvPr/>
        </p:nvSpPr>
        <p:spPr>
          <a:xfrm>
            <a:off x="4333547" y="493052"/>
            <a:ext cx="127109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 err="1"/>
              <a:t>الاسم</a:t>
            </a:r>
            <a:r>
              <a:rPr lang="en-CA" dirty="0"/>
              <a:t> </a:t>
            </a:r>
            <a:r>
              <a:rPr lang="en-CA" dirty="0" err="1"/>
              <a:t>المستعار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1470721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D5677A-1636-0BEB-E686-480A5A07F3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E946CE1-2129-DDF6-B76A-E3BCF90143F0}"/>
              </a:ext>
            </a:extLst>
          </p:cNvPr>
          <p:cNvSpPr/>
          <p:nvPr/>
        </p:nvSpPr>
        <p:spPr>
          <a:xfrm>
            <a:off x="208009" y="1158766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E756066-D24F-2822-D843-6B23E2509CF4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D0802F-D629-90C2-1284-51A16D6A2B63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F857F5-9949-8C20-CEBA-77B713F92117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558EC5-B66E-208A-B55E-67A3DC0FAD7C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6BF0991-3398-E708-A117-C215B1CBB0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8639D54-0B1C-1D32-5952-B97A0AB09DDE}"/>
              </a:ext>
            </a:extLst>
          </p:cNvPr>
          <p:cNvSpPr txBox="1"/>
          <p:nvPr/>
        </p:nvSpPr>
        <p:spPr>
          <a:xfrm>
            <a:off x="2630871" y="437802"/>
            <a:ext cx="10582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b="0" i="0" dirty="0">
                <a:effectLst/>
                <a:latin typeface="euclid_circular_a"/>
              </a:rPr>
              <a:t> Example</a:t>
            </a:r>
            <a:endParaRPr lang="en-CA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2F4859F-D10A-CA94-D1C6-5BF339024654}"/>
              </a:ext>
            </a:extLst>
          </p:cNvPr>
          <p:cNvSpPr txBox="1"/>
          <p:nvPr/>
        </p:nvSpPr>
        <p:spPr>
          <a:xfrm>
            <a:off x="305457" y="1345306"/>
            <a:ext cx="529130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effectLst/>
                <a:latin typeface="euclid_circular_a"/>
              </a:rPr>
              <a:t>selects the </a:t>
            </a:r>
            <a:r>
              <a:rPr lang="en-US" b="0" i="0" dirty="0" err="1">
                <a:effectLst/>
                <a:latin typeface="Droid Sans Mono"/>
              </a:rPr>
              <a:t>first_name</a:t>
            </a:r>
            <a:r>
              <a:rPr lang="en-US" b="0" i="0" dirty="0">
                <a:effectLst/>
                <a:latin typeface="euclid_circular_a"/>
              </a:rPr>
              <a:t> column of </a:t>
            </a:r>
            <a:r>
              <a:rPr lang="en-US" b="0" i="0" dirty="0">
                <a:effectLst/>
                <a:latin typeface="Droid Sans Mono"/>
              </a:rPr>
              <a:t>Customers</a:t>
            </a:r>
            <a:r>
              <a:rPr lang="en-US" b="0" i="0" dirty="0">
                <a:effectLst/>
                <a:latin typeface="euclid_circular_a"/>
              </a:rPr>
              <a:t>. However, the column name will change to </a:t>
            </a:r>
            <a:r>
              <a:rPr lang="en-US" b="0" i="0" dirty="0">
                <a:effectLst/>
                <a:latin typeface="Droid Sans Mono"/>
              </a:rPr>
              <a:t>name</a:t>
            </a:r>
            <a:r>
              <a:rPr lang="en-US" b="0" i="0" dirty="0">
                <a:effectLst/>
                <a:latin typeface="euclid_circular_a"/>
              </a:rPr>
              <a:t> in the result set.</a:t>
            </a:r>
            <a:endParaRPr lang="en-CA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6F2DC8B-F731-6FF7-BD88-5D4B32CEC039}"/>
              </a:ext>
            </a:extLst>
          </p:cNvPr>
          <p:cNvSpPr txBox="1"/>
          <p:nvPr/>
        </p:nvSpPr>
        <p:spPr>
          <a:xfrm>
            <a:off x="214349" y="2634465"/>
            <a:ext cx="287129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/>
              <a:t>SELECT </a:t>
            </a:r>
            <a:r>
              <a:rPr lang="en-CA" dirty="0" err="1"/>
              <a:t>first_name</a:t>
            </a:r>
            <a:r>
              <a:rPr lang="en-CA" dirty="0"/>
              <a:t> </a:t>
            </a:r>
            <a:r>
              <a:rPr lang="en-CA" dirty="0">
                <a:highlight>
                  <a:srgbClr val="00FF00"/>
                </a:highlight>
              </a:rPr>
              <a:t>AS </a:t>
            </a:r>
            <a:r>
              <a:rPr lang="en-CA" b="1" dirty="0">
                <a:solidFill>
                  <a:srgbClr val="FF0000"/>
                </a:solidFill>
              </a:rPr>
              <a:t>name</a:t>
            </a:r>
          </a:p>
          <a:p>
            <a:r>
              <a:rPr lang="en-CA" dirty="0"/>
              <a:t>FROM Customers;</a:t>
            </a:r>
          </a:p>
        </p:txBody>
      </p:sp>
      <p:pic>
        <p:nvPicPr>
          <p:cNvPr id="32770" name="Picture 2" descr="How to use AS Alias in SQL">
            <a:extLst>
              <a:ext uri="{FF2B5EF4-FFF2-40B4-BE49-F238E27FC236}">
                <a16:creationId xmlns:a16="http://schemas.microsoft.com/office/drawing/2014/main" id="{431C9BE8-83D5-758C-3D65-B1D92A7F81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2924" y="1158766"/>
            <a:ext cx="4774064" cy="5363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1861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5FFB4A-741D-5734-4EF2-B3E8B60D33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1B647B3-85B8-C468-34FB-92DA07EBD0D9}"/>
              </a:ext>
            </a:extLst>
          </p:cNvPr>
          <p:cNvSpPr/>
          <p:nvPr/>
        </p:nvSpPr>
        <p:spPr>
          <a:xfrm>
            <a:off x="208009" y="1158766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2222C93-3192-AA11-98DE-3AB8051ED9CA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FCEB2C-D90D-FA6F-3985-28E85C94F271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CA5F7B3-82E0-60FA-3600-A28CE53699E0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01E1C1-C4DC-1D80-E6DC-764B888A3AAB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7A201D9-909C-29CE-9CD7-D5869597AEF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117311C-6FC5-3A53-015C-0033FE6EF049}"/>
              </a:ext>
            </a:extLst>
          </p:cNvPr>
          <p:cNvSpPr txBox="1"/>
          <p:nvPr/>
        </p:nvSpPr>
        <p:spPr>
          <a:xfrm>
            <a:off x="2412546" y="350827"/>
            <a:ext cx="60973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b="1" i="0" dirty="0">
                <a:solidFill>
                  <a:srgbClr val="25265E"/>
                </a:solidFill>
                <a:effectLst/>
                <a:latin typeface="euclid_circular_a"/>
              </a:rPr>
              <a:t>SQL AS With </a:t>
            </a:r>
            <a:r>
              <a:rPr lang="en-US" b="1" i="0" dirty="0">
                <a:solidFill>
                  <a:srgbClr val="FF0000"/>
                </a:solidFill>
                <a:effectLst/>
                <a:latin typeface="euclid_circular_a"/>
              </a:rPr>
              <a:t>More Than One Column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9B03FC-07DC-5AE7-4FD6-A4AE0C6A0A3C}"/>
              </a:ext>
            </a:extLst>
          </p:cNvPr>
          <p:cNvSpPr txBox="1"/>
          <p:nvPr/>
        </p:nvSpPr>
        <p:spPr>
          <a:xfrm>
            <a:off x="266044" y="1384010"/>
            <a:ext cx="60973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effectLst/>
                <a:latin typeface="euclid_circular_a"/>
              </a:rPr>
              <a:t>We can also use aliases with more than one column.</a:t>
            </a:r>
            <a:endParaRPr lang="en-CA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9CC1A2B-2BD2-CBA6-E69E-AF0DC6D274AE}"/>
              </a:ext>
            </a:extLst>
          </p:cNvPr>
          <p:cNvSpPr txBox="1"/>
          <p:nvPr/>
        </p:nvSpPr>
        <p:spPr>
          <a:xfrm>
            <a:off x="208009" y="2050443"/>
            <a:ext cx="60973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effectLst/>
                <a:latin typeface="euclid_circular_a"/>
              </a:rPr>
              <a:t> selects </a:t>
            </a:r>
            <a:r>
              <a:rPr lang="en-US" b="1" i="0" dirty="0" err="1">
                <a:solidFill>
                  <a:srgbClr val="FF0000"/>
                </a:solidFill>
                <a:effectLst/>
                <a:latin typeface="Droid Sans Mono"/>
              </a:rPr>
              <a:t>customer_id</a:t>
            </a:r>
            <a:r>
              <a:rPr lang="en-US" b="1" i="0" dirty="0">
                <a:solidFill>
                  <a:srgbClr val="FF0000"/>
                </a:solidFill>
                <a:effectLst/>
                <a:latin typeface="euclid_circular_a"/>
              </a:rPr>
              <a:t> as </a:t>
            </a:r>
            <a:r>
              <a:rPr lang="en-US" b="1" i="0" dirty="0" err="1">
                <a:solidFill>
                  <a:srgbClr val="FF0000"/>
                </a:solidFill>
                <a:effectLst/>
                <a:latin typeface="Droid Sans Mono"/>
              </a:rPr>
              <a:t>cid</a:t>
            </a:r>
            <a:r>
              <a:rPr lang="en-US" b="1" i="0" dirty="0">
                <a:solidFill>
                  <a:srgbClr val="FF0000"/>
                </a:solidFill>
                <a:effectLst/>
                <a:latin typeface="euclid_circular_a"/>
              </a:rPr>
              <a:t> and </a:t>
            </a:r>
            <a:r>
              <a:rPr lang="en-US" b="1" i="0" dirty="0" err="1">
                <a:solidFill>
                  <a:srgbClr val="FF0000"/>
                </a:solidFill>
                <a:effectLst/>
                <a:latin typeface="Droid Sans Mono"/>
              </a:rPr>
              <a:t>first_name</a:t>
            </a:r>
            <a:r>
              <a:rPr lang="en-US" b="1" i="0" dirty="0">
                <a:solidFill>
                  <a:srgbClr val="FF0000"/>
                </a:solidFill>
                <a:effectLst/>
                <a:latin typeface="euclid_circular_a"/>
              </a:rPr>
              <a:t> as </a:t>
            </a:r>
            <a:r>
              <a:rPr lang="en-US" b="1" i="0" dirty="0">
                <a:solidFill>
                  <a:srgbClr val="FF0000"/>
                </a:solidFill>
                <a:effectLst/>
                <a:latin typeface="Droid Sans Mono"/>
              </a:rPr>
              <a:t>name</a:t>
            </a:r>
            <a:r>
              <a:rPr lang="en-US" b="0" i="0" dirty="0">
                <a:effectLst/>
                <a:latin typeface="euclid_circular_a"/>
              </a:rPr>
              <a:t>.</a:t>
            </a:r>
            <a:endParaRPr lang="en-CA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4D00CBC-4E8A-98D4-14F4-7C30976951AD}"/>
              </a:ext>
            </a:extLst>
          </p:cNvPr>
          <p:cNvSpPr txBox="1"/>
          <p:nvPr/>
        </p:nvSpPr>
        <p:spPr>
          <a:xfrm>
            <a:off x="266044" y="2743558"/>
            <a:ext cx="609731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/>
              <a:t>SELECT </a:t>
            </a:r>
            <a:r>
              <a:rPr lang="en-CA" b="1" dirty="0" err="1">
                <a:solidFill>
                  <a:srgbClr val="FF0000"/>
                </a:solidFill>
              </a:rPr>
              <a:t>customer_id</a:t>
            </a:r>
            <a:r>
              <a:rPr lang="en-CA" b="1" dirty="0">
                <a:solidFill>
                  <a:srgbClr val="FF0000"/>
                </a:solidFill>
              </a:rPr>
              <a:t> AS </a:t>
            </a:r>
            <a:r>
              <a:rPr lang="en-CA" b="1" dirty="0" err="1">
                <a:solidFill>
                  <a:srgbClr val="FF0000"/>
                </a:solidFill>
              </a:rPr>
              <a:t>cid</a:t>
            </a:r>
            <a:r>
              <a:rPr lang="en-CA" b="1" dirty="0">
                <a:solidFill>
                  <a:srgbClr val="FF0000"/>
                </a:solidFill>
              </a:rPr>
              <a:t>, </a:t>
            </a:r>
            <a:r>
              <a:rPr lang="en-CA" b="1" dirty="0" err="1">
                <a:solidFill>
                  <a:srgbClr val="FF0000"/>
                </a:solidFill>
              </a:rPr>
              <a:t>first_name</a:t>
            </a:r>
            <a:r>
              <a:rPr lang="en-CA" b="1" dirty="0">
                <a:solidFill>
                  <a:srgbClr val="FF0000"/>
                </a:solidFill>
              </a:rPr>
              <a:t> AS name</a:t>
            </a:r>
          </a:p>
          <a:p>
            <a:r>
              <a:rPr lang="en-CA" dirty="0"/>
              <a:t>FROM Customers;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06FF112-B6B4-3F3C-AB7C-04EC020B8C3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6826821"/>
              </p:ext>
            </p:extLst>
          </p:nvPr>
        </p:nvGraphicFramePr>
        <p:xfrm>
          <a:off x="6980502" y="1568676"/>
          <a:ext cx="3140960" cy="1463040"/>
        </p:xfrm>
        <a:graphic>
          <a:graphicData uri="http://schemas.openxmlformats.org/drawingml/2006/table">
            <a:tbl>
              <a:tblPr>
                <a:tableStyleId>{D7AC3CCA-C797-4891-BE02-D94E43425B78}</a:tableStyleId>
              </a:tblPr>
              <a:tblGrid>
                <a:gridCol w="1438284">
                  <a:extLst>
                    <a:ext uri="{9D8B030D-6E8A-4147-A177-3AD203B41FA5}">
                      <a16:colId xmlns:a16="http://schemas.microsoft.com/office/drawing/2014/main" val="3266929711"/>
                    </a:ext>
                  </a:extLst>
                </a:gridCol>
                <a:gridCol w="1702676">
                  <a:extLst>
                    <a:ext uri="{9D8B030D-6E8A-4147-A177-3AD203B41FA5}">
                      <a16:colId xmlns:a16="http://schemas.microsoft.com/office/drawing/2014/main" val="368935810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fontAlgn="b"/>
                      <a:r>
                        <a:rPr lang="en-CA" b="1">
                          <a:effectLst/>
                        </a:rPr>
                        <a:t>customer_id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CA" b="1">
                          <a:effectLst/>
                        </a:rPr>
                        <a:t>first_name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357511883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CA" dirty="0">
                          <a:effectLst/>
                        </a:rPr>
                        <a:t>John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8495046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Jane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6640612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CA" dirty="0">
                          <a:effectLst/>
                        </a:rPr>
                        <a:t>Doe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60516183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06F3C4BF-FEEE-770D-1C1D-3656ACE1B6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819354"/>
              </p:ext>
            </p:extLst>
          </p:nvPr>
        </p:nvGraphicFramePr>
        <p:xfrm>
          <a:off x="7475686" y="3653170"/>
          <a:ext cx="2068348" cy="1463040"/>
        </p:xfrm>
        <a:graphic>
          <a:graphicData uri="http://schemas.openxmlformats.org/drawingml/2006/table">
            <a:tbl>
              <a:tblPr>
                <a:tableStyleId>{8A107856-5554-42FB-B03E-39F5DBC370BA}</a:tableStyleId>
              </a:tblPr>
              <a:tblGrid>
                <a:gridCol w="759810">
                  <a:extLst>
                    <a:ext uri="{9D8B030D-6E8A-4147-A177-3AD203B41FA5}">
                      <a16:colId xmlns:a16="http://schemas.microsoft.com/office/drawing/2014/main" val="4163350145"/>
                    </a:ext>
                  </a:extLst>
                </a:gridCol>
                <a:gridCol w="1308538">
                  <a:extLst>
                    <a:ext uri="{9D8B030D-6E8A-4147-A177-3AD203B41FA5}">
                      <a16:colId xmlns:a16="http://schemas.microsoft.com/office/drawing/2014/main" val="339515464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fontAlgn="b"/>
                      <a:r>
                        <a:rPr lang="en-CA" b="1">
                          <a:effectLst/>
                        </a:rPr>
                        <a:t>cid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CA" b="1">
                          <a:effectLst/>
                        </a:rPr>
                        <a:t>name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14044084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John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0029210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Jane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3845204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CA" dirty="0">
                          <a:effectLst/>
                        </a:rPr>
                        <a:t>Doe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699874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5223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F7062B-FCE3-C71F-6F28-D106CB7322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D1B4ECE-5D45-14AC-52C4-24A52764BAAA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E52914-3C82-F706-B369-FE375BEEF739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724F2DF-8256-194A-1DBD-17EDD217D182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386435-FAD9-2AFF-8046-3C4C6122A633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894E3F6-CAA0-8F40-E046-A71D49211F1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16ED2D6-E84B-52D5-BF54-4CBDED7EB362}"/>
              </a:ext>
            </a:extLst>
          </p:cNvPr>
          <p:cNvSpPr txBox="1"/>
          <p:nvPr/>
        </p:nvSpPr>
        <p:spPr>
          <a:xfrm>
            <a:off x="2510310" y="350827"/>
            <a:ext cx="262692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CA" b="1" i="0" dirty="0">
                <a:solidFill>
                  <a:srgbClr val="25265E"/>
                </a:solidFill>
                <a:effectLst/>
                <a:latin typeface="euclid_circular_a"/>
              </a:rPr>
              <a:t>SQL AS With Expression</a:t>
            </a: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49D92BF6-9AD9-00E7-3BAD-6CE927E2AB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5670" y="1331954"/>
            <a:ext cx="8087710" cy="430887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12696" tIns="0" rIns="12696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 can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combine data from multiple columns and represent it in a single column using the CONCAT() 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function. For example, 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F5F8A314-C551-B606-2C72-2F120E10E2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8959" y="2096611"/>
            <a:ext cx="7620548" cy="276999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SELECT </a:t>
            </a:r>
            <a:r>
              <a:rPr kumimoji="0" lang="en-US" altLang="en-US" i="0" u="none" strike="noStrike" cap="none" normalizeH="0" baseline="0" dirty="0">
                <a:ln>
                  <a:noFill/>
                </a:ln>
                <a:effectLst/>
                <a:highlight>
                  <a:srgbClr val="00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CONCAT</a:t>
            </a:r>
            <a:r>
              <a:rPr kumimoji="0" lang="en-US" altLang="en-US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kumimoji="0" lang="en-US" altLang="en-US" i="0" u="none" strike="noStrike" cap="none" normalizeH="0" baseline="0" dirty="0" err="1">
                <a:ln>
                  <a:noFill/>
                </a:ln>
                <a:effectLst/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first_name</a:t>
            </a:r>
            <a:r>
              <a:rPr kumimoji="0" lang="en-US" altLang="en-US" i="0" u="none" strike="noStrike" cap="none" normalizeH="0" baseline="0" dirty="0">
                <a:ln>
                  <a:noFill/>
                </a:ln>
                <a:effectLst/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, ' ', </a:t>
            </a:r>
            <a:r>
              <a:rPr kumimoji="0" lang="en-US" altLang="en-US" i="0" u="none" strike="noStrike" cap="none" normalizeH="0" baseline="0" dirty="0" err="1">
                <a:ln>
                  <a:noFill/>
                </a:ln>
                <a:effectLst/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last_name</a:t>
            </a:r>
            <a:r>
              <a:rPr kumimoji="0" lang="en-US" altLang="en-US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AS</a:t>
            </a:r>
            <a:r>
              <a:rPr kumimoji="0" lang="en-US" altLang="en-US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i="0" u="none" strike="noStrike" cap="none" normalizeH="0" baseline="0" dirty="0" err="1">
                <a:ln>
                  <a:noFill/>
                </a:ln>
                <a:effectLst/>
                <a:highlight>
                  <a:srgbClr val="00FFFF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full_name</a:t>
            </a:r>
            <a:r>
              <a:rPr kumimoji="0" lang="en-US" altLang="en-US" i="0" u="none" strike="noStrike" cap="none" normalizeH="0" baseline="0" dirty="0">
                <a:ln>
                  <a:noFill/>
                </a:ln>
                <a:effectLst/>
                <a:highlight>
                  <a:srgbClr val="00FFFF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FROM Customers;</a:t>
            </a:r>
            <a:r>
              <a:rPr kumimoji="0" lang="en-US" altLang="en-US" sz="140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kumimoji="0" lang="en-US" altLang="en-US" sz="400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F9C0E8C-3288-8AE6-3B3B-374A5B5067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7507015"/>
              </p:ext>
            </p:extLst>
          </p:nvPr>
        </p:nvGraphicFramePr>
        <p:xfrm>
          <a:off x="305131" y="2707380"/>
          <a:ext cx="3602420" cy="1097280"/>
        </p:xfrm>
        <a:graphic>
          <a:graphicData uri="http://schemas.openxmlformats.org/drawingml/2006/table">
            <a:tbl>
              <a:tblPr>
                <a:tableStyleId>{69CF1AB2-1976-4502-BF36-3FF5EA218861}</a:tableStyleId>
              </a:tblPr>
              <a:tblGrid>
                <a:gridCol w="2121423">
                  <a:extLst>
                    <a:ext uri="{9D8B030D-6E8A-4147-A177-3AD203B41FA5}">
                      <a16:colId xmlns:a16="http://schemas.microsoft.com/office/drawing/2014/main" val="721286894"/>
                    </a:ext>
                  </a:extLst>
                </a:gridCol>
                <a:gridCol w="1480997">
                  <a:extLst>
                    <a:ext uri="{9D8B030D-6E8A-4147-A177-3AD203B41FA5}">
                      <a16:colId xmlns:a16="http://schemas.microsoft.com/office/drawing/2014/main" val="115355537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fontAlgn="b"/>
                      <a:r>
                        <a:rPr lang="en-CA" b="1">
                          <a:effectLst/>
                        </a:rPr>
                        <a:t>first_name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CA" b="1" dirty="0" err="1">
                          <a:effectLst/>
                        </a:rPr>
                        <a:t>last_name</a:t>
                      </a:r>
                      <a:endParaRPr lang="en-CA" b="1" dirty="0">
                        <a:effectLst/>
                      </a:endParaRP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278334023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John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Doe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7502597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Jane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CA" dirty="0">
                          <a:effectLst/>
                        </a:rPr>
                        <a:t>Smith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98618387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4BC95BCD-B1F1-BB1B-A6D9-C3D98475FE92}"/>
              </a:ext>
            </a:extLst>
          </p:cNvPr>
          <p:cNvSpPr txBox="1"/>
          <p:nvPr/>
        </p:nvSpPr>
        <p:spPr>
          <a:xfrm>
            <a:off x="1105853" y="2373610"/>
            <a:ext cx="129474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b="1" i="0" dirty="0">
                <a:solidFill>
                  <a:srgbClr val="0D0D0D"/>
                </a:solidFill>
                <a:effectLst/>
                <a:latin typeface="Söhne Mono"/>
              </a:rPr>
              <a:t>Customers</a:t>
            </a:r>
            <a:endParaRPr lang="en-CA" dirty="0"/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645B6C87-0387-33CE-5680-17379AFFD15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915978"/>
              </p:ext>
            </p:extLst>
          </p:nvPr>
        </p:nvGraphicFramePr>
        <p:xfrm>
          <a:off x="895012" y="5067715"/>
          <a:ext cx="2131410" cy="1097280"/>
        </p:xfrm>
        <a:graphic>
          <a:graphicData uri="http://schemas.openxmlformats.org/drawingml/2006/table">
            <a:tbl>
              <a:tblPr>
                <a:tableStyleId>{8A107856-5554-42FB-B03E-39F5DBC370BA}</a:tableStyleId>
              </a:tblPr>
              <a:tblGrid>
                <a:gridCol w="2131410">
                  <a:extLst>
                    <a:ext uri="{9D8B030D-6E8A-4147-A177-3AD203B41FA5}">
                      <a16:colId xmlns:a16="http://schemas.microsoft.com/office/drawing/2014/main" val="102129491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fontAlgn="b"/>
                      <a:r>
                        <a:rPr lang="en-CA" b="1" dirty="0" err="1">
                          <a:effectLst/>
                        </a:rPr>
                        <a:t>full_name</a:t>
                      </a:r>
                      <a:endParaRPr lang="en-CA" b="1" dirty="0">
                        <a:effectLst/>
                      </a:endParaRP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382257003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John Doe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7933823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fontAlgn="base"/>
                      <a:r>
                        <a:rPr lang="en-CA" dirty="0">
                          <a:effectLst/>
                        </a:rPr>
                        <a:t>Jane Smith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470524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6250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A11EFA-406B-15DC-BCB3-6425B1E5D7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1FDD845-8EC0-2ACE-BCB9-F5C5C302C23E}"/>
              </a:ext>
            </a:extLst>
          </p:cNvPr>
          <p:cNvSpPr/>
          <p:nvPr/>
        </p:nvSpPr>
        <p:spPr>
          <a:xfrm>
            <a:off x="208009" y="1158766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8B3DD5E-23C4-6FAA-0A04-AB9AE32755CA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726F15-5E48-39C3-B7AF-5F4364765BF2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8DE42CE-A196-7868-57D7-2E2DFCDD0EC5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886FB3-1179-6353-C4BC-57D061E084E0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F469F0B-D3B5-AAD4-46C7-89F04865AA2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F1E8461-171A-A4ED-E035-37AF6202067D}"/>
              </a:ext>
            </a:extLst>
          </p:cNvPr>
          <p:cNvSpPr txBox="1"/>
          <p:nvPr/>
        </p:nvSpPr>
        <p:spPr>
          <a:xfrm>
            <a:off x="449316" y="1443841"/>
            <a:ext cx="10208173" cy="35702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/>
              <a:t>SQL BETWEEN Syntax</a:t>
            </a:r>
          </a:p>
          <a:p>
            <a:endParaRPr lang="en-US" sz="3200" b="1" dirty="0"/>
          </a:p>
          <a:p>
            <a:r>
              <a:rPr lang="en-US" dirty="0"/>
              <a:t>SELECT column1, column2, ...</a:t>
            </a:r>
          </a:p>
          <a:p>
            <a:r>
              <a:rPr lang="en-US" dirty="0"/>
              <a:t>FROM table</a:t>
            </a:r>
          </a:p>
          <a:p>
            <a:r>
              <a:rPr lang="en-US" dirty="0"/>
              <a:t>WHERE column BETWEEN value1 AND value2;</a:t>
            </a:r>
          </a:p>
          <a:p>
            <a:endParaRPr lang="en-US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column1, column2, ... are the columns you want to filter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table is the name of the table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column is the name of the column where we want to specify a range of values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BETWEEN is an operator used to specify a range of values for the column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value1 and value2 are the lower and upper bounds of the range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2905505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96FCAF-5FEE-CC83-5003-D5D1BDE1D4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811C90E-CCD0-F953-BABF-40E44CD63D19}"/>
              </a:ext>
            </a:extLst>
          </p:cNvPr>
          <p:cNvSpPr/>
          <p:nvPr/>
        </p:nvSpPr>
        <p:spPr>
          <a:xfrm>
            <a:off x="208009" y="1158766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B918CBB-4847-7C55-568C-15581B1ACE9D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F6C7D7-799B-4CCA-3B3C-ED498E4DFD51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81F555C-AB01-FFC1-E2F5-9307027C4259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492F32-9036-245F-CFBE-5816895073A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DCAE982-A395-4B81-36DE-BB1AECEB664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B292560-FBD6-AD58-BEDC-21B20AE6E1ED}"/>
              </a:ext>
            </a:extLst>
          </p:cNvPr>
          <p:cNvSpPr txBox="1"/>
          <p:nvPr/>
        </p:nvSpPr>
        <p:spPr>
          <a:xfrm>
            <a:off x="2510310" y="514309"/>
            <a:ext cx="60973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CA" b="1" i="0" dirty="0">
                <a:solidFill>
                  <a:srgbClr val="25265E"/>
                </a:solidFill>
                <a:effectLst/>
                <a:latin typeface="euclid_circular_a"/>
              </a:rPr>
              <a:t>Example: SQL BETWEEN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E92A714-87DD-54AA-2279-007B09EC6066}"/>
              </a:ext>
            </a:extLst>
          </p:cNvPr>
          <p:cNvSpPr txBox="1"/>
          <p:nvPr/>
        </p:nvSpPr>
        <p:spPr>
          <a:xfrm>
            <a:off x="368519" y="1297265"/>
            <a:ext cx="114083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effectLst/>
                <a:latin typeface="euclid_circular_a"/>
              </a:rPr>
              <a:t>select </a:t>
            </a:r>
            <a:r>
              <a:rPr lang="en-US" b="0" i="0" dirty="0">
                <a:effectLst/>
                <a:latin typeface="Droid Sans Mono"/>
              </a:rPr>
              <a:t>item</a:t>
            </a:r>
            <a:r>
              <a:rPr lang="en-US" b="0" i="0" dirty="0">
                <a:effectLst/>
                <a:latin typeface="euclid_circular_a"/>
              </a:rPr>
              <a:t> and </a:t>
            </a:r>
            <a:r>
              <a:rPr lang="en-US" b="0" i="0" dirty="0">
                <a:effectLst/>
                <a:latin typeface="Droid Sans Mono"/>
              </a:rPr>
              <a:t>amount</a:t>
            </a:r>
            <a:r>
              <a:rPr lang="en-US" b="0" i="0" dirty="0">
                <a:effectLst/>
                <a:latin typeface="euclid_circular_a"/>
              </a:rPr>
              <a:t> columns from </a:t>
            </a:r>
            <a:r>
              <a:rPr lang="en-US" b="0" i="0" dirty="0">
                <a:effectLst/>
                <a:latin typeface="Droid Sans Mono"/>
              </a:rPr>
              <a:t>Orders</a:t>
            </a:r>
            <a:r>
              <a:rPr lang="en-US" b="0" i="0" dirty="0">
                <a:effectLst/>
                <a:latin typeface="euclid_circular_a"/>
              </a:rPr>
              <a:t> that have amounts between </a:t>
            </a:r>
            <a:r>
              <a:rPr lang="en-US" b="1" i="0" dirty="0">
                <a:effectLst/>
                <a:latin typeface="euclid_circular_a"/>
              </a:rPr>
              <a:t>300</a:t>
            </a:r>
            <a:r>
              <a:rPr lang="en-US" b="0" i="0" dirty="0">
                <a:effectLst/>
                <a:latin typeface="euclid_circular_a"/>
              </a:rPr>
              <a:t> and </a:t>
            </a:r>
            <a:r>
              <a:rPr lang="en-US" b="1" i="0" dirty="0">
                <a:effectLst/>
                <a:latin typeface="euclid_circular_a"/>
              </a:rPr>
              <a:t>500</a:t>
            </a:r>
            <a:r>
              <a:rPr lang="en-US" b="0" i="0" dirty="0">
                <a:effectLst/>
                <a:latin typeface="euclid_circular_a"/>
              </a:rPr>
              <a:t> (including </a:t>
            </a:r>
            <a:r>
              <a:rPr lang="en-US" b="1" i="0" dirty="0">
                <a:effectLst/>
                <a:latin typeface="euclid_circular_a"/>
              </a:rPr>
              <a:t>300</a:t>
            </a:r>
            <a:r>
              <a:rPr lang="en-US" b="0" i="0" dirty="0">
                <a:effectLst/>
                <a:latin typeface="euclid_circular_a"/>
              </a:rPr>
              <a:t> and </a:t>
            </a:r>
            <a:r>
              <a:rPr lang="en-US" b="1" i="0" dirty="0">
                <a:effectLst/>
                <a:latin typeface="euclid_circular_a"/>
              </a:rPr>
              <a:t>500</a:t>
            </a:r>
            <a:r>
              <a:rPr lang="en-US" b="0" i="0" dirty="0">
                <a:effectLst/>
                <a:latin typeface="euclid_circular_a"/>
              </a:rPr>
              <a:t>).</a:t>
            </a:r>
            <a:endParaRPr lang="en-CA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E88A1CF-CE2D-1237-A218-C9A3852E15DF}"/>
              </a:ext>
            </a:extLst>
          </p:cNvPr>
          <p:cNvSpPr txBox="1"/>
          <p:nvPr/>
        </p:nvSpPr>
        <p:spPr>
          <a:xfrm>
            <a:off x="305457" y="1941722"/>
            <a:ext cx="609731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/>
              <a:t>SELECT item, amount</a:t>
            </a:r>
          </a:p>
          <a:p>
            <a:r>
              <a:rPr lang="en-CA" dirty="0"/>
              <a:t>FROM Orders</a:t>
            </a:r>
          </a:p>
          <a:p>
            <a:r>
              <a:rPr lang="en-CA" b="1" dirty="0"/>
              <a:t>WHERE</a:t>
            </a:r>
            <a:r>
              <a:rPr lang="en-CA" dirty="0"/>
              <a:t> amount </a:t>
            </a:r>
            <a:r>
              <a:rPr lang="en-CA" dirty="0">
                <a:highlight>
                  <a:srgbClr val="FFFF00"/>
                </a:highlight>
              </a:rPr>
              <a:t>BETWEEN 300 AND 500</a:t>
            </a:r>
            <a:r>
              <a:rPr lang="en-CA" dirty="0"/>
              <a:t>;</a:t>
            </a:r>
          </a:p>
        </p:txBody>
      </p:sp>
      <p:pic>
        <p:nvPicPr>
          <p:cNvPr id="35842" name="Picture 2" descr="SQL BETWEEN Operator">
            <a:extLst>
              <a:ext uri="{FF2B5EF4-FFF2-40B4-BE49-F238E27FC236}">
                <a16:creationId xmlns:a16="http://schemas.microsoft.com/office/drawing/2014/main" id="{51075413-524C-A83F-7E8E-BA1BC7FFDD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0082" y="1575434"/>
            <a:ext cx="4540469" cy="4774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1297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C14336-BBF9-BF8D-BD2B-4AB6643B97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C4D7A6D-07B1-B99E-0695-E34C2997451E}"/>
              </a:ext>
            </a:extLst>
          </p:cNvPr>
          <p:cNvSpPr/>
          <p:nvPr/>
        </p:nvSpPr>
        <p:spPr>
          <a:xfrm>
            <a:off x="208009" y="1152759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EA09A2A-AD5E-F11A-BC21-4FBD50284049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1FBC478-2AC6-DE02-9059-BAE3A5046D5A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5D5EBAF-C57F-BAB3-43D7-F9FF65A01CCE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3D4549-2AB7-ABBD-6CAB-9B1505FCEB83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D137837-D271-B922-5AEC-133EFAF5581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D496F08-7589-02CD-6B78-1678B437D8B6}"/>
              </a:ext>
            </a:extLst>
          </p:cNvPr>
          <p:cNvSpPr txBox="1"/>
          <p:nvPr/>
        </p:nvSpPr>
        <p:spPr>
          <a:xfrm>
            <a:off x="2510310" y="457509"/>
            <a:ext cx="260328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CA" b="1" i="0" dirty="0">
                <a:solidFill>
                  <a:srgbClr val="25265E"/>
                </a:solidFill>
                <a:effectLst/>
                <a:latin typeface="euclid_circular_a"/>
              </a:rPr>
              <a:t>SQL BETWEEN Operator</a:t>
            </a: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FCEDB31E-669F-3CEA-1B68-4036FB690D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5310" y="1408064"/>
            <a:ext cx="6921062" cy="215444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 SQL, the BETWEEN operator with the WHERE clause selects values within a given range.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F8D3F1B-AC3E-561A-FE0E-E79F9533357C}"/>
              </a:ext>
            </a:extLst>
          </p:cNvPr>
          <p:cNvSpPr txBox="1"/>
          <p:nvPr/>
        </p:nvSpPr>
        <p:spPr>
          <a:xfrm>
            <a:off x="208009" y="1955433"/>
            <a:ext cx="609731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25265E"/>
                </a:solidFill>
                <a:effectLst/>
                <a:latin typeface="euclid_circular_a"/>
              </a:rPr>
              <a:t>Here, the SQL command selects all columns from the </a:t>
            </a:r>
            <a:r>
              <a:rPr lang="en-US" b="0" i="0" dirty="0">
                <a:solidFill>
                  <a:srgbClr val="25265E"/>
                </a:solidFill>
                <a:effectLst/>
                <a:latin typeface="Droid Sans Mono"/>
              </a:rPr>
              <a:t>Orders</a:t>
            </a:r>
            <a:r>
              <a:rPr lang="en-US" b="0" i="0" dirty="0">
                <a:solidFill>
                  <a:srgbClr val="25265E"/>
                </a:solidFill>
                <a:effectLst/>
                <a:latin typeface="euclid_circular_a"/>
              </a:rPr>
              <a:t> table where the </a:t>
            </a:r>
            <a:r>
              <a:rPr lang="en-US" b="0" i="0" dirty="0">
                <a:solidFill>
                  <a:srgbClr val="25265E"/>
                </a:solidFill>
                <a:effectLst/>
                <a:latin typeface="Droid Sans Mono"/>
              </a:rPr>
              <a:t>amount</a:t>
            </a:r>
            <a:r>
              <a:rPr lang="en-US" b="0" i="0" dirty="0">
                <a:solidFill>
                  <a:srgbClr val="25265E"/>
                </a:solidFill>
                <a:effectLst/>
                <a:latin typeface="euclid_circular_a"/>
              </a:rPr>
              <a:t> is between </a:t>
            </a:r>
            <a:r>
              <a:rPr lang="en-US" b="1" i="0" dirty="0">
                <a:solidFill>
                  <a:srgbClr val="25265E"/>
                </a:solidFill>
                <a:effectLst/>
                <a:latin typeface="euclid_circular_a"/>
              </a:rPr>
              <a:t>200</a:t>
            </a:r>
            <a:r>
              <a:rPr lang="en-US" b="0" i="0" dirty="0">
                <a:solidFill>
                  <a:srgbClr val="25265E"/>
                </a:solidFill>
                <a:effectLst/>
                <a:latin typeface="euclid_circular_a"/>
              </a:rPr>
              <a:t> and </a:t>
            </a:r>
            <a:r>
              <a:rPr lang="en-US" b="1" i="0" dirty="0">
                <a:solidFill>
                  <a:srgbClr val="25265E"/>
                </a:solidFill>
                <a:effectLst/>
                <a:latin typeface="euclid_circular_a"/>
              </a:rPr>
              <a:t>600</a:t>
            </a:r>
            <a:r>
              <a:rPr lang="en-US" b="0" i="0" dirty="0">
                <a:solidFill>
                  <a:srgbClr val="25265E"/>
                </a:solidFill>
                <a:effectLst/>
                <a:latin typeface="euclid_circular_a"/>
              </a:rPr>
              <a:t> (including </a:t>
            </a:r>
            <a:r>
              <a:rPr lang="en-US" b="1" i="0" dirty="0">
                <a:solidFill>
                  <a:srgbClr val="25265E"/>
                </a:solidFill>
                <a:effectLst/>
                <a:latin typeface="euclid_circular_a"/>
              </a:rPr>
              <a:t>200</a:t>
            </a:r>
            <a:r>
              <a:rPr lang="en-US" b="0" i="0" dirty="0">
                <a:solidFill>
                  <a:srgbClr val="25265E"/>
                </a:solidFill>
                <a:effectLst/>
                <a:latin typeface="euclid_circular_a"/>
              </a:rPr>
              <a:t> and </a:t>
            </a:r>
            <a:r>
              <a:rPr lang="en-US" b="1" i="0" dirty="0">
                <a:solidFill>
                  <a:srgbClr val="25265E"/>
                </a:solidFill>
                <a:effectLst/>
                <a:latin typeface="euclid_circular_a"/>
              </a:rPr>
              <a:t>600</a:t>
            </a:r>
            <a:r>
              <a:rPr lang="en-US" b="0" i="0" dirty="0">
                <a:solidFill>
                  <a:srgbClr val="25265E"/>
                </a:solidFill>
                <a:effectLst/>
                <a:latin typeface="euclid_circular_a"/>
              </a:rPr>
              <a:t>).</a:t>
            </a:r>
            <a:endParaRPr lang="en-CA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9B0B9E3-A8D5-82F9-2FB6-79D4B535F79A}"/>
              </a:ext>
            </a:extLst>
          </p:cNvPr>
          <p:cNvSpPr txBox="1"/>
          <p:nvPr/>
        </p:nvSpPr>
        <p:spPr>
          <a:xfrm>
            <a:off x="315310" y="3447058"/>
            <a:ext cx="609731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/>
              <a:t>-- select rows where the amount is between 200 and 600</a:t>
            </a:r>
          </a:p>
          <a:p>
            <a:endParaRPr lang="en-CA" dirty="0"/>
          </a:p>
          <a:p>
            <a:r>
              <a:rPr lang="en-CA" dirty="0"/>
              <a:t>SELECT * </a:t>
            </a:r>
          </a:p>
          <a:p>
            <a:r>
              <a:rPr lang="en-CA" dirty="0"/>
              <a:t>FROM Orders</a:t>
            </a:r>
          </a:p>
          <a:p>
            <a:r>
              <a:rPr lang="en-CA" dirty="0"/>
              <a:t>WHERE amount BETWEEN 200 </a:t>
            </a:r>
            <a:r>
              <a:rPr lang="en-CA" dirty="0">
                <a:highlight>
                  <a:srgbClr val="FFFF00"/>
                </a:highlight>
              </a:rPr>
              <a:t>AND</a:t>
            </a:r>
            <a:r>
              <a:rPr lang="en-CA" dirty="0"/>
              <a:t> 600;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57C6919-E60A-FE2E-BCF8-2A327D3D94F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4838232"/>
              </p:ext>
            </p:extLst>
          </p:nvPr>
        </p:nvGraphicFramePr>
        <p:xfrm>
          <a:off x="6305323" y="1828800"/>
          <a:ext cx="5678668" cy="1828800"/>
        </p:xfrm>
        <a:graphic>
          <a:graphicData uri="http://schemas.openxmlformats.org/drawingml/2006/table">
            <a:tbl>
              <a:tblPr>
                <a:tableStyleId>{69CF1AB2-1976-4502-BF36-3FF5EA218861}</a:tableStyleId>
              </a:tblPr>
              <a:tblGrid>
                <a:gridCol w="1419667">
                  <a:extLst>
                    <a:ext uri="{9D8B030D-6E8A-4147-A177-3AD203B41FA5}">
                      <a16:colId xmlns:a16="http://schemas.microsoft.com/office/drawing/2014/main" val="523574807"/>
                    </a:ext>
                  </a:extLst>
                </a:gridCol>
                <a:gridCol w="1419667">
                  <a:extLst>
                    <a:ext uri="{9D8B030D-6E8A-4147-A177-3AD203B41FA5}">
                      <a16:colId xmlns:a16="http://schemas.microsoft.com/office/drawing/2014/main" val="913039396"/>
                    </a:ext>
                  </a:extLst>
                </a:gridCol>
                <a:gridCol w="1419667">
                  <a:extLst>
                    <a:ext uri="{9D8B030D-6E8A-4147-A177-3AD203B41FA5}">
                      <a16:colId xmlns:a16="http://schemas.microsoft.com/office/drawing/2014/main" val="2347343535"/>
                    </a:ext>
                  </a:extLst>
                </a:gridCol>
                <a:gridCol w="1419667">
                  <a:extLst>
                    <a:ext uri="{9D8B030D-6E8A-4147-A177-3AD203B41FA5}">
                      <a16:colId xmlns:a16="http://schemas.microsoft.com/office/drawing/2014/main" val="212265867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fontAlgn="b"/>
                      <a:r>
                        <a:rPr lang="en-CA" b="1">
                          <a:effectLst/>
                        </a:rPr>
                        <a:t>OrderID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CA" b="1">
                          <a:effectLst/>
                        </a:rPr>
                        <a:t>CustomerID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CA" b="1">
                          <a:effectLst/>
                        </a:rPr>
                        <a:t>Amount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CA" b="1">
                          <a:effectLst/>
                        </a:rPr>
                        <a:t>OrderDate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42485464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1001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150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2023-01-01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8186404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1002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250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2023-01-02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110349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1003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600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2023-01-03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5281082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1004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700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CA" dirty="0">
                          <a:effectLst/>
                        </a:rPr>
                        <a:t>2023-01-04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74475848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1780DDBF-D28B-030E-F589-939EA27FED50}"/>
              </a:ext>
            </a:extLst>
          </p:cNvPr>
          <p:cNvSpPr txBox="1"/>
          <p:nvPr/>
        </p:nvSpPr>
        <p:spPr>
          <a:xfrm>
            <a:off x="8702237" y="1438842"/>
            <a:ext cx="8848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/>
              <a:t>Orders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277FC27B-D032-7DCA-C56A-668382D2695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4823842"/>
              </p:ext>
            </p:extLst>
          </p:nvPr>
        </p:nvGraphicFramePr>
        <p:xfrm>
          <a:off x="6247962" y="4601954"/>
          <a:ext cx="5528880" cy="1097280"/>
        </p:xfrm>
        <a:graphic>
          <a:graphicData uri="http://schemas.openxmlformats.org/drawingml/2006/table">
            <a:tbl>
              <a:tblPr>
                <a:tableStyleId>{C4B1156A-380E-4F78-BDF5-A606A8083BF9}</a:tableStyleId>
              </a:tblPr>
              <a:tblGrid>
                <a:gridCol w="1382220">
                  <a:extLst>
                    <a:ext uri="{9D8B030D-6E8A-4147-A177-3AD203B41FA5}">
                      <a16:colId xmlns:a16="http://schemas.microsoft.com/office/drawing/2014/main" val="2621135230"/>
                    </a:ext>
                  </a:extLst>
                </a:gridCol>
                <a:gridCol w="1382220">
                  <a:extLst>
                    <a:ext uri="{9D8B030D-6E8A-4147-A177-3AD203B41FA5}">
                      <a16:colId xmlns:a16="http://schemas.microsoft.com/office/drawing/2014/main" val="407728635"/>
                    </a:ext>
                  </a:extLst>
                </a:gridCol>
                <a:gridCol w="1382220">
                  <a:extLst>
                    <a:ext uri="{9D8B030D-6E8A-4147-A177-3AD203B41FA5}">
                      <a16:colId xmlns:a16="http://schemas.microsoft.com/office/drawing/2014/main" val="1705759378"/>
                    </a:ext>
                  </a:extLst>
                </a:gridCol>
                <a:gridCol w="1382220">
                  <a:extLst>
                    <a:ext uri="{9D8B030D-6E8A-4147-A177-3AD203B41FA5}">
                      <a16:colId xmlns:a16="http://schemas.microsoft.com/office/drawing/2014/main" val="247499549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fontAlgn="b"/>
                      <a:r>
                        <a:rPr lang="en-CA" b="1">
                          <a:effectLst/>
                        </a:rPr>
                        <a:t>OrderID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CA" b="1">
                          <a:effectLst/>
                        </a:rPr>
                        <a:t>CustomerID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CA" b="1">
                          <a:effectLst/>
                        </a:rPr>
                        <a:t>Amount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CA" b="1">
                          <a:effectLst/>
                        </a:rPr>
                        <a:t>OrderDate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32766324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1002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250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2023-01-02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243763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1003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CA">
                          <a:effectLst/>
                        </a:rPr>
                        <a:t>600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CA" dirty="0">
                          <a:effectLst/>
                        </a:rPr>
                        <a:t>2023-01-03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129025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69076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7E3285-BBDA-9C2E-6305-69178C9354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FFFBBAE-581F-8A28-CF72-AE6982D8022A}"/>
              </a:ext>
            </a:extLst>
          </p:cNvPr>
          <p:cNvSpPr/>
          <p:nvPr/>
        </p:nvSpPr>
        <p:spPr>
          <a:xfrm>
            <a:off x="146046" y="1216449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878F382-F5F3-41B8-5035-5ED8F843A59E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FF102B-3E77-C56B-491F-EC7DACF82C3D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550C5D7-14E1-ED84-6CCE-8DC207B1BF91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B5320A-C13F-2EB0-91C3-1E7652DFFE7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6220A36-8ED1-A8C2-6B9C-3C9168230D4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E6ED9CF-307F-9538-365C-337433ED1B0C}"/>
              </a:ext>
            </a:extLst>
          </p:cNvPr>
          <p:cNvSpPr txBox="1"/>
          <p:nvPr/>
        </p:nvSpPr>
        <p:spPr>
          <a:xfrm>
            <a:off x="2404982" y="437802"/>
            <a:ext cx="310777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CA" b="1" i="0" dirty="0">
                <a:solidFill>
                  <a:srgbClr val="25265E"/>
                </a:solidFill>
                <a:effectLst/>
                <a:latin typeface="euclid_circular_a"/>
              </a:rPr>
              <a:t>SQL NOT BETWEEN Operator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AAEA8DD-4C9B-4C13-5C6A-4C5EF65B302D}"/>
              </a:ext>
            </a:extLst>
          </p:cNvPr>
          <p:cNvSpPr txBox="1"/>
          <p:nvPr/>
        </p:nvSpPr>
        <p:spPr>
          <a:xfrm>
            <a:off x="344871" y="1915903"/>
            <a:ext cx="1105359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dirty="0"/>
              <a:t>The NOT BETWEEN operator is used to exclude the rows that match the values in the range. It returns all the rows except the excluded rows.</a:t>
            </a:r>
            <a:endParaRPr lang="en-CA" sz="2400" dirty="0"/>
          </a:p>
        </p:txBody>
      </p:sp>
    </p:spTree>
    <p:extLst>
      <p:ext uri="{BB962C8B-B14F-4D97-AF65-F5344CB8AC3E}">
        <p14:creationId xmlns:p14="http://schemas.microsoft.com/office/powerpoint/2010/main" val="20777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887866-CE72-8036-C78C-EBDB3A1C75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D97AEB4-5C30-6E45-C1F5-58799B79F0C6}"/>
              </a:ext>
            </a:extLst>
          </p:cNvPr>
          <p:cNvSpPr/>
          <p:nvPr/>
        </p:nvSpPr>
        <p:spPr>
          <a:xfrm>
            <a:off x="208009" y="1158766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3DE9512-BCD3-1634-0013-FF18368A2A77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0E4248-58AB-BE3D-00B1-B0D4FECFCE6B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61F47FE-D6FA-D2A4-6E53-D4A4D6C1CE8D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86CAEC-9366-652B-CBF6-C2497B353E77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25556F1-BF0A-9E48-4D67-3A2A8E9821A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586D451-C3FB-3F88-E3D0-4BB37D1DC689}"/>
              </a:ext>
            </a:extLst>
          </p:cNvPr>
          <p:cNvSpPr txBox="1"/>
          <p:nvPr/>
        </p:nvSpPr>
        <p:spPr>
          <a:xfrm>
            <a:off x="2748920" y="350827"/>
            <a:ext cx="13422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b="0" i="0" dirty="0">
                <a:effectLst/>
                <a:latin typeface="euclid_circular_a"/>
              </a:rPr>
              <a:t>Example.</a:t>
            </a:r>
            <a:endParaRPr lang="en-CA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D25F47-F441-1020-2773-8ACFC849AAC3}"/>
              </a:ext>
            </a:extLst>
          </p:cNvPr>
          <p:cNvSpPr txBox="1"/>
          <p:nvPr/>
        </p:nvSpPr>
        <p:spPr>
          <a:xfrm>
            <a:off x="371379" y="1401436"/>
            <a:ext cx="586388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Select all the items from Orders except the rows that have amounts between 300 and 500 (300 and 500 are also excluded).</a:t>
            </a:r>
            <a:endParaRPr lang="en-CA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6757A27-B70A-1CDC-7FEC-E88BB467C149}"/>
              </a:ext>
            </a:extLst>
          </p:cNvPr>
          <p:cNvSpPr txBox="1"/>
          <p:nvPr/>
        </p:nvSpPr>
        <p:spPr>
          <a:xfrm>
            <a:off x="254663" y="2763373"/>
            <a:ext cx="609731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/>
              <a:t>-- exclude rows with amount between 300 and 500</a:t>
            </a:r>
          </a:p>
          <a:p>
            <a:endParaRPr lang="en-CA" dirty="0"/>
          </a:p>
          <a:p>
            <a:r>
              <a:rPr lang="en-CA" dirty="0"/>
              <a:t>SELECT item, amount</a:t>
            </a:r>
          </a:p>
          <a:p>
            <a:r>
              <a:rPr lang="en-CA" dirty="0"/>
              <a:t>FROM Orders</a:t>
            </a:r>
          </a:p>
          <a:p>
            <a:r>
              <a:rPr lang="en-CA" dirty="0"/>
              <a:t>WHERE amount </a:t>
            </a:r>
            <a:r>
              <a:rPr lang="en-CA" b="1" dirty="0">
                <a:highlight>
                  <a:srgbClr val="FFFF00"/>
                </a:highlight>
              </a:rPr>
              <a:t>NOT BETWEEN </a:t>
            </a:r>
            <a:r>
              <a:rPr lang="en-CA" dirty="0"/>
              <a:t>300 AND 500;</a:t>
            </a:r>
          </a:p>
        </p:txBody>
      </p:sp>
      <p:pic>
        <p:nvPicPr>
          <p:cNvPr id="37890" name="Picture 2" descr="How to use NOT BETWEEN Operator in SQL">
            <a:extLst>
              <a:ext uri="{FF2B5EF4-FFF2-40B4-BE49-F238E27FC236}">
                <a16:creationId xmlns:a16="http://schemas.microsoft.com/office/drawing/2014/main" id="{4BB4C9A1-07E0-945D-DCD2-1C992841ED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7962" y="1009820"/>
            <a:ext cx="5358747" cy="5327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3523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CBE53D-989D-6BBD-40E0-AB4BFD0C0E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2E8F63B-952F-65CE-EC25-925F7DE2BE30}"/>
              </a:ext>
            </a:extLst>
          </p:cNvPr>
          <p:cNvSpPr/>
          <p:nvPr/>
        </p:nvSpPr>
        <p:spPr>
          <a:xfrm>
            <a:off x="208009" y="1158766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FDDD29E-CC96-59E4-559B-E4B77AB3B6A6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7BBAAF-00BE-FECF-6952-55C9090683C7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DC73259-2EF8-F8E0-14CD-947B57FB0774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8ACC35-E2DB-0551-D43A-E2C27A3C3916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F116824-4EFA-F0A0-FF37-2322C679F65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43D3644-10FB-7FD8-AB90-43CC56DFB2C9}"/>
              </a:ext>
            </a:extLst>
          </p:cNvPr>
          <p:cNvSpPr txBox="1"/>
          <p:nvPr/>
        </p:nvSpPr>
        <p:spPr>
          <a:xfrm>
            <a:off x="2412546" y="350827"/>
            <a:ext cx="60973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b="1" i="0" dirty="0">
                <a:solidFill>
                  <a:srgbClr val="25265E"/>
                </a:solidFill>
                <a:effectLst/>
                <a:latin typeface="euclid_circular_a"/>
              </a:rPr>
              <a:t>SQL BETWEEN Operator with Text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AE01902-EF1A-2812-A78E-19C5FFA9AD79}"/>
              </a:ext>
            </a:extLst>
          </p:cNvPr>
          <p:cNvSpPr txBox="1"/>
          <p:nvPr/>
        </p:nvSpPr>
        <p:spPr>
          <a:xfrm>
            <a:off x="368519" y="1326220"/>
            <a:ext cx="60973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The BETWEEN operator also works with text data.</a:t>
            </a:r>
            <a:endParaRPr lang="en-CA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45A1330-BA41-E357-40F1-82575FF7AC06}"/>
              </a:ext>
            </a:extLst>
          </p:cNvPr>
          <p:cNvSpPr txBox="1"/>
          <p:nvPr/>
        </p:nvSpPr>
        <p:spPr>
          <a:xfrm>
            <a:off x="208009" y="1783913"/>
            <a:ext cx="609731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effectLst/>
                <a:latin typeface="euclid_circular_a"/>
              </a:rPr>
              <a:t>selects all orders where the item names begin with letters between </a:t>
            </a:r>
            <a:r>
              <a:rPr lang="en-US" b="1" i="0" dirty="0">
                <a:effectLst/>
                <a:latin typeface="euclid_circular_a"/>
              </a:rPr>
              <a:t>I</a:t>
            </a:r>
            <a:r>
              <a:rPr lang="en-US" b="0" i="0" dirty="0">
                <a:effectLst/>
                <a:latin typeface="euclid_circular_a"/>
              </a:rPr>
              <a:t> and </a:t>
            </a:r>
            <a:r>
              <a:rPr lang="en-US" b="1" i="0" dirty="0">
                <a:effectLst/>
                <a:latin typeface="euclid_circular_a"/>
              </a:rPr>
              <a:t>L</a:t>
            </a:r>
            <a:r>
              <a:rPr lang="en-US" b="0" i="0" dirty="0">
                <a:effectLst/>
                <a:latin typeface="euclid_circular_a"/>
              </a:rPr>
              <a:t>.</a:t>
            </a:r>
            <a:endParaRPr lang="en-CA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F8E8284-7C7C-30F8-6F08-B5C4BC666AEE}"/>
              </a:ext>
            </a:extLst>
          </p:cNvPr>
          <p:cNvSpPr txBox="1"/>
          <p:nvPr/>
        </p:nvSpPr>
        <p:spPr>
          <a:xfrm>
            <a:off x="289691" y="3012806"/>
            <a:ext cx="6097314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/>
              <a:t>-- select rows where </a:t>
            </a:r>
            <a:r>
              <a:rPr lang="en-CA" dirty="0">
                <a:highlight>
                  <a:srgbClr val="FFFF00"/>
                </a:highlight>
              </a:rPr>
              <a:t>items begin with letters between 'I' and 'L'</a:t>
            </a:r>
          </a:p>
          <a:p>
            <a:r>
              <a:rPr lang="en-CA" dirty="0"/>
              <a:t>-- exclude all items beginning with 'L' followed by other characters</a:t>
            </a:r>
          </a:p>
          <a:p>
            <a:endParaRPr lang="en-CA" dirty="0"/>
          </a:p>
          <a:p>
            <a:r>
              <a:rPr lang="en-CA" dirty="0"/>
              <a:t>SELECT item, amount</a:t>
            </a:r>
          </a:p>
          <a:p>
            <a:r>
              <a:rPr lang="en-CA" dirty="0"/>
              <a:t>FROM Orders</a:t>
            </a:r>
          </a:p>
          <a:p>
            <a:r>
              <a:rPr lang="en-CA" dirty="0"/>
              <a:t>WHERE item BETWEEN </a:t>
            </a:r>
            <a:r>
              <a:rPr lang="en-CA" dirty="0">
                <a:highlight>
                  <a:srgbClr val="FFFF00"/>
                </a:highlight>
              </a:rPr>
              <a:t>'I' </a:t>
            </a:r>
            <a:r>
              <a:rPr lang="en-CA" dirty="0"/>
              <a:t>AND </a:t>
            </a:r>
            <a:r>
              <a:rPr lang="en-CA" dirty="0">
                <a:highlight>
                  <a:srgbClr val="FFFF00"/>
                </a:highlight>
              </a:rPr>
              <a:t>'L'</a:t>
            </a:r>
            <a:r>
              <a:rPr lang="en-CA" dirty="0"/>
              <a:t>;</a:t>
            </a:r>
          </a:p>
        </p:txBody>
      </p:sp>
      <p:pic>
        <p:nvPicPr>
          <p:cNvPr id="38915" name="Picture 3" descr="How to use BETWEEN Operator With Text in SQL">
            <a:extLst>
              <a:ext uri="{FF2B5EF4-FFF2-40B4-BE49-F238E27FC236}">
                <a16:creationId xmlns:a16="http://schemas.microsoft.com/office/drawing/2014/main" id="{800FCD7C-FF42-1A40-9D9F-926DD088C2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410" y="1236315"/>
            <a:ext cx="4996161" cy="4967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0270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4DB7A2-7012-C6D6-F970-8BAE1FB8D1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0C5B02B-E3BC-2917-11DF-BA0EC7995E63}"/>
              </a:ext>
            </a:extLst>
          </p:cNvPr>
          <p:cNvSpPr/>
          <p:nvPr/>
        </p:nvSpPr>
        <p:spPr>
          <a:xfrm>
            <a:off x="208009" y="1158766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F9D9B02-0B1C-D716-EC61-23F36BE92C0F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542CE3-22AD-B3DB-BBFA-2A6DCDB53C9A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E9A1B91-2D01-DDFD-B444-46B03CBACB70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0BECB9-773D-DADE-CA80-36929F2A820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24FB2C1-ABA2-4D8D-268F-B79A88046A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58D07E-500B-D2A5-1A5A-77D4FA0EBDA7}"/>
              </a:ext>
            </a:extLst>
          </p:cNvPr>
          <p:cNvSpPr txBox="1"/>
          <p:nvPr/>
        </p:nvSpPr>
        <p:spPr>
          <a:xfrm>
            <a:off x="2351516" y="437802"/>
            <a:ext cx="26934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CA" b="1" i="0" dirty="0">
                <a:solidFill>
                  <a:srgbClr val="25265E"/>
                </a:solidFill>
                <a:effectLst/>
                <a:latin typeface="euclid_circular_a"/>
              </a:rPr>
              <a:t>SQL BETWEEN Dates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C44131E-6747-F498-84E6-3D1C85CDFDDA}"/>
              </a:ext>
            </a:extLst>
          </p:cNvPr>
          <p:cNvSpPr txBox="1"/>
          <p:nvPr/>
        </p:nvSpPr>
        <p:spPr>
          <a:xfrm>
            <a:off x="400050" y="1547398"/>
            <a:ext cx="72462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effectLst/>
                <a:latin typeface="euclid_circular_a"/>
              </a:rPr>
              <a:t>In SQL, we can also use BETWEEN to filter data between two dates.</a:t>
            </a:r>
            <a:endParaRPr lang="en-CA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94336CA-0FA9-AE7E-1EEA-C5F38D89C568}"/>
              </a:ext>
            </a:extLst>
          </p:cNvPr>
          <p:cNvSpPr txBox="1"/>
          <p:nvPr/>
        </p:nvSpPr>
        <p:spPr>
          <a:xfrm>
            <a:off x="400050" y="2216837"/>
            <a:ext cx="74354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selected the teams who registered between 2021-01-01 and 2022-11-01.</a:t>
            </a:r>
            <a:endParaRPr lang="en-CA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744856E-63F8-272E-0892-5CA55C66400A}"/>
              </a:ext>
            </a:extLst>
          </p:cNvPr>
          <p:cNvSpPr txBox="1"/>
          <p:nvPr/>
        </p:nvSpPr>
        <p:spPr>
          <a:xfrm>
            <a:off x="208009" y="3324347"/>
            <a:ext cx="6097314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/>
              <a:t>-- get the records of those teams</a:t>
            </a:r>
          </a:p>
          <a:p>
            <a:r>
              <a:rPr lang="en-CA" dirty="0"/>
              <a:t>-- who registered between given dates</a:t>
            </a:r>
          </a:p>
          <a:p>
            <a:endParaRPr lang="en-CA" dirty="0"/>
          </a:p>
          <a:p>
            <a:r>
              <a:rPr lang="en-CA" dirty="0"/>
              <a:t>SELECT *</a:t>
            </a:r>
          </a:p>
          <a:p>
            <a:r>
              <a:rPr lang="en-CA" dirty="0"/>
              <a:t>FROM Teams</a:t>
            </a:r>
          </a:p>
          <a:p>
            <a:r>
              <a:rPr lang="en-CA" dirty="0"/>
              <a:t>WHERE registered BETWEEN </a:t>
            </a:r>
            <a:r>
              <a:rPr lang="en-CA" dirty="0">
                <a:highlight>
                  <a:srgbClr val="FFFF00"/>
                </a:highlight>
              </a:rPr>
              <a:t>'2021-01-01' </a:t>
            </a:r>
            <a:r>
              <a:rPr lang="en-CA" dirty="0"/>
              <a:t>AND </a:t>
            </a:r>
            <a:r>
              <a:rPr lang="en-CA" dirty="0">
                <a:highlight>
                  <a:srgbClr val="FFFF00"/>
                </a:highlight>
              </a:rPr>
              <a:t>'2022-11-01'</a:t>
            </a:r>
            <a:r>
              <a:rPr lang="en-CA" dirty="0"/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1853953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8F176D-CC06-DD59-A8E3-EAC1F00A5B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00CDA26-D803-051C-7764-B8016BB9DF93}"/>
              </a:ext>
            </a:extLst>
          </p:cNvPr>
          <p:cNvSpPr/>
          <p:nvPr/>
        </p:nvSpPr>
        <p:spPr>
          <a:xfrm>
            <a:off x="146046" y="1163936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D3CA647-57D2-D9AF-804D-C944D43E4150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988BD6-E520-44CF-5225-14F179C70FAC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FD0656B-5C04-DBC9-0EA7-FCA0AFD20AF9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243D4B-035B-836C-1309-BDC3BBD2D7EB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2212D52-A279-AA4A-1391-8F2D23323DF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1B30A27-3BF6-16C6-AD72-157D0CB52BCA}"/>
              </a:ext>
            </a:extLst>
          </p:cNvPr>
          <p:cNvSpPr txBox="1"/>
          <p:nvPr/>
        </p:nvSpPr>
        <p:spPr>
          <a:xfrm>
            <a:off x="2404982" y="622468"/>
            <a:ext cx="31314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b="1" i="0" dirty="0">
                <a:solidFill>
                  <a:srgbClr val="25265E"/>
                </a:solidFill>
                <a:effectLst/>
                <a:latin typeface="euclid_circular_a"/>
              </a:rPr>
              <a:t>SQL IS NULL and IS NOT NULL</a:t>
            </a: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47378338-C86A-206D-1F07-58C3FEA65F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4725" y="1399549"/>
            <a:ext cx="8064061" cy="246221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12696" tIns="0" rIns="12696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euclid_circular_a"/>
              </a:rPr>
              <a:t>In SQL, 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Droid Sans Mono"/>
              </a:rPr>
              <a:t>IS NULL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euclid_circular_a"/>
              </a:rPr>
              <a:t> and 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Droid Sans Mono"/>
              </a:rPr>
              <a:t>IS NOT NULL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euclid_circular_a"/>
              </a:rPr>
              <a:t> are used to check if a column in a table contains a NULL value or not.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n-US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Rectangle 3">
            <a:extLst>
              <a:ext uri="{FF2B5EF4-FFF2-40B4-BE49-F238E27FC236}">
                <a16:creationId xmlns:a16="http://schemas.microsoft.com/office/drawing/2014/main" id="{12A99B1B-7147-249E-85E7-46B46EC466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4725" y="1914856"/>
            <a:ext cx="7409793" cy="477054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12696" tIns="0" rIns="12696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rgbClr val="25265E"/>
                </a:solidFill>
                <a:effectLst/>
                <a:latin typeface="euclid_circular_a"/>
              </a:rPr>
              <a:t>IS NULL Syntax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euclid_circular_a"/>
              </a:rPr>
              <a:t>In SQL, the 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Droid Sans Mono"/>
              </a:rPr>
              <a:t>IS NULL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euclid_circular_a"/>
              </a:rPr>
              <a:t> condition is used to select rows if the specified field is 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Droid Sans Mono"/>
              </a:rPr>
              <a:t>NULL</a:t>
            </a: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euclid_circular_a"/>
              </a:rPr>
              <a:t>. It has the following syntax: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68881C9-FBFC-9D96-FF0A-23AA75B10D77}"/>
              </a:ext>
            </a:extLst>
          </p:cNvPr>
          <p:cNvSpPr txBox="1"/>
          <p:nvPr/>
        </p:nvSpPr>
        <p:spPr>
          <a:xfrm>
            <a:off x="354725" y="2618583"/>
            <a:ext cx="609731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SELECT column1, column2, ...</a:t>
            </a:r>
          </a:p>
          <a:p>
            <a:r>
              <a:rPr lang="en-US" dirty="0"/>
              <a:t>FROM table</a:t>
            </a:r>
          </a:p>
          <a:p>
            <a:r>
              <a:rPr lang="en-US" dirty="0"/>
              <a:t>WHERE </a:t>
            </a:r>
            <a:r>
              <a:rPr lang="en-US" dirty="0" err="1"/>
              <a:t>column_name</a:t>
            </a:r>
            <a:r>
              <a:rPr lang="en-US" dirty="0"/>
              <a:t> IS NULL;</a:t>
            </a:r>
            <a:endParaRPr lang="en-CA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EBA05B2-D8C4-3C5E-8FF2-5EF07C328EE6}"/>
              </a:ext>
            </a:extLst>
          </p:cNvPr>
          <p:cNvSpPr txBox="1"/>
          <p:nvPr/>
        </p:nvSpPr>
        <p:spPr>
          <a:xfrm>
            <a:off x="354725" y="3703103"/>
            <a:ext cx="6097314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Here,</a:t>
            </a:r>
          </a:p>
          <a:p>
            <a:endParaRPr lang="en-US" dirty="0"/>
          </a:p>
          <a:p>
            <a:r>
              <a:rPr lang="en-US" dirty="0"/>
              <a:t>column1, column2, ... are the table columns</a:t>
            </a:r>
          </a:p>
          <a:p>
            <a:r>
              <a:rPr lang="en-US" dirty="0"/>
              <a:t>table is the table name from where we select the data</a:t>
            </a:r>
          </a:p>
          <a:p>
            <a:r>
              <a:rPr lang="en-US" dirty="0" err="1"/>
              <a:t>column_name</a:t>
            </a:r>
            <a:r>
              <a:rPr lang="en-US" dirty="0"/>
              <a:t> is the name of the column you want to check for NULL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2008810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3703FC-8730-AAA3-AB78-1D17296050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5A3E0B8-C416-616E-CDBF-CC3CA79E4FDB}"/>
              </a:ext>
            </a:extLst>
          </p:cNvPr>
          <p:cNvSpPr/>
          <p:nvPr/>
        </p:nvSpPr>
        <p:spPr>
          <a:xfrm>
            <a:off x="208009" y="1158766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708F37F-B11A-054B-B193-8FF6E2C3C0FF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44A78B-51D9-94EF-A43A-521733BC47F8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86DE486-9425-4015-338E-97222044757C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455684-FF40-39C1-64C7-D41C77C9F8E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CDDA828-4E51-3B10-418D-C5CC81BBB84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4098" name="Picture 2" descr="How to use IS NULL in SQL">
            <a:extLst>
              <a:ext uri="{FF2B5EF4-FFF2-40B4-BE49-F238E27FC236}">
                <a16:creationId xmlns:a16="http://schemas.microsoft.com/office/drawing/2014/main" id="{85B89411-9786-7976-B00B-C462AC16A2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710" y="1158766"/>
            <a:ext cx="4755822" cy="5001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21A932F-AA76-06F0-7DDA-D045CA99EB73}"/>
              </a:ext>
            </a:extLst>
          </p:cNvPr>
          <p:cNvSpPr txBox="1"/>
          <p:nvPr/>
        </p:nvSpPr>
        <p:spPr>
          <a:xfrm>
            <a:off x="608396" y="2043950"/>
            <a:ext cx="609731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-- select rows with NULL email values</a:t>
            </a:r>
          </a:p>
          <a:p>
            <a:endParaRPr lang="en-US" dirty="0"/>
          </a:p>
          <a:p>
            <a:r>
              <a:rPr lang="en-US" dirty="0"/>
              <a:t>SELECT *</a:t>
            </a:r>
          </a:p>
          <a:p>
            <a:r>
              <a:rPr lang="en-US" dirty="0"/>
              <a:t>FROM Employee</a:t>
            </a:r>
          </a:p>
          <a:p>
            <a:r>
              <a:rPr lang="en-US" dirty="0"/>
              <a:t>WHERE email </a:t>
            </a:r>
            <a:r>
              <a:rPr lang="en-US" dirty="0">
                <a:highlight>
                  <a:srgbClr val="FFFF00"/>
                </a:highlight>
              </a:rPr>
              <a:t>IS NULL</a:t>
            </a:r>
            <a:r>
              <a:rPr lang="en-US" dirty="0"/>
              <a:t>;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1608367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009135-6417-1E02-C67B-6087885563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B61328D-BFB9-CD33-B393-A7748FA64C0B}"/>
              </a:ext>
            </a:extLst>
          </p:cNvPr>
          <p:cNvSpPr/>
          <p:nvPr/>
        </p:nvSpPr>
        <p:spPr>
          <a:xfrm>
            <a:off x="208009" y="1090011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790220B-E76E-C778-ECC9-14EF01D35CA5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199239-D602-EF26-182D-9F2595342B21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2D55145-B193-4BFB-B90D-AD1FC71EF53B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26746C-86CE-D2F5-021A-5AB0EF0DB5D9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2689B77-2A15-28C4-0B29-13190DAACD5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78258A3-B769-D205-0650-DACE71E588C6}"/>
              </a:ext>
            </a:extLst>
          </p:cNvPr>
          <p:cNvSpPr txBox="1"/>
          <p:nvPr/>
        </p:nvSpPr>
        <p:spPr>
          <a:xfrm>
            <a:off x="2381551" y="622468"/>
            <a:ext cx="1420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CA" b="1" i="0" dirty="0">
                <a:solidFill>
                  <a:srgbClr val="25265E"/>
                </a:solidFill>
                <a:effectLst/>
                <a:latin typeface="euclid_circular_a"/>
              </a:rPr>
              <a:t>IS NOT NULL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BCF6C8-63E7-2999-7226-64600DEEFDE7}"/>
              </a:ext>
            </a:extLst>
          </p:cNvPr>
          <p:cNvSpPr txBox="1"/>
          <p:nvPr/>
        </p:nvSpPr>
        <p:spPr>
          <a:xfrm>
            <a:off x="463113" y="1498510"/>
            <a:ext cx="11417712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In SQL, the IS NOT NULL condition is used to select rows if the specified field is NOT NULL. It has the following syntax:</a:t>
            </a:r>
          </a:p>
          <a:p>
            <a:endParaRPr lang="en-US" dirty="0"/>
          </a:p>
          <a:p>
            <a:r>
              <a:rPr lang="en-US" dirty="0"/>
              <a:t>SELECT column1, column2, ...</a:t>
            </a:r>
          </a:p>
          <a:p>
            <a:r>
              <a:rPr lang="en-US" dirty="0"/>
              <a:t>FROM table</a:t>
            </a:r>
          </a:p>
          <a:p>
            <a:r>
              <a:rPr lang="en-US" dirty="0"/>
              <a:t>WHERE </a:t>
            </a:r>
            <a:r>
              <a:rPr lang="en-US" dirty="0" err="1"/>
              <a:t>column_name</a:t>
            </a:r>
            <a:r>
              <a:rPr lang="en-US" dirty="0"/>
              <a:t> IS NOT NULL;</a:t>
            </a:r>
          </a:p>
          <a:p>
            <a:r>
              <a:rPr lang="en-US" dirty="0"/>
              <a:t>Here,</a:t>
            </a:r>
          </a:p>
          <a:p>
            <a:endParaRPr lang="en-US" dirty="0"/>
          </a:p>
          <a:p>
            <a:r>
              <a:rPr lang="en-US" dirty="0"/>
              <a:t>column1, column2, ... are the table columns</a:t>
            </a:r>
          </a:p>
          <a:p>
            <a:r>
              <a:rPr lang="en-US" dirty="0"/>
              <a:t>table is the table name from where we select the data</a:t>
            </a:r>
          </a:p>
          <a:p>
            <a:r>
              <a:rPr lang="en-US" dirty="0" err="1"/>
              <a:t>column_name</a:t>
            </a:r>
            <a:r>
              <a:rPr lang="en-US" dirty="0"/>
              <a:t> is the name of the column you want to check for NOT NULL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180065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6B0A40-7F55-2AAF-56A5-4394CA9B80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419A7F2-27EA-FF56-639D-B10B60BE05DD}"/>
              </a:ext>
            </a:extLst>
          </p:cNvPr>
          <p:cNvSpPr/>
          <p:nvPr/>
        </p:nvSpPr>
        <p:spPr>
          <a:xfrm>
            <a:off x="208009" y="1158766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E73E62D-9A20-E15A-60D1-99ECEE1937D6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D8C481-BB0E-6CE4-9280-F41500484C86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CDBC571-FCFD-ABB4-DA1C-D76A0AE2DF20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7A2307-77EF-4B1E-0695-E5BF669D8BEB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CA0952A-6031-1159-A149-6270D09A4A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5122" name="Picture 2" descr="How to use IS NOT NULL in SQL">
            <a:extLst>
              <a:ext uri="{FF2B5EF4-FFF2-40B4-BE49-F238E27FC236}">
                <a16:creationId xmlns:a16="http://schemas.microsoft.com/office/drawing/2014/main" id="{9A24C416-0046-B0DF-888E-FD6460372A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4094" y="1403131"/>
            <a:ext cx="4741169" cy="4713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6DA3410-FE28-193A-37CF-1F86A222C90B}"/>
              </a:ext>
            </a:extLst>
          </p:cNvPr>
          <p:cNvSpPr txBox="1"/>
          <p:nvPr/>
        </p:nvSpPr>
        <p:spPr>
          <a:xfrm>
            <a:off x="466780" y="2690336"/>
            <a:ext cx="609731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/>
              <a:t>-- select rows where email is not NULL</a:t>
            </a:r>
          </a:p>
          <a:p>
            <a:endParaRPr lang="en-CA" dirty="0"/>
          </a:p>
          <a:p>
            <a:r>
              <a:rPr lang="en-CA" dirty="0"/>
              <a:t>SELECT *</a:t>
            </a:r>
          </a:p>
          <a:p>
            <a:r>
              <a:rPr lang="en-CA" dirty="0"/>
              <a:t>FROM Employee</a:t>
            </a:r>
          </a:p>
          <a:p>
            <a:r>
              <a:rPr lang="en-CA" dirty="0"/>
              <a:t>WHERE email </a:t>
            </a:r>
            <a:r>
              <a:rPr lang="en-CA" b="1" dirty="0">
                <a:highlight>
                  <a:srgbClr val="FFFF00"/>
                </a:highlight>
              </a:rPr>
              <a:t>IS NOT NULL</a:t>
            </a:r>
            <a:r>
              <a:rPr lang="en-CA" dirty="0"/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3164771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988DB7-9CD6-14E5-B88B-E7BC8C3DAE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AC33FCF-4FDE-BB79-3345-8D7123297BBA}"/>
              </a:ext>
            </a:extLst>
          </p:cNvPr>
          <p:cNvSpPr/>
          <p:nvPr/>
        </p:nvSpPr>
        <p:spPr>
          <a:xfrm>
            <a:off x="208009" y="1158766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980406E-A994-FE62-9C60-0FCD430246A6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54578F-4344-A8BC-B0A9-E0A97E509145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5ABE604-E931-95A8-40A0-B0AAD47281B9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06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B687FF-253C-177C-B890-F080133DF7D7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3A073BF-CB15-916C-503B-8C5B98BA87A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0CB500-FA08-DC65-E427-E5899834A448}"/>
              </a:ext>
            </a:extLst>
          </p:cNvPr>
          <p:cNvSpPr txBox="1"/>
          <p:nvPr/>
        </p:nvSpPr>
        <p:spPr>
          <a:xfrm>
            <a:off x="2360499" y="642745"/>
            <a:ext cx="265057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CA" b="1" i="0" dirty="0">
                <a:solidFill>
                  <a:srgbClr val="25265E"/>
                </a:solidFill>
                <a:effectLst/>
                <a:latin typeface="euclid_circular_a"/>
              </a:rPr>
              <a:t>IS NULL With COUNT()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B739F75-34DA-397B-4B86-FE08D80901CA}"/>
              </a:ext>
            </a:extLst>
          </p:cNvPr>
          <p:cNvSpPr txBox="1"/>
          <p:nvPr/>
        </p:nvSpPr>
        <p:spPr>
          <a:xfrm>
            <a:off x="526173" y="1491995"/>
            <a:ext cx="113546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We can use the COUNT() function with IS NULL to count the number of rows with an empty field. For example,</a:t>
            </a:r>
            <a:endParaRPr lang="en-CA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B370736-CDD0-9F8F-0965-351584FE80A8}"/>
              </a:ext>
            </a:extLst>
          </p:cNvPr>
          <p:cNvSpPr txBox="1"/>
          <p:nvPr/>
        </p:nvSpPr>
        <p:spPr>
          <a:xfrm>
            <a:off x="526173" y="2484600"/>
            <a:ext cx="300530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/>
              <a:t>SELECT COUNT(*)</a:t>
            </a:r>
          </a:p>
          <a:p>
            <a:r>
              <a:rPr lang="en-CA" dirty="0"/>
              <a:t>FROM Employee</a:t>
            </a:r>
          </a:p>
          <a:p>
            <a:r>
              <a:rPr lang="en-CA" dirty="0"/>
              <a:t>WHERE email IS NULL;</a:t>
            </a:r>
          </a:p>
        </p:txBody>
      </p:sp>
      <p:pic>
        <p:nvPicPr>
          <p:cNvPr id="6147" name="Picture 3" descr="How to use IS NULL with COUNT() in SQL">
            <a:extLst>
              <a:ext uri="{FF2B5EF4-FFF2-40B4-BE49-F238E27FC236}">
                <a16:creationId xmlns:a16="http://schemas.microsoft.com/office/drawing/2014/main" id="{B1363C5C-37C4-AE03-D2F6-EA241BD759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2162" y="1776239"/>
            <a:ext cx="5099562" cy="4772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7939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D21415-44FA-B65C-88C6-8B0EAA4746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6A0B868-E317-33A7-9695-E8B53CD8B0F0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44AE6D-CC69-373C-5141-61C2A5EA4932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181D63-0E89-F755-14C2-7E9CEDA8DA0C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Continue Logo Stock Illustrations – 1,883 Continue Logo Stock  Illustrations, Vectors &amp; Clipart - Dreamstime">
            <a:extLst>
              <a:ext uri="{FF2B5EF4-FFF2-40B4-BE49-F238E27FC236}">
                <a16:creationId xmlns:a16="http://schemas.microsoft.com/office/drawing/2014/main" id="{4F2AD283-A921-1C9D-2434-402167FE1C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2248" y="1427553"/>
            <a:ext cx="4153442" cy="415344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57826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8D909C-43C3-A2AC-DF6F-9BD25E77D4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92D9C9E-0628-68E2-B435-BFF1CAE40E45}"/>
              </a:ext>
            </a:extLst>
          </p:cNvPr>
          <p:cNvSpPr/>
          <p:nvPr/>
        </p:nvSpPr>
        <p:spPr>
          <a:xfrm>
            <a:off x="208009" y="1158766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B47660C-FDC1-AA41-209D-4373D090E983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A22E44-775D-B3EB-57DB-30218C66588B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C1726D9-A0F2-2018-43EB-67AE951F8338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51EE46-C996-30AF-4245-0B59B1B48FA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E99CEFD-4E7E-6872-735A-25395DD4559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22B2501-9543-140B-E7C5-C4BE7E14CF5F}"/>
              </a:ext>
            </a:extLst>
          </p:cNvPr>
          <p:cNvSpPr txBox="1"/>
          <p:nvPr/>
        </p:nvSpPr>
        <p:spPr>
          <a:xfrm>
            <a:off x="2510310" y="421976"/>
            <a:ext cx="24298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CA" b="1" i="0" dirty="0">
                <a:solidFill>
                  <a:srgbClr val="25265E"/>
                </a:solidFill>
                <a:effectLst/>
                <a:latin typeface="euclid_circular_a"/>
              </a:rPr>
              <a:t>SQL MAX() and MIN()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58A5F47-B00C-B5A2-197B-DE2CB6E93522}"/>
              </a:ext>
            </a:extLst>
          </p:cNvPr>
          <p:cNvSpPr txBox="1"/>
          <p:nvPr/>
        </p:nvSpPr>
        <p:spPr>
          <a:xfrm>
            <a:off x="368519" y="1368414"/>
            <a:ext cx="609731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In SQL,</a:t>
            </a:r>
          </a:p>
          <a:p>
            <a:endParaRPr lang="en-US" dirty="0"/>
          </a:p>
          <a:p>
            <a:r>
              <a:rPr lang="en-US" dirty="0"/>
              <a:t>The MAX() function returns the maximum value of a column.</a:t>
            </a:r>
          </a:p>
          <a:p>
            <a:r>
              <a:rPr lang="en-US" dirty="0"/>
              <a:t>The MIN() function returns the minimum value of a column.</a:t>
            </a:r>
            <a:endParaRPr lang="en-CA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0823E58-010F-D488-0BB6-26510B9BC574}"/>
              </a:ext>
            </a:extLst>
          </p:cNvPr>
          <p:cNvSpPr txBox="1"/>
          <p:nvPr/>
        </p:nvSpPr>
        <p:spPr>
          <a:xfrm>
            <a:off x="368518" y="3113911"/>
            <a:ext cx="11274315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SQL MAX() Function</a:t>
            </a:r>
          </a:p>
          <a:p>
            <a:r>
              <a:rPr lang="en-US" dirty="0"/>
              <a:t>The syntax of the SQL MAX() function is:</a:t>
            </a:r>
          </a:p>
          <a:p>
            <a:endParaRPr lang="en-US" dirty="0"/>
          </a:p>
          <a:p>
            <a:r>
              <a:rPr lang="en-US" dirty="0"/>
              <a:t>SELECT MAX(</a:t>
            </a:r>
            <a:r>
              <a:rPr lang="en-US" dirty="0" err="1"/>
              <a:t>columnn</a:t>
            </a:r>
            <a:r>
              <a:rPr lang="en-US" dirty="0"/>
              <a:t>)</a:t>
            </a:r>
          </a:p>
          <a:p>
            <a:r>
              <a:rPr lang="en-US" dirty="0"/>
              <a:t>FROM table;</a:t>
            </a:r>
          </a:p>
          <a:p>
            <a:r>
              <a:rPr lang="en-US" dirty="0"/>
              <a:t>Here,</a:t>
            </a:r>
          </a:p>
          <a:p>
            <a:endParaRPr lang="en-US" dirty="0"/>
          </a:p>
          <a:p>
            <a:r>
              <a:rPr lang="en-US" dirty="0"/>
              <a:t>column is the name of the column you want to filter</a:t>
            </a:r>
          </a:p>
          <a:p>
            <a:r>
              <a:rPr lang="en-US" dirty="0"/>
              <a:t>table is the name of the table to fetch the data from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3679371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90D26D-151D-2CB4-BB6C-8314A388D4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3611888-3CB5-8A98-A65C-A8615371F5D9}"/>
              </a:ext>
            </a:extLst>
          </p:cNvPr>
          <p:cNvSpPr/>
          <p:nvPr/>
        </p:nvSpPr>
        <p:spPr>
          <a:xfrm>
            <a:off x="208009" y="1158766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ED1AC48-D7C7-6BDB-88EA-B47E708DE4C6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341660-4A34-A746-0209-7E7E6FBFDE3F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B516738-F4AB-4F84-8B9B-31509E151BC6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D03742-6919-F955-AD77-C6DBE969FDE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C99D4AF-E55A-821D-3843-79C0C62A156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3E1B63-4682-3B58-3548-AA93E1304730}"/>
              </a:ext>
            </a:extLst>
          </p:cNvPr>
          <p:cNvSpPr txBox="1"/>
          <p:nvPr/>
        </p:nvSpPr>
        <p:spPr>
          <a:xfrm>
            <a:off x="415815" y="1732158"/>
            <a:ext cx="213819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SELECT MAX(age)</a:t>
            </a:r>
          </a:p>
          <a:p>
            <a:r>
              <a:rPr lang="en-US" dirty="0"/>
              <a:t>FROM Customers;</a:t>
            </a:r>
            <a:endParaRPr lang="en-CA" dirty="0"/>
          </a:p>
        </p:txBody>
      </p:sp>
      <p:pic>
        <p:nvPicPr>
          <p:cNvPr id="7170" name="Picture 2" descr="How to use MAX() in SQL">
            <a:extLst>
              <a:ext uri="{FF2B5EF4-FFF2-40B4-BE49-F238E27FC236}">
                <a16:creationId xmlns:a16="http://schemas.microsoft.com/office/drawing/2014/main" id="{AF9AC98A-47AB-33DE-2EC9-42A1211328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2000" y="1236949"/>
            <a:ext cx="5251395" cy="4744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9551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5EB292-1C98-332C-D2ED-D11AC4BAC7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A899F2E-1050-6F4B-F1AF-DF8A34FBAE70}"/>
              </a:ext>
            </a:extLst>
          </p:cNvPr>
          <p:cNvSpPr/>
          <p:nvPr/>
        </p:nvSpPr>
        <p:spPr>
          <a:xfrm>
            <a:off x="84083" y="1163936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54279E0-E007-316D-E24E-B12D6EDBA7AF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9179E4-08CB-9792-ABB4-90C30C9DC20C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024EE40-26CA-4A37-14E7-80689869DAC0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091BEC-1E27-B25A-1A4E-B07A8ADBFAB6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0B4F057-4B10-A025-5D50-F172A27D530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62B5C09-83DE-E833-B188-DB7DF9EC6A13}"/>
              </a:ext>
            </a:extLst>
          </p:cNvPr>
          <p:cNvSpPr txBox="1"/>
          <p:nvPr/>
        </p:nvSpPr>
        <p:spPr>
          <a:xfrm>
            <a:off x="2351516" y="458079"/>
            <a:ext cx="238256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CA" b="1" i="0" dirty="0">
                <a:solidFill>
                  <a:srgbClr val="25265E"/>
                </a:solidFill>
                <a:effectLst/>
                <a:latin typeface="euclid_circular_a"/>
              </a:rPr>
              <a:t>SQL MIN() Function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9791707-558B-7CAD-7D79-A48E45928B63}"/>
              </a:ext>
            </a:extLst>
          </p:cNvPr>
          <p:cNvSpPr txBox="1"/>
          <p:nvPr/>
        </p:nvSpPr>
        <p:spPr>
          <a:xfrm>
            <a:off x="208009" y="1573846"/>
            <a:ext cx="609731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The syntax of the SQL MIN() function is:</a:t>
            </a:r>
          </a:p>
          <a:p>
            <a:endParaRPr lang="en-US" dirty="0"/>
          </a:p>
          <a:p>
            <a:r>
              <a:rPr lang="en-US" dirty="0"/>
              <a:t>SELECT MIN(</a:t>
            </a:r>
            <a:r>
              <a:rPr lang="en-US" dirty="0" err="1"/>
              <a:t>columnn</a:t>
            </a:r>
            <a:r>
              <a:rPr lang="en-US" dirty="0"/>
              <a:t>)</a:t>
            </a:r>
          </a:p>
          <a:p>
            <a:r>
              <a:rPr lang="en-US" dirty="0"/>
              <a:t>FROM table;</a:t>
            </a:r>
          </a:p>
          <a:p>
            <a:r>
              <a:rPr lang="en-US" dirty="0"/>
              <a:t>Here,</a:t>
            </a:r>
          </a:p>
          <a:p>
            <a:endParaRPr lang="en-US" dirty="0"/>
          </a:p>
          <a:p>
            <a:r>
              <a:rPr lang="en-US" dirty="0"/>
              <a:t>column is the name of the column you want to filter</a:t>
            </a:r>
          </a:p>
          <a:p>
            <a:r>
              <a:rPr lang="en-US" dirty="0"/>
              <a:t>table is the name of the table to fetch the data from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3106694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E6EC5F-36CE-9A27-D3D3-50E0926865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C8E3762-242E-E693-0F74-4D2D025CC9A1}"/>
              </a:ext>
            </a:extLst>
          </p:cNvPr>
          <p:cNvSpPr/>
          <p:nvPr/>
        </p:nvSpPr>
        <p:spPr>
          <a:xfrm>
            <a:off x="208009" y="1158766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3255C82-12CD-CDA8-60EA-3BFE209E135D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EC3F9D-4DD2-32A4-7006-2E2AFE927AE2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5852BE8-93F8-2D7D-15A1-E02A20E4AA50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3AF9B7-08FE-C020-43EB-CEC2C5E42F00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4AA48E2-21BF-567C-FA5D-376FBB7EFBE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044520C-1DDF-657D-A3CF-6DDB64254938}"/>
              </a:ext>
            </a:extLst>
          </p:cNvPr>
          <p:cNvSpPr txBox="1"/>
          <p:nvPr/>
        </p:nvSpPr>
        <p:spPr>
          <a:xfrm>
            <a:off x="447347" y="1732158"/>
            <a:ext cx="209090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/>
              <a:t>SELECT MIN(age)</a:t>
            </a:r>
          </a:p>
          <a:p>
            <a:r>
              <a:rPr lang="en-CA" dirty="0"/>
              <a:t>FROM Customers;</a:t>
            </a:r>
          </a:p>
        </p:txBody>
      </p:sp>
      <p:pic>
        <p:nvPicPr>
          <p:cNvPr id="8194" name="Picture 2" descr="How to use MIN() in SQL">
            <a:extLst>
              <a:ext uri="{FF2B5EF4-FFF2-40B4-BE49-F238E27FC236}">
                <a16:creationId xmlns:a16="http://schemas.microsoft.com/office/drawing/2014/main" id="{2555E768-B444-0B0D-96EC-15227C013F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2237" y="1158766"/>
            <a:ext cx="5844439" cy="5279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3031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851A86-2A50-FDE3-FC9B-6BC4454315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3A0F7D6-2FDB-F825-188F-B24B5A88E4A0}"/>
              </a:ext>
            </a:extLst>
          </p:cNvPr>
          <p:cNvSpPr/>
          <p:nvPr/>
        </p:nvSpPr>
        <p:spPr>
          <a:xfrm>
            <a:off x="208009" y="1158766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B1D458C-61CD-700D-4852-36B519904139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643B9B-E612-D27A-4B9B-2B0ED9E24203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6DE1F4E-6CA5-F94F-2A96-8E568C33C6DA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249330-DE4D-6936-DBD0-6A1008C4D40B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CEC3F16-1EDB-A8B7-1D36-C25815E947B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6359D7-C9B3-E545-ABAC-8909FCB29CBD}"/>
              </a:ext>
            </a:extLst>
          </p:cNvPr>
          <p:cNvSpPr txBox="1"/>
          <p:nvPr/>
        </p:nvSpPr>
        <p:spPr>
          <a:xfrm>
            <a:off x="2404982" y="622468"/>
            <a:ext cx="146028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CA" b="1" i="0" dirty="0">
                <a:solidFill>
                  <a:srgbClr val="25265E"/>
                </a:solidFill>
                <a:effectLst/>
                <a:latin typeface="euclid_circular_a"/>
              </a:rPr>
              <a:t>SQL COUNT()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351A558-3890-E264-923B-4A7F9CC376F1}"/>
              </a:ext>
            </a:extLst>
          </p:cNvPr>
          <p:cNvSpPr txBox="1"/>
          <p:nvPr/>
        </p:nvSpPr>
        <p:spPr>
          <a:xfrm>
            <a:off x="407933" y="1512272"/>
            <a:ext cx="942975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The SQL COUNT() function returns the number of records returned by a query.</a:t>
            </a:r>
          </a:p>
          <a:p>
            <a:endParaRPr lang="en-US" dirty="0"/>
          </a:p>
          <a:p>
            <a:r>
              <a:rPr lang="en-US" dirty="0"/>
              <a:t>Example</a:t>
            </a:r>
            <a:endParaRPr lang="en-CA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B2B5C0A-370D-0855-5427-7CA059A2C207}"/>
              </a:ext>
            </a:extLst>
          </p:cNvPr>
          <p:cNvSpPr txBox="1"/>
          <p:nvPr/>
        </p:nvSpPr>
        <p:spPr>
          <a:xfrm>
            <a:off x="407933" y="3058875"/>
            <a:ext cx="609731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/>
              <a:t>--returns the number of rows in the Customers table</a:t>
            </a:r>
          </a:p>
          <a:p>
            <a:endParaRPr lang="en-CA" dirty="0"/>
          </a:p>
          <a:p>
            <a:r>
              <a:rPr lang="en-CA" dirty="0"/>
              <a:t>SELECT COUNT(*)</a:t>
            </a:r>
          </a:p>
          <a:p>
            <a:r>
              <a:rPr lang="en-CA" dirty="0"/>
              <a:t>FROM Customers;</a:t>
            </a:r>
          </a:p>
        </p:txBody>
      </p:sp>
      <p:pic>
        <p:nvPicPr>
          <p:cNvPr id="9218" name="Picture 2" descr="How to use COUNT() Function in SQL">
            <a:extLst>
              <a:ext uri="{FF2B5EF4-FFF2-40B4-BE49-F238E27FC236}">
                <a16:creationId xmlns:a16="http://schemas.microsoft.com/office/drawing/2014/main" id="{5AB6FF54-4CC8-E156-3A3D-0DDFB32F74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1654" y="1638277"/>
            <a:ext cx="5176752" cy="4676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3478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A352EE-D07F-0369-1349-F73B8ACA49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4D8671A-1722-1A6D-6AAA-707DA17FC78A}"/>
              </a:ext>
            </a:extLst>
          </p:cNvPr>
          <p:cNvSpPr/>
          <p:nvPr/>
        </p:nvSpPr>
        <p:spPr>
          <a:xfrm>
            <a:off x="208009" y="1158766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6348D7B-61A6-2603-044C-54243833B7A4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B53E02-832D-0BD6-EAE0-76DD1703A86F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80BD367-DDC9-0C34-F174-04E7093391A8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65C1F2-0EF0-5BB0-31C1-3CFA48EB57F6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F8F3737-54DF-96F6-E721-1452DC2F99F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D1AA6F4-985E-DACA-CD25-0F483E07B223}"/>
              </a:ext>
            </a:extLst>
          </p:cNvPr>
          <p:cNvSpPr txBox="1"/>
          <p:nvPr/>
        </p:nvSpPr>
        <p:spPr>
          <a:xfrm>
            <a:off x="2412546" y="622468"/>
            <a:ext cx="252445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CA" b="1" i="0" dirty="0">
                <a:solidFill>
                  <a:srgbClr val="25265E"/>
                </a:solidFill>
                <a:effectLst/>
                <a:latin typeface="euclid_circular_a"/>
              </a:rPr>
              <a:t>SQL SUM() AND AVG()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3F5CD68-FAEC-8599-B3DB-E960D8EEFD13}"/>
              </a:ext>
            </a:extLst>
          </p:cNvPr>
          <p:cNvSpPr txBox="1"/>
          <p:nvPr/>
        </p:nvSpPr>
        <p:spPr>
          <a:xfrm>
            <a:off x="439464" y="1458549"/>
            <a:ext cx="113058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In SQL, the SUM() and AVG() functions are used to calculate total and average values in numeric columns.</a:t>
            </a:r>
            <a:endParaRPr lang="en-CA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0219DD2-E22F-89BB-7FED-29672DE4F14A}"/>
              </a:ext>
            </a:extLst>
          </p:cNvPr>
          <p:cNvSpPr txBox="1"/>
          <p:nvPr/>
        </p:nvSpPr>
        <p:spPr>
          <a:xfrm>
            <a:off x="360636" y="2600628"/>
            <a:ext cx="609731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--select the sum of amount from Orders table</a:t>
            </a:r>
          </a:p>
          <a:p>
            <a:r>
              <a:rPr lang="en-US" dirty="0"/>
              <a:t>SELECT SUM(amount) AS </a:t>
            </a:r>
            <a:r>
              <a:rPr lang="en-US" dirty="0" err="1"/>
              <a:t>total_sales</a:t>
            </a:r>
            <a:endParaRPr lang="en-US" dirty="0"/>
          </a:p>
          <a:p>
            <a:r>
              <a:rPr lang="en-US" dirty="0"/>
              <a:t>FROM Orders;</a:t>
            </a:r>
            <a:endParaRPr lang="en-CA" dirty="0"/>
          </a:p>
        </p:txBody>
      </p:sp>
      <p:pic>
        <p:nvPicPr>
          <p:cNvPr id="10242" name="Picture 2" descr="How to use SQL SUM() function">
            <a:extLst>
              <a:ext uri="{FF2B5EF4-FFF2-40B4-BE49-F238E27FC236}">
                <a16:creationId xmlns:a16="http://schemas.microsoft.com/office/drawing/2014/main" id="{4FDEDA5D-C920-70CC-DB2F-0BE283650E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2217" y="1762432"/>
            <a:ext cx="5069042" cy="4595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3361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5C41E8-D96B-8FBA-7C61-CFF76614B6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44B37C8-1B73-B710-E232-0B79221F2A97}"/>
              </a:ext>
            </a:extLst>
          </p:cNvPr>
          <p:cNvSpPr/>
          <p:nvPr/>
        </p:nvSpPr>
        <p:spPr>
          <a:xfrm>
            <a:off x="208009" y="1158766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BE76057-9EA6-9A39-7B68-FD529D346EBE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92F171-0EA7-4774-96D0-D514182F54D0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BE32AE4-AF8C-0CBF-023E-FBDFD280EFB0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4D18EE-A52E-49BF-EDFC-2B4199662710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D6CE6D0-1E41-65B2-6CA7-E97839B0BA3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302B70C-7C2B-DE43-DF6D-FFB735CF5E53}"/>
              </a:ext>
            </a:extLst>
          </p:cNvPr>
          <p:cNvSpPr txBox="1"/>
          <p:nvPr/>
        </p:nvSpPr>
        <p:spPr>
          <a:xfrm>
            <a:off x="431581" y="1724601"/>
            <a:ext cx="609731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--select the</a:t>
            </a:r>
            <a:r>
              <a:rPr lang="en-US" dirty="0">
                <a:highlight>
                  <a:srgbClr val="FFFF00"/>
                </a:highlight>
              </a:rPr>
              <a:t> sum </a:t>
            </a:r>
            <a:r>
              <a:rPr lang="en-US" dirty="0"/>
              <a:t>of the </a:t>
            </a:r>
            <a:r>
              <a:rPr lang="en-US" dirty="0">
                <a:highlight>
                  <a:srgbClr val="FFFF00"/>
                </a:highlight>
              </a:rPr>
              <a:t>amount</a:t>
            </a:r>
            <a:r>
              <a:rPr lang="en-US" dirty="0"/>
              <a:t> of </a:t>
            </a:r>
            <a:r>
              <a:rPr lang="en-US" dirty="0" err="1">
                <a:highlight>
                  <a:srgbClr val="FFFF00"/>
                </a:highlight>
              </a:rPr>
              <a:t>customer_id</a:t>
            </a:r>
            <a:r>
              <a:rPr lang="en-US" dirty="0">
                <a:highlight>
                  <a:srgbClr val="FFFF00"/>
                </a:highlight>
              </a:rPr>
              <a:t> </a:t>
            </a:r>
            <a:r>
              <a:rPr lang="en-US" dirty="0">
                <a:highlight>
                  <a:srgbClr val="00FFFF"/>
                </a:highlight>
              </a:rPr>
              <a:t>4</a:t>
            </a:r>
            <a:r>
              <a:rPr lang="en-US" dirty="0"/>
              <a:t> from </a:t>
            </a:r>
            <a:r>
              <a:rPr lang="en-US" dirty="0">
                <a:highlight>
                  <a:srgbClr val="FFFF00"/>
                </a:highlight>
              </a:rPr>
              <a:t>orders</a:t>
            </a:r>
          </a:p>
          <a:p>
            <a:r>
              <a:rPr lang="en-US" dirty="0"/>
              <a:t>SELECT SUM(amount) AS total_of_cus4</a:t>
            </a:r>
          </a:p>
          <a:p>
            <a:r>
              <a:rPr lang="en-US" dirty="0"/>
              <a:t>FROM Orders</a:t>
            </a:r>
          </a:p>
          <a:p>
            <a:r>
              <a:rPr lang="en-US" dirty="0"/>
              <a:t>WHERE </a:t>
            </a:r>
            <a:r>
              <a:rPr lang="en-US" b="1" dirty="0" err="1"/>
              <a:t>customer_id</a:t>
            </a:r>
            <a:r>
              <a:rPr lang="en-US" b="1" dirty="0"/>
              <a:t> = 4</a:t>
            </a:r>
            <a:r>
              <a:rPr lang="en-US" dirty="0"/>
              <a:t>;</a:t>
            </a:r>
            <a:endParaRPr lang="en-CA" dirty="0"/>
          </a:p>
        </p:txBody>
      </p:sp>
      <p:pic>
        <p:nvPicPr>
          <p:cNvPr id="11266" name="Picture 2" descr="How to use SQL SUM() function with WHERE clause">
            <a:extLst>
              <a:ext uri="{FF2B5EF4-FFF2-40B4-BE49-F238E27FC236}">
                <a16:creationId xmlns:a16="http://schemas.microsoft.com/office/drawing/2014/main" id="{6DC397F4-0363-9A79-9CE0-EB163C3586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9353" y="1291583"/>
            <a:ext cx="5426732" cy="5146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6574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14216C-8839-E90B-D887-FFE206D226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60FCCC6-22ED-C2D0-0A6A-AF8F8EAC34EC}"/>
              </a:ext>
            </a:extLst>
          </p:cNvPr>
          <p:cNvSpPr/>
          <p:nvPr/>
        </p:nvSpPr>
        <p:spPr>
          <a:xfrm>
            <a:off x="208009" y="1158766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8A25F8A-EA8D-1829-3887-95D0F4FBF07D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D8278B-BE67-B7C6-7A71-3A7F01D4E2DE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06CC20E-9931-2F45-6448-089C56D7FF16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AD196B-09BF-41EA-ADE2-1B4817BE26A1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30B16EF-98FE-A4FB-EB43-00F1824195A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363B9D2-F8EC-EE19-49A7-85DB10A29630}"/>
              </a:ext>
            </a:extLst>
          </p:cNvPr>
          <p:cNvSpPr txBox="1"/>
          <p:nvPr/>
        </p:nvSpPr>
        <p:spPr>
          <a:xfrm>
            <a:off x="2360499" y="529199"/>
            <a:ext cx="23273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CA" b="1" i="0" dirty="0">
                <a:solidFill>
                  <a:srgbClr val="25265E"/>
                </a:solidFill>
                <a:effectLst/>
                <a:latin typeface="euclid_circular_a"/>
              </a:rPr>
              <a:t>SQL AVG() Function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4094E7-0BFA-2406-DEEE-2160D54C9A6F}"/>
              </a:ext>
            </a:extLst>
          </p:cNvPr>
          <p:cNvSpPr txBox="1"/>
          <p:nvPr/>
        </p:nvSpPr>
        <p:spPr>
          <a:xfrm>
            <a:off x="313340" y="1521804"/>
            <a:ext cx="371475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/>
              <a:t>-- get average age of customers</a:t>
            </a:r>
          </a:p>
          <a:p>
            <a:r>
              <a:rPr lang="en-CA" dirty="0"/>
              <a:t>SELECT AVG(age) AS </a:t>
            </a:r>
            <a:r>
              <a:rPr lang="en-CA" dirty="0" err="1"/>
              <a:t>average_age</a:t>
            </a:r>
            <a:endParaRPr lang="en-CA" dirty="0"/>
          </a:p>
          <a:p>
            <a:r>
              <a:rPr lang="en-CA" dirty="0"/>
              <a:t>FROM Customers;</a:t>
            </a:r>
          </a:p>
        </p:txBody>
      </p:sp>
      <p:pic>
        <p:nvPicPr>
          <p:cNvPr id="12290" name="Picture 2" descr="How to use SQL AVG() function">
            <a:extLst>
              <a:ext uri="{FF2B5EF4-FFF2-40B4-BE49-F238E27FC236}">
                <a16:creationId xmlns:a16="http://schemas.microsoft.com/office/drawing/2014/main" id="{50BB0731-12BB-F792-9B29-69AE88209F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8714" y="1022541"/>
            <a:ext cx="5984491" cy="5406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7805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3F629B-3787-FAB3-1F12-90B630DB9A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B7D7013-1390-5105-8000-E01BD058DD41}"/>
              </a:ext>
            </a:extLst>
          </p:cNvPr>
          <p:cNvSpPr/>
          <p:nvPr/>
        </p:nvSpPr>
        <p:spPr>
          <a:xfrm>
            <a:off x="208009" y="1158766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5F97F02-8437-5DC3-5914-BE1DFD6C95AB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2D309F3-1BB4-0BD2-052C-D2DFC0D28BA4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448B404-CBE3-359A-25D1-46B2CE52D7A9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C76362-F2C0-D5FD-361B-142A99B4476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0B98BB1-2F1C-B6A8-5801-0C6CBDA7CC7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45CED36-2537-99FD-9A2F-28AC84D2E2FB}"/>
              </a:ext>
            </a:extLst>
          </p:cNvPr>
          <p:cNvSpPr txBox="1"/>
          <p:nvPr/>
        </p:nvSpPr>
        <p:spPr>
          <a:xfrm>
            <a:off x="2404982" y="622468"/>
            <a:ext cx="60973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CA" b="1" i="0" dirty="0">
                <a:solidFill>
                  <a:srgbClr val="25265E"/>
                </a:solidFill>
                <a:effectLst/>
                <a:latin typeface="euclid_circular_a"/>
              </a:rPr>
              <a:t>SQL ORDER BY Clause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C833D2-0457-6F73-5CF0-A7C13462C1EA}"/>
              </a:ext>
            </a:extLst>
          </p:cNvPr>
          <p:cNvSpPr txBox="1"/>
          <p:nvPr/>
        </p:nvSpPr>
        <p:spPr>
          <a:xfrm>
            <a:off x="447347" y="1458549"/>
            <a:ext cx="757305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The ORDER BY clause in SQL is used to sort the result set in ascending or descending order.</a:t>
            </a:r>
          </a:p>
          <a:p>
            <a:endParaRPr lang="en-US" dirty="0"/>
          </a:p>
          <a:p>
            <a:r>
              <a:rPr lang="en-US" dirty="0"/>
              <a:t>Example</a:t>
            </a:r>
            <a:endParaRPr lang="en-CA" dirty="0"/>
          </a:p>
        </p:txBody>
      </p:sp>
      <p:pic>
        <p:nvPicPr>
          <p:cNvPr id="13314" name="Picture 2" descr="How to use ORDER BY in SQL">
            <a:extLst>
              <a:ext uri="{FF2B5EF4-FFF2-40B4-BE49-F238E27FC236}">
                <a16:creationId xmlns:a16="http://schemas.microsoft.com/office/drawing/2014/main" id="{D45CE867-E9E4-4D55-9777-789393ECF1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4746" y="1001794"/>
            <a:ext cx="4732510" cy="5530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B56C251-7339-5294-FEE9-1010635F3FAF}"/>
              </a:ext>
            </a:extLst>
          </p:cNvPr>
          <p:cNvSpPr txBox="1"/>
          <p:nvPr/>
        </p:nvSpPr>
        <p:spPr>
          <a:xfrm>
            <a:off x="287721" y="2998794"/>
            <a:ext cx="61722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-- orders all rows from Customers in ascending order by country</a:t>
            </a:r>
          </a:p>
          <a:p>
            <a:r>
              <a:rPr lang="en-US" dirty="0"/>
              <a:t>SELECT *</a:t>
            </a:r>
          </a:p>
          <a:p>
            <a:r>
              <a:rPr lang="en-US" dirty="0"/>
              <a:t>FROM Customers</a:t>
            </a:r>
          </a:p>
          <a:p>
            <a:r>
              <a:rPr lang="en-US" dirty="0"/>
              <a:t>ORDER BY country;</a:t>
            </a:r>
            <a:endParaRPr lang="en-CA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859CEC9-11DA-B21F-9781-63A9247C9900}"/>
              </a:ext>
            </a:extLst>
          </p:cNvPr>
          <p:cNvSpPr txBox="1"/>
          <p:nvPr/>
        </p:nvSpPr>
        <p:spPr>
          <a:xfrm>
            <a:off x="287721" y="4633923"/>
            <a:ext cx="61722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Here, the SQL command selects all rows from the Customers table and then sorts them in ascending order by country.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1548167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DFC67A-00CB-DBCF-3BBD-C2DCCDCFB2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2F5D3CD-CAC1-8861-6D9F-A196F7EAF57E}"/>
              </a:ext>
            </a:extLst>
          </p:cNvPr>
          <p:cNvSpPr/>
          <p:nvPr/>
        </p:nvSpPr>
        <p:spPr>
          <a:xfrm>
            <a:off x="208009" y="1158766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7A8B877-F34F-584A-0280-CA7B7E6E71FB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8DC688-27F3-67BE-98DC-811A8C657C0C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EF9D095-058E-232F-EAAF-B8C71469D323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F138F3-81D6-D063-65D6-BCDF0EF9A0EA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B2A7C97-0410-9FBE-7046-9FCA0DF9F10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8AA55DB-06D5-1822-A902-B623BB6CA858}"/>
              </a:ext>
            </a:extLst>
          </p:cNvPr>
          <p:cNvSpPr txBox="1"/>
          <p:nvPr/>
        </p:nvSpPr>
        <p:spPr>
          <a:xfrm>
            <a:off x="2510310" y="437802"/>
            <a:ext cx="60973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b="1" i="0" dirty="0">
                <a:solidFill>
                  <a:srgbClr val="25265E"/>
                </a:solidFill>
                <a:effectLst/>
                <a:latin typeface="euclid_circular_a"/>
              </a:rPr>
              <a:t>ORDER BY ASC (Ascending Order)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0FC30E5-DE6A-CC94-31FE-342B69EC950E}"/>
              </a:ext>
            </a:extLst>
          </p:cNvPr>
          <p:cNvSpPr txBox="1"/>
          <p:nvPr/>
        </p:nvSpPr>
        <p:spPr>
          <a:xfrm>
            <a:off x="400050" y="1425296"/>
            <a:ext cx="609731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We can use the </a:t>
            </a:r>
            <a:r>
              <a:rPr lang="en-US" dirty="0">
                <a:highlight>
                  <a:srgbClr val="FFFF00"/>
                </a:highlight>
              </a:rPr>
              <a:t>ASC </a:t>
            </a:r>
            <a:r>
              <a:rPr lang="en-US" dirty="0"/>
              <a:t>keyword to explicitly sort selected records in ascending order. For example,</a:t>
            </a:r>
            <a:endParaRPr lang="en-CA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662C41A-193C-679A-8C77-882F578935C3}"/>
              </a:ext>
            </a:extLst>
          </p:cNvPr>
          <p:cNvSpPr txBox="1"/>
          <p:nvPr/>
        </p:nvSpPr>
        <p:spPr>
          <a:xfrm>
            <a:off x="208009" y="2423259"/>
            <a:ext cx="609731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/>
              <a:t>-- orders all rows from Customers in ascending order by age </a:t>
            </a:r>
          </a:p>
          <a:p>
            <a:r>
              <a:rPr lang="en-CA" dirty="0"/>
              <a:t>SELECT *</a:t>
            </a:r>
          </a:p>
          <a:p>
            <a:r>
              <a:rPr lang="en-CA" dirty="0"/>
              <a:t>FROM Customers</a:t>
            </a:r>
          </a:p>
          <a:p>
            <a:r>
              <a:rPr lang="en-CA" dirty="0"/>
              <a:t>ORDER BY age </a:t>
            </a:r>
            <a:r>
              <a:rPr lang="en-CA" b="1" dirty="0">
                <a:highlight>
                  <a:srgbClr val="FFFF00"/>
                </a:highlight>
              </a:rPr>
              <a:t>ASC</a:t>
            </a:r>
            <a:r>
              <a:rPr lang="en-CA" dirty="0"/>
              <a:t>;</a:t>
            </a:r>
          </a:p>
        </p:txBody>
      </p:sp>
      <p:pic>
        <p:nvPicPr>
          <p:cNvPr id="14338" name="Picture 2" descr="How to use ORDER BY with ASC in SQL">
            <a:extLst>
              <a:ext uri="{FF2B5EF4-FFF2-40B4-BE49-F238E27FC236}">
                <a16:creationId xmlns:a16="http://schemas.microsoft.com/office/drawing/2014/main" id="{32027222-40B6-2F9E-B709-9B49D726AF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1859" y="677917"/>
            <a:ext cx="5033257" cy="5881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7179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B55B77-F8F6-9214-ED8D-32EAF7F3E4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2E4BD54-22DF-93A1-D2A1-E4DECBD598EF}"/>
              </a:ext>
            </a:extLst>
          </p:cNvPr>
          <p:cNvSpPr/>
          <p:nvPr/>
        </p:nvSpPr>
        <p:spPr>
          <a:xfrm>
            <a:off x="208009" y="1158766"/>
            <a:ext cx="11899908" cy="520262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E2A93C1-3643-A4E7-7F53-9AE7CC009892}"/>
              </a:ext>
            </a:extLst>
          </p:cNvPr>
          <p:cNvSpPr/>
          <p:nvPr/>
        </p:nvSpPr>
        <p:spPr>
          <a:xfrm>
            <a:off x="895012" y="12558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60BAB5-99A0-FC69-554E-B342A9CA91E8}"/>
              </a:ext>
            </a:extLst>
          </p:cNvPr>
          <p:cNvSpPr txBox="1"/>
          <p:nvPr/>
        </p:nvSpPr>
        <p:spPr>
          <a:xfrm>
            <a:off x="1105853" y="166161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CFB97DF-91D1-8E8B-6EBC-A4A8A18611DE}"/>
              </a:ext>
            </a:extLst>
          </p:cNvPr>
          <p:cNvSpPr txBox="1"/>
          <p:nvPr/>
        </p:nvSpPr>
        <p:spPr>
          <a:xfrm>
            <a:off x="1166883" y="421976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B55D45-E993-EA23-2852-764F0C952B6E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5D2E3DA-DC85-2F59-3A09-1C14318A7D7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9BFBFB4-E661-DFD4-5AD3-CF0133B99606}"/>
              </a:ext>
            </a:extLst>
          </p:cNvPr>
          <p:cNvSpPr txBox="1"/>
          <p:nvPr/>
        </p:nvSpPr>
        <p:spPr>
          <a:xfrm>
            <a:off x="2299469" y="437802"/>
            <a:ext cx="60973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b="1" i="0" dirty="0">
                <a:solidFill>
                  <a:srgbClr val="25265E"/>
                </a:solidFill>
                <a:effectLst/>
                <a:latin typeface="euclid_circular_a"/>
              </a:rPr>
              <a:t>ORDER BY DESC (Descending Order)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919E1D-E0FC-39AA-8D93-2D831B21EFA7}"/>
              </a:ext>
            </a:extLst>
          </p:cNvPr>
          <p:cNvSpPr txBox="1"/>
          <p:nvPr/>
        </p:nvSpPr>
        <p:spPr>
          <a:xfrm>
            <a:off x="289692" y="1322248"/>
            <a:ext cx="609731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We use the </a:t>
            </a:r>
            <a:r>
              <a:rPr lang="en-US" b="1" dirty="0">
                <a:highlight>
                  <a:srgbClr val="FFFF00"/>
                </a:highlight>
              </a:rPr>
              <a:t>DESC</a:t>
            </a:r>
            <a:r>
              <a:rPr lang="en-US" dirty="0"/>
              <a:t> keyword to sort the selected records in descending order. For example,</a:t>
            </a:r>
            <a:endParaRPr lang="en-CA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CA87600-781D-8378-A585-62393A625490}"/>
              </a:ext>
            </a:extLst>
          </p:cNvPr>
          <p:cNvSpPr txBox="1"/>
          <p:nvPr/>
        </p:nvSpPr>
        <p:spPr>
          <a:xfrm>
            <a:off x="289692" y="2423962"/>
            <a:ext cx="609731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/>
              <a:t>-- order all rows from Customers in descending order by age</a:t>
            </a:r>
          </a:p>
          <a:p>
            <a:r>
              <a:rPr lang="en-CA" dirty="0"/>
              <a:t>SELECT *</a:t>
            </a:r>
          </a:p>
          <a:p>
            <a:r>
              <a:rPr lang="en-CA" dirty="0"/>
              <a:t>FROM Customers</a:t>
            </a:r>
          </a:p>
          <a:p>
            <a:r>
              <a:rPr lang="en-CA" dirty="0"/>
              <a:t>ORDER BY age </a:t>
            </a:r>
            <a:r>
              <a:rPr lang="en-CA" dirty="0">
                <a:highlight>
                  <a:srgbClr val="FFFF00"/>
                </a:highlight>
              </a:rPr>
              <a:t>DESC</a:t>
            </a:r>
            <a:r>
              <a:rPr lang="en-CA" dirty="0"/>
              <a:t>;</a:t>
            </a:r>
          </a:p>
        </p:txBody>
      </p:sp>
      <p:pic>
        <p:nvPicPr>
          <p:cNvPr id="15362" name="Picture 2" descr="How to use ORDER BY with DSC in SQL">
            <a:extLst>
              <a:ext uri="{FF2B5EF4-FFF2-40B4-BE49-F238E27FC236}">
                <a16:creationId xmlns:a16="http://schemas.microsoft.com/office/drawing/2014/main" id="{D327B780-AB04-56B0-B96F-F1280F8456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0427" y="708583"/>
            <a:ext cx="4974690" cy="581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9589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D3F817-EC0F-91E2-BE1C-F58F914EAF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E271994-0966-BD8A-09FF-CF98E187AB9F}"/>
              </a:ext>
            </a:extLst>
          </p:cNvPr>
          <p:cNvSpPr/>
          <p:nvPr/>
        </p:nvSpPr>
        <p:spPr>
          <a:xfrm>
            <a:off x="271871" y="717480"/>
            <a:ext cx="11899908" cy="574027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9AC56D0-90C8-2029-00B5-46FA7E4DE619}"/>
              </a:ext>
            </a:extLst>
          </p:cNvPr>
          <p:cNvSpPr/>
          <p:nvPr/>
        </p:nvSpPr>
        <p:spPr>
          <a:xfrm>
            <a:off x="613264" y="-1830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912A7B-55CA-68D1-0C36-1989EF7141C1}"/>
              </a:ext>
            </a:extLst>
          </p:cNvPr>
          <p:cNvSpPr txBox="1"/>
          <p:nvPr/>
        </p:nvSpPr>
        <p:spPr>
          <a:xfrm>
            <a:off x="824105" y="38748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14A104C-98B5-5BF2-FE62-EB908F75D547}"/>
              </a:ext>
            </a:extLst>
          </p:cNvPr>
          <p:cNvSpPr txBox="1"/>
          <p:nvPr/>
        </p:nvSpPr>
        <p:spPr>
          <a:xfrm>
            <a:off x="885135" y="294563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BF0674-FA92-0C8F-B4E3-BF32149D0FB7}"/>
              </a:ext>
            </a:extLst>
          </p:cNvPr>
          <p:cNvSpPr txBox="1"/>
          <p:nvPr/>
        </p:nvSpPr>
        <p:spPr>
          <a:xfrm>
            <a:off x="9816418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FA7C8D5-1C79-4CEC-FF69-14B651FCCF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0579534" y="-23177"/>
            <a:ext cx="1681225" cy="78501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47FA217-D189-4AF8-FC69-FF0EE02306C0}"/>
              </a:ext>
            </a:extLst>
          </p:cNvPr>
          <p:cNvSpPr txBox="1"/>
          <p:nvPr/>
        </p:nvSpPr>
        <p:spPr>
          <a:xfrm>
            <a:off x="2586446" y="140798"/>
            <a:ext cx="15942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CA" b="1" i="0" dirty="0">
                <a:solidFill>
                  <a:srgbClr val="25265E"/>
                </a:solidFill>
                <a:effectLst/>
                <a:latin typeface="euclid_circular_a"/>
              </a:rPr>
              <a:t>SQL GROUP BY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BCA79B-2E41-33C5-6117-D910B81FB6CA}"/>
              </a:ext>
            </a:extLst>
          </p:cNvPr>
          <p:cNvSpPr txBox="1"/>
          <p:nvPr/>
        </p:nvSpPr>
        <p:spPr>
          <a:xfrm>
            <a:off x="271871" y="1166000"/>
            <a:ext cx="622343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In SQL, we use the GROUP BY clause to </a:t>
            </a:r>
            <a:r>
              <a:rPr lang="en-US" b="1" dirty="0">
                <a:highlight>
                  <a:srgbClr val="FFFF00"/>
                </a:highlight>
              </a:rPr>
              <a:t>group rows based on the value of columns.</a:t>
            </a:r>
          </a:p>
          <a:p>
            <a:endParaRPr lang="en-US" dirty="0"/>
          </a:p>
          <a:p>
            <a:r>
              <a:rPr lang="en-US" dirty="0"/>
              <a:t>Example</a:t>
            </a:r>
            <a:endParaRPr lang="en-CA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8613986-262F-8232-9EDB-DF4359756BE5}"/>
              </a:ext>
            </a:extLst>
          </p:cNvPr>
          <p:cNvSpPr txBox="1"/>
          <p:nvPr/>
        </p:nvSpPr>
        <p:spPr>
          <a:xfrm>
            <a:off x="329105" y="2509586"/>
            <a:ext cx="622343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/>
              <a:t>-- count the number of customers in each country</a:t>
            </a:r>
          </a:p>
          <a:p>
            <a:endParaRPr lang="en-CA" dirty="0"/>
          </a:p>
          <a:p>
            <a:r>
              <a:rPr lang="en-CA" dirty="0"/>
              <a:t>SELECT country, COUNT(*) AS number</a:t>
            </a:r>
          </a:p>
          <a:p>
            <a:r>
              <a:rPr lang="en-CA" dirty="0"/>
              <a:t>FROM Customers</a:t>
            </a:r>
          </a:p>
          <a:p>
            <a:r>
              <a:rPr lang="en-CA" dirty="0"/>
              <a:t>GROUP BY country;</a:t>
            </a:r>
          </a:p>
        </p:txBody>
      </p:sp>
      <p:pic>
        <p:nvPicPr>
          <p:cNvPr id="16387" name="Picture 3" descr="How to use GROUP BY clause in SQL">
            <a:extLst>
              <a:ext uri="{FF2B5EF4-FFF2-40B4-BE49-F238E27FC236}">
                <a16:creationId xmlns:a16="http://schemas.microsoft.com/office/drawing/2014/main" id="{69C8D862-F760-2A8E-AB18-29E77BBB0A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9349" y="175381"/>
            <a:ext cx="6223438" cy="6459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0324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F0674D-B592-840C-8337-8C3825F3FA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4D4B90D-CB24-1DE3-4602-A29DD776C9B0}"/>
              </a:ext>
            </a:extLst>
          </p:cNvPr>
          <p:cNvSpPr/>
          <p:nvPr/>
        </p:nvSpPr>
        <p:spPr>
          <a:xfrm>
            <a:off x="208009" y="802418"/>
            <a:ext cx="11899908" cy="574027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9E9A720-B767-8ED7-EA10-9DD32B09B383}"/>
              </a:ext>
            </a:extLst>
          </p:cNvPr>
          <p:cNvSpPr/>
          <p:nvPr/>
        </p:nvSpPr>
        <p:spPr>
          <a:xfrm>
            <a:off x="0" y="-40578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8D22851-E167-38C3-0584-3E393CB1F7E1}"/>
              </a:ext>
            </a:extLst>
          </p:cNvPr>
          <p:cNvSpPr txBox="1"/>
          <p:nvPr/>
        </p:nvSpPr>
        <p:spPr>
          <a:xfrm>
            <a:off x="210841" y="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C8D0E36-8863-4D50-67DA-1A1656CDFD27}"/>
              </a:ext>
            </a:extLst>
          </p:cNvPr>
          <p:cNvSpPr txBox="1"/>
          <p:nvPr/>
        </p:nvSpPr>
        <p:spPr>
          <a:xfrm>
            <a:off x="271871" y="255815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99BDA5-D84B-8A9E-F9F8-AB20A6DBE613}"/>
              </a:ext>
            </a:extLst>
          </p:cNvPr>
          <p:cNvSpPr txBox="1"/>
          <p:nvPr/>
        </p:nvSpPr>
        <p:spPr>
          <a:xfrm>
            <a:off x="9816418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41877DB-9924-12A6-3359-B18C47D248A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0579534" y="-23177"/>
            <a:ext cx="1681225" cy="78501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85E4DDC-D7AA-77C5-5841-23A6E7D51AFB}"/>
              </a:ext>
            </a:extLst>
          </p:cNvPr>
          <p:cNvSpPr txBox="1"/>
          <p:nvPr/>
        </p:nvSpPr>
        <p:spPr>
          <a:xfrm>
            <a:off x="208009" y="1250294"/>
            <a:ext cx="62234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Example: GROUP BY Amount Spent By Each Customer</a:t>
            </a:r>
            <a:endParaRPr lang="en-CA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AD6F592-4F7C-D064-76FC-7E5833E47B4B}"/>
              </a:ext>
            </a:extLst>
          </p:cNvPr>
          <p:cNvSpPr txBox="1"/>
          <p:nvPr/>
        </p:nvSpPr>
        <p:spPr>
          <a:xfrm>
            <a:off x="208009" y="1865166"/>
            <a:ext cx="622343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/>
              <a:t>-- calculate the total amount spent by each customer</a:t>
            </a:r>
          </a:p>
          <a:p>
            <a:endParaRPr lang="en-CA" dirty="0"/>
          </a:p>
          <a:p>
            <a:r>
              <a:rPr lang="en-CA" dirty="0"/>
              <a:t>SELECT </a:t>
            </a:r>
            <a:r>
              <a:rPr lang="en-CA" dirty="0" err="1"/>
              <a:t>customer_id</a:t>
            </a:r>
            <a:r>
              <a:rPr lang="en-CA" dirty="0"/>
              <a:t>, SUM(amount) AS total</a:t>
            </a:r>
          </a:p>
          <a:p>
            <a:r>
              <a:rPr lang="en-CA" dirty="0"/>
              <a:t>FROM Orders</a:t>
            </a:r>
          </a:p>
          <a:p>
            <a:r>
              <a:rPr lang="en-CA" dirty="0"/>
              <a:t>GROUP BY </a:t>
            </a:r>
            <a:r>
              <a:rPr lang="en-CA" dirty="0" err="1"/>
              <a:t>customer_id</a:t>
            </a:r>
            <a:r>
              <a:rPr lang="en-CA" dirty="0"/>
              <a:t>;</a:t>
            </a:r>
          </a:p>
        </p:txBody>
      </p:sp>
      <p:pic>
        <p:nvPicPr>
          <p:cNvPr id="17410" name="Picture 2" descr="How to use GROUP BY clause in SQL">
            <a:extLst>
              <a:ext uri="{FF2B5EF4-FFF2-40B4-BE49-F238E27FC236}">
                <a16:creationId xmlns:a16="http://schemas.microsoft.com/office/drawing/2014/main" id="{B7DB50C9-BC54-4A7A-CFA9-6ADDC1DE08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063" y="255815"/>
            <a:ext cx="5975185" cy="6541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7642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C88E72-AA4C-05E9-25D7-ED6DEA4040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E981ECB-71B1-A992-7E57-2035A8D4B668}"/>
              </a:ext>
            </a:extLst>
          </p:cNvPr>
          <p:cNvSpPr/>
          <p:nvPr/>
        </p:nvSpPr>
        <p:spPr>
          <a:xfrm>
            <a:off x="208009" y="802418"/>
            <a:ext cx="11899908" cy="574027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2DD596A-1BF9-475C-EBD2-69B03A986F8C}"/>
              </a:ext>
            </a:extLst>
          </p:cNvPr>
          <p:cNvSpPr/>
          <p:nvPr/>
        </p:nvSpPr>
        <p:spPr>
          <a:xfrm>
            <a:off x="0" y="-40578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5DA173-A652-7783-CB70-8E12A5CAED0D}"/>
              </a:ext>
            </a:extLst>
          </p:cNvPr>
          <p:cNvSpPr txBox="1"/>
          <p:nvPr/>
        </p:nvSpPr>
        <p:spPr>
          <a:xfrm>
            <a:off x="210841" y="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370CBB3-A2E5-A1FF-0A5D-2CE942FFB6D3}"/>
              </a:ext>
            </a:extLst>
          </p:cNvPr>
          <p:cNvSpPr txBox="1"/>
          <p:nvPr/>
        </p:nvSpPr>
        <p:spPr>
          <a:xfrm>
            <a:off x="271871" y="255815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11A0F4-3968-7207-18C4-B7AAFAF1E990}"/>
              </a:ext>
            </a:extLst>
          </p:cNvPr>
          <p:cNvSpPr txBox="1"/>
          <p:nvPr/>
        </p:nvSpPr>
        <p:spPr>
          <a:xfrm>
            <a:off x="9816418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2560AC7-5E88-C798-7DA8-5DF5CB7BDC7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0579534" y="-23177"/>
            <a:ext cx="1681225" cy="785017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62DF2A59-BB5B-5796-DB3A-FF5335E5D345}"/>
              </a:ext>
            </a:extLst>
          </p:cNvPr>
          <p:cNvSpPr txBox="1"/>
          <p:nvPr/>
        </p:nvSpPr>
        <p:spPr>
          <a:xfrm>
            <a:off x="1517534" y="302442"/>
            <a:ext cx="62234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b="1" i="0" dirty="0">
                <a:solidFill>
                  <a:srgbClr val="25265E"/>
                </a:solidFill>
                <a:effectLst/>
                <a:latin typeface="euclid_circular_a"/>
              </a:rPr>
              <a:t>SQL LIKE and NOT LIKE Operators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72C2B23-3401-45A1-34B5-A768F1674BE0}"/>
              </a:ext>
            </a:extLst>
          </p:cNvPr>
          <p:cNvSpPr txBox="1"/>
          <p:nvPr/>
        </p:nvSpPr>
        <p:spPr>
          <a:xfrm>
            <a:off x="271871" y="1368253"/>
            <a:ext cx="622343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We use the SQL LIKE operator with the WHERE clause to get a result set that matches the given string pattern.</a:t>
            </a:r>
          </a:p>
          <a:p>
            <a:endParaRPr lang="en-US" dirty="0"/>
          </a:p>
          <a:p>
            <a:r>
              <a:rPr lang="en-US" dirty="0"/>
              <a:t>Example</a:t>
            </a:r>
            <a:endParaRPr lang="en-CA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D6AA2BD-36E1-7893-BB4B-597EADF6A169}"/>
              </a:ext>
            </a:extLst>
          </p:cNvPr>
          <p:cNvSpPr txBox="1"/>
          <p:nvPr/>
        </p:nvSpPr>
        <p:spPr>
          <a:xfrm>
            <a:off x="271871" y="3214540"/>
            <a:ext cx="622343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/>
              <a:t>-- select customers who live in the UK</a:t>
            </a:r>
          </a:p>
          <a:p>
            <a:endParaRPr lang="en-CA" dirty="0"/>
          </a:p>
          <a:p>
            <a:r>
              <a:rPr lang="en-CA" dirty="0"/>
              <a:t>SELECT *</a:t>
            </a:r>
          </a:p>
          <a:p>
            <a:r>
              <a:rPr lang="en-CA" dirty="0"/>
              <a:t>FROM Customers</a:t>
            </a:r>
          </a:p>
          <a:p>
            <a:r>
              <a:rPr lang="en-CA" dirty="0"/>
              <a:t>WHERE country </a:t>
            </a:r>
            <a:r>
              <a:rPr lang="en-CA" b="1" dirty="0">
                <a:highlight>
                  <a:srgbClr val="FFFF00"/>
                </a:highlight>
              </a:rPr>
              <a:t>LIKE</a:t>
            </a:r>
            <a:r>
              <a:rPr lang="en-CA" dirty="0"/>
              <a:t> 'UK';</a:t>
            </a:r>
          </a:p>
        </p:txBody>
      </p:sp>
      <p:pic>
        <p:nvPicPr>
          <p:cNvPr id="18446" name="Picture 14" descr="How to use LIKE operator in SQL">
            <a:extLst>
              <a:ext uri="{FF2B5EF4-FFF2-40B4-BE49-F238E27FC236}">
                <a16:creationId xmlns:a16="http://schemas.microsoft.com/office/drawing/2014/main" id="{7BD1C194-DB0D-AA64-27C5-AEA2EC95BE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920" y="194509"/>
            <a:ext cx="6086201" cy="6040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1775A467-8EB2-86CA-97BE-54531548C9A5}"/>
              </a:ext>
            </a:extLst>
          </p:cNvPr>
          <p:cNvSpPr txBox="1"/>
          <p:nvPr/>
        </p:nvSpPr>
        <p:spPr>
          <a:xfrm>
            <a:off x="271871" y="4934699"/>
            <a:ext cx="622343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highlight>
                  <a:srgbClr val="FFFF00"/>
                </a:highlight>
              </a:rPr>
              <a:t>Note: Although the LIKE operator behaves similarly to the = operator in this example, they are not the same. The = operator is used to check </a:t>
            </a:r>
            <a:r>
              <a:rPr lang="en-US" b="1" dirty="0">
                <a:solidFill>
                  <a:srgbClr val="FF0000"/>
                </a:solidFill>
                <a:highlight>
                  <a:srgbClr val="FFFF00"/>
                </a:highlight>
              </a:rPr>
              <a:t>equality</a:t>
            </a:r>
            <a:r>
              <a:rPr lang="en-US" b="1" dirty="0">
                <a:highlight>
                  <a:srgbClr val="FFFF00"/>
                </a:highlight>
              </a:rPr>
              <a:t>, whereas the LIKE operator is used to </a:t>
            </a:r>
            <a:r>
              <a:rPr lang="en-US" b="1" dirty="0">
                <a:solidFill>
                  <a:srgbClr val="FF0000"/>
                </a:solidFill>
                <a:highlight>
                  <a:srgbClr val="FFFF00"/>
                </a:highlight>
              </a:rPr>
              <a:t>match string patterns only</a:t>
            </a:r>
            <a:r>
              <a:rPr lang="en-US" b="1" dirty="0">
                <a:highlight>
                  <a:srgbClr val="FFFF00"/>
                </a:highlight>
              </a:rPr>
              <a:t>.</a:t>
            </a:r>
            <a:endParaRPr lang="en-CA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855812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CEFC4E-8FAD-8A70-8FC5-8AD4A89905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92C2896-F408-1959-9C81-84C1D138D38F}"/>
              </a:ext>
            </a:extLst>
          </p:cNvPr>
          <p:cNvSpPr/>
          <p:nvPr/>
        </p:nvSpPr>
        <p:spPr>
          <a:xfrm>
            <a:off x="208009" y="802418"/>
            <a:ext cx="11899908" cy="574027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4790C4F-E1F3-A878-D08A-610E3C8BC21B}"/>
              </a:ext>
            </a:extLst>
          </p:cNvPr>
          <p:cNvSpPr/>
          <p:nvPr/>
        </p:nvSpPr>
        <p:spPr>
          <a:xfrm>
            <a:off x="0" y="-40578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0D0788-5103-95C4-150A-AE7ED208C566}"/>
              </a:ext>
            </a:extLst>
          </p:cNvPr>
          <p:cNvSpPr txBox="1"/>
          <p:nvPr/>
        </p:nvSpPr>
        <p:spPr>
          <a:xfrm>
            <a:off x="210841" y="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FA68C7D-670A-9290-E30C-797FFDC5953B}"/>
              </a:ext>
            </a:extLst>
          </p:cNvPr>
          <p:cNvSpPr txBox="1"/>
          <p:nvPr/>
        </p:nvSpPr>
        <p:spPr>
          <a:xfrm>
            <a:off x="271871" y="255815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C264BD-6A87-1AF5-30F3-DD5703822FD5}"/>
              </a:ext>
            </a:extLst>
          </p:cNvPr>
          <p:cNvSpPr txBox="1"/>
          <p:nvPr/>
        </p:nvSpPr>
        <p:spPr>
          <a:xfrm>
            <a:off x="9816418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1D1CF5C-7EEF-7741-DA2E-84DDA54C19E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0579534" y="-23177"/>
            <a:ext cx="1681225" cy="78501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0789F0A-DFC4-C682-9B2A-F188A8123E1D}"/>
              </a:ext>
            </a:extLst>
          </p:cNvPr>
          <p:cNvSpPr txBox="1"/>
          <p:nvPr/>
        </p:nvSpPr>
        <p:spPr>
          <a:xfrm>
            <a:off x="1404457" y="255815"/>
            <a:ext cx="24344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CA" b="1" i="0" dirty="0">
                <a:solidFill>
                  <a:srgbClr val="25265E"/>
                </a:solidFill>
                <a:effectLst/>
                <a:latin typeface="euclid_circular_a"/>
              </a:rPr>
              <a:t>SQL NOT LIKE Operator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65B0ED4-BE62-8CD6-8D96-A7CDD3F080A5}"/>
              </a:ext>
            </a:extLst>
          </p:cNvPr>
          <p:cNvSpPr txBox="1"/>
          <p:nvPr/>
        </p:nvSpPr>
        <p:spPr>
          <a:xfrm>
            <a:off x="271871" y="1212328"/>
            <a:ext cx="622343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We can also invert the working of the LIKE operator by using the </a:t>
            </a:r>
            <a:r>
              <a:rPr lang="en-US" dirty="0">
                <a:highlight>
                  <a:srgbClr val="FFFF00"/>
                </a:highlight>
              </a:rPr>
              <a:t>NOT</a:t>
            </a:r>
            <a:r>
              <a:rPr lang="en-US" dirty="0"/>
              <a:t> operator with it. This returns a result set that doesn't match the given string pattern.</a:t>
            </a:r>
          </a:p>
          <a:p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9C9B8C6-4CFC-CAA9-627A-9259D4921538}"/>
              </a:ext>
            </a:extLst>
          </p:cNvPr>
          <p:cNvSpPr txBox="1"/>
          <p:nvPr/>
        </p:nvSpPr>
        <p:spPr>
          <a:xfrm>
            <a:off x="311201" y="2933890"/>
            <a:ext cx="622343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/>
              <a:t>-- select customers who </a:t>
            </a:r>
            <a:r>
              <a:rPr lang="en-CA" b="1" dirty="0">
                <a:highlight>
                  <a:srgbClr val="FFFF00"/>
                </a:highlight>
              </a:rPr>
              <a:t>don't </a:t>
            </a:r>
            <a:r>
              <a:rPr lang="en-CA" dirty="0"/>
              <a:t>live in the USA</a:t>
            </a:r>
          </a:p>
          <a:p>
            <a:endParaRPr lang="en-CA" dirty="0"/>
          </a:p>
          <a:p>
            <a:r>
              <a:rPr lang="en-CA" dirty="0"/>
              <a:t>SELECT *</a:t>
            </a:r>
          </a:p>
          <a:p>
            <a:r>
              <a:rPr lang="en-CA" dirty="0"/>
              <a:t>FROM Customers</a:t>
            </a:r>
          </a:p>
          <a:p>
            <a:r>
              <a:rPr lang="en-CA" dirty="0"/>
              <a:t>WHERE country </a:t>
            </a:r>
            <a:r>
              <a:rPr lang="en-CA" b="1" dirty="0">
                <a:highlight>
                  <a:srgbClr val="FFFF00"/>
                </a:highlight>
              </a:rPr>
              <a:t>NOT LIKE </a:t>
            </a:r>
            <a:r>
              <a:rPr lang="en-CA" dirty="0"/>
              <a:t>'USA';</a:t>
            </a:r>
          </a:p>
        </p:txBody>
      </p:sp>
    </p:spTree>
    <p:extLst>
      <p:ext uri="{BB962C8B-B14F-4D97-AF65-F5344CB8AC3E}">
        <p14:creationId xmlns:p14="http://schemas.microsoft.com/office/powerpoint/2010/main" val="1597112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E8A57A-7181-BC55-6C55-3DBBAB178F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1956AC3-6CC1-CA77-8822-88EB163ECBE7}"/>
              </a:ext>
            </a:extLst>
          </p:cNvPr>
          <p:cNvSpPr/>
          <p:nvPr/>
        </p:nvSpPr>
        <p:spPr>
          <a:xfrm>
            <a:off x="208009" y="802418"/>
            <a:ext cx="11899908" cy="574027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88D2EE3-9AC4-29B7-0F16-C3054E33E580}"/>
              </a:ext>
            </a:extLst>
          </p:cNvPr>
          <p:cNvSpPr/>
          <p:nvPr/>
        </p:nvSpPr>
        <p:spPr>
          <a:xfrm>
            <a:off x="0" y="-40578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25CEAC-7308-69CE-0300-31B9C704FDA6}"/>
              </a:ext>
            </a:extLst>
          </p:cNvPr>
          <p:cNvSpPr txBox="1"/>
          <p:nvPr/>
        </p:nvSpPr>
        <p:spPr>
          <a:xfrm>
            <a:off x="210841" y="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77B5E12-2986-F66C-6CF8-6D08711EC4C7}"/>
              </a:ext>
            </a:extLst>
          </p:cNvPr>
          <p:cNvSpPr txBox="1"/>
          <p:nvPr/>
        </p:nvSpPr>
        <p:spPr>
          <a:xfrm>
            <a:off x="271871" y="255815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01D064-8CD2-6FB6-1297-FF43D55876AA}"/>
              </a:ext>
            </a:extLst>
          </p:cNvPr>
          <p:cNvSpPr txBox="1"/>
          <p:nvPr/>
        </p:nvSpPr>
        <p:spPr>
          <a:xfrm>
            <a:off x="9816418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5742EF6-023B-7938-B3D9-CBF2FE3B4E1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0579534" y="-23177"/>
            <a:ext cx="1681225" cy="78501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6751267-1014-798D-6F1B-EECDCC1ADA01}"/>
              </a:ext>
            </a:extLst>
          </p:cNvPr>
          <p:cNvSpPr txBox="1"/>
          <p:nvPr/>
        </p:nvSpPr>
        <p:spPr>
          <a:xfrm>
            <a:off x="1676328" y="115509"/>
            <a:ext cx="317289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SQL LIKE With Wildcards</a:t>
            </a:r>
          </a:p>
          <a:p>
            <a:r>
              <a:rPr lang="en-US" dirty="0"/>
              <a:t>SQL LIKE With the % Wildcard</a:t>
            </a:r>
            <a:endParaRPr lang="en-CA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FFFEE6-2B6F-3FE4-2AF9-D16B5B6FCCEB}"/>
              </a:ext>
            </a:extLst>
          </p:cNvPr>
          <p:cNvSpPr txBox="1"/>
          <p:nvPr/>
        </p:nvSpPr>
        <p:spPr>
          <a:xfrm>
            <a:off x="271871" y="1219723"/>
            <a:ext cx="1116601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SQL LIKE With Multiple Values</a:t>
            </a:r>
          </a:p>
          <a:p>
            <a:r>
              <a:rPr lang="en-US" dirty="0"/>
              <a:t>We can use the LIKE operator with </a:t>
            </a:r>
            <a:r>
              <a:rPr lang="en-US" b="1" dirty="0">
                <a:highlight>
                  <a:srgbClr val="FFFF00"/>
                </a:highlight>
              </a:rPr>
              <a:t>multiple string patterns </a:t>
            </a:r>
            <a:r>
              <a:rPr lang="en-US" dirty="0"/>
              <a:t>using the </a:t>
            </a:r>
            <a:r>
              <a:rPr lang="en-US" b="1" dirty="0">
                <a:highlight>
                  <a:srgbClr val="FFFF00"/>
                </a:highlight>
              </a:rPr>
              <a:t>OR operator</a:t>
            </a:r>
            <a:r>
              <a:rPr lang="en-US" dirty="0"/>
              <a:t>. For example,</a:t>
            </a:r>
            <a:endParaRPr lang="en-CA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F54DB0A-0AD0-ECBE-C042-DADD082854F6}"/>
              </a:ext>
            </a:extLst>
          </p:cNvPr>
          <p:cNvSpPr txBox="1"/>
          <p:nvPr/>
        </p:nvSpPr>
        <p:spPr>
          <a:xfrm>
            <a:off x="433526" y="2219121"/>
            <a:ext cx="10690992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/>
              <a:t>-- select customers </a:t>
            </a:r>
            <a:r>
              <a:rPr lang="en-CA" dirty="0">
                <a:highlight>
                  <a:srgbClr val="00FF00"/>
                </a:highlight>
              </a:rPr>
              <a:t>whose </a:t>
            </a:r>
            <a:r>
              <a:rPr lang="en-CA" dirty="0" err="1">
                <a:highlight>
                  <a:srgbClr val="00FF00"/>
                </a:highlight>
              </a:rPr>
              <a:t>last_name</a:t>
            </a:r>
            <a:r>
              <a:rPr lang="en-CA" dirty="0">
                <a:highlight>
                  <a:srgbClr val="00FF00"/>
                </a:highlight>
              </a:rPr>
              <a:t> starts with </a:t>
            </a:r>
            <a:r>
              <a:rPr lang="en-CA" b="1" dirty="0">
                <a:highlight>
                  <a:srgbClr val="00FF00"/>
                </a:highlight>
              </a:rPr>
              <a:t>R</a:t>
            </a:r>
            <a:r>
              <a:rPr lang="en-CA" dirty="0">
                <a:highlight>
                  <a:srgbClr val="00FF00"/>
                </a:highlight>
              </a:rPr>
              <a:t> and ends with</a:t>
            </a:r>
            <a:r>
              <a:rPr lang="en-CA" b="1" dirty="0">
                <a:highlight>
                  <a:srgbClr val="00FF00"/>
                </a:highlight>
              </a:rPr>
              <a:t> t</a:t>
            </a:r>
          </a:p>
          <a:p>
            <a:r>
              <a:rPr lang="en-CA" dirty="0"/>
              <a:t>--</a:t>
            </a:r>
            <a:r>
              <a:rPr lang="en-CA" dirty="0">
                <a:highlight>
                  <a:srgbClr val="FFFF00"/>
                </a:highlight>
              </a:rPr>
              <a:t> or </a:t>
            </a:r>
            <a:r>
              <a:rPr lang="en-CA" dirty="0">
                <a:highlight>
                  <a:srgbClr val="00FFFF"/>
                </a:highlight>
              </a:rPr>
              <a:t>customers whose </a:t>
            </a:r>
            <a:r>
              <a:rPr lang="en-CA" dirty="0" err="1">
                <a:highlight>
                  <a:srgbClr val="00FFFF"/>
                </a:highlight>
              </a:rPr>
              <a:t>last_name</a:t>
            </a:r>
            <a:r>
              <a:rPr lang="en-CA" dirty="0">
                <a:highlight>
                  <a:srgbClr val="00FFFF"/>
                </a:highlight>
              </a:rPr>
              <a:t> ends with </a:t>
            </a:r>
            <a:r>
              <a:rPr lang="en-CA" b="1" dirty="0">
                <a:highlight>
                  <a:srgbClr val="00FFFF"/>
                </a:highlight>
              </a:rPr>
              <a:t>e</a:t>
            </a:r>
          </a:p>
          <a:p>
            <a:r>
              <a:rPr lang="en-CA" dirty="0"/>
              <a:t> </a:t>
            </a:r>
          </a:p>
          <a:p>
            <a:r>
              <a:rPr lang="en-CA" dirty="0"/>
              <a:t>SELECT *</a:t>
            </a:r>
          </a:p>
          <a:p>
            <a:r>
              <a:rPr lang="en-CA" dirty="0"/>
              <a:t>FROM Customers</a:t>
            </a:r>
          </a:p>
          <a:p>
            <a:r>
              <a:rPr lang="en-CA" dirty="0"/>
              <a:t>WHERE </a:t>
            </a:r>
            <a:r>
              <a:rPr lang="en-CA" dirty="0" err="1"/>
              <a:t>last_name</a:t>
            </a:r>
            <a:r>
              <a:rPr lang="en-CA" dirty="0"/>
              <a:t> </a:t>
            </a:r>
            <a:r>
              <a:rPr lang="en-CA" b="1" dirty="0">
                <a:highlight>
                  <a:srgbClr val="00FF00"/>
                </a:highlight>
              </a:rPr>
              <a:t>LIKE '</a:t>
            </a:r>
            <a:r>
              <a:rPr lang="en-CA" b="1" dirty="0" err="1">
                <a:highlight>
                  <a:srgbClr val="00FF00"/>
                </a:highlight>
              </a:rPr>
              <a:t>R%t</a:t>
            </a:r>
            <a:r>
              <a:rPr lang="en-CA" b="1" dirty="0">
                <a:highlight>
                  <a:srgbClr val="00FF00"/>
                </a:highlight>
              </a:rPr>
              <a:t>' </a:t>
            </a:r>
            <a:r>
              <a:rPr lang="en-CA" dirty="0">
                <a:highlight>
                  <a:srgbClr val="FFFF00"/>
                </a:highlight>
              </a:rPr>
              <a:t>OR</a:t>
            </a:r>
            <a:r>
              <a:rPr lang="en-CA" dirty="0"/>
              <a:t> </a:t>
            </a:r>
            <a:r>
              <a:rPr lang="en-CA" b="1" dirty="0" err="1">
                <a:highlight>
                  <a:srgbClr val="00FFFF"/>
                </a:highlight>
              </a:rPr>
              <a:t>last_name</a:t>
            </a:r>
            <a:r>
              <a:rPr lang="en-CA" b="1" dirty="0">
                <a:highlight>
                  <a:srgbClr val="00FFFF"/>
                </a:highlight>
              </a:rPr>
              <a:t> LIKE '%e';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6770938-3375-54BA-8BE4-AF4E23678F9D}"/>
              </a:ext>
            </a:extLst>
          </p:cNvPr>
          <p:cNvSpPr txBox="1"/>
          <p:nvPr/>
        </p:nvSpPr>
        <p:spPr>
          <a:xfrm>
            <a:off x="433526" y="4816443"/>
            <a:ext cx="1136696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b="0" i="0" dirty="0">
                <a:effectLst/>
                <a:latin typeface="euclid_circular_a"/>
              </a:rPr>
              <a:t>Here, the SQL command selects customers whose </a:t>
            </a:r>
            <a:r>
              <a:rPr lang="en-US" b="0" i="0" dirty="0" err="1">
                <a:effectLst/>
                <a:latin typeface="Droid Sans Mono"/>
              </a:rPr>
              <a:t>last_name</a:t>
            </a:r>
            <a:r>
              <a:rPr lang="en-US" b="0" i="0" dirty="0">
                <a:effectLst/>
                <a:latin typeface="euclid_circular_a"/>
              </a:rPr>
              <a:t> starts with </a:t>
            </a:r>
            <a:r>
              <a:rPr lang="en-US" b="1" i="0" dirty="0">
                <a:effectLst/>
                <a:latin typeface="euclid_circular_a"/>
              </a:rPr>
              <a:t>R</a:t>
            </a:r>
            <a:r>
              <a:rPr lang="en-US" b="0" i="0" dirty="0">
                <a:effectLst/>
                <a:latin typeface="euclid_circular_a"/>
              </a:rPr>
              <a:t> and ends with </a:t>
            </a:r>
            <a:r>
              <a:rPr lang="en-US" b="1" i="0" dirty="0">
                <a:effectLst/>
                <a:latin typeface="euclid_circular_a"/>
              </a:rPr>
              <a:t>t</a:t>
            </a:r>
            <a:r>
              <a:rPr lang="en-US" b="0" i="0" dirty="0">
                <a:effectLst/>
                <a:latin typeface="euclid_circular_a"/>
              </a:rPr>
              <a:t> or customers whose </a:t>
            </a:r>
            <a:r>
              <a:rPr lang="en-US" b="0" i="0" dirty="0" err="1">
                <a:effectLst/>
                <a:latin typeface="Droid Sans Mono"/>
              </a:rPr>
              <a:t>last_name</a:t>
            </a:r>
            <a:r>
              <a:rPr lang="en-US" b="0" i="0" dirty="0">
                <a:effectLst/>
                <a:latin typeface="euclid_circular_a"/>
              </a:rPr>
              <a:t> ends with </a:t>
            </a:r>
            <a:r>
              <a:rPr lang="en-US" b="1" i="0" dirty="0">
                <a:effectLst/>
                <a:latin typeface="euclid_circular_a"/>
              </a:rPr>
              <a:t>e</a:t>
            </a:r>
            <a:r>
              <a:rPr lang="en-US" b="0" i="0" dirty="0">
                <a:effectLst/>
                <a:latin typeface="euclid_circular_a"/>
              </a:rPr>
              <a:t>.</a:t>
            </a:r>
          </a:p>
          <a:p>
            <a:br>
              <a:rPr lang="en-US" dirty="0"/>
            </a:b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4039758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0F58BF-8836-5DC7-1128-C4571338BF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754A0BB-446A-8704-7650-68D0D9854E23}"/>
              </a:ext>
            </a:extLst>
          </p:cNvPr>
          <p:cNvSpPr/>
          <p:nvPr/>
        </p:nvSpPr>
        <p:spPr>
          <a:xfrm>
            <a:off x="208009" y="802418"/>
            <a:ext cx="11899908" cy="574027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9F0D1D5-D853-748C-4F8E-1FF3A4DB5D64}"/>
              </a:ext>
            </a:extLst>
          </p:cNvPr>
          <p:cNvSpPr/>
          <p:nvPr/>
        </p:nvSpPr>
        <p:spPr>
          <a:xfrm>
            <a:off x="0" y="-40578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019A7E-98F5-D739-6B7B-BC7FC13B703D}"/>
              </a:ext>
            </a:extLst>
          </p:cNvPr>
          <p:cNvSpPr txBox="1"/>
          <p:nvPr/>
        </p:nvSpPr>
        <p:spPr>
          <a:xfrm>
            <a:off x="210841" y="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5BF452-1324-4F75-125A-FA6AF75A1DC2}"/>
              </a:ext>
            </a:extLst>
          </p:cNvPr>
          <p:cNvSpPr txBox="1"/>
          <p:nvPr/>
        </p:nvSpPr>
        <p:spPr>
          <a:xfrm>
            <a:off x="271871" y="255815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DD7829-5295-A376-CAC7-5D9EDD72F31B}"/>
              </a:ext>
            </a:extLst>
          </p:cNvPr>
          <p:cNvSpPr txBox="1"/>
          <p:nvPr/>
        </p:nvSpPr>
        <p:spPr>
          <a:xfrm>
            <a:off x="9816418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1525CC6-9BBE-A877-44B9-981FFD05A98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0579534" y="-23177"/>
            <a:ext cx="1681225" cy="78501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74C7998-DB2A-E9B1-B7D6-7B0C9DCEDBD1}"/>
              </a:ext>
            </a:extLst>
          </p:cNvPr>
          <p:cNvSpPr txBox="1"/>
          <p:nvPr/>
        </p:nvSpPr>
        <p:spPr>
          <a:xfrm>
            <a:off x="271871" y="1381237"/>
            <a:ext cx="3574915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/>
              <a:t>-- select rows where the last name</a:t>
            </a:r>
          </a:p>
          <a:p>
            <a:r>
              <a:rPr lang="en-CA" dirty="0"/>
              <a:t>-- of customers </a:t>
            </a:r>
            <a:r>
              <a:rPr lang="en-CA" b="1" dirty="0"/>
              <a:t>start</a:t>
            </a:r>
            <a:r>
              <a:rPr lang="en-CA" dirty="0"/>
              <a:t> with R </a:t>
            </a:r>
          </a:p>
          <a:p>
            <a:r>
              <a:rPr lang="en-CA" dirty="0"/>
              <a:t>SELECT *</a:t>
            </a:r>
          </a:p>
          <a:p>
            <a:r>
              <a:rPr lang="en-CA" dirty="0"/>
              <a:t>FROM Customers</a:t>
            </a:r>
          </a:p>
          <a:p>
            <a:r>
              <a:rPr lang="en-CA" dirty="0"/>
              <a:t>WHERE </a:t>
            </a:r>
            <a:r>
              <a:rPr lang="en-CA" dirty="0" err="1"/>
              <a:t>last_name</a:t>
            </a:r>
            <a:r>
              <a:rPr lang="en-CA" dirty="0"/>
              <a:t> LIKE 'R%';</a:t>
            </a:r>
          </a:p>
        </p:txBody>
      </p:sp>
      <p:pic>
        <p:nvPicPr>
          <p:cNvPr id="19458" name="Picture 2" descr="What are wildcards in SQL">
            <a:extLst>
              <a:ext uri="{FF2B5EF4-FFF2-40B4-BE49-F238E27FC236}">
                <a16:creationId xmlns:a16="http://schemas.microsoft.com/office/drawing/2014/main" id="{4149B9BE-214A-A5D6-1929-3BDC9C3A21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697" y="96049"/>
            <a:ext cx="6716821" cy="666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854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D5FD4D-B73F-1A01-5C63-BAFE4BA51C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1E48207-2183-2882-2FD9-B7195DC091A8}"/>
              </a:ext>
            </a:extLst>
          </p:cNvPr>
          <p:cNvSpPr/>
          <p:nvPr/>
        </p:nvSpPr>
        <p:spPr>
          <a:xfrm>
            <a:off x="271871" y="739729"/>
            <a:ext cx="11899908" cy="574027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D429D08-6934-F64B-8B08-03C40F831C25}"/>
              </a:ext>
            </a:extLst>
          </p:cNvPr>
          <p:cNvSpPr/>
          <p:nvPr/>
        </p:nvSpPr>
        <p:spPr>
          <a:xfrm>
            <a:off x="0" y="-40578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D7CFA3-550D-1454-8914-DAD7F7942599}"/>
              </a:ext>
            </a:extLst>
          </p:cNvPr>
          <p:cNvSpPr txBox="1"/>
          <p:nvPr/>
        </p:nvSpPr>
        <p:spPr>
          <a:xfrm>
            <a:off x="210841" y="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AF584E-6BC5-CB98-AB89-FB6986107320}"/>
              </a:ext>
            </a:extLst>
          </p:cNvPr>
          <p:cNvSpPr txBox="1"/>
          <p:nvPr/>
        </p:nvSpPr>
        <p:spPr>
          <a:xfrm>
            <a:off x="271871" y="255815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075C7B-8F3A-EBAF-E71B-796385C4DD9C}"/>
              </a:ext>
            </a:extLst>
          </p:cNvPr>
          <p:cNvSpPr txBox="1"/>
          <p:nvPr/>
        </p:nvSpPr>
        <p:spPr>
          <a:xfrm>
            <a:off x="9816418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73D0ED4-DE33-5EF9-C3F5-DE956C35FD6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0579534" y="-23177"/>
            <a:ext cx="1681225" cy="78501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01A010E-0DD1-1DF9-8660-702AEFF695EC}"/>
              </a:ext>
            </a:extLst>
          </p:cNvPr>
          <p:cNvSpPr txBox="1"/>
          <p:nvPr/>
        </p:nvSpPr>
        <p:spPr>
          <a:xfrm>
            <a:off x="1404457" y="255815"/>
            <a:ext cx="187018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CA" b="1" i="0" dirty="0">
                <a:solidFill>
                  <a:srgbClr val="25265E"/>
                </a:solidFill>
                <a:effectLst/>
                <a:latin typeface="euclid_circular_a"/>
              </a:rPr>
              <a:t>SQL INSERT INTO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C1624AB-9A48-65AE-DEEE-DEC1673F7434}"/>
              </a:ext>
            </a:extLst>
          </p:cNvPr>
          <p:cNvSpPr txBox="1"/>
          <p:nvPr/>
        </p:nvSpPr>
        <p:spPr>
          <a:xfrm>
            <a:off x="1465487" y="810878"/>
            <a:ext cx="891737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In SQL, we use the INSERT INTO statement to insert new row(s) into a database table.</a:t>
            </a:r>
            <a:endParaRPr lang="en-CA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DD5AD72-C791-0DC7-4056-F0C70D0D9562}"/>
              </a:ext>
            </a:extLst>
          </p:cNvPr>
          <p:cNvSpPr txBox="1"/>
          <p:nvPr/>
        </p:nvSpPr>
        <p:spPr>
          <a:xfrm>
            <a:off x="431581" y="1475538"/>
            <a:ext cx="578003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INSERT INTO </a:t>
            </a:r>
            <a:r>
              <a:rPr lang="en-US" dirty="0" err="1"/>
              <a:t>table_name</a:t>
            </a:r>
            <a:r>
              <a:rPr lang="en-US" dirty="0"/>
              <a:t>(column1, column2, column3, ...)</a:t>
            </a:r>
          </a:p>
          <a:p>
            <a:r>
              <a:rPr lang="en-US" dirty="0"/>
              <a:t>VALUES</a:t>
            </a:r>
          </a:p>
          <a:p>
            <a:r>
              <a:rPr lang="en-US" dirty="0"/>
              <a:t>(value1, value2, value3, ...);</a:t>
            </a:r>
            <a:endParaRPr lang="en-CA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C228C10-E87E-F8F6-E694-06173D7E6D63}"/>
              </a:ext>
            </a:extLst>
          </p:cNvPr>
          <p:cNvSpPr txBox="1"/>
          <p:nvPr/>
        </p:nvSpPr>
        <p:spPr>
          <a:xfrm>
            <a:off x="581353" y="3134677"/>
            <a:ext cx="971353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 err="1"/>
              <a:t>table_name</a:t>
            </a:r>
            <a:r>
              <a:rPr lang="en-US" dirty="0"/>
              <a:t> is the table where the new row(s) are inserted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column1, column2, column3, ... are the columns where the values are to be inserted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value1, value2, value3, ... are the values to be inserted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2725114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AA67EA-EAC3-A8FF-A857-2AF551638B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CFA6DBD-55E9-F482-6AAE-775E0ACCA20B}"/>
              </a:ext>
            </a:extLst>
          </p:cNvPr>
          <p:cNvSpPr/>
          <p:nvPr/>
        </p:nvSpPr>
        <p:spPr>
          <a:xfrm>
            <a:off x="208009" y="802418"/>
            <a:ext cx="11899908" cy="574027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00A452E-0CC4-7421-B1E5-D62D57575313}"/>
              </a:ext>
            </a:extLst>
          </p:cNvPr>
          <p:cNvSpPr/>
          <p:nvPr/>
        </p:nvSpPr>
        <p:spPr>
          <a:xfrm>
            <a:off x="0" y="-40578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FFE8B8-66AC-392C-E119-CE87AB0AA69E}"/>
              </a:ext>
            </a:extLst>
          </p:cNvPr>
          <p:cNvSpPr txBox="1"/>
          <p:nvPr/>
        </p:nvSpPr>
        <p:spPr>
          <a:xfrm>
            <a:off x="210841" y="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AB5D953-1F03-CA42-701F-5496633BEA6B}"/>
              </a:ext>
            </a:extLst>
          </p:cNvPr>
          <p:cNvSpPr txBox="1"/>
          <p:nvPr/>
        </p:nvSpPr>
        <p:spPr>
          <a:xfrm>
            <a:off x="271871" y="255815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ACD1DC-3CF6-3088-AD29-22A4F1211463}"/>
              </a:ext>
            </a:extLst>
          </p:cNvPr>
          <p:cNvSpPr txBox="1"/>
          <p:nvPr/>
        </p:nvSpPr>
        <p:spPr>
          <a:xfrm>
            <a:off x="9816418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BC9C72F-B872-AD55-6B74-1B6A28B1466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0579534" y="-23177"/>
            <a:ext cx="1681225" cy="785017"/>
          </a:xfrm>
          <a:prstGeom prst="rect">
            <a:avLst/>
          </a:prstGeom>
        </p:spPr>
      </p:pic>
      <p:pic>
        <p:nvPicPr>
          <p:cNvPr id="2050" name="Picture 2" descr="How to insert rows in a table in SQL?">
            <a:extLst>
              <a:ext uri="{FF2B5EF4-FFF2-40B4-BE49-F238E27FC236}">
                <a16:creationId xmlns:a16="http://schemas.microsoft.com/office/drawing/2014/main" id="{0C6ACC07-B43E-2476-EC8F-BF3A674B4A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6037" y="717480"/>
            <a:ext cx="5099926" cy="565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169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D50905-1701-D552-56D5-D74F237747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2AF02E5-62B4-77C0-8955-A147A4645AA8}"/>
              </a:ext>
            </a:extLst>
          </p:cNvPr>
          <p:cNvSpPr/>
          <p:nvPr/>
        </p:nvSpPr>
        <p:spPr>
          <a:xfrm>
            <a:off x="208009" y="802418"/>
            <a:ext cx="11899908" cy="574027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C22E35B-AA4F-C5AC-70DF-D8FE0FD409A4}"/>
              </a:ext>
            </a:extLst>
          </p:cNvPr>
          <p:cNvSpPr/>
          <p:nvPr/>
        </p:nvSpPr>
        <p:spPr>
          <a:xfrm>
            <a:off x="0" y="-40578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5044C0-39AB-6EED-4E9E-85CCB8B51FF6}"/>
              </a:ext>
            </a:extLst>
          </p:cNvPr>
          <p:cNvSpPr txBox="1"/>
          <p:nvPr/>
        </p:nvSpPr>
        <p:spPr>
          <a:xfrm>
            <a:off x="210841" y="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C861C43-42F2-E647-5906-9969168CB6A7}"/>
              </a:ext>
            </a:extLst>
          </p:cNvPr>
          <p:cNvSpPr txBox="1"/>
          <p:nvPr/>
        </p:nvSpPr>
        <p:spPr>
          <a:xfrm>
            <a:off x="271871" y="255815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24CBA7-F00F-48A3-3AD1-9BCBE65A9131}"/>
              </a:ext>
            </a:extLst>
          </p:cNvPr>
          <p:cNvSpPr txBox="1"/>
          <p:nvPr/>
        </p:nvSpPr>
        <p:spPr>
          <a:xfrm>
            <a:off x="9816418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10AE97F-D0BD-16B5-5367-ADA9F189F50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0579534" y="-23177"/>
            <a:ext cx="1681225" cy="78501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591C0A4-94C5-F479-A7CB-6C3753F68E8B}"/>
              </a:ext>
            </a:extLst>
          </p:cNvPr>
          <p:cNvSpPr txBox="1"/>
          <p:nvPr/>
        </p:nvSpPr>
        <p:spPr>
          <a:xfrm>
            <a:off x="1456504" y="255815"/>
            <a:ext cx="62234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b="1" i="0" dirty="0">
                <a:solidFill>
                  <a:srgbClr val="25265E"/>
                </a:solidFill>
                <a:effectLst/>
                <a:latin typeface="euclid_circular_a"/>
              </a:rPr>
              <a:t>Insert Data Only in Specified Column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0B44ED2-A209-41EA-5F0A-9C1EA59F165C}"/>
              </a:ext>
            </a:extLst>
          </p:cNvPr>
          <p:cNvSpPr txBox="1"/>
          <p:nvPr/>
        </p:nvSpPr>
        <p:spPr>
          <a:xfrm>
            <a:off x="1509970" y="855979"/>
            <a:ext cx="100067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If we skip column names during row insertion, the values of those columns will </a:t>
            </a:r>
            <a:r>
              <a:rPr lang="en-US" dirty="0">
                <a:highlight>
                  <a:srgbClr val="00FFFF"/>
                </a:highlight>
              </a:rPr>
              <a:t>be NULL.</a:t>
            </a:r>
            <a:endParaRPr lang="en-CA" dirty="0">
              <a:highlight>
                <a:srgbClr val="00FFFF"/>
              </a:highlight>
            </a:endParaRPr>
          </a:p>
        </p:txBody>
      </p:sp>
      <p:pic>
        <p:nvPicPr>
          <p:cNvPr id="3074" name="Picture 2" descr="Not Including All Columns During Insertion">
            <a:extLst>
              <a:ext uri="{FF2B5EF4-FFF2-40B4-BE49-F238E27FC236}">
                <a16:creationId xmlns:a16="http://schemas.microsoft.com/office/drawing/2014/main" id="{BFAADD69-2113-0BB8-F3A9-116FF5032C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0315" y="975327"/>
            <a:ext cx="4841272" cy="5394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2758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660E15-F2C6-DCB4-B590-AF9B83D524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97E7EFD-8654-7291-FD9B-0E45DE0BF1C3}"/>
              </a:ext>
            </a:extLst>
          </p:cNvPr>
          <p:cNvSpPr/>
          <p:nvPr/>
        </p:nvSpPr>
        <p:spPr>
          <a:xfrm>
            <a:off x="208009" y="802418"/>
            <a:ext cx="11899908" cy="574027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3F3DAB7-8AD1-B540-7B04-FC6F003DAE93}"/>
              </a:ext>
            </a:extLst>
          </p:cNvPr>
          <p:cNvSpPr/>
          <p:nvPr/>
        </p:nvSpPr>
        <p:spPr>
          <a:xfrm>
            <a:off x="0" y="-40578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02015CC-7800-D71C-9F62-E85205C54754}"/>
              </a:ext>
            </a:extLst>
          </p:cNvPr>
          <p:cNvSpPr txBox="1"/>
          <p:nvPr/>
        </p:nvSpPr>
        <p:spPr>
          <a:xfrm>
            <a:off x="210841" y="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C2F2B57-9930-DD27-3C81-A3F395A76719}"/>
              </a:ext>
            </a:extLst>
          </p:cNvPr>
          <p:cNvSpPr txBox="1"/>
          <p:nvPr/>
        </p:nvSpPr>
        <p:spPr>
          <a:xfrm>
            <a:off x="271871" y="255815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DABD34-36B6-500D-B0CE-BE21895BF259}"/>
              </a:ext>
            </a:extLst>
          </p:cNvPr>
          <p:cNvSpPr txBox="1"/>
          <p:nvPr/>
        </p:nvSpPr>
        <p:spPr>
          <a:xfrm>
            <a:off x="9816418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54123B9-B004-6EEC-75E9-DF6DBCEB311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0579534" y="-23177"/>
            <a:ext cx="1681225" cy="78501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5326867-F15E-E306-5C69-313047039F73}"/>
              </a:ext>
            </a:extLst>
          </p:cNvPr>
          <p:cNvSpPr txBox="1"/>
          <p:nvPr/>
        </p:nvSpPr>
        <p:spPr>
          <a:xfrm>
            <a:off x="1456504" y="184665"/>
            <a:ext cx="62234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b="1" i="0" dirty="0">
                <a:solidFill>
                  <a:srgbClr val="25265E"/>
                </a:solidFill>
                <a:effectLst/>
                <a:latin typeface="euclid_circular_a"/>
              </a:rPr>
              <a:t>Insert Multiple Rows at Once in SQL</a:t>
            </a:r>
          </a:p>
        </p:txBody>
      </p:sp>
      <p:pic>
        <p:nvPicPr>
          <p:cNvPr id="4098" name="Picture 2" descr="SQL Insert Multiple Rows">
            <a:extLst>
              <a:ext uri="{FF2B5EF4-FFF2-40B4-BE49-F238E27FC236}">
                <a16:creationId xmlns:a16="http://schemas.microsoft.com/office/drawing/2014/main" id="{D579ED5F-31E2-A4D6-6C6A-C833EF6006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8371" y="639262"/>
            <a:ext cx="4651758" cy="5694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CDC5813-FB1D-05A4-B799-A6D13D0FBDC1}"/>
              </a:ext>
            </a:extLst>
          </p:cNvPr>
          <p:cNvSpPr txBox="1"/>
          <p:nvPr/>
        </p:nvSpPr>
        <p:spPr>
          <a:xfrm>
            <a:off x="271871" y="1635313"/>
            <a:ext cx="622343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INSERT INTO Customers(</a:t>
            </a:r>
            <a:r>
              <a:rPr lang="en-US" dirty="0" err="1"/>
              <a:t>first_name</a:t>
            </a:r>
            <a:r>
              <a:rPr lang="en-US" dirty="0"/>
              <a:t>, </a:t>
            </a:r>
            <a:r>
              <a:rPr lang="en-US" dirty="0" err="1"/>
              <a:t>last_name</a:t>
            </a:r>
            <a:r>
              <a:rPr lang="en-US" dirty="0"/>
              <a:t>, age, country)</a:t>
            </a:r>
          </a:p>
          <a:p>
            <a:r>
              <a:rPr lang="en-US" dirty="0"/>
              <a:t>VALUES</a:t>
            </a:r>
          </a:p>
          <a:p>
            <a:r>
              <a:rPr lang="en-US" dirty="0"/>
              <a:t>('Harry', 'Potter', 31, 'USA'),</a:t>
            </a:r>
          </a:p>
          <a:p>
            <a:r>
              <a:rPr lang="en-US" dirty="0"/>
              <a:t>('Chris', 'Hemsworth', 43, 'USA'),</a:t>
            </a:r>
          </a:p>
          <a:p>
            <a:r>
              <a:rPr lang="en-US" dirty="0"/>
              <a:t>('Tom', 'Holland', 26, 'UK');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3867378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2F4C99-A7B9-B756-0B32-1922823949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2D3DD96-BF74-69C1-7111-FCB98F1E9C08}"/>
              </a:ext>
            </a:extLst>
          </p:cNvPr>
          <p:cNvSpPr/>
          <p:nvPr/>
        </p:nvSpPr>
        <p:spPr>
          <a:xfrm>
            <a:off x="208009" y="802418"/>
            <a:ext cx="11899908" cy="574027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D373A3B-3E89-FBF3-84BA-AD32157E46D3}"/>
              </a:ext>
            </a:extLst>
          </p:cNvPr>
          <p:cNvSpPr/>
          <p:nvPr/>
        </p:nvSpPr>
        <p:spPr>
          <a:xfrm>
            <a:off x="0" y="-40578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E0B44D-1B45-D73F-5D1E-9BE16B929FC8}"/>
              </a:ext>
            </a:extLst>
          </p:cNvPr>
          <p:cNvSpPr txBox="1"/>
          <p:nvPr/>
        </p:nvSpPr>
        <p:spPr>
          <a:xfrm>
            <a:off x="210841" y="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A2DE661-F3E6-C61F-AD3E-D35E8E4FA5E3}"/>
              </a:ext>
            </a:extLst>
          </p:cNvPr>
          <p:cNvSpPr txBox="1"/>
          <p:nvPr/>
        </p:nvSpPr>
        <p:spPr>
          <a:xfrm>
            <a:off x="271871" y="255815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C3F13D-549E-D421-29AB-35FBCE0FC4CB}"/>
              </a:ext>
            </a:extLst>
          </p:cNvPr>
          <p:cNvSpPr txBox="1"/>
          <p:nvPr/>
        </p:nvSpPr>
        <p:spPr>
          <a:xfrm>
            <a:off x="9816418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8BCABF7-B564-E90F-FF2A-BC6EE22831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0579534" y="-23177"/>
            <a:ext cx="1681225" cy="78501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B1CAE01-01D3-5366-DF67-6F8F1803304D}"/>
              </a:ext>
            </a:extLst>
          </p:cNvPr>
          <p:cNvSpPr txBox="1"/>
          <p:nvPr/>
        </p:nvSpPr>
        <p:spPr>
          <a:xfrm>
            <a:off x="1404457" y="255815"/>
            <a:ext cx="174406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CA" b="1" i="0" dirty="0">
                <a:solidFill>
                  <a:srgbClr val="25265E"/>
                </a:solidFill>
                <a:effectLst/>
                <a:latin typeface="euclid_circular_a"/>
              </a:rPr>
              <a:t>SQL UPDATE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25E8BCA-E0B4-A187-F825-0AB7B487972F}"/>
              </a:ext>
            </a:extLst>
          </p:cNvPr>
          <p:cNvSpPr txBox="1"/>
          <p:nvPr/>
        </p:nvSpPr>
        <p:spPr>
          <a:xfrm>
            <a:off x="1465487" y="800606"/>
            <a:ext cx="954454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In SQL, the UPDATE statement is used to modify</a:t>
            </a:r>
            <a:r>
              <a:rPr lang="en-US" b="1" dirty="0">
                <a:highlight>
                  <a:srgbClr val="00FFFF"/>
                </a:highlight>
              </a:rPr>
              <a:t> existing </a:t>
            </a:r>
            <a:r>
              <a:rPr lang="en-US" dirty="0"/>
              <a:t>records in a database table.</a:t>
            </a:r>
            <a:endParaRPr lang="en-CA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EBCAB0C-E471-F55F-0322-BFCCE59304D7}"/>
              </a:ext>
            </a:extLst>
          </p:cNvPr>
          <p:cNvSpPr txBox="1"/>
          <p:nvPr/>
        </p:nvSpPr>
        <p:spPr>
          <a:xfrm>
            <a:off x="271871" y="1603024"/>
            <a:ext cx="62234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UPDATE </a:t>
            </a:r>
            <a:r>
              <a:rPr lang="en-US" dirty="0" err="1"/>
              <a:t>table_name</a:t>
            </a:r>
            <a:endParaRPr lang="en-US" dirty="0"/>
          </a:p>
          <a:p>
            <a:r>
              <a:rPr lang="en-US" dirty="0"/>
              <a:t>SET column1 = value1, column2 = value2, ...</a:t>
            </a:r>
          </a:p>
          <a:p>
            <a:r>
              <a:rPr lang="en-US" dirty="0"/>
              <a:t>[WHERE condition];</a:t>
            </a:r>
            <a:endParaRPr lang="en-CA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6AC852C-40E3-DD86-B261-82350862C18F}"/>
              </a:ext>
            </a:extLst>
          </p:cNvPr>
          <p:cNvSpPr txBox="1"/>
          <p:nvPr/>
        </p:nvSpPr>
        <p:spPr>
          <a:xfrm>
            <a:off x="271871" y="3072389"/>
            <a:ext cx="936668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US" b="1" i="0" dirty="0" err="1">
                <a:effectLst/>
                <a:latin typeface="euclid_circular_a"/>
              </a:rPr>
              <a:t>table_name</a:t>
            </a:r>
            <a:r>
              <a:rPr lang="en-US" b="0" i="0" dirty="0">
                <a:effectLst/>
                <a:latin typeface="euclid_circular_a"/>
              </a:rPr>
              <a:t> is the name of the table to be modified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1" i="0" dirty="0">
                <a:effectLst/>
                <a:latin typeface="euclid_circular_a"/>
              </a:rPr>
              <a:t>column1, column2, ...</a:t>
            </a:r>
            <a:r>
              <a:rPr lang="en-US" b="0" i="0" dirty="0">
                <a:effectLst/>
                <a:latin typeface="euclid_circular_a"/>
              </a:rPr>
              <a:t> are the names of the columns to be modified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1" i="0" dirty="0">
                <a:effectLst/>
                <a:latin typeface="euclid_circular_a"/>
              </a:rPr>
              <a:t>value1, value2, ...</a:t>
            </a:r>
            <a:r>
              <a:rPr lang="en-US" b="0" i="0" dirty="0">
                <a:effectLst/>
                <a:latin typeface="euclid_circular_a"/>
              </a:rPr>
              <a:t> are the values to be set to the respective columns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1" i="0" dirty="0">
                <a:effectLst/>
                <a:latin typeface="euclid_circular_a"/>
              </a:rPr>
              <a:t>[WHERE condition]</a:t>
            </a:r>
            <a:r>
              <a:rPr lang="en-US" b="0" i="0" dirty="0">
                <a:effectLst/>
                <a:latin typeface="euclid_circular_a"/>
              </a:rPr>
              <a:t> is an optional clause specifying which rows should be updated</a:t>
            </a:r>
          </a:p>
        </p:txBody>
      </p:sp>
    </p:spTree>
    <p:extLst>
      <p:ext uri="{BB962C8B-B14F-4D97-AF65-F5344CB8AC3E}">
        <p14:creationId xmlns:p14="http://schemas.microsoft.com/office/powerpoint/2010/main" val="3953068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F99E8B-F5D1-475B-4A44-AFC989D872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0EDCD97-245D-D32B-DE33-168A9F234991}"/>
              </a:ext>
            </a:extLst>
          </p:cNvPr>
          <p:cNvSpPr/>
          <p:nvPr/>
        </p:nvSpPr>
        <p:spPr>
          <a:xfrm>
            <a:off x="208009" y="802418"/>
            <a:ext cx="11899908" cy="574027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550D996-CEC6-3172-49B5-757A43DDB1CB}"/>
              </a:ext>
            </a:extLst>
          </p:cNvPr>
          <p:cNvSpPr/>
          <p:nvPr/>
        </p:nvSpPr>
        <p:spPr>
          <a:xfrm>
            <a:off x="0" y="-40578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51B214-794D-430F-DFCA-E5635D2B1231}"/>
              </a:ext>
            </a:extLst>
          </p:cNvPr>
          <p:cNvSpPr txBox="1"/>
          <p:nvPr/>
        </p:nvSpPr>
        <p:spPr>
          <a:xfrm>
            <a:off x="210841" y="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F973EBD-50E2-A6DD-600E-676621420A04}"/>
              </a:ext>
            </a:extLst>
          </p:cNvPr>
          <p:cNvSpPr txBox="1"/>
          <p:nvPr/>
        </p:nvSpPr>
        <p:spPr>
          <a:xfrm>
            <a:off x="271871" y="255815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5AF8AE-F667-C362-D708-8BFAECA91DBF}"/>
              </a:ext>
            </a:extLst>
          </p:cNvPr>
          <p:cNvSpPr txBox="1"/>
          <p:nvPr/>
        </p:nvSpPr>
        <p:spPr>
          <a:xfrm>
            <a:off x="9816418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E57E402-0E4A-16F5-0BC4-5ACF506952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0579534" y="-23177"/>
            <a:ext cx="1681225" cy="785017"/>
          </a:xfrm>
          <a:prstGeom prst="rect">
            <a:avLst/>
          </a:prstGeom>
        </p:spPr>
      </p:pic>
      <p:pic>
        <p:nvPicPr>
          <p:cNvPr id="5122" name="Picture 2" descr="How to update rows in SQL?">
            <a:extLst>
              <a:ext uri="{FF2B5EF4-FFF2-40B4-BE49-F238E27FC236}">
                <a16:creationId xmlns:a16="http://schemas.microsoft.com/office/drawing/2014/main" id="{6460CE1B-49DB-1804-13C5-6F879039B5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4323" y="937237"/>
            <a:ext cx="4690562" cy="5470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3830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993375-B0E3-73F9-E683-64DF3509A7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D73D282-F17A-266B-A4E1-1F7A87823EF1}"/>
              </a:ext>
            </a:extLst>
          </p:cNvPr>
          <p:cNvSpPr/>
          <p:nvPr/>
        </p:nvSpPr>
        <p:spPr>
          <a:xfrm>
            <a:off x="208009" y="802418"/>
            <a:ext cx="11899908" cy="574027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B753C8B-62EA-2DBE-487F-F0D535B33175}"/>
              </a:ext>
            </a:extLst>
          </p:cNvPr>
          <p:cNvSpPr/>
          <p:nvPr/>
        </p:nvSpPr>
        <p:spPr>
          <a:xfrm>
            <a:off x="0" y="-40578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1E9E3F-8ED0-5405-0091-125B30D82192}"/>
              </a:ext>
            </a:extLst>
          </p:cNvPr>
          <p:cNvSpPr txBox="1"/>
          <p:nvPr/>
        </p:nvSpPr>
        <p:spPr>
          <a:xfrm>
            <a:off x="210841" y="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DD6C773-833D-D1C2-755C-427D77719678}"/>
              </a:ext>
            </a:extLst>
          </p:cNvPr>
          <p:cNvSpPr txBox="1"/>
          <p:nvPr/>
        </p:nvSpPr>
        <p:spPr>
          <a:xfrm>
            <a:off x="271871" y="255815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B3D513-A793-1683-49D3-15F6189D43B6}"/>
              </a:ext>
            </a:extLst>
          </p:cNvPr>
          <p:cNvSpPr txBox="1"/>
          <p:nvPr/>
        </p:nvSpPr>
        <p:spPr>
          <a:xfrm>
            <a:off x="9816418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09B3D59-608D-8B21-94B8-DCCAB2DF20B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0579534" y="-23177"/>
            <a:ext cx="1681225" cy="78501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FBADF01-998B-EB5F-E420-0C84774A4FAC}"/>
              </a:ext>
            </a:extLst>
          </p:cNvPr>
          <p:cNvSpPr txBox="1"/>
          <p:nvPr/>
        </p:nvSpPr>
        <p:spPr>
          <a:xfrm>
            <a:off x="1509970" y="228131"/>
            <a:ext cx="33521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b="1" i="0" dirty="0">
                <a:solidFill>
                  <a:srgbClr val="25265E"/>
                </a:solidFill>
                <a:effectLst/>
                <a:latin typeface="euclid_circular_a"/>
              </a:rPr>
              <a:t>Update Multiple Values in a Row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74E45CA-9076-64A9-C5F0-DFF01F8C214A}"/>
              </a:ext>
            </a:extLst>
          </p:cNvPr>
          <p:cNvSpPr txBox="1"/>
          <p:nvPr/>
        </p:nvSpPr>
        <p:spPr>
          <a:xfrm>
            <a:off x="271871" y="1330377"/>
            <a:ext cx="622343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dirty="0"/>
              <a:t>-- update multiple values in the given row</a:t>
            </a:r>
          </a:p>
          <a:p>
            <a:endParaRPr lang="en-CA" dirty="0"/>
          </a:p>
          <a:p>
            <a:r>
              <a:rPr lang="en-CA" dirty="0"/>
              <a:t>UPDATE Customers</a:t>
            </a:r>
          </a:p>
          <a:p>
            <a:r>
              <a:rPr lang="en-CA" dirty="0"/>
              <a:t>SET </a:t>
            </a:r>
            <a:r>
              <a:rPr lang="en-CA" dirty="0" err="1"/>
              <a:t>first_name</a:t>
            </a:r>
            <a:r>
              <a:rPr lang="en-CA" dirty="0"/>
              <a:t> = 'Johnny', </a:t>
            </a:r>
            <a:r>
              <a:rPr lang="en-CA" dirty="0" err="1"/>
              <a:t>last_name</a:t>
            </a:r>
            <a:r>
              <a:rPr lang="en-CA" dirty="0"/>
              <a:t> = 'Depp'</a:t>
            </a:r>
          </a:p>
          <a:p>
            <a:r>
              <a:rPr lang="en-CA" dirty="0"/>
              <a:t>WHERE </a:t>
            </a:r>
            <a:r>
              <a:rPr lang="en-CA" dirty="0" err="1"/>
              <a:t>customer_id</a:t>
            </a:r>
            <a:r>
              <a:rPr lang="en-CA" dirty="0"/>
              <a:t> = 1;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FD1B509-50B6-C242-6D2E-96C14E0F2262}"/>
              </a:ext>
            </a:extLst>
          </p:cNvPr>
          <p:cNvSpPr txBox="1"/>
          <p:nvPr/>
        </p:nvSpPr>
        <p:spPr>
          <a:xfrm>
            <a:off x="208009" y="3705701"/>
            <a:ext cx="1177598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effectLst/>
                <a:latin typeface="euclid_circular_a"/>
              </a:rPr>
              <a:t> the SQL command changes the value of the </a:t>
            </a:r>
            <a:r>
              <a:rPr lang="en-US" b="0" i="0" dirty="0" err="1">
                <a:effectLst/>
                <a:latin typeface="Droid Sans Mono"/>
              </a:rPr>
              <a:t>first_name</a:t>
            </a:r>
            <a:r>
              <a:rPr lang="en-US" b="0" i="0" dirty="0">
                <a:effectLst/>
                <a:latin typeface="euclid_circular_a"/>
              </a:rPr>
              <a:t> column to </a:t>
            </a:r>
            <a:r>
              <a:rPr lang="en-US" b="1" i="0" dirty="0">
                <a:effectLst/>
                <a:latin typeface="euclid_circular_a"/>
              </a:rPr>
              <a:t>Johnny</a:t>
            </a:r>
            <a:r>
              <a:rPr lang="en-US" b="0" i="0" dirty="0">
                <a:effectLst/>
                <a:latin typeface="euclid_circular_a"/>
              </a:rPr>
              <a:t> and </a:t>
            </a:r>
            <a:r>
              <a:rPr lang="en-US" b="0" i="0" dirty="0" err="1">
                <a:effectLst/>
                <a:latin typeface="Droid Sans Mono"/>
              </a:rPr>
              <a:t>last_name</a:t>
            </a:r>
            <a:r>
              <a:rPr lang="en-US" b="0" i="0" dirty="0">
                <a:effectLst/>
                <a:latin typeface="euclid_circular_a"/>
              </a:rPr>
              <a:t> to </a:t>
            </a:r>
            <a:r>
              <a:rPr lang="en-US" b="1" i="0" dirty="0">
                <a:effectLst/>
                <a:latin typeface="euclid_circular_a"/>
              </a:rPr>
              <a:t>Depp</a:t>
            </a:r>
            <a:r>
              <a:rPr lang="en-US" b="0" i="0" dirty="0">
                <a:effectLst/>
                <a:latin typeface="euclid_circular_a"/>
              </a:rPr>
              <a:t> if </a:t>
            </a:r>
            <a:r>
              <a:rPr lang="en-US" b="0" i="0" dirty="0" err="1">
                <a:effectLst/>
                <a:latin typeface="Droid Sans Mono"/>
              </a:rPr>
              <a:t>customer_id</a:t>
            </a:r>
            <a:r>
              <a:rPr lang="en-US" b="0" i="0" dirty="0">
                <a:effectLst/>
                <a:latin typeface="euclid_circular_a"/>
              </a:rPr>
              <a:t> is equal to </a:t>
            </a:r>
            <a:r>
              <a:rPr lang="en-US" b="1" i="0" dirty="0">
                <a:effectLst/>
                <a:latin typeface="euclid_circular_a"/>
              </a:rPr>
              <a:t>1</a:t>
            </a:r>
            <a:r>
              <a:rPr lang="en-US" b="0" i="0" dirty="0">
                <a:effectLst/>
                <a:latin typeface="euclid_circular_a"/>
              </a:rPr>
              <a:t>.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4085921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0C16A6-FEA8-7BC6-8604-8B56E90853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7111C58-DE04-E0A1-A790-87C0801C8CE0}"/>
              </a:ext>
            </a:extLst>
          </p:cNvPr>
          <p:cNvSpPr/>
          <p:nvPr/>
        </p:nvSpPr>
        <p:spPr>
          <a:xfrm>
            <a:off x="208009" y="802418"/>
            <a:ext cx="11899908" cy="574027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FE9E70-62B4-89F6-3B7A-AEDED2606020}"/>
              </a:ext>
            </a:extLst>
          </p:cNvPr>
          <p:cNvSpPr/>
          <p:nvPr/>
        </p:nvSpPr>
        <p:spPr>
          <a:xfrm>
            <a:off x="0" y="-40578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B6FC2A-1646-9197-F6BC-599B363BF549}"/>
              </a:ext>
            </a:extLst>
          </p:cNvPr>
          <p:cNvSpPr txBox="1"/>
          <p:nvPr/>
        </p:nvSpPr>
        <p:spPr>
          <a:xfrm>
            <a:off x="210841" y="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7AA4FF0-8DB9-5AE4-5A48-B0C64834EE0F}"/>
              </a:ext>
            </a:extLst>
          </p:cNvPr>
          <p:cNvSpPr txBox="1"/>
          <p:nvPr/>
        </p:nvSpPr>
        <p:spPr>
          <a:xfrm>
            <a:off x="271871" y="255815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B6F1BB-E3C8-0DD4-5207-8B604F0E3CD2}"/>
              </a:ext>
            </a:extLst>
          </p:cNvPr>
          <p:cNvSpPr txBox="1"/>
          <p:nvPr/>
        </p:nvSpPr>
        <p:spPr>
          <a:xfrm>
            <a:off x="9816418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BDB55ED-8EF4-E47F-9AE6-8D1FFB611DA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0579534" y="-23177"/>
            <a:ext cx="1681225" cy="78501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E73DB10-382B-40D3-FB10-31AE78222FCF}"/>
              </a:ext>
            </a:extLst>
          </p:cNvPr>
          <p:cNvSpPr txBox="1"/>
          <p:nvPr/>
        </p:nvSpPr>
        <p:spPr>
          <a:xfrm>
            <a:off x="1456504" y="255815"/>
            <a:ext cx="139721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CA" b="1" i="0" dirty="0">
                <a:solidFill>
                  <a:srgbClr val="25265E"/>
                </a:solidFill>
                <a:effectLst/>
                <a:latin typeface="euclid_circular_a"/>
              </a:rPr>
              <a:t>SQL DELETE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869BDFE-A10D-25FD-E5BA-29C3F6684322}"/>
              </a:ext>
            </a:extLst>
          </p:cNvPr>
          <p:cNvSpPr txBox="1"/>
          <p:nvPr/>
        </p:nvSpPr>
        <p:spPr>
          <a:xfrm>
            <a:off x="352752" y="1296778"/>
            <a:ext cx="10927475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In SQL, the DELETE clause is used to delete row(s) from a database table.</a:t>
            </a:r>
          </a:p>
          <a:p>
            <a:endParaRPr lang="en-US" dirty="0"/>
          </a:p>
          <a:p>
            <a:r>
              <a:rPr lang="en-US" dirty="0"/>
              <a:t>Example</a:t>
            </a:r>
          </a:p>
          <a:p>
            <a:r>
              <a:rPr lang="en-US" dirty="0"/>
              <a:t>DELETE FROM Customers</a:t>
            </a:r>
          </a:p>
          <a:p>
            <a:r>
              <a:rPr lang="en-US" dirty="0"/>
              <a:t>WHERE </a:t>
            </a:r>
            <a:r>
              <a:rPr lang="en-US" dirty="0" err="1"/>
              <a:t>customer_id</a:t>
            </a:r>
            <a:r>
              <a:rPr lang="en-US" dirty="0"/>
              <a:t> = 4;</a:t>
            </a:r>
            <a:endParaRPr lang="en-CA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1C6C533-E7AE-0FB4-A802-0FB009EB6FED}"/>
              </a:ext>
            </a:extLst>
          </p:cNvPr>
          <p:cNvSpPr txBox="1"/>
          <p:nvPr/>
        </p:nvSpPr>
        <p:spPr>
          <a:xfrm>
            <a:off x="352751" y="3293936"/>
            <a:ext cx="1104571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Here, the SQL command will delete a row from the Customers table if its </a:t>
            </a:r>
            <a:r>
              <a:rPr lang="en-US" dirty="0" err="1"/>
              <a:t>customer_id</a:t>
            </a:r>
            <a:r>
              <a:rPr lang="en-US" dirty="0"/>
              <a:t> is 4.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434802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C89895-3F8A-F041-0889-2E9BB0A9F6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52ECE22-420A-8B3E-DA92-852B20301553}"/>
              </a:ext>
            </a:extLst>
          </p:cNvPr>
          <p:cNvSpPr/>
          <p:nvPr/>
        </p:nvSpPr>
        <p:spPr>
          <a:xfrm>
            <a:off x="208009" y="802418"/>
            <a:ext cx="11899908" cy="574027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8F00899-91D4-48C9-C01A-72F26E969285}"/>
              </a:ext>
            </a:extLst>
          </p:cNvPr>
          <p:cNvSpPr/>
          <p:nvPr/>
        </p:nvSpPr>
        <p:spPr>
          <a:xfrm>
            <a:off x="0" y="-40578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0FDE67-C41B-2835-AF84-A424A5554033}"/>
              </a:ext>
            </a:extLst>
          </p:cNvPr>
          <p:cNvSpPr txBox="1"/>
          <p:nvPr/>
        </p:nvSpPr>
        <p:spPr>
          <a:xfrm>
            <a:off x="210841" y="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2DF26A5-16E7-9524-2C60-1FC1DC16F498}"/>
              </a:ext>
            </a:extLst>
          </p:cNvPr>
          <p:cNvSpPr txBox="1"/>
          <p:nvPr/>
        </p:nvSpPr>
        <p:spPr>
          <a:xfrm>
            <a:off x="271871" y="255815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0EEE6F-8E09-4162-272A-7BE4F653FDAB}"/>
              </a:ext>
            </a:extLst>
          </p:cNvPr>
          <p:cNvSpPr txBox="1"/>
          <p:nvPr/>
        </p:nvSpPr>
        <p:spPr>
          <a:xfrm>
            <a:off x="9816418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AE6D090-52FC-D45D-CE98-DDBD4B4B863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0579534" y="-23177"/>
            <a:ext cx="1681225" cy="785017"/>
          </a:xfrm>
          <a:prstGeom prst="rect">
            <a:avLst/>
          </a:prstGeom>
        </p:spPr>
      </p:pic>
      <p:pic>
        <p:nvPicPr>
          <p:cNvPr id="6146" name="Picture 2" descr="How to delete a row in SQL">
            <a:extLst>
              <a:ext uri="{FF2B5EF4-FFF2-40B4-BE49-F238E27FC236}">
                <a16:creationId xmlns:a16="http://schemas.microsoft.com/office/drawing/2014/main" id="{DB2B7E16-7D6D-BC8B-4217-5279D3E079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7138" y="255815"/>
            <a:ext cx="5841649" cy="6258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4662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1B4F3C-A3D2-DC3C-C369-67DB7C1F5A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340D094-2F7F-EB09-F66F-44866283BC39}"/>
              </a:ext>
            </a:extLst>
          </p:cNvPr>
          <p:cNvSpPr/>
          <p:nvPr/>
        </p:nvSpPr>
        <p:spPr>
          <a:xfrm>
            <a:off x="208009" y="802418"/>
            <a:ext cx="11899908" cy="574027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E716639-E118-A153-5260-3EB97465561E}"/>
              </a:ext>
            </a:extLst>
          </p:cNvPr>
          <p:cNvSpPr/>
          <p:nvPr/>
        </p:nvSpPr>
        <p:spPr>
          <a:xfrm>
            <a:off x="0" y="-40578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1454D78-55E9-F94E-0D5E-60F355665293}"/>
              </a:ext>
            </a:extLst>
          </p:cNvPr>
          <p:cNvSpPr txBox="1"/>
          <p:nvPr/>
        </p:nvSpPr>
        <p:spPr>
          <a:xfrm>
            <a:off x="210841" y="0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E0083A7-E22C-3689-C822-0905A29D38CA}"/>
              </a:ext>
            </a:extLst>
          </p:cNvPr>
          <p:cNvSpPr txBox="1"/>
          <p:nvPr/>
        </p:nvSpPr>
        <p:spPr>
          <a:xfrm>
            <a:off x="271871" y="255815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07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E7358E-DB35-7003-E3EF-1A3ACCC59C43}"/>
              </a:ext>
            </a:extLst>
          </p:cNvPr>
          <p:cNvSpPr txBox="1"/>
          <p:nvPr/>
        </p:nvSpPr>
        <p:spPr>
          <a:xfrm>
            <a:off x="9816418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AC15FD8-ADA4-3237-B95B-70B8B9EBD2D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0579534" y="-23177"/>
            <a:ext cx="1681225" cy="78501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6E88E4E-E629-A147-2A1F-EB441FE3A91E}"/>
              </a:ext>
            </a:extLst>
          </p:cNvPr>
          <p:cNvSpPr txBox="1"/>
          <p:nvPr/>
        </p:nvSpPr>
        <p:spPr>
          <a:xfrm>
            <a:off x="344869" y="1434960"/>
            <a:ext cx="1148715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The WHERE clause determines which rows to delete. However, we can delete </a:t>
            </a:r>
            <a:r>
              <a:rPr lang="en-US" dirty="0">
                <a:highlight>
                  <a:srgbClr val="00FFFF"/>
                </a:highlight>
              </a:rPr>
              <a:t>all rows at once if we omit the WHERE clause.</a:t>
            </a:r>
            <a:r>
              <a:rPr lang="en-US" dirty="0"/>
              <a:t> For example,</a:t>
            </a:r>
          </a:p>
          <a:p>
            <a:endParaRPr lang="en-US" dirty="0"/>
          </a:p>
          <a:p>
            <a:r>
              <a:rPr lang="en-US" dirty="0"/>
              <a:t>DELETE FROM Customers;</a:t>
            </a:r>
            <a:endParaRPr lang="en-CA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16A7B3-C6C6-B34D-DE40-E954B15B67B1}"/>
              </a:ext>
            </a:extLst>
          </p:cNvPr>
          <p:cNvSpPr txBox="1"/>
          <p:nvPr/>
        </p:nvSpPr>
        <p:spPr>
          <a:xfrm>
            <a:off x="1456504" y="302442"/>
            <a:ext cx="276093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b="1" i="0" dirty="0">
                <a:solidFill>
                  <a:srgbClr val="25265E"/>
                </a:solidFill>
                <a:effectLst/>
                <a:latin typeface="euclid_circular_a"/>
              </a:rPr>
              <a:t>Delete all Rows in a Table</a:t>
            </a:r>
          </a:p>
        </p:txBody>
      </p:sp>
    </p:spTree>
    <p:extLst>
      <p:ext uri="{BB962C8B-B14F-4D97-AF65-F5344CB8AC3E}">
        <p14:creationId xmlns:p14="http://schemas.microsoft.com/office/powerpoint/2010/main" val="3244532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67466" y="542565"/>
            <a:ext cx="2758843" cy="753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10036</TotalTime>
  <Words>2805</Words>
  <Application>Microsoft Office PowerPoint</Application>
  <PresentationFormat>Widescreen</PresentationFormat>
  <Paragraphs>517</Paragraphs>
  <Slides>51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62" baseType="lpstr">
      <vt:lpstr>Arial</vt:lpstr>
      <vt:lpstr>Calibri</vt:lpstr>
      <vt:lpstr>Calibri Light</vt:lpstr>
      <vt:lpstr>Droid Sans Mono</vt:lpstr>
      <vt:lpstr>euclid_circular_a</vt:lpstr>
      <vt:lpstr>Roboto Light</vt:lpstr>
      <vt:lpstr>Söhne Mono</vt:lpstr>
      <vt:lpstr>Tajawal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Dr.Khalid Eskaf</cp:lastModifiedBy>
  <cp:revision>198</cp:revision>
  <dcterms:created xsi:type="dcterms:W3CDTF">2023-04-29T09:08:23Z</dcterms:created>
  <dcterms:modified xsi:type="dcterms:W3CDTF">2024-03-11T17:17:43Z</dcterms:modified>
</cp:coreProperties>
</file>