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480" r:id="rId2"/>
    <p:sldId id="303" r:id="rId3"/>
    <p:sldId id="570" r:id="rId4"/>
    <p:sldId id="571" r:id="rId5"/>
    <p:sldId id="572" r:id="rId6"/>
    <p:sldId id="573" r:id="rId7"/>
    <p:sldId id="631" r:id="rId8"/>
    <p:sldId id="632" r:id="rId9"/>
    <p:sldId id="633" r:id="rId10"/>
    <p:sldId id="634" r:id="rId11"/>
    <p:sldId id="640" r:id="rId12"/>
    <p:sldId id="641" r:id="rId13"/>
    <p:sldId id="638" r:id="rId14"/>
    <p:sldId id="639" r:id="rId15"/>
    <p:sldId id="642" r:id="rId16"/>
    <p:sldId id="575" r:id="rId17"/>
    <p:sldId id="576" r:id="rId18"/>
    <p:sldId id="577" r:id="rId19"/>
    <p:sldId id="578" r:id="rId20"/>
    <p:sldId id="579" r:id="rId21"/>
    <p:sldId id="580" r:id="rId22"/>
    <p:sldId id="581" r:id="rId23"/>
    <p:sldId id="582" r:id="rId24"/>
    <p:sldId id="583" r:id="rId25"/>
    <p:sldId id="584" r:id="rId26"/>
    <p:sldId id="585" r:id="rId27"/>
    <p:sldId id="586" r:id="rId28"/>
    <p:sldId id="587" r:id="rId29"/>
    <p:sldId id="588" r:id="rId30"/>
    <p:sldId id="589" r:id="rId31"/>
    <p:sldId id="590" r:id="rId32"/>
    <p:sldId id="591" r:id="rId33"/>
    <p:sldId id="592" r:id="rId34"/>
    <p:sldId id="593" r:id="rId35"/>
    <p:sldId id="594" r:id="rId36"/>
    <p:sldId id="595" r:id="rId37"/>
    <p:sldId id="596" r:id="rId38"/>
    <p:sldId id="597" r:id="rId39"/>
    <p:sldId id="598" r:id="rId40"/>
    <p:sldId id="599" r:id="rId41"/>
    <p:sldId id="600" r:id="rId42"/>
    <p:sldId id="601" r:id="rId43"/>
    <p:sldId id="602" r:id="rId44"/>
    <p:sldId id="605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70"/>
            <p14:sldId id="571"/>
            <p14:sldId id="572"/>
            <p14:sldId id="573"/>
            <p14:sldId id="631"/>
            <p14:sldId id="632"/>
            <p14:sldId id="633"/>
            <p14:sldId id="634"/>
            <p14:sldId id="640"/>
            <p14:sldId id="641"/>
            <p14:sldId id="638"/>
            <p14:sldId id="639"/>
            <p14:sldId id="642"/>
            <p14:sldId id="575"/>
            <p14:sldId id="576"/>
            <p14:sldId id="577"/>
            <p14:sldId id="578"/>
            <p14:sldId id="579"/>
            <p14:sldId id="580"/>
            <p14:sldId id="581"/>
            <p14:sldId id="582"/>
            <p14:sldId id="583"/>
            <p14:sldId id="584"/>
            <p14:sldId id="585"/>
            <p14:sldId id="586"/>
            <p14:sldId id="587"/>
            <p14:sldId id="588"/>
            <p14:sldId id="589"/>
            <p14:sldId id="590"/>
            <p14:sldId id="591"/>
            <p14:sldId id="592"/>
            <p14:sldId id="593"/>
            <p14:sldId id="594"/>
            <p14:sldId id="595"/>
            <p14:sldId id="596"/>
            <p14:sldId id="597"/>
            <p14:sldId id="598"/>
            <p14:sldId id="599"/>
            <p14:sldId id="600"/>
            <p14:sldId id="601"/>
            <p14:sldId id="602"/>
            <p14:sldId id="60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0" d="100"/>
          <a:sy n="80" d="100"/>
        </p:scale>
        <p:origin x="754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pPr/>
              <a:t>2/23/2024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5" name="Google Shape;965;ge1a5c76648_0_3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6" name="Google Shape;966;ge1a5c76648_0_3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" name="Google Shape;972;ge1a5c76648_0_31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3" name="Google Shape;973;ge1a5c76648_0_31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493CF2AA-2305-48D0-ABEF-3BE9B33F4FF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E4853CA-6DAB-45BA-9CA9-3D5FADD8849F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396290" name="Rectangle 2">
            <a:extLst>
              <a:ext uri="{FF2B5EF4-FFF2-40B4-BE49-F238E27FC236}">
                <a16:creationId xmlns:a16="http://schemas.microsoft.com/office/drawing/2014/main" id="{3BA1586D-37A9-4FC2-B2E2-FA6A4C8378B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96291" name="Rectangle 3">
            <a:extLst>
              <a:ext uri="{FF2B5EF4-FFF2-40B4-BE49-F238E27FC236}">
                <a16:creationId xmlns:a16="http://schemas.microsoft.com/office/drawing/2014/main" id="{9609AF7B-F0B4-4C3D-9419-B419F23AE91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C85AF21F-E0BE-406B-9AC3-D578616F511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F01109B-150B-4F42-B7F3-08457ABAF9C5}" type="slidenum">
              <a:rPr lang="en-US" altLang="en-US"/>
              <a:pPr/>
              <a:t>16</a:t>
            </a:fld>
            <a:endParaRPr lang="en-US" altLang="en-US"/>
          </a:p>
        </p:txBody>
      </p:sp>
      <p:sp>
        <p:nvSpPr>
          <p:cNvPr id="378882" name="Rectangle 2">
            <a:extLst>
              <a:ext uri="{FF2B5EF4-FFF2-40B4-BE49-F238E27FC236}">
                <a16:creationId xmlns:a16="http://schemas.microsoft.com/office/drawing/2014/main" id="{7776208E-2284-42A6-A811-5674A94EF78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78883" name="Rectangle 3">
            <a:extLst>
              <a:ext uri="{FF2B5EF4-FFF2-40B4-BE49-F238E27FC236}">
                <a16:creationId xmlns:a16="http://schemas.microsoft.com/office/drawing/2014/main" id="{8FD379A1-6163-400B-9AE9-A29E9FB483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/>
              <a:t>Go over this example in detail, then do another example of merging, something like:</a:t>
            </a:r>
          </a:p>
          <a:p>
            <a:r>
              <a:rPr lang="en-US" altLang="en-US" dirty="0"/>
              <a:t>(1 2 5 7 9)</a:t>
            </a:r>
          </a:p>
          <a:p>
            <a:r>
              <a:rPr lang="en-US" altLang="en-US" dirty="0"/>
              <a:t>(3 4 6)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0" name="Google Shape;1100;ge1e51aa32d_0_17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1" name="Google Shape;1101;ge1e51aa32d_0_17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4" name="Google Shape;1114;ge1e51aa32d_0_17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5" name="Google Shape;1115;ge1e51aa32d_0_17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9" name="Google Shape;1139;ge1e51aa32d_0_18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0" name="Google Shape;1140;ge1e51aa32d_0_18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" name="Google Shape;1177;ge1e51aa32d_0_18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8" name="Google Shape;1178;ge1e51aa32d_0_18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" name="Google Shape;1228;ge1e51aa32d_0_19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9" name="Google Shape;1229;ge1e51aa32d_0_19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" name="Google Shape;1280;ge1e51aa32d_0_19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1" name="Google Shape;1281;ge1e51aa32d_0_19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" name="Google Shape;1333;ge1e51aa32d_0_20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4" name="Google Shape;1334;ge1e51aa32d_0_20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7" name="Google Shape;1387;ge1e51aa32d_0_20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8" name="Google Shape;1388;ge1e51aa32d_0_20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2" name="Google Shape;1442;ge1e51aa32d_0_21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3" name="Google Shape;1443;ge1e51aa32d_0_21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8" name="Google Shape;1498;ge1e51aa32d_0_21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9" name="Google Shape;1499;ge1e51aa32d_0_21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5" name="Google Shape;1555;ge1e51aa32d_0_22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6" name="Google Shape;1556;ge1e51aa32d_0_22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3" name="Google Shape;1613;ge1e51aa32d_0_22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4" name="Google Shape;1614;ge1e51aa32d_0_22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1" name="Google Shape;1671;ge1e51aa32d_0_23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2" name="Google Shape;1672;ge1e51aa32d_0_23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" name="Google Shape;1679;ge1e51aa32d_0_23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0" name="Google Shape;1680;ge1e51aa32d_0_23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7" name="Google Shape;1687;ge1e51aa32d_0_23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8" name="Google Shape;1688;ge1e51aa32d_0_23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5" name="Google Shape;1695;ge1e51aa32d_0_23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6" name="Google Shape;1696;ge1e51aa32d_0_23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3" name="Google Shape;1703;ge1e51aa32d_0_23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4" name="Google Shape;1704;ge1e51aa32d_0_23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2" name="Google Shape;1712;ge1e51aa32d_0_23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3" name="Google Shape;1713;ge1e51aa32d_0_23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1" name="Google Shape;1721;ge1e51aa32d_0_23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2" name="Google Shape;1722;ge1e51aa32d_0_23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5" name="Google Shape;1735;ge1e51aa32d_0_23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6" name="Google Shape;1736;ge1e51aa32d_0_23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" name="Google Shape;1761;ge1e51aa32d_0_24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2" name="Google Shape;1762;ge1e51aa32d_0_24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3" name="Google Shape;1803;ge1e51aa32d_0_24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4" name="Google Shape;1804;ge1e51aa32d_0_24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8" name="Google Shape;1868;ge1e51aa32d_0_25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9" name="Google Shape;1869;ge1e51aa32d_0_25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2" name="Google Shape;1882;ge1e51aa32d_0_25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3" name="Google Shape;1883;ge1e51aa32d_0_25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6" name="Google Shape;1916;ge1e51aa32d_0_25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7" name="Google Shape;1917;ge1e51aa32d_0_25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" name="Google Shape;1966;ge1e51aa32d_0_26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7" name="Google Shape;1967;ge1e51aa32d_0_26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" name="Google Shape;2109;ge1e51aa32d_0_27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0" name="Google Shape;2110;ge1e51aa32d_0_27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2/23/2024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2/23/2024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2/23/2024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 sz="1600">
                <a:solidFill>
                  <a:schemeClr val="tx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1"/>
            <a:endParaRPr dirty="0"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 sz="1200"/>
            </a:lvl1pPr>
            <a:lvl2pPr lvl="1">
              <a:buNone/>
              <a:defRPr sz="1200"/>
            </a:lvl2pPr>
            <a:lvl3pPr lvl="2">
              <a:buNone/>
              <a:defRPr sz="1200"/>
            </a:lvl3pPr>
            <a:lvl4pPr lvl="3">
              <a:buNone/>
              <a:defRPr sz="1200"/>
            </a:lvl4pPr>
            <a:lvl5pPr lvl="4">
              <a:buNone/>
              <a:defRPr sz="1200"/>
            </a:lvl5pPr>
            <a:lvl6pPr lvl="5">
              <a:buNone/>
              <a:defRPr sz="1200"/>
            </a:lvl6pPr>
            <a:lvl7pPr lvl="6">
              <a:buNone/>
              <a:defRPr sz="1200"/>
            </a:lvl7pPr>
            <a:lvl8pPr lvl="7">
              <a:buNone/>
              <a:defRPr sz="1200"/>
            </a:lvl8pPr>
            <a:lvl9pPr lvl="8">
              <a:buNone/>
              <a:defRPr sz="1200"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pPr/>
              <a:t>2/23/2024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  <p:sldLayoutId id="2147483668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7.sv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png"/><Relationship Id="rId5" Type="http://schemas.openxmlformats.org/officeDocument/2006/relationships/image" Target="../media/image15.png"/><Relationship Id="rId4" Type="http://schemas.openxmlformats.org/officeDocument/2006/relationships/image" Target="../media/image1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Prof.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1674" y="2365980"/>
            <a:ext cx="58780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 and Algorithms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IT251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print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0469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 and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IT251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BF504720-7DC5-4FE5-8B85-E314D6546B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4800" y="970738"/>
            <a:ext cx="11360800" cy="596805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Contents: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64B9280C-BD68-4BBF-989F-1DF6A9BAD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656" y="1652745"/>
            <a:ext cx="11360800" cy="4555200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en" dirty="0">
                <a:solidFill>
                  <a:schemeClr val="tx1"/>
                </a:solidFill>
                <a:sym typeface="Lato Light"/>
              </a:rPr>
              <a:t>Divide And Conquer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n-US" altLang="en-US" sz="2000" dirty="0">
                <a:solidFill>
                  <a:schemeClr val="tx1"/>
                </a:solidFill>
              </a:rPr>
              <a:t>Divide-and-Conquer Examples</a:t>
            </a:r>
          </a:p>
          <a:p>
            <a:pPr>
              <a:lnSpc>
                <a:spcPct val="150000"/>
              </a:lnSpc>
            </a:pPr>
            <a:r>
              <a:rPr lang="en-US" altLang="en-US" dirty="0" err="1">
                <a:solidFill>
                  <a:schemeClr val="tx1"/>
                </a:solidFill>
              </a:rPr>
              <a:t>Mergesort</a:t>
            </a:r>
            <a:r>
              <a:rPr lang="en-US" altLang="en-US" dirty="0">
                <a:solidFill>
                  <a:schemeClr val="tx1"/>
                </a:solidFill>
              </a:rPr>
              <a:t> 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n" altLang="en-US" sz="2000" dirty="0">
                <a:sym typeface="Lato Light"/>
              </a:rPr>
              <a:t>Mergesort: Pseudocode 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n-US" altLang="en-US" sz="2000" dirty="0" err="1">
                <a:sym typeface="Lato Light"/>
              </a:rPr>
              <a:t>Mergesort</a:t>
            </a:r>
            <a:r>
              <a:rPr lang="en-US" altLang="en-US" sz="2000" dirty="0">
                <a:sym typeface="Lato Light"/>
              </a:rPr>
              <a:t>: Recursive Calls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n" altLang="en-US" sz="2000" dirty="0">
                <a:sym typeface="Lato Light"/>
              </a:rPr>
              <a:t>Mergesort: Merge Steps</a:t>
            </a:r>
            <a:endParaRPr lang="en-US" altLang="en-US" sz="2000" dirty="0">
              <a:sym typeface="Lato Light"/>
            </a:endParaRP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n" altLang="en-US" sz="2000" dirty="0">
                <a:sym typeface="Lato Light"/>
              </a:rPr>
              <a:t>Mergesort: Is It Fast?</a:t>
            </a:r>
            <a:endParaRPr lang="en-US" altLang="en-US" sz="2000" dirty="0">
              <a:sym typeface="Lato Light"/>
            </a:endParaRP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n" altLang="en-US" sz="2000" dirty="0">
                <a:sym typeface="Lato Light"/>
              </a:rPr>
              <a:t>MERGESORT: O(n log n) PROOF</a:t>
            </a:r>
            <a:endParaRPr lang="en-US" altLang="en-US" sz="2000" dirty="0">
              <a:sym typeface="Lato Light"/>
            </a:endParaRP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n" altLang="en-US" sz="2000" dirty="0">
                <a:sym typeface="Lato Light"/>
              </a:rPr>
              <a:t>Mergesort Recursion Tree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tx1"/>
                </a:solidFill>
                <a:sym typeface="Lato Light"/>
              </a:rPr>
              <a:t>Recurrence Relations</a:t>
            </a:r>
          </a:p>
          <a:p>
            <a:pPr lvl="1">
              <a:lnSpc>
                <a:spcPct val="150000"/>
              </a:lnSpc>
              <a:spcBef>
                <a:spcPts val="0"/>
              </a:spcBef>
            </a:pPr>
            <a:r>
              <a:rPr lang="en-US" altLang="en-US" sz="2000" dirty="0">
                <a:sym typeface="Lato Light"/>
              </a:rPr>
              <a:t>Recurrence Relations Examples</a:t>
            </a:r>
            <a:endParaRPr lang="en" altLang="en-US" sz="2000" dirty="0">
              <a:sym typeface="Lato Light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0FF5B2-34B2-427C-BC95-6CFA9171075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 lang="en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50567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8" name="Google Shape;968;p82"/>
          <p:cNvSpPr txBox="1">
            <a:spLocks noGrp="1"/>
          </p:cNvSpPr>
          <p:nvPr>
            <p:ph type="ctrTitle"/>
          </p:nvPr>
        </p:nvSpPr>
        <p:spPr>
          <a:xfrm>
            <a:off x="1036000" y="2437372"/>
            <a:ext cx="10120000" cy="1751700"/>
          </a:xfrm>
          <a:prstGeom prst="rect">
            <a:avLst/>
          </a:prstGeom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SzPts val="2800"/>
            </a:pPr>
            <a:r>
              <a:rPr lang="en" sz="3600" b="1" dirty="0">
                <a:sym typeface="Lato Light"/>
              </a:rPr>
              <a:t>DIVIDE AND CONQUER</a:t>
            </a:r>
            <a:br>
              <a:rPr lang="en" sz="3600" b="1" dirty="0">
                <a:sym typeface="Lato Light"/>
              </a:rPr>
            </a:br>
            <a:r>
              <a:rPr lang="en" sz="3600" b="1" dirty="0"/>
              <a:t> (Merge Sort - </a:t>
            </a:r>
            <a:r>
              <a:rPr lang="en-US" sz="3600" b="1" dirty="0"/>
              <a:t>Recurrence Relations</a:t>
            </a:r>
            <a:r>
              <a:rPr lang="en" sz="3600" b="1" dirty="0"/>
              <a:t>)</a:t>
            </a:r>
            <a:endParaRPr sz="3600" b="1" dirty="0">
              <a:sym typeface="Lato Light"/>
            </a:endParaRPr>
          </a:p>
        </p:txBody>
      </p:sp>
      <p:sp>
        <p:nvSpPr>
          <p:cNvPr id="970" name="Google Shape;970;p82"/>
          <p:cNvSpPr txBox="1">
            <a:spLocks noGrp="1"/>
          </p:cNvSpPr>
          <p:nvPr>
            <p:ph type="sldNum" idx="12"/>
          </p:nvPr>
        </p:nvSpPr>
        <p:spPr>
          <a:xfrm>
            <a:off x="11296611" y="5520467"/>
            <a:ext cx="7316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4</a:t>
            </a:fld>
            <a:endParaRPr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5" name="Google Shape;975;p83"/>
          <p:cNvSpPr txBox="1">
            <a:spLocks noGrp="1"/>
          </p:cNvSpPr>
          <p:nvPr>
            <p:ph type="title"/>
          </p:nvPr>
        </p:nvSpPr>
        <p:spPr>
          <a:xfrm>
            <a:off x="852714" y="844096"/>
            <a:ext cx="10515600" cy="1028246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b="1" dirty="0">
                <a:sym typeface="Lato Light"/>
              </a:rPr>
              <a:t>DIVIDE AND CONQUER</a:t>
            </a:r>
            <a:endParaRPr b="1" dirty="0">
              <a:sym typeface="Lato Light"/>
            </a:endParaRPr>
          </a:p>
        </p:txBody>
      </p:sp>
      <p:sp>
        <p:nvSpPr>
          <p:cNvPr id="989" name="Google Shape;989;p83"/>
          <p:cNvSpPr txBox="1">
            <a:spLocks noGrp="1"/>
          </p:cNvSpPr>
          <p:nvPr>
            <p:ph idx="1"/>
          </p:nvPr>
        </p:nvSpPr>
        <p:spPr>
          <a:xfrm>
            <a:off x="838200" y="1898195"/>
            <a:ext cx="10515600" cy="435133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indent="-355600">
              <a:buClr>
                <a:srgbClr val="000000"/>
              </a:buClr>
              <a:buSzPts val="2000"/>
              <a:buFont typeface="Assistant"/>
              <a:buChar char="●"/>
            </a:pPr>
            <a:r>
              <a:rPr lang="en" sz="2000" b="1" dirty="0">
                <a:solidFill>
                  <a:srgbClr val="000000"/>
                </a:solidFill>
                <a:latin typeface="Assistant"/>
                <a:ea typeface="Assistant"/>
                <a:cs typeface="Assistant"/>
                <a:sym typeface="Assistant"/>
              </a:rPr>
              <a:t>An algorithm design paradigm:</a:t>
            </a:r>
            <a:endParaRPr sz="2000" b="1" dirty="0">
              <a:solidFill>
                <a:srgbClr val="00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lvl="1" indent="-355600">
              <a:spcBef>
                <a:spcPts val="0"/>
              </a:spcBef>
              <a:buClr>
                <a:srgbClr val="000000"/>
              </a:buClr>
              <a:buSzPts val="2000"/>
              <a:buFont typeface="Assistant Light"/>
              <a:buAutoNum type="arabicPeriod"/>
            </a:pPr>
            <a:r>
              <a:rPr lang="en" sz="2000" dirty="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break up a problem into smaller subproblems</a:t>
            </a:r>
            <a:endParaRPr sz="2000" dirty="0">
              <a:solidFill>
                <a:srgbClr val="000000"/>
              </a:solidFill>
              <a:latin typeface="Assistant Light"/>
              <a:ea typeface="Assistant Light"/>
              <a:cs typeface="Assistant Light"/>
              <a:sym typeface="Assistant Light"/>
            </a:endParaRPr>
          </a:p>
          <a:p>
            <a:pPr lvl="1" indent="-355600">
              <a:spcBef>
                <a:spcPts val="0"/>
              </a:spcBef>
              <a:buClr>
                <a:srgbClr val="000000"/>
              </a:buClr>
              <a:buSzPts val="2000"/>
              <a:buFont typeface="Assistant Light"/>
              <a:buAutoNum type="arabicPeriod"/>
            </a:pPr>
            <a:r>
              <a:rPr lang="en" sz="2000" dirty="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solve those subproblems </a:t>
            </a:r>
            <a:r>
              <a:rPr lang="en" sz="2000" i="1" dirty="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recursively</a:t>
            </a:r>
            <a:endParaRPr sz="2000" i="1" dirty="0">
              <a:solidFill>
                <a:srgbClr val="000000"/>
              </a:solidFill>
              <a:latin typeface="Assistant Light"/>
              <a:ea typeface="Assistant Light"/>
              <a:cs typeface="Assistant Light"/>
              <a:sym typeface="Assistant Light"/>
            </a:endParaRPr>
          </a:p>
          <a:p>
            <a:pPr lvl="1" indent="-355600">
              <a:spcBef>
                <a:spcPts val="0"/>
              </a:spcBef>
              <a:buClr>
                <a:srgbClr val="000000"/>
              </a:buClr>
              <a:buSzPts val="2000"/>
              <a:buFont typeface="Assistant Light"/>
              <a:buAutoNum type="arabicPeriod"/>
            </a:pPr>
            <a:r>
              <a:rPr lang="en" sz="2000" dirty="0">
                <a:solidFill>
                  <a:srgbClr val="000000"/>
                </a:solidFill>
                <a:latin typeface="Assistant Light"/>
                <a:ea typeface="Assistant Light"/>
                <a:cs typeface="Assistant Light"/>
                <a:sym typeface="Assistant Light"/>
              </a:rPr>
              <a:t>combine the results of those subproblems to get the overall answer</a:t>
            </a:r>
            <a:endParaRPr sz="1800" dirty="0">
              <a:solidFill>
                <a:schemeClr val="dk1"/>
              </a:solidFill>
              <a:latin typeface="Assistant Light"/>
              <a:ea typeface="Assistant Light"/>
              <a:cs typeface="Assistant Light"/>
              <a:sym typeface="Assistant Light"/>
            </a:endParaRPr>
          </a:p>
        </p:txBody>
      </p:sp>
      <p:sp>
        <p:nvSpPr>
          <p:cNvPr id="990" name="Google Shape;990;p83"/>
          <p:cNvSpPr txBox="1">
            <a:spLocks noGrp="1"/>
          </p:cNvSpPr>
          <p:nvPr>
            <p:ph type="sldNum" idx="4294967295"/>
          </p:nvPr>
        </p:nvSpPr>
        <p:spPr>
          <a:xfrm>
            <a:off x="11459634" y="5519738"/>
            <a:ext cx="732367" cy="39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5</a:t>
            </a:fld>
            <a:endParaRPr/>
          </a:p>
        </p:txBody>
      </p:sp>
      <p:sp>
        <p:nvSpPr>
          <p:cNvPr id="976" name="Google Shape;976;p83"/>
          <p:cNvSpPr/>
          <p:nvPr/>
        </p:nvSpPr>
        <p:spPr>
          <a:xfrm>
            <a:off x="4574200" y="3720875"/>
            <a:ext cx="3043600" cy="497400"/>
          </a:xfrm>
          <a:prstGeom prst="roundRect">
            <a:avLst>
              <a:gd name="adj" fmla="val 50000"/>
            </a:avLst>
          </a:prstGeom>
          <a:solidFill>
            <a:srgbClr val="0097A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big problem</a:t>
            </a:r>
            <a:endParaRPr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77" name="Google Shape;977;p83"/>
          <p:cNvSpPr/>
          <p:nvPr/>
        </p:nvSpPr>
        <p:spPr>
          <a:xfrm>
            <a:off x="3472333" y="4505675"/>
            <a:ext cx="2251600" cy="452100"/>
          </a:xfrm>
          <a:prstGeom prst="roundRect">
            <a:avLst>
              <a:gd name="adj" fmla="val 50000"/>
            </a:avLst>
          </a:prstGeom>
          <a:solidFill>
            <a:srgbClr val="0097A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sub- problem</a:t>
            </a:r>
            <a:endParaRPr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78" name="Google Shape;978;p83"/>
          <p:cNvSpPr/>
          <p:nvPr/>
        </p:nvSpPr>
        <p:spPr>
          <a:xfrm>
            <a:off x="6468064" y="4505675"/>
            <a:ext cx="2251600" cy="452100"/>
          </a:xfrm>
          <a:prstGeom prst="roundRect">
            <a:avLst>
              <a:gd name="adj" fmla="val 50000"/>
            </a:avLst>
          </a:prstGeom>
          <a:solidFill>
            <a:srgbClr val="0097A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sub- problem</a:t>
            </a:r>
            <a:endParaRPr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79" name="Google Shape;979;p83"/>
          <p:cNvSpPr/>
          <p:nvPr/>
        </p:nvSpPr>
        <p:spPr>
          <a:xfrm>
            <a:off x="2817500" y="5245175"/>
            <a:ext cx="1495200" cy="452100"/>
          </a:xfrm>
          <a:prstGeom prst="roundRect">
            <a:avLst>
              <a:gd name="adj" fmla="val 50000"/>
            </a:avLst>
          </a:prstGeom>
          <a:solidFill>
            <a:srgbClr val="0097A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200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sub-sub problem</a:t>
            </a:r>
            <a:endParaRPr sz="1200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80" name="Google Shape;980;p83"/>
          <p:cNvSpPr/>
          <p:nvPr/>
        </p:nvSpPr>
        <p:spPr>
          <a:xfrm>
            <a:off x="4504767" y="5245175"/>
            <a:ext cx="1495200" cy="452100"/>
          </a:xfrm>
          <a:prstGeom prst="roundRect">
            <a:avLst>
              <a:gd name="adj" fmla="val 50000"/>
            </a:avLst>
          </a:prstGeom>
          <a:solidFill>
            <a:srgbClr val="0097A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200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sub-sub problem</a:t>
            </a:r>
            <a:endParaRPr sz="1200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81" name="Google Shape;981;p83"/>
          <p:cNvSpPr/>
          <p:nvPr/>
        </p:nvSpPr>
        <p:spPr>
          <a:xfrm>
            <a:off x="6192033" y="5245175"/>
            <a:ext cx="1495200" cy="452100"/>
          </a:xfrm>
          <a:prstGeom prst="roundRect">
            <a:avLst>
              <a:gd name="adj" fmla="val 50000"/>
            </a:avLst>
          </a:prstGeom>
          <a:solidFill>
            <a:srgbClr val="0097A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200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sub-sub problem</a:t>
            </a:r>
            <a:endParaRPr sz="1200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82" name="Google Shape;982;p83"/>
          <p:cNvSpPr/>
          <p:nvPr/>
        </p:nvSpPr>
        <p:spPr>
          <a:xfrm>
            <a:off x="7879300" y="5245175"/>
            <a:ext cx="1495200" cy="452100"/>
          </a:xfrm>
          <a:prstGeom prst="roundRect">
            <a:avLst>
              <a:gd name="adj" fmla="val 50000"/>
            </a:avLst>
          </a:prstGeom>
          <a:solidFill>
            <a:srgbClr val="0097A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1200">
                <a:solidFill>
                  <a:srgbClr val="FFFFFF"/>
                </a:solidFill>
                <a:latin typeface="Assistant"/>
                <a:ea typeface="Assistant"/>
                <a:cs typeface="Assistant"/>
                <a:sym typeface="Assistant"/>
              </a:rPr>
              <a:t>sub-sub problem</a:t>
            </a:r>
            <a:endParaRPr sz="1200">
              <a:solidFill>
                <a:srgbClr val="FFFFFF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983" name="Google Shape;983;p83"/>
          <p:cNvCxnSpPr>
            <a:stCxn id="976" idx="2"/>
            <a:endCxn id="977" idx="0"/>
          </p:cNvCxnSpPr>
          <p:nvPr/>
        </p:nvCxnSpPr>
        <p:spPr>
          <a:xfrm flipH="1">
            <a:off x="4598000" y="4218275"/>
            <a:ext cx="1498000" cy="28740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84" name="Google Shape;984;p83"/>
          <p:cNvCxnSpPr>
            <a:stCxn id="976" idx="2"/>
            <a:endCxn id="978" idx="0"/>
          </p:cNvCxnSpPr>
          <p:nvPr/>
        </p:nvCxnSpPr>
        <p:spPr>
          <a:xfrm>
            <a:off x="6096000" y="4218275"/>
            <a:ext cx="1498000" cy="28740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85" name="Google Shape;985;p83"/>
          <p:cNvCxnSpPr>
            <a:stCxn id="977" idx="2"/>
            <a:endCxn id="979" idx="0"/>
          </p:cNvCxnSpPr>
          <p:nvPr/>
        </p:nvCxnSpPr>
        <p:spPr>
          <a:xfrm flipH="1">
            <a:off x="3564933" y="4957775"/>
            <a:ext cx="1033200" cy="28740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86" name="Google Shape;986;p83"/>
          <p:cNvCxnSpPr>
            <a:stCxn id="977" idx="2"/>
            <a:endCxn id="980" idx="0"/>
          </p:cNvCxnSpPr>
          <p:nvPr/>
        </p:nvCxnSpPr>
        <p:spPr>
          <a:xfrm>
            <a:off x="4598133" y="4957775"/>
            <a:ext cx="654400" cy="28740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87" name="Google Shape;987;p83"/>
          <p:cNvCxnSpPr>
            <a:stCxn id="978" idx="2"/>
            <a:endCxn id="981" idx="0"/>
          </p:cNvCxnSpPr>
          <p:nvPr/>
        </p:nvCxnSpPr>
        <p:spPr>
          <a:xfrm flipH="1">
            <a:off x="6939464" y="4957775"/>
            <a:ext cx="654400" cy="28740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88" name="Google Shape;988;p83"/>
          <p:cNvCxnSpPr>
            <a:stCxn id="978" idx="2"/>
            <a:endCxn id="982" idx="0"/>
          </p:cNvCxnSpPr>
          <p:nvPr/>
        </p:nvCxnSpPr>
        <p:spPr>
          <a:xfrm>
            <a:off x="7593864" y="4957775"/>
            <a:ext cx="1033200" cy="287400"/>
          </a:xfrm>
          <a:prstGeom prst="straightConnector1">
            <a:avLst/>
          </a:prstGeom>
          <a:noFill/>
          <a:ln w="9525" cap="flat" cmpd="sng">
            <a:solidFill>
              <a:srgbClr val="595959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0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290" name="Rectangle 2">
            <a:extLst>
              <a:ext uri="{FF2B5EF4-FFF2-40B4-BE49-F238E27FC236}">
                <a16:creationId xmlns:a16="http://schemas.microsoft.com/office/drawing/2014/main" id="{ABE7F4A8-BF9B-45E4-B98C-74280C2A27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829573"/>
            <a:ext cx="10515600" cy="1042761"/>
          </a:xfrm>
        </p:spPr>
        <p:txBody>
          <a:bodyPr/>
          <a:lstStyle/>
          <a:p>
            <a:r>
              <a:rPr lang="en-US" altLang="en-US" b="1" dirty="0"/>
              <a:t>Divide-and-Conquer Examples</a:t>
            </a:r>
          </a:p>
        </p:txBody>
      </p:sp>
      <p:sp>
        <p:nvSpPr>
          <p:cNvPr id="268291" name="Rectangle 3">
            <a:extLst>
              <a:ext uri="{FF2B5EF4-FFF2-40B4-BE49-F238E27FC236}">
                <a16:creationId xmlns:a16="http://schemas.microsoft.com/office/drawing/2014/main" id="{18BE7EC2-016A-4168-B3E2-ECAA00D3BFB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055914" y="1854644"/>
            <a:ext cx="10515600" cy="4351338"/>
          </a:xfrm>
        </p:spPr>
        <p:txBody>
          <a:bodyPr>
            <a:normAutofit lnSpcReduction="10000"/>
          </a:bodyPr>
          <a:lstStyle/>
          <a:p>
            <a:pPr marL="457200" indent="-457200"/>
            <a:r>
              <a:rPr lang="en-US" altLang="en-US" dirty="0"/>
              <a:t>Sorting: </a:t>
            </a:r>
            <a:r>
              <a:rPr lang="en-US" altLang="en-US" dirty="0" err="1"/>
              <a:t>mergesort</a:t>
            </a:r>
            <a:r>
              <a:rPr lang="en-US" altLang="en-US" dirty="0"/>
              <a:t> and quicksort</a:t>
            </a:r>
          </a:p>
          <a:p>
            <a:pPr marL="457200" indent="-457200"/>
            <a:endParaRPr lang="en-US" altLang="en-US" dirty="0"/>
          </a:p>
          <a:p>
            <a:pPr marL="457200" indent="-457200"/>
            <a:r>
              <a:rPr lang="en-US" altLang="en-US" dirty="0"/>
              <a:t>Binary tree traversals</a:t>
            </a:r>
          </a:p>
          <a:p>
            <a:pPr marL="457200" indent="-457200"/>
            <a:endParaRPr lang="en-US" altLang="en-US" dirty="0"/>
          </a:p>
          <a:p>
            <a:pPr marL="457200" indent="-457200"/>
            <a:r>
              <a:rPr lang="en-US" altLang="en-US" dirty="0"/>
              <a:t>Binary search</a:t>
            </a:r>
          </a:p>
          <a:p>
            <a:pPr marL="457200" indent="-457200"/>
            <a:endParaRPr lang="en-US" altLang="en-US" dirty="0"/>
          </a:p>
          <a:p>
            <a:pPr marL="457200" indent="-457200"/>
            <a:r>
              <a:rPr lang="en-US" altLang="en-US" dirty="0"/>
              <a:t>Multiplication of large integers</a:t>
            </a:r>
          </a:p>
          <a:p>
            <a:pPr marL="457200" indent="-457200"/>
            <a:endParaRPr lang="en-US" altLang="en-US" dirty="0"/>
          </a:p>
          <a:p>
            <a:pPr marL="457200" indent="-457200"/>
            <a:r>
              <a:rPr lang="en-US" altLang="en-US" dirty="0"/>
              <a:t>Matrix multiplication: Strassen’s algorithm</a:t>
            </a:r>
          </a:p>
          <a:p>
            <a:pPr marL="0" indent="0">
              <a:buNone/>
            </a:pPr>
            <a:endParaRPr lang="en-US" alt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86031"/>
            <a:ext cx="10515600" cy="1325563"/>
          </a:xfrm>
        </p:spPr>
        <p:txBody>
          <a:bodyPr/>
          <a:lstStyle/>
          <a:p>
            <a:r>
              <a:rPr lang="en-US" b="1" dirty="0"/>
              <a:t>Divide and conquer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46531"/>
            <a:ext cx="10515600" cy="4351338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en-US" dirty="0"/>
              <a:t>Three steps are involved: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b="1" u="sng" dirty="0">
                <a:solidFill>
                  <a:schemeClr val="accent2"/>
                </a:solidFill>
              </a:rPr>
              <a:t>Divide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/>
              <a:t>the problem into a number of sub-problems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b="1" u="sng" dirty="0">
                <a:solidFill>
                  <a:schemeClr val="accent2"/>
                </a:solidFill>
              </a:rPr>
              <a:t>Conquer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/>
              <a:t>the sub-problems (solve them)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dirty="0"/>
              <a:t> </a:t>
            </a:r>
            <a:r>
              <a:rPr lang="en-US" b="1" u="sng" dirty="0">
                <a:solidFill>
                  <a:schemeClr val="accent2"/>
                </a:solidFill>
              </a:rPr>
              <a:t>Combine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/>
              <a:t>the sub-problem solutions to get the solution to the original problem </a:t>
            </a:r>
          </a:p>
          <a:p>
            <a:pPr>
              <a:lnSpc>
                <a:spcPct val="150000"/>
              </a:lnSpc>
            </a:pPr>
            <a:r>
              <a:rPr lang="en-US" dirty="0"/>
              <a:t>Note: often the “conquer” step is done recursively. </a:t>
            </a:r>
            <a:br>
              <a:rPr lang="en-US" dirty="0"/>
            </a:br>
            <a:br>
              <a:rPr lang="en-US" dirty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8AE9E-862D-4C8F-A565-D9A9CA08EF69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66898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97280" y="670253"/>
            <a:ext cx="10058400" cy="64620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/>
            <a:r>
              <a:rPr b="1" dirty="0"/>
              <a:t>Divide-and-conquer technique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7408334" y="2495119"/>
            <a:ext cx="3064933" cy="850900"/>
            <a:chOff x="5556250" y="2355850"/>
            <a:chExt cx="2298700" cy="850900"/>
          </a:xfrm>
        </p:grpSpPr>
        <p:sp>
          <p:nvSpPr>
            <p:cNvPr id="4" name="object 4"/>
            <p:cNvSpPr/>
            <p:nvPr/>
          </p:nvSpPr>
          <p:spPr>
            <a:xfrm>
              <a:off x="5562600" y="2362200"/>
              <a:ext cx="2286000" cy="838200"/>
            </a:xfrm>
            <a:custGeom>
              <a:avLst/>
              <a:gdLst/>
              <a:ahLst/>
              <a:cxnLst/>
              <a:rect l="l" t="t" r="r" b="b"/>
              <a:pathLst>
                <a:path w="2286000" h="838200">
                  <a:moveTo>
                    <a:pt x="1143000" y="0"/>
                  </a:moveTo>
                  <a:lnTo>
                    <a:pt x="1074202" y="689"/>
                  </a:lnTo>
                  <a:lnTo>
                    <a:pt x="1006664" y="2733"/>
                  </a:lnTo>
                  <a:lnTo>
                    <a:pt x="940480" y="6099"/>
                  </a:lnTo>
                  <a:lnTo>
                    <a:pt x="875744" y="10752"/>
                  </a:lnTo>
                  <a:lnTo>
                    <a:pt x="812549" y="16657"/>
                  </a:lnTo>
                  <a:lnTo>
                    <a:pt x="750989" y="23780"/>
                  </a:lnTo>
                  <a:lnTo>
                    <a:pt x="691157" y="32087"/>
                  </a:lnTo>
                  <a:lnTo>
                    <a:pt x="633148" y="41543"/>
                  </a:lnTo>
                  <a:lnTo>
                    <a:pt x="577055" y="52114"/>
                  </a:lnTo>
                  <a:lnTo>
                    <a:pt x="522972" y="63766"/>
                  </a:lnTo>
                  <a:lnTo>
                    <a:pt x="470992" y="76463"/>
                  </a:lnTo>
                  <a:lnTo>
                    <a:pt x="421210" y="90173"/>
                  </a:lnTo>
                  <a:lnTo>
                    <a:pt x="373719" y="104860"/>
                  </a:lnTo>
                  <a:lnTo>
                    <a:pt x="328612" y="120491"/>
                  </a:lnTo>
                  <a:lnTo>
                    <a:pt x="285984" y="137030"/>
                  </a:lnTo>
                  <a:lnTo>
                    <a:pt x="245928" y="154443"/>
                  </a:lnTo>
                  <a:lnTo>
                    <a:pt x="208538" y="172697"/>
                  </a:lnTo>
                  <a:lnTo>
                    <a:pt x="173907" y="191756"/>
                  </a:lnTo>
                  <a:lnTo>
                    <a:pt x="113300" y="232154"/>
                  </a:lnTo>
                  <a:lnTo>
                    <a:pt x="64856" y="275362"/>
                  </a:lnTo>
                  <a:lnTo>
                    <a:pt x="29324" y="321106"/>
                  </a:lnTo>
                  <a:lnTo>
                    <a:pt x="7456" y="369110"/>
                  </a:lnTo>
                  <a:lnTo>
                    <a:pt x="0" y="419100"/>
                  </a:lnTo>
                  <a:lnTo>
                    <a:pt x="1879" y="444325"/>
                  </a:lnTo>
                  <a:lnTo>
                    <a:pt x="16635" y="493356"/>
                  </a:lnTo>
                  <a:lnTo>
                    <a:pt x="45429" y="540265"/>
                  </a:lnTo>
                  <a:lnTo>
                    <a:pt x="87510" y="584775"/>
                  </a:lnTo>
                  <a:lnTo>
                    <a:pt x="142130" y="626612"/>
                  </a:lnTo>
                  <a:lnTo>
                    <a:pt x="208538" y="665502"/>
                  </a:lnTo>
                  <a:lnTo>
                    <a:pt x="245928" y="683756"/>
                  </a:lnTo>
                  <a:lnTo>
                    <a:pt x="285984" y="701169"/>
                  </a:lnTo>
                  <a:lnTo>
                    <a:pt x="328612" y="717708"/>
                  </a:lnTo>
                  <a:lnTo>
                    <a:pt x="373719" y="733339"/>
                  </a:lnTo>
                  <a:lnTo>
                    <a:pt x="421210" y="748026"/>
                  </a:lnTo>
                  <a:lnTo>
                    <a:pt x="470992" y="761736"/>
                  </a:lnTo>
                  <a:lnTo>
                    <a:pt x="522972" y="774433"/>
                  </a:lnTo>
                  <a:lnTo>
                    <a:pt x="577055" y="786085"/>
                  </a:lnTo>
                  <a:lnTo>
                    <a:pt x="633148" y="796656"/>
                  </a:lnTo>
                  <a:lnTo>
                    <a:pt x="691157" y="806112"/>
                  </a:lnTo>
                  <a:lnTo>
                    <a:pt x="750989" y="814419"/>
                  </a:lnTo>
                  <a:lnTo>
                    <a:pt x="812549" y="821542"/>
                  </a:lnTo>
                  <a:lnTo>
                    <a:pt x="875744" y="827447"/>
                  </a:lnTo>
                  <a:lnTo>
                    <a:pt x="940480" y="832100"/>
                  </a:lnTo>
                  <a:lnTo>
                    <a:pt x="1006664" y="835466"/>
                  </a:lnTo>
                  <a:lnTo>
                    <a:pt x="1074202" y="837510"/>
                  </a:lnTo>
                  <a:lnTo>
                    <a:pt x="1143000" y="838200"/>
                  </a:lnTo>
                  <a:lnTo>
                    <a:pt x="1211797" y="837510"/>
                  </a:lnTo>
                  <a:lnTo>
                    <a:pt x="1279335" y="835466"/>
                  </a:lnTo>
                  <a:lnTo>
                    <a:pt x="1345519" y="832100"/>
                  </a:lnTo>
                  <a:lnTo>
                    <a:pt x="1410255" y="827447"/>
                  </a:lnTo>
                  <a:lnTo>
                    <a:pt x="1473450" y="821542"/>
                  </a:lnTo>
                  <a:lnTo>
                    <a:pt x="1535010" y="814419"/>
                  </a:lnTo>
                  <a:lnTo>
                    <a:pt x="1594842" y="806112"/>
                  </a:lnTo>
                  <a:lnTo>
                    <a:pt x="1652851" y="796656"/>
                  </a:lnTo>
                  <a:lnTo>
                    <a:pt x="1708944" y="786085"/>
                  </a:lnTo>
                  <a:lnTo>
                    <a:pt x="1763027" y="774433"/>
                  </a:lnTo>
                  <a:lnTo>
                    <a:pt x="1815007" y="761736"/>
                  </a:lnTo>
                  <a:lnTo>
                    <a:pt x="1864789" y="748026"/>
                  </a:lnTo>
                  <a:lnTo>
                    <a:pt x="1912280" y="733339"/>
                  </a:lnTo>
                  <a:lnTo>
                    <a:pt x="1957387" y="717708"/>
                  </a:lnTo>
                  <a:lnTo>
                    <a:pt x="2000015" y="701169"/>
                  </a:lnTo>
                  <a:lnTo>
                    <a:pt x="2040071" y="683756"/>
                  </a:lnTo>
                  <a:lnTo>
                    <a:pt x="2077461" y="665502"/>
                  </a:lnTo>
                  <a:lnTo>
                    <a:pt x="2112092" y="646443"/>
                  </a:lnTo>
                  <a:lnTo>
                    <a:pt x="2172699" y="606045"/>
                  </a:lnTo>
                  <a:lnTo>
                    <a:pt x="2221143" y="562837"/>
                  </a:lnTo>
                  <a:lnTo>
                    <a:pt x="2256675" y="517093"/>
                  </a:lnTo>
                  <a:lnTo>
                    <a:pt x="2278543" y="469089"/>
                  </a:lnTo>
                  <a:lnTo>
                    <a:pt x="2286000" y="419100"/>
                  </a:lnTo>
                  <a:lnTo>
                    <a:pt x="2284120" y="393874"/>
                  </a:lnTo>
                  <a:lnTo>
                    <a:pt x="2269364" y="344843"/>
                  </a:lnTo>
                  <a:lnTo>
                    <a:pt x="2240570" y="297934"/>
                  </a:lnTo>
                  <a:lnTo>
                    <a:pt x="2198489" y="253424"/>
                  </a:lnTo>
                  <a:lnTo>
                    <a:pt x="2143869" y="211587"/>
                  </a:lnTo>
                  <a:lnTo>
                    <a:pt x="2077461" y="172697"/>
                  </a:lnTo>
                  <a:lnTo>
                    <a:pt x="2040071" y="154443"/>
                  </a:lnTo>
                  <a:lnTo>
                    <a:pt x="2000015" y="137030"/>
                  </a:lnTo>
                  <a:lnTo>
                    <a:pt x="1957387" y="120491"/>
                  </a:lnTo>
                  <a:lnTo>
                    <a:pt x="1912280" y="104860"/>
                  </a:lnTo>
                  <a:lnTo>
                    <a:pt x="1864789" y="90173"/>
                  </a:lnTo>
                  <a:lnTo>
                    <a:pt x="1815007" y="76463"/>
                  </a:lnTo>
                  <a:lnTo>
                    <a:pt x="1763027" y="63766"/>
                  </a:lnTo>
                  <a:lnTo>
                    <a:pt x="1708944" y="52114"/>
                  </a:lnTo>
                  <a:lnTo>
                    <a:pt x="1652851" y="41543"/>
                  </a:lnTo>
                  <a:lnTo>
                    <a:pt x="1594842" y="32087"/>
                  </a:lnTo>
                  <a:lnTo>
                    <a:pt x="1535010" y="23780"/>
                  </a:lnTo>
                  <a:lnTo>
                    <a:pt x="1473450" y="16657"/>
                  </a:lnTo>
                  <a:lnTo>
                    <a:pt x="1410255" y="10752"/>
                  </a:lnTo>
                  <a:lnTo>
                    <a:pt x="1345519" y="6099"/>
                  </a:lnTo>
                  <a:lnTo>
                    <a:pt x="1279335" y="2733"/>
                  </a:lnTo>
                  <a:lnTo>
                    <a:pt x="1211797" y="689"/>
                  </a:lnTo>
                  <a:lnTo>
                    <a:pt x="1143000" y="0"/>
                  </a:lnTo>
                  <a:close/>
                </a:path>
              </a:pathLst>
            </a:custGeom>
          </p:spPr>
          <p:style>
            <a:lnRef idx="0">
              <a:scrgbClr r="0" g="0" b="0"/>
            </a:lnRef>
            <a:fillRef idx="1001">
              <a:schemeClr val="lt2"/>
            </a:fillRef>
            <a:effectRef idx="0">
              <a:scrgbClr r="0" g="0" b="0"/>
            </a:effectRef>
            <a:fontRef idx="major"/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5562600" y="2362200"/>
              <a:ext cx="2286000" cy="838200"/>
            </a:xfrm>
            <a:custGeom>
              <a:avLst/>
              <a:gdLst/>
              <a:ahLst/>
              <a:cxnLst/>
              <a:rect l="l" t="t" r="r" b="b"/>
              <a:pathLst>
                <a:path w="2286000" h="838200">
                  <a:moveTo>
                    <a:pt x="1143000" y="0"/>
                  </a:moveTo>
                  <a:lnTo>
                    <a:pt x="1211797" y="689"/>
                  </a:lnTo>
                  <a:lnTo>
                    <a:pt x="1279335" y="2733"/>
                  </a:lnTo>
                  <a:lnTo>
                    <a:pt x="1345519" y="6099"/>
                  </a:lnTo>
                  <a:lnTo>
                    <a:pt x="1410255" y="10752"/>
                  </a:lnTo>
                  <a:lnTo>
                    <a:pt x="1473450" y="16657"/>
                  </a:lnTo>
                  <a:lnTo>
                    <a:pt x="1535010" y="23780"/>
                  </a:lnTo>
                  <a:lnTo>
                    <a:pt x="1594842" y="32087"/>
                  </a:lnTo>
                  <a:lnTo>
                    <a:pt x="1652851" y="41543"/>
                  </a:lnTo>
                  <a:lnTo>
                    <a:pt x="1708944" y="52114"/>
                  </a:lnTo>
                  <a:lnTo>
                    <a:pt x="1763027" y="63766"/>
                  </a:lnTo>
                  <a:lnTo>
                    <a:pt x="1815007" y="76463"/>
                  </a:lnTo>
                  <a:lnTo>
                    <a:pt x="1864789" y="90173"/>
                  </a:lnTo>
                  <a:lnTo>
                    <a:pt x="1912280" y="104860"/>
                  </a:lnTo>
                  <a:lnTo>
                    <a:pt x="1957387" y="120491"/>
                  </a:lnTo>
                  <a:lnTo>
                    <a:pt x="2000015" y="137030"/>
                  </a:lnTo>
                  <a:lnTo>
                    <a:pt x="2040071" y="154443"/>
                  </a:lnTo>
                  <a:lnTo>
                    <a:pt x="2077461" y="172697"/>
                  </a:lnTo>
                  <a:lnTo>
                    <a:pt x="2112092" y="191756"/>
                  </a:lnTo>
                  <a:lnTo>
                    <a:pt x="2172699" y="232154"/>
                  </a:lnTo>
                  <a:lnTo>
                    <a:pt x="2221143" y="275362"/>
                  </a:lnTo>
                  <a:lnTo>
                    <a:pt x="2256675" y="321106"/>
                  </a:lnTo>
                  <a:lnTo>
                    <a:pt x="2278543" y="369110"/>
                  </a:lnTo>
                  <a:lnTo>
                    <a:pt x="2286000" y="419100"/>
                  </a:lnTo>
                  <a:lnTo>
                    <a:pt x="2284120" y="444325"/>
                  </a:lnTo>
                  <a:lnTo>
                    <a:pt x="2269364" y="493356"/>
                  </a:lnTo>
                  <a:lnTo>
                    <a:pt x="2240570" y="540265"/>
                  </a:lnTo>
                  <a:lnTo>
                    <a:pt x="2198489" y="584775"/>
                  </a:lnTo>
                  <a:lnTo>
                    <a:pt x="2143869" y="626612"/>
                  </a:lnTo>
                  <a:lnTo>
                    <a:pt x="2077461" y="665502"/>
                  </a:lnTo>
                  <a:lnTo>
                    <a:pt x="2040071" y="683756"/>
                  </a:lnTo>
                  <a:lnTo>
                    <a:pt x="2000015" y="701169"/>
                  </a:lnTo>
                  <a:lnTo>
                    <a:pt x="1957387" y="717708"/>
                  </a:lnTo>
                  <a:lnTo>
                    <a:pt x="1912280" y="733339"/>
                  </a:lnTo>
                  <a:lnTo>
                    <a:pt x="1864789" y="748026"/>
                  </a:lnTo>
                  <a:lnTo>
                    <a:pt x="1815007" y="761736"/>
                  </a:lnTo>
                  <a:lnTo>
                    <a:pt x="1763027" y="774433"/>
                  </a:lnTo>
                  <a:lnTo>
                    <a:pt x="1708944" y="786085"/>
                  </a:lnTo>
                  <a:lnTo>
                    <a:pt x="1652851" y="796656"/>
                  </a:lnTo>
                  <a:lnTo>
                    <a:pt x="1594842" y="806112"/>
                  </a:lnTo>
                  <a:lnTo>
                    <a:pt x="1535010" y="814419"/>
                  </a:lnTo>
                  <a:lnTo>
                    <a:pt x="1473450" y="821542"/>
                  </a:lnTo>
                  <a:lnTo>
                    <a:pt x="1410255" y="827447"/>
                  </a:lnTo>
                  <a:lnTo>
                    <a:pt x="1345519" y="832100"/>
                  </a:lnTo>
                  <a:lnTo>
                    <a:pt x="1279335" y="835466"/>
                  </a:lnTo>
                  <a:lnTo>
                    <a:pt x="1211797" y="837510"/>
                  </a:lnTo>
                  <a:lnTo>
                    <a:pt x="1143000" y="838200"/>
                  </a:lnTo>
                  <a:lnTo>
                    <a:pt x="1074202" y="837510"/>
                  </a:lnTo>
                  <a:lnTo>
                    <a:pt x="1006664" y="835466"/>
                  </a:lnTo>
                  <a:lnTo>
                    <a:pt x="940480" y="832100"/>
                  </a:lnTo>
                  <a:lnTo>
                    <a:pt x="875744" y="827447"/>
                  </a:lnTo>
                  <a:lnTo>
                    <a:pt x="812549" y="821542"/>
                  </a:lnTo>
                  <a:lnTo>
                    <a:pt x="750989" y="814419"/>
                  </a:lnTo>
                  <a:lnTo>
                    <a:pt x="691157" y="806112"/>
                  </a:lnTo>
                  <a:lnTo>
                    <a:pt x="633148" y="796656"/>
                  </a:lnTo>
                  <a:lnTo>
                    <a:pt x="577055" y="786085"/>
                  </a:lnTo>
                  <a:lnTo>
                    <a:pt x="522972" y="774433"/>
                  </a:lnTo>
                  <a:lnTo>
                    <a:pt x="470992" y="761736"/>
                  </a:lnTo>
                  <a:lnTo>
                    <a:pt x="421210" y="748026"/>
                  </a:lnTo>
                  <a:lnTo>
                    <a:pt x="373719" y="733339"/>
                  </a:lnTo>
                  <a:lnTo>
                    <a:pt x="328612" y="717708"/>
                  </a:lnTo>
                  <a:lnTo>
                    <a:pt x="285984" y="701169"/>
                  </a:lnTo>
                  <a:lnTo>
                    <a:pt x="245928" y="683756"/>
                  </a:lnTo>
                  <a:lnTo>
                    <a:pt x="208538" y="665502"/>
                  </a:lnTo>
                  <a:lnTo>
                    <a:pt x="173907" y="646443"/>
                  </a:lnTo>
                  <a:lnTo>
                    <a:pt x="113300" y="606045"/>
                  </a:lnTo>
                  <a:lnTo>
                    <a:pt x="64856" y="562837"/>
                  </a:lnTo>
                  <a:lnTo>
                    <a:pt x="29324" y="517093"/>
                  </a:lnTo>
                  <a:lnTo>
                    <a:pt x="7456" y="469089"/>
                  </a:lnTo>
                  <a:lnTo>
                    <a:pt x="0" y="419100"/>
                  </a:lnTo>
                  <a:lnTo>
                    <a:pt x="1879" y="393874"/>
                  </a:lnTo>
                  <a:lnTo>
                    <a:pt x="16635" y="344843"/>
                  </a:lnTo>
                  <a:lnTo>
                    <a:pt x="45429" y="297934"/>
                  </a:lnTo>
                  <a:lnTo>
                    <a:pt x="87510" y="253424"/>
                  </a:lnTo>
                  <a:lnTo>
                    <a:pt x="142130" y="211587"/>
                  </a:lnTo>
                  <a:lnTo>
                    <a:pt x="208538" y="172697"/>
                  </a:lnTo>
                  <a:lnTo>
                    <a:pt x="245928" y="154443"/>
                  </a:lnTo>
                  <a:lnTo>
                    <a:pt x="285984" y="137030"/>
                  </a:lnTo>
                  <a:lnTo>
                    <a:pt x="328612" y="120491"/>
                  </a:lnTo>
                  <a:lnTo>
                    <a:pt x="373719" y="104860"/>
                  </a:lnTo>
                  <a:lnTo>
                    <a:pt x="421210" y="90173"/>
                  </a:lnTo>
                  <a:lnTo>
                    <a:pt x="470992" y="76463"/>
                  </a:lnTo>
                  <a:lnTo>
                    <a:pt x="522972" y="63766"/>
                  </a:lnTo>
                  <a:lnTo>
                    <a:pt x="577055" y="52114"/>
                  </a:lnTo>
                  <a:lnTo>
                    <a:pt x="633148" y="41543"/>
                  </a:lnTo>
                  <a:lnTo>
                    <a:pt x="691157" y="32087"/>
                  </a:lnTo>
                  <a:lnTo>
                    <a:pt x="750989" y="23780"/>
                  </a:lnTo>
                  <a:lnTo>
                    <a:pt x="812549" y="16657"/>
                  </a:lnTo>
                  <a:lnTo>
                    <a:pt x="875744" y="10752"/>
                  </a:lnTo>
                  <a:lnTo>
                    <a:pt x="940480" y="6099"/>
                  </a:lnTo>
                  <a:lnTo>
                    <a:pt x="1006664" y="2733"/>
                  </a:lnTo>
                  <a:lnTo>
                    <a:pt x="1074202" y="689"/>
                  </a:lnTo>
                  <a:lnTo>
                    <a:pt x="1143000" y="0"/>
                  </a:lnTo>
                  <a:close/>
                </a:path>
                <a:path w="2286000" h="838200">
                  <a:moveTo>
                    <a:pt x="0" y="0"/>
                  </a:moveTo>
                  <a:lnTo>
                    <a:pt x="0" y="0"/>
                  </a:lnTo>
                </a:path>
                <a:path w="2286000" h="838200">
                  <a:moveTo>
                    <a:pt x="2286000" y="838200"/>
                  </a:moveTo>
                  <a:lnTo>
                    <a:pt x="2286000" y="838200"/>
                  </a:lnTo>
                </a:path>
              </a:pathLst>
            </a:custGeom>
            <a:ln w="12579">
              <a:solidFill>
                <a:srgbClr val="FF0000"/>
              </a:solidFill>
            </a:ln>
          </p:spPr>
          <p:style>
            <a:lnRef idx="0">
              <a:scrgbClr r="0" g="0" b="0"/>
            </a:lnRef>
            <a:fillRef idx="1001">
              <a:schemeClr val="lt2"/>
            </a:fillRef>
            <a:effectRef idx="0">
              <a:scrgbClr r="0" g="0" b="0"/>
            </a:effectRef>
            <a:fontRef idx="major"/>
          </p:style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7951893" y="2603069"/>
            <a:ext cx="1889760" cy="635000"/>
          </a:xfrm>
          <a:prstGeom prst="rect">
            <a:avLst/>
          </a:prstGeom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 vert="horz" wrap="square" lIns="0" tIns="12700" rIns="0" bIns="0" rtlCol="0">
            <a:spAutoFit/>
          </a:bodyPr>
          <a:lstStyle/>
          <a:p>
            <a:pPr marL="210185" marR="5080" indent="-19812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Times New Roman"/>
                <a:cs typeface="Times New Roman"/>
              </a:rPr>
              <a:t>subproblem</a:t>
            </a:r>
            <a:r>
              <a:rPr sz="2000" spc="-1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2  of </a:t>
            </a:r>
            <a:r>
              <a:rPr sz="2000" spc="-5" dirty="0">
                <a:latin typeface="Times New Roman"/>
                <a:cs typeface="Times New Roman"/>
              </a:rPr>
              <a:t>size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n</a:t>
            </a:r>
            <a:r>
              <a:rPr sz="2000" dirty="0">
                <a:latin typeface="Times New Roman"/>
                <a:cs typeface="Times New Roman"/>
              </a:rPr>
              <a:t>/2</a:t>
            </a:r>
          </a:p>
        </p:txBody>
      </p:sp>
      <p:grpSp>
        <p:nvGrpSpPr>
          <p:cNvPr id="7" name="object 7"/>
          <p:cNvGrpSpPr/>
          <p:nvPr/>
        </p:nvGrpSpPr>
        <p:grpSpPr>
          <a:xfrm>
            <a:off x="1617134" y="2495119"/>
            <a:ext cx="3064933" cy="850900"/>
            <a:chOff x="1212850" y="2355850"/>
            <a:chExt cx="2298700" cy="850900"/>
          </a:xfrm>
        </p:grpSpPr>
        <p:sp>
          <p:nvSpPr>
            <p:cNvPr id="8" name="object 8"/>
            <p:cNvSpPr/>
            <p:nvPr/>
          </p:nvSpPr>
          <p:spPr>
            <a:xfrm>
              <a:off x="1219200" y="2362200"/>
              <a:ext cx="2286000" cy="838200"/>
            </a:xfrm>
            <a:custGeom>
              <a:avLst/>
              <a:gdLst/>
              <a:ahLst/>
              <a:cxnLst/>
              <a:rect l="l" t="t" r="r" b="b"/>
              <a:pathLst>
                <a:path w="2286000" h="838200">
                  <a:moveTo>
                    <a:pt x="1143000" y="0"/>
                  </a:moveTo>
                  <a:lnTo>
                    <a:pt x="1074202" y="689"/>
                  </a:lnTo>
                  <a:lnTo>
                    <a:pt x="1006664" y="2733"/>
                  </a:lnTo>
                  <a:lnTo>
                    <a:pt x="940480" y="6099"/>
                  </a:lnTo>
                  <a:lnTo>
                    <a:pt x="875744" y="10752"/>
                  </a:lnTo>
                  <a:lnTo>
                    <a:pt x="812549" y="16657"/>
                  </a:lnTo>
                  <a:lnTo>
                    <a:pt x="750989" y="23780"/>
                  </a:lnTo>
                  <a:lnTo>
                    <a:pt x="691157" y="32087"/>
                  </a:lnTo>
                  <a:lnTo>
                    <a:pt x="633148" y="41543"/>
                  </a:lnTo>
                  <a:lnTo>
                    <a:pt x="577055" y="52114"/>
                  </a:lnTo>
                  <a:lnTo>
                    <a:pt x="522972" y="63766"/>
                  </a:lnTo>
                  <a:lnTo>
                    <a:pt x="470992" y="76463"/>
                  </a:lnTo>
                  <a:lnTo>
                    <a:pt x="421210" y="90173"/>
                  </a:lnTo>
                  <a:lnTo>
                    <a:pt x="373719" y="104860"/>
                  </a:lnTo>
                  <a:lnTo>
                    <a:pt x="328612" y="120491"/>
                  </a:lnTo>
                  <a:lnTo>
                    <a:pt x="285984" y="137030"/>
                  </a:lnTo>
                  <a:lnTo>
                    <a:pt x="245928" y="154443"/>
                  </a:lnTo>
                  <a:lnTo>
                    <a:pt x="208538" y="172697"/>
                  </a:lnTo>
                  <a:lnTo>
                    <a:pt x="173907" y="191756"/>
                  </a:lnTo>
                  <a:lnTo>
                    <a:pt x="113300" y="232154"/>
                  </a:lnTo>
                  <a:lnTo>
                    <a:pt x="64856" y="275362"/>
                  </a:lnTo>
                  <a:lnTo>
                    <a:pt x="29324" y="321106"/>
                  </a:lnTo>
                  <a:lnTo>
                    <a:pt x="7456" y="369110"/>
                  </a:lnTo>
                  <a:lnTo>
                    <a:pt x="0" y="419100"/>
                  </a:lnTo>
                  <a:lnTo>
                    <a:pt x="1879" y="444325"/>
                  </a:lnTo>
                  <a:lnTo>
                    <a:pt x="16635" y="493356"/>
                  </a:lnTo>
                  <a:lnTo>
                    <a:pt x="45429" y="540265"/>
                  </a:lnTo>
                  <a:lnTo>
                    <a:pt x="87510" y="584775"/>
                  </a:lnTo>
                  <a:lnTo>
                    <a:pt x="142130" y="626612"/>
                  </a:lnTo>
                  <a:lnTo>
                    <a:pt x="208538" y="665502"/>
                  </a:lnTo>
                  <a:lnTo>
                    <a:pt x="245928" y="683756"/>
                  </a:lnTo>
                  <a:lnTo>
                    <a:pt x="285984" y="701169"/>
                  </a:lnTo>
                  <a:lnTo>
                    <a:pt x="328612" y="717708"/>
                  </a:lnTo>
                  <a:lnTo>
                    <a:pt x="373719" y="733339"/>
                  </a:lnTo>
                  <a:lnTo>
                    <a:pt x="421210" y="748026"/>
                  </a:lnTo>
                  <a:lnTo>
                    <a:pt x="470992" y="761736"/>
                  </a:lnTo>
                  <a:lnTo>
                    <a:pt x="522972" y="774433"/>
                  </a:lnTo>
                  <a:lnTo>
                    <a:pt x="577055" y="786085"/>
                  </a:lnTo>
                  <a:lnTo>
                    <a:pt x="633148" y="796656"/>
                  </a:lnTo>
                  <a:lnTo>
                    <a:pt x="691157" y="806112"/>
                  </a:lnTo>
                  <a:lnTo>
                    <a:pt x="750989" y="814419"/>
                  </a:lnTo>
                  <a:lnTo>
                    <a:pt x="812549" y="821542"/>
                  </a:lnTo>
                  <a:lnTo>
                    <a:pt x="875744" y="827447"/>
                  </a:lnTo>
                  <a:lnTo>
                    <a:pt x="940480" y="832100"/>
                  </a:lnTo>
                  <a:lnTo>
                    <a:pt x="1006664" y="835466"/>
                  </a:lnTo>
                  <a:lnTo>
                    <a:pt x="1074202" y="837510"/>
                  </a:lnTo>
                  <a:lnTo>
                    <a:pt x="1143000" y="838200"/>
                  </a:lnTo>
                  <a:lnTo>
                    <a:pt x="1211797" y="837510"/>
                  </a:lnTo>
                  <a:lnTo>
                    <a:pt x="1279335" y="835466"/>
                  </a:lnTo>
                  <a:lnTo>
                    <a:pt x="1345519" y="832100"/>
                  </a:lnTo>
                  <a:lnTo>
                    <a:pt x="1410255" y="827447"/>
                  </a:lnTo>
                  <a:lnTo>
                    <a:pt x="1473450" y="821542"/>
                  </a:lnTo>
                  <a:lnTo>
                    <a:pt x="1535010" y="814419"/>
                  </a:lnTo>
                  <a:lnTo>
                    <a:pt x="1594842" y="806112"/>
                  </a:lnTo>
                  <a:lnTo>
                    <a:pt x="1652851" y="796656"/>
                  </a:lnTo>
                  <a:lnTo>
                    <a:pt x="1708944" y="786085"/>
                  </a:lnTo>
                  <a:lnTo>
                    <a:pt x="1763027" y="774433"/>
                  </a:lnTo>
                  <a:lnTo>
                    <a:pt x="1815007" y="761736"/>
                  </a:lnTo>
                  <a:lnTo>
                    <a:pt x="1864789" y="748026"/>
                  </a:lnTo>
                  <a:lnTo>
                    <a:pt x="1912280" y="733339"/>
                  </a:lnTo>
                  <a:lnTo>
                    <a:pt x="1957387" y="717708"/>
                  </a:lnTo>
                  <a:lnTo>
                    <a:pt x="2000015" y="701169"/>
                  </a:lnTo>
                  <a:lnTo>
                    <a:pt x="2040071" y="683756"/>
                  </a:lnTo>
                  <a:lnTo>
                    <a:pt x="2077461" y="665502"/>
                  </a:lnTo>
                  <a:lnTo>
                    <a:pt x="2112092" y="646443"/>
                  </a:lnTo>
                  <a:lnTo>
                    <a:pt x="2172699" y="606045"/>
                  </a:lnTo>
                  <a:lnTo>
                    <a:pt x="2221143" y="562837"/>
                  </a:lnTo>
                  <a:lnTo>
                    <a:pt x="2256675" y="517093"/>
                  </a:lnTo>
                  <a:lnTo>
                    <a:pt x="2278543" y="469089"/>
                  </a:lnTo>
                  <a:lnTo>
                    <a:pt x="2286000" y="419100"/>
                  </a:lnTo>
                  <a:lnTo>
                    <a:pt x="2284120" y="393874"/>
                  </a:lnTo>
                  <a:lnTo>
                    <a:pt x="2269364" y="344843"/>
                  </a:lnTo>
                  <a:lnTo>
                    <a:pt x="2240570" y="297934"/>
                  </a:lnTo>
                  <a:lnTo>
                    <a:pt x="2198489" y="253424"/>
                  </a:lnTo>
                  <a:lnTo>
                    <a:pt x="2143869" y="211587"/>
                  </a:lnTo>
                  <a:lnTo>
                    <a:pt x="2077461" y="172697"/>
                  </a:lnTo>
                  <a:lnTo>
                    <a:pt x="2040071" y="154443"/>
                  </a:lnTo>
                  <a:lnTo>
                    <a:pt x="2000015" y="137030"/>
                  </a:lnTo>
                  <a:lnTo>
                    <a:pt x="1957387" y="120491"/>
                  </a:lnTo>
                  <a:lnTo>
                    <a:pt x="1912280" y="104860"/>
                  </a:lnTo>
                  <a:lnTo>
                    <a:pt x="1864789" y="90173"/>
                  </a:lnTo>
                  <a:lnTo>
                    <a:pt x="1815007" y="76463"/>
                  </a:lnTo>
                  <a:lnTo>
                    <a:pt x="1763027" y="63766"/>
                  </a:lnTo>
                  <a:lnTo>
                    <a:pt x="1708944" y="52114"/>
                  </a:lnTo>
                  <a:lnTo>
                    <a:pt x="1652851" y="41543"/>
                  </a:lnTo>
                  <a:lnTo>
                    <a:pt x="1594842" y="32087"/>
                  </a:lnTo>
                  <a:lnTo>
                    <a:pt x="1535010" y="23780"/>
                  </a:lnTo>
                  <a:lnTo>
                    <a:pt x="1473450" y="16657"/>
                  </a:lnTo>
                  <a:lnTo>
                    <a:pt x="1410255" y="10752"/>
                  </a:lnTo>
                  <a:lnTo>
                    <a:pt x="1345519" y="6099"/>
                  </a:lnTo>
                  <a:lnTo>
                    <a:pt x="1279335" y="2733"/>
                  </a:lnTo>
                  <a:lnTo>
                    <a:pt x="1211797" y="689"/>
                  </a:lnTo>
                  <a:lnTo>
                    <a:pt x="1143000" y="0"/>
                  </a:lnTo>
                  <a:close/>
                </a:path>
              </a:pathLst>
            </a:custGeom>
          </p:spPr>
          <p:style>
            <a:lnRef idx="0">
              <a:scrgbClr r="0" g="0" b="0"/>
            </a:lnRef>
            <a:fillRef idx="1001">
              <a:schemeClr val="lt2"/>
            </a:fillRef>
            <a:effectRef idx="0">
              <a:scrgbClr r="0" g="0" b="0"/>
            </a:effectRef>
            <a:fontRef idx="major"/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219200" y="2362200"/>
              <a:ext cx="2286000" cy="838200"/>
            </a:xfrm>
            <a:custGeom>
              <a:avLst/>
              <a:gdLst/>
              <a:ahLst/>
              <a:cxnLst/>
              <a:rect l="l" t="t" r="r" b="b"/>
              <a:pathLst>
                <a:path w="2286000" h="838200">
                  <a:moveTo>
                    <a:pt x="1143000" y="0"/>
                  </a:moveTo>
                  <a:lnTo>
                    <a:pt x="1211797" y="689"/>
                  </a:lnTo>
                  <a:lnTo>
                    <a:pt x="1279335" y="2733"/>
                  </a:lnTo>
                  <a:lnTo>
                    <a:pt x="1345519" y="6099"/>
                  </a:lnTo>
                  <a:lnTo>
                    <a:pt x="1410255" y="10752"/>
                  </a:lnTo>
                  <a:lnTo>
                    <a:pt x="1473450" y="16657"/>
                  </a:lnTo>
                  <a:lnTo>
                    <a:pt x="1535010" y="23780"/>
                  </a:lnTo>
                  <a:lnTo>
                    <a:pt x="1594842" y="32087"/>
                  </a:lnTo>
                  <a:lnTo>
                    <a:pt x="1652851" y="41543"/>
                  </a:lnTo>
                  <a:lnTo>
                    <a:pt x="1708944" y="52114"/>
                  </a:lnTo>
                  <a:lnTo>
                    <a:pt x="1763027" y="63766"/>
                  </a:lnTo>
                  <a:lnTo>
                    <a:pt x="1815007" y="76463"/>
                  </a:lnTo>
                  <a:lnTo>
                    <a:pt x="1864789" y="90173"/>
                  </a:lnTo>
                  <a:lnTo>
                    <a:pt x="1912280" y="104860"/>
                  </a:lnTo>
                  <a:lnTo>
                    <a:pt x="1957387" y="120491"/>
                  </a:lnTo>
                  <a:lnTo>
                    <a:pt x="2000015" y="137030"/>
                  </a:lnTo>
                  <a:lnTo>
                    <a:pt x="2040071" y="154443"/>
                  </a:lnTo>
                  <a:lnTo>
                    <a:pt x="2077461" y="172697"/>
                  </a:lnTo>
                  <a:lnTo>
                    <a:pt x="2112092" y="191756"/>
                  </a:lnTo>
                  <a:lnTo>
                    <a:pt x="2172699" y="232154"/>
                  </a:lnTo>
                  <a:lnTo>
                    <a:pt x="2221143" y="275362"/>
                  </a:lnTo>
                  <a:lnTo>
                    <a:pt x="2256675" y="321106"/>
                  </a:lnTo>
                  <a:lnTo>
                    <a:pt x="2278543" y="369110"/>
                  </a:lnTo>
                  <a:lnTo>
                    <a:pt x="2286000" y="419100"/>
                  </a:lnTo>
                  <a:lnTo>
                    <a:pt x="2284120" y="444325"/>
                  </a:lnTo>
                  <a:lnTo>
                    <a:pt x="2269364" y="493356"/>
                  </a:lnTo>
                  <a:lnTo>
                    <a:pt x="2240570" y="540265"/>
                  </a:lnTo>
                  <a:lnTo>
                    <a:pt x="2198489" y="584775"/>
                  </a:lnTo>
                  <a:lnTo>
                    <a:pt x="2143869" y="626612"/>
                  </a:lnTo>
                  <a:lnTo>
                    <a:pt x="2077461" y="665502"/>
                  </a:lnTo>
                  <a:lnTo>
                    <a:pt x="2040071" y="683756"/>
                  </a:lnTo>
                  <a:lnTo>
                    <a:pt x="2000015" y="701169"/>
                  </a:lnTo>
                  <a:lnTo>
                    <a:pt x="1957387" y="717708"/>
                  </a:lnTo>
                  <a:lnTo>
                    <a:pt x="1912280" y="733339"/>
                  </a:lnTo>
                  <a:lnTo>
                    <a:pt x="1864789" y="748026"/>
                  </a:lnTo>
                  <a:lnTo>
                    <a:pt x="1815007" y="761736"/>
                  </a:lnTo>
                  <a:lnTo>
                    <a:pt x="1763027" y="774433"/>
                  </a:lnTo>
                  <a:lnTo>
                    <a:pt x="1708944" y="786085"/>
                  </a:lnTo>
                  <a:lnTo>
                    <a:pt x="1652851" y="796656"/>
                  </a:lnTo>
                  <a:lnTo>
                    <a:pt x="1594842" y="806112"/>
                  </a:lnTo>
                  <a:lnTo>
                    <a:pt x="1535010" y="814419"/>
                  </a:lnTo>
                  <a:lnTo>
                    <a:pt x="1473450" y="821542"/>
                  </a:lnTo>
                  <a:lnTo>
                    <a:pt x="1410255" y="827447"/>
                  </a:lnTo>
                  <a:lnTo>
                    <a:pt x="1345519" y="832100"/>
                  </a:lnTo>
                  <a:lnTo>
                    <a:pt x="1279335" y="835466"/>
                  </a:lnTo>
                  <a:lnTo>
                    <a:pt x="1211797" y="837510"/>
                  </a:lnTo>
                  <a:lnTo>
                    <a:pt x="1143000" y="838200"/>
                  </a:lnTo>
                  <a:lnTo>
                    <a:pt x="1074202" y="837510"/>
                  </a:lnTo>
                  <a:lnTo>
                    <a:pt x="1006664" y="835466"/>
                  </a:lnTo>
                  <a:lnTo>
                    <a:pt x="940480" y="832100"/>
                  </a:lnTo>
                  <a:lnTo>
                    <a:pt x="875744" y="827447"/>
                  </a:lnTo>
                  <a:lnTo>
                    <a:pt x="812549" y="821542"/>
                  </a:lnTo>
                  <a:lnTo>
                    <a:pt x="750989" y="814419"/>
                  </a:lnTo>
                  <a:lnTo>
                    <a:pt x="691157" y="806112"/>
                  </a:lnTo>
                  <a:lnTo>
                    <a:pt x="633148" y="796656"/>
                  </a:lnTo>
                  <a:lnTo>
                    <a:pt x="577055" y="786085"/>
                  </a:lnTo>
                  <a:lnTo>
                    <a:pt x="522972" y="774433"/>
                  </a:lnTo>
                  <a:lnTo>
                    <a:pt x="470992" y="761736"/>
                  </a:lnTo>
                  <a:lnTo>
                    <a:pt x="421210" y="748026"/>
                  </a:lnTo>
                  <a:lnTo>
                    <a:pt x="373719" y="733339"/>
                  </a:lnTo>
                  <a:lnTo>
                    <a:pt x="328612" y="717708"/>
                  </a:lnTo>
                  <a:lnTo>
                    <a:pt x="285984" y="701169"/>
                  </a:lnTo>
                  <a:lnTo>
                    <a:pt x="245928" y="683756"/>
                  </a:lnTo>
                  <a:lnTo>
                    <a:pt x="208538" y="665502"/>
                  </a:lnTo>
                  <a:lnTo>
                    <a:pt x="173907" y="646443"/>
                  </a:lnTo>
                  <a:lnTo>
                    <a:pt x="113300" y="606045"/>
                  </a:lnTo>
                  <a:lnTo>
                    <a:pt x="64856" y="562837"/>
                  </a:lnTo>
                  <a:lnTo>
                    <a:pt x="29324" y="517093"/>
                  </a:lnTo>
                  <a:lnTo>
                    <a:pt x="7456" y="469089"/>
                  </a:lnTo>
                  <a:lnTo>
                    <a:pt x="0" y="419100"/>
                  </a:lnTo>
                  <a:lnTo>
                    <a:pt x="1879" y="393874"/>
                  </a:lnTo>
                  <a:lnTo>
                    <a:pt x="16635" y="344843"/>
                  </a:lnTo>
                  <a:lnTo>
                    <a:pt x="45429" y="297934"/>
                  </a:lnTo>
                  <a:lnTo>
                    <a:pt x="87510" y="253424"/>
                  </a:lnTo>
                  <a:lnTo>
                    <a:pt x="142130" y="211587"/>
                  </a:lnTo>
                  <a:lnTo>
                    <a:pt x="208538" y="172697"/>
                  </a:lnTo>
                  <a:lnTo>
                    <a:pt x="245928" y="154443"/>
                  </a:lnTo>
                  <a:lnTo>
                    <a:pt x="285984" y="137030"/>
                  </a:lnTo>
                  <a:lnTo>
                    <a:pt x="328612" y="120491"/>
                  </a:lnTo>
                  <a:lnTo>
                    <a:pt x="373719" y="104860"/>
                  </a:lnTo>
                  <a:lnTo>
                    <a:pt x="421210" y="90173"/>
                  </a:lnTo>
                  <a:lnTo>
                    <a:pt x="470992" y="76463"/>
                  </a:lnTo>
                  <a:lnTo>
                    <a:pt x="522972" y="63766"/>
                  </a:lnTo>
                  <a:lnTo>
                    <a:pt x="577055" y="52114"/>
                  </a:lnTo>
                  <a:lnTo>
                    <a:pt x="633148" y="41543"/>
                  </a:lnTo>
                  <a:lnTo>
                    <a:pt x="691157" y="32087"/>
                  </a:lnTo>
                  <a:lnTo>
                    <a:pt x="750989" y="23780"/>
                  </a:lnTo>
                  <a:lnTo>
                    <a:pt x="812549" y="16657"/>
                  </a:lnTo>
                  <a:lnTo>
                    <a:pt x="875744" y="10752"/>
                  </a:lnTo>
                  <a:lnTo>
                    <a:pt x="940480" y="6099"/>
                  </a:lnTo>
                  <a:lnTo>
                    <a:pt x="1006664" y="2733"/>
                  </a:lnTo>
                  <a:lnTo>
                    <a:pt x="1074202" y="689"/>
                  </a:lnTo>
                  <a:lnTo>
                    <a:pt x="1143000" y="0"/>
                  </a:lnTo>
                  <a:close/>
                </a:path>
                <a:path w="2286000" h="838200">
                  <a:moveTo>
                    <a:pt x="0" y="0"/>
                  </a:moveTo>
                  <a:lnTo>
                    <a:pt x="0" y="0"/>
                  </a:lnTo>
                </a:path>
                <a:path w="2286000" h="838200">
                  <a:moveTo>
                    <a:pt x="2286000" y="838200"/>
                  </a:moveTo>
                  <a:lnTo>
                    <a:pt x="2286000" y="838200"/>
                  </a:lnTo>
                </a:path>
              </a:pathLst>
            </a:custGeom>
            <a:ln w="12579">
              <a:solidFill>
                <a:srgbClr val="FF0000"/>
              </a:solidFill>
            </a:ln>
          </p:spPr>
          <p:style>
            <a:lnRef idx="0">
              <a:scrgbClr r="0" g="0" b="0"/>
            </a:lnRef>
            <a:fillRef idx="1001">
              <a:schemeClr val="lt2"/>
            </a:fillRef>
            <a:effectRef idx="0">
              <a:scrgbClr r="0" g="0" b="0"/>
            </a:effectRef>
            <a:fontRef idx="major"/>
          </p:style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2160692" y="2603069"/>
            <a:ext cx="1889760" cy="635000"/>
          </a:xfrm>
          <a:prstGeom prst="rect">
            <a:avLst/>
          </a:prstGeom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 vert="horz" wrap="square" lIns="0" tIns="12700" rIns="0" bIns="0" rtlCol="0">
            <a:spAutoFit/>
          </a:bodyPr>
          <a:lstStyle/>
          <a:p>
            <a:pPr marL="210185" marR="5080" indent="-19812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Times New Roman"/>
                <a:cs typeface="Times New Roman"/>
              </a:rPr>
              <a:t>subproblem</a:t>
            </a:r>
            <a:r>
              <a:rPr sz="2000" spc="-1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1  of </a:t>
            </a:r>
            <a:r>
              <a:rPr sz="2000" spc="-5" dirty="0">
                <a:latin typeface="Times New Roman"/>
                <a:cs typeface="Times New Roman"/>
              </a:rPr>
              <a:t>size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Times New Roman"/>
                <a:cs typeface="Times New Roman"/>
              </a:rPr>
              <a:t>n</a:t>
            </a:r>
            <a:r>
              <a:rPr sz="2000" dirty="0">
                <a:latin typeface="Times New Roman"/>
                <a:cs typeface="Times New Roman"/>
              </a:rPr>
              <a:t>/2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625600" y="3796870"/>
            <a:ext cx="3048000" cy="654025"/>
          </a:xfrm>
          <a:prstGeom prst="rect">
            <a:avLst/>
          </a:prstGeom>
          <a:ln w="12579">
            <a:solidFill>
              <a:srgbClr val="FF0000"/>
            </a:solidFill>
          </a:ln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 vert="horz" wrap="square" lIns="0" tIns="38100" rIns="0" bIns="0" rtlCol="0">
            <a:spAutoFit/>
          </a:bodyPr>
          <a:lstStyle/>
          <a:p>
            <a:pPr marL="445134" marR="440690" indent="35560">
              <a:lnSpc>
                <a:spcPct val="100000"/>
              </a:lnSpc>
              <a:spcBef>
                <a:spcPts val="300"/>
              </a:spcBef>
            </a:pPr>
            <a:r>
              <a:rPr sz="2000" dirty="0">
                <a:latin typeface="Times New Roman"/>
                <a:cs typeface="Times New Roman"/>
              </a:rPr>
              <a:t>a </a:t>
            </a:r>
            <a:r>
              <a:rPr sz="2000" spc="-5" dirty="0">
                <a:latin typeface="Times New Roman"/>
                <a:cs typeface="Times New Roman"/>
              </a:rPr>
              <a:t>solution to  </a:t>
            </a:r>
            <a:r>
              <a:rPr sz="2000" dirty="0">
                <a:latin typeface="Times New Roman"/>
                <a:cs typeface="Times New Roman"/>
              </a:rPr>
              <a:t>subproblem</a:t>
            </a:r>
            <a:r>
              <a:rPr sz="2000" spc="-10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1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572000" y="5549470"/>
            <a:ext cx="3048000" cy="654025"/>
          </a:xfrm>
          <a:prstGeom prst="rect">
            <a:avLst/>
          </a:prstGeom>
          <a:ln w="12579">
            <a:solidFill>
              <a:srgbClr val="FF0000"/>
            </a:solidFill>
          </a:ln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 vert="horz" wrap="square" lIns="0" tIns="381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00"/>
              </a:spcBef>
            </a:pPr>
            <a:r>
              <a:rPr sz="2000" dirty="0">
                <a:latin typeface="Times New Roman"/>
                <a:cs typeface="Times New Roman"/>
              </a:rPr>
              <a:t>a </a:t>
            </a:r>
            <a:r>
              <a:rPr sz="2000" spc="-5" dirty="0">
                <a:latin typeface="Times New Roman"/>
                <a:cs typeface="Times New Roman"/>
              </a:rPr>
              <a:t>solution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to</a:t>
            </a:r>
            <a:endParaRPr sz="2000" dirty="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2000" spc="-5" dirty="0">
                <a:latin typeface="Times New Roman"/>
                <a:cs typeface="Times New Roman"/>
              </a:rPr>
              <a:t>the original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problem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7416800" y="3796870"/>
            <a:ext cx="3048000" cy="654025"/>
          </a:xfrm>
          <a:prstGeom prst="rect">
            <a:avLst/>
          </a:prstGeom>
          <a:ln w="12579">
            <a:solidFill>
              <a:srgbClr val="FF0000"/>
            </a:solidFill>
          </a:ln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 vert="horz" wrap="square" lIns="0" tIns="38100" rIns="0" bIns="0" rtlCol="0">
            <a:spAutoFit/>
          </a:bodyPr>
          <a:lstStyle/>
          <a:p>
            <a:pPr marL="445770" marR="440690" indent="35560">
              <a:lnSpc>
                <a:spcPct val="100000"/>
              </a:lnSpc>
              <a:spcBef>
                <a:spcPts val="300"/>
              </a:spcBef>
            </a:pPr>
            <a:r>
              <a:rPr sz="2000" dirty="0">
                <a:latin typeface="Times New Roman"/>
                <a:cs typeface="Times New Roman"/>
              </a:rPr>
              <a:t>a </a:t>
            </a:r>
            <a:r>
              <a:rPr sz="2000" spc="-5" dirty="0">
                <a:latin typeface="Times New Roman"/>
                <a:cs typeface="Times New Roman"/>
              </a:rPr>
              <a:t>solution to  </a:t>
            </a:r>
            <a:r>
              <a:rPr sz="2000" dirty="0">
                <a:latin typeface="Times New Roman"/>
                <a:cs typeface="Times New Roman"/>
              </a:rPr>
              <a:t>subproblem</a:t>
            </a:r>
            <a:r>
              <a:rPr sz="2000" spc="-10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2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6604000" y="2196669"/>
            <a:ext cx="1971040" cy="295910"/>
          </a:xfrm>
          <a:custGeom>
            <a:avLst/>
            <a:gdLst/>
            <a:ahLst/>
            <a:cxnLst/>
            <a:rect l="l" t="t" r="r" b="b"/>
            <a:pathLst>
              <a:path w="1478279" h="295910">
                <a:moveTo>
                  <a:pt x="0" y="0"/>
                </a:moveTo>
                <a:lnTo>
                  <a:pt x="1478279" y="295910"/>
                </a:lnTo>
              </a:path>
            </a:pathLst>
          </a:custGeom>
          <a:ln w="12700">
            <a:solidFill>
              <a:srgbClr val="FF0000"/>
            </a:solidFill>
          </a:ln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563187" y="2467179"/>
            <a:ext cx="72813" cy="49530"/>
          </a:xfrm>
          <a:custGeom>
            <a:avLst/>
            <a:gdLst/>
            <a:ahLst/>
            <a:cxnLst/>
            <a:rect l="l" t="t" r="r" b="b"/>
            <a:pathLst>
              <a:path w="54610" h="49530">
                <a:moveTo>
                  <a:pt x="10160" y="0"/>
                </a:moveTo>
                <a:lnTo>
                  <a:pt x="0" y="49529"/>
                </a:lnTo>
                <a:lnTo>
                  <a:pt x="54610" y="34289"/>
                </a:lnTo>
                <a:lnTo>
                  <a:pt x="10160" y="0"/>
                </a:lnTo>
                <a:close/>
              </a:path>
            </a:pathLst>
          </a:custGeom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616959" y="2196669"/>
            <a:ext cx="1869440" cy="294640"/>
          </a:xfrm>
          <a:custGeom>
            <a:avLst/>
            <a:gdLst/>
            <a:ahLst/>
            <a:cxnLst/>
            <a:rect l="l" t="t" r="r" b="b"/>
            <a:pathLst>
              <a:path w="1402079" h="294639">
                <a:moveTo>
                  <a:pt x="1402080" y="0"/>
                </a:moveTo>
                <a:lnTo>
                  <a:pt x="0" y="294639"/>
                </a:lnTo>
              </a:path>
            </a:pathLst>
          </a:custGeom>
          <a:ln w="12700">
            <a:solidFill>
              <a:srgbClr val="FF0000"/>
            </a:solidFill>
          </a:ln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556000" y="2467179"/>
            <a:ext cx="72813" cy="48260"/>
          </a:xfrm>
          <a:custGeom>
            <a:avLst/>
            <a:gdLst/>
            <a:ahLst/>
            <a:cxnLst/>
            <a:rect l="l" t="t" r="r" b="b"/>
            <a:pathLst>
              <a:path w="54610" h="48260">
                <a:moveTo>
                  <a:pt x="44450" y="0"/>
                </a:moveTo>
                <a:lnTo>
                  <a:pt x="0" y="34289"/>
                </a:lnTo>
                <a:lnTo>
                  <a:pt x="54610" y="48260"/>
                </a:lnTo>
                <a:lnTo>
                  <a:pt x="44450" y="0"/>
                </a:lnTo>
                <a:close/>
              </a:path>
            </a:pathLst>
          </a:custGeom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572000" y="1434669"/>
            <a:ext cx="3048000" cy="838200"/>
          </a:xfrm>
          <a:custGeom>
            <a:avLst/>
            <a:gdLst/>
            <a:ahLst/>
            <a:cxnLst/>
            <a:rect l="l" t="t" r="r" b="b"/>
            <a:pathLst>
              <a:path w="2286000" h="838200">
                <a:moveTo>
                  <a:pt x="1143000" y="0"/>
                </a:moveTo>
                <a:lnTo>
                  <a:pt x="1074202" y="684"/>
                </a:lnTo>
                <a:lnTo>
                  <a:pt x="1006664" y="2715"/>
                </a:lnTo>
                <a:lnTo>
                  <a:pt x="940480" y="6060"/>
                </a:lnTo>
                <a:lnTo>
                  <a:pt x="875744" y="10685"/>
                </a:lnTo>
                <a:lnTo>
                  <a:pt x="812549" y="16557"/>
                </a:lnTo>
                <a:lnTo>
                  <a:pt x="750989" y="23643"/>
                </a:lnTo>
                <a:lnTo>
                  <a:pt x="691157" y="31908"/>
                </a:lnTo>
                <a:lnTo>
                  <a:pt x="633148" y="41321"/>
                </a:lnTo>
                <a:lnTo>
                  <a:pt x="577055" y="51847"/>
                </a:lnTo>
                <a:lnTo>
                  <a:pt x="522972" y="63453"/>
                </a:lnTo>
                <a:lnTo>
                  <a:pt x="470992" y="76106"/>
                </a:lnTo>
                <a:lnTo>
                  <a:pt x="421210" y="89773"/>
                </a:lnTo>
                <a:lnTo>
                  <a:pt x="373719" y="104420"/>
                </a:lnTo>
                <a:lnTo>
                  <a:pt x="328612" y="120014"/>
                </a:lnTo>
                <a:lnTo>
                  <a:pt x="285984" y="136522"/>
                </a:lnTo>
                <a:lnTo>
                  <a:pt x="245928" y="153910"/>
                </a:lnTo>
                <a:lnTo>
                  <a:pt x="208538" y="172145"/>
                </a:lnTo>
                <a:lnTo>
                  <a:pt x="173907" y="191194"/>
                </a:lnTo>
                <a:lnTo>
                  <a:pt x="113300" y="231599"/>
                </a:lnTo>
                <a:lnTo>
                  <a:pt x="64856" y="274858"/>
                </a:lnTo>
                <a:lnTo>
                  <a:pt x="29324" y="320706"/>
                </a:lnTo>
                <a:lnTo>
                  <a:pt x="7456" y="368875"/>
                </a:lnTo>
                <a:lnTo>
                  <a:pt x="0" y="419100"/>
                </a:lnTo>
                <a:lnTo>
                  <a:pt x="1879" y="444325"/>
                </a:lnTo>
                <a:lnTo>
                  <a:pt x="16635" y="493356"/>
                </a:lnTo>
                <a:lnTo>
                  <a:pt x="45429" y="540265"/>
                </a:lnTo>
                <a:lnTo>
                  <a:pt x="87510" y="584775"/>
                </a:lnTo>
                <a:lnTo>
                  <a:pt x="142130" y="626612"/>
                </a:lnTo>
                <a:lnTo>
                  <a:pt x="208538" y="665502"/>
                </a:lnTo>
                <a:lnTo>
                  <a:pt x="245928" y="683756"/>
                </a:lnTo>
                <a:lnTo>
                  <a:pt x="285984" y="701169"/>
                </a:lnTo>
                <a:lnTo>
                  <a:pt x="328612" y="717708"/>
                </a:lnTo>
                <a:lnTo>
                  <a:pt x="373719" y="733339"/>
                </a:lnTo>
                <a:lnTo>
                  <a:pt x="421210" y="748026"/>
                </a:lnTo>
                <a:lnTo>
                  <a:pt x="470992" y="761736"/>
                </a:lnTo>
                <a:lnTo>
                  <a:pt x="522972" y="774433"/>
                </a:lnTo>
                <a:lnTo>
                  <a:pt x="577055" y="786085"/>
                </a:lnTo>
                <a:lnTo>
                  <a:pt x="633148" y="796656"/>
                </a:lnTo>
                <a:lnTo>
                  <a:pt x="691157" y="806112"/>
                </a:lnTo>
                <a:lnTo>
                  <a:pt x="750989" y="814419"/>
                </a:lnTo>
                <a:lnTo>
                  <a:pt x="812549" y="821542"/>
                </a:lnTo>
                <a:lnTo>
                  <a:pt x="875744" y="827447"/>
                </a:lnTo>
                <a:lnTo>
                  <a:pt x="940480" y="832100"/>
                </a:lnTo>
                <a:lnTo>
                  <a:pt x="1006664" y="835466"/>
                </a:lnTo>
                <a:lnTo>
                  <a:pt x="1074202" y="837510"/>
                </a:lnTo>
                <a:lnTo>
                  <a:pt x="1143000" y="838200"/>
                </a:lnTo>
                <a:lnTo>
                  <a:pt x="1211797" y="837510"/>
                </a:lnTo>
                <a:lnTo>
                  <a:pt x="1279335" y="835466"/>
                </a:lnTo>
                <a:lnTo>
                  <a:pt x="1345519" y="832100"/>
                </a:lnTo>
                <a:lnTo>
                  <a:pt x="1410255" y="827447"/>
                </a:lnTo>
                <a:lnTo>
                  <a:pt x="1473450" y="821542"/>
                </a:lnTo>
                <a:lnTo>
                  <a:pt x="1535010" y="814419"/>
                </a:lnTo>
                <a:lnTo>
                  <a:pt x="1594842" y="806112"/>
                </a:lnTo>
                <a:lnTo>
                  <a:pt x="1652851" y="796656"/>
                </a:lnTo>
                <a:lnTo>
                  <a:pt x="1708944" y="786085"/>
                </a:lnTo>
                <a:lnTo>
                  <a:pt x="1763027" y="774433"/>
                </a:lnTo>
                <a:lnTo>
                  <a:pt x="1815007" y="761736"/>
                </a:lnTo>
                <a:lnTo>
                  <a:pt x="1864789" y="748026"/>
                </a:lnTo>
                <a:lnTo>
                  <a:pt x="1912280" y="733339"/>
                </a:lnTo>
                <a:lnTo>
                  <a:pt x="1957387" y="717708"/>
                </a:lnTo>
                <a:lnTo>
                  <a:pt x="2000015" y="701169"/>
                </a:lnTo>
                <a:lnTo>
                  <a:pt x="2040071" y="683756"/>
                </a:lnTo>
                <a:lnTo>
                  <a:pt x="2077461" y="665502"/>
                </a:lnTo>
                <a:lnTo>
                  <a:pt x="2112092" y="646443"/>
                </a:lnTo>
                <a:lnTo>
                  <a:pt x="2172699" y="606045"/>
                </a:lnTo>
                <a:lnTo>
                  <a:pt x="2221143" y="562837"/>
                </a:lnTo>
                <a:lnTo>
                  <a:pt x="2256675" y="517093"/>
                </a:lnTo>
                <a:lnTo>
                  <a:pt x="2278543" y="469089"/>
                </a:lnTo>
                <a:lnTo>
                  <a:pt x="2286000" y="419100"/>
                </a:lnTo>
                <a:lnTo>
                  <a:pt x="2284120" y="393747"/>
                </a:lnTo>
                <a:lnTo>
                  <a:pt x="2269364" y="344517"/>
                </a:lnTo>
                <a:lnTo>
                  <a:pt x="2240570" y="297475"/>
                </a:lnTo>
                <a:lnTo>
                  <a:pt x="2198489" y="252888"/>
                </a:lnTo>
                <a:lnTo>
                  <a:pt x="2143869" y="211023"/>
                </a:lnTo>
                <a:lnTo>
                  <a:pt x="2077461" y="172145"/>
                </a:lnTo>
                <a:lnTo>
                  <a:pt x="2040071" y="153910"/>
                </a:lnTo>
                <a:lnTo>
                  <a:pt x="2000015" y="136522"/>
                </a:lnTo>
                <a:lnTo>
                  <a:pt x="1957387" y="120015"/>
                </a:lnTo>
                <a:lnTo>
                  <a:pt x="1912280" y="104420"/>
                </a:lnTo>
                <a:lnTo>
                  <a:pt x="1864789" y="89773"/>
                </a:lnTo>
                <a:lnTo>
                  <a:pt x="1815007" y="76106"/>
                </a:lnTo>
                <a:lnTo>
                  <a:pt x="1763027" y="63453"/>
                </a:lnTo>
                <a:lnTo>
                  <a:pt x="1708944" y="51847"/>
                </a:lnTo>
                <a:lnTo>
                  <a:pt x="1652851" y="41321"/>
                </a:lnTo>
                <a:lnTo>
                  <a:pt x="1594842" y="31908"/>
                </a:lnTo>
                <a:lnTo>
                  <a:pt x="1535010" y="23643"/>
                </a:lnTo>
                <a:lnTo>
                  <a:pt x="1473450" y="16557"/>
                </a:lnTo>
                <a:lnTo>
                  <a:pt x="1410255" y="10685"/>
                </a:lnTo>
                <a:lnTo>
                  <a:pt x="1345519" y="6060"/>
                </a:lnTo>
                <a:lnTo>
                  <a:pt x="1279335" y="2715"/>
                </a:lnTo>
                <a:lnTo>
                  <a:pt x="1211797" y="684"/>
                </a:lnTo>
                <a:lnTo>
                  <a:pt x="1143000" y="0"/>
                </a:lnTo>
                <a:close/>
              </a:path>
            </a:pathLst>
          </a:custGeom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4" name="Group 30"/>
          <p:cNvGrpSpPr/>
          <p:nvPr/>
        </p:nvGrpSpPr>
        <p:grpSpPr>
          <a:xfrm>
            <a:off x="4572000" y="1434669"/>
            <a:ext cx="3048000" cy="838200"/>
            <a:chOff x="3429000" y="1295400"/>
            <a:chExt cx="2286000" cy="838200"/>
          </a:xfrm>
        </p:grpSpPr>
        <p:sp>
          <p:nvSpPr>
            <p:cNvPr id="20" name="object 20"/>
            <p:cNvSpPr/>
            <p:nvPr/>
          </p:nvSpPr>
          <p:spPr>
            <a:xfrm>
              <a:off x="3429000" y="1295400"/>
              <a:ext cx="2286000" cy="838200"/>
            </a:xfrm>
            <a:custGeom>
              <a:avLst/>
              <a:gdLst/>
              <a:ahLst/>
              <a:cxnLst/>
              <a:rect l="l" t="t" r="r" b="b"/>
              <a:pathLst>
                <a:path w="2286000" h="838200">
                  <a:moveTo>
                    <a:pt x="1143000" y="0"/>
                  </a:moveTo>
                  <a:lnTo>
                    <a:pt x="1211797" y="684"/>
                  </a:lnTo>
                  <a:lnTo>
                    <a:pt x="1279335" y="2715"/>
                  </a:lnTo>
                  <a:lnTo>
                    <a:pt x="1345519" y="6060"/>
                  </a:lnTo>
                  <a:lnTo>
                    <a:pt x="1410255" y="10685"/>
                  </a:lnTo>
                  <a:lnTo>
                    <a:pt x="1473450" y="16557"/>
                  </a:lnTo>
                  <a:lnTo>
                    <a:pt x="1535010" y="23643"/>
                  </a:lnTo>
                  <a:lnTo>
                    <a:pt x="1594842" y="31908"/>
                  </a:lnTo>
                  <a:lnTo>
                    <a:pt x="1652851" y="41321"/>
                  </a:lnTo>
                  <a:lnTo>
                    <a:pt x="1708944" y="51847"/>
                  </a:lnTo>
                  <a:lnTo>
                    <a:pt x="1763027" y="63453"/>
                  </a:lnTo>
                  <a:lnTo>
                    <a:pt x="1815007" y="76106"/>
                  </a:lnTo>
                  <a:lnTo>
                    <a:pt x="1864789" y="89773"/>
                  </a:lnTo>
                  <a:lnTo>
                    <a:pt x="1912280" y="104420"/>
                  </a:lnTo>
                  <a:lnTo>
                    <a:pt x="1957387" y="120015"/>
                  </a:lnTo>
                  <a:lnTo>
                    <a:pt x="2000015" y="136522"/>
                  </a:lnTo>
                  <a:lnTo>
                    <a:pt x="2040071" y="153910"/>
                  </a:lnTo>
                  <a:lnTo>
                    <a:pt x="2077461" y="172145"/>
                  </a:lnTo>
                  <a:lnTo>
                    <a:pt x="2112092" y="191194"/>
                  </a:lnTo>
                  <a:lnTo>
                    <a:pt x="2172699" y="231599"/>
                  </a:lnTo>
                  <a:lnTo>
                    <a:pt x="2221143" y="274858"/>
                  </a:lnTo>
                  <a:lnTo>
                    <a:pt x="2256675" y="320706"/>
                  </a:lnTo>
                  <a:lnTo>
                    <a:pt x="2278543" y="368875"/>
                  </a:lnTo>
                  <a:lnTo>
                    <a:pt x="2286000" y="419100"/>
                  </a:lnTo>
                  <a:lnTo>
                    <a:pt x="2284120" y="444325"/>
                  </a:lnTo>
                  <a:lnTo>
                    <a:pt x="2269364" y="493356"/>
                  </a:lnTo>
                  <a:lnTo>
                    <a:pt x="2240570" y="540265"/>
                  </a:lnTo>
                  <a:lnTo>
                    <a:pt x="2198489" y="584775"/>
                  </a:lnTo>
                  <a:lnTo>
                    <a:pt x="2143869" y="626612"/>
                  </a:lnTo>
                  <a:lnTo>
                    <a:pt x="2077461" y="665502"/>
                  </a:lnTo>
                  <a:lnTo>
                    <a:pt x="2040071" y="683756"/>
                  </a:lnTo>
                  <a:lnTo>
                    <a:pt x="2000015" y="701169"/>
                  </a:lnTo>
                  <a:lnTo>
                    <a:pt x="1957387" y="717708"/>
                  </a:lnTo>
                  <a:lnTo>
                    <a:pt x="1912280" y="733339"/>
                  </a:lnTo>
                  <a:lnTo>
                    <a:pt x="1864789" y="748026"/>
                  </a:lnTo>
                  <a:lnTo>
                    <a:pt x="1815007" y="761736"/>
                  </a:lnTo>
                  <a:lnTo>
                    <a:pt x="1763027" y="774433"/>
                  </a:lnTo>
                  <a:lnTo>
                    <a:pt x="1708944" y="786085"/>
                  </a:lnTo>
                  <a:lnTo>
                    <a:pt x="1652851" y="796656"/>
                  </a:lnTo>
                  <a:lnTo>
                    <a:pt x="1594842" y="806112"/>
                  </a:lnTo>
                  <a:lnTo>
                    <a:pt x="1535010" y="814419"/>
                  </a:lnTo>
                  <a:lnTo>
                    <a:pt x="1473450" y="821542"/>
                  </a:lnTo>
                  <a:lnTo>
                    <a:pt x="1410255" y="827447"/>
                  </a:lnTo>
                  <a:lnTo>
                    <a:pt x="1345519" y="832100"/>
                  </a:lnTo>
                  <a:lnTo>
                    <a:pt x="1279335" y="835466"/>
                  </a:lnTo>
                  <a:lnTo>
                    <a:pt x="1211797" y="837510"/>
                  </a:lnTo>
                  <a:lnTo>
                    <a:pt x="1143000" y="838200"/>
                  </a:lnTo>
                  <a:lnTo>
                    <a:pt x="1074202" y="837510"/>
                  </a:lnTo>
                  <a:lnTo>
                    <a:pt x="1006664" y="835466"/>
                  </a:lnTo>
                  <a:lnTo>
                    <a:pt x="940480" y="832100"/>
                  </a:lnTo>
                  <a:lnTo>
                    <a:pt x="875744" y="827447"/>
                  </a:lnTo>
                  <a:lnTo>
                    <a:pt x="812549" y="821542"/>
                  </a:lnTo>
                  <a:lnTo>
                    <a:pt x="750989" y="814419"/>
                  </a:lnTo>
                  <a:lnTo>
                    <a:pt x="691157" y="806112"/>
                  </a:lnTo>
                  <a:lnTo>
                    <a:pt x="633148" y="796656"/>
                  </a:lnTo>
                  <a:lnTo>
                    <a:pt x="577055" y="786085"/>
                  </a:lnTo>
                  <a:lnTo>
                    <a:pt x="522972" y="774433"/>
                  </a:lnTo>
                  <a:lnTo>
                    <a:pt x="470992" y="761736"/>
                  </a:lnTo>
                  <a:lnTo>
                    <a:pt x="421210" y="748026"/>
                  </a:lnTo>
                  <a:lnTo>
                    <a:pt x="373719" y="733339"/>
                  </a:lnTo>
                  <a:lnTo>
                    <a:pt x="328612" y="717708"/>
                  </a:lnTo>
                  <a:lnTo>
                    <a:pt x="285984" y="701169"/>
                  </a:lnTo>
                  <a:lnTo>
                    <a:pt x="245928" y="683756"/>
                  </a:lnTo>
                  <a:lnTo>
                    <a:pt x="208538" y="665502"/>
                  </a:lnTo>
                  <a:lnTo>
                    <a:pt x="173907" y="646443"/>
                  </a:lnTo>
                  <a:lnTo>
                    <a:pt x="113300" y="606045"/>
                  </a:lnTo>
                  <a:lnTo>
                    <a:pt x="64856" y="562837"/>
                  </a:lnTo>
                  <a:lnTo>
                    <a:pt x="29324" y="517093"/>
                  </a:lnTo>
                  <a:lnTo>
                    <a:pt x="7456" y="469089"/>
                  </a:lnTo>
                  <a:lnTo>
                    <a:pt x="0" y="419100"/>
                  </a:lnTo>
                  <a:lnTo>
                    <a:pt x="1879" y="393747"/>
                  </a:lnTo>
                  <a:lnTo>
                    <a:pt x="16635" y="344517"/>
                  </a:lnTo>
                  <a:lnTo>
                    <a:pt x="45429" y="297475"/>
                  </a:lnTo>
                  <a:lnTo>
                    <a:pt x="87510" y="252888"/>
                  </a:lnTo>
                  <a:lnTo>
                    <a:pt x="142130" y="211023"/>
                  </a:lnTo>
                  <a:lnTo>
                    <a:pt x="208538" y="172145"/>
                  </a:lnTo>
                  <a:lnTo>
                    <a:pt x="245928" y="153910"/>
                  </a:lnTo>
                  <a:lnTo>
                    <a:pt x="285984" y="136522"/>
                  </a:lnTo>
                  <a:lnTo>
                    <a:pt x="328612" y="120014"/>
                  </a:lnTo>
                  <a:lnTo>
                    <a:pt x="373719" y="104420"/>
                  </a:lnTo>
                  <a:lnTo>
                    <a:pt x="421210" y="89773"/>
                  </a:lnTo>
                  <a:lnTo>
                    <a:pt x="470992" y="76106"/>
                  </a:lnTo>
                  <a:lnTo>
                    <a:pt x="522972" y="63453"/>
                  </a:lnTo>
                  <a:lnTo>
                    <a:pt x="577055" y="51847"/>
                  </a:lnTo>
                  <a:lnTo>
                    <a:pt x="633148" y="41321"/>
                  </a:lnTo>
                  <a:lnTo>
                    <a:pt x="691157" y="31908"/>
                  </a:lnTo>
                  <a:lnTo>
                    <a:pt x="750989" y="23643"/>
                  </a:lnTo>
                  <a:lnTo>
                    <a:pt x="812549" y="16557"/>
                  </a:lnTo>
                  <a:lnTo>
                    <a:pt x="875744" y="10685"/>
                  </a:lnTo>
                  <a:lnTo>
                    <a:pt x="940480" y="6060"/>
                  </a:lnTo>
                  <a:lnTo>
                    <a:pt x="1006664" y="2715"/>
                  </a:lnTo>
                  <a:lnTo>
                    <a:pt x="1074202" y="684"/>
                  </a:lnTo>
                  <a:lnTo>
                    <a:pt x="1143000" y="0"/>
                  </a:lnTo>
                  <a:close/>
                </a:path>
                <a:path w="2286000" h="838200">
                  <a:moveTo>
                    <a:pt x="0" y="0"/>
                  </a:moveTo>
                  <a:lnTo>
                    <a:pt x="0" y="0"/>
                  </a:lnTo>
                </a:path>
                <a:path w="2286000" h="838200">
                  <a:moveTo>
                    <a:pt x="2286000" y="838200"/>
                  </a:moveTo>
                  <a:lnTo>
                    <a:pt x="2286000" y="838200"/>
                  </a:lnTo>
                </a:path>
              </a:pathLst>
            </a:custGeom>
            <a:ln w="12579">
              <a:solidFill>
                <a:srgbClr val="FF0000"/>
              </a:solidFill>
            </a:ln>
          </p:spPr>
          <p:style>
            <a:lnRef idx="0">
              <a:scrgbClr r="0" g="0" b="0"/>
            </a:lnRef>
            <a:fillRef idx="1001">
              <a:schemeClr val="lt2"/>
            </a:fillRef>
            <a:effectRef idx="0">
              <a:scrgbClr r="0" g="0" b="0"/>
            </a:effectRef>
            <a:fontRef idx="major"/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 txBox="1"/>
            <p:nvPr/>
          </p:nvSpPr>
          <p:spPr>
            <a:xfrm>
              <a:off x="3582670" y="1549400"/>
              <a:ext cx="1977389" cy="330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1001">
              <a:schemeClr val="lt2"/>
            </a:fillRef>
            <a:effectRef idx="0">
              <a:scrgbClr r="0" g="0" b="0"/>
            </a:effectRef>
            <a:fontRef idx="major"/>
          </p:style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sz="2000" dirty="0">
                  <a:latin typeface="Times New Roman"/>
                  <a:cs typeface="Times New Roman"/>
                </a:rPr>
                <a:t>a problem of </a:t>
              </a:r>
              <a:r>
                <a:rPr sz="2000" spc="-5" dirty="0">
                  <a:latin typeface="Times New Roman"/>
                  <a:cs typeface="Times New Roman"/>
                </a:rPr>
                <a:t>size</a:t>
              </a:r>
              <a:r>
                <a:rPr sz="2000" spc="-70" dirty="0">
                  <a:latin typeface="Times New Roman"/>
                  <a:cs typeface="Times New Roman"/>
                </a:rPr>
                <a:t> </a:t>
              </a:r>
              <a:r>
                <a:rPr sz="2000" i="1" dirty="0">
                  <a:latin typeface="Times New Roman"/>
                  <a:cs typeface="Times New Roman"/>
                </a:rPr>
                <a:t>n</a:t>
              </a:r>
              <a:endParaRPr sz="2000">
                <a:latin typeface="Times New Roman"/>
                <a:cs typeface="Times New Roman"/>
              </a:endParaRPr>
            </a:p>
          </p:txBody>
        </p:sp>
      </p:grpSp>
      <p:grpSp>
        <p:nvGrpSpPr>
          <p:cNvPr id="22" name="object 22"/>
          <p:cNvGrpSpPr/>
          <p:nvPr/>
        </p:nvGrpSpPr>
        <p:grpSpPr>
          <a:xfrm>
            <a:off x="3014134" y="3339669"/>
            <a:ext cx="5960533" cy="457200"/>
            <a:chOff x="2260600" y="3200400"/>
            <a:chExt cx="4470400" cy="457200"/>
          </a:xfrm>
        </p:grpSpPr>
        <p:sp>
          <p:nvSpPr>
            <p:cNvPr id="23" name="object 23"/>
            <p:cNvSpPr/>
            <p:nvPr/>
          </p:nvSpPr>
          <p:spPr>
            <a:xfrm>
              <a:off x="2286000" y="3200400"/>
              <a:ext cx="0" cy="410209"/>
            </a:xfrm>
            <a:custGeom>
              <a:avLst/>
              <a:gdLst/>
              <a:ahLst/>
              <a:cxnLst/>
              <a:rect l="l" t="t" r="r" b="b"/>
              <a:pathLst>
                <a:path h="410210">
                  <a:moveTo>
                    <a:pt x="0" y="0"/>
                  </a:moveTo>
                  <a:lnTo>
                    <a:pt x="0" y="410210"/>
                  </a:lnTo>
                </a:path>
              </a:pathLst>
            </a:custGeom>
            <a:ln w="12700">
              <a:solidFill>
                <a:srgbClr val="FF0000"/>
              </a:solidFill>
            </a:ln>
          </p:spPr>
          <p:style>
            <a:lnRef idx="0">
              <a:scrgbClr r="0" g="0" b="0"/>
            </a:lnRef>
            <a:fillRef idx="1001">
              <a:schemeClr val="lt2"/>
            </a:fillRef>
            <a:effectRef idx="0">
              <a:scrgbClr r="0" g="0" b="0"/>
            </a:effectRef>
            <a:fontRef idx="major"/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2260600" y="3606800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>
                  <a:moveTo>
                    <a:pt x="50800" y="0"/>
                  </a:moveTo>
                  <a:lnTo>
                    <a:pt x="0" y="0"/>
                  </a:lnTo>
                  <a:lnTo>
                    <a:pt x="25400" y="50800"/>
                  </a:lnTo>
                  <a:lnTo>
                    <a:pt x="50800" y="0"/>
                  </a:lnTo>
                  <a:close/>
                </a:path>
              </a:pathLst>
            </a:custGeom>
          </p:spPr>
          <p:style>
            <a:lnRef idx="0">
              <a:scrgbClr r="0" g="0" b="0"/>
            </a:lnRef>
            <a:fillRef idx="1001">
              <a:schemeClr val="lt2"/>
            </a:fillRef>
            <a:effectRef idx="0">
              <a:scrgbClr r="0" g="0" b="0"/>
            </a:effectRef>
            <a:fontRef idx="major"/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6705600" y="3200400"/>
              <a:ext cx="0" cy="410209"/>
            </a:xfrm>
            <a:custGeom>
              <a:avLst/>
              <a:gdLst/>
              <a:ahLst/>
              <a:cxnLst/>
              <a:rect l="l" t="t" r="r" b="b"/>
              <a:pathLst>
                <a:path h="410210">
                  <a:moveTo>
                    <a:pt x="0" y="0"/>
                  </a:moveTo>
                  <a:lnTo>
                    <a:pt x="0" y="410210"/>
                  </a:lnTo>
                </a:path>
              </a:pathLst>
            </a:custGeom>
            <a:ln w="12700">
              <a:solidFill>
                <a:srgbClr val="FF0000"/>
              </a:solidFill>
            </a:ln>
          </p:spPr>
          <p:style>
            <a:lnRef idx="0">
              <a:scrgbClr r="0" g="0" b="0"/>
            </a:lnRef>
            <a:fillRef idx="1001">
              <a:schemeClr val="lt2"/>
            </a:fillRef>
            <a:effectRef idx="0">
              <a:scrgbClr r="0" g="0" b="0"/>
            </a:effectRef>
            <a:fontRef idx="major"/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6680200" y="3606800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>
                  <a:moveTo>
                    <a:pt x="50800" y="0"/>
                  </a:moveTo>
                  <a:lnTo>
                    <a:pt x="0" y="0"/>
                  </a:lnTo>
                  <a:lnTo>
                    <a:pt x="25400" y="50800"/>
                  </a:lnTo>
                  <a:lnTo>
                    <a:pt x="50800" y="0"/>
                  </a:lnTo>
                  <a:close/>
                </a:path>
              </a:pathLst>
            </a:custGeom>
          </p:spPr>
          <p:style>
            <a:lnRef idx="0">
              <a:scrgbClr r="0" g="0" b="0"/>
            </a:lnRef>
            <a:fillRef idx="1001">
              <a:schemeClr val="lt2"/>
            </a:fillRef>
            <a:effectRef idx="0">
              <a:scrgbClr r="0" g="0" b="0"/>
            </a:effectRef>
            <a:fontRef idx="major"/>
          </p:style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7" name="object 27"/>
          <p:cNvGrpSpPr/>
          <p:nvPr/>
        </p:nvGrpSpPr>
        <p:grpSpPr>
          <a:xfrm>
            <a:off x="3039614" y="4482669"/>
            <a:ext cx="5909733" cy="1066800"/>
            <a:chOff x="2279710" y="4343400"/>
            <a:chExt cx="4432300" cy="1066800"/>
          </a:xfrm>
        </p:grpSpPr>
        <p:sp>
          <p:nvSpPr>
            <p:cNvPr id="28" name="object 28"/>
            <p:cNvSpPr/>
            <p:nvPr/>
          </p:nvSpPr>
          <p:spPr>
            <a:xfrm>
              <a:off x="2285999" y="4343400"/>
              <a:ext cx="4419600" cy="533400"/>
            </a:xfrm>
            <a:custGeom>
              <a:avLst/>
              <a:gdLst/>
              <a:ahLst/>
              <a:cxnLst/>
              <a:rect l="l" t="t" r="r" b="b"/>
              <a:pathLst>
                <a:path w="4419600" h="533400">
                  <a:moveTo>
                    <a:pt x="0" y="0"/>
                  </a:moveTo>
                  <a:lnTo>
                    <a:pt x="0" y="533400"/>
                  </a:lnTo>
                </a:path>
                <a:path w="4419600" h="533400">
                  <a:moveTo>
                    <a:pt x="4419600" y="0"/>
                  </a:moveTo>
                  <a:lnTo>
                    <a:pt x="4419600" y="533400"/>
                  </a:lnTo>
                </a:path>
                <a:path w="4419600" h="533400">
                  <a:moveTo>
                    <a:pt x="0" y="533400"/>
                  </a:moveTo>
                  <a:lnTo>
                    <a:pt x="4419600" y="533400"/>
                  </a:lnTo>
                </a:path>
              </a:pathLst>
            </a:custGeom>
            <a:ln w="12579">
              <a:solidFill>
                <a:srgbClr val="FF0000"/>
              </a:solidFill>
            </a:ln>
          </p:spPr>
          <p:style>
            <a:lnRef idx="0">
              <a:scrgbClr r="0" g="0" b="0"/>
            </a:lnRef>
            <a:fillRef idx="1001">
              <a:schemeClr val="lt2"/>
            </a:fillRef>
            <a:effectRef idx="0">
              <a:scrgbClr r="0" g="0" b="0"/>
            </a:effectRef>
            <a:fontRef idx="major"/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4572000" y="4876800"/>
              <a:ext cx="0" cy="486409"/>
            </a:xfrm>
            <a:custGeom>
              <a:avLst/>
              <a:gdLst/>
              <a:ahLst/>
              <a:cxnLst/>
              <a:rect l="l" t="t" r="r" b="b"/>
              <a:pathLst>
                <a:path h="486410">
                  <a:moveTo>
                    <a:pt x="0" y="0"/>
                  </a:moveTo>
                  <a:lnTo>
                    <a:pt x="0" y="486409"/>
                  </a:lnTo>
                </a:path>
              </a:pathLst>
            </a:custGeom>
            <a:ln w="12700">
              <a:solidFill>
                <a:srgbClr val="FF0000"/>
              </a:solidFill>
            </a:ln>
          </p:spPr>
          <p:style>
            <a:lnRef idx="0">
              <a:scrgbClr r="0" g="0" b="0"/>
            </a:lnRef>
            <a:fillRef idx="1001">
              <a:schemeClr val="lt2"/>
            </a:fillRef>
            <a:effectRef idx="0">
              <a:scrgbClr r="0" g="0" b="0"/>
            </a:effectRef>
            <a:fontRef idx="major"/>
          </p:style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4546600" y="5359400"/>
              <a:ext cx="50800" cy="50800"/>
            </a:xfrm>
            <a:custGeom>
              <a:avLst/>
              <a:gdLst/>
              <a:ahLst/>
              <a:cxnLst/>
              <a:rect l="l" t="t" r="r" b="b"/>
              <a:pathLst>
                <a:path w="50800" h="50800">
                  <a:moveTo>
                    <a:pt x="50800" y="0"/>
                  </a:moveTo>
                  <a:lnTo>
                    <a:pt x="0" y="0"/>
                  </a:lnTo>
                  <a:lnTo>
                    <a:pt x="25400" y="50800"/>
                  </a:lnTo>
                  <a:lnTo>
                    <a:pt x="50800" y="0"/>
                  </a:lnTo>
                  <a:close/>
                </a:path>
              </a:pathLst>
            </a:custGeom>
          </p:spPr>
          <p:style>
            <a:lnRef idx="0">
              <a:scrgbClr r="0" g="0" b="0"/>
            </a:lnRef>
            <a:fillRef idx="1001">
              <a:schemeClr val="lt2"/>
            </a:fillRef>
            <a:effectRef idx="0">
              <a:scrgbClr r="0" g="0" b="0"/>
            </a:effectRef>
            <a:fontRef idx="major"/>
          </p:style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40"/>
          <p:cNvSpPr txBox="1"/>
          <p:nvPr/>
        </p:nvSpPr>
        <p:spPr>
          <a:xfrm>
            <a:off x="4683338" y="2920569"/>
            <a:ext cx="2827020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635" algn="ctr">
              <a:lnSpc>
                <a:spcPct val="100000"/>
              </a:lnSpc>
              <a:spcBef>
                <a:spcPts val="100"/>
              </a:spcBef>
            </a:pPr>
            <a:r>
              <a:rPr sz="1800" b="1" spc="25" dirty="0">
                <a:solidFill>
                  <a:srgbClr val="FF0000"/>
                </a:solidFill>
                <a:latin typeface="Trebuchet MS"/>
                <a:cs typeface="Trebuchet MS"/>
              </a:rPr>
              <a:t>Don’t </a:t>
            </a:r>
            <a:r>
              <a:rPr sz="1800" b="1" spc="15" dirty="0">
                <a:solidFill>
                  <a:srgbClr val="FF0000"/>
                </a:solidFill>
                <a:latin typeface="Trebuchet MS"/>
                <a:cs typeface="Trebuchet MS"/>
              </a:rPr>
              <a:t>assume  </a:t>
            </a:r>
            <a:r>
              <a:rPr sz="1800" b="1" spc="5" dirty="0">
                <a:solidFill>
                  <a:srgbClr val="FF0000"/>
                </a:solidFill>
                <a:latin typeface="Trebuchet MS"/>
                <a:cs typeface="Trebuchet MS"/>
              </a:rPr>
              <a:t>always </a:t>
            </a:r>
            <a:r>
              <a:rPr sz="1800" b="1" spc="-5" dirty="0">
                <a:solidFill>
                  <a:srgbClr val="FF0000"/>
                </a:solidFill>
                <a:latin typeface="Trebuchet MS"/>
                <a:cs typeface="Trebuchet MS"/>
              </a:rPr>
              <a:t>breaks </a:t>
            </a:r>
            <a:r>
              <a:rPr sz="1800" b="1" spc="45" dirty="0">
                <a:solidFill>
                  <a:srgbClr val="FF0000"/>
                </a:solidFill>
                <a:latin typeface="Trebuchet MS"/>
                <a:cs typeface="Trebuchet MS"/>
              </a:rPr>
              <a:t>up  </a:t>
            </a:r>
            <a:r>
              <a:rPr sz="1800" b="1" spc="10" dirty="0">
                <a:solidFill>
                  <a:srgbClr val="FF0000"/>
                </a:solidFill>
                <a:latin typeface="Trebuchet MS"/>
                <a:cs typeface="Trebuchet MS"/>
              </a:rPr>
              <a:t>into </a:t>
            </a:r>
            <a:r>
              <a:rPr sz="1800" b="1" spc="-100" dirty="0">
                <a:solidFill>
                  <a:srgbClr val="FF0000"/>
                </a:solidFill>
                <a:latin typeface="Trebuchet MS"/>
                <a:cs typeface="Trebuchet MS"/>
              </a:rPr>
              <a:t>2, </a:t>
            </a:r>
            <a:r>
              <a:rPr sz="1800" b="1" spc="20" dirty="0">
                <a:solidFill>
                  <a:srgbClr val="FF0000"/>
                </a:solidFill>
                <a:latin typeface="Trebuchet MS"/>
                <a:cs typeface="Trebuchet MS"/>
              </a:rPr>
              <a:t>could </a:t>
            </a:r>
            <a:r>
              <a:rPr sz="1800" b="1" dirty="0">
                <a:solidFill>
                  <a:srgbClr val="FF0000"/>
                </a:solidFill>
                <a:latin typeface="Trebuchet MS"/>
                <a:cs typeface="Trebuchet MS"/>
              </a:rPr>
              <a:t>be </a:t>
            </a:r>
            <a:r>
              <a:rPr sz="1800" b="1" spc="215" dirty="0">
                <a:solidFill>
                  <a:srgbClr val="FF0000"/>
                </a:solidFill>
                <a:latin typeface="Trebuchet MS"/>
                <a:cs typeface="Trebuchet MS"/>
              </a:rPr>
              <a:t>&gt;</a:t>
            </a:r>
            <a:r>
              <a:rPr sz="1800" b="1" spc="-245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sz="1800" b="1" spc="-20" dirty="0">
                <a:solidFill>
                  <a:srgbClr val="FF0000"/>
                </a:solidFill>
                <a:latin typeface="Trebuchet MS"/>
                <a:cs typeface="Trebuchet MS"/>
              </a:rPr>
              <a:t>2  </a:t>
            </a:r>
            <a:r>
              <a:rPr sz="1800" b="1" spc="25" dirty="0">
                <a:solidFill>
                  <a:srgbClr val="FF0000"/>
                </a:solidFill>
                <a:latin typeface="Trebuchet MS"/>
                <a:cs typeface="Trebuchet MS"/>
              </a:rPr>
              <a:t>subproblems</a:t>
            </a:r>
            <a:endParaRPr sz="1800" dirty="0">
              <a:latin typeface="Trebuchet MS"/>
              <a:cs typeface="Trebuchet MS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004189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7" grpId="0" animBg="1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4057" y="800555"/>
            <a:ext cx="10221686" cy="825046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Divide and Conquer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3618" y="1448254"/>
            <a:ext cx="10515600" cy="4351338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dirty="0"/>
              <a:t>Based on dividing problem into sub-problems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rgbClr val="FF0000"/>
                </a:solidFill>
              </a:rPr>
              <a:t>Approach</a:t>
            </a:r>
          </a:p>
          <a:p>
            <a:pPr>
              <a:lnSpc>
                <a:spcPct val="150000"/>
              </a:lnSpc>
            </a:pPr>
            <a:r>
              <a:rPr lang="en-US" sz="1800" dirty="0"/>
              <a:t>Divide problem into smaller sub-problems </a:t>
            </a:r>
          </a:p>
          <a:p>
            <a:pPr marL="1005840" lvl="2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1600" dirty="0"/>
              <a:t>Sub-problems must be of same type</a:t>
            </a:r>
          </a:p>
          <a:p>
            <a:pPr marL="1005840" lvl="2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1600" dirty="0"/>
              <a:t>Sub-problems do not need to overlap</a:t>
            </a:r>
          </a:p>
          <a:p>
            <a:pPr>
              <a:lnSpc>
                <a:spcPct val="150000"/>
              </a:lnSpc>
            </a:pPr>
            <a:r>
              <a:rPr lang="en-US" sz="1800" dirty="0"/>
              <a:t>Conquer by solving sub-problems recursively.	</a:t>
            </a:r>
          </a:p>
          <a:p>
            <a:pPr>
              <a:lnSpc>
                <a:spcPct val="150000"/>
              </a:lnSpc>
            </a:pPr>
            <a:r>
              <a:rPr lang="en-US" sz="1800" dirty="0"/>
              <a:t>If  the sub-problems are small enough, solve them  in brute force fashion</a:t>
            </a:r>
          </a:p>
          <a:p>
            <a:pPr marL="228600" marR="427355" lvl="1">
              <a:lnSpc>
                <a:spcPct val="150000"/>
              </a:lnSpc>
              <a:spcBef>
                <a:spcPts val="1000"/>
              </a:spcBef>
              <a:tabLst>
                <a:tab pos="755650" algn="l"/>
              </a:tabLst>
            </a:pPr>
            <a:r>
              <a:rPr lang="en-US" sz="1800" dirty="0"/>
              <a:t>Combine the solutions of sub-problems into a  solution of the original problem.</a:t>
            </a:r>
          </a:p>
          <a:p>
            <a:pPr>
              <a:lnSpc>
                <a:spcPct val="150000"/>
              </a:lnSpc>
            </a:pPr>
            <a:r>
              <a:rPr lang="en-US" sz="1800" dirty="0"/>
              <a:t>Usually contains two or more recursive calls.</a:t>
            </a:r>
            <a:br>
              <a:rPr lang="en-US" sz="1600" dirty="0"/>
            </a:br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41AC4-40F7-4FE0-8905-74C6698904F3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2595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18"/>
          <p:cNvSpPr/>
          <p:nvPr/>
        </p:nvSpPr>
        <p:spPr>
          <a:xfrm>
            <a:off x="105321" y="3107136"/>
            <a:ext cx="2605636" cy="1954227"/>
          </a:xfrm>
          <a:custGeom>
            <a:avLst/>
            <a:gdLst>
              <a:gd name="connsiteX0" fmla="*/ 0 w 1954227"/>
              <a:gd name="connsiteY0" fmla="*/ 977114 h 1954227"/>
              <a:gd name="connsiteX1" fmla="*/ 977114 w 1954227"/>
              <a:gd name="connsiteY1" fmla="*/ 0 h 1954227"/>
              <a:gd name="connsiteX2" fmla="*/ 1954228 w 1954227"/>
              <a:gd name="connsiteY2" fmla="*/ 977114 h 1954227"/>
              <a:gd name="connsiteX3" fmla="*/ 977114 w 1954227"/>
              <a:gd name="connsiteY3" fmla="*/ 1954228 h 1954227"/>
              <a:gd name="connsiteX4" fmla="*/ 0 w 1954227"/>
              <a:gd name="connsiteY4" fmla="*/ 977114 h 1954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4227" h="1954227">
                <a:moveTo>
                  <a:pt x="0" y="977114"/>
                </a:moveTo>
                <a:cubicBezTo>
                  <a:pt x="0" y="437469"/>
                  <a:pt x="437469" y="0"/>
                  <a:pt x="977114" y="0"/>
                </a:cubicBezTo>
                <a:cubicBezTo>
                  <a:pt x="1516759" y="0"/>
                  <a:pt x="1954228" y="437469"/>
                  <a:pt x="1954228" y="977114"/>
                </a:cubicBezTo>
                <a:cubicBezTo>
                  <a:pt x="1954228" y="1516759"/>
                  <a:pt x="1516759" y="1954228"/>
                  <a:pt x="977114" y="1954228"/>
                </a:cubicBezTo>
                <a:cubicBezTo>
                  <a:pt x="437469" y="1954228"/>
                  <a:pt x="0" y="1516759"/>
                  <a:pt x="0" y="977114"/>
                </a:cubicBez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6190" tIns="286190" rIns="286190" bIns="286190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0" kern="1200" spc="-5" dirty="0">
                <a:latin typeface="Arial"/>
                <a:cs typeface="Arial"/>
              </a:rPr>
              <a:t>The number </a:t>
            </a:r>
            <a:r>
              <a:rPr lang="en-US" sz="1800" b="0" kern="1200" dirty="0">
                <a:latin typeface="Arial"/>
                <a:cs typeface="Arial"/>
              </a:rPr>
              <a:t>of </a:t>
            </a:r>
            <a:r>
              <a:rPr lang="en-US" sz="1800" b="0" kern="1200" spc="-5" dirty="0">
                <a:latin typeface="Arial"/>
                <a:cs typeface="Arial"/>
              </a:rPr>
              <a:t>sub-problems </a:t>
            </a:r>
            <a:endParaRPr lang="en-US" sz="1800" b="0" kern="1200" dirty="0"/>
          </a:p>
        </p:txBody>
      </p:sp>
      <p:sp>
        <p:nvSpPr>
          <p:cNvPr id="20" name="Freeform 19"/>
          <p:cNvSpPr/>
          <p:nvPr/>
        </p:nvSpPr>
        <p:spPr>
          <a:xfrm>
            <a:off x="2710958" y="3107136"/>
            <a:ext cx="2605636" cy="1954227"/>
          </a:xfrm>
          <a:custGeom>
            <a:avLst/>
            <a:gdLst>
              <a:gd name="connsiteX0" fmla="*/ 0 w 1954227"/>
              <a:gd name="connsiteY0" fmla="*/ 977114 h 1954227"/>
              <a:gd name="connsiteX1" fmla="*/ 977114 w 1954227"/>
              <a:gd name="connsiteY1" fmla="*/ 0 h 1954227"/>
              <a:gd name="connsiteX2" fmla="*/ 1954228 w 1954227"/>
              <a:gd name="connsiteY2" fmla="*/ 977114 h 1954227"/>
              <a:gd name="connsiteX3" fmla="*/ 977114 w 1954227"/>
              <a:gd name="connsiteY3" fmla="*/ 1954228 h 1954227"/>
              <a:gd name="connsiteX4" fmla="*/ 0 w 1954227"/>
              <a:gd name="connsiteY4" fmla="*/ 977114 h 1954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4227" h="1954227">
                <a:moveTo>
                  <a:pt x="0" y="977114"/>
                </a:moveTo>
                <a:cubicBezTo>
                  <a:pt x="0" y="437469"/>
                  <a:pt x="437469" y="0"/>
                  <a:pt x="977114" y="0"/>
                </a:cubicBezTo>
                <a:cubicBezTo>
                  <a:pt x="1516759" y="0"/>
                  <a:pt x="1954228" y="437469"/>
                  <a:pt x="1954228" y="977114"/>
                </a:cubicBezTo>
                <a:cubicBezTo>
                  <a:pt x="1954228" y="1516759"/>
                  <a:pt x="1516759" y="1954228"/>
                  <a:pt x="977114" y="1954228"/>
                </a:cubicBezTo>
                <a:cubicBezTo>
                  <a:pt x="437469" y="1954228"/>
                  <a:pt x="0" y="1516759"/>
                  <a:pt x="0" y="977114"/>
                </a:cubicBez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6190" tIns="286190" rIns="286190" bIns="286190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0" kern="1200" spc="-5" dirty="0">
                <a:latin typeface="Arial"/>
                <a:cs typeface="Arial"/>
              </a:rPr>
              <a:t>The ratio </a:t>
            </a:r>
            <a:r>
              <a:rPr lang="en-US" sz="1800" b="0" kern="1200" dirty="0">
                <a:latin typeface="Arial"/>
                <a:cs typeface="Arial"/>
              </a:rPr>
              <a:t>of </a:t>
            </a:r>
            <a:r>
              <a:rPr lang="en-US" sz="1800" b="0" kern="1200" spc="-5" dirty="0">
                <a:latin typeface="Arial"/>
                <a:cs typeface="Arial"/>
              </a:rPr>
              <a:t>initial problem </a:t>
            </a:r>
            <a:r>
              <a:rPr lang="en-US" sz="1800" b="0" kern="1200" dirty="0">
                <a:latin typeface="Arial"/>
                <a:cs typeface="Arial"/>
              </a:rPr>
              <a:t>size to sub-  </a:t>
            </a:r>
            <a:r>
              <a:rPr lang="en-US" sz="1800" b="0" kern="1200" spc="-5" dirty="0">
                <a:latin typeface="Arial"/>
                <a:cs typeface="Arial"/>
              </a:rPr>
              <a:t>problem</a:t>
            </a:r>
            <a:r>
              <a:rPr lang="en-US" sz="1800" b="0" kern="1200" spc="-15" dirty="0">
                <a:latin typeface="Arial"/>
                <a:cs typeface="Arial"/>
              </a:rPr>
              <a:t> </a:t>
            </a:r>
            <a:r>
              <a:rPr lang="en-US" sz="1800" b="0" kern="1200" spc="5" dirty="0">
                <a:latin typeface="Arial"/>
                <a:cs typeface="Arial"/>
              </a:rPr>
              <a:t>size.</a:t>
            </a:r>
            <a:endParaRPr lang="en-US" sz="1800" b="0" kern="1200" dirty="0"/>
          </a:p>
        </p:txBody>
      </p:sp>
      <p:sp>
        <p:nvSpPr>
          <p:cNvPr id="21" name="Freeform 20"/>
          <p:cNvSpPr/>
          <p:nvPr/>
        </p:nvSpPr>
        <p:spPr>
          <a:xfrm>
            <a:off x="5316595" y="3107136"/>
            <a:ext cx="2605636" cy="1954227"/>
          </a:xfrm>
          <a:custGeom>
            <a:avLst/>
            <a:gdLst>
              <a:gd name="connsiteX0" fmla="*/ 0 w 1954227"/>
              <a:gd name="connsiteY0" fmla="*/ 977114 h 1954227"/>
              <a:gd name="connsiteX1" fmla="*/ 977114 w 1954227"/>
              <a:gd name="connsiteY1" fmla="*/ 0 h 1954227"/>
              <a:gd name="connsiteX2" fmla="*/ 1954228 w 1954227"/>
              <a:gd name="connsiteY2" fmla="*/ 977114 h 1954227"/>
              <a:gd name="connsiteX3" fmla="*/ 977114 w 1954227"/>
              <a:gd name="connsiteY3" fmla="*/ 1954228 h 1954227"/>
              <a:gd name="connsiteX4" fmla="*/ 0 w 1954227"/>
              <a:gd name="connsiteY4" fmla="*/ 977114 h 1954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4227" h="1954227">
                <a:moveTo>
                  <a:pt x="0" y="977114"/>
                </a:moveTo>
                <a:cubicBezTo>
                  <a:pt x="0" y="437469"/>
                  <a:pt x="437469" y="0"/>
                  <a:pt x="977114" y="0"/>
                </a:cubicBezTo>
                <a:cubicBezTo>
                  <a:pt x="1516759" y="0"/>
                  <a:pt x="1954228" y="437469"/>
                  <a:pt x="1954228" y="977114"/>
                </a:cubicBezTo>
                <a:cubicBezTo>
                  <a:pt x="1954228" y="1516759"/>
                  <a:pt x="1516759" y="1954228"/>
                  <a:pt x="977114" y="1954228"/>
                </a:cubicBezTo>
                <a:cubicBezTo>
                  <a:pt x="437469" y="1954228"/>
                  <a:pt x="0" y="1516759"/>
                  <a:pt x="0" y="977114"/>
                </a:cubicBez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6190" tIns="286190" rIns="286190" bIns="286190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0" kern="1200" spc="-5" dirty="0">
                <a:latin typeface="Arial"/>
                <a:cs typeface="Arial"/>
              </a:rPr>
              <a:t>The number </a:t>
            </a:r>
            <a:r>
              <a:rPr lang="en-US" sz="1800" b="0" kern="1200" dirty="0">
                <a:latin typeface="Arial"/>
                <a:cs typeface="Arial"/>
              </a:rPr>
              <a:t>of steps required </a:t>
            </a:r>
            <a:r>
              <a:rPr lang="en-US" sz="1800" b="0" kern="1200" spc="-5" dirty="0">
                <a:latin typeface="Arial"/>
                <a:cs typeface="Arial"/>
              </a:rPr>
              <a:t>to:</a:t>
            </a:r>
            <a:endParaRPr lang="en-US" sz="1800" b="0" kern="1200" dirty="0"/>
          </a:p>
        </p:txBody>
      </p:sp>
      <p:sp>
        <p:nvSpPr>
          <p:cNvPr id="22" name="Freeform 21"/>
          <p:cNvSpPr/>
          <p:nvPr/>
        </p:nvSpPr>
        <p:spPr>
          <a:xfrm rot="20258727">
            <a:off x="8026179" y="3843273"/>
            <a:ext cx="1354696" cy="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1016022" y="0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/>
          </a:p>
        </p:txBody>
      </p:sp>
      <p:sp>
        <p:nvSpPr>
          <p:cNvPr id="23" name="Straight Connector 22"/>
          <p:cNvSpPr/>
          <p:nvPr/>
        </p:nvSpPr>
        <p:spPr>
          <a:xfrm>
            <a:off x="9329971" y="3650058"/>
            <a:ext cx="341988" cy="0"/>
          </a:xfrm>
          <a:prstGeom prst="line">
            <a:avLst/>
          </a:prstGeom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/>
          </a:p>
        </p:txBody>
      </p:sp>
      <p:sp>
        <p:nvSpPr>
          <p:cNvPr id="24" name="Freeform 23"/>
          <p:cNvSpPr/>
          <p:nvPr/>
        </p:nvSpPr>
        <p:spPr>
          <a:xfrm>
            <a:off x="9671961" y="3209223"/>
            <a:ext cx="2425007" cy="881671"/>
          </a:xfrm>
          <a:custGeom>
            <a:avLst/>
            <a:gdLst>
              <a:gd name="connsiteX0" fmla="*/ 0 w 1818755"/>
              <a:gd name="connsiteY0" fmla="*/ 0 h 881671"/>
              <a:gd name="connsiteX1" fmla="*/ 1818755 w 1818755"/>
              <a:gd name="connsiteY1" fmla="*/ 0 h 881671"/>
              <a:gd name="connsiteX2" fmla="*/ 1818755 w 1818755"/>
              <a:gd name="connsiteY2" fmla="*/ 881671 h 881671"/>
              <a:gd name="connsiteX3" fmla="*/ 0 w 1818755"/>
              <a:gd name="connsiteY3" fmla="*/ 881671 h 881671"/>
              <a:gd name="connsiteX4" fmla="*/ 0 w 1818755"/>
              <a:gd name="connsiteY4" fmla="*/ 0 h 8816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18755" h="881671">
                <a:moveTo>
                  <a:pt x="0" y="0"/>
                </a:moveTo>
                <a:lnTo>
                  <a:pt x="1818755" y="0"/>
                </a:lnTo>
                <a:lnTo>
                  <a:pt x="1818755" y="881671"/>
                </a:lnTo>
                <a:lnTo>
                  <a:pt x="0" y="881671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35128" tIns="135128" rIns="135128" bIns="135128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900" b="1" kern="1200" spc="-5" dirty="0">
                <a:latin typeface="Arial"/>
                <a:cs typeface="Arial"/>
              </a:rPr>
              <a:t>divide  </a:t>
            </a:r>
            <a:r>
              <a:rPr lang="en-US" sz="1900" kern="1200" spc="-5" dirty="0">
                <a:latin typeface="Arial"/>
                <a:cs typeface="Arial"/>
              </a:rPr>
              <a:t>the initial </a:t>
            </a:r>
            <a:r>
              <a:rPr lang="en-US" sz="1900" kern="1200" dirty="0">
                <a:latin typeface="Arial"/>
                <a:cs typeface="Arial"/>
              </a:rPr>
              <a:t>problem</a:t>
            </a:r>
            <a:endParaRPr lang="en-US" sz="1900" kern="1200" dirty="0"/>
          </a:p>
        </p:txBody>
      </p:sp>
      <p:sp>
        <p:nvSpPr>
          <p:cNvPr id="25" name="Freeform 24"/>
          <p:cNvSpPr/>
          <p:nvPr/>
        </p:nvSpPr>
        <p:spPr>
          <a:xfrm rot="1360339">
            <a:off x="8024570" y="4328914"/>
            <a:ext cx="1357143" cy="0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1017857" y="0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/>
          </a:p>
        </p:txBody>
      </p:sp>
      <p:sp>
        <p:nvSpPr>
          <p:cNvPr id="26" name="Straight Connector 25"/>
          <p:cNvSpPr/>
          <p:nvPr/>
        </p:nvSpPr>
        <p:spPr>
          <a:xfrm>
            <a:off x="9329275" y="4525086"/>
            <a:ext cx="342160" cy="0"/>
          </a:xfrm>
          <a:prstGeom prst="line">
            <a:avLst/>
          </a:prstGeom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/>
          </a:p>
        </p:txBody>
      </p:sp>
      <p:sp>
        <p:nvSpPr>
          <p:cNvPr id="27" name="Freeform 26"/>
          <p:cNvSpPr/>
          <p:nvPr/>
        </p:nvSpPr>
        <p:spPr>
          <a:xfrm>
            <a:off x="9671436" y="4090893"/>
            <a:ext cx="2426227" cy="868384"/>
          </a:xfrm>
          <a:custGeom>
            <a:avLst/>
            <a:gdLst>
              <a:gd name="connsiteX0" fmla="*/ 0 w 1819670"/>
              <a:gd name="connsiteY0" fmla="*/ 0 h 868384"/>
              <a:gd name="connsiteX1" fmla="*/ 1819670 w 1819670"/>
              <a:gd name="connsiteY1" fmla="*/ 0 h 868384"/>
              <a:gd name="connsiteX2" fmla="*/ 1819670 w 1819670"/>
              <a:gd name="connsiteY2" fmla="*/ 868384 h 868384"/>
              <a:gd name="connsiteX3" fmla="*/ 0 w 1819670"/>
              <a:gd name="connsiteY3" fmla="*/ 868384 h 868384"/>
              <a:gd name="connsiteX4" fmla="*/ 0 w 1819670"/>
              <a:gd name="connsiteY4" fmla="*/ 0 h 868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19670" h="868384">
                <a:moveTo>
                  <a:pt x="0" y="0"/>
                </a:moveTo>
                <a:lnTo>
                  <a:pt x="1819670" y="0"/>
                </a:lnTo>
                <a:lnTo>
                  <a:pt x="1819670" y="868384"/>
                </a:lnTo>
                <a:lnTo>
                  <a:pt x="0" y="868384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35128" tIns="135128" rIns="135128" bIns="135128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900" b="1" kern="1200" spc="-5" dirty="0">
                <a:latin typeface="Arial"/>
                <a:cs typeface="Arial"/>
              </a:rPr>
              <a:t>combine </a:t>
            </a:r>
            <a:r>
              <a:rPr lang="en-US" sz="1900" kern="1200" dirty="0">
                <a:latin typeface="Arial"/>
                <a:cs typeface="Arial"/>
              </a:rPr>
              <a:t>sub-  </a:t>
            </a:r>
            <a:r>
              <a:rPr lang="en-US" sz="1900" kern="1200" spc="-5" dirty="0">
                <a:latin typeface="Arial"/>
                <a:cs typeface="Arial"/>
              </a:rPr>
              <a:t>solutions.</a:t>
            </a:r>
            <a:endParaRPr lang="en-US" sz="1900" kern="12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42489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Divide-and-conquer Algorithms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For Divide-and-Conquer algorithms the  running time is mainly affected by 3  criteria:</a:t>
            </a:r>
          </a:p>
          <a:p>
            <a:pPr>
              <a:lnSpc>
                <a:spcPct val="150000"/>
              </a:lnSpc>
            </a:pPr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8009524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4" grpId="0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4057" y="1872343"/>
            <a:ext cx="10755085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The master theorem applies to recursive algorithms of the form:</a:t>
            </a:r>
          </a:p>
          <a:p>
            <a:endParaRPr lang="en-US" sz="2400" dirty="0"/>
          </a:p>
          <a:p>
            <a:pPr algn="ctr"/>
            <a:r>
              <a:rPr lang="en-US" sz="2400" dirty="0"/>
              <a:t> </a:t>
            </a:r>
            <a:r>
              <a:rPr lang="en-US" sz="2400" dirty="0">
                <a:solidFill>
                  <a:srgbClr val="FF0000"/>
                </a:solidFill>
              </a:rPr>
              <a:t>T(n) = a T(n/b) + f(n),</a:t>
            </a:r>
          </a:p>
          <a:p>
            <a:endParaRPr lang="en-US" sz="800" dirty="0"/>
          </a:p>
          <a:p>
            <a:pPr>
              <a:lnSpc>
                <a:spcPct val="150000"/>
              </a:lnSpc>
            </a:pPr>
            <a:r>
              <a:rPr lang="en-US" sz="2400" dirty="0"/>
              <a:t>Where,</a:t>
            </a:r>
          </a:p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4472C4"/>
                </a:solidFill>
              </a:rPr>
              <a:t>n</a:t>
            </a:r>
            <a:r>
              <a:rPr lang="en-US" sz="2400" dirty="0"/>
              <a:t> is </a:t>
            </a:r>
            <a:r>
              <a:rPr lang="en-US" sz="2400" b="1" dirty="0">
                <a:solidFill>
                  <a:srgbClr val="4472C4"/>
                </a:solidFill>
              </a:rPr>
              <a:t>the size of the input</a:t>
            </a:r>
            <a:r>
              <a:rPr lang="en-US" sz="2400" dirty="0"/>
              <a:t>,</a:t>
            </a:r>
          </a:p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4472C4"/>
                </a:solidFill>
              </a:rPr>
              <a:t>a</a:t>
            </a:r>
            <a:r>
              <a:rPr lang="en-US" sz="2400" dirty="0"/>
              <a:t> is </a:t>
            </a:r>
            <a:r>
              <a:rPr lang="en-US" sz="2400" b="1" dirty="0">
                <a:solidFill>
                  <a:srgbClr val="4472C4"/>
                </a:solidFill>
              </a:rPr>
              <a:t>the number of recursive calls</a:t>
            </a:r>
            <a:r>
              <a:rPr lang="en-US" sz="2400" dirty="0"/>
              <a:t>, </a:t>
            </a:r>
          </a:p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4472C4"/>
                </a:solidFill>
              </a:rPr>
              <a:t>b</a:t>
            </a:r>
            <a:r>
              <a:rPr lang="en-US" sz="2400" dirty="0"/>
              <a:t> is </a:t>
            </a:r>
            <a:r>
              <a:rPr lang="en-US" sz="2400" b="1" dirty="0">
                <a:solidFill>
                  <a:srgbClr val="4472C4"/>
                </a:solidFill>
              </a:rPr>
              <a:t>the factor by which the input is divided</a:t>
            </a:r>
            <a:r>
              <a:rPr lang="en-US" sz="2400" dirty="0"/>
              <a:t>, and</a:t>
            </a:r>
          </a:p>
          <a:p>
            <a:pPr>
              <a:lnSpc>
                <a:spcPct val="150000"/>
              </a:lnSpc>
            </a:pPr>
            <a:r>
              <a:rPr lang="en-US" sz="2400" b="1" dirty="0">
                <a:solidFill>
                  <a:srgbClr val="4472C4"/>
                </a:solidFill>
              </a:rPr>
              <a:t>f(n) </a:t>
            </a:r>
            <a:r>
              <a:rPr lang="en-US" sz="2400" dirty="0"/>
              <a:t>is </a:t>
            </a:r>
            <a:r>
              <a:rPr lang="en-US" sz="2400" b="1" dirty="0">
                <a:solidFill>
                  <a:srgbClr val="4472C4"/>
                </a:solidFill>
              </a:rPr>
              <a:t>the non-recursive work done at each level </a:t>
            </a:r>
            <a:r>
              <a:rPr lang="en-US" sz="2400" dirty="0"/>
              <a:t>(</a:t>
            </a:r>
            <a:r>
              <a:rPr lang="en-US" sz="2400" dirty="0">
                <a:latin typeface="Arial"/>
                <a:cs typeface="Arial"/>
              </a:rPr>
              <a:t>time </a:t>
            </a:r>
            <a:r>
              <a:rPr lang="en-US" sz="2400" spc="-5" dirty="0">
                <a:latin typeface="Arial"/>
                <a:cs typeface="Arial"/>
              </a:rPr>
              <a:t>to divide the </a:t>
            </a:r>
            <a:r>
              <a:rPr lang="en-US" sz="2400" dirty="0">
                <a:latin typeface="Arial"/>
                <a:cs typeface="Arial"/>
              </a:rPr>
              <a:t>problem </a:t>
            </a:r>
            <a:r>
              <a:rPr lang="en-US" sz="2400" spc="-5" dirty="0">
                <a:latin typeface="Arial"/>
                <a:cs typeface="Arial"/>
              </a:rPr>
              <a:t>of  </a:t>
            </a:r>
            <a:r>
              <a:rPr lang="en-US" sz="2400" dirty="0">
                <a:latin typeface="Arial"/>
                <a:cs typeface="Arial"/>
              </a:rPr>
              <a:t>size n, time </a:t>
            </a:r>
            <a:r>
              <a:rPr lang="en-US" sz="2400" spc="-5" dirty="0">
                <a:latin typeface="Arial"/>
                <a:cs typeface="Arial"/>
              </a:rPr>
              <a:t>to </a:t>
            </a:r>
            <a:r>
              <a:rPr lang="en-US" sz="2400" dirty="0">
                <a:latin typeface="Arial"/>
                <a:cs typeface="Arial"/>
              </a:rPr>
              <a:t>combine </a:t>
            </a:r>
            <a:r>
              <a:rPr lang="en-US" sz="2400" spc="-5" dirty="0">
                <a:latin typeface="Arial"/>
                <a:cs typeface="Arial"/>
              </a:rPr>
              <a:t>the  </a:t>
            </a:r>
            <a:r>
              <a:rPr lang="en-US" sz="2400" dirty="0">
                <a:latin typeface="Arial"/>
                <a:cs typeface="Arial"/>
              </a:rPr>
              <a:t>sub-problem </a:t>
            </a:r>
            <a:r>
              <a:rPr lang="en-US" sz="2400" spc="-5" dirty="0">
                <a:latin typeface="Arial"/>
                <a:cs typeface="Arial"/>
              </a:rPr>
              <a:t>solutions)</a:t>
            </a:r>
            <a:r>
              <a:rPr lang="en-US" sz="2400" dirty="0"/>
              <a:t>.</a:t>
            </a:r>
          </a:p>
        </p:txBody>
      </p:sp>
      <p:sp>
        <p:nvSpPr>
          <p:cNvPr id="3" name="object 2"/>
          <p:cNvSpPr txBox="1">
            <a:spLocks/>
          </p:cNvSpPr>
          <p:nvPr/>
        </p:nvSpPr>
        <p:spPr>
          <a:xfrm>
            <a:off x="1039223" y="905331"/>
            <a:ext cx="10058400" cy="6222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72970" algn="l"/>
              </a:tabLst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Analyzing Divide-and Conquer</a:t>
            </a:r>
            <a:r>
              <a:rPr kumimoji="0" lang="en-US" sz="4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Algorithms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72311" y="911055"/>
            <a:ext cx="551138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Divide-and Conquer Example</a:t>
            </a:r>
            <a:r>
              <a:rPr lang="en-US" sz="3200" spc="-5" dirty="0"/>
              <a:t> </a:t>
            </a:r>
          </a:p>
          <a:p>
            <a:pPr algn="ctr"/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Merge Sort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0143" y="887640"/>
            <a:ext cx="10515600" cy="1100818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Merge sort: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200000"/>
              </a:lnSpc>
            </a:pPr>
            <a:r>
              <a:rPr lang="en-US" sz="3000" dirty="0"/>
              <a:t>Merge sort is a sorting technique based on divide and conquer technique. </a:t>
            </a:r>
          </a:p>
          <a:p>
            <a:pPr>
              <a:lnSpc>
                <a:spcPct val="200000"/>
              </a:lnSpc>
            </a:pPr>
            <a:r>
              <a:rPr lang="en-US" sz="3000" dirty="0"/>
              <a:t>It has a worst-case time complexity of Ο(n log n).</a:t>
            </a:r>
          </a:p>
          <a:p>
            <a:pPr>
              <a:lnSpc>
                <a:spcPct val="200000"/>
              </a:lnSpc>
            </a:pPr>
            <a:r>
              <a:rPr lang="en-US" sz="3000" dirty="0"/>
              <a:t>Merge sort first divides the array into equal halves and then combines them in a sorted manner.</a:t>
            </a:r>
            <a:br>
              <a:rPr lang="en-US" sz="3000" dirty="0"/>
            </a:br>
            <a:br>
              <a:rPr lang="en-US" sz="2400" dirty="0"/>
            </a:br>
            <a:endParaRPr lang="en-US" sz="2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8AE9E-862D-4C8F-A565-D9A9CA08EF69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37432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23686" y="655411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Merge sort: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82880" indent="-182880"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tabLst>
                <a:tab pos="353695" algn="l"/>
                <a:tab pos="354330" algn="l"/>
              </a:tabLst>
            </a:pPr>
            <a:r>
              <a:rPr lang="en-US" sz="2400" dirty="0"/>
              <a:t>Sorting Problem: </a:t>
            </a:r>
          </a:p>
          <a:p>
            <a:pPr lvl="1" algn="just"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tabLst>
                <a:tab pos="353695" algn="l"/>
                <a:tab pos="354330" algn="l"/>
              </a:tabLst>
            </a:pPr>
            <a:r>
              <a:rPr lang="en-US" sz="2000" dirty="0"/>
              <a:t>Sort a sequence of n elements into non decreasing order (For example, 1, 3, 3, 6, 8, 9 </a:t>
            </a:r>
            <a:r>
              <a:rPr lang="en-US" sz="2000" b="1" dirty="0">
                <a:solidFill>
                  <a:srgbClr val="0070C0"/>
                </a:solidFill>
              </a:rPr>
              <a:t>are in non-decreasing order</a:t>
            </a:r>
            <a:r>
              <a:rPr lang="en-US" sz="2000" dirty="0"/>
              <a:t>).</a:t>
            </a:r>
          </a:p>
          <a:p>
            <a:pPr marL="182880" marR="5080" indent="-182880"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tabLst>
                <a:tab pos="353695" algn="l"/>
                <a:tab pos="354330" algn="l"/>
                <a:tab pos="1737995" algn="l"/>
              </a:tabLst>
            </a:pPr>
            <a:r>
              <a:rPr lang="en-US" sz="2400" b="1" u="sng" dirty="0">
                <a:solidFill>
                  <a:schemeClr val="accent2"/>
                </a:solidFill>
              </a:rPr>
              <a:t>Divide: </a:t>
            </a:r>
          </a:p>
          <a:p>
            <a:pPr marR="5080" lvl="1" algn="just"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tabLst>
                <a:tab pos="353695" algn="l"/>
                <a:tab pos="354330" algn="l"/>
                <a:tab pos="1737995" algn="l"/>
              </a:tabLst>
            </a:pPr>
            <a:r>
              <a:rPr lang="en-US" sz="2000" dirty="0"/>
              <a:t>Divide the n-element sequence into two subsequences of n/2  elements each</a:t>
            </a:r>
          </a:p>
          <a:p>
            <a:pPr marL="182880" marR="5080" indent="-182880"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tabLst>
                <a:tab pos="353695" algn="l"/>
                <a:tab pos="354330" algn="l"/>
                <a:tab pos="1737995" algn="l"/>
              </a:tabLst>
            </a:pPr>
            <a:r>
              <a:rPr lang="en-US" sz="2400" b="1" u="sng" dirty="0">
                <a:solidFill>
                  <a:srgbClr val="FF0000"/>
                </a:solidFill>
              </a:rPr>
              <a:t>Conquer:</a:t>
            </a:r>
          </a:p>
          <a:p>
            <a:pPr marR="628015" lvl="1"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tabLst>
                <a:tab pos="353695" algn="l"/>
                <a:tab pos="354330" algn="l"/>
                <a:tab pos="2130425" algn="l"/>
              </a:tabLst>
            </a:pPr>
            <a:r>
              <a:rPr lang="en-US" sz="2000" dirty="0"/>
              <a:t>Sort the two subsequences  recursively using merge sort.</a:t>
            </a:r>
          </a:p>
          <a:p>
            <a:pPr marL="182880" marR="937894" indent="-182880"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tabLst>
                <a:tab pos="353695" algn="l"/>
                <a:tab pos="354330" algn="l"/>
                <a:tab pos="2188845" algn="l"/>
              </a:tabLst>
            </a:pPr>
            <a:r>
              <a:rPr lang="en-US" sz="2400" b="1" u="sng" dirty="0">
                <a:solidFill>
                  <a:srgbClr val="FF0000"/>
                </a:solidFill>
              </a:rPr>
              <a:t>Combine:</a:t>
            </a:r>
            <a:r>
              <a:rPr lang="en-US" sz="2400" dirty="0"/>
              <a:t>	</a:t>
            </a:r>
          </a:p>
          <a:p>
            <a:pPr marR="937894" lvl="1"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tabLst>
                <a:tab pos="353695" algn="l"/>
                <a:tab pos="354330" algn="l"/>
                <a:tab pos="2188845" algn="l"/>
              </a:tabLst>
            </a:pPr>
            <a:r>
              <a:rPr lang="en-US" sz="2000" dirty="0"/>
              <a:t>Merge the two sorted  subsequences to produce the sorted sequence</a:t>
            </a:r>
          </a:p>
          <a:p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7752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725805" y="852998"/>
            <a:ext cx="376256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Lato Light"/>
              </a:rPr>
              <a:t>MERGESORT</a:t>
            </a:r>
            <a:endParaRPr lang="en-US" sz="3200" spc="-5" dirty="0"/>
          </a:p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ssistant ExtraLight"/>
              </a:rPr>
              <a:t>Algorithm, Example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Rectangle 2">
            <a:extLst>
              <a:ext uri="{FF2B5EF4-FFF2-40B4-BE49-F238E27FC236}">
                <a16:creationId xmlns:a16="http://schemas.microsoft.com/office/drawing/2014/main" id="{D28E0887-0FE0-4ABC-ABD5-AC0D7110D6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31800" y="698954"/>
            <a:ext cx="10515600" cy="1325563"/>
          </a:xfrm>
        </p:spPr>
        <p:txBody>
          <a:bodyPr/>
          <a:lstStyle/>
          <a:p>
            <a:r>
              <a:rPr lang="en-US" altLang="en-US" b="1" dirty="0" err="1">
                <a:solidFill>
                  <a:srgbClr val="FF0000"/>
                </a:solidFill>
              </a:rPr>
              <a:t>Mergesort</a:t>
            </a:r>
            <a:r>
              <a:rPr lang="en-US" altLang="en-US" b="1" dirty="0">
                <a:solidFill>
                  <a:srgbClr val="FF0000"/>
                </a:solidFill>
              </a:rPr>
              <a:t> Example:</a:t>
            </a:r>
          </a:p>
        </p:txBody>
      </p:sp>
      <p:pic>
        <p:nvPicPr>
          <p:cNvPr id="377860" name="Picture 4">
            <a:extLst>
              <a:ext uri="{FF2B5EF4-FFF2-40B4-BE49-F238E27FC236}">
                <a16:creationId xmlns:a16="http://schemas.microsoft.com/office/drawing/2014/main" id="{A848045E-35EF-4A41-95C9-532B3844FAE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3349" y="1536700"/>
            <a:ext cx="4825303" cy="45545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3" name="Google Shape;1103;p115"/>
          <p:cNvSpPr txBox="1">
            <a:spLocks noGrp="1"/>
          </p:cNvSpPr>
          <p:nvPr>
            <p:ph type="title"/>
          </p:nvPr>
        </p:nvSpPr>
        <p:spPr>
          <a:xfrm>
            <a:off x="838200" y="769257"/>
            <a:ext cx="10515600" cy="921431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l"/>
            <a:r>
              <a:rPr lang="en-US" altLang="en-US" sz="3600" b="1" dirty="0" err="1">
                <a:solidFill>
                  <a:srgbClr val="FF0000"/>
                </a:solidFill>
              </a:rPr>
              <a:t>Mergesort</a:t>
            </a:r>
            <a:r>
              <a:rPr lang="en-US" altLang="en-US" sz="3600" b="1" dirty="0">
                <a:solidFill>
                  <a:srgbClr val="FF0000"/>
                </a:solidFill>
              </a:rPr>
              <a:t>:</a:t>
            </a:r>
            <a:endParaRPr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9DAC09-B9BA-41A4-9F6C-90A98B9328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12" name="Google Shape;1112;p115"/>
          <p:cNvSpPr txBox="1">
            <a:spLocks noGrp="1"/>
          </p:cNvSpPr>
          <p:nvPr>
            <p:ph type="sldNum" idx="4294967295"/>
          </p:nvPr>
        </p:nvSpPr>
        <p:spPr>
          <a:xfrm>
            <a:off x="11459634" y="5519738"/>
            <a:ext cx="732367" cy="39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17</a:t>
            </a:fld>
            <a:endParaRPr/>
          </a:p>
        </p:txBody>
      </p:sp>
      <p:sp>
        <p:nvSpPr>
          <p:cNvPr id="1104" name="Google Shape;1104;p115"/>
          <p:cNvSpPr/>
          <p:nvPr/>
        </p:nvSpPr>
        <p:spPr>
          <a:xfrm>
            <a:off x="3834119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05" name="Google Shape;1105;p115"/>
          <p:cNvSpPr/>
          <p:nvPr/>
        </p:nvSpPr>
        <p:spPr>
          <a:xfrm>
            <a:off x="4399569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06" name="Google Shape;1106;p115"/>
          <p:cNvSpPr/>
          <p:nvPr/>
        </p:nvSpPr>
        <p:spPr>
          <a:xfrm>
            <a:off x="4965020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07" name="Google Shape;1107;p115"/>
          <p:cNvSpPr/>
          <p:nvPr/>
        </p:nvSpPr>
        <p:spPr>
          <a:xfrm>
            <a:off x="5530472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08" name="Google Shape;1108;p115"/>
          <p:cNvSpPr/>
          <p:nvPr/>
        </p:nvSpPr>
        <p:spPr>
          <a:xfrm>
            <a:off x="6095923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09" name="Google Shape;1109;p115"/>
          <p:cNvSpPr/>
          <p:nvPr/>
        </p:nvSpPr>
        <p:spPr>
          <a:xfrm>
            <a:off x="6661373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10" name="Google Shape;1110;p115"/>
          <p:cNvSpPr/>
          <p:nvPr/>
        </p:nvSpPr>
        <p:spPr>
          <a:xfrm>
            <a:off x="7226824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11" name="Google Shape;1111;p115"/>
          <p:cNvSpPr/>
          <p:nvPr/>
        </p:nvSpPr>
        <p:spPr>
          <a:xfrm>
            <a:off x="7792276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9B1BDDC-9B13-4DD4-9A8C-63B3D227EF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37" name="Google Shape;1137;p116"/>
          <p:cNvSpPr txBox="1">
            <a:spLocks noGrp="1"/>
          </p:cNvSpPr>
          <p:nvPr>
            <p:ph type="sldNum" idx="4294967295"/>
          </p:nvPr>
        </p:nvSpPr>
        <p:spPr>
          <a:xfrm>
            <a:off x="11459634" y="5519738"/>
            <a:ext cx="732367" cy="39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18</a:t>
            </a:fld>
            <a:endParaRPr/>
          </a:p>
        </p:txBody>
      </p:sp>
      <p:sp>
        <p:nvSpPr>
          <p:cNvPr id="1118" name="Google Shape;1118;p116"/>
          <p:cNvSpPr/>
          <p:nvPr/>
        </p:nvSpPr>
        <p:spPr>
          <a:xfrm>
            <a:off x="3834119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19" name="Google Shape;1119;p116"/>
          <p:cNvSpPr/>
          <p:nvPr/>
        </p:nvSpPr>
        <p:spPr>
          <a:xfrm>
            <a:off x="4399569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20" name="Google Shape;1120;p116"/>
          <p:cNvSpPr/>
          <p:nvPr/>
        </p:nvSpPr>
        <p:spPr>
          <a:xfrm>
            <a:off x="4965020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21" name="Google Shape;1121;p116"/>
          <p:cNvSpPr/>
          <p:nvPr/>
        </p:nvSpPr>
        <p:spPr>
          <a:xfrm>
            <a:off x="5530472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22" name="Google Shape;1122;p116"/>
          <p:cNvSpPr/>
          <p:nvPr/>
        </p:nvSpPr>
        <p:spPr>
          <a:xfrm>
            <a:off x="6095923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23" name="Google Shape;1123;p116"/>
          <p:cNvSpPr/>
          <p:nvPr/>
        </p:nvSpPr>
        <p:spPr>
          <a:xfrm>
            <a:off x="6661373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24" name="Google Shape;1124;p116"/>
          <p:cNvSpPr/>
          <p:nvPr/>
        </p:nvSpPr>
        <p:spPr>
          <a:xfrm>
            <a:off x="7226824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25" name="Google Shape;1125;p116"/>
          <p:cNvSpPr/>
          <p:nvPr/>
        </p:nvSpPr>
        <p:spPr>
          <a:xfrm>
            <a:off x="7792276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26" name="Google Shape;1126;p116"/>
          <p:cNvSpPr/>
          <p:nvPr/>
        </p:nvSpPr>
        <p:spPr>
          <a:xfrm>
            <a:off x="219521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27" name="Google Shape;1127;p116"/>
          <p:cNvSpPr/>
          <p:nvPr/>
        </p:nvSpPr>
        <p:spPr>
          <a:xfrm>
            <a:off x="2760668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28" name="Google Shape;1128;p116"/>
          <p:cNvSpPr/>
          <p:nvPr/>
        </p:nvSpPr>
        <p:spPr>
          <a:xfrm>
            <a:off x="3326119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29" name="Google Shape;1129;p116"/>
          <p:cNvSpPr/>
          <p:nvPr/>
        </p:nvSpPr>
        <p:spPr>
          <a:xfrm>
            <a:off x="3891569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30" name="Google Shape;1130;p116"/>
          <p:cNvSpPr/>
          <p:nvPr/>
        </p:nvSpPr>
        <p:spPr>
          <a:xfrm>
            <a:off x="7734824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31" name="Google Shape;1131;p116"/>
          <p:cNvSpPr/>
          <p:nvPr/>
        </p:nvSpPr>
        <p:spPr>
          <a:xfrm>
            <a:off x="8300276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32" name="Google Shape;1132;p116"/>
          <p:cNvSpPr/>
          <p:nvPr/>
        </p:nvSpPr>
        <p:spPr>
          <a:xfrm>
            <a:off x="886572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33" name="Google Shape;1133;p116"/>
          <p:cNvSpPr/>
          <p:nvPr/>
        </p:nvSpPr>
        <p:spPr>
          <a:xfrm>
            <a:off x="943117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134" name="Google Shape;1134;p116"/>
          <p:cNvCxnSpPr/>
          <p:nvPr/>
        </p:nvCxnSpPr>
        <p:spPr>
          <a:xfrm>
            <a:off x="7947700" y="2591114"/>
            <a:ext cx="846000" cy="409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1135" name="Google Shape;1135;p116"/>
          <p:cNvSpPr txBox="1"/>
          <p:nvPr/>
        </p:nvSpPr>
        <p:spPr>
          <a:xfrm>
            <a:off x="4436695" y="2659600"/>
            <a:ext cx="3322800" cy="3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Divide original list in half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136" name="Google Shape;1136;p116"/>
          <p:cNvCxnSpPr/>
          <p:nvPr/>
        </p:nvCxnSpPr>
        <p:spPr>
          <a:xfrm flipH="1">
            <a:off x="3415637" y="2584095"/>
            <a:ext cx="814800" cy="4041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Google Shape;1103;p115"/>
          <p:cNvSpPr txBox="1">
            <a:spLocks/>
          </p:cNvSpPr>
          <p:nvPr/>
        </p:nvSpPr>
        <p:spPr>
          <a:xfrm>
            <a:off x="838200" y="769257"/>
            <a:ext cx="10515600" cy="921431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Mergesort</a:t>
            </a: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: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Lato Light"/>
              <a:ea typeface="Lato Light"/>
              <a:cs typeface="Lato Light"/>
              <a:sym typeface="Lato Light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CE23A0C-1C06-4549-B80C-06EB5C2C99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75" name="Google Shape;1175;p117"/>
          <p:cNvSpPr txBox="1">
            <a:spLocks noGrp="1"/>
          </p:cNvSpPr>
          <p:nvPr>
            <p:ph type="sldNum" idx="4294967295"/>
          </p:nvPr>
        </p:nvSpPr>
        <p:spPr>
          <a:xfrm>
            <a:off x="11459634" y="5519738"/>
            <a:ext cx="732367" cy="39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19</a:t>
            </a:fld>
            <a:endParaRPr/>
          </a:p>
        </p:txBody>
      </p:sp>
      <p:sp>
        <p:nvSpPr>
          <p:cNvPr id="1143" name="Google Shape;1143;p117"/>
          <p:cNvSpPr/>
          <p:nvPr/>
        </p:nvSpPr>
        <p:spPr>
          <a:xfrm>
            <a:off x="3834119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44" name="Google Shape;1144;p117"/>
          <p:cNvSpPr/>
          <p:nvPr/>
        </p:nvSpPr>
        <p:spPr>
          <a:xfrm>
            <a:off x="4399569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45" name="Google Shape;1145;p117"/>
          <p:cNvSpPr/>
          <p:nvPr/>
        </p:nvSpPr>
        <p:spPr>
          <a:xfrm>
            <a:off x="4965020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46" name="Google Shape;1146;p117"/>
          <p:cNvSpPr/>
          <p:nvPr/>
        </p:nvSpPr>
        <p:spPr>
          <a:xfrm>
            <a:off x="5530472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47" name="Google Shape;1147;p117"/>
          <p:cNvSpPr/>
          <p:nvPr/>
        </p:nvSpPr>
        <p:spPr>
          <a:xfrm>
            <a:off x="6095923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48" name="Google Shape;1148;p117"/>
          <p:cNvSpPr/>
          <p:nvPr/>
        </p:nvSpPr>
        <p:spPr>
          <a:xfrm>
            <a:off x="6661373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49" name="Google Shape;1149;p117"/>
          <p:cNvSpPr/>
          <p:nvPr/>
        </p:nvSpPr>
        <p:spPr>
          <a:xfrm>
            <a:off x="7226824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50" name="Google Shape;1150;p117"/>
          <p:cNvSpPr/>
          <p:nvPr/>
        </p:nvSpPr>
        <p:spPr>
          <a:xfrm>
            <a:off x="7792276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51" name="Google Shape;1151;p117"/>
          <p:cNvSpPr/>
          <p:nvPr/>
        </p:nvSpPr>
        <p:spPr>
          <a:xfrm>
            <a:off x="219521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52" name="Google Shape;1152;p117"/>
          <p:cNvSpPr/>
          <p:nvPr/>
        </p:nvSpPr>
        <p:spPr>
          <a:xfrm>
            <a:off x="2760668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53" name="Google Shape;1153;p117"/>
          <p:cNvSpPr/>
          <p:nvPr/>
        </p:nvSpPr>
        <p:spPr>
          <a:xfrm>
            <a:off x="3326119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54" name="Google Shape;1154;p117"/>
          <p:cNvSpPr/>
          <p:nvPr/>
        </p:nvSpPr>
        <p:spPr>
          <a:xfrm>
            <a:off x="3891569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55" name="Google Shape;1155;p117"/>
          <p:cNvSpPr/>
          <p:nvPr/>
        </p:nvSpPr>
        <p:spPr>
          <a:xfrm>
            <a:off x="7734824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56" name="Google Shape;1156;p117"/>
          <p:cNvSpPr/>
          <p:nvPr/>
        </p:nvSpPr>
        <p:spPr>
          <a:xfrm>
            <a:off x="8300276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57" name="Google Shape;1157;p117"/>
          <p:cNvSpPr/>
          <p:nvPr/>
        </p:nvSpPr>
        <p:spPr>
          <a:xfrm>
            <a:off x="886572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58" name="Google Shape;1158;p117"/>
          <p:cNvSpPr/>
          <p:nvPr/>
        </p:nvSpPr>
        <p:spPr>
          <a:xfrm>
            <a:off x="943117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59" name="Google Shape;1159;p117"/>
          <p:cNvSpPr/>
          <p:nvPr/>
        </p:nvSpPr>
        <p:spPr>
          <a:xfrm>
            <a:off x="2195217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60" name="Google Shape;1160;p117"/>
          <p:cNvSpPr/>
          <p:nvPr/>
        </p:nvSpPr>
        <p:spPr>
          <a:xfrm>
            <a:off x="2760668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61" name="Google Shape;1161;p117"/>
          <p:cNvSpPr/>
          <p:nvPr/>
        </p:nvSpPr>
        <p:spPr>
          <a:xfrm>
            <a:off x="3326119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62" name="Google Shape;1162;p117"/>
          <p:cNvSpPr/>
          <p:nvPr/>
        </p:nvSpPr>
        <p:spPr>
          <a:xfrm>
            <a:off x="3891569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63" name="Google Shape;1163;p117"/>
          <p:cNvSpPr/>
          <p:nvPr/>
        </p:nvSpPr>
        <p:spPr>
          <a:xfrm>
            <a:off x="7734824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64" name="Google Shape;1164;p117"/>
          <p:cNvSpPr/>
          <p:nvPr/>
        </p:nvSpPr>
        <p:spPr>
          <a:xfrm>
            <a:off x="8300276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65" name="Google Shape;1165;p117"/>
          <p:cNvSpPr/>
          <p:nvPr/>
        </p:nvSpPr>
        <p:spPr>
          <a:xfrm>
            <a:off x="8865727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66" name="Google Shape;1166;p117"/>
          <p:cNvSpPr/>
          <p:nvPr/>
        </p:nvSpPr>
        <p:spPr>
          <a:xfrm>
            <a:off x="9431177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167" name="Google Shape;1167;p117"/>
          <p:cNvCxnSpPr/>
          <p:nvPr/>
        </p:nvCxnSpPr>
        <p:spPr>
          <a:xfrm>
            <a:off x="7947700" y="2591114"/>
            <a:ext cx="846000" cy="409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168" name="Google Shape;1168;p117"/>
          <p:cNvCxnSpPr/>
          <p:nvPr/>
        </p:nvCxnSpPr>
        <p:spPr>
          <a:xfrm flipH="1">
            <a:off x="3303936" y="3524312"/>
            <a:ext cx="2400" cy="81900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dot"/>
            <a:round/>
            <a:headEnd type="none" w="med" len="med"/>
            <a:tailEnd type="triangle" w="med" len="med"/>
          </a:ln>
        </p:spPr>
      </p:cxnSp>
      <p:cxnSp>
        <p:nvCxnSpPr>
          <p:cNvPr id="1169" name="Google Shape;1169;p117"/>
          <p:cNvCxnSpPr/>
          <p:nvPr/>
        </p:nvCxnSpPr>
        <p:spPr>
          <a:xfrm flipH="1">
            <a:off x="8865873" y="3513776"/>
            <a:ext cx="2400" cy="81900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dot"/>
            <a:round/>
            <a:headEnd type="none" w="med" len="med"/>
            <a:tailEnd type="triangle" w="med" len="med"/>
          </a:ln>
        </p:spPr>
      </p:cxnSp>
      <p:sp>
        <p:nvSpPr>
          <p:cNvPr id="1170" name="Google Shape;1170;p117"/>
          <p:cNvSpPr/>
          <p:nvPr/>
        </p:nvSpPr>
        <p:spPr>
          <a:xfrm>
            <a:off x="1581151" y="3622756"/>
            <a:ext cx="1588944" cy="601020"/>
          </a:xfrm>
          <a:prstGeom prst="cloud">
            <a:avLst/>
          </a:prstGeom>
          <a:solidFill>
            <a:srgbClr val="FFFFFF">
              <a:alpha val="68630"/>
            </a:srgbClr>
          </a:solidFill>
          <a:ln w="9525" cap="flat" cmpd="sng">
            <a:solidFill>
              <a:srgbClr val="CC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0" bIns="91425" anchor="ctr" anchorCtr="0">
            <a:noAutofit/>
          </a:bodyPr>
          <a:lstStyle/>
          <a:p>
            <a:pPr algn="ctr"/>
            <a:r>
              <a:rPr lang="en" sz="1200" i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 magic</a:t>
            </a:r>
            <a:endParaRPr sz="1200" i="1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71" name="Google Shape;1171;p117"/>
          <p:cNvSpPr/>
          <p:nvPr/>
        </p:nvSpPr>
        <p:spPr>
          <a:xfrm>
            <a:off x="9021905" y="3622771"/>
            <a:ext cx="1584144" cy="601020"/>
          </a:xfrm>
          <a:prstGeom prst="cloud">
            <a:avLst/>
          </a:prstGeom>
          <a:solidFill>
            <a:srgbClr val="FFFFFF">
              <a:alpha val="68630"/>
            </a:srgbClr>
          </a:solidFill>
          <a:ln w="9525" cap="flat" cmpd="sng">
            <a:solidFill>
              <a:srgbClr val="CC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0" bIns="91425" anchor="ctr" anchorCtr="0">
            <a:noAutofit/>
          </a:bodyPr>
          <a:lstStyle/>
          <a:p>
            <a:pPr algn="ctr"/>
            <a:r>
              <a:rPr lang="en" sz="1200" i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 magic</a:t>
            </a:r>
            <a:endParaRPr sz="1200" i="1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72" name="Google Shape;1172;p117"/>
          <p:cNvSpPr txBox="1"/>
          <p:nvPr/>
        </p:nvSpPr>
        <p:spPr>
          <a:xfrm>
            <a:off x="4436695" y="2659600"/>
            <a:ext cx="3322800" cy="3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Divide original list in half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73" name="Google Shape;1173;p117"/>
          <p:cNvSpPr txBox="1"/>
          <p:nvPr/>
        </p:nvSpPr>
        <p:spPr>
          <a:xfrm>
            <a:off x="3876633" y="3783940"/>
            <a:ext cx="4418800" cy="33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Recursively sort each half</a:t>
            </a:r>
            <a:endParaRPr b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174" name="Google Shape;1174;p117"/>
          <p:cNvCxnSpPr/>
          <p:nvPr/>
        </p:nvCxnSpPr>
        <p:spPr>
          <a:xfrm flipH="1">
            <a:off x="3415637" y="2584095"/>
            <a:ext cx="814800" cy="4041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37" name="Rectangle 3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9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Google Shape;1103;p115"/>
          <p:cNvSpPr txBox="1">
            <a:spLocks noGrp="1"/>
          </p:cNvSpPr>
          <p:nvPr>
            <p:ph type="title"/>
          </p:nvPr>
        </p:nvSpPr>
        <p:spPr>
          <a:xfrm>
            <a:off x="838200" y="769257"/>
            <a:ext cx="10515600" cy="921431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l"/>
            <a:r>
              <a:rPr lang="en-US" altLang="en-US" sz="3600" b="1" dirty="0" err="1">
                <a:solidFill>
                  <a:srgbClr val="FF0000"/>
                </a:solidFill>
              </a:rPr>
              <a:t>Mergesort</a:t>
            </a:r>
            <a:r>
              <a:rPr lang="en-US" altLang="en-US" sz="3600" b="1" dirty="0">
                <a:solidFill>
                  <a:srgbClr val="FF0000"/>
                </a:solidFill>
              </a:rPr>
              <a:t>:</a:t>
            </a:r>
            <a:endParaRPr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B6B1BC1-A140-40C1-B44B-1ADEC6AC3D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26" name="Google Shape;1226;p118"/>
          <p:cNvSpPr txBox="1">
            <a:spLocks noGrp="1"/>
          </p:cNvSpPr>
          <p:nvPr>
            <p:ph type="sldNum" idx="4294967295"/>
          </p:nvPr>
        </p:nvSpPr>
        <p:spPr>
          <a:xfrm>
            <a:off x="11459634" y="5519738"/>
            <a:ext cx="732367" cy="39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20</a:t>
            </a:fld>
            <a:endParaRPr/>
          </a:p>
        </p:txBody>
      </p:sp>
      <p:sp>
        <p:nvSpPr>
          <p:cNvPr id="1181" name="Google Shape;1181;p118"/>
          <p:cNvSpPr/>
          <p:nvPr/>
        </p:nvSpPr>
        <p:spPr>
          <a:xfrm>
            <a:off x="3834119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82" name="Google Shape;1182;p118"/>
          <p:cNvSpPr/>
          <p:nvPr/>
        </p:nvSpPr>
        <p:spPr>
          <a:xfrm>
            <a:off x="4399569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83" name="Google Shape;1183;p118"/>
          <p:cNvSpPr/>
          <p:nvPr/>
        </p:nvSpPr>
        <p:spPr>
          <a:xfrm>
            <a:off x="4965020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84" name="Google Shape;1184;p118"/>
          <p:cNvSpPr/>
          <p:nvPr/>
        </p:nvSpPr>
        <p:spPr>
          <a:xfrm>
            <a:off x="5530472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85" name="Google Shape;1185;p118"/>
          <p:cNvSpPr/>
          <p:nvPr/>
        </p:nvSpPr>
        <p:spPr>
          <a:xfrm>
            <a:off x="6095923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86" name="Google Shape;1186;p118"/>
          <p:cNvSpPr/>
          <p:nvPr/>
        </p:nvSpPr>
        <p:spPr>
          <a:xfrm>
            <a:off x="6661373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87" name="Google Shape;1187;p118"/>
          <p:cNvSpPr/>
          <p:nvPr/>
        </p:nvSpPr>
        <p:spPr>
          <a:xfrm>
            <a:off x="7226824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88" name="Google Shape;1188;p118"/>
          <p:cNvSpPr/>
          <p:nvPr/>
        </p:nvSpPr>
        <p:spPr>
          <a:xfrm>
            <a:off x="7792276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89" name="Google Shape;1189;p118"/>
          <p:cNvSpPr/>
          <p:nvPr/>
        </p:nvSpPr>
        <p:spPr>
          <a:xfrm>
            <a:off x="219521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90" name="Google Shape;1190;p118"/>
          <p:cNvSpPr/>
          <p:nvPr/>
        </p:nvSpPr>
        <p:spPr>
          <a:xfrm>
            <a:off x="2760668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91" name="Google Shape;1191;p118"/>
          <p:cNvSpPr/>
          <p:nvPr/>
        </p:nvSpPr>
        <p:spPr>
          <a:xfrm>
            <a:off x="3326119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92" name="Google Shape;1192;p118"/>
          <p:cNvSpPr/>
          <p:nvPr/>
        </p:nvSpPr>
        <p:spPr>
          <a:xfrm>
            <a:off x="3891569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93" name="Google Shape;1193;p118"/>
          <p:cNvSpPr/>
          <p:nvPr/>
        </p:nvSpPr>
        <p:spPr>
          <a:xfrm>
            <a:off x="7734824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94" name="Google Shape;1194;p118"/>
          <p:cNvSpPr/>
          <p:nvPr/>
        </p:nvSpPr>
        <p:spPr>
          <a:xfrm>
            <a:off x="8300276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95" name="Google Shape;1195;p118"/>
          <p:cNvSpPr/>
          <p:nvPr/>
        </p:nvSpPr>
        <p:spPr>
          <a:xfrm>
            <a:off x="886572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96" name="Google Shape;1196;p118"/>
          <p:cNvSpPr/>
          <p:nvPr/>
        </p:nvSpPr>
        <p:spPr>
          <a:xfrm>
            <a:off x="943117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97" name="Google Shape;1197;p118"/>
          <p:cNvSpPr/>
          <p:nvPr/>
        </p:nvSpPr>
        <p:spPr>
          <a:xfrm>
            <a:off x="2195217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98" name="Google Shape;1198;p118"/>
          <p:cNvSpPr/>
          <p:nvPr/>
        </p:nvSpPr>
        <p:spPr>
          <a:xfrm>
            <a:off x="2760668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99" name="Google Shape;1199;p118"/>
          <p:cNvSpPr/>
          <p:nvPr/>
        </p:nvSpPr>
        <p:spPr>
          <a:xfrm>
            <a:off x="3326119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00" name="Google Shape;1200;p118"/>
          <p:cNvSpPr/>
          <p:nvPr/>
        </p:nvSpPr>
        <p:spPr>
          <a:xfrm>
            <a:off x="3891569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01" name="Google Shape;1201;p118"/>
          <p:cNvSpPr/>
          <p:nvPr/>
        </p:nvSpPr>
        <p:spPr>
          <a:xfrm>
            <a:off x="7734824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02" name="Google Shape;1202;p118"/>
          <p:cNvSpPr/>
          <p:nvPr/>
        </p:nvSpPr>
        <p:spPr>
          <a:xfrm>
            <a:off x="8300276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03" name="Google Shape;1203;p118"/>
          <p:cNvSpPr/>
          <p:nvPr/>
        </p:nvSpPr>
        <p:spPr>
          <a:xfrm>
            <a:off x="8865727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04" name="Google Shape;1204;p118"/>
          <p:cNvSpPr/>
          <p:nvPr/>
        </p:nvSpPr>
        <p:spPr>
          <a:xfrm>
            <a:off x="9431177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05" name="Google Shape;1205;p118"/>
          <p:cNvSpPr/>
          <p:nvPr/>
        </p:nvSpPr>
        <p:spPr>
          <a:xfrm>
            <a:off x="3834119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06" name="Google Shape;1206;p118"/>
          <p:cNvSpPr/>
          <p:nvPr/>
        </p:nvSpPr>
        <p:spPr>
          <a:xfrm>
            <a:off x="4399569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07" name="Google Shape;1207;p118"/>
          <p:cNvSpPr/>
          <p:nvPr/>
        </p:nvSpPr>
        <p:spPr>
          <a:xfrm>
            <a:off x="4965020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08" name="Google Shape;1208;p118"/>
          <p:cNvSpPr/>
          <p:nvPr/>
        </p:nvSpPr>
        <p:spPr>
          <a:xfrm>
            <a:off x="5530472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09" name="Google Shape;1209;p118"/>
          <p:cNvSpPr/>
          <p:nvPr/>
        </p:nvSpPr>
        <p:spPr>
          <a:xfrm>
            <a:off x="6095923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10" name="Google Shape;1210;p118"/>
          <p:cNvSpPr/>
          <p:nvPr/>
        </p:nvSpPr>
        <p:spPr>
          <a:xfrm>
            <a:off x="6661373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11" name="Google Shape;1211;p118"/>
          <p:cNvSpPr/>
          <p:nvPr/>
        </p:nvSpPr>
        <p:spPr>
          <a:xfrm>
            <a:off x="7226824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12" name="Google Shape;1212;p118"/>
          <p:cNvSpPr/>
          <p:nvPr/>
        </p:nvSpPr>
        <p:spPr>
          <a:xfrm>
            <a:off x="7792276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213" name="Google Shape;1213;p118"/>
          <p:cNvCxnSpPr/>
          <p:nvPr/>
        </p:nvCxnSpPr>
        <p:spPr>
          <a:xfrm flipH="1">
            <a:off x="8058600" y="4858675"/>
            <a:ext cx="818400" cy="4092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214" name="Google Shape;1214;p118"/>
          <p:cNvCxnSpPr/>
          <p:nvPr/>
        </p:nvCxnSpPr>
        <p:spPr>
          <a:xfrm>
            <a:off x="7947700" y="2591114"/>
            <a:ext cx="846000" cy="409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215" name="Google Shape;1215;p118"/>
          <p:cNvCxnSpPr/>
          <p:nvPr/>
        </p:nvCxnSpPr>
        <p:spPr>
          <a:xfrm>
            <a:off x="3326133" y="4869563"/>
            <a:ext cx="798800" cy="3810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216" name="Google Shape;1216;p118"/>
          <p:cNvCxnSpPr/>
          <p:nvPr/>
        </p:nvCxnSpPr>
        <p:spPr>
          <a:xfrm flipH="1">
            <a:off x="3303936" y="3524312"/>
            <a:ext cx="2400" cy="81900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dot"/>
            <a:round/>
            <a:headEnd type="none" w="med" len="med"/>
            <a:tailEnd type="triangle" w="med" len="med"/>
          </a:ln>
        </p:spPr>
      </p:cxnSp>
      <p:cxnSp>
        <p:nvCxnSpPr>
          <p:cNvPr id="1217" name="Google Shape;1217;p118"/>
          <p:cNvCxnSpPr/>
          <p:nvPr/>
        </p:nvCxnSpPr>
        <p:spPr>
          <a:xfrm flipH="1">
            <a:off x="8865873" y="3513776"/>
            <a:ext cx="2400" cy="81900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dot"/>
            <a:round/>
            <a:headEnd type="none" w="med" len="med"/>
            <a:tailEnd type="triangle" w="med" len="med"/>
          </a:ln>
        </p:spPr>
      </p:cxnSp>
      <p:sp>
        <p:nvSpPr>
          <p:cNvPr id="1218" name="Google Shape;1218;p118"/>
          <p:cNvSpPr/>
          <p:nvPr/>
        </p:nvSpPr>
        <p:spPr>
          <a:xfrm>
            <a:off x="1473959" y="3622756"/>
            <a:ext cx="1696136" cy="601020"/>
          </a:xfrm>
          <a:prstGeom prst="cloud">
            <a:avLst/>
          </a:prstGeom>
          <a:solidFill>
            <a:srgbClr val="FFFFFF">
              <a:alpha val="68630"/>
            </a:srgbClr>
          </a:solidFill>
          <a:ln w="9525" cap="flat" cmpd="sng">
            <a:solidFill>
              <a:srgbClr val="CC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0" bIns="91425" anchor="ctr" anchorCtr="0">
            <a:noAutofit/>
          </a:bodyPr>
          <a:lstStyle/>
          <a:p>
            <a:pPr algn="ctr"/>
            <a:r>
              <a:rPr lang="en" sz="1200" i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 magic</a:t>
            </a:r>
            <a:endParaRPr sz="1200" i="1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19" name="Google Shape;1219;p118"/>
          <p:cNvSpPr/>
          <p:nvPr/>
        </p:nvSpPr>
        <p:spPr>
          <a:xfrm>
            <a:off x="9021905" y="3622771"/>
            <a:ext cx="1677940" cy="601020"/>
          </a:xfrm>
          <a:prstGeom prst="cloud">
            <a:avLst/>
          </a:prstGeom>
          <a:solidFill>
            <a:srgbClr val="FFFFFF">
              <a:alpha val="68630"/>
            </a:srgbClr>
          </a:solidFill>
          <a:ln w="9525" cap="flat" cmpd="sng">
            <a:solidFill>
              <a:srgbClr val="CC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0" bIns="91425" anchor="ctr" anchorCtr="0">
            <a:noAutofit/>
          </a:bodyPr>
          <a:lstStyle/>
          <a:p>
            <a:pPr algn="ctr"/>
            <a:r>
              <a:rPr lang="en" sz="1200" i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 magic</a:t>
            </a:r>
            <a:endParaRPr sz="1200" i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20" name="Google Shape;1220;p118"/>
          <p:cNvSpPr txBox="1"/>
          <p:nvPr/>
        </p:nvSpPr>
        <p:spPr>
          <a:xfrm>
            <a:off x="4436695" y="2659600"/>
            <a:ext cx="3322800" cy="3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Divide original list in half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21" name="Google Shape;1221;p118"/>
          <p:cNvSpPr txBox="1"/>
          <p:nvPr/>
        </p:nvSpPr>
        <p:spPr>
          <a:xfrm>
            <a:off x="3876633" y="3783940"/>
            <a:ext cx="4418800" cy="33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Recursively sort each half</a:t>
            </a:r>
            <a:endParaRPr b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22" name="Google Shape;1222;p118"/>
          <p:cNvSpPr txBox="1"/>
          <p:nvPr/>
        </p:nvSpPr>
        <p:spPr>
          <a:xfrm>
            <a:off x="3888700" y="4867922"/>
            <a:ext cx="4418800" cy="3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 dirty="0">
                <a:latin typeface="Assistant"/>
                <a:ea typeface="Assistant"/>
                <a:cs typeface="Assistant"/>
                <a:sym typeface="Assistant"/>
              </a:rPr>
              <a:t>Cleverly “Merge” sorted halves</a:t>
            </a:r>
            <a:endParaRPr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223" name="Google Shape;1223;p118"/>
          <p:cNvCxnSpPr/>
          <p:nvPr/>
        </p:nvCxnSpPr>
        <p:spPr>
          <a:xfrm flipH="1">
            <a:off x="3415637" y="2584095"/>
            <a:ext cx="814800" cy="4041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1224" name="Google Shape;1224;p118"/>
          <p:cNvSpPr/>
          <p:nvPr/>
        </p:nvSpPr>
        <p:spPr>
          <a:xfrm rot="-5400000">
            <a:off x="2353233" y="4813600"/>
            <a:ext cx="249600" cy="236000"/>
          </a:xfrm>
          <a:prstGeom prst="chevron">
            <a:avLst>
              <a:gd name="adj" fmla="val 70494"/>
            </a:avLst>
          </a:prstGeom>
          <a:solidFill>
            <a:srgbClr val="674EA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225" name="Google Shape;1225;p118"/>
          <p:cNvSpPr/>
          <p:nvPr/>
        </p:nvSpPr>
        <p:spPr>
          <a:xfrm rot="-5400000">
            <a:off x="7892833" y="4813600"/>
            <a:ext cx="249600" cy="236000"/>
          </a:xfrm>
          <a:prstGeom prst="chevron">
            <a:avLst>
              <a:gd name="adj" fmla="val 70494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2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3" name="Rectangle 52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Google Shape;1103;p115"/>
          <p:cNvSpPr txBox="1">
            <a:spLocks noGrp="1"/>
          </p:cNvSpPr>
          <p:nvPr>
            <p:ph type="title"/>
          </p:nvPr>
        </p:nvSpPr>
        <p:spPr>
          <a:xfrm>
            <a:off x="838200" y="769257"/>
            <a:ext cx="10515600" cy="921431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l"/>
            <a:r>
              <a:rPr lang="en-US" altLang="en-US" sz="3600" b="1" dirty="0" err="1">
                <a:solidFill>
                  <a:srgbClr val="FF0000"/>
                </a:solidFill>
              </a:rPr>
              <a:t>Mergesort</a:t>
            </a:r>
            <a:r>
              <a:rPr lang="en-US" altLang="en-US" sz="3600" b="1" dirty="0">
                <a:solidFill>
                  <a:srgbClr val="FF0000"/>
                </a:solidFill>
              </a:rPr>
              <a:t>:</a:t>
            </a:r>
            <a:endParaRPr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1" name="Google Shape;1231;p119"/>
          <p:cNvSpPr/>
          <p:nvPr/>
        </p:nvSpPr>
        <p:spPr>
          <a:xfrm>
            <a:off x="3834119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32" name="Google Shape;1232;p119"/>
          <p:cNvSpPr/>
          <p:nvPr/>
        </p:nvSpPr>
        <p:spPr>
          <a:xfrm>
            <a:off x="4399569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33" name="Google Shape;1233;p119"/>
          <p:cNvSpPr/>
          <p:nvPr/>
        </p:nvSpPr>
        <p:spPr>
          <a:xfrm>
            <a:off x="4965020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34" name="Google Shape;1234;p119"/>
          <p:cNvSpPr/>
          <p:nvPr/>
        </p:nvSpPr>
        <p:spPr>
          <a:xfrm>
            <a:off x="5530472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35" name="Google Shape;1235;p119"/>
          <p:cNvSpPr/>
          <p:nvPr/>
        </p:nvSpPr>
        <p:spPr>
          <a:xfrm>
            <a:off x="6095923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36" name="Google Shape;1236;p119"/>
          <p:cNvSpPr/>
          <p:nvPr/>
        </p:nvSpPr>
        <p:spPr>
          <a:xfrm>
            <a:off x="6661373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37" name="Google Shape;1237;p119"/>
          <p:cNvSpPr/>
          <p:nvPr/>
        </p:nvSpPr>
        <p:spPr>
          <a:xfrm>
            <a:off x="7226824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38" name="Google Shape;1238;p119"/>
          <p:cNvSpPr/>
          <p:nvPr/>
        </p:nvSpPr>
        <p:spPr>
          <a:xfrm>
            <a:off x="7792276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5C27BCB-9252-49E6-8D0B-E36A8CDC4D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78" name="Google Shape;1278;p119"/>
          <p:cNvSpPr txBox="1">
            <a:spLocks noGrp="1"/>
          </p:cNvSpPr>
          <p:nvPr>
            <p:ph type="sldNum" idx="4294967295"/>
          </p:nvPr>
        </p:nvSpPr>
        <p:spPr>
          <a:xfrm>
            <a:off x="11459634" y="5519738"/>
            <a:ext cx="732367" cy="39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21</a:t>
            </a:fld>
            <a:endParaRPr/>
          </a:p>
        </p:txBody>
      </p:sp>
      <p:sp>
        <p:nvSpPr>
          <p:cNvPr id="1240" name="Google Shape;1240;p119"/>
          <p:cNvSpPr/>
          <p:nvPr/>
        </p:nvSpPr>
        <p:spPr>
          <a:xfrm>
            <a:off x="3834119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41" name="Google Shape;1241;p119"/>
          <p:cNvSpPr/>
          <p:nvPr/>
        </p:nvSpPr>
        <p:spPr>
          <a:xfrm>
            <a:off x="4399569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42" name="Google Shape;1242;p119"/>
          <p:cNvSpPr/>
          <p:nvPr/>
        </p:nvSpPr>
        <p:spPr>
          <a:xfrm>
            <a:off x="4965020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43" name="Google Shape;1243;p119"/>
          <p:cNvSpPr/>
          <p:nvPr/>
        </p:nvSpPr>
        <p:spPr>
          <a:xfrm>
            <a:off x="5530472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44" name="Google Shape;1244;p119"/>
          <p:cNvSpPr/>
          <p:nvPr/>
        </p:nvSpPr>
        <p:spPr>
          <a:xfrm>
            <a:off x="6095923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45" name="Google Shape;1245;p119"/>
          <p:cNvSpPr/>
          <p:nvPr/>
        </p:nvSpPr>
        <p:spPr>
          <a:xfrm>
            <a:off x="6661373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46" name="Google Shape;1246;p119"/>
          <p:cNvSpPr/>
          <p:nvPr/>
        </p:nvSpPr>
        <p:spPr>
          <a:xfrm>
            <a:off x="7226824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47" name="Google Shape;1247;p119"/>
          <p:cNvSpPr/>
          <p:nvPr/>
        </p:nvSpPr>
        <p:spPr>
          <a:xfrm>
            <a:off x="7792276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48" name="Google Shape;1248;p119"/>
          <p:cNvSpPr/>
          <p:nvPr/>
        </p:nvSpPr>
        <p:spPr>
          <a:xfrm>
            <a:off x="219521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49" name="Google Shape;1249;p119"/>
          <p:cNvSpPr/>
          <p:nvPr/>
        </p:nvSpPr>
        <p:spPr>
          <a:xfrm>
            <a:off x="2760668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50" name="Google Shape;1250;p119"/>
          <p:cNvSpPr/>
          <p:nvPr/>
        </p:nvSpPr>
        <p:spPr>
          <a:xfrm>
            <a:off x="3326119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51" name="Google Shape;1251;p119"/>
          <p:cNvSpPr/>
          <p:nvPr/>
        </p:nvSpPr>
        <p:spPr>
          <a:xfrm>
            <a:off x="3891569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52" name="Google Shape;1252;p119"/>
          <p:cNvSpPr/>
          <p:nvPr/>
        </p:nvSpPr>
        <p:spPr>
          <a:xfrm>
            <a:off x="7734824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53" name="Google Shape;1253;p119"/>
          <p:cNvSpPr/>
          <p:nvPr/>
        </p:nvSpPr>
        <p:spPr>
          <a:xfrm>
            <a:off x="8300276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54" name="Google Shape;1254;p119"/>
          <p:cNvSpPr/>
          <p:nvPr/>
        </p:nvSpPr>
        <p:spPr>
          <a:xfrm>
            <a:off x="886572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55" name="Google Shape;1255;p119"/>
          <p:cNvSpPr/>
          <p:nvPr/>
        </p:nvSpPr>
        <p:spPr>
          <a:xfrm>
            <a:off x="943117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56" name="Google Shape;1256;p119"/>
          <p:cNvSpPr/>
          <p:nvPr/>
        </p:nvSpPr>
        <p:spPr>
          <a:xfrm>
            <a:off x="2195217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57" name="Google Shape;1257;p119"/>
          <p:cNvSpPr/>
          <p:nvPr/>
        </p:nvSpPr>
        <p:spPr>
          <a:xfrm>
            <a:off x="2760668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58" name="Google Shape;1258;p119"/>
          <p:cNvSpPr/>
          <p:nvPr/>
        </p:nvSpPr>
        <p:spPr>
          <a:xfrm>
            <a:off x="3326119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59" name="Google Shape;1259;p119"/>
          <p:cNvSpPr/>
          <p:nvPr/>
        </p:nvSpPr>
        <p:spPr>
          <a:xfrm>
            <a:off x="3891569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60" name="Google Shape;1260;p119"/>
          <p:cNvSpPr/>
          <p:nvPr/>
        </p:nvSpPr>
        <p:spPr>
          <a:xfrm>
            <a:off x="7734824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61" name="Google Shape;1261;p119"/>
          <p:cNvSpPr/>
          <p:nvPr/>
        </p:nvSpPr>
        <p:spPr>
          <a:xfrm>
            <a:off x="8300276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62" name="Google Shape;1262;p119"/>
          <p:cNvSpPr/>
          <p:nvPr/>
        </p:nvSpPr>
        <p:spPr>
          <a:xfrm>
            <a:off x="8865727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63" name="Google Shape;1263;p119"/>
          <p:cNvSpPr/>
          <p:nvPr/>
        </p:nvSpPr>
        <p:spPr>
          <a:xfrm>
            <a:off x="9431177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264" name="Google Shape;1264;p119"/>
          <p:cNvCxnSpPr/>
          <p:nvPr/>
        </p:nvCxnSpPr>
        <p:spPr>
          <a:xfrm flipH="1">
            <a:off x="8058600" y="4858675"/>
            <a:ext cx="818400" cy="4092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265" name="Google Shape;1265;p119"/>
          <p:cNvCxnSpPr/>
          <p:nvPr/>
        </p:nvCxnSpPr>
        <p:spPr>
          <a:xfrm>
            <a:off x="7947700" y="2591114"/>
            <a:ext cx="846000" cy="409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266" name="Google Shape;1266;p119"/>
          <p:cNvCxnSpPr/>
          <p:nvPr/>
        </p:nvCxnSpPr>
        <p:spPr>
          <a:xfrm>
            <a:off x="3326133" y="4869563"/>
            <a:ext cx="798800" cy="3810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267" name="Google Shape;1267;p119"/>
          <p:cNvCxnSpPr/>
          <p:nvPr/>
        </p:nvCxnSpPr>
        <p:spPr>
          <a:xfrm flipH="1">
            <a:off x="3303936" y="3524312"/>
            <a:ext cx="2400" cy="81900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dot"/>
            <a:round/>
            <a:headEnd type="none" w="med" len="med"/>
            <a:tailEnd type="triangle" w="med" len="med"/>
          </a:ln>
        </p:spPr>
      </p:cxnSp>
      <p:cxnSp>
        <p:nvCxnSpPr>
          <p:cNvPr id="1268" name="Google Shape;1268;p119"/>
          <p:cNvCxnSpPr/>
          <p:nvPr/>
        </p:nvCxnSpPr>
        <p:spPr>
          <a:xfrm flipH="1">
            <a:off x="8865873" y="3513776"/>
            <a:ext cx="2400" cy="81900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dot"/>
            <a:round/>
            <a:headEnd type="none" w="med" len="med"/>
            <a:tailEnd type="triangle" w="med" len="med"/>
          </a:ln>
        </p:spPr>
      </p:cxnSp>
      <p:sp>
        <p:nvSpPr>
          <p:cNvPr id="1269" name="Google Shape;1269;p119"/>
          <p:cNvSpPr/>
          <p:nvPr/>
        </p:nvSpPr>
        <p:spPr>
          <a:xfrm>
            <a:off x="1600201" y="3622756"/>
            <a:ext cx="1569895" cy="601020"/>
          </a:xfrm>
          <a:prstGeom prst="cloud">
            <a:avLst/>
          </a:prstGeom>
          <a:solidFill>
            <a:srgbClr val="FFFFFF">
              <a:alpha val="68630"/>
            </a:srgbClr>
          </a:solidFill>
          <a:ln w="9525" cap="flat" cmpd="sng">
            <a:solidFill>
              <a:srgbClr val="CC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0" bIns="91425" anchor="ctr" anchorCtr="0">
            <a:noAutofit/>
          </a:bodyPr>
          <a:lstStyle/>
          <a:p>
            <a:pPr algn="ctr"/>
            <a:r>
              <a:rPr lang="en" sz="1200" i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 magic</a:t>
            </a:r>
            <a:endParaRPr sz="1200" i="1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70" name="Google Shape;1270;p119"/>
          <p:cNvSpPr/>
          <p:nvPr/>
        </p:nvSpPr>
        <p:spPr>
          <a:xfrm>
            <a:off x="9021905" y="3622771"/>
            <a:ext cx="1569895" cy="601020"/>
          </a:xfrm>
          <a:prstGeom prst="cloud">
            <a:avLst/>
          </a:prstGeom>
          <a:solidFill>
            <a:srgbClr val="FFFFFF">
              <a:alpha val="68630"/>
            </a:srgbClr>
          </a:solidFill>
          <a:ln w="9525" cap="flat" cmpd="sng">
            <a:solidFill>
              <a:srgbClr val="CC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0" bIns="91425" anchor="ctr" anchorCtr="0">
            <a:noAutofit/>
          </a:bodyPr>
          <a:lstStyle/>
          <a:p>
            <a:pPr algn="ctr"/>
            <a:r>
              <a:rPr lang="en" sz="1200" i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 magic</a:t>
            </a:r>
            <a:endParaRPr sz="1200" i="1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71" name="Google Shape;1271;p119"/>
          <p:cNvSpPr txBox="1"/>
          <p:nvPr/>
        </p:nvSpPr>
        <p:spPr>
          <a:xfrm>
            <a:off x="4436695" y="2659600"/>
            <a:ext cx="3322800" cy="3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Divide original list in half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72" name="Google Shape;1272;p119"/>
          <p:cNvSpPr txBox="1"/>
          <p:nvPr/>
        </p:nvSpPr>
        <p:spPr>
          <a:xfrm>
            <a:off x="3876633" y="3783940"/>
            <a:ext cx="4418800" cy="33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Recursively sort each half</a:t>
            </a:r>
            <a:endParaRPr b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73" name="Google Shape;1273;p119"/>
          <p:cNvSpPr txBox="1"/>
          <p:nvPr/>
        </p:nvSpPr>
        <p:spPr>
          <a:xfrm>
            <a:off x="3888700" y="4867922"/>
            <a:ext cx="4418800" cy="3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Cleverly “Merge” sorted halves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274" name="Google Shape;1274;p119"/>
          <p:cNvCxnSpPr/>
          <p:nvPr/>
        </p:nvCxnSpPr>
        <p:spPr>
          <a:xfrm flipH="1">
            <a:off x="3415637" y="2584095"/>
            <a:ext cx="814800" cy="4041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1275" name="Google Shape;1275;p119"/>
          <p:cNvSpPr/>
          <p:nvPr/>
        </p:nvSpPr>
        <p:spPr>
          <a:xfrm rot="-5400000">
            <a:off x="2353233" y="4813600"/>
            <a:ext cx="249600" cy="236000"/>
          </a:xfrm>
          <a:prstGeom prst="chevron">
            <a:avLst>
              <a:gd name="adj" fmla="val 70494"/>
            </a:avLst>
          </a:prstGeom>
          <a:solidFill>
            <a:srgbClr val="674EA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276" name="Google Shape;1276;p119"/>
          <p:cNvSpPr/>
          <p:nvPr/>
        </p:nvSpPr>
        <p:spPr>
          <a:xfrm rot="-5400000">
            <a:off x="7892833" y="4813600"/>
            <a:ext cx="249600" cy="236000"/>
          </a:xfrm>
          <a:prstGeom prst="chevron">
            <a:avLst>
              <a:gd name="adj" fmla="val 70494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277" name="Google Shape;1277;p119"/>
          <p:cNvSpPr/>
          <p:nvPr/>
        </p:nvSpPr>
        <p:spPr>
          <a:xfrm>
            <a:off x="3834124" y="5308160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3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4" name="Rectangle 53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Google Shape;1103;p115"/>
          <p:cNvSpPr txBox="1">
            <a:spLocks noGrp="1"/>
          </p:cNvSpPr>
          <p:nvPr>
            <p:ph type="title"/>
          </p:nvPr>
        </p:nvSpPr>
        <p:spPr>
          <a:xfrm>
            <a:off x="838200" y="769257"/>
            <a:ext cx="10515600" cy="921431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l"/>
            <a:r>
              <a:rPr lang="en-US" altLang="en-US" sz="3600" b="1" dirty="0" err="1">
                <a:solidFill>
                  <a:srgbClr val="FF0000"/>
                </a:solidFill>
              </a:rPr>
              <a:t>Mergesort</a:t>
            </a:r>
            <a:r>
              <a:rPr lang="en-US" altLang="en-US" sz="3600" b="1" dirty="0">
                <a:solidFill>
                  <a:srgbClr val="FF0000"/>
                </a:solidFill>
              </a:rPr>
              <a:t>:</a:t>
            </a:r>
            <a:endParaRPr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3" name="Google Shape;1283;p120"/>
          <p:cNvSpPr/>
          <p:nvPr/>
        </p:nvSpPr>
        <p:spPr>
          <a:xfrm>
            <a:off x="3834119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84" name="Google Shape;1284;p120"/>
          <p:cNvSpPr/>
          <p:nvPr/>
        </p:nvSpPr>
        <p:spPr>
          <a:xfrm>
            <a:off x="4399569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85" name="Google Shape;1285;p120"/>
          <p:cNvSpPr/>
          <p:nvPr/>
        </p:nvSpPr>
        <p:spPr>
          <a:xfrm>
            <a:off x="4965020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86" name="Google Shape;1286;p120"/>
          <p:cNvSpPr/>
          <p:nvPr/>
        </p:nvSpPr>
        <p:spPr>
          <a:xfrm>
            <a:off x="5530472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87" name="Google Shape;1287;p120"/>
          <p:cNvSpPr/>
          <p:nvPr/>
        </p:nvSpPr>
        <p:spPr>
          <a:xfrm>
            <a:off x="6095923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88" name="Google Shape;1288;p120"/>
          <p:cNvSpPr/>
          <p:nvPr/>
        </p:nvSpPr>
        <p:spPr>
          <a:xfrm>
            <a:off x="6661373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89" name="Google Shape;1289;p120"/>
          <p:cNvSpPr/>
          <p:nvPr/>
        </p:nvSpPr>
        <p:spPr>
          <a:xfrm>
            <a:off x="7226824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90" name="Google Shape;1290;p120"/>
          <p:cNvSpPr/>
          <p:nvPr/>
        </p:nvSpPr>
        <p:spPr>
          <a:xfrm>
            <a:off x="7792276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FADAA72-B859-4B32-BB99-E2715B6F37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31" name="Google Shape;1331;p120"/>
          <p:cNvSpPr txBox="1">
            <a:spLocks noGrp="1"/>
          </p:cNvSpPr>
          <p:nvPr>
            <p:ph type="sldNum" idx="4294967295"/>
          </p:nvPr>
        </p:nvSpPr>
        <p:spPr>
          <a:xfrm>
            <a:off x="11459634" y="5519738"/>
            <a:ext cx="732367" cy="39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22</a:t>
            </a:fld>
            <a:endParaRPr/>
          </a:p>
        </p:txBody>
      </p:sp>
      <p:sp>
        <p:nvSpPr>
          <p:cNvPr id="1292" name="Google Shape;1292;p120"/>
          <p:cNvSpPr/>
          <p:nvPr/>
        </p:nvSpPr>
        <p:spPr>
          <a:xfrm>
            <a:off x="3834119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93" name="Google Shape;1293;p120"/>
          <p:cNvSpPr/>
          <p:nvPr/>
        </p:nvSpPr>
        <p:spPr>
          <a:xfrm>
            <a:off x="4399569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94" name="Google Shape;1294;p120"/>
          <p:cNvSpPr/>
          <p:nvPr/>
        </p:nvSpPr>
        <p:spPr>
          <a:xfrm>
            <a:off x="4965020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95" name="Google Shape;1295;p120"/>
          <p:cNvSpPr/>
          <p:nvPr/>
        </p:nvSpPr>
        <p:spPr>
          <a:xfrm>
            <a:off x="5530472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96" name="Google Shape;1296;p120"/>
          <p:cNvSpPr/>
          <p:nvPr/>
        </p:nvSpPr>
        <p:spPr>
          <a:xfrm>
            <a:off x="6095923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97" name="Google Shape;1297;p120"/>
          <p:cNvSpPr/>
          <p:nvPr/>
        </p:nvSpPr>
        <p:spPr>
          <a:xfrm>
            <a:off x="6661373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98" name="Google Shape;1298;p120"/>
          <p:cNvSpPr/>
          <p:nvPr/>
        </p:nvSpPr>
        <p:spPr>
          <a:xfrm>
            <a:off x="7226824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99" name="Google Shape;1299;p120"/>
          <p:cNvSpPr/>
          <p:nvPr/>
        </p:nvSpPr>
        <p:spPr>
          <a:xfrm>
            <a:off x="7792276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00" name="Google Shape;1300;p120"/>
          <p:cNvSpPr/>
          <p:nvPr/>
        </p:nvSpPr>
        <p:spPr>
          <a:xfrm>
            <a:off x="219521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01" name="Google Shape;1301;p120"/>
          <p:cNvSpPr/>
          <p:nvPr/>
        </p:nvSpPr>
        <p:spPr>
          <a:xfrm>
            <a:off x="2760668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02" name="Google Shape;1302;p120"/>
          <p:cNvSpPr/>
          <p:nvPr/>
        </p:nvSpPr>
        <p:spPr>
          <a:xfrm>
            <a:off x="3326119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03" name="Google Shape;1303;p120"/>
          <p:cNvSpPr/>
          <p:nvPr/>
        </p:nvSpPr>
        <p:spPr>
          <a:xfrm>
            <a:off x="3891569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04" name="Google Shape;1304;p120"/>
          <p:cNvSpPr/>
          <p:nvPr/>
        </p:nvSpPr>
        <p:spPr>
          <a:xfrm>
            <a:off x="7734824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05" name="Google Shape;1305;p120"/>
          <p:cNvSpPr/>
          <p:nvPr/>
        </p:nvSpPr>
        <p:spPr>
          <a:xfrm>
            <a:off x="8300276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06" name="Google Shape;1306;p120"/>
          <p:cNvSpPr/>
          <p:nvPr/>
        </p:nvSpPr>
        <p:spPr>
          <a:xfrm>
            <a:off x="886572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07" name="Google Shape;1307;p120"/>
          <p:cNvSpPr/>
          <p:nvPr/>
        </p:nvSpPr>
        <p:spPr>
          <a:xfrm>
            <a:off x="943117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08" name="Google Shape;1308;p120"/>
          <p:cNvSpPr/>
          <p:nvPr/>
        </p:nvSpPr>
        <p:spPr>
          <a:xfrm>
            <a:off x="2195217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09" name="Google Shape;1309;p120"/>
          <p:cNvSpPr/>
          <p:nvPr/>
        </p:nvSpPr>
        <p:spPr>
          <a:xfrm>
            <a:off x="2760668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10" name="Google Shape;1310;p120"/>
          <p:cNvSpPr/>
          <p:nvPr/>
        </p:nvSpPr>
        <p:spPr>
          <a:xfrm>
            <a:off x="3326119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11" name="Google Shape;1311;p120"/>
          <p:cNvSpPr/>
          <p:nvPr/>
        </p:nvSpPr>
        <p:spPr>
          <a:xfrm>
            <a:off x="3891569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12" name="Google Shape;1312;p120"/>
          <p:cNvSpPr/>
          <p:nvPr/>
        </p:nvSpPr>
        <p:spPr>
          <a:xfrm>
            <a:off x="7734824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13" name="Google Shape;1313;p120"/>
          <p:cNvSpPr/>
          <p:nvPr/>
        </p:nvSpPr>
        <p:spPr>
          <a:xfrm>
            <a:off x="8300276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14" name="Google Shape;1314;p120"/>
          <p:cNvSpPr/>
          <p:nvPr/>
        </p:nvSpPr>
        <p:spPr>
          <a:xfrm>
            <a:off x="8865727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15" name="Google Shape;1315;p120"/>
          <p:cNvSpPr/>
          <p:nvPr/>
        </p:nvSpPr>
        <p:spPr>
          <a:xfrm>
            <a:off x="9431177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316" name="Google Shape;1316;p120"/>
          <p:cNvCxnSpPr/>
          <p:nvPr/>
        </p:nvCxnSpPr>
        <p:spPr>
          <a:xfrm flipH="1">
            <a:off x="8058600" y="4858675"/>
            <a:ext cx="818400" cy="4092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317" name="Google Shape;1317;p120"/>
          <p:cNvCxnSpPr/>
          <p:nvPr/>
        </p:nvCxnSpPr>
        <p:spPr>
          <a:xfrm>
            <a:off x="7947700" y="2591114"/>
            <a:ext cx="846000" cy="409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318" name="Google Shape;1318;p120"/>
          <p:cNvCxnSpPr/>
          <p:nvPr/>
        </p:nvCxnSpPr>
        <p:spPr>
          <a:xfrm>
            <a:off x="3326133" y="4869563"/>
            <a:ext cx="798800" cy="3810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319" name="Google Shape;1319;p120"/>
          <p:cNvCxnSpPr/>
          <p:nvPr/>
        </p:nvCxnSpPr>
        <p:spPr>
          <a:xfrm flipH="1">
            <a:off x="3303936" y="3524312"/>
            <a:ext cx="2400" cy="81900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dot"/>
            <a:round/>
            <a:headEnd type="none" w="med" len="med"/>
            <a:tailEnd type="triangle" w="med" len="med"/>
          </a:ln>
        </p:spPr>
      </p:cxnSp>
      <p:cxnSp>
        <p:nvCxnSpPr>
          <p:cNvPr id="1320" name="Google Shape;1320;p120"/>
          <p:cNvCxnSpPr/>
          <p:nvPr/>
        </p:nvCxnSpPr>
        <p:spPr>
          <a:xfrm flipH="1">
            <a:off x="8865873" y="3513776"/>
            <a:ext cx="2400" cy="81900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dot"/>
            <a:round/>
            <a:headEnd type="none" w="med" len="med"/>
            <a:tailEnd type="triangle" w="med" len="med"/>
          </a:ln>
        </p:spPr>
      </p:cxnSp>
      <p:sp>
        <p:nvSpPr>
          <p:cNvPr id="1321" name="Google Shape;1321;p120"/>
          <p:cNvSpPr/>
          <p:nvPr/>
        </p:nvSpPr>
        <p:spPr>
          <a:xfrm>
            <a:off x="1473959" y="3622756"/>
            <a:ext cx="1696136" cy="601020"/>
          </a:xfrm>
          <a:prstGeom prst="cloud">
            <a:avLst/>
          </a:prstGeom>
          <a:solidFill>
            <a:srgbClr val="FFFFFF">
              <a:alpha val="68630"/>
            </a:srgbClr>
          </a:solidFill>
          <a:ln w="9525" cap="flat" cmpd="sng">
            <a:solidFill>
              <a:srgbClr val="CC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0" bIns="91425" anchor="ctr" anchorCtr="0">
            <a:noAutofit/>
          </a:bodyPr>
          <a:lstStyle/>
          <a:p>
            <a:pPr algn="ctr"/>
            <a:r>
              <a:rPr lang="en" sz="1200" i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 magic</a:t>
            </a:r>
            <a:endParaRPr sz="1200" i="1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22" name="Google Shape;1322;p120"/>
          <p:cNvSpPr/>
          <p:nvPr/>
        </p:nvSpPr>
        <p:spPr>
          <a:xfrm>
            <a:off x="9021905" y="3622771"/>
            <a:ext cx="1732531" cy="601020"/>
          </a:xfrm>
          <a:prstGeom prst="cloud">
            <a:avLst/>
          </a:prstGeom>
          <a:solidFill>
            <a:srgbClr val="FFFFFF">
              <a:alpha val="68630"/>
            </a:srgbClr>
          </a:solidFill>
          <a:ln w="9525" cap="flat" cmpd="sng">
            <a:solidFill>
              <a:srgbClr val="CC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0" bIns="91425" anchor="ctr" anchorCtr="0">
            <a:noAutofit/>
          </a:bodyPr>
          <a:lstStyle/>
          <a:p>
            <a:pPr algn="ctr"/>
            <a:r>
              <a:rPr lang="en" sz="1200" i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 magic</a:t>
            </a:r>
            <a:endParaRPr sz="1200" i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23" name="Google Shape;1323;p120"/>
          <p:cNvSpPr txBox="1"/>
          <p:nvPr/>
        </p:nvSpPr>
        <p:spPr>
          <a:xfrm>
            <a:off x="4436695" y="2659600"/>
            <a:ext cx="3322800" cy="3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Divide original list in half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24" name="Google Shape;1324;p120"/>
          <p:cNvSpPr txBox="1"/>
          <p:nvPr/>
        </p:nvSpPr>
        <p:spPr>
          <a:xfrm>
            <a:off x="3876633" y="3783940"/>
            <a:ext cx="4418800" cy="33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Recursively sort each half</a:t>
            </a:r>
            <a:endParaRPr b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25" name="Google Shape;1325;p120"/>
          <p:cNvSpPr txBox="1"/>
          <p:nvPr/>
        </p:nvSpPr>
        <p:spPr>
          <a:xfrm>
            <a:off x="3888700" y="4867922"/>
            <a:ext cx="4418800" cy="3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Cleverly “Merge” sorted halves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326" name="Google Shape;1326;p120"/>
          <p:cNvCxnSpPr/>
          <p:nvPr/>
        </p:nvCxnSpPr>
        <p:spPr>
          <a:xfrm flipH="1">
            <a:off x="3415637" y="2584095"/>
            <a:ext cx="814800" cy="4041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1327" name="Google Shape;1327;p120"/>
          <p:cNvSpPr/>
          <p:nvPr/>
        </p:nvSpPr>
        <p:spPr>
          <a:xfrm rot="-5400000">
            <a:off x="2353233" y="4813600"/>
            <a:ext cx="249600" cy="236000"/>
          </a:xfrm>
          <a:prstGeom prst="chevron">
            <a:avLst>
              <a:gd name="adj" fmla="val 70494"/>
            </a:avLst>
          </a:prstGeom>
          <a:solidFill>
            <a:srgbClr val="674EA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328" name="Google Shape;1328;p120"/>
          <p:cNvSpPr/>
          <p:nvPr/>
        </p:nvSpPr>
        <p:spPr>
          <a:xfrm rot="-5400000">
            <a:off x="8458284" y="4813600"/>
            <a:ext cx="249600" cy="236000"/>
          </a:xfrm>
          <a:prstGeom prst="chevron">
            <a:avLst>
              <a:gd name="adj" fmla="val 70494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329" name="Google Shape;1329;p120"/>
          <p:cNvSpPr/>
          <p:nvPr/>
        </p:nvSpPr>
        <p:spPr>
          <a:xfrm>
            <a:off x="3834124" y="5308160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30" name="Google Shape;1330;p120"/>
          <p:cNvSpPr/>
          <p:nvPr/>
        </p:nvSpPr>
        <p:spPr>
          <a:xfrm>
            <a:off x="4399551" y="530886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4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5" name="Rectangle 5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Google Shape;1103;p115"/>
          <p:cNvSpPr txBox="1">
            <a:spLocks noGrp="1"/>
          </p:cNvSpPr>
          <p:nvPr>
            <p:ph type="title"/>
          </p:nvPr>
        </p:nvSpPr>
        <p:spPr>
          <a:xfrm>
            <a:off x="838200" y="769257"/>
            <a:ext cx="10515600" cy="921431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l"/>
            <a:r>
              <a:rPr lang="en-US" altLang="en-US" sz="3600" b="1" dirty="0" err="1">
                <a:solidFill>
                  <a:srgbClr val="FF0000"/>
                </a:solidFill>
              </a:rPr>
              <a:t>Mergesort</a:t>
            </a:r>
            <a:r>
              <a:rPr lang="en-US" altLang="en-US" sz="3600" b="1" dirty="0">
                <a:solidFill>
                  <a:srgbClr val="FF0000"/>
                </a:solidFill>
              </a:rPr>
              <a:t>:</a:t>
            </a:r>
            <a:endParaRPr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6" name="Google Shape;1336;p121"/>
          <p:cNvSpPr/>
          <p:nvPr/>
        </p:nvSpPr>
        <p:spPr>
          <a:xfrm>
            <a:off x="3834119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37" name="Google Shape;1337;p121"/>
          <p:cNvSpPr/>
          <p:nvPr/>
        </p:nvSpPr>
        <p:spPr>
          <a:xfrm>
            <a:off x="4399569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38" name="Google Shape;1338;p121"/>
          <p:cNvSpPr/>
          <p:nvPr/>
        </p:nvSpPr>
        <p:spPr>
          <a:xfrm>
            <a:off x="4965020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39" name="Google Shape;1339;p121"/>
          <p:cNvSpPr/>
          <p:nvPr/>
        </p:nvSpPr>
        <p:spPr>
          <a:xfrm>
            <a:off x="5530472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40" name="Google Shape;1340;p121"/>
          <p:cNvSpPr/>
          <p:nvPr/>
        </p:nvSpPr>
        <p:spPr>
          <a:xfrm>
            <a:off x="6095923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41" name="Google Shape;1341;p121"/>
          <p:cNvSpPr/>
          <p:nvPr/>
        </p:nvSpPr>
        <p:spPr>
          <a:xfrm>
            <a:off x="6661373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42" name="Google Shape;1342;p121"/>
          <p:cNvSpPr/>
          <p:nvPr/>
        </p:nvSpPr>
        <p:spPr>
          <a:xfrm>
            <a:off x="7226824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43" name="Google Shape;1343;p121"/>
          <p:cNvSpPr/>
          <p:nvPr/>
        </p:nvSpPr>
        <p:spPr>
          <a:xfrm>
            <a:off x="7792276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44" name="Google Shape;1344;p121"/>
          <p:cNvSpPr txBox="1">
            <a:spLocks noGrp="1"/>
          </p:cNvSpPr>
          <p:nvPr>
            <p:ph type="title"/>
          </p:nvPr>
        </p:nvSpPr>
        <p:spPr>
          <a:xfrm>
            <a:off x="838200" y="597349"/>
            <a:ext cx="10515600" cy="1325563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l"/>
            <a:r>
              <a:rPr lang="en-US" altLang="en-US" sz="3600" b="1" dirty="0" err="1">
                <a:solidFill>
                  <a:srgbClr val="FF0000"/>
                </a:solidFill>
              </a:rPr>
              <a:t>Mergesort</a:t>
            </a:r>
            <a:r>
              <a:rPr lang="en-US" altLang="en-US" sz="3600" b="1" dirty="0">
                <a:solidFill>
                  <a:srgbClr val="FF0000"/>
                </a:solidFill>
              </a:rPr>
              <a:t>:</a:t>
            </a:r>
            <a:endParaRPr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96E4C6E-3FDA-4E30-BC0D-D4C5570053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85" name="Google Shape;1385;p121"/>
          <p:cNvSpPr txBox="1">
            <a:spLocks noGrp="1"/>
          </p:cNvSpPr>
          <p:nvPr>
            <p:ph type="sldNum" idx="4294967295"/>
          </p:nvPr>
        </p:nvSpPr>
        <p:spPr>
          <a:xfrm>
            <a:off x="11459634" y="5519738"/>
            <a:ext cx="732367" cy="39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23</a:t>
            </a:fld>
            <a:endParaRPr/>
          </a:p>
        </p:txBody>
      </p:sp>
      <p:sp>
        <p:nvSpPr>
          <p:cNvPr id="1345" name="Google Shape;1345;p121"/>
          <p:cNvSpPr/>
          <p:nvPr/>
        </p:nvSpPr>
        <p:spPr>
          <a:xfrm>
            <a:off x="3834119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46" name="Google Shape;1346;p121"/>
          <p:cNvSpPr/>
          <p:nvPr/>
        </p:nvSpPr>
        <p:spPr>
          <a:xfrm>
            <a:off x="4399569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47" name="Google Shape;1347;p121"/>
          <p:cNvSpPr/>
          <p:nvPr/>
        </p:nvSpPr>
        <p:spPr>
          <a:xfrm>
            <a:off x="4965020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48" name="Google Shape;1348;p121"/>
          <p:cNvSpPr/>
          <p:nvPr/>
        </p:nvSpPr>
        <p:spPr>
          <a:xfrm>
            <a:off x="5530472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49" name="Google Shape;1349;p121"/>
          <p:cNvSpPr/>
          <p:nvPr/>
        </p:nvSpPr>
        <p:spPr>
          <a:xfrm>
            <a:off x="6095923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50" name="Google Shape;1350;p121"/>
          <p:cNvSpPr/>
          <p:nvPr/>
        </p:nvSpPr>
        <p:spPr>
          <a:xfrm>
            <a:off x="6661373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51" name="Google Shape;1351;p121"/>
          <p:cNvSpPr/>
          <p:nvPr/>
        </p:nvSpPr>
        <p:spPr>
          <a:xfrm>
            <a:off x="7226824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52" name="Google Shape;1352;p121"/>
          <p:cNvSpPr/>
          <p:nvPr/>
        </p:nvSpPr>
        <p:spPr>
          <a:xfrm>
            <a:off x="7792276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53" name="Google Shape;1353;p121"/>
          <p:cNvSpPr/>
          <p:nvPr/>
        </p:nvSpPr>
        <p:spPr>
          <a:xfrm>
            <a:off x="219521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54" name="Google Shape;1354;p121"/>
          <p:cNvSpPr/>
          <p:nvPr/>
        </p:nvSpPr>
        <p:spPr>
          <a:xfrm>
            <a:off x="2760668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55" name="Google Shape;1355;p121"/>
          <p:cNvSpPr/>
          <p:nvPr/>
        </p:nvSpPr>
        <p:spPr>
          <a:xfrm>
            <a:off x="3326119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56" name="Google Shape;1356;p121"/>
          <p:cNvSpPr/>
          <p:nvPr/>
        </p:nvSpPr>
        <p:spPr>
          <a:xfrm>
            <a:off x="3891569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57" name="Google Shape;1357;p121"/>
          <p:cNvSpPr/>
          <p:nvPr/>
        </p:nvSpPr>
        <p:spPr>
          <a:xfrm>
            <a:off x="7734824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58" name="Google Shape;1358;p121"/>
          <p:cNvSpPr/>
          <p:nvPr/>
        </p:nvSpPr>
        <p:spPr>
          <a:xfrm>
            <a:off x="8300276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59" name="Google Shape;1359;p121"/>
          <p:cNvSpPr/>
          <p:nvPr/>
        </p:nvSpPr>
        <p:spPr>
          <a:xfrm>
            <a:off x="886572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60" name="Google Shape;1360;p121"/>
          <p:cNvSpPr/>
          <p:nvPr/>
        </p:nvSpPr>
        <p:spPr>
          <a:xfrm>
            <a:off x="943117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61" name="Google Shape;1361;p121"/>
          <p:cNvSpPr/>
          <p:nvPr/>
        </p:nvSpPr>
        <p:spPr>
          <a:xfrm>
            <a:off x="2195217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62" name="Google Shape;1362;p121"/>
          <p:cNvSpPr/>
          <p:nvPr/>
        </p:nvSpPr>
        <p:spPr>
          <a:xfrm>
            <a:off x="2760668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63" name="Google Shape;1363;p121"/>
          <p:cNvSpPr/>
          <p:nvPr/>
        </p:nvSpPr>
        <p:spPr>
          <a:xfrm>
            <a:off x="3326119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64" name="Google Shape;1364;p121"/>
          <p:cNvSpPr/>
          <p:nvPr/>
        </p:nvSpPr>
        <p:spPr>
          <a:xfrm>
            <a:off x="3891569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65" name="Google Shape;1365;p121"/>
          <p:cNvSpPr/>
          <p:nvPr/>
        </p:nvSpPr>
        <p:spPr>
          <a:xfrm>
            <a:off x="7734824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66" name="Google Shape;1366;p121"/>
          <p:cNvSpPr/>
          <p:nvPr/>
        </p:nvSpPr>
        <p:spPr>
          <a:xfrm>
            <a:off x="8300276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67" name="Google Shape;1367;p121"/>
          <p:cNvSpPr/>
          <p:nvPr/>
        </p:nvSpPr>
        <p:spPr>
          <a:xfrm>
            <a:off x="8865727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68" name="Google Shape;1368;p121"/>
          <p:cNvSpPr/>
          <p:nvPr/>
        </p:nvSpPr>
        <p:spPr>
          <a:xfrm>
            <a:off x="9431177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369" name="Google Shape;1369;p121"/>
          <p:cNvCxnSpPr/>
          <p:nvPr/>
        </p:nvCxnSpPr>
        <p:spPr>
          <a:xfrm flipH="1">
            <a:off x="8058600" y="4858675"/>
            <a:ext cx="818400" cy="4092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370" name="Google Shape;1370;p121"/>
          <p:cNvCxnSpPr/>
          <p:nvPr/>
        </p:nvCxnSpPr>
        <p:spPr>
          <a:xfrm>
            <a:off x="7947700" y="2591114"/>
            <a:ext cx="846000" cy="409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371" name="Google Shape;1371;p121"/>
          <p:cNvCxnSpPr/>
          <p:nvPr/>
        </p:nvCxnSpPr>
        <p:spPr>
          <a:xfrm>
            <a:off x="3326133" y="4869563"/>
            <a:ext cx="798800" cy="3810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372" name="Google Shape;1372;p121"/>
          <p:cNvCxnSpPr/>
          <p:nvPr/>
        </p:nvCxnSpPr>
        <p:spPr>
          <a:xfrm flipH="1">
            <a:off x="3303936" y="3524312"/>
            <a:ext cx="2400" cy="81900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dot"/>
            <a:round/>
            <a:headEnd type="none" w="med" len="med"/>
            <a:tailEnd type="triangle" w="med" len="med"/>
          </a:ln>
        </p:spPr>
      </p:cxnSp>
      <p:cxnSp>
        <p:nvCxnSpPr>
          <p:cNvPr id="1373" name="Google Shape;1373;p121"/>
          <p:cNvCxnSpPr/>
          <p:nvPr/>
        </p:nvCxnSpPr>
        <p:spPr>
          <a:xfrm flipH="1">
            <a:off x="8865873" y="3513776"/>
            <a:ext cx="2400" cy="81900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dot"/>
            <a:round/>
            <a:headEnd type="none" w="med" len="med"/>
            <a:tailEnd type="triangle" w="med" len="med"/>
          </a:ln>
        </p:spPr>
      </p:cxnSp>
      <p:sp>
        <p:nvSpPr>
          <p:cNvPr id="1374" name="Google Shape;1374;p121"/>
          <p:cNvSpPr/>
          <p:nvPr/>
        </p:nvSpPr>
        <p:spPr>
          <a:xfrm>
            <a:off x="1485900" y="3622756"/>
            <a:ext cx="1684195" cy="601020"/>
          </a:xfrm>
          <a:prstGeom prst="cloud">
            <a:avLst/>
          </a:prstGeom>
          <a:solidFill>
            <a:srgbClr val="FFFFFF">
              <a:alpha val="68630"/>
            </a:srgbClr>
          </a:solidFill>
          <a:ln w="9525" cap="flat" cmpd="sng">
            <a:solidFill>
              <a:srgbClr val="CC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0" bIns="91425" anchor="ctr" anchorCtr="0">
            <a:noAutofit/>
          </a:bodyPr>
          <a:lstStyle/>
          <a:p>
            <a:pPr algn="ctr"/>
            <a:r>
              <a:rPr lang="en" sz="1200" i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 magic</a:t>
            </a:r>
            <a:endParaRPr sz="1200" i="1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75" name="Google Shape;1375;p121"/>
          <p:cNvSpPr/>
          <p:nvPr/>
        </p:nvSpPr>
        <p:spPr>
          <a:xfrm>
            <a:off x="9021905" y="3622771"/>
            <a:ext cx="1677940" cy="601020"/>
          </a:xfrm>
          <a:prstGeom prst="cloud">
            <a:avLst/>
          </a:prstGeom>
          <a:solidFill>
            <a:srgbClr val="FFFFFF">
              <a:alpha val="68630"/>
            </a:srgbClr>
          </a:solidFill>
          <a:ln w="9525" cap="flat" cmpd="sng">
            <a:solidFill>
              <a:srgbClr val="CC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0" bIns="91425" anchor="ctr" anchorCtr="0">
            <a:noAutofit/>
          </a:bodyPr>
          <a:lstStyle/>
          <a:p>
            <a:pPr algn="ctr"/>
            <a:r>
              <a:rPr lang="en" sz="1200" i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 magic</a:t>
            </a:r>
            <a:endParaRPr sz="1200" i="1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76" name="Google Shape;1376;p121"/>
          <p:cNvSpPr txBox="1"/>
          <p:nvPr/>
        </p:nvSpPr>
        <p:spPr>
          <a:xfrm>
            <a:off x="4436695" y="2659600"/>
            <a:ext cx="3322800" cy="3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Divide original list in half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77" name="Google Shape;1377;p121"/>
          <p:cNvSpPr txBox="1"/>
          <p:nvPr/>
        </p:nvSpPr>
        <p:spPr>
          <a:xfrm>
            <a:off x="3876633" y="3783940"/>
            <a:ext cx="4418800" cy="33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Recursively sort each half</a:t>
            </a:r>
            <a:endParaRPr b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78" name="Google Shape;1378;p121"/>
          <p:cNvSpPr txBox="1"/>
          <p:nvPr/>
        </p:nvSpPr>
        <p:spPr>
          <a:xfrm>
            <a:off x="3888700" y="4867922"/>
            <a:ext cx="4418800" cy="3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Cleverly “Merge” sorted halves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379" name="Google Shape;1379;p121"/>
          <p:cNvCxnSpPr/>
          <p:nvPr/>
        </p:nvCxnSpPr>
        <p:spPr>
          <a:xfrm flipH="1">
            <a:off x="3415637" y="2584095"/>
            <a:ext cx="814800" cy="4041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1380" name="Google Shape;1380;p121"/>
          <p:cNvSpPr/>
          <p:nvPr/>
        </p:nvSpPr>
        <p:spPr>
          <a:xfrm rot="-5400000">
            <a:off x="2918667" y="4813600"/>
            <a:ext cx="249600" cy="236000"/>
          </a:xfrm>
          <a:prstGeom prst="chevron">
            <a:avLst>
              <a:gd name="adj" fmla="val 70494"/>
            </a:avLst>
          </a:prstGeom>
          <a:solidFill>
            <a:srgbClr val="674EA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381" name="Google Shape;1381;p121"/>
          <p:cNvSpPr/>
          <p:nvPr/>
        </p:nvSpPr>
        <p:spPr>
          <a:xfrm rot="-5400000">
            <a:off x="8458284" y="4813600"/>
            <a:ext cx="249600" cy="236000"/>
          </a:xfrm>
          <a:prstGeom prst="chevron">
            <a:avLst>
              <a:gd name="adj" fmla="val 70494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382" name="Google Shape;1382;p121"/>
          <p:cNvSpPr/>
          <p:nvPr/>
        </p:nvSpPr>
        <p:spPr>
          <a:xfrm>
            <a:off x="3834124" y="5308160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83" name="Google Shape;1383;p121"/>
          <p:cNvSpPr/>
          <p:nvPr/>
        </p:nvSpPr>
        <p:spPr>
          <a:xfrm>
            <a:off x="4399551" y="530886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84" name="Google Shape;1384;p121"/>
          <p:cNvSpPr/>
          <p:nvPr/>
        </p:nvSpPr>
        <p:spPr>
          <a:xfrm>
            <a:off x="4965035" y="530816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6" name="Rectangle 55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0" name="Google Shape;1390;p122"/>
          <p:cNvSpPr/>
          <p:nvPr/>
        </p:nvSpPr>
        <p:spPr>
          <a:xfrm>
            <a:off x="3834119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91" name="Google Shape;1391;p122"/>
          <p:cNvSpPr/>
          <p:nvPr/>
        </p:nvSpPr>
        <p:spPr>
          <a:xfrm>
            <a:off x="4399569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92" name="Google Shape;1392;p122"/>
          <p:cNvSpPr/>
          <p:nvPr/>
        </p:nvSpPr>
        <p:spPr>
          <a:xfrm>
            <a:off x="4965020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93" name="Google Shape;1393;p122"/>
          <p:cNvSpPr/>
          <p:nvPr/>
        </p:nvSpPr>
        <p:spPr>
          <a:xfrm>
            <a:off x="5530472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94" name="Google Shape;1394;p122"/>
          <p:cNvSpPr/>
          <p:nvPr/>
        </p:nvSpPr>
        <p:spPr>
          <a:xfrm>
            <a:off x="6095923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95" name="Google Shape;1395;p122"/>
          <p:cNvSpPr/>
          <p:nvPr/>
        </p:nvSpPr>
        <p:spPr>
          <a:xfrm>
            <a:off x="6661373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96" name="Google Shape;1396;p122"/>
          <p:cNvSpPr/>
          <p:nvPr/>
        </p:nvSpPr>
        <p:spPr>
          <a:xfrm>
            <a:off x="7226824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97" name="Google Shape;1397;p122"/>
          <p:cNvSpPr/>
          <p:nvPr/>
        </p:nvSpPr>
        <p:spPr>
          <a:xfrm>
            <a:off x="7792276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98" name="Google Shape;1398;p122"/>
          <p:cNvSpPr txBox="1">
            <a:spLocks noGrp="1"/>
          </p:cNvSpPr>
          <p:nvPr>
            <p:ph type="title"/>
          </p:nvPr>
        </p:nvSpPr>
        <p:spPr>
          <a:xfrm>
            <a:off x="838200" y="943429"/>
            <a:ext cx="10515600" cy="935945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l"/>
            <a:r>
              <a:rPr lang="en-US" altLang="en-US" sz="3600" b="1" dirty="0" err="1">
                <a:solidFill>
                  <a:srgbClr val="FF0000"/>
                </a:solidFill>
              </a:rPr>
              <a:t>Mergesort</a:t>
            </a:r>
            <a:endParaRPr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469B79A-3830-4A20-A4AC-0208120B36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40" name="Google Shape;1440;p122"/>
          <p:cNvSpPr txBox="1">
            <a:spLocks noGrp="1"/>
          </p:cNvSpPr>
          <p:nvPr>
            <p:ph type="sldNum" idx="4294967295"/>
          </p:nvPr>
        </p:nvSpPr>
        <p:spPr>
          <a:xfrm>
            <a:off x="11459634" y="5519738"/>
            <a:ext cx="732367" cy="39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24</a:t>
            </a:fld>
            <a:endParaRPr/>
          </a:p>
        </p:txBody>
      </p:sp>
      <p:sp>
        <p:nvSpPr>
          <p:cNvPr id="1399" name="Google Shape;1399;p122"/>
          <p:cNvSpPr/>
          <p:nvPr/>
        </p:nvSpPr>
        <p:spPr>
          <a:xfrm>
            <a:off x="3834119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00" name="Google Shape;1400;p122"/>
          <p:cNvSpPr/>
          <p:nvPr/>
        </p:nvSpPr>
        <p:spPr>
          <a:xfrm>
            <a:off x="4399569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01" name="Google Shape;1401;p122"/>
          <p:cNvSpPr/>
          <p:nvPr/>
        </p:nvSpPr>
        <p:spPr>
          <a:xfrm>
            <a:off x="4965020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02" name="Google Shape;1402;p122"/>
          <p:cNvSpPr/>
          <p:nvPr/>
        </p:nvSpPr>
        <p:spPr>
          <a:xfrm>
            <a:off x="5530472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03" name="Google Shape;1403;p122"/>
          <p:cNvSpPr/>
          <p:nvPr/>
        </p:nvSpPr>
        <p:spPr>
          <a:xfrm>
            <a:off x="6095923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04" name="Google Shape;1404;p122"/>
          <p:cNvSpPr/>
          <p:nvPr/>
        </p:nvSpPr>
        <p:spPr>
          <a:xfrm>
            <a:off x="6661373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05" name="Google Shape;1405;p122"/>
          <p:cNvSpPr/>
          <p:nvPr/>
        </p:nvSpPr>
        <p:spPr>
          <a:xfrm>
            <a:off x="7226824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06" name="Google Shape;1406;p122"/>
          <p:cNvSpPr/>
          <p:nvPr/>
        </p:nvSpPr>
        <p:spPr>
          <a:xfrm>
            <a:off x="7792276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07" name="Google Shape;1407;p122"/>
          <p:cNvSpPr/>
          <p:nvPr/>
        </p:nvSpPr>
        <p:spPr>
          <a:xfrm>
            <a:off x="219521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08" name="Google Shape;1408;p122"/>
          <p:cNvSpPr/>
          <p:nvPr/>
        </p:nvSpPr>
        <p:spPr>
          <a:xfrm>
            <a:off x="2760668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09" name="Google Shape;1409;p122"/>
          <p:cNvSpPr/>
          <p:nvPr/>
        </p:nvSpPr>
        <p:spPr>
          <a:xfrm>
            <a:off x="3326119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10" name="Google Shape;1410;p122"/>
          <p:cNvSpPr/>
          <p:nvPr/>
        </p:nvSpPr>
        <p:spPr>
          <a:xfrm>
            <a:off x="3891569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11" name="Google Shape;1411;p122"/>
          <p:cNvSpPr/>
          <p:nvPr/>
        </p:nvSpPr>
        <p:spPr>
          <a:xfrm>
            <a:off x="7734824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12" name="Google Shape;1412;p122"/>
          <p:cNvSpPr/>
          <p:nvPr/>
        </p:nvSpPr>
        <p:spPr>
          <a:xfrm>
            <a:off x="8300276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13" name="Google Shape;1413;p122"/>
          <p:cNvSpPr/>
          <p:nvPr/>
        </p:nvSpPr>
        <p:spPr>
          <a:xfrm>
            <a:off x="886572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14" name="Google Shape;1414;p122"/>
          <p:cNvSpPr/>
          <p:nvPr/>
        </p:nvSpPr>
        <p:spPr>
          <a:xfrm>
            <a:off x="943117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15" name="Google Shape;1415;p122"/>
          <p:cNvSpPr/>
          <p:nvPr/>
        </p:nvSpPr>
        <p:spPr>
          <a:xfrm>
            <a:off x="2195217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16" name="Google Shape;1416;p122"/>
          <p:cNvSpPr/>
          <p:nvPr/>
        </p:nvSpPr>
        <p:spPr>
          <a:xfrm>
            <a:off x="2760668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17" name="Google Shape;1417;p122"/>
          <p:cNvSpPr/>
          <p:nvPr/>
        </p:nvSpPr>
        <p:spPr>
          <a:xfrm>
            <a:off x="3326119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18" name="Google Shape;1418;p122"/>
          <p:cNvSpPr/>
          <p:nvPr/>
        </p:nvSpPr>
        <p:spPr>
          <a:xfrm>
            <a:off x="3891569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19" name="Google Shape;1419;p122"/>
          <p:cNvSpPr/>
          <p:nvPr/>
        </p:nvSpPr>
        <p:spPr>
          <a:xfrm>
            <a:off x="7734824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20" name="Google Shape;1420;p122"/>
          <p:cNvSpPr/>
          <p:nvPr/>
        </p:nvSpPr>
        <p:spPr>
          <a:xfrm>
            <a:off x="8300276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21" name="Google Shape;1421;p122"/>
          <p:cNvSpPr/>
          <p:nvPr/>
        </p:nvSpPr>
        <p:spPr>
          <a:xfrm>
            <a:off x="8865727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22" name="Google Shape;1422;p122"/>
          <p:cNvSpPr/>
          <p:nvPr/>
        </p:nvSpPr>
        <p:spPr>
          <a:xfrm>
            <a:off x="9431177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423" name="Google Shape;1423;p122"/>
          <p:cNvCxnSpPr/>
          <p:nvPr/>
        </p:nvCxnSpPr>
        <p:spPr>
          <a:xfrm flipH="1">
            <a:off x="8058600" y="4858675"/>
            <a:ext cx="818400" cy="4092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424" name="Google Shape;1424;p122"/>
          <p:cNvCxnSpPr/>
          <p:nvPr/>
        </p:nvCxnSpPr>
        <p:spPr>
          <a:xfrm>
            <a:off x="7947700" y="2591114"/>
            <a:ext cx="846000" cy="409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425" name="Google Shape;1425;p122"/>
          <p:cNvCxnSpPr/>
          <p:nvPr/>
        </p:nvCxnSpPr>
        <p:spPr>
          <a:xfrm>
            <a:off x="3326133" y="4869563"/>
            <a:ext cx="798800" cy="3810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426" name="Google Shape;1426;p122"/>
          <p:cNvCxnSpPr/>
          <p:nvPr/>
        </p:nvCxnSpPr>
        <p:spPr>
          <a:xfrm flipH="1">
            <a:off x="3303936" y="3524312"/>
            <a:ext cx="2400" cy="81900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dot"/>
            <a:round/>
            <a:headEnd type="none" w="med" len="med"/>
            <a:tailEnd type="triangle" w="med" len="med"/>
          </a:ln>
        </p:spPr>
      </p:cxnSp>
      <p:cxnSp>
        <p:nvCxnSpPr>
          <p:cNvPr id="1427" name="Google Shape;1427;p122"/>
          <p:cNvCxnSpPr/>
          <p:nvPr/>
        </p:nvCxnSpPr>
        <p:spPr>
          <a:xfrm flipH="1">
            <a:off x="8865873" y="3513776"/>
            <a:ext cx="2400" cy="81900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dot"/>
            <a:round/>
            <a:headEnd type="none" w="med" len="med"/>
            <a:tailEnd type="triangle" w="med" len="med"/>
          </a:ln>
        </p:spPr>
      </p:cxnSp>
      <p:sp>
        <p:nvSpPr>
          <p:cNvPr id="1428" name="Google Shape;1428;p122"/>
          <p:cNvSpPr/>
          <p:nvPr/>
        </p:nvSpPr>
        <p:spPr>
          <a:xfrm>
            <a:off x="1562100" y="3622756"/>
            <a:ext cx="1607995" cy="601020"/>
          </a:xfrm>
          <a:prstGeom prst="cloud">
            <a:avLst/>
          </a:prstGeom>
          <a:solidFill>
            <a:srgbClr val="FFFFFF">
              <a:alpha val="68630"/>
            </a:srgbClr>
          </a:solidFill>
          <a:ln w="9525" cap="flat" cmpd="sng">
            <a:solidFill>
              <a:srgbClr val="CC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0" bIns="91425" anchor="ctr" anchorCtr="0">
            <a:noAutofit/>
          </a:bodyPr>
          <a:lstStyle/>
          <a:p>
            <a:pPr algn="ctr"/>
            <a:r>
              <a:rPr lang="en" sz="1200" i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 magic</a:t>
            </a:r>
            <a:endParaRPr sz="1200" i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29" name="Google Shape;1429;p122"/>
          <p:cNvSpPr/>
          <p:nvPr/>
        </p:nvSpPr>
        <p:spPr>
          <a:xfrm>
            <a:off x="9021905" y="3622771"/>
            <a:ext cx="1607995" cy="601020"/>
          </a:xfrm>
          <a:prstGeom prst="cloud">
            <a:avLst/>
          </a:prstGeom>
          <a:solidFill>
            <a:srgbClr val="FFFFFF">
              <a:alpha val="68630"/>
            </a:srgbClr>
          </a:solidFill>
          <a:ln w="9525" cap="flat" cmpd="sng">
            <a:solidFill>
              <a:srgbClr val="CC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0" bIns="91425" anchor="ctr" anchorCtr="0">
            <a:noAutofit/>
          </a:bodyPr>
          <a:lstStyle/>
          <a:p>
            <a:pPr algn="ctr"/>
            <a:r>
              <a:rPr lang="en" sz="1200" i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 magic</a:t>
            </a:r>
            <a:endParaRPr sz="1200" i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30" name="Google Shape;1430;p122"/>
          <p:cNvSpPr txBox="1"/>
          <p:nvPr/>
        </p:nvSpPr>
        <p:spPr>
          <a:xfrm>
            <a:off x="4436695" y="2659600"/>
            <a:ext cx="3322800" cy="3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Divide original list in half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31" name="Google Shape;1431;p122"/>
          <p:cNvSpPr txBox="1"/>
          <p:nvPr/>
        </p:nvSpPr>
        <p:spPr>
          <a:xfrm>
            <a:off x="3876633" y="3783940"/>
            <a:ext cx="4418800" cy="33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Recursively sort each half</a:t>
            </a:r>
            <a:endParaRPr b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32" name="Google Shape;1432;p122"/>
          <p:cNvSpPr txBox="1"/>
          <p:nvPr/>
        </p:nvSpPr>
        <p:spPr>
          <a:xfrm>
            <a:off x="3888700" y="4867922"/>
            <a:ext cx="4418800" cy="3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Cleverly “Merge” sorted halves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433" name="Google Shape;1433;p122"/>
          <p:cNvCxnSpPr/>
          <p:nvPr/>
        </p:nvCxnSpPr>
        <p:spPr>
          <a:xfrm flipH="1">
            <a:off x="3415637" y="2584095"/>
            <a:ext cx="814800" cy="4041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1434" name="Google Shape;1434;p122"/>
          <p:cNvSpPr/>
          <p:nvPr/>
        </p:nvSpPr>
        <p:spPr>
          <a:xfrm rot="-5400000">
            <a:off x="3482684" y="4813600"/>
            <a:ext cx="249600" cy="236000"/>
          </a:xfrm>
          <a:prstGeom prst="chevron">
            <a:avLst>
              <a:gd name="adj" fmla="val 70494"/>
            </a:avLst>
          </a:prstGeom>
          <a:solidFill>
            <a:srgbClr val="674EA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435" name="Google Shape;1435;p122"/>
          <p:cNvSpPr/>
          <p:nvPr/>
        </p:nvSpPr>
        <p:spPr>
          <a:xfrm rot="-5400000">
            <a:off x="8458284" y="4813600"/>
            <a:ext cx="249600" cy="236000"/>
          </a:xfrm>
          <a:prstGeom prst="chevron">
            <a:avLst>
              <a:gd name="adj" fmla="val 70494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436" name="Google Shape;1436;p122"/>
          <p:cNvSpPr/>
          <p:nvPr/>
        </p:nvSpPr>
        <p:spPr>
          <a:xfrm>
            <a:off x="3834124" y="5308160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37" name="Google Shape;1437;p122"/>
          <p:cNvSpPr/>
          <p:nvPr/>
        </p:nvSpPr>
        <p:spPr>
          <a:xfrm>
            <a:off x="4399551" y="530886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38" name="Google Shape;1438;p122"/>
          <p:cNvSpPr/>
          <p:nvPr/>
        </p:nvSpPr>
        <p:spPr>
          <a:xfrm>
            <a:off x="4965035" y="530816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39" name="Google Shape;1439;p122"/>
          <p:cNvSpPr/>
          <p:nvPr/>
        </p:nvSpPr>
        <p:spPr>
          <a:xfrm>
            <a:off x="5530459" y="530886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5" name="Google Shape;1445;p123"/>
          <p:cNvSpPr/>
          <p:nvPr/>
        </p:nvSpPr>
        <p:spPr>
          <a:xfrm>
            <a:off x="3834119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46" name="Google Shape;1446;p123"/>
          <p:cNvSpPr/>
          <p:nvPr/>
        </p:nvSpPr>
        <p:spPr>
          <a:xfrm>
            <a:off x="4399569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47" name="Google Shape;1447;p123"/>
          <p:cNvSpPr/>
          <p:nvPr/>
        </p:nvSpPr>
        <p:spPr>
          <a:xfrm>
            <a:off x="4965020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48" name="Google Shape;1448;p123"/>
          <p:cNvSpPr/>
          <p:nvPr/>
        </p:nvSpPr>
        <p:spPr>
          <a:xfrm>
            <a:off x="5530472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49" name="Google Shape;1449;p123"/>
          <p:cNvSpPr/>
          <p:nvPr/>
        </p:nvSpPr>
        <p:spPr>
          <a:xfrm>
            <a:off x="6095923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50" name="Google Shape;1450;p123"/>
          <p:cNvSpPr/>
          <p:nvPr/>
        </p:nvSpPr>
        <p:spPr>
          <a:xfrm>
            <a:off x="6661373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51" name="Google Shape;1451;p123"/>
          <p:cNvSpPr/>
          <p:nvPr/>
        </p:nvSpPr>
        <p:spPr>
          <a:xfrm>
            <a:off x="7226824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52" name="Google Shape;1452;p123"/>
          <p:cNvSpPr/>
          <p:nvPr/>
        </p:nvSpPr>
        <p:spPr>
          <a:xfrm>
            <a:off x="7792276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53" name="Google Shape;1453;p123"/>
          <p:cNvSpPr txBox="1">
            <a:spLocks noGrp="1"/>
          </p:cNvSpPr>
          <p:nvPr>
            <p:ph type="title"/>
          </p:nvPr>
        </p:nvSpPr>
        <p:spPr>
          <a:xfrm>
            <a:off x="838200" y="754743"/>
            <a:ext cx="10515600" cy="935945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l"/>
            <a:r>
              <a:rPr lang="en-US" altLang="en-US" sz="3600" b="1" dirty="0" err="1">
                <a:solidFill>
                  <a:srgbClr val="FF0000"/>
                </a:solidFill>
              </a:rPr>
              <a:t>Mergesort</a:t>
            </a:r>
            <a:endParaRPr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1539993-4DBD-4741-839C-C7FD74A929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96" name="Google Shape;1496;p123"/>
          <p:cNvSpPr txBox="1">
            <a:spLocks noGrp="1"/>
          </p:cNvSpPr>
          <p:nvPr>
            <p:ph type="sldNum" idx="4294967295"/>
          </p:nvPr>
        </p:nvSpPr>
        <p:spPr>
          <a:xfrm>
            <a:off x="11459634" y="5519738"/>
            <a:ext cx="732367" cy="39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25</a:t>
            </a:fld>
            <a:endParaRPr/>
          </a:p>
        </p:txBody>
      </p:sp>
      <p:sp>
        <p:nvSpPr>
          <p:cNvPr id="1454" name="Google Shape;1454;p123"/>
          <p:cNvSpPr/>
          <p:nvPr/>
        </p:nvSpPr>
        <p:spPr>
          <a:xfrm>
            <a:off x="3834119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55" name="Google Shape;1455;p123"/>
          <p:cNvSpPr/>
          <p:nvPr/>
        </p:nvSpPr>
        <p:spPr>
          <a:xfrm>
            <a:off x="4399569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56" name="Google Shape;1456;p123"/>
          <p:cNvSpPr/>
          <p:nvPr/>
        </p:nvSpPr>
        <p:spPr>
          <a:xfrm>
            <a:off x="4965020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57" name="Google Shape;1457;p123"/>
          <p:cNvSpPr/>
          <p:nvPr/>
        </p:nvSpPr>
        <p:spPr>
          <a:xfrm>
            <a:off x="5530472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58" name="Google Shape;1458;p123"/>
          <p:cNvSpPr/>
          <p:nvPr/>
        </p:nvSpPr>
        <p:spPr>
          <a:xfrm>
            <a:off x="6095923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59" name="Google Shape;1459;p123"/>
          <p:cNvSpPr/>
          <p:nvPr/>
        </p:nvSpPr>
        <p:spPr>
          <a:xfrm>
            <a:off x="6661373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60" name="Google Shape;1460;p123"/>
          <p:cNvSpPr/>
          <p:nvPr/>
        </p:nvSpPr>
        <p:spPr>
          <a:xfrm>
            <a:off x="7226824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61" name="Google Shape;1461;p123"/>
          <p:cNvSpPr/>
          <p:nvPr/>
        </p:nvSpPr>
        <p:spPr>
          <a:xfrm>
            <a:off x="7792276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62" name="Google Shape;1462;p123"/>
          <p:cNvSpPr/>
          <p:nvPr/>
        </p:nvSpPr>
        <p:spPr>
          <a:xfrm>
            <a:off x="219521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63" name="Google Shape;1463;p123"/>
          <p:cNvSpPr/>
          <p:nvPr/>
        </p:nvSpPr>
        <p:spPr>
          <a:xfrm>
            <a:off x="2760668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64" name="Google Shape;1464;p123"/>
          <p:cNvSpPr/>
          <p:nvPr/>
        </p:nvSpPr>
        <p:spPr>
          <a:xfrm>
            <a:off x="3326119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65" name="Google Shape;1465;p123"/>
          <p:cNvSpPr/>
          <p:nvPr/>
        </p:nvSpPr>
        <p:spPr>
          <a:xfrm>
            <a:off x="3891569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66" name="Google Shape;1466;p123"/>
          <p:cNvSpPr/>
          <p:nvPr/>
        </p:nvSpPr>
        <p:spPr>
          <a:xfrm>
            <a:off x="7734824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67" name="Google Shape;1467;p123"/>
          <p:cNvSpPr/>
          <p:nvPr/>
        </p:nvSpPr>
        <p:spPr>
          <a:xfrm>
            <a:off x="8300276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68" name="Google Shape;1468;p123"/>
          <p:cNvSpPr/>
          <p:nvPr/>
        </p:nvSpPr>
        <p:spPr>
          <a:xfrm>
            <a:off x="886572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69" name="Google Shape;1469;p123"/>
          <p:cNvSpPr/>
          <p:nvPr/>
        </p:nvSpPr>
        <p:spPr>
          <a:xfrm>
            <a:off x="943117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70" name="Google Shape;1470;p123"/>
          <p:cNvSpPr/>
          <p:nvPr/>
        </p:nvSpPr>
        <p:spPr>
          <a:xfrm>
            <a:off x="2195217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71" name="Google Shape;1471;p123"/>
          <p:cNvSpPr/>
          <p:nvPr/>
        </p:nvSpPr>
        <p:spPr>
          <a:xfrm>
            <a:off x="2760668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72" name="Google Shape;1472;p123"/>
          <p:cNvSpPr/>
          <p:nvPr/>
        </p:nvSpPr>
        <p:spPr>
          <a:xfrm>
            <a:off x="3326119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73" name="Google Shape;1473;p123"/>
          <p:cNvSpPr/>
          <p:nvPr/>
        </p:nvSpPr>
        <p:spPr>
          <a:xfrm>
            <a:off x="3891569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74" name="Google Shape;1474;p123"/>
          <p:cNvSpPr/>
          <p:nvPr/>
        </p:nvSpPr>
        <p:spPr>
          <a:xfrm>
            <a:off x="7734824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75" name="Google Shape;1475;p123"/>
          <p:cNvSpPr/>
          <p:nvPr/>
        </p:nvSpPr>
        <p:spPr>
          <a:xfrm>
            <a:off x="8300276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76" name="Google Shape;1476;p123"/>
          <p:cNvSpPr/>
          <p:nvPr/>
        </p:nvSpPr>
        <p:spPr>
          <a:xfrm>
            <a:off x="8865727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77" name="Google Shape;1477;p123"/>
          <p:cNvSpPr/>
          <p:nvPr/>
        </p:nvSpPr>
        <p:spPr>
          <a:xfrm>
            <a:off x="9431177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478" name="Google Shape;1478;p123"/>
          <p:cNvCxnSpPr/>
          <p:nvPr/>
        </p:nvCxnSpPr>
        <p:spPr>
          <a:xfrm flipH="1">
            <a:off x="8058600" y="4858675"/>
            <a:ext cx="818400" cy="4092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479" name="Google Shape;1479;p123"/>
          <p:cNvCxnSpPr/>
          <p:nvPr/>
        </p:nvCxnSpPr>
        <p:spPr>
          <a:xfrm>
            <a:off x="7947700" y="2591114"/>
            <a:ext cx="846000" cy="409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480" name="Google Shape;1480;p123"/>
          <p:cNvCxnSpPr/>
          <p:nvPr/>
        </p:nvCxnSpPr>
        <p:spPr>
          <a:xfrm>
            <a:off x="3326133" y="4869563"/>
            <a:ext cx="798800" cy="3810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481" name="Google Shape;1481;p123"/>
          <p:cNvCxnSpPr/>
          <p:nvPr/>
        </p:nvCxnSpPr>
        <p:spPr>
          <a:xfrm flipH="1">
            <a:off x="3303936" y="3524312"/>
            <a:ext cx="2400" cy="81900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dot"/>
            <a:round/>
            <a:headEnd type="none" w="med" len="med"/>
            <a:tailEnd type="triangle" w="med" len="med"/>
          </a:ln>
        </p:spPr>
      </p:cxnSp>
      <p:cxnSp>
        <p:nvCxnSpPr>
          <p:cNvPr id="1482" name="Google Shape;1482;p123"/>
          <p:cNvCxnSpPr/>
          <p:nvPr/>
        </p:nvCxnSpPr>
        <p:spPr>
          <a:xfrm flipH="1">
            <a:off x="8865873" y="3513776"/>
            <a:ext cx="2400" cy="81900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dot"/>
            <a:round/>
            <a:headEnd type="none" w="med" len="med"/>
            <a:tailEnd type="triangle" w="med" len="med"/>
          </a:ln>
        </p:spPr>
      </p:cxnSp>
      <p:sp>
        <p:nvSpPr>
          <p:cNvPr id="1483" name="Google Shape;1483;p123"/>
          <p:cNvSpPr/>
          <p:nvPr/>
        </p:nvSpPr>
        <p:spPr>
          <a:xfrm>
            <a:off x="1492155" y="3622756"/>
            <a:ext cx="1677940" cy="601020"/>
          </a:xfrm>
          <a:prstGeom prst="cloud">
            <a:avLst/>
          </a:prstGeom>
          <a:solidFill>
            <a:srgbClr val="FFFFFF">
              <a:alpha val="68630"/>
            </a:srgbClr>
          </a:solidFill>
          <a:ln w="9525" cap="flat" cmpd="sng">
            <a:solidFill>
              <a:srgbClr val="CC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0" bIns="91425" anchor="ctr" anchorCtr="0">
            <a:noAutofit/>
          </a:bodyPr>
          <a:lstStyle/>
          <a:p>
            <a:pPr algn="ctr"/>
            <a:r>
              <a:rPr lang="en" sz="1200" i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 magic</a:t>
            </a:r>
            <a:endParaRPr sz="1200" i="1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84" name="Google Shape;1484;p123"/>
          <p:cNvSpPr/>
          <p:nvPr/>
        </p:nvSpPr>
        <p:spPr>
          <a:xfrm>
            <a:off x="9021906" y="3622771"/>
            <a:ext cx="1714333" cy="601020"/>
          </a:xfrm>
          <a:prstGeom prst="cloud">
            <a:avLst/>
          </a:prstGeom>
          <a:solidFill>
            <a:srgbClr val="FFFFFF">
              <a:alpha val="68630"/>
            </a:srgbClr>
          </a:solidFill>
          <a:ln w="9525" cap="flat" cmpd="sng">
            <a:solidFill>
              <a:srgbClr val="CC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0" bIns="91425" anchor="ctr" anchorCtr="0">
            <a:noAutofit/>
          </a:bodyPr>
          <a:lstStyle/>
          <a:p>
            <a:pPr algn="ctr"/>
            <a:r>
              <a:rPr lang="en" sz="1200" i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 magic</a:t>
            </a:r>
            <a:endParaRPr sz="1200" i="1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85" name="Google Shape;1485;p123"/>
          <p:cNvSpPr txBox="1"/>
          <p:nvPr/>
        </p:nvSpPr>
        <p:spPr>
          <a:xfrm>
            <a:off x="4436695" y="2659600"/>
            <a:ext cx="3322800" cy="3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Divide original list in half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86" name="Google Shape;1486;p123"/>
          <p:cNvSpPr txBox="1"/>
          <p:nvPr/>
        </p:nvSpPr>
        <p:spPr>
          <a:xfrm>
            <a:off x="3876633" y="3783940"/>
            <a:ext cx="4418800" cy="33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Recursively sort each half</a:t>
            </a:r>
            <a:endParaRPr b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87" name="Google Shape;1487;p123"/>
          <p:cNvSpPr txBox="1"/>
          <p:nvPr/>
        </p:nvSpPr>
        <p:spPr>
          <a:xfrm>
            <a:off x="3888700" y="4867922"/>
            <a:ext cx="4418800" cy="3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Cleverly “Merge” sorted halves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488" name="Google Shape;1488;p123"/>
          <p:cNvCxnSpPr/>
          <p:nvPr/>
        </p:nvCxnSpPr>
        <p:spPr>
          <a:xfrm flipH="1">
            <a:off x="3415637" y="2584095"/>
            <a:ext cx="814800" cy="4041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1489" name="Google Shape;1489;p123"/>
          <p:cNvSpPr/>
          <p:nvPr/>
        </p:nvSpPr>
        <p:spPr>
          <a:xfrm rot="-5400000">
            <a:off x="3482684" y="4813600"/>
            <a:ext cx="249600" cy="236000"/>
          </a:xfrm>
          <a:prstGeom prst="chevron">
            <a:avLst>
              <a:gd name="adj" fmla="val 70494"/>
            </a:avLst>
          </a:prstGeom>
          <a:solidFill>
            <a:srgbClr val="674EA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490" name="Google Shape;1490;p123"/>
          <p:cNvSpPr/>
          <p:nvPr/>
        </p:nvSpPr>
        <p:spPr>
          <a:xfrm rot="-5400000">
            <a:off x="9023717" y="4813600"/>
            <a:ext cx="249600" cy="236000"/>
          </a:xfrm>
          <a:prstGeom prst="chevron">
            <a:avLst>
              <a:gd name="adj" fmla="val 70494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491" name="Google Shape;1491;p123"/>
          <p:cNvSpPr/>
          <p:nvPr/>
        </p:nvSpPr>
        <p:spPr>
          <a:xfrm>
            <a:off x="3834124" y="5308160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92" name="Google Shape;1492;p123"/>
          <p:cNvSpPr/>
          <p:nvPr/>
        </p:nvSpPr>
        <p:spPr>
          <a:xfrm>
            <a:off x="4399551" y="530886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93" name="Google Shape;1493;p123"/>
          <p:cNvSpPr/>
          <p:nvPr/>
        </p:nvSpPr>
        <p:spPr>
          <a:xfrm>
            <a:off x="4965035" y="530816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94" name="Google Shape;1494;p123"/>
          <p:cNvSpPr/>
          <p:nvPr/>
        </p:nvSpPr>
        <p:spPr>
          <a:xfrm>
            <a:off x="5530459" y="530886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495" name="Google Shape;1495;p123"/>
          <p:cNvSpPr/>
          <p:nvPr/>
        </p:nvSpPr>
        <p:spPr>
          <a:xfrm>
            <a:off x="6095927" y="530886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1" name="Google Shape;1501;p124"/>
          <p:cNvSpPr/>
          <p:nvPr/>
        </p:nvSpPr>
        <p:spPr>
          <a:xfrm>
            <a:off x="3834119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02" name="Google Shape;1502;p124"/>
          <p:cNvSpPr/>
          <p:nvPr/>
        </p:nvSpPr>
        <p:spPr>
          <a:xfrm>
            <a:off x="4399569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03" name="Google Shape;1503;p124"/>
          <p:cNvSpPr/>
          <p:nvPr/>
        </p:nvSpPr>
        <p:spPr>
          <a:xfrm>
            <a:off x="4965020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04" name="Google Shape;1504;p124"/>
          <p:cNvSpPr/>
          <p:nvPr/>
        </p:nvSpPr>
        <p:spPr>
          <a:xfrm>
            <a:off x="5530472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05" name="Google Shape;1505;p124"/>
          <p:cNvSpPr/>
          <p:nvPr/>
        </p:nvSpPr>
        <p:spPr>
          <a:xfrm>
            <a:off x="6095923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06" name="Google Shape;1506;p124"/>
          <p:cNvSpPr/>
          <p:nvPr/>
        </p:nvSpPr>
        <p:spPr>
          <a:xfrm>
            <a:off x="6661373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07" name="Google Shape;1507;p124"/>
          <p:cNvSpPr/>
          <p:nvPr/>
        </p:nvSpPr>
        <p:spPr>
          <a:xfrm>
            <a:off x="7226824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08" name="Google Shape;1508;p124"/>
          <p:cNvSpPr/>
          <p:nvPr/>
        </p:nvSpPr>
        <p:spPr>
          <a:xfrm>
            <a:off x="7792276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09" name="Google Shape;1509;p124"/>
          <p:cNvSpPr txBox="1">
            <a:spLocks noGrp="1"/>
          </p:cNvSpPr>
          <p:nvPr>
            <p:ph type="title"/>
          </p:nvPr>
        </p:nvSpPr>
        <p:spPr>
          <a:xfrm>
            <a:off x="838200" y="769257"/>
            <a:ext cx="10515600" cy="921431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l"/>
            <a:r>
              <a:rPr lang="en-US" altLang="en-US" sz="3600" b="1" dirty="0" err="1">
                <a:solidFill>
                  <a:srgbClr val="FF0000"/>
                </a:solidFill>
              </a:rPr>
              <a:t>Mergesort</a:t>
            </a:r>
            <a:endParaRPr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97D537-6667-4B03-A24A-0D0DEF3975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53" name="Google Shape;1553;p124"/>
          <p:cNvSpPr txBox="1">
            <a:spLocks noGrp="1"/>
          </p:cNvSpPr>
          <p:nvPr>
            <p:ph type="sldNum" idx="4294967295"/>
          </p:nvPr>
        </p:nvSpPr>
        <p:spPr>
          <a:xfrm>
            <a:off x="11459634" y="5519738"/>
            <a:ext cx="732367" cy="39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26</a:t>
            </a:fld>
            <a:endParaRPr/>
          </a:p>
        </p:txBody>
      </p:sp>
      <p:sp>
        <p:nvSpPr>
          <p:cNvPr id="1510" name="Google Shape;1510;p124"/>
          <p:cNvSpPr/>
          <p:nvPr/>
        </p:nvSpPr>
        <p:spPr>
          <a:xfrm>
            <a:off x="3834119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11" name="Google Shape;1511;p124"/>
          <p:cNvSpPr/>
          <p:nvPr/>
        </p:nvSpPr>
        <p:spPr>
          <a:xfrm>
            <a:off x="4399569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12" name="Google Shape;1512;p124"/>
          <p:cNvSpPr/>
          <p:nvPr/>
        </p:nvSpPr>
        <p:spPr>
          <a:xfrm>
            <a:off x="4965020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13" name="Google Shape;1513;p124"/>
          <p:cNvSpPr/>
          <p:nvPr/>
        </p:nvSpPr>
        <p:spPr>
          <a:xfrm>
            <a:off x="5530472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14" name="Google Shape;1514;p124"/>
          <p:cNvSpPr/>
          <p:nvPr/>
        </p:nvSpPr>
        <p:spPr>
          <a:xfrm>
            <a:off x="6095923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15" name="Google Shape;1515;p124"/>
          <p:cNvSpPr/>
          <p:nvPr/>
        </p:nvSpPr>
        <p:spPr>
          <a:xfrm>
            <a:off x="6661373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16" name="Google Shape;1516;p124"/>
          <p:cNvSpPr/>
          <p:nvPr/>
        </p:nvSpPr>
        <p:spPr>
          <a:xfrm>
            <a:off x="7226824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17" name="Google Shape;1517;p124"/>
          <p:cNvSpPr/>
          <p:nvPr/>
        </p:nvSpPr>
        <p:spPr>
          <a:xfrm>
            <a:off x="7792276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18" name="Google Shape;1518;p124"/>
          <p:cNvSpPr/>
          <p:nvPr/>
        </p:nvSpPr>
        <p:spPr>
          <a:xfrm>
            <a:off x="219521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19" name="Google Shape;1519;p124"/>
          <p:cNvSpPr/>
          <p:nvPr/>
        </p:nvSpPr>
        <p:spPr>
          <a:xfrm>
            <a:off x="2760668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20" name="Google Shape;1520;p124"/>
          <p:cNvSpPr/>
          <p:nvPr/>
        </p:nvSpPr>
        <p:spPr>
          <a:xfrm>
            <a:off x="3326119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21" name="Google Shape;1521;p124"/>
          <p:cNvSpPr/>
          <p:nvPr/>
        </p:nvSpPr>
        <p:spPr>
          <a:xfrm>
            <a:off x="3891569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22" name="Google Shape;1522;p124"/>
          <p:cNvSpPr/>
          <p:nvPr/>
        </p:nvSpPr>
        <p:spPr>
          <a:xfrm>
            <a:off x="7734824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23" name="Google Shape;1523;p124"/>
          <p:cNvSpPr/>
          <p:nvPr/>
        </p:nvSpPr>
        <p:spPr>
          <a:xfrm>
            <a:off x="8300276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24" name="Google Shape;1524;p124"/>
          <p:cNvSpPr/>
          <p:nvPr/>
        </p:nvSpPr>
        <p:spPr>
          <a:xfrm>
            <a:off x="886572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25" name="Google Shape;1525;p124"/>
          <p:cNvSpPr/>
          <p:nvPr/>
        </p:nvSpPr>
        <p:spPr>
          <a:xfrm>
            <a:off x="943117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26" name="Google Shape;1526;p124"/>
          <p:cNvSpPr/>
          <p:nvPr/>
        </p:nvSpPr>
        <p:spPr>
          <a:xfrm>
            <a:off x="2195217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27" name="Google Shape;1527;p124"/>
          <p:cNvSpPr/>
          <p:nvPr/>
        </p:nvSpPr>
        <p:spPr>
          <a:xfrm>
            <a:off x="2760668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28" name="Google Shape;1528;p124"/>
          <p:cNvSpPr/>
          <p:nvPr/>
        </p:nvSpPr>
        <p:spPr>
          <a:xfrm>
            <a:off x="3326119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29" name="Google Shape;1529;p124"/>
          <p:cNvSpPr/>
          <p:nvPr/>
        </p:nvSpPr>
        <p:spPr>
          <a:xfrm>
            <a:off x="3891569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30" name="Google Shape;1530;p124"/>
          <p:cNvSpPr/>
          <p:nvPr/>
        </p:nvSpPr>
        <p:spPr>
          <a:xfrm>
            <a:off x="7734824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31" name="Google Shape;1531;p124"/>
          <p:cNvSpPr/>
          <p:nvPr/>
        </p:nvSpPr>
        <p:spPr>
          <a:xfrm>
            <a:off x="8300276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32" name="Google Shape;1532;p124"/>
          <p:cNvSpPr/>
          <p:nvPr/>
        </p:nvSpPr>
        <p:spPr>
          <a:xfrm>
            <a:off x="8865727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33" name="Google Shape;1533;p124"/>
          <p:cNvSpPr/>
          <p:nvPr/>
        </p:nvSpPr>
        <p:spPr>
          <a:xfrm>
            <a:off x="9431177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534" name="Google Shape;1534;p124"/>
          <p:cNvCxnSpPr/>
          <p:nvPr/>
        </p:nvCxnSpPr>
        <p:spPr>
          <a:xfrm flipH="1">
            <a:off x="8058600" y="4858675"/>
            <a:ext cx="818400" cy="4092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535" name="Google Shape;1535;p124"/>
          <p:cNvCxnSpPr/>
          <p:nvPr/>
        </p:nvCxnSpPr>
        <p:spPr>
          <a:xfrm>
            <a:off x="7947700" y="2591114"/>
            <a:ext cx="846000" cy="409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536" name="Google Shape;1536;p124"/>
          <p:cNvCxnSpPr/>
          <p:nvPr/>
        </p:nvCxnSpPr>
        <p:spPr>
          <a:xfrm>
            <a:off x="3326133" y="4869563"/>
            <a:ext cx="798800" cy="3810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537" name="Google Shape;1537;p124"/>
          <p:cNvCxnSpPr/>
          <p:nvPr/>
        </p:nvCxnSpPr>
        <p:spPr>
          <a:xfrm flipH="1">
            <a:off x="3303936" y="3524312"/>
            <a:ext cx="2400" cy="81900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dot"/>
            <a:round/>
            <a:headEnd type="none" w="med" len="med"/>
            <a:tailEnd type="triangle" w="med" len="med"/>
          </a:ln>
        </p:spPr>
      </p:cxnSp>
      <p:cxnSp>
        <p:nvCxnSpPr>
          <p:cNvPr id="1538" name="Google Shape;1538;p124"/>
          <p:cNvCxnSpPr/>
          <p:nvPr/>
        </p:nvCxnSpPr>
        <p:spPr>
          <a:xfrm flipH="1">
            <a:off x="8865873" y="3513776"/>
            <a:ext cx="2400" cy="81900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dot"/>
            <a:round/>
            <a:headEnd type="none" w="med" len="med"/>
            <a:tailEnd type="triangle" w="med" len="med"/>
          </a:ln>
        </p:spPr>
      </p:cxnSp>
      <p:sp>
        <p:nvSpPr>
          <p:cNvPr id="1539" name="Google Shape;1539;p124"/>
          <p:cNvSpPr/>
          <p:nvPr/>
        </p:nvSpPr>
        <p:spPr>
          <a:xfrm>
            <a:off x="1602602" y="3622756"/>
            <a:ext cx="1567493" cy="601020"/>
          </a:xfrm>
          <a:prstGeom prst="cloud">
            <a:avLst/>
          </a:prstGeom>
          <a:solidFill>
            <a:srgbClr val="FFFFFF">
              <a:alpha val="68630"/>
            </a:srgbClr>
          </a:solidFill>
          <a:ln w="9525" cap="flat" cmpd="sng">
            <a:solidFill>
              <a:srgbClr val="CC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0" bIns="91425" anchor="ctr" anchorCtr="0">
            <a:noAutofit/>
          </a:bodyPr>
          <a:lstStyle/>
          <a:p>
            <a:pPr algn="ctr"/>
            <a:r>
              <a:rPr lang="en" sz="1200" i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 magic</a:t>
            </a:r>
            <a:endParaRPr sz="1200" i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40" name="Google Shape;1540;p124"/>
          <p:cNvSpPr/>
          <p:nvPr/>
        </p:nvSpPr>
        <p:spPr>
          <a:xfrm>
            <a:off x="9021906" y="3622771"/>
            <a:ext cx="1567493" cy="601020"/>
          </a:xfrm>
          <a:prstGeom prst="cloud">
            <a:avLst/>
          </a:prstGeom>
          <a:solidFill>
            <a:srgbClr val="FFFFFF">
              <a:alpha val="68630"/>
            </a:srgbClr>
          </a:solidFill>
          <a:ln w="9525" cap="flat" cmpd="sng">
            <a:solidFill>
              <a:srgbClr val="CC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0" bIns="91425" anchor="ctr" anchorCtr="0">
            <a:noAutofit/>
          </a:bodyPr>
          <a:lstStyle/>
          <a:p>
            <a:pPr algn="ctr"/>
            <a:r>
              <a:rPr lang="en" sz="1200" i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 magic</a:t>
            </a:r>
            <a:endParaRPr sz="1200" i="1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41" name="Google Shape;1541;p124"/>
          <p:cNvSpPr txBox="1"/>
          <p:nvPr/>
        </p:nvSpPr>
        <p:spPr>
          <a:xfrm>
            <a:off x="4436695" y="2659600"/>
            <a:ext cx="3322800" cy="3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Divide original list in half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42" name="Google Shape;1542;p124"/>
          <p:cNvSpPr txBox="1"/>
          <p:nvPr/>
        </p:nvSpPr>
        <p:spPr>
          <a:xfrm>
            <a:off x="3876633" y="3783940"/>
            <a:ext cx="4418800" cy="33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Recursively sort each half</a:t>
            </a:r>
            <a:endParaRPr b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43" name="Google Shape;1543;p124"/>
          <p:cNvSpPr txBox="1"/>
          <p:nvPr/>
        </p:nvSpPr>
        <p:spPr>
          <a:xfrm>
            <a:off x="3888700" y="4867922"/>
            <a:ext cx="4418800" cy="3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Cleverly “Merge” sorted halves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544" name="Google Shape;1544;p124"/>
          <p:cNvCxnSpPr/>
          <p:nvPr/>
        </p:nvCxnSpPr>
        <p:spPr>
          <a:xfrm flipH="1">
            <a:off x="3415637" y="2584095"/>
            <a:ext cx="814800" cy="4041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1545" name="Google Shape;1545;p124"/>
          <p:cNvSpPr/>
          <p:nvPr/>
        </p:nvSpPr>
        <p:spPr>
          <a:xfrm rot="-5400000">
            <a:off x="3482684" y="4813600"/>
            <a:ext cx="249600" cy="236000"/>
          </a:xfrm>
          <a:prstGeom prst="chevron">
            <a:avLst>
              <a:gd name="adj" fmla="val 70494"/>
            </a:avLst>
          </a:prstGeom>
          <a:solidFill>
            <a:srgbClr val="674EA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546" name="Google Shape;1546;p124"/>
          <p:cNvSpPr/>
          <p:nvPr/>
        </p:nvSpPr>
        <p:spPr>
          <a:xfrm rot="-5400000">
            <a:off x="9589151" y="4813600"/>
            <a:ext cx="249600" cy="236000"/>
          </a:xfrm>
          <a:prstGeom prst="chevron">
            <a:avLst>
              <a:gd name="adj" fmla="val 70494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547" name="Google Shape;1547;p124"/>
          <p:cNvSpPr/>
          <p:nvPr/>
        </p:nvSpPr>
        <p:spPr>
          <a:xfrm>
            <a:off x="3834124" y="5308160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48" name="Google Shape;1548;p124"/>
          <p:cNvSpPr/>
          <p:nvPr/>
        </p:nvSpPr>
        <p:spPr>
          <a:xfrm>
            <a:off x="4399551" y="530886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49" name="Google Shape;1549;p124"/>
          <p:cNvSpPr/>
          <p:nvPr/>
        </p:nvSpPr>
        <p:spPr>
          <a:xfrm>
            <a:off x="4965035" y="530816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50" name="Google Shape;1550;p124"/>
          <p:cNvSpPr/>
          <p:nvPr/>
        </p:nvSpPr>
        <p:spPr>
          <a:xfrm>
            <a:off x="5530459" y="530886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51" name="Google Shape;1551;p124"/>
          <p:cNvSpPr/>
          <p:nvPr/>
        </p:nvSpPr>
        <p:spPr>
          <a:xfrm>
            <a:off x="6095927" y="530886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52" name="Google Shape;1552;p124"/>
          <p:cNvSpPr/>
          <p:nvPr/>
        </p:nvSpPr>
        <p:spPr>
          <a:xfrm>
            <a:off x="6661352" y="530886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9" name="Rectangle 5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8" name="Google Shape;1558;p125"/>
          <p:cNvSpPr/>
          <p:nvPr/>
        </p:nvSpPr>
        <p:spPr>
          <a:xfrm>
            <a:off x="3834119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59" name="Google Shape;1559;p125"/>
          <p:cNvSpPr/>
          <p:nvPr/>
        </p:nvSpPr>
        <p:spPr>
          <a:xfrm>
            <a:off x="4399569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60" name="Google Shape;1560;p125"/>
          <p:cNvSpPr/>
          <p:nvPr/>
        </p:nvSpPr>
        <p:spPr>
          <a:xfrm>
            <a:off x="4965020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61" name="Google Shape;1561;p125"/>
          <p:cNvSpPr/>
          <p:nvPr/>
        </p:nvSpPr>
        <p:spPr>
          <a:xfrm>
            <a:off x="5530472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62" name="Google Shape;1562;p125"/>
          <p:cNvSpPr/>
          <p:nvPr/>
        </p:nvSpPr>
        <p:spPr>
          <a:xfrm>
            <a:off x="6095923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63" name="Google Shape;1563;p125"/>
          <p:cNvSpPr/>
          <p:nvPr/>
        </p:nvSpPr>
        <p:spPr>
          <a:xfrm>
            <a:off x="6661373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64" name="Google Shape;1564;p125"/>
          <p:cNvSpPr/>
          <p:nvPr/>
        </p:nvSpPr>
        <p:spPr>
          <a:xfrm>
            <a:off x="7226824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65" name="Google Shape;1565;p125"/>
          <p:cNvSpPr/>
          <p:nvPr/>
        </p:nvSpPr>
        <p:spPr>
          <a:xfrm>
            <a:off x="7792276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66" name="Google Shape;1566;p125"/>
          <p:cNvSpPr txBox="1">
            <a:spLocks noGrp="1"/>
          </p:cNvSpPr>
          <p:nvPr>
            <p:ph type="title"/>
          </p:nvPr>
        </p:nvSpPr>
        <p:spPr>
          <a:xfrm>
            <a:off x="838200" y="638629"/>
            <a:ext cx="10515600" cy="1052059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l"/>
            <a:r>
              <a:rPr lang="en-US" altLang="en-US" sz="3600" b="1" dirty="0" err="1">
                <a:solidFill>
                  <a:srgbClr val="FF0000"/>
                </a:solidFill>
              </a:rPr>
              <a:t>Mergesort</a:t>
            </a:r>
            <a:endParaRPr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7565292-9270-4742-837E-A47913EA16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11" name="Google Shape;1611;p125"/>
          <p:cNvSpPr txBox="1">
            <a:spLocks noGrp="1"/>
          </p:cNvSpPr>
          <p:nvPr>
            <p:ph type="sldNum" idx="4294967295"/>
          </p:nvPr>
        </p:nvSpPr>
        <p:spPr>
          <a:xfrm>
            <a:off x="11459634" y="5519738"/>
            <a:ext cx="732367" cy="39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27</a:t>
            </a:fld>
            <a:endParaRPr/>
          </a:p>
        </p:txBody>
      </p:sp>
      <p:sp>
        <p:nvSpPr>
          <p:cNvPr id="1567" name="Google Shape;1567;p125"/>
          <p:cNvSpPr/>
          <p:nvPr/>
        </p:nvSpPr>
        <p:spPr>
          <a:xfrm>
            <a:off x="3834119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68" name="Google Shape;1568;p125"/>
          <p:cNvSpPr/>
          <p:nvPr/>
        </p:nvSpPr>
        <p:spPr>
          <a:xfrm>
            <a:off x="4399569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69" name="Google Shape;1569;p125"/>
          <p:cNvSpPr/>
          <p:nvPr/>
        </p:nvSpPr>
        <p:spPr>
          <a:xfrm>
            <a:off x="4965020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70" name="Google Shape;1570;p125"/>
          <p:cNvSpPr/>
          <p:nvPr/>
        </p:nvSpPr>
        <p:spPr>
          <a:xfrm>
            <a:off x="5530472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71" name="Google Shape;1571;p125"/>
          <p:cNvSpPr/>
          <p:nvPr/>
        </p:nvSpPr>
        <p:spPr>
          <a:xfrm>
            <a:off x="6095923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72" name="Google Shape;1572;p125"/>
          <p:cNvSpPr/>
          <p:nvPr/>
        </p:nvSpPr>
        <p:spPr>
          <a:xfrm>
            <a:off x="6661373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73" name="Google Shape;1573;p125"/>
          <p:cNvSpPr/>
          <p:nvPr/>
        </p:nvSpPr>
        <p:spPr>
          <a:xfrm>
            <a:off x="7226824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74" name="Google Shape;1574;p125"/>
          <p:cNvSpPr/>
          <p:nvPr/>
        </p:nvSpPr>
        <p:spPr>
          <a:xfrm>
            <a:off x="7792276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75" name="Google Shape;1575;p125"/>
          <p:cNvSpPr/>
          <p:nvPr/>
        </p:nvSpPr>
        <p:spPr>
          <a:xfrm>
            <a:off x="219521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76" name="Google Shape;1576;p125"/>
          <p:cNvSpPr/>
          <p:nvPr/>
        </p:nvSpPr>
        <p:spPr>
          <a:xfrm>
            <a:off x="2760668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77" name="Google Shape;1577;p125"/>
          <p:cNvSpPr/>
          <p:nvPr/>
        </p:nvSpPr>
        <p:spPr>
          <a:xfrm>
            <a:off x="3326119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78" name="Google Shape;1578;p125"/>
          <p:cNvSpPr/>
          <p:nvPr/>
        </p:nvSpPr>
        <p:spPr>
          <a:xfrm>
            <a:off x="3891569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79" name="Google Shape;1579;p125"/>
          <p:cNvSpPr/>
          <p:nvPr/>
        </p:nvSpPr>
        <p:spPr>
          <a:xfrm>
            <a:off x="7734824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80" name="Google Shape;1580;p125"/>
          <p:cNvSpPr/>
          <p:nvPr/>
        </p:nvSpPr>
        <p:spPr>
          <a:xfrm>
            <a:off x="8300276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81" name="Google Shape;1581;p125"/>
          <p:cNvSpPr/>
          <p:nvPr/>
        </p:nvSpPr>
        <p:spPr>
          <a:xfrm>
            <a:off x="886572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82" name="Google Shape;1582;p125"/>
          <p:cNvSpPr/>
          <p:nvPr/>
        </p:nvSpPr>
        <p:spPr>
          <a:xfrm>
            <a:off x="943117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83" name="Google Shape;1583;p125"/>
          <p:cNvSpPr/>
          <p:nvPr/>
        </p:nvSpPr>
        <p:spPr>
          <a:xfrm>
            <a:off x="2195217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84" name="Google Shape;1584;p125"/>
          <p:cNvSpPr/>
          <p:nvPr/>
        </p:nvSpPr>
        <p:spPr>
          <a:xfrm>
            <a:off x="2760668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85" name="Google Shape;1585;p125"/>
          <p:cNvSpPr/>
          <p:nvPr/>
        </p:nvSpPr>
        <p:spPr>
          <a:xfrm>
            <a:off x="3326119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86" name="Google Shape;1586;p125"/>
          <p:cNvSpPr/>
          <p:nvPr/>
        </p:nvSpPr>
        <p:spPr>
          <a:xfrm>
            <a:off x="3891569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87" name="Google Shape;1587;p125"/>
          <p:cNvSpPr/>
          <p:nvPr/>
        </p:nvSpPr>
        <p:spPr>
          <a:xfrm>
            <a:off x="7734824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88" name="Google Shape;1588;p125"/>
          <p:cNvSpPr/>
          <p:nvPr/>
        </p:nvSpPr>
        <p:spPr>
          <a:xfrm>
            <a:off x="8300276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89" name="Google Shape;1589;p125"/>
          <p:cNvSpPr/>
          <p:nvPr/>
        </p:nvSpPr>
        <p:spPr>
          <a:xfrm>
            <a:off x="8865727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90" name="Google Shape;1590;p125"/>
          <p:cNvSpPr/>
          <p:nvPr/>
        </p:nvSpPr>
        <p:spPr>
          <a:xfrm>
            <a:off x="9431177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591" name="Google Shape;1591;p125"/>
          <p:cNvCxnSpPr/>
          <p:nvPr/>
        </p:nvCxnSpPr>
        <p:spPr>
          <a:xfrm flipH="1">
            <a:off x="8058600" y="4858675"/>
            <a:ext cx="818400" cy="4092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592" name="Google Shape;1592;p125"/>
          <p:cNvCxnSpPr/>
          <p:nvPr/>
        </p:nvCxnSpPr>
        <p:spPr>
          <a:xfrm>
            <a:off x="7947700" y="2591114"/>
            <a:ext cx="846000" cy="409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593" name="Google Shape;1593;p125"/>
          <p:cNvCxnSpPr/>
          <p:nvPr/>
        </p:nvCxnSpPr>
        <p:spPr>
          <a:xfrm>
            <a:off x="3326133" y="4869563"/>
            <a:ext cx="798800" cy="3810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594" name="Google Shape;1594;p125"/>
          <p:cNvCxnSpPr/>
          <p:nvPr/>
        </p:nvCxnSpPr>
        <p:spPr>
          <a:xfrm flipH="1">
            <a:off x="3303936" y="3524312"/>
            <a:ext cx="2400" cy="81900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dot"/>
            <a:round/>
            <a:headEnd type="none" w="med" len="med"/>
            <a:tailEnd type="triangle" w="med" len="med"/>
          </a:ln>
        </p:spPr>
      </p:cxnSp>
      <p:cxnSp>
        <p:nvCxnSpPr>
          <p:cNvPr id="1595" name="Google Shape;1595;p125"/>
          <p:cNvCxnSpPr/>
          <p:nvPr/>
        </p:nvCxnSpPr>
        <p:spPr>
          <a:xfrm flipH="1">
            <a:off x="8865873" y="3513776"/>
            <a:ext cx="2400" cy="81900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dot"/>
            <a:round/>
            <a:headEnd type="none" w="med" len="med"/>
            <a:tailEnd type="triangle" w="med" len="med"/>
          </a:ln>
        </p:spPr>
      </p:cxnSp>
      <p:sp>
        <p:nvSpPr>
          <p:cNvPr id="1596" name="Google Shape;1596;p125"/>
          <p:cNvSpPr/>
          <p:nvPr/>
        </p:nvSpPr>
        <p:spPr>
          <a:xfrm>
            <a:off x="1585951" y="3622756"/>
            <a:ext cx="1584144" cy="601020"/>
          </a:xfrm>
          <a:prstGeom prst="cloud">
            <a:avLst/>
          </a:prstGeom>
          <a:solidFill>
            <a:srgbClr val="FFFFFF">
              <a:alpha val="68630"/>
            </a:srgbClr>
          </a:solidFill>
          <a:ln w="9525" cap="flat" cmpd="sng">
            <a:solidFill>
              <a:srgbClr val="CC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0" bIns="91425" anchor="ctr" anchorCtr="0">
            <a:noAutofit/>
          </a:bodyPr>
          <a:lstStyle/>
          <a:p>
            <a:pPr algn="ctr"/>
            <a:r>
              <a:rPr lang="en" sz="1200" i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 magic</a:t>
            </a:r>
            <a:endParaRPr sz="1200" i="1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97" name="Google Shape;1597;p125"/>
          <p:cNvSpPr/>
          <p:nvPr/>
        </p:nvSpPr>
        <p:spPr>
          <a:xfrm>
            <a:off x="9021905" y="3622771"/>
            <a:ext cx="1584144" cy="601020"/>
          </a:xfrm>
          <a:prstGeom prst="cloud">
            <a:avLst/>
          </a:prstGeom>
          <a:solidFill>
            <a:srgbClr val="FFFFFF">
              <a:alpha val="68630"/>
            </a:srgbClr>
          </a:solidFill>
          <a:ln w="9525" cap="flat" cmpd="sng">
            <a:solidFill>
              <a:srgbClr val="CC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0" bIns="91425" anchor="ctr" anchorCtr="0">
            <a:noAutofit/>
          </a:bodyPr>
          <a:lstStyle/>
          <a:p>
            <a:pPr algn="ctr"/>
            <a:r>
              <a:rPr lang="en" sz="1200" i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 magic</a:t>
            </a:r>
            <a:endParaRPr sz="1200" i="1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98" name="Google Shape;1598;p125"/>
          <p:cNvSpPr txBox="1"/>
          <p:nvPr/>
        </p:nvSpPr>
        <p:spPr>
          <a:xfrm>
            <a:off x="4436695" y="2659600"/>
            <a:ext cx="3322800" cy="3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Divide original list in half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599" name="Google Shape;1599;p125"/>
          <p:cNvSpPr txBox="1"/>
          <p:nvPr/>
        </p:nvSpPr>
        <p:spPr>
          <a:xfrm>
            <a:off x="3876633" y="3783940"/>
            <a:ext cx="4418800" cy="33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Recursively sort each half</a:t>
            </a:r>
            <a:endParaRPr b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00" name="Google Shape;1600;p125"/>
          <p:cNvSpPr txBox="1"/>
          <p:nvPr/>
        </p:nvSpPr>
        <p:spPr>
          <a:xfrm>
            <a:off x="3888700" y="4867922"/>
            <a:ext cx="4418800" cy="3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Cleverly “Merge” sorted halves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601" name="Google Shape;1601;p125"/>
          <p:cNvCxnSpPr/>
          <p:nvPr/>
        </p:nvCxnSpPr>
        <p:spPr>
          <a:xfrm flipH="1">
            <a:off x="3415637" y="2584095"/>
            <a:ext cx="814800" cy="4041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1602" name="Google Shape;1602;p125"/>
          <p:cNvSpPr/>
          <p:nvPr/>
        </p:nvSpPr>
        <p:spPr>
          <a:xfrm rot="-5400000">
            <a:off x="4049551" y="4813600"/>
            <a:ext cx="249600" cy="236000"/>
          </a:xfrm>
          <a:prstGeom prst="chevron">
            <a:avLst>
              <a:gd name="adj" fmla="val 70494"/>
            </a:avLst>
          </a:prstGeom>
          <a:solidFill>
            <a:srgbClr val="674EA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603" name="Google Shape;1603;p125"/>
          <p:cNvSpPr/>
          <p:nvPr/>
        </p:nvSpPr>
        <p:spPr>
          <a:xfrm rot="-5400000">
            <a:off x="9589151" y="4813600"/>
            <a:ext cx="249600" cy="236000"/>
          </a:xfrm>
          <a:prstGeom prst="chevron">
            <a:avLst>
              <a:gd name="adj" fmla="val 70494"/>
            </a:avLst>
          </a:prstGeom>
          <a:solidFill>
            <a:srgbClr val="6AA84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604" name="Google Shape;1604;p125"/>
          <p:cNvSpPr/>
          <p:nvPr/>
        </p:nvSpPr>
        <p:spPr>
          <a:xfrm>
            <a:off x="3834124" y="5308160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05" name="Google Shape;1605;p125"/>
          <p:cNvSpPr/>
          <p:nvPr/>
        </p:nvSpPr>
        <p:spPr>
          <a:xfrm>
            <a:off x="4399551" y="530886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06" name="Google Shape;1606;p125"/>
          <p:cNvSpPr/>
          <p:nvPr/>
        </p:nvSpPr>
        <p:spPr>
          <a:xfrm>
            <a:off x="4965035" y="530816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07" name="Google Shape;1607;p125"/>
          <p:cNvSpPr/>
          <p:nvPr/>
        </p:nvSpPr>
        <p:spPr>
          <a:xfrm>
            <a:off x="5530459" y="530886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08" name="Google Shape;1608;p125"/>
          <p:cNvSpPr/>
          <p:nvPr/>
        </p:nvSpPr>
        <p:spPr>
          <a:xfrm>
            <a:off x="6095927" y="530886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09" name="Google Shape;1609;p125"/>
          <p:cNvSpPr/>
          <p:nvPr/>
        </p:nvSpPr>
        <p:spPr>
          <a:xfrm>
            <a:off x="6661352" y="530886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10" name="Google Shape;1610;p125"/>
          <p:cNvSpPr/>
          <p:nvPr/>
        </p:nvSpPr>
        <p:spPr>
          <a:xfrm>
            <a:off x="7226844" y="530886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9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0" name="Rectangle 5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6" name="Google Shape;1616;p126"/>
          <p:cNvSpPr/>
          <p:nvPr/>
        </p:nvSpPr>
        <p:spPr>
          <a:xfrm>
            <a:off x="3834119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17" name="Google Shape;1617;p126"/>
          <p:cNvSpPr/>
          <p:nvPr/>
        </p:nvSpPr>
        <p:spPr>
          <a:xfrm>
            <a:off x="4399569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18" name="Google Shape;1618;p126"/>
          <p:cNvSpPr/>
          <p:nvPr/>
        </p:nvSpPr>
        <p:spPr>
          <a:xfrm>
            <a:off x="4965020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19" name="Google Shape;1619;p126"/>
          <p:cNvSpPr/>
          <p:nvPr/>
        </p:nvSpPr>
        <p:spPr>
          <a:xfrm>
            <a:off x="5530472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20" name="Google Shape;1620;p126"/>
          <p:cNvSpPr/>
          <p:nvPr/>
        </p:nvSpPr>
        <p:spPr>
          <a:xfrm>
            <a:off x="6095923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21" name="Google Shape;1621;p126"/>
          <p:cNvSpPr/>
          <p:nvPr/>
        </p:nvSpPr>
        <p:spPr>
          <a:xfrm>
            <a:off x="6661373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22" name="Google Shape;1622;p126"/>
          <p:cNvSpPr/>
          <p:nvPr/>
        </p:nvSpPr>
        <p:spPr>
          <a:xfrm>
            <a:off x="7226824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23" name="Google Shape;1623;p126"/>
          <p:cNvSpPr/>
          <p:nvPr/>
        </p:nvSpPr>
        <p:spPr>
          <a:xfrm>
            <a:off x="7792276" y="5308843"/>
            <a:ext cx="565600" cy="390000"/>
          </a:xfrm>
          <a:prstGeom prst="rect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24" name="Google Shape;1624;p126"/>
          <p:cNvSpPr txBox="1">
            <a:spLocks noGrp="1"/>
          </p:cNvSpPr>
          <p:nvPr>
            <p:ph type="title"/>
          </p:nvPr>
        </p:nvSpPr>
        <p:spPr>
          <a:xfrm>
            <a:off x="838200" y="667657"/>
            <a:ext cx="10515600" cy="1023031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l"/>
            <a:r>
              <a:rPr lang="en-US" altLang="en-US" sz="3600" b="1" dirty="0" err="1">
                <a:solidFill>
                  <a:srgbClr val="FF0000"/>
                </a:solidFill>
              </a:rPr>
              <a:t>Mergesort</a:t>
            </a:r>
            <a:endParaRPr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CA236F7-CF17-446C-8E04-41B27D30A6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69" name="Google Shape;1669;p126"/>
          <p:cNvSpPr txBox="1">
            <a:spLocks noGrp="1"/>
          </p:cNvSpPr>
          <p:nvPr>
            <p:ph type="sldNum" idx="4294967295"/>
          </p:nvPr>
        </p:nvSpPr>
        <p:spPr>
          <a:xfrm>
            <a:off x="11459634" y="5519738"/>
            <a:ext cx="732367" cy="39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28</a:t>
            </a:fld>
            <a:endParaRPr/>
          </a:p>
        </p:txBody>
      </p:sp>
      <p:sp>
        <p:nvSpPr>
          <p:cNvPr id="1625" name="Google Shape;1625;p126"/>
          <p:cNvSpPr/>
          <p:nvPr/>
        </p:nvSpPr>
        <p:spPr>
          <a:xfrm>
            <a:off x="3834119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26" name="Google Shape;1626;p126"/>
          <p:cNvSpPr/>
          <p:nvPr/>
        </p:nvSpPr>
        <p:spPr>
          <a:xfrm>
            <a:off x="4399569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27" name="Google Shape;1627;p126"/>
          <p:cNvSpPr/>
          <p:nvPr/>
        </p:nvSpPr>
        <p:spPr>
          <a:xfrm>
            <a:off x="4965020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28" name="Google Shape;1628;p126"/>
          <p:cNvSpPr/>
          <p:nvPr/>
        </p:nvSpPr>
        <p:spPr>
          <a:xfrm>
            <a:off x="5530472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29" name="Google Shape;1629;p126"/>
          <p:cNvSpPr/>
          <p:nvPr/>
        </p:nvSpPr>
        <p:spPr>
          <a:xfrm>
            <a:off x="6095923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30" name="Google Shape;1630;p126"/>
          <p:cNvSpPr/>
          <p:nvPr/>
        </p:nvSpPr>
        <p:spPr>
          <a:xfrm>
            <a:off x="6661373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31" name="Google Shape;1631;p126"/>
          <p:cNvSpPr/>
          <p:nvPr/>
        </p:nvSpPr>
        <p:spPr>
          <a:xfrm>
            <a:off x="7226824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32" name="Google Shape;1632;p126"/>
          <p:cNvSpPr/>
          <p:nvPr/>
        </p:nvSpPr>
        <p:spPr>
          <a:xfrm>
            <a:off x="7792276" y="21432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33" name="Google Shape;1633;p126"/>
          <p:cNvSpPr/>
          <p:nvPr/>
        </p:nvSpPr>
        <p:spPr>
          <a:xfrm>
            <a:off x="219521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34" name="Google Shape;1634;p126"/>
          <p:cNvSpPr/>
          <p:nvPr/>
        </p:nvSpPr>
        <p:spPr>
          <a:xfrm>
            <a:off x="2760668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35" name="Google Shape;1635;p126"/>
          <p:cNvSpPr/>
          <p:nvPr/>
        </p:nvSpPr>
        <p:spPr>
          <a:xfrm>
            <a:off x="3326119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36" name="Google Shape;1636;p126"/>
          <p:cNvSpPr/>
          <p:nvPr/>
        </p:nvSpPr>
        <p:spPr>
          <a:xfrm>
            <a:off x="3891569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37" name="Google Shape;1637;p126"/>
          <p:cNvSpPr/>
          <p:nvPr/>
        </p:nvSpPr>
        <p:spPr>
          <a:xfrm>
            <a:off x="7734824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38" name="Google Shape;1638;p126"/>
          <p:cNvSpPr/>
          <p:nvPr/>
        </p:nvSpPr>
        <p:spPr>
          <a:xfrm>
            <a:off x="8300276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39" name="Google Shape;1639;p126"/>
          <p:cNvSpPr/>
          <p:nvPr/>
        </p:nvSpPr>
        <p:spPr>
          <a:xfrm>
            <a:off x="886572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40" name="Google Shape;1640;p126"/>
          <p:cNvSpPr/>
          <p:nvPr/>
        </p:nvSpPr>
        <p:spPr>
          <a:xfrm>
            <a:off x="9431177" y="3041175"/>
            <a:ext cx="565600" cy="390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41" name="Google Shape;1641;p126"/>
          <p:cNvSpPr/>
          <p:nvPr/>
        </p:nvSpPr>
        <p:spPr>
          <a:xfrm>
            <a:off x="2195217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42" name="Google Shape;1642;p126"/>
          <p:cNvSpPr/>
          <p:nvPr/>
        </p:nvSpPr>
        <p:spPr>
          <a:xfrm>
            <a:off x="2760668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43" name="Google Shape;1643;p126"/>
          <p:cNvSpPr/>
          <p:nvPr/>
        </p:nvSpPr>
        <p:spPr>
          <a:xfrm>
            <a:off x="3326119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44" name="Google Shape;1644;p126"/>
          <p:cNvSpPr/>
          <p:nvPr/>
        </p:nvSpPr>
        <p:spPr>
          <a:xfrm>
            <a:off x="3891569" y="441681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45" name="Google Shape;1645;p126"/>
          <p:cNvSpPr/>
          <p:nvPr/>
        </p:nvSpPr>
        <p:spPr>
          <a:xfrm>
            <a:off x="7734824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46" name="Google Shape;1646;p126"/>
          <p:cNvSpPr/>
          <p:nvPr/>
        </p:nvSpPr>
        <p:spPr>
          <a:xfrm>
            <a:off x="8300276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47" name="Google Shape;1647;p126"/>
          <p:cNvSpPr/>
          <p:nvPr/>
        </p:nvSpPr>
        <p:spPr>
          <a:xfrm>
            <a:off x="8865727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48" name="Google Shape;1648;p126"/>
          <p:cNvSpPr/>
          <p:nvPr/>
        </p:nvSpPr>
        <p:spPr>
          <a:xfrm>
            <a:off x="9431177" y="441681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649" name="Google Shape;1649;p126"/>
          <p:cNvCxnSpPr/>
          <p:nvPr/>
        </p:nvCxnSpPr>
        <p:spPr>
          <a:xfrm flipH="1">
            <a:off x="8058600" y="4858675"/>
            <a:ext cx="818400" cy="4092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650" name="Google Shape;1650;p126"/>
          <p:cNvCxnSpPr/>
          <p:nvPr/>
        </p:nvCxnSpPr>
        <p:spPr>
          <a:xfrm>
            <a:off x="7947700" y="2591114"/>
            <a:ext cx="846000" cy="409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651" name="Google Shape;1651;p126"/>
          <p:cNvCxnSpPr/>
          <p:nvPr/>
        </p:nvCxnSpPr>
        <p:spPr>
          <a:xfrm>
            <a:off x="3326133" y="4869563"/>
            <a:ext cx="798800" cy="3810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652" name="Google Shape;1652;p126"/>
          <p:cNvCxnSpPr/>
          <p:nvPr/>
        </p:nvCxnSpPr>
        <p:spPr>
          <a:xfrm flipH="1">
            <a:off x="3303936" y="3524312"/>
            <a:ext cx="2400" cy="81900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dot"/>
            <a:round/>
            <a:headEnd type="none" w="med" len="med"/>
            <a:tailEnd type="triangle" w="med" len="med"/>
          </a:ln>
        </p:spPr>
      </p:cxnSp>
      <p:cxnSp>
        <p:nvCxnSpPr>
          <p:cNvPr id="1653" name="Google Shape;1653;p126"/>
          <p:cNvCxnSpPr/>
          <p:nvPr/>
        </p:nvCxnSpPr>
        <p:spPr>
          <a:xfrm flipH="1">
            <a:off x="8865873" y="3513776"/>
            <a:ext cx="2400" cy="819000"/>
          </a:xfrm>
          <a:prstGeom prst="straightConnector1">
            <a:avLst/>
          </a:prstGeom>
          <a:noFill/>
          <a:ln w="19050" cap="flat" cmpd="sng">
            <a:solidFill>
              <a:srgbClr val="CC0000"/>
            </a:solidFill>
            <a:prstDash val="dot"/>
            <a:round/>
            <a:headEnd type="none" w="med" len="med"/>
            <a:tailEnd type="triangle" w="med" len="med"/>
          </a:ln>
        </p:spPr>
      </p:cxnSp>
      <p:sp>
        <p:nvSpPr>
          <p:cNvPr id="1654" name="Google Shape;1654;p126"/>
          <p:cNvSpPr/>
          <p:nvPr/>
        </p:nvSpPr>
        <p:spPr>
          <a:xfrm>
            <a:off x="1473960" y="3622756"/>
            <a:ext cx="1696136" cy="601020"/>
          </a:xfrm>
          <a:prstGeom prst="cloud">
            <a:avLst/>
          </a:prstGeom>
          <a:solidFill>
            <a:srgbClr val="FFFFFF">
              <a:alpha val="68630"/>
            </a:srgbClr>
          </a:solidFill>
          <a:ln w="9525" cap="flat" cmpd="sng">
            <a:solidFill>
              <a:srgbClr val="CC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0" bIns="91425" anchor="ctr" anchorCtr="0">
            <a:noAutofit/>
          </a:bodyPr>
          <a:lstStyle/>
          <a:p>
            <a:pPr algn="ctr"/>
            <a:r>
              <a:rPr lang="en" sz="1200" i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 magic</a:t>
            </a:r>
            <a:endParaRPr sz="1200" i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55" name="Google Shape;1655;p126"/>
          <p:cNvSpPr/>
          <p:nvPr/>
        </p:nvSpPr>
        <p:spPr>
          <a:xfrm>
            <a:off x="9021905" y="3622771"/>
            <a:ext cx="1696136" cy="601020"/>
          </a:xfrm>
          <a:prstGeom prst="cloud">
            <a:avLst/>
          </a:prstGeom>
          <a:solidFill>
            <a:srgbClr val="FFFFFF">
              <a:alpha val="68630"/>
            </a:srgbClr>
          </a:solidFill>
          <a:ln w="9525" cap="flat" cmpd="sng">
            <a:solidFill>
              <a:srgbClr val="CC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0" bIns="91425" anchor="ctr" anchorCtr="0">
            <a:noAutofit/>
          </a:bodyPr>
          <a:lstStyle/>
          <a:p>
            <a:pPr algn="ctr"/>
            <a:r>
              <a:rPr lang="en" sz="1200" i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 magic</a:t>
            </a:r>
            <a:endParaRPr sz="1200" i="1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56" name="Google Shape;1656;p126"/>
          <p:cNvSpPr txBox="1"/>
          <p:nvPr/>
        </p:nvSpPr>
        <p:spPr>
          <a:xfrm>
            <a:off x="4436695" y="2659600"/>
            <a:ext cx="3322800" cy="3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Divide original list in half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57" name="Google Shape;1657;p126"/>
          <p:cNvSpPr txBox="1"/>
          <p:nvPr/>
        </p:nvSpPr>
        <p:spPr>
          <a:xfrm>
            <a:off x="3876633" y="3783940"/>
            <a:ext cx="4418800" cy="33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Recursively sort each half</a:t>
            </a:r>
            <a:endParaRPr b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58" name="Google Shape;1658;p126"/>
          <p:cNvSpPr txBox="1"/>
          <p:nvPr/>
        </p:nvSpPr>
        <p:spPr>
          <a:xfrm>
            <a:off x="3888700" y="4867922"/>
            <a:ext cx="4418800" cy="3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Cleverly “Merge” sorted halves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cxnSp>
        <p:nvCxnSpPr>
          <p:cNvPr id="1659" name="Google Shape;1659;p126"/>
          <p:cNvCxnSpPr/>
          <p:nvPr/>
        </p:nvCxnSpPr>
        <p:spPr>
          <a:xfrm flipH="1">
            <a:off x="3415637" y="2584095"/>
            <a:ext cx="814800" cy="4041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1660" name="Google Shape;1660;p126"/>
          <p:cNvSpPr/>
          <p:nvPr/>
        </p:nvSpPr>
        <p:spPr>
          <a:xfrm rot="-5400000">
            <a:off x="4049551" y="4813600"/>
            <a:ext cx="249600" cy="236000"/>
          </a:xfrm>
          <a:prstGeom prst="chevron">
            <a:avLst>
              <a:gd name="adj" fmla="val 70494"/>
            </a:avLst>
          </a:prstGeom>
          <a:solidFill>
            <a:srgbClr val="674EA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661" name="Google Shape;1661;p126"/>
          <p:cNvSpPr/>
          <p:nvPr/>
        </p:nvSpPr>
        <p:spPr>
          <a:xfrm>
            <a:off x="3834124" y="5308160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62" name="Google Shape;1662;p126"/>
          <p:cNvSpPr/>
          <p:nvPr/>
        </p:nvSpPr>
        <p:spPr>
          <a:xfrm>
            <a:off x="4399551" y="530886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63" name="Google Shape;1663;p126"/>
          <p:cNvSpPr/>
          <p:nvPr/>
        </p:nvSpPr>
        <p:spPr>
          <a:xfrm>
            <a:off x="4965035" y="530816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64" name="Google Shape;1664;p126"/>
          <p:cNvSpPr/>
          <p:nvPr/>
        </p:nvSpPr>
        <p:spPr>
          <a:xfrm>
            <a:off x="5530459" y="530886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65" name="Google Shape;1665;p126"/>
          <p:cNvSpPr/>
          <p:nvPr/>
        </p:nvSpPr>
        <p:spPr>
          <a:xfrm>
            <a:off x="6095927" y="530886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66" name="Google Shape;1666;p126"/>
          <p:cNvSpPr/>
          <p:nvPr/>
        </p:nvSpPr>
        <p:spPr>
          <a:xfrm>
            <a:off x="6661352" y="530886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67" name="Google Shape;1667;p126"/>
          <p:cNvSpPr/>
          <p:nvPr/>
        </p:nvSpPr>
        <p:spPr>
          <a:xfrm>
            <a:off x="7226844" y="5308862"/>
            <a:ext cx="565600" cy="390000"/>
          </a:xfrm>
          <a:prstGeom prst="rect">
            <a:avLst/>
          </a:prstGeom>
          <a:solidFill>
            <a:srgbClr val="D9EAD3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68" name="Google Shape;1668;p126"/>
          <p:cNvSpPr/>
          <p:nvPr/>
        </p:nvSpPr>
        <p:spPr>
          <a:xfrm>
            <a:off x="7792269" y="5308162"/>
            <a:ext cx="565600" cy="390000"/>
          </a:xfrm>
          <a:prstGeom prst="rect">
            <a:avLst/>
          </a:prstGeom>
          <a:solidFill>
            <a:srgbClr val="D9D2E9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5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5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9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0" name="Rectangle 5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4" name="Google Shape;1674;p127"/>
          <p:cNvSpPr txBox="1">
            <a:spLocks noGrp="1"/>
          </p:cNvSpPr>
          <p:nvPr>
            <p:ph type="title"/>
          </p:nvPr>
        </p:nvSpPr>
        <p:spPr>
          <a:xfrm>
            <a:off x="780143" y="800555"/>
            <a:ext cx="10515600" cy="1129846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3600" b="1" dirty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Pseudocode</a:t>
            </a:r>
            <a:endParaRPr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1677" name="Google Shape;1677;p127"/>
          <p:cNvSpPr txBox="1">
            <a:spLocks noGrp="1"/>
          </p:cNvSpPr>
          <p:nvPr>
            <p:ph type="sldNum" idx="4294967295"/>
          </p:nvPr>
        </p:nvSpPr>
        <p:spPr>
          <a:xfrm>
            <a:off x="11459634" y="5519738"/>
            <a:ext cx="732367" cy="39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29</a:t>
            </a:fld>
            <a:endParaRPr/>
          </a:p>
        </p:txBody>
      </p:sp>
      <p:sp>
        <p:nvSpPr>
          <p:cNvPr id="1675" name="Google Shape;1675;p127"/>
          <p:cNvSpPr txBox="1"/>
          <p:nvPr/>
        </p:nvSpPr>
        <p:spPr>
          <a:xfrm>
            <a:off x="415600" y="2160975"/>
            <a:ext cx="11360800" cy="48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" b="1" dirty="0">
                <a:latin typeface="Assistant"/>
                <a:ea typeface="Assistant"/>
                <a:cs typeface="Assistant"/>
                <a:sym typeface="Assistant"/>
              </a:rPr>
              <a:t>Intuition: </a:t>
            </a:r>
            <a:r>
              <a:rPr lang="en" dirty="0">
                <a:latin typeface="Assistant"/>
                <a:ea typeface="Assistant"/>
                <a:cs typeface="Assistant"/>
                <a:sym typeface="Assistant"/>
              </a:rPr>
              <a:t>Divide and Conquer. If you sort your left and right halves, it’s easier to “Merge” them into a sorted list.</a:t>
            </a:r>
            <a:endParaRPr b="1" dirty="0"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endParaRPr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76" name="Google Shape;1676;p127"/>
          <p:cNvSpPr/>
          <p:nvPr/>
        </p:nvSpPr>
        <p:spPr>
          <a:xfrm>
            <a:off x="3053200" y="2776725"/>
            <a:ext cx="5394000" cy="27201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" sz="2100" b="1">
                <a:latin typeface="Inconsolata"/>
                <a:ea typeface="Inconsolata"/>
                <a:cs typeface="Inconsolata"/>
                <a:sym typeface="Inconsolata"/>
              </a:rPr>
              <a:t>MERGESORT</a:t>
            </a:r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(A):</a:t>
            </a:r>
            <a:endParaRPr sz="210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   </a:t>
            </a:r>
            <a:endParaRPr sz="210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2" name="Google Shape;1682;p128"/>
          <p:cNvSpPr txBox="1">
            <a:spLocks noGrp="1"/>
          </p:cNvSpPr>
          <p:nvPr>
            <p:ph type="title"/>
          </p:nvPr>
        </p:nvSpPr>
        <p:spPr>
          <a:xfrm>
            <a:off x="838200" y="640891"/>
            <a:ext cx="10515600" cy="1325563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3600" b="1" dirty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Pseudocode</a:t>
            </a:r>
            <a:endParaRPr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1685" name="Google Shape;1685;p128"/>
          <p:cNvSpPr txBox="1">
            <a:spLocks noGrp="1"/>
          </p:cNvSpPr>
          <p:nvPr>
            <p:ph type="sldNum" idx="4294967295"/>
          </p:nvPr>
        </p:nvSpPr>
        <p:spPr>
          <a:xfrm>
            <a:off x="11459634" y="5519738"/>
            <a:ext cx="732367" cy="39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30</a:t>
            </a:fld>
            <a:endParaRPr/>
          </a:p>
        </p:txBody>
      </p:sp>
      <p:sp>
        <p:nvSpPr>
          <p:cNvPr id="1683" name="Google Shape;1683;p128"/>
          <p:cNvSpPr txBox="1"/>
          <p:nvPr/>
        </p:nvSpPr>
        <p:spPr>
          <a:xfrm>
            <a:off x="415600" y="2160975"/>
            <a:ext cx="11360800" cy="48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" b="1" dirty="0">
                <a:latin typeface="Assistant"/>
                <a:ea typeface="Assistant"/>
                <a:cs typeface="Assistant"/>
                <a:sym typeface="Assistant"/>
              </a:rPr>
              <a:t>Intuition: </a:t>
            </a:r>
            <a:r>
              <a:rPr lang="en" dirty="0">
                <a:latin typeface="Assistant"/>
                <a:ea typeface="Assistant"/>
                <a:cs typeface="Assistant"/>
                <a:sym typeface="Assistant"/>
              </a:rPr>
              <a:t>Divide and Conquer. If you sort your left and right halves, it’s easier to “Merge” them into a sorted list.</a:t>
            </a:r>
            <a:endParaRPr b="1" dirty="0"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endParaRPr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84" name="Google Shape;1684;p128"/>
          <p:cNvSpPr/>
          <p:nvPr/>
        </p:nvSpPr>
        <p:spPr>
          <a:xfrm>
            <a:off x="3053200" y="2776725"/>
            <a:ext cx="5394000" cy="27201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" sz="2100" b="1" dirty="0">
                <a:latin typeface="Inconsolata"/>
                <a:ea typeface="Inconsolata"/>
                <a:cs typeface="Inconsolata"/>
                <a:sym typeface="Inconsolata"/>
              </a:rPr>
              <a:t>MERGESORT</a:t>
            </a:r>
            <a:r>
              <a:rPr lang="en" sz="2100" dirty="0">
                <a:latin typeface="Inconsolata"/>
                <a:ea typeface="Inconsolata"/>
                <a:cs typeface="Inconsolata"/>
                <a:sym typeface="Inconsolata"/>
              </a:rPr>
              <a:t>(A):</a:t>
            </a:r>
            <a:endParaRPr sz="2100"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 dirty="0">
                <a:latin typeface="Inconsolata"/>
                <a:ea typeface="Inconsolata"/>
                <a:cs typeface="Inconsolata"/>
                <a:sym typeface="Inconsolata"/>
              </a:rPr>
              <a:t>   n = len(A)</a:t>
            </a:r>
            <a:endParaRPr sz="2100"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 dirty="0">
                <a:latin typeface="Inconsolata"/>
                <a:ea typeface="Inconsolata"/>
                <a:cs typeface="Inconsolata"/>
                <a:sym typeface="Inconsolata"/>
              </a:rPr>
              <a:t>   if n &lt;= 1:</a:t>
            </a:r>
            <a:endParaRPr sz="2100"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 dirty="0">
                <a:latin typeface="Inconsolata"/>
                <a:ea typeface="Inconsolata"/>
                <a:cs typeface="Inconsolata"/>
                <a:sym typeface="Inconsolata"/>
              </a:rPr>
              <a:t>      return A</a:t>
            </a:r>
            <a:endParaRPr sz="2100"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 dirty="0">
                <a:latin typeface="Inconsolata"/>
                <a:ea typeface="Inconsolata"/>
                <a:cs typeface="Inconsolata"/>
                <a:sym typeface="Inconsolata"/>
              </a:rPr>
              <a:t>   </a:t>
            </a:r>
            <a:endParaRPr sz="2100" dirty="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0" name="Google Shape;1690;p129"/>
          <p:cNvSpPr txBox="1">
            <a:spLocks noGrp="1"/>
          </p:cNvSpPr>
          <p:nvPr>
            <p:ph type="title"/>
          </p:nvPr>
        </p:nvSpPr>
        <p:spPr>
          <a:xfrm>
            <a:off x="649513" y="655411"/>
            <a:ext cx="10515600" cy="1325563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3600" b="1" dirty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Pseudocode</a:t>
            </a:r>
            <a:endParaRPr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1693" name="Google Shape;1693;p129"/>
          <p:cNvSpPr txBox="1">
            <a:spLocks noGrp="1"/>
          </p:cNvSpPr>
          <p:nvPr>
            <p:ph type="sldNum" idx="4294967295"/>
          </p:nvPr>
        </p:nvSpPr>
        <p:spPr>
          <a:xfrm>
            <a:off x="11459634" y="5519738"/>
            <a:ext cx="732367" cy="39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31</a:t>
            </a:fld>
            <a:endParaRPr/>
          </a:p>
        </p:txBody>
      </p:sp>
      <p:sp>
        <p:nvSpPr>
          <p:cNvPr id="1691" name="Google Shape;1691;p129"/>
          <p:cNvSpPr txBox="1"/>
          <p:nvPr/>
        </p:nvSpPr>
        <p:spPr>
          <a:xfrm>
            <a:off x="415600" y="2160975"/>
            <a:ext cx="11360800" cy="48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Intuition: </a:t>
            </a:r>
            <a:r>
              <a:rPr lang="en">
                <a:latin typeface="Assistant"/>
                <a:ea typeface="Assistant"/>
                <a:cs typeface="Assistant"/>
                <a:sym typeface="Assistant"/>
              </a:rPr>
              <a:t>Divide and Conquer. If you sort your left and right halves, it’s easier to “Merge” them into a sorted list.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692" name="Google Shape;1692;p129"/>
          <p:cNvSpPr/>
          <p:nvPr/>
        </p:nvSpPr>
        <p:spPr>
          <a:xfrm>
            <a:off x="3053200" y="2776725"/>
            <a:ext cx="5394000" cy="27201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" sz="2100" b="1">
                <a:latin typeface="Inconsolata"/>
                <a:ea typeface="Inconsolata"/>
                <a:cs typeface="Inconsolata"/>
                <a:sym typeface="Inconsolata"/>
              </a:rPr>
              <a:t>MERGESORT</a:t>
            </a:r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(A):</a:t>
            </a:r>
            <a:endParaRPr sz="210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   n = len(A)</a:t>
            </a:r>
            <a:endParaRPr sz="210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   if n &lt;= 1:</a:t>
            </a:r>
            <a:endParaRPr sz="210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      return A</a:t>
            </a:r>
            <a:endParaRPr sz="210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   L = </a:t>
            </a:r>
            <a:r>
              <a:rPr lang="en" sz="2100" b="1">
                <a:latin typeface="Inconsolata"/>
                <a:ea typeface="Inconsolata"/>
                <a:cs typeface="Inconsolata"/>
                <a:sym typeface="Inconsolata"/>
              </a:rPr>
              <a:t>MERGESORT</a:t>
            </a:r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(A[0:n/2])</a:t>
            </a:r>
            <a:endParaRPr sz="210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  </a:t>
            </a:r>
            <a:endParaRPr sz="210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8" name="Google Shape;1698;p130"/>
          <p:cNvSpPr txBox="1">
            <a:spLocks noGrp="1"/>
          </p:cNvSpPr>
          <p:nvPr>
            <p:ph type="title"/>
          </p:nvPr>
        </p:nvSpPr>
        <p:spPr>
          <a:xfrm>
            <a:off x="591462" y="684433"/>
            <a:ext cx="10515600" cy="1325563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3600" b="1" dirty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Pseudocode</a:t>
            </a:r>
            <a:endParaRPr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1701" name="Google Shape;1701;p130"/>
          <p:cNvSpPr txBox="1">
            <a:spLocks noGrp="1"/>
          </p:cNvSpPr>
          <p:nvPr>
            <p:ph type="sldNum" idx="4294967295"/>
          </p:nvPr>
        </p:nvSpPr>
        <p:spPr>
          <a:xfrm>
            <a:off x="11459634" y="5519738"/>
            <a:ext cx="732367" cy="39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32</a:t>
            </a:fld>
            <a:endParaRPr/>
          </a:p>
        </p:txBody>
      </p:sp>
      <p:sp>
        <p:nvSpPr>
          <p:cNvPr id="1699" name="Google Shape;1699;p130"/>
          <p:cNvSpPr txBox="1"/>
          <p:nvPr/>
        </p:nvSpPr>
        <p:spPr>
          <a:xfrm>
            <a:off x="415600" y="2160975"/>
            <a:ext cx="11360800" cy="48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" b="1">
                <a:latin typeface="Assistant"/>
                <a:ea typeface="Assistant"/>
                <a:cs typeface="Assistant"/>
                <a:sym typeface="Assistant"/>
              </a:rPr>
              <a:t>Intuition: </a:t>
            </a:r>
            <a:r>
              <a:rPr lang="en">
                <a:latin typeface="Assistant"/>
                <a:ea typeface="Assistant"/>
                <a:cs typeface="Assistant"/>
                <a:sym typeface="Assistant"/>
              </a:rPr>
              <a:t>Divide and Conquer. If you sort your left and right halves, it’s easier to “Merge” them into a sorted list.</a:t>
            </a:r>
            <a:endParaRPr b="1"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endParaRPr b="1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00" name="Google Shape;1700;p130"/>
          <p:cNvSpPr/>
          <p:nvPr/>
        </p:nvSpPr>
        <p:spPr>
          <a:xfrm>
            <a:off x="3053200" y="2776725"/>
            <a:ext cx="5394000" cy="27201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" sz="2100" b="1">
                <a:latin typeface="Inconsolata"/>
                <a:ea typeface="Inconsolata"/>
                <a:cs typeface="Inconsolata"/>
                <a:sym typeface="Inconsolata"/>
              </a:rPr>
              <a:t>MERGESORT</a:t>
            </a:r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(A):</a:t>
            </a:r>
            <a:endParaRPr sz="210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   n = len(A)</a:t>
            </a:r>
            <a:endParaRPr sz="210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   if n &lt;= 1:</a:t>
            </a:r>
            <a:endParaRPr sz="210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      return A</a:t>
            </a:r>
            <a:endParaRPr sz="210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   L = </a:t>
            </a:r>
            <a:r>
              <a:rPr lang="en" sz="2100" b="1">
                <a:latin typeface="Inconsolata"/>
                <a:ea typeface="Inconsolata"/>
                <a:cs typeface="Inconsolata"/>
                <a:sym typeface="Inconsolata"/>
              </a:rPr>
              <a:t>MERGESORT</a:t>
            </a:r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(A[0:n/2])</a:t>
            </a:r>
            <a:endParaRPr sz="210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   R = </a:t>
            </a:r>
            <a:r>
              <a:rPr lang="en" sz="2100" b="1">
                <a:latin typeface="Inconsolata"/>
                <a:ea typeface="Inconsolata"/>
                <a:cs typeface="Inconsolata"/>
                <a:sym typeface="Inconsolata"/>
              </a:rPr>
              <a:t>MERGESORT</a:t>
            </a:r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(A[n/2:n])</a:t>
            </a:r>
            <a:endParaRPr sz="210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   </a:t>
            </a:r>
            <a:endParaRPr sz="210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6" name="Google Shape;1706;p131"/>
          <p:cNvSpPr txBox="1">
            <a:spLocks noGrp="1"/>
          </p:cNvSpPr>
          <p:nvPr>
            <p:ph type="title"/>
          </p:nvPr>
        </p:nvSpPr>
        <p:spPr>
          <a:xfrm>
            <a:off x="504378" y="597349"/>
            <a:ext cx="10515600" cy="1325563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3600" b="1" dirty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Pseudocode</a:t>
            </a:r>
            <a:endParaRPr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1710" name="Google Shape;1710;p131"/>
          <p:cNvSpPr txBox="1">
            <a:spLocks noGrp="1"/>
          </p:cNvSpPr>
          <p:nvPr>
            <p:ph type="sldNum" idx="4294967295"/>
          </p:nvPr>
        </p:nvSpPr>
        <p:spPr>
          <a:xfrm>
            <a:off x="11459634" y="5519738"/>
            <a:ext cx="732367" cy="39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33</a:t>
            </a:fld>
            <a:endParaRPr/>
          </a:p>
        </p:txBody>
      </p:sp>
      <p:sp>
        <p:nvSpPr>
          <p:cNvPr id="1707" name="Google Shape;1707;p131"/>
          <p:cNvSpPr txBox="1"/>
          <p:nvPr/>
        </p:nvSpPr>
        <p:spPr>
          <a:xfrm>
            <a:off x="415600" y="2160975"/>
            <a:ext cx="11360800" cy="48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chemeClr val="dk1"/>
              </a:buClr>
              <a:buSzPts val="1100"/>
            </a:pPr>
            <a:r>
              <a:rPr lang="en" sz="2000" b="1" dirty="0">
                <a:latin typeface="Assistant"/>
                <a:ea typeface="Assistant"/>
                <a:cs typeface="Assistant"/>
                <a:sym typeface="Assistant"/>
              </a:rPr>
              <a:t>Intuition: </a:t>
            </a:r>
            <a:r>
              <a:rPr lang="en" sz="2000" dirty="0">
                <a:latin typeface="Assistant"/>
                <a:ea typeface="Assistant"/>
                <a:cs typeface="Assistant"/>
                <a:sym typeface="Assistant"/>
              </a:rPr>
              <a:t>Divide and Conquer. If you sort your left and right halves, it’s easier to “Merge” them into a sorted list.</a:t>
            </a:r>
            <a:endParaRPr sz="2000" b="1" dirty="0">
              <a:latin typeface="Assistant"/>
              <a:ea typeface="Assistant"/>
              <a:cs typeface="Assistant"/>
              <a:sym typeface="Assistant"/>
            </a:endParaRPr>
          </a:p>
          <a:p>
            <a:pPr algn="ctr"/>
            <a:endParaRPr b="1"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08" name="Google Shape;1708;p131"/>
          <p:cNvSpPr/>
          <p:nvPr/>
        </p:nvSpPr>
        <p:spPr>
          <a:xfrm>
            <a:off x="1790457" y="2643075"/>
            <a:ext cx="5394000" cy="3075554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" sz="2100" b="1" dirty="0">
                <a:latin typeface="Inconsolata"/>
                <a:ea typeface="Inconsolata"/>
                <a:cs typeface="Inconsolata"/>
                <a:sym typeface="Inconsolata"/>
              </a:rPr>
              <a:t>MERGESORT</a:t>
            </a:r>
            <a:r>
              <a:rPr lang="en" sz="2100" dirty="0">
                <a:latin typeface="Inconsolata"/>
                <a:ea typeface="Inconsolata"/>
                <a:cs typeface="Inconsolata"/>
                <a:sym typeface="Inconsolata"/>
              </a:rPr>
              <a:t>(A):</a:t>
            </a:r>
            <a:endParaRPr sz="2100"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 dirty="0">
                <a:latin typeface="Inconsolata"/>
                <a:ea typeface="Inconsolata"/>
                <a:cs typeface="Inconsolata"/>
                <a:sym typeface="Inconsolata"/>
              </a:rPr>
              <a:t>   n = len(A)</a:t>
            </a:r>
            <a:endParaRPr sz="2100"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 dirty="0">
                <a:latin typeface="Inconsolata"/>
                <a:ea typeface="Inconsolata"/>
                <a:cs typeface="Inconsolata"/>
                <a:sym typeface="Inconsolata"/>
              </a:rPr>
              <a:t>   if n &lt;= 1:</a:t>
            </a:r>
            <a:endParaRPr sz="2100"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 dirty="0">
                <a:latin typeface="Inconsolata"/>
                <a:ea typeface="Inconsolata"/>
                <a:cs typeface="Inconsolata"/>
                <a:sym typeface="Inconsolata"/>
              </a:rPr>
              <a:t>      return A</a:t>
            </a:r>
            <a:endParaRPr sz="2100"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 dirty="0">
                <a:latin typeface="Inconsolata"/>
                <a:ea typeface="Inconsolata"/>
                <a:cs typeface="Inconsolata"/>
                <a:sym typeface="Inconsolata"/>
              </a:rPr>
              <a:t>   L = </a:t>
            </a:r>
            <a:r>
              <a:rPr lang="en" sz="2100" b="1" dirty="0">
                <a:latin typeface="Inconsolata"/>
                <a:ea typeface="Inconsolata"/>
                <a:cs typeface="Inconsolata"/>
                <a:sym typeface="Inconsolata"/>
              </a:rPr>
              <a:t>MERGESORT</a:t>
            </a:r>
            <a:r>
              <a:rPr lang="en" sz="2100" dirty="0">
                <a:latin typeface="Inconsolata"/>
                <a:ea typeface="Inconsolata"/>
                <a:cs typeface="Inconsolata"/>
                <a:sym typeface="Inconsolata"/>
              </a:rPr>
              <a:t>(A[0:n/2])</a:t>
            </a:r>
            <a:endParaRPr sz="2100"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 dirty="0">
                <a:latin typeface="Inconsolata"/>
                <a:ea typeface="Inconsolata"/>
                <a:cs typeface="Inconsolata"/>
                <a:sym typeface="Inconsolata"/>
              </a:rPr>
              <a:t>   R = </a:t>
            </a:r>
            <a:r>
              <a:rPr lang="en" sz="2100" b="1" dirty="0">
                <a:latin typeface="Inconsolata"/>
                <a:ea typeface="Inconsolata"/>
                <a:cs typeface="Inconsolata"/>
                <a:sym typeface="Inconsolata"/>
              </a:rPr>
              <a:t>MERGESORT</a:t>
            </a:r>
            <a:r>
              <a:rPr lang="en" sz="2100" dirty="0">
                <a:latin typeface="Inconsolata"/>
                <a:ea typeface="Inconsolata"/>
                <a:cs typeface="Inconsolata"/>
                <a:sym typeface="Inconsolata"/>
              </a:rPr>
              <a:t>(A[n/2:n])</a:t>
            </a:r>
            <a:endParaRPr sz="2100"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 dirty="0">
                <a:latin typeface="Inconsolata"/>
                <a:ea typeface="Inconsolata"/>
                <a:cs typeface="Inconsolata"/>
                <a:sym typeface="Inconsolata"/>
              </a:rPr>
              <a:t>  </a:t>
            </a:r>
          </a:p>
          <a:p>
            <a:r>
              <a:rPr lang="en" sz="2100" dirty="0">
                <a:latin typeface="Inconsolata"/>
                <a:ea typeface="Inconsolata"/>
                <a:cs typeface="Inconsolata"/>
                <a:sym typeface="Inconsolata"/>
              </a:rPr>
              <a:t> return </a:t>
            </a:r>
            <a:r>
              <a:rPr lang="en" sz="2100" b="1" dirty="0">
                <a:solidFill>
                  <a:schemeClr val="accent5"/>
                </a:solidFill>
                <a:latin typeface="Inconsolata"/>
                <a:ea typeface="Inconsolata"/>
                <a:cs typeface="Inconsolata"/>
                <a:sym typeface="Inconsolata"/>
              </a:rPr>
              <a:t>MERGE</a:t>
            </a:r>
            <a:r>
              <a:rPr lang="en" sz="2100" dirty="0">
                <a:latin typeface="Inconsolata"/>
                <a:ea typeface="Inconsolata"/>
                <a:cs typeface="Inconsolata"/>
                <a:sym typeface="Inconsolata"/>
              </a:rPr>
              <a:t>(L,R)</a:t>
            </a:r>
            <a:endParaRPr sz="2100" dirty="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1709" name="Google Shape;1709;p131"/>
          <p:cNvSpPr txBox="1"/>
          <p:nvPr/>
        </p:nvSpPr>
        <p:spPr>
          <a:xfrm>
            <a:off x="8700525" y="2518684"/>
            <a:ext cx="3402035" cy="7969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" sz="1600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For today, let’s assume that n is a power of 2.</a:t>
            </a:r>
            <a:endParaRPr sz="1600" b="1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D16A70-7EE0-4C0F-A637-EE3ACC479BF8}"/>
              </a:ext>
            </a:extLst>
          </p:cNvPr>
          <p:cNvSpPr txBox="1"/>
          <p:nvPr/>
        </p:nvSpPr>
        <p:spPr>
          <a:xfrm>
            <a:off x="4779310" y="3465474"/>
            <a:ext cx="20307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ClrTx/>
              <a:buFontTx/>
              <a:buNone/>
            </a:pPr>
            <a:r>
              <a:rPr lang="en-US" sz="1800" b="1" kern="1200" dirty="0">
                <a:solidFill>
                  <a:srgbClr val="1D9A78"/>
                </a:solidFill>
                <a:latin typeface="Calibri" panose="020F0502020204030204"/>
                <a:ea typeface="+mn-ea"/>
                <a:cs typeface="+mn-cs"/>
              </a:rPr>
              <a:t>If A has length 1,</a:t>
            </a:r>
          </a:p>
          <a:p>
            <a:pPr>
              <a:buClrTx/>
              <a:buFontTx/>
              <a:buNone/>
            </a:pPr>
            <a:r>
              <a:rPr lang="en-US" sz="1800" b="1" kern="1200" dirty="0">
                <a:solidFill>
                  <a:srgbClr val="1D9A78"/>
                </a:solidFill>
                <a:latin typeface="Calibri" panose="020F0502020204030204"/>
                <a:ea typeface="+mn-ea"/>
                <a:cs typeface="+mn-cs"/>
              </a:rPr>
              <a:t>It is already sorted!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4E85643-0918-4645-BF38-05696238CC75}"/>
              </a:ext>
            </a:extLst>
          </p:cNvPr>
          <p:cNvSpPr txBox="1"/>
          <p:nvPr/>
        </p:nvSpPr>
        <p:spPr>
          <a:xfrm>
            <a:off x="7301341" y="4507900"/>
            <a:ext cx="29949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en-US" sz="1800" b="1" kern="1200" dirty="0">
                <a:solidFill>
                  <a:srgbClr val="1D9A78"/>
                </a:solidFill>
                <a:latin typeface="Calibri" panose="020F0502020204030204"/>
                <a:ea typeface="+mn-ea"/>
                <a:cs typeface="+mn-cs"/>
              </a:rPr>
              <a:t>Sort the right half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C49566C-039F-4049-9149-3493EA7BFE08}"/>
              </a:ext>
            </a:extLst>
          </p:cNvPr>
          <p:cNvSpPr txBox="1"/>
          <p:nvPr/>
        </p:nvSpPr>
        <p:spPr>
          <a:xfrm>
            <a:off x="7301342" y="4101045"/>
            <a:ext cx="29949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en-US" sz="1800" b="1" kern="1200" dirty="0">
                <a:solidFill>
                  <a:srgbClr val="1D9A78"/>
                </a:solidFill>
                <a:latin typeface="Calibri" panose="020F0502020204030204"/>
                <a:ea typeface="+mn-ea"/>
                <a:cs typeface="+mn-cs"/>
              </a:rPr>
              <a:t>Sort the left half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F79F458-2B96-4FA2-B472-309357130F48}"/>
              </a:ext>
            </a:extLst>
          </p:cNvPr>
          <p:cNvSpPr txBox="1"/>
          <p:nvPr/>
        </p:nvSpPr>
        <p:spPr>
          <a:xfrm>
            <a:off x="7315199" y="5061263"/>
            <a:ext cx="3684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Tx/>
              <a:buFontTx/>
              <a:buNone/>
            </a:pPr>
            <a:r>
              <a:rPr lang="en-US" sz="1800" b="1" kern="1200" dirty="0">
                <a:solidFill>
                  <a:srgbClr val="1D9A78"/>
                </a:solidFill>
                <a:latin typeface="Calibri" panose="020F0502020204030204"/>
                <a:ea typeface="+mn-ea"/>
                <a:cs typeface="+mn-cs"/>
              </a:rPr>
              <a:t>Merge the two halves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5" name="Google Shape;1715;p132"/>
          <p:cNvSpPr txBox="1">
            <a:spLocks noGrp="1"/>
          </p:cNvSpPr>
          <p:nvPr>
            <p:ph type="title"/>
          </p:nvPr>
        </p:nvSpPr>
        <p:spPr>
          <a:xfrm>
            <a:off x="751114" y="727982"/>
            <a:ext cx="10515600" cy="1325563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</a:t>
            </a:r>
            <a:r>
              <a:rPr lang="en-US" sz="3600" b="1" dirty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: Pseudocode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1719" name="Google Shape;1719;p132"/>
          <p:cNvSpPr txBox="1">
            <a:spLocks noGrp="1"/>
          </p:cNvSpPr>
          <p:nvPr>
            <p:ph type="sldNum" idx="4294967295"/>
          </p:nvPr>
        </p:nvSpPr>
        <p:spPr>
          <a:xfrm>
            <a:off x="11459634" y="6218239"/>
            <a:ext cx="732367" cy="52387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34</a:t>
            </a:fld>
            <a:endParaRPr/>
          </a:p>
        </p:txBody>
      </p:sp>
      <p:sp>
        <p:nvSpPr>
          <p:cNvPr id="1717" name="Google Shape;1717;p132"/>
          <p:cNvSpPr/>
          <p:nvPr/>
        </p:nvSpPr>
        <p:spPr>
          <a:xfrm>
            <a:off x="638633" y="2220686"/>
            <a:ext cx="6006161" cy="3265739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" sz="2100" b="1" dirty="0">
                <a:latin typeface="Inconsolata"/>
                <a:ea typeface="Inconsolata"/>
                <a:cs typeface="Inconsolata"/>
                <a:sym typeface="Inconsolata"/>
              </a:rPr>
              <a:t>MERGESORT</a:t>
            </a:r>
            <a:r>
              <a:rPr lang="en" sz="2100" dirty="0">
                <a:latin typeface="Inconsolata"/>
                <a:ea typeface="Inconsolata"/>
                <a:cs typeface="Inconsolata"/>
                <a:sym typeface="Inconsolata"/>
              </a:rPr>
              <a:t>(A):</a:t>
            </a:r>
            <a:endParaRPr sz="2100"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 dirty="0">
                <a:latin typeface="Inconsolata"/>
                <a:ea typeface="Inconsolata"/>
                <a:cs typeface="Inconsolata"/>
                <a:sym typeface="Inconsolata"/>
              </a:rPr>
              <a:t>   n = len(A)</a:t>
            </a:r>
            <a:endParaRPr sz="2100"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 dirty="0">
                <a:latin typeface="Inconsolata"/>
                <a:ea typeface="Inconsolata"/>
                <a:cs typeface="Inconsolata"/>
                <a:sym typeface="Inconsolata"/>
              </a:rPr>
              <a:t>   if n &lt;= 1:</a:t>
            </a:r>
            <a:endParaRPr sz="2100"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 dirty="0">
                <a:latin typeface="Inconsolata"/>
                <a:ea typeface="Inconsolata"/>
                <a:cs typeface="Inconsolata"/>
                <a:sym typeface="Inconsolata"/>
              </a:rPr>
              <a:t>      return A</a:t>
            </a:r>
            <a:endParaRPr sz="2100"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 dirty="0">
                <a:latin typeface="Inconsolata"/>
                <a:ea typeface="Inconsolata"/>
                <a:cs typeface="Inconsolata"/>
                <a:sym typeface="Inconsolata"/>
              </a:rPr>
              <a:t>   L = </a:t>
            </a:r>
            <a:r>
              <a:rPr lang="en" sz="2100" b="1" dirty="0">
                <a:latin typeface="Inconsolata"/>
                <a:ea typeface="Inconsolata"/>
                <a:cs typeface="Inconsolata"/>
                <a:sym typeface="Inconsolata"/>
              </a:rPr>
              <a:t>MERGESORT</a:t>
            </a:r>
            <a:r>
              <a:rPr lang="en" sz="2100" dirty="0">
                <a:latin typeface="Inconsolata"/>
                <a:ea typeface="Inconsolata"/>
                <a:cs typeface="Inconsolata"/>
                <a:sym typeface="Inconsolata"/>
              </a:rPr>
              <a:t>(A[0:n/2])</a:t>
            </a:r>
            <a:endParaRPr sz="2100"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 dirty="0">
                <a:latin typeface="Inconsolata"/>
                <a:ea typeface="Inconsolata"/>
                <a:cs typeface="Inconsolata"/>
                <a:sym typeface="Inconsolata"/>
              </a:rPr>
              <a:t>   R = </a:t>
            </a:r>
            <a:r>
              <a:rPr lang="en" sz="2100" b="1" dirty="0">
                <a:latin typeface="Inconsolata"/>
                <a:ea typeface="Inconsolata"/>
                <a:cs typeface="Inconsolata"/>
                <a:sym typeface="Inconsolata"/>
              </a:rPr>
              <a:t>MERGESORT</a:t>
            </a:r>
            <a:r>
              <a:rPr lang="en" sz="2100" dirty="0">
                <a:latin typeface="Inconsolata"/>
                <a:ea typeface="Inconsolata"/>
                <a:cs typeface="Inconsolata"/>
                <a:sym typeface="Inconsolata"/>
              </a:rPr>
              <a:t>(A[n/2:n])</a:t>
            </a:r>
            <a:endParaRPr sz="2100"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 dirty="0">
                <a:latin typeface="Inconsolata"/>
                <a:ea typeface="Inconsolata"/>
                <a:cs typeface="Inconsolata"/>
                <a:sym typeface="Inconsolata"/>
              </a:rPr>
              <a:t>   return </a:t>
            </a:r>
            <a:r>
              <a:rPr lang="en" sz="2100" b="1" dirty="0">
                <a:solidFill>
                  <a:schemeClr val="accent5"/>
                </a:solidFill>
                <a:latin typeface="Inconsolata"/>
                <a:ea typeface="Inconsolata"/>
                <a:cs typeface="Inconsolata"/>
                <a:sym typeface="Inconsolata"/>
              </a:rPr>
              <a:t>MERGE</a:t>
            </a:r>
            <a:r>
              <a:rPr lang="en" sz="2100" dirty="0">
                <a:latin typeface="Inconsolata"/>
                <a:ea typeface="Inconsolata"/>
                <a:cs typeface="Inconsolata"/>
                <a:sym typeface="Inconsolata"/>
              </a:rPr>
              <a:t>(L,R)</a:t>
            </a:r>
            <a:endParaRPr sz="2100" dirty="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1718" name="Google Shape;1718;p132"/>
          <p:cNvSpPr/>
          <p:nvPr/>
        </p:nvSpPr>
        <p:spPr>
          <a:xfrm>
            <a:off x="6778164" y="2191658"/>
            <a:ext cx="5244193" cy="3265739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" sz="1800" b="1" dirty="0">
                <a:solidFill>
                  <a:schemeClr val="accent5"/>
                </a:solidFill>
                <a:latin typeface="Inconsolata"/>
                <a:ea typeface="Inconsolata"/>
                <a:cs typeface="Inconsolata"/>
                <a:sym typeface="Inconsolata"/>
              </a:rPr>
              <a:t>MERGE</a:t>
            </a:r>
            <a:r>
              <a:rPr lang="en" sz="1800" b="1" dirty="0">
                <a:latin typeface="Inconsolata"/>
                <a:ea typeface="Inconsolata"/>
                <a:cs typeface="Inconsolata"/>
                <a:sym typeface="Inconsolata"/>
              </a:rPr>
              <a:t>(L,R):</a:t>
            </a:r>
            <a:endParaRPr sz="1800" b="1"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1800" b="1" dirty="0">
                <a:latin typeface="Inconsolata"/>
                <a:ea typeface="Inconsolata"/>
                <a:cs typeface="Inconsolata"/>
                <a:sym typeface="Inconsolata"/>
              </a:rPr>
              <a:t>   result = length n array</a:t>
            </a:r>
            <a:endParaRPr sz="1800" b="1" dirty="0">
              <a:latin typeface="Inconsolata"/>
              <a:ea typeface="Inconsolata"/>
              <a:cs typeface="Inconsolata"/>
              <a:sym typeface="Inconsolata"/>
            </a:endParaRPr>
          </a:p>
          <a:p>
            <a:pPr indent="285750"/>
            <a:r>
              <a:rPr lang="en" sz="1800" b="1" dirty="0">
                <a:latin typeface="Inconsolata"/>
                <a:ea typeface="Inconsolata"/>
                <a:cs typeface="Inconsolata"/>
                <a:sym typeface="Inconsolata"/>
              </a:rPr>
              <a:t>i = 0, j = 0</a:t>
            </a:r>
            <a:endParaRPr sz="1800" b="1" dirty="0">
              <a:latin typeface="Inconsolata"/>
              <a:ea typeface="Inconsolata"/>
              <a:cs typeface="Inconsolata"/>
              <a:sym typeface="Inconsolata"/>
            </a:endParaRPr>
          </a:p>
          <a:p>
            <a:pPr indent="285750"/>
            <a:r>
              <a:rPr lang="en" sz="1800" b="1" dirty="0">
                <a:latin typeface="Inconsolata"/>
                <a:ea typeface="Inconsolata"/>
                <a:cs typeface="Inconsolata"/>
                <a:sym typeface="Inconsolata"/>
              </a:rPr>
              <a:t>for k in [0,...,n-1]:</a:t>
            </a:r>
            <a:endParaRPr sz="1800" b="1" dirty="0">
              <a:latin typeface="Inconsolata"/>
              <a:ea typeface="Inconsolata"/>
              <a:cs typeface="Inconsolata"/>
              <a:sym typeface="Inconsolata"/>
            </a:endParaRPr>
          </a:p>
          <a:p>
            <a:pPr indent="285750"/>
            <a:r>
              <a:rPr lang="en" sz="1800" b="1" dirty="0">
                <a:latin typeface="Inconsolata"/>
                <a:ea typeface="Inconsolata"/>
                <a:cs typeface="Inconsolata"/>
                <a:sym typeface="Inconsolata"/>
              </a:rPr>
              <a:t>	  if L[i] &lt; R[j]:</a:t>
            </a:r>
            <a:endParaRPr sz="1800" b="1" dirty="0">
              <a:latin typeface="Inconsolata"/>
              <a:ea typeface="Inconsolata"/>
              <a:cs typeface="Inconsolata"/>
              <a:sym typeface="Inconsolata"/>
            </a:endParaRPr>
          </a:p>
          <a:p>
            <a:pPr indent="285750"/>
            <a:r>
              <a:rPr lang="en" sz="1800" b="1" dirty="0">
                <a:latin typeface="Inconsolata"/>
                <a:ea typeface="Inconsolata"/>
                <a:cs typeface="Inconsolata"/>
                <a:sym typeface="Inconsolata"/>
              </a:rPr>
              <a:t>	      result[k] = L[i]</a:t>
            </a:r>
            <a:endParaRPr sz="1800" b="1" dirty="0">
              <a:latin typeface="Inconsolata"/>
              <a:ea typeface="Inconsolata"/>
              <a:cs typeface="Inconsolata"/>
              <a:sym typeface="Inconsolata"/>
            </a:endParaRPr>
          </a:p>
          <a:p>
            <a:pPr indent="285750"/>
            <a:r>
              <a:rPr lang="en" sz="1800" b="1" dirty="0">
                <a:latin typeface="Inconsolata"/>
                <a:ea typeface="Inconsolata"/>
                <a:cs typeface="Inconsolata"/>
                <a:sym typeface="Inconsolata"/>
              </a:rPr>
              <a:t>	      i += 1</a:t>
            </a:r>
            <a:endParaRPr sz="1800" b="1" dirty="0">
              <a:latin typeface="Inconsolata"/>
              <a:ea typeface="Inconsolata"/>
              <a:cs typeface="Inconsolata"/>
              <a:sym typeface="Inconsolata"/>
            </a:endParaRPr>
          </a:p>
          <a:p>
            <a:pPr indent="285750"/>
            <a:r>
              <a:rPr lang="en" sz="1800" b="1" dirty="0">
                <a:latin typeface="Inconsolata"/>
                <a:ea typeface="Inconsolata"/>
                <a:cs typeface="Inconsolata"/>
                <a:sym typeface="Inconsolata"/>
              </a:rPr>
              <a:t>	  else:</a:t>
            </a:r>
            <a:endParaRPr sz="1800" b="1" dirty="0">
              <a:latin typeface="Inconsolata"/>
              <a:ea typeface="Inconsolata"/>
              <a:cs typeface="Inconsolata"/>
              <a:sym typeface="Inconsolata"/>
            </a:endParaRPr>
          </a:p>
          <a:p>
            <a:pPr indent="285750"/>
            <a:r>
              <a:rPr lang="en" sz="1800" b="1" dirty="0">
                <a:latin typeface="Inconsolata"/>
                <a:ea typeface="Inconsolata"/>
                <a:cs typeface="Inconsolata"/>
                <a:sym typeface="Inconsolata"/>
              </a:rPr>
              <a:t>        result[k] = R[j]</a:t>
            </a:r>
            <a:endParaRPr sz="1800" b="1" dirty="0">
              <a:latin typeface="Inconsolata"/>
              <a:ea typeface="Inconsolata"/>
              <a:cs typeface="Inconsolata"/>
              <a:sym typeface="Inconsolata"/>
            </a:endParaRPr>
          </a:p>
          <a:p>
            <a:pPr indent="285750"/>
            <a:r>
              <a:rPr lang="en" sz="1800" b="1" dirty="0">
                <a:latin typeface="Inconsolata"/>
                <a:ea typeface="Inconsolata"/>
                <a:cs typeface="Inconsolata"/>
                <a:sym typeface="Inconsolata"/>
              </a:rPr>
              <a:t>        j += 1</a:t>
            </a:r>
            <a:endParaRPr sz="1800" b="1" dirty="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1800" b="1" dirty="0">
                <a:latin typeface="Inconsolata"/>
                <a:ea typeface="Inconsolata"/>
                <a:cs typeface="Inconsolata"/>
                <a:sym typeface="Inconsolata"/>
              </a:rPr>
              <a:t>   return result</a:t>
            </a:r>
            <a:endParaRPr sz="1800" b="1" dirty="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4" name="Google Shape;1724;p133"/>
          <p:cNvSpPr txBox="1">
            <a:spLocks noGrp="1"/>
          </p:cNvSpPr>
          <p:nvPr>
            <p:ph type="title"/>
          </p:nvPr>
        </p:nvSpPr>
        <p:spPr>
          <a:xfrm>
            <a:off x="838200" y="582835"/>
            <a:ext cx="10515600" cy="1325563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</a:t>
            </a:r>
            <a:r>
              <a:rPr lang="en-US" sz="3600" b="1" dirty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: Recursive Calls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BE8BB8A-BB43-46BF-A60C-7D28CCFD52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33" name="Google Shape;1733;p133"/>
          <p:cNvSpPr txBox="1">
            <a:spLocks noGrp="1"/>
          </p:cNvSpPr>
          <p:nvPr>
            <p:ph type="sldNum" idx="4294967295"/>
          </p:nvPr>
        </p:nvSpPr>
        <p:spPr>
          <a:xfrm>
            <a:off x="11459634" y="5519738"/>
            <a:ext cx="732367" cy="39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35</a:t>
            </a:fld>
            <a:endParaRPr/>
          </a:p>
        </p:txBody>
      </p:sp>
      <p:sp>
        <p:nvSpPr>
          <p:cNvPr id="1725" name="Google Shape;1725;p133"/>
          <p:cNvSpPr/>
          <p:nvPr/>
        </p:nvSpPr>
        <p:spPr>
          <a:xfrm>
            <a:off x="4046029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26" name="Google Shape;1726;p133"/>
          <p:cNvSpPr/>
          <p:nvPr/>
        </p:nvSpPr>
        <p:spPr>
          <a:xfrm>
            <a:off x="4558012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27" name="Google Shape;1727;p133"/>
          <p:cNvSpPr/>
          <p:nvPr/>
        </p:nvSpPr>
        <p:spPr>
          <a:xfrm>
            <a:off x="5069996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28" name="Google Shape;1728;p133"/>
          <p:cNvSpPr/>
          <p:nvPr/>
        </p:nvSpPr>
        <p:spPr>
          <a:xfrm>
            <a:off x="5581979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29" name="Google Shape;1729;p133"/>
          <p:cNvSpPr/>
          <p:nvPr/>
        </p:nvSpPr>
        <p:spPr>
          <a:xfrm>
            <a:off x="6093963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30" name="Google Shape;1730;p133"/>
          <p:cNvSpPr/>
          <p:nvPr/>
        </p:nvSpPr>
        <p:spPr>
          <a:xfrm>
            <a:off x="6607293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31" name="Google Shape;1731;p133"/>
          <p:cNvSpPr/>
          <p:nvPr/>
        </p:nvSpPr>
        <p:spPr>
          <a:xfrm>
            <a:off x="7120624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32" name="Google Shape;1732;p133"/>
          <p:cNvSpPr/>
          <p:nvPr/>
        </p:nvSpPr>
        <p:spPr>
          <a:xfrm>
            <a:off x="7633955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8" name="Google Shape;1738;p134"/>
          <p:cNvSpPr txBox="1">
            <a:spLocks noGrp="1"/>
          </p:cNvSpPr>
          <p:nvPr>
            <p:ph type="title"/>
          </p:nvPr>
        </p:nvSpPr>
        <p:spPr>
          <a:xfrm>
            <a:off x="838200" y="553807"/>
            <a:ext cx="10515600" cy="1325563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</a:t>
            </a:r>
            <a:r>
              <a:rPr lang="en-US" sz="3600" b="1" dirty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: Recursive Calls</a:t>
            </a:r>
            <a:endParaRPr lang="en-US"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7558312-0A19-444B-A5FF-5808D1CD1E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59" name="Google Shape;1759;p134"/>
          <p:cNvSpPr txBox="1">
            <a:spLocks noGrp="1"/>
          </p:cNvSpPr>
          <p:nvPr>
            <p:ph type="sldNum" idx="4294967295"/>
          </p:nvPr>
        </p:nvSpPr>
        <p:spPr>
          <a:xfrm>
            <a:off x="11459634" y="5519738"/>
            <a:ext cx="732367" cy="39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36</a:t>
            </a:fld>
            <a:endParaRPr/>
          </a:p>
        </p:txBody>
      </p:sp>
      <p:cxnSp>
        <p:nvCxnSpPr>
          <p:cNvPr id="1739" name="Google Shape;1739;p134"/>
          <p:cNvCxnSpPr/>
          <p:nvPr/>
        </p:nvCxnSpPr>
        <p:spPr>
          <a:xfrm flipH="1">
            <a:off x="3881411" y="2545739"/>
            <a:ext cx="842800" cy="505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740" name="Google Shape;1740;p134"/>
          <p:cNvCxnSpPr/>
          <p:nvPr/>
        </p:nvCxnSpPr>
        <p:spPr>
          <a:xfrm>
            <a:off x="7471349" y="2545739"/>
            <a:ext cx="854000" cy="505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1741" name="Google Shape;1741;p134"/>
          <p:cNvSpPr/>
          <p:nvPr/>
        </p:nvSpPr>
        <p:spPr>
          <a:xfrm>
            <a:off x="4046029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42" name="Google Shape;1742;p134"/>
          <p:cNvSpPr/>
          <p:nvPr/>
        </p:nvSpPr>
        <p:spPr>
          <a:xfrm>
            <a:off x="4558012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43" name="Google Shape;1743;p134"/>
          <p:cNvSpPr/>
          <p:nvPr/>
        </p:nvSpPr>
        <p:spPr>
          <a:xfrm>
            <a:off x="5069996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44" name="Google Shape;1744;p134"/>
          <p:cNvSpPr/>
          <p:nvPr/>
        </p:nvSpPr>
        <p:spPr>
          <a:xfrm>
            <a:off x="5581979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45" name="Google Shape;1745;p134"/>
          <p:cNvSpPr/>
          <p:nvPr/>
        </p:nvSpPr>
        <p:spPr>
          <a:xfrm>
            <a:off x="6093963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46" name="Google Shape;1746;p134"/>
          <p:cNvSpPr/>
          <p:nvPr/>
        </p:nvSpPr>
        <p:spPr>
          <a:xfrm>
            <a:off x="6607293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47" name="Google Shape;1747;p134"/>
          <p:cNvSpPr/>
          <p:nvPr/>
        </p:nvSpPr>
        <p:spPr>
          <a:xfrm>
            <a:off x="7120624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48" name="Google Shape;1748;p134"/>
          <p:cNvSpPr/>
          <p:nvPr/>
        </p:nvSpPr>
        <p:spPr>
          <a:xfrm>
            <a:off x="7633955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49" name="Google Shape;1749;p134"/>
          <p:cNvSpPr/>
          <p:nvPr/>
        </p:nvSpPr>
        <p:spPr>
          <a:xfrm>
            <a:off x="2848257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50" name="Google Shape;1750;p134"/>
          <p:cNvSpPr/>
          <p:nvPr/>
        </p:nvSpPr>
        <p:spPr>
          <a:xfrm>
            <a:off x="3360241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51" name="Google Shape;1751;p134"/>
          <p:cNvSpPr/>
          <p:nvPr/>
        </p:nvSpPr>
        <p:spPr>
          <a:xfrm>
            <a:off x="3872224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52" name="Google Shape;1752;p134"/>
          <p:cNvSpPr/>
          <p:nvPr/>
        </p:nvSpPr>
        <p:spPr>
          <a:xfrm>
            <a:off x="4384208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53" name="Google Shape;1753;p134"/>
          <p:cNvSpPr/>
          <p:nvPr/>
        </p:nvSpPr>
        <p:spPr>
          <a:xfrm>
            <a:off x="7291733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54" name="Google Shape;1754;p134"/>
          <p:cNvSpPr/>
          <p:nvPr/>
        </p:nvSpPr>
        <p:spPr>
          <a:xfrm>
            <a:off x="7805064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55" name="Google Shape;1755;p134"/>
          <p:cNvSpPr/>
          <p:nvPr/>
        </p:nvSpPr>
        <p:spPr>
          <a:xfrm>
            <a:off x="8318395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56" name="Google Shape;1756;p134"/>
          <p:cNvSpPr/>
          <p:nvPr/>
        </p:nvSpPr>
        <p:spPr>
          <a:xfrm>
            <a:off x="8831725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57" name="Google Shape;1757;p134"/>
          <p:cNvSpPr txBox="1"/>
          <p:nvPr/>
        </p:nvSpPr>
        <p:spPr>
          <a:xfrm>
            <a:off x="7371649" y="2498801"/>
            <a:ext cx="1181200" cy="485700"/>
          </a:xfrm>
          <a:prstGeom prst="rect">
            <a:avLst/>
          </a:prstGeom>
          <a:gradFill>
            <a:gsLst>
              <a:gs pos="0">
                <a:srgbClr val="F3F3F3"/>
              </a:gs>
              <a:gs pos="0">
                <a:srgbClr val="FFFFFF">
                  <a:alpha val="0"/>
                </a:srgbClr>
              </a:gs>
              <a:gs pos="50000">
                <a:srgbClr val="F3F3F3"/>
              </a:gs>
              <a:gs pos="100000">
                <a:srgbClr val="FFFFFF">
                  <a:alpha val="0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Recurse!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58" name="Google Shape;1758;p134"/>
          <p:cNvSpPr txBox="1"/>
          <p:nvPr/>
        </p:nvSpPr>
        <p:spPr>
          <a:xfrm>
            <a:off x="3626984" y="2498801"/>
            <a:ext cx="1181200" cy="485700"/>
          </a:xfrm>
          <a:prstGeom prst="rect">
            <a:avLst/>
          </a:prstGeom>
          <a:gradFill>
            <a:gsLst>
              <a:gs pos="0">
                <a:srgbClr val="F3F3F3"/>
              </a:gs>
              <a:gs pos="0">
                <a:srgbClr val="FFFFFF">
                  <a:alpha val="0"/>
                </a:srgbClr>
              </a:gs>
              <a:gs pos="50000">
                <a:srgbClr val="F3F3F3"/>
              </a:gs>
              <a:gs pos="100000">
                <a:srgbClr val="FFFFFF">
                  <a:alpha val="0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Recurse!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4" name="Google Shape;1764;p135"/>
          <p:cNvSpPr txBox="1">
            <a:spLocks noGrp="1"/>
          </p:cNvSpPr>
          <p:nvPr>
            <p:ph type="title"/>
          </p:nvPr>
        </p:nvSpPr>
        <p:spPr>
          <a:xfrm>
            <a:off x="838200" y="568321"/>
            <a:ext cx="10515600" cy="1325563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</a:t>
            </a:r>
            <a:r>
              <a:rPr lang="en-US" sz="3600" b="1" dirty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: Recursive Calls</a:t>
            </a:r>
            <a:endParaRPr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08810D9-3759-4A58-8D20-F10A8B4F3A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01" name="Google Shape;1801;p135"/>
          <p:cNvSpPr txBox="1">
            <a:spLocks noGrp="1"/>
          </p:cNvSpPr>
          <p:nvPr>
            <p:ph type="sldNum" idx="4294967295"/>
          </p:nvPr>
        </p:nvSpPr>
        <p:spPr>
          <a:xfrm>
            <a:off x="11459634" y="5519738"/>
            <a:ext cx="732367" cy="39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37</a:t>
            </a:fld>
            <a:endParaRPr/>
          </a:p>
        </p:txBody>
      </p:sp>
      <p:cxnSp>
        <p:nvCxnSpPr>
          <p:cNvPr id="1765" name="Google Shape;1765;p135"/>
          <p:cNvCxnSpPr/>
          <p:nvPr/>
        </p:nvCxnSpPr>
        <p:spPr>
          <a:xfrm flipH="1">
            <a:off x="3881411" y="2545739"/>
            <a:ext cx="842800" cy="505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766" name="Google Shape;1766;p135"/>
          <p:cNvCxnSpPr/>
          <p:nvPr/>
        </p:nvCxnSpPr>
        <p:spPr>
          <a:xfrm>
            <a:off x="7471349" y="2545739"/>
            <a:ext cx="854000" cy="505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767" name="Google Shape;1767;p135"/>
          <p:cNvCxnSpPr/>
          <p:nvPr/>
        </p:nvCxnSpPr>
        <p:spPr>
          <a:xfrm>
            <a:off x="4396867" y="3668941"/>
            <a:ext cx="498400" cy="5274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768" name="Google Shape;1768;p135"/>
          <p:cNvCxnSpPr/>
          <p:nvPr/>
        </p:nvCxnSpPr>
        <p:spPr>
          <a:xfrm>
            <a:off x="8832147" y="3673540"/>
            <a:ext cx="511200" cy="5226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769" name="Google Shape;1769;p135"/>
          <p:cNvCxnSpPr/>
          <p:nvPr/>
        </p:nvCxnSpPr>
        <p:spPr>
          <a:xfrm flipH="1">
            <a:off x="7302264" y="3656160"/>
            <a:ext cx="502800" cy="5400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cxnSp>
        <p:nvCxnSpPr>
          <p:cNvPr id="1770" name="Google Shape;1770;p135"/>
          <p:cNvCxnSpPr/>
          <p:nvPr/>
        </p:nvCxnSpPr>
        <p:spPr>
          <a:xfrm flipH="1">
            <a:off x="2850928" y="3676476"/>
            <a:ext cx="509200" cy="5199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stealth" w="med" len="med"/>
          </a:ln>
        </p:spPr>
      </p:cxnSp>
      <p:sp>
        <p:nvSpPr>
          <p:cNvPr id="1771" name="Google Shape;1771;p135"/>
          <p:cNvSpPr/>
          <p:nvPr/>
        </p:nvSpPr>
        <p:spPr>
          <a:xfrm>
            <a:off x="4046029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72" name="Google Shape;1772;p135"/>
          <p:cNvSpPr/>
          <p:nvPr/>
        </p:nvSpPr>
        <p:spPr>
          <a:xfrm>
            <a:off x="4558012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73" name="Google Shape;1773;p135"/>
          <p:cNvSpPr/>
          <p:nvPr/>
        </p:nvSpPr>
        <p:spPr>
          <a:xfrm>
            <a:off x="5069996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74" name="Google Shape;1774;p135"/>
          <p:cNvSpPr/>
          <p:nvPr/>
        </p:nvSpPr>
        <p:spPr>
          <a:xfrm>
            <a:off x="5581979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75" name="Google Shape;1775;p135"/>
          <p:cNvSpPr/>
          <p:nvPr/>
        </p:nvSpPr>
        <p:spPr>
          <a:xfrm>
            <a:off x="6093963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76" name="Google Shape;1776;p135"/>
          <p:cNvSpPr/>
          <p:nvPr/>
        </p:nvSpPr>
        <p:spPr>
          <a:xfrm>
            <a:off x="6607293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77" name="Google Shape;1777;p135"/>
          <p:cNvSpPr/>
          <p:nvPr/>
        </p:nvSpPr>
        <p:spPr>
          <a:xfrm>
            <a:off x="7120624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78" name="Google Shape;1778;p135"/>
          <p:cNvSpPr/>
          <p:nvPr/>
        </p:nvSpPr>
        <p:spPr>
          <a:xfrm>
            <a:off x="7633955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79" name="Google Shape;1779;p135"/>
          <p:cNvSpPr/>
          <p:nvPr/>
        </p:nvSpPr>
        <p:spPr>
          <a:xfrm>
            <a:off x="2848257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80" name="Google Shape;1780;p135"/>
          <p:cNvSpPr/>
          <p:nvPr/>
        </p:nvSpPr>
        <p:spPr>
          <a:xfrm>
            <a:off x="3360241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81" name="Google Shape;1781;p135"/>
          <p:cNvSpPr/>
          <p:nvPr/>
        </p:nvSpPr>
        <p:spPr>
          <a:xfrm>
            <a:off x="3872224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82" name="Google Shape;1782;p135"/>
          <p:cNvSpPr/>
          <p:nvPr/>
        </p:nvSpPr>
        <p:spPr>
          <a:xfrm>
            <a:off x="4384208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83" name="Google Shape;1783;p135"/>
          <p:cNvSpPr/>
          <p:nvPr/>
        </p:nvSpPr>
        <p:spPr>
          <a:xfrm>
            <a:off x="7291733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84" name="Google Shape;1784;p135"/>
          <p:cNvSpPr/>
          <p:nvPr/>
        </p:nvSpPr>
        <p:spPr>
          <a:xfrm>
            <a:off x="7805064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85" name="Google Shape;1785;p135"/>
          <p:cNvSpPr/>
          <p:nvPr/>
        </p:nvSpPr>
        <p:spPr>
          <a:xfrm>
            <a:off x="8318395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86" name="Google Shape;1786;p135"/>
          <p:cNvSpPr/>
          <p:nvPr/>
        </p:nvSpPr>
        <p:spPr>
          <a:xfrm>
            <a:off x="8831725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87" name="Google Shape;1787;p135"/>
          <p:cNvSpPr/>
          <p:nvPr/>
        </p:nvSpPr>
        <p:spPr>
          <a:xfrm>
            <a:off x="2334927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88" name="Google Shape;1788;p135"/>
          <p:cNvSpPr/>
          <p:nvPr/>
        </p:nvSpPr>
        <p:spPr>
          <a:xfrm>
            <a:off x="2846911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89" name="Google Shape;1789;p135"/>
          <p:cNvSpPr/>
          <p:nvPr/>
        </p:nvSpPr>
        <p:spPr>
          <a:xfrm>
            <a:off x="4385555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90" name="Google Shape;1790;p135"/>
          <p:cNvSpPr/>
          <p:nvPr/>
        </p:nvSpPr>
        <p:spPr>
          <a:xfrm>
            <a:off x="4897539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91" name="Google Shape;1791;p135"/>
          <p:cNvSpPr/>
          <p:nvPr/>
        </p:nvSpPr>
        <p:spPr>
          <a:xfrm>
            <a:off x="6778403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92" name="Google Shape;1792;p135"/>
          <p:cNvSpPr/>
          <p:nvPr/>
        </p:nvSpPr>
        <p:spPr>
          <a:xfrm>
            <a:off x="7291733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93" name="Google Shape;1793;p135"/>
          <p:cNvSpPr/>
          <p:nvPr/>
        </p:nvSpPr>
        <p:spPr>
          <a:xfrm>
            <a:off x="8831725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94" name="Google Shape;1794;p135"/>
          <p:cNvSpPr/>
          <p:nvPr/>
        </p:nvSpPr>
        <p:spPr>
          <a:xfrm>
            <a:off x="9345056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95" name="Google Shape;1795;p135"/>
          <p:cNvSpPr txBox="1"/>
          <p:nvPr/>
        </p:nvSpPr>
        <p:spPr>
          <a:xfrm>
            <a:off x="7371649" y="2498801"/>
            <a:ext cx="1181200" cy="485700"/>
          </a:xfrm>
          <a:prstGeom prst="rect">
            <a:avLst/>
          </a:prstGeom>
          <a:gradFill>
            <a:gsLst>
              <a:gs pos="0">
                <a:srgbClr val="F3F3F3"/>
              </a:gs>
              <a:gs pos="0">
                <a:srgbClr val="FFFFFF">
                  <a:alpha val="0"/>
                </a:srgbClr>
              </a:gs>
              <a:gs pos="50000">
                <a:srgbClr val="F3F3F3"/>
              </a:gs>
              <a:gs pos="100000">
                <a:srgbClr val="FFFFFF">
                  <a:alpha val="0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Recurse!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96" name="Google Shape;1796;p135"/>
          <p:cNvSpPr txBox="1"/>
          <p:nvPr/>
        </p:nvSpPr>
        <p:spPr>
          <a:xfrm>
            <a:off x="4036121" y="3646347"/>
            <a:ext cx="1181200" cy="484200"/>
          </a:xfrm>
          <a:prstGeom prst="rect">
            <a:avLst/>
          </a:prstGeom>
          <a:gradFill>
            <a:gsLst>
              <a:gs pos="0">
                <a:srgbClr val="F3F3F3"/>
              </a:gs>
              <a:gs pos="0">
                <a:srgbClr val="FFFFFF">
                  <a:alpha val="0"/>
                </a:srgbClr>
              </a:gs>
              <a:gs pos="50000">
                <a:srgbClr val="F3F3F3"/>
              </a:gs>
              <a:gs pos="100000">
                <a:srgbClr val="FFFFFF">
                  <a:alpha val="0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Recurse!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97" name="Google Shape;1797;p135"/>
          <p:cNvSpPr txBox="1"/>
          <p:nvPr/>
        </p:nvSpPr>
        <p:spPr>
          <a:xfrm>
            <a:off x="3626984" y="2498801"/>
            <a:ext cx="1181200" cy="485700"/>
          </a:xfrm>
          <a:prstGeom prst="rect">
            <a:avLst/>
          </a:prstGeom>
          <a:gradFill>
            <a:gsLst>
              <a:gs pos="0">
                <a:srgbClr val="F3F3F3"/>
              </a:gs>
              <a:gs pos="0">
                <a:srgbClr val="FFFFFF">
                  <a:alpha val="0"/>
                </a:srgbClr>
              </a:gs>
              <a:gs pos="50000">
                <a:srgbClr val="F3F3F3"/>
              </a:gs>
              <a:gs pos="100000">
                <a:srgbClr val="FFFFFF">
                  <a:alpha val="0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Recurse!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98" name="Google Shape;1798;p135"/>
          <p:cNvSpPr txBox="1"/>
          <p:nvPr/>
        </p:nvSpPr>
        <p:spPr>
          <a:xfrm>
            <a:off x="2512451" y="3647257"/>
            <a:ext cx="1181200" cy="484200"/>
          </a:xfrm>
          <a:prstGeom prst="rect">
            <a:avLst/>
          </a:prstGeom>
          <a:gradFill>
            <a:gsLst>
              <a:gs pos="0">
                <a:srgbClr val="F3F3F3"/>
              </a:gs>
              <a:gs pos="0">
                <a:srgbClr val="FFFFFF">
                  <a:alpha val="0"/>
                </a:srgbClr>
              </a:gs>
              <a:gs pos="50000">
                <a:srgbClr val="F3F3F3"/>
              </a:gs>
              <a:gs pos="100000">
                <a:srgbClr val="FFFFFF">
                  <a:alpha val="0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Recurse!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799" name="Google Shape;1799;p135"/>
          <p:cNvSpPr txBox="1"/>
          <p:nvPr/>
        </p:nvSpPr>
        <p:spPr>
          <a:xfrm>
            <a:off x="6982679" y="3646771"/>
            <a:ext cx="1181200" cy="484200"/>
          </a:xfrm>
          <a:prstGeom prst="rect">
            <a:avLst/>
          </a:prstGeom>
          <a:gradFill>
            <a:gsLst>
              <a:gs pos="0">
                <a:srgbClr val="F3F3F3"/>
              </a:gs>
              <a:gs pos="0">
                <a:srgbClr val="FFFFFF">
                  <a:alpha val="0"/>
                </a:srgbClr>
              </a:gs>
              <a:gs pos="50000">
                <a:srgbClr val="F3F3F3"/>
              </a:gs>
              <a:gs pos="100000">
                <a:srgbClr val="FFFFFF">
                  <a:alpha val="0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Recurse!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00" name="Google Shape;1800;p135"/>
          <p:cNvSpPr txBox="1"/>
          <p:nvPr/>
        </p:nvSpPr>
        <p:spPr>
          <a:xfrm>
            <a:off x="8506349" y="3645861"/>
            <a:ext cx="1181200" cy="484200"/>
          </a:xfrm>
          <a:prstGeom prst="rect">
            <a:avLst/>
          </a:prstGeom>
          <a:gradFill>
            <a:gsLst>
              <a:gs pos="0">
                <a:srgbClr val="F3F3F3"/>
              </a:gs>
              <a:gs pos="0">
                <a:srgbClr val="FFFFFF">
                  <a:alpha val="0"/>
                </a:srgbClr>
              </a:gs>
              <a:gs pos="50000">
                <a:srgbClr val="F3F3F3"/>
              </a:gs>
              <a:gs pos="100000">
                <a:srgbClr val="FFFFFF">
                  <a:alpha val="0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Recurse!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3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6" name="Google Shape;1806;p136"/>
          <p:cNvSpPr txBox="1">
            <a:spLocks noGrp="1"/>
          </p:cNvSpPr>
          <p:nvPr>
            <p:ph type="title"/>
          </p:nvPr>
        </p:nvSpPr>
        <p:spPr>
          <a:xfrm>
            <a:off x="838200" y="597349"/>
            <a:ext cx="10515600" cy="1325563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</a:t>
            </a:r>
            <a:r>
              <a:rPr lang="en-US" sz="3600" b="1" dirty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: Recursive Calls</a:t>
            </a:r>
            <a:endParaRPr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1866" name="Google Shape;1866;p136"/>
          <p:cNvSpPr txBox="1">
            <a:spLocks noGrp="1"/>
          </p:cNvSpPr>
          <p:nvPr>
            <p:ph type="sldNum" idx="4294967295"/>
          </p:nvPr>
        </p:nvSpPr>
        <p:spPr>
          <a:xfrm>
            <a:off x="11459634" y="5519738"/>
            <a:ext cx="732367" cy="39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38</a:t>
            </a:fld>
            <a:endParaRPr/>
          </a:p>
        </p:txBody>
      </p:sp>
      <p:grpSp>
        <p:nvGrpSpPr>
          <p:cNvPr id="2" name="Google Shape;1807;p136"/>
          <p:cNvGrpSpPr/>
          <p:nvPr/>
        </p:nvGrpSpPr>
        <p:grpSpPr>
          <a:xfrm>
            <a:off x="2319373" y="2545740"/>
            <a:ext cx="7556272" cy="2720381"/>
            <a:chOff x="1479418" y="1698914"/>
            <a:chExt cx="5667204" cy="2720381"/>
          </a:xfrm>
        </p:grpSpPr>
        <p:cxnSp>
          <p:nvCxnSpPr>
            <p:cNvPr id="1808" name="Google Shape;1808;p136"/>
            <p:cNvCxnSpPr/>
            <p:nvPr/>
          </p:nvCxnSpPr>
          <p:spPr>
            <a:xfrm flipH="1">
              <a:off x="2650945" y="1698914"/>
              <a:ext cx="632100" cy="5052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stealth" w="med" len="med"/>
            </a:ln>
          </p:spPr>
        </p:cxnSp>
        <p:cxnSp>
          <p:nvCxnSpPr>
            <p:cNvPr id="1809" name="Google Shape;1809;p136"/>
            <p:cNvCxnSpPr/>
            <p:nvPr/>
          </p:nvCxnSpPr>
          <p:spPr>
            <a:xfrm>
              <a:off x="5343399" y="1698914"/>
              <a:ext cx="640500" cy="5052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stealth" w="med" len="med"/>
            </a:ln>
          </p:spPr>
        </p:cxnSp>
        <p:cxnSp>
          <p:nvCxnSpPr>
            <p:cNvPr id="1810" name="Google Shape;1810;p136"/>
            <p:cNvCxnSpPr/>
            <p:nvPr/>
          </p:nvCxnSpPr>
          <p:spPr>
            <a:xfrm>
              <a:off x="3037538" y="2822116"/>
              <a:ext cx="373800" cy="5274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stealth" w="med" len="med"/>
            </a:ln>
          </p:spPr>
        </p:cxnSp>
        <p:cxnSp>
          <p:nvCxnSpPr>
            <p:cNvPr id="1811" name="Google Shape;1811;p136"/>
            <p:cNvCxnSpPr/>
            <p:nvPr/>
          </p:nvCxnSpPr>
          <p:spPr>
            <a:xfrm>
              <a:off x="6363998" y="2826715"/>
              <a:ext cx="383400" cy="5226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stealth" w="med" len="med"/>
            </a:ln>
          </p:spPr>
        </p:cxnSp>
        <p:cxnSp>
          <p:nvCxnSpPr>
            <p:cNvPr id="1812" name="Google Shape;1812;p136"/>
            <p:cNvCxnSpPr/>
            <p:nvPr/>
          </p:nvCxnSpPr>
          <p:spPr>
            <a:xfrm flipH="1">
              <a:off x="5216586" y="2809335"/>
              <a:ext cx="377100" cy="5400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stealth" w="med" len="med"/>
            </a:ln>
          </p:spPr>
        </p:cxnSp>
        <p:cxnSp>
          <p:nvCxnSpPr>
            <p:cNvPr id="1813" name="Google Shape;1813;p136"/>
            <p:cNvCxnSpPr/>
            <p:nvPr/>
          </p:nvCxnSpPr>
          <p:spPr>
            <a:xfrm flipH="1">
              <a:off x="1878084" y="2829651"/>
              <a:ext cx="381900" cy="5199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stealth" w="med" len="med"/>
            </a:ln>
          </p:spPr>
        </p:cxnSp>
        <p:cxnSp>
          <p:nvCxnSpPr>
            <p:cNvPr id="1814" name="Google Shape;1814;p136"/>
            <p:cNvCxnSpPr/>
            <p:nvPr/>
          </p:nvCxnSpPr>
          <p:spPr>
            <a:xfrm flipH="1">
              <a:off x="1479418" y="3853795"/>
              <a:ext cx="315600" cy="5655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stealth" w="med" len="med"/>
            </a:ln>
          </p:spPr>
        </p:cxnSp>
        <p:cxnSp>
          <p:nvCxnSpPr>
            <p:cNvPr id="1815" name="Google Shape;1815;p136"/>
            <p:cNvCxnSpPr/>
            <p:nvPr/>
          </p:nvCxnSpPr>
          <p:spPr>
            <a:xfrm>
              <a:off x="1947418" y="3861316"/>
              <a:ext cx="325800" cy="5502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stealth" w="med" len="med"/>
            </a:ln>
          </p:spPr>
        </p:cxnSp>
        <p:cxnSp>
          <p:nvCxnSpPr>
            <p:cNvPr id="1816" name="Google Shape;1816;p136"/>
            <p:cNvCxnSpPr/>
            <p:nvPr/>
          </p:nvCxnSpPr>
          <p:spPr>
            <a:xfrm flipH="1">
              <a:off x="3017067" y="3852905"/>
              <a:ext cx="315600" cy="5655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stealth" w="med" len="med"/>
            </a:ln>
          </p:spPr>
        </p:cxnSp>
        <p:cxnSp>
          <p:nvCxnSpPr>
            <p:cNvPr id="1817" name="Google Shape;1817;p136"/>
            <p:cNvCxnSpPr/>
            <p:nvPr/>
          </p:nvCxnSpPr>
          <p:spPr>
            <a:xfrm>
              <a:off x="3485067" y="3860426"/>
              <a:ext cx="325800" cy="5502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stealth" w="med" len="med"/>
            </a:ln>
          </p:spPr>
        </p:cxnSp>
        <p:cxnSp>
          <p:nvCxnSpPr>
            <p:cNvPr id="1818" name="Google Shape;1818;p136"/>
            <p:cNvCxnSpPr/>
            <p:nvPr/>
          </p:nvCxnSpPr>
          <p:spPr>
            <a:xfrm flipH="1">
              <a:off x="4812651" y="3852895"/>
              <a:ext cx="315600" cy="5655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stealth" w="med" len="med"/>
            </a:ln>
          </p:spPr>
        </p:cxnSp>
        <p:cxnSp>
          <p:nvCxnSpPr>
            <p:cNvPr id="1819" name="Google Shape;1819;p136"/>
            <p:cNvCxnSpPr/>
            <p:nvPr/>
          </p:nvCxnSpPr>
          <p:spPr>
            <a:xfrm>
              <a:off x="5280651" y="3860416"/>
              <a:ext cx="325800" cy="5502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stealth" w="med" len="med"/>
            </a:ln>
          </p:spPr>
        </p:cxnSp>
        <p:cxnSp>
          <p:nvCxnSpPr>
            <p:cNvPr id="1820" name="Google Shape;1820;p136"/>
            <p:cNvCxnSpPr/>
            <p:nvPr/>
          </p:nvCxnSpPr>
          <p:spPr>
            <a:xfrm flipH="1">
              <a:off x="6352822" y="3852905"/>
              <a:ext cx="315600" cy="5655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stealth" w="med" len="med"/>
            </a:ln>
          </p:spPr>
        </p:cxnSp>
        <p:cxnSp>
          <p:nvCxnSpPr>
            <p:cNvPr id="1821" name="Google Shape;1821;p136"/>
            <p:cNvCxnSpPr/>
            <p:nvPr/>
          </p:nvCxnSpPr>
          <p:spPr>
            <a:xfrm>
              <a:off x="6820822" y="3860426"/>
              <a:ext cx="325800" cy="5502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stealth" w="med" len="med"/>
            </a:ln>
          </p:spPr>
        </p:cxnSp>
      </p:grpSp>
      <p:sp>
        <p:nvSpPr>
          <p:cNvPr id="1822" name="Google Shape;1822;p136"/>
          <p:cNvSpPr/>
          <p:nvPr/>
        </p:nvSpPr>
        <p:spPr>
          <a:xfrm>
            <a:off x="4046029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23" name="Google Shape;1823;p136"/>
          <p:cNvSpPr/>
          <p:nvPr/>
        </p:nvSpPr>
        <p:spPr>
          <a:xfrm>
            <a:off x="4558012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24" name="Google Shape;1824;p136"/>
          <p:cNvSpPr/>
          <p:nvPr/>
        </p:nvSpPr>
        <p:spPr>
          <a:xfrm>
            <a:off x="5069996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25" name="Google Shape;1825;p136"/>
          <p:cNvSpPr/>
          <p:nvPr/>
        </p:nvSpPr>
        <p:spPr>
          <a:xfrm>
            <a:off x="5581979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26" name="Google Shape;1826;p136"/>
          <p:cNvSpPr/>
          <p:nvPr/>
        </p:nvSpPr>
        <p:spPr>
          <a:xfrm>
            <a:off x="6093963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27" name="Google Shape;1827;p136"/>
          <p:cNvSpPr/>
          <p:nvPr/>
        </p:nvSpPr>
        <p:spPr>
          <a:xfrm>
            <a:off x="6607293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28" name="Google Shape;1828;p136"/>
          <p:cNvSpPr/>
          <p:nvPr/>
        </p:nvSpPr>
        <p:spPr>
          <a:xfrm>
            <a:off x="7120624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29" name="Google Shape;1829;p136"/>
          <p:cNvSpPr/>
          <p:nvPr/>
        </p:nvSpPr>
        <p:spPr>
          <a:xfrm>
            <a:off x="7633955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30" name="Google Shape;1830;p136"/>
          <p:cNvSpPr/>
          <p:nvPr/>
        </p:nvSpPr>
        <p:spPr>
          <a:xfrm>
            <a:off x="2848257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31" name="Google Shape;1831;p136"/>
          <p:cNvSpPr/>
          <p:nvPr/>
        </p:nvSpPr>
        <p:spPr>
          <a:xfrm>
            <a:off x="3360241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32" name="Google Shape;1832;p136"/>
          <p:cNvSpPr/>
          <p:nvPr/>
        </p:nvSpPr>
        <p:spPr>
          <a:xfrm>
            <a:off x="3872224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33" name="Google Shape;1833;p136"/>
          <p:cNvSpPr/>
          <p:nvPr/>
        </p:nvSpPr>
        <p:spPr>
          <a:xfrm>
            <a:off x="4384208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34" name="Google Shape;1834;p136"/>
          <p:cNvSpPr/>
          <p:nvPr/>
        </p:nvSpPr>
        <p:spPr>
          <a:xfrm>
            <a:off x="7291733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35" name="Google Shape;1835;p136"/>
          <p:cNvSpPr/>
          <p:nvPr/>
        </p:nvSpPr>
        <p:spPr>
          <a:xfrm>
            <a:off x="7805064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36" name="Google Shape;1836;p136"/>
          <p:cNvSpPr/>
          <p:nvPr/>
        </p:nvSpPr>
        <p:spPr>
          <a:xfrm>
            <a:off x="8318395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37" name="Google Shape;1837;p136"/>
          <p:cNvSpPr/>
          <p:nvPr/>
        </p:nvSpPr>
        <p:spPr>
          <a:xfrm>
            <a:off x="8831725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38" name="Google Shape;1838;p136"/>
          <p:cNvSpPr/>
          <p:nvPr/>
        </p:nvSpPr>
        <p:spPr>
          <a:xfrm>
            <a:off x="2334927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39" name="Google Shape;1839;p136"/>
          <p:cNvSpPr/>
          <p:nvPr/>
        </p:nvSpPr>
        <p:spPr>
          <a:xfrm>
            <a:off x="2846911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40" name="Google Shape;1840;p136"/>
          <p:cNvSpPr/>
          <p:nvPr/>
        </p:nvSpPr>
        <p:spPr>
          <a:xfrm>
            <a:off x="4385555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41" name="Google Shape;1841;p136"/>
          <p:cNvSpPr/>
          <p:nvPr/>
        </p:nvSpPr>
        <p:spPr>
          <a:xfrm>
            <a:off x="4897539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42" name="Google Shape;1842;p136"/>
          <p:cNvSpPr/>
          <p:nvPr/>
        </p:nvSpPr>
        <p:spPr>
          <a:xfrm>
            <a:off x="6778403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43" name="Google Shape;1843;p136"/>
          <p:cNvSpPr/>
          <p:nvPr/>
        </p:nvSpPr>
        <p:spPr>
          <a:xfrm>
            <a:off x="7291733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44" name="Google Shape;1844;p136"/>
          <p:cNvSpPr/>
          <p:nvPr/>
        </p:nvSpPr>
        <p:spPr>
          <a:xfrm>
            <a:off x="8831725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45" name="Google Shape;1845;p136"/>
          <p:cNvSpPr/>
          <p:nvPr/>
        </p:nvSpPr>
        <p:spPr>
          <a:xfrm>
            <a:off x="9345056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grpSp>
        <p:nvGrpSpPr>
          <p:cNvPr id="3" name="Google Shape;1846;p136"/>
          <p:cNvGrpSpPr/>
          <p:nvPr/>
        </p:nvGrpSpPr>
        <p:grpSpPr>
          <a:xfrm>
            <a:off x="2241820" y="2498803"/>
            <a:ext cx="7701633" cy="2668541"/>
            <a:chOff x="1681363" y="1641551"/>
            <a:chExt cx="5776225" cy="2668541"/>
          </a:xfrm>
        </p:grpSpPr>
        <p:sp>
          <p:nvSpPr>
            <p:cNvPr id="1847" name="Google Shape;1847;p136"/>
            <p:cNvSpPr txBox="1"/>
            <p:nvPr/>
          </p:nvSpPr>
          <p:spPr>
            <a:xfrm>
              <a:off x="5528737" y="1641551"/>
              <a:ext cx="885900" cy="485700"/>
            </a:xfrm>
            <a:prstGeom prst="rect">
              <a:avLst/>
            </a:prstGeom>
            <a:gradFill>
              <a:gsLst>
                <a:gs pos="0">
                  <a:srgbClr val="F3F3F3"/>
                </a:gs>
                <a:gs pos="0">
                  <a:srgbClr val="FFFFFF">
                    <a:alpha val="0"/>
                  </a:srgbClr>
                </a:gs>
                <a:gs pos="50000">
                  <a:srgbClr val="F3F3F3"/>
                </a:gs>
                <a:gs pos="100000">
                  <a:srgbClr val="FFFFFF">
                    <a:alpha val="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Recurse!</a:t>
              </a:r>
              <a:endParaRPr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1848" name="Google Shape;1848;p136"/>
            <p:cNvSpPr txBox="1"/>
            <p:nvPr/>
          </p:nvSpPr>
          <p:spPr>
            <a:xfrm>
              <a:off x="3027091" y="2789097"/>
              <a:ext cx="885900" cy="484200"/>
            </a:xfrm>
            <a:prstGeom prst="rect">
              <a:avLst/>
            </a:prstGeom>
            <a:gradFill>
              <a:gsLst>
                <a:gs pos="0">
                  <a:srgbClr val="F3F3F3"/>
                </a:gs>
                <a:gs pos="0">
                  <a:srgbClr val="FFFFFF">
                    <a:alpha val="0"/>
                  </a:srgbClr>
                </a:gs>
                <a:gs pos="50000">
                  <a:srgbClr val="F3F3F3"/>
                </a:gs>
                <a:gs pos="100000">
                  <a:srgbClr val="FFFFFF">
                    <a:alpha val="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Recurse!</a:t>
              </a:r>
              <a:endParaRPr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1849" name="Google Shape;1849;p136"/>
            <p:cNvSpPr txBox="1"/>
            <p:nvPr/>
          </p:nvSpPr>
          <p:spPr>
            <a:xfrm>
              <a:off x="2720238" y="1641551"/>
              <a:ext cx="885900" cy="485700"/>
            </a:xfrm>
            <a:prstGeom prst="rect">
              <a:avLst/>
            </a:prstGeom>
            <a:gradFill>
              <a:gsLst>
                <a:gs pos="0">
                  <a:srgbClr val="F3F3F3"/>
                </a:gs>
                <a:gs pos="0">
                  <a:srgbClr val="FFFFFF">
                    <a:alpha val="0"/>
                  </a:srgbClr>
                </a:gs>
                <a:gs pos="50000">
                  <a:srgbClr val="F3F3F3"/>
                </a:gs>
                <a:gs pos="100000">
                  <a:srgbClr val="FFFFFF">
                    <a:alpha val="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Recurse!</a:t>
              </a:r>
              <a:endParaRPr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1850" name="Google Shape;1850;p136"/>
            <p:cNvSpPr txBox="1"/>
            <p:nvPr/>
          </p:nvSpPr>
          <p:spPr>
            <a:xfrm>
              <a:off x="1884338" y="2790007"/>
              <a:ext cx="885900" cy="484200"/>
            </a:xfrm>
            <a:prstGeom prst="rect">
              <a:avLst/>
            </a:prstGeom>
            <a:gradFill>
              <a:gsLst>
                <a:gs pos="0">
                  <a:srgbClr val="F3F3F3"/>
                </a:gs>
                <a:gs pos="0">
                  <a:srgbClr val="FFFFFF">
                    <a:alpha val="0"/>
                  </a:srgbClr>
                </a:gs>
                <a:gs pos="50000">
                  <a:srgbClr val="F3F3F3"/>
                </a:gs>
                <a:gs pos="100000">
                  <a:srgbClr val="FFFFFF">
                    <a:alpha val="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Recurse!</a:t>
              </a:r>
              <a:endParaRPr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1851" name="Google Shape;1851;p136"/>
            <p:cNvSpPr txBox="1"/>
            <p:nvPr/>
          </p:nvSpPr>
          <p:spPr>
            <a:xfrm>
              <a:off x="5237009" y="2789521"/>
              <a:ext cx="885900" cy="484200"/>
            </a:xfrm>
            <a:prstGeom prst="rect">
              <a:avLst/>
            </a:prstGeom>
            <a:gradFill>
              <a:gsLst>
                <a:gs pos="0">
                  <a:srgbClr val="F3F3F3"/>
                </a:gs>
                <a:gs pos="0">
                  <a:srgbClr val="FFFFFF">
                    <a:alpha val="0"/>
                  </a:srgbClr>
                </a:gs>
                <a:gs pos="50000">
                  <a:srgbClr val="F3F3F3"/>
                </a:gs>
                <a:gs pos="100000">
                  <a:srgbClr val="FFFFFF">
                    <a:alpha val="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Recurse!</a:t>
              </a:r>
              <a:endParaRPr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1852" name="Google Shape;1852;p136"/>
            <p:cNvSpPr txBox="1"/>
            <p:nvPr/>
          </p:nvSpPr>
          <p:spPr>
            <a:xfrm>
              <a:off x="6379762" y="2788611"/>
              <a:ext cx="885900" cy="484200"/>
            </a:xfrm>
            <a:prstGeom prst="rect">
              <a:avLst/>
            </a:prstGeom>
            <a:gradFill>
              <a:gsLst>
                <a:gs pos="0">
                  <a:srgbClr val="F3F3F3"/>
                </a:gs>
                <a:gs pos="0">
                  <a:srgbClr val="FFFFFF">
                    <a:alpha val="0"/>
                  </a:srgbClr>
                </a:gs>
                <a:gs pos="50000">
                  <a:srgbClr val="F3F3F3"/>
                </a:gs>
                <a:gs pos="100000">
                  <a:srgbClr val="FFFFFF">
                    <a:alpha val="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Recurse!</a:t>
              </a:r>
              <a:endParaRPr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1853" name="Google Shape;1853;p136"/>
            <p:cNvSpPr txBox="1"/>
            <p:nvPr/>
          </p:nvSpPr>
          <p:spPr>
            <a:xfrm>
              <a:off x="5019633" y="3881338"/>
              <a:ext cx="885900" cy="420600"/>
            </a:xfrm>
            <a:prstGeom prst="rect">
              <a:avLst/>
            </a:prstGeom>
            <a:gradFill>
              <a:gsLst>
                <a:gs pos="0">
                  <a:srgbClr val="F3F3F3"/>
                </a:gs>
                <a:gs pos="0">
                  <a:srgbClr val="FFFFFF">
                    <a:alpha val="0"/>
                  </a:srgbClr>
                </a:gs>
                <a:gs pos="50000">
                  <a:srgbClr val="F3F3F3"/>
                </a:gs>
                <a:gs pos="100000">
                  <a:srgbClr val="FFFFFF">
                    <a:alpha val="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Recurse!</a:t>
              </a:r>
              <a:endParaRPr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1854" name="Google Shape;1854;p136"/>
            <p:cNvSpPr txBox="1"/>
            <p:nvPr/>
          </p:nvSpPr>
          <p:spPr>
            <a:xfrm>
              <a:off x="6571688" y="3881320"/>
              <a:ext cx="885900" cy="420600"/>
            </a:xfrm>
            <a:prstGeom prst="rect">
              <a:avLst/>
            </a:prstGeom>
            <a:gradFill>
              <a:gsLst>
                <a:gs pos="0">
                  <a:srgbClr val="F3F3F3"/>
                </a:gs>
                <a:gs pos="0">
                  <a:srgbClr val="FFFFFF">
                    <a:alpha val="0"/>
                  </a:srgbClr>
                </a:gs>
                <a:gs pos="50000">
                  <a:srgbClr val="F3F3F3"/>
                </a:gs>
                <a:gs pos="100000">
                  <a:srgbClr val="FFFFFF">
                    <a:alpha val="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Recurse!</a:t>
              </a:r>
              <a:endParaRPr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1855" name="Google Shape;1855;p136"/>
            <p:cNvSpPr txBox="1"/>
            <p:nvPr/>
          </p:nvSpPr>
          <p:spPr>
            <a:xfrm>
              <a:off x="1681363" y="3889492"/>
              <a:ext cx="885900" cy="420600"/>
            </a:xfrm>
            <a:prstGeom prst="rect">
              <a:avLst/>
            </a:prstGeom>
            <a:gradFill>
              <a:gsLst>
                <a:gs pos="0">
                  <a:srgbClr val="F3F3F3"/>
                </a:gs>
                <a:gs pos="0">
                  <a:srgbClr val="FFFFFF">
                    <a:alpha val="0"/>
                  </a:srgbClr>
                </a:gs>
                <a:gs pos="50000">
                  <a:srgbClr val="F3F3F3"/>
                </a:gs>
                <a:gs pos="100000">
                  <a:srgbClr val="FFFFFF">
                    <a:alpha val="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Recurse!</a:t>
              </a:r>
              <a:endParaRPr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1856" name="Google Shape;1856;p136"/>
            <p:cNvSpPr txBox="1"/>
            <p:nvPr/>
          </p:nvSpPr>
          <p:spPr>
            <a:xfrm>
              <a:off x="3225312" y="3888701"/>
              <a:ext cx="885900" cy="420600"/>
            </a:xfrm>
            <a:prstGeom prst="rect">
              <a:avLst/>
            </a:prstGeom>
            <a:gradFill>
              <a:gsLst>
                <a:gs pos="0">
                  <a:srgbClr val="F3F3F3"/>
                </a:gs>
                <a:gs pos="0">
                  <a:srgbClr val="FFFFFF">
                    <a:alpha val="0"/>
                  </a:srgbClr>
                </a:gs>
                <a:gs pos="50000">
                  <a:srgbClr val="F3F3F3"/>
                </a:gs>
                <a:gs pos="100000">
                  <a:srgbClr val="FFFFFF">
                    <a:alpha val="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Recurse!</a:t>
              </a:r>
              <a:endParaRPr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</p:grpSp>
      <p:sp>
        <p:nvSpPr>
          <p:cNvPr id="1857" name="Google Shape;1857;p136"/>
          <p:cNvSpPr txBox="1"/>
          <p:nvPr/>
        </p:nvSpPr>
        <p:spPr>
          <a:xfrm>
            <a:off x="10199256" y="4903022"/>
            <a:ext cx="1576800" cy="8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ctr"/>
            <a:r>
              <a:rPr lang="en" b="1" dirty="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This is where we hit our base case!</a:t>
            </a:r>
            <a:endParaRPr b="1" dirty="0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58" name="Google Shape;1858;p136"/>
          <p:cNvSpPr/>
          <p:nvPr/>
        </p:nvSpPr>
        <p:spPr>
          <a:xfrm>
            <a:off x="2062216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59" name="Google Shape;1859;p136"/>
          <p:cNvSpPr/>
          <p:nvPr/>
        </p:nvSpPr>
        <p:spPr>
          <a:xfrm>
            <a:off x="3097520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60" name="Google Shape;1860;p136"/>
          <p:cNvSpPr/>
          <p:nvPr/>
        </p:nvSpPr>
        <p:spPr>
          <a:xfrm>
            <a:off x="4132877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61" name="Google Shape;1861;p136"/>
          <p:cNvSpPr/>
          <p:nvPr/>
        </p:nvSpPr>
        <p:spPr>
          <a:xfrm>
            <a:off x="5168215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62" name="Google Shape;1862;p136"/>
          <p:cNvSpPr/>
          <p:nvPr/>
        </p:nvSpPr>
        <p:spPr>
          <a:xfrm>
            <a:off x="6505693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63" name="Google Shape;1863;p136"/>
          <p:cNvSpPr/>
          <p:nvPr/>
        </p:nvSpPr>
        <p:spPr>
          <a:xfrm>
            <a:off x="7548411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64" name="Google Shape;1864;p136"/>
          <p:cNvSpPr/>
          <p:nvPr/>
        </p:nvSpPr>
        <p:spPr>
          <a:xfrm>
            <a:off x="8591116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65" name="Google Shape;1865;p136"/>
          <p:cNvSpPr/>
          <p:nvPr/>
        </p:nvSpPr>
        <p:spPr>
          <a:xfrm>
            <a:off x="9617767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6" name="Rectangle 65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1" name="Google Shape;1871;p137"/>
          <p:cNvSpPr txBox="1">
            <a:spLocks noGrp="1"/>
          </p:cNvSpPr>
          <p:nvPr>
            <p:ph type="title"/>
          </p:nvPr>
        </p:nvSpPr>
        <p:spPr>
          <a:xfrm>
            <a:off x="838200" y="568321"/>
            <a:ext cx="10515600" cy="1325563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</a:t>
            </a:r>
            <a:r>
              <a:rPr lang="en-US" sz="3600" b="1" dirty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: Recursive Calls</a:t>
            </a:r>
            <a:endParaRPr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07E2BE6-9373-4FB8-B11C-3984C41437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80" name="Google Shape;1880;p137"/>
          <p:cNvSpPr txBox="1">
            <a:spLocks noGrp="1"/>
          </p:cNvSpPr>
          <p:nvPr>
            <p:ph type="sldNum" idx="4294967295"/>
          </p:nvPr>
        </p:nvSpPr>
        <p:spPr>
          <a:xfrm>
            <a:off x="11459634" y="5519738"/>
            <a:ext cx="732367" cy="39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39</a:t>
            </a:fld>
            <a:endParaRPr/>
          </a:p>
        </p:txBody>
      </p:sp>
      <p:sp>
        <p:nvSpPr>
          <p:cNvPr id="1872" name="Google Shape;1872;p137"/>
          <p:cNvSpPr/>
          <p:nvPr/>
        </p:nvSpPr>
        <p:spPr>
          <a:xfrm>
            <a:off x="2062216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73" name="Google Shape;1873;p137"/>
          <p:cNvSpPr/>
          <p:nvPr/>
        </p:nvSpPr>
        <p:spPr>
          <a:xfrm>
            <a:off x="3097520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74" name="Google Shape;1874;p137"/>
          <p:cNvSpPr/>
          <p:nvPr/>
        </p:nvSpPr>
        <p:spPr>
          <a:xfrm>
            <a:off x="4132877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75" name="Google Shape;1875;p137"/>
          <p:cNvSpPr/>
          <p:nvPr/>
        </p:nvSpPr>
        <p:spPr>
          <a:xfrm>
            <a:off x="5168215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76" name="Google Shape;1876;p137"/>
          <p:cNvSpPr/>
          <p:nvPr/>
        </p:nvSpPr>
        <p:spPr>
          <a:xfrm>
            <a:off x="6505693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77" name="Google Shape;1877;p137"/>
          <p:cNvSpPr/>
          <p:nvPr/>
        </p:nvSpPr>
        <p:spPr>
          <a:xfrm>
            <a:off x="7548411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78" name="Google Shape;1878;p137"/>
          <p:cNvSpPr/>
          <p:nvPr/>
        </p:nvSpPr>
        <p:spPr>
          <a:xfrm>
            <a:off x="8591116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79" name="Google Shape;1879;p137"/>
          <p:cNvSpPr/>
          <p:nvPr/>
        </p:nvSpPr>
        <p:spPr>
          <a:xfrm>
            <a:off x="9617767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5" name="Google Shape;1885;p138"/>
          <p:cNvSpPr txBox="1">
            <a:spLocks noGrp="1"/>
          </p:cNvSpPr>
          <p:nvPr>
            <p:ph type="title"/>
          </p:nvPr>
        </p:nvSpPr>
        <p:spPr>
          <a:xfrm>
            <a:off x="838200" y="597349"/>
            <a:ext cx="10515600" cy="1325563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3600" b="1" dirty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Merge Steps</a:t>
            </a:r>
            <a:endParaRPr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3B07FB2-8B0E-4EB9-A36D-3C47A23A6D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14" name="Google Shape;1914;p138"/>
          <p:cNvSpPr txBox="1">
            <a:spLocks noGrp="1"/>
          </p:cNvSpPr>
          <p:nvPr>
            <p:ph type="sldNum" idx="4294967295"/>
          </p:nvPr>
        </p:nvSpPr>
        <p:spPr>
          <a:xfrm>
            <a:off x="11459634" y="5519738"/>
            <a:ext cx="732367" cy="39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40</a:t>
            </a:fld>
            <a:endParaRPr/>
          </a:p>
        </p:txBody>
      </p:sp>
      <p:cxnSp>
        <p:nvCxnSpPr>
          <p:cNvPr id="1886" name="Google Shape;1886;p138"/>
          <p:cNvCxnSpPr/>
          <p:nvPr/>
        </p:nvCxnSpPr>
        <p:spPr>
          <a:xfrm flipH="1">
            <a:off x="2319373" y="4700620"/>
            <a:ext cx="420800" cy="5655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cxnSp>
        <p:nvCxnSpPr>
          <p:cNvPr id="1887" name="Google Shape;1887;p138"/>
          <p:cNvCxnSpPr/>
          <p:nvPr/>
        </p:nvCxnSpPr>
        <p:spPr>
          <a:xfrm>
            <a:off x="2943373" y="4708141"/>
            <a:ext cx="434400" cy="550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cxnSp>
        <p:nvCxnSpPr>
          <p:cNvPr id="1888" name="Google Shape;1888;p138"/>
          <p:cNvCxnSpPr/>
          <p:nvPr/>
        </p:nvCxnSpPr>
        <p:spPr>
          <a:xfrm flipH="1">
            <a:off x="4369573" y="4699730"/>
            <a:ext cx="420800" cy="5655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cxnSp>
        <p:nvCxnSpPr>
          <p:cNvPr id="1889" name="Google Shape;1889;p138"/>
          <p:cNvCxnSpPr/>
          <p:nvPr/>
        </p:nvCxnSpPr>
        <p:spPr>
          <a:xfrm>
            <a:off x="4993573" y="4707251"/>
            <a:ext cx="434400" cy="550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cxnSp>
        <p:nvCxnSpPr>
          <p:cNvPr id="1890" name="Google Shape;1890;p138"/>
          <p:cNvCxnSpPr/>
          <p:nvPr/>
        </p:nvCxnSpPr>
        <p:spPr>
          <a:xfrm flipH="1">
            <a:off x="6763685" y="4699720"/>
            <a:ext cx="420800" cy="5655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cxnSp>
        <p:nvCxnSpPr>
          <p:cNvPr id="1891" name="Google Shape;1891;p138"/>
          <p:cNvCxnSpPr/>
          <p:nvPr/>
        </p:nvCxnSpPr>
        <p:spPr>
          <a:xfrm>
            <a:off x="7387685" y="4707241"/>
            <a:ext cx="434400" cy="550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cxnSp>
        <p:nvCxnSpPr>
          <p:cNvPr id="1892" name="Google Shape;1892;p138"/>
          <p:cNvCxnSpPr/>
          <p:nvPr/>
        </p:nvCxnSpPr>
        <p:spPr>
          <a:xfrm flipH="1">
            <a:off x="8817245" y="4699730"/>
            <a:ext cx="420800" cy="5655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cxnSp>
        <p:nvCxnSpPr>
          <p:cNvPr id="1893" name="Google Shape;1893;p138"/>
          <p:cNvCxnSpPr/>
          <p:nvPr/>
        </p:nvCxnSpPr>
        <p:spPr>
          <a:xfrm>
            <a:off x="9441245" y="4707251"/>
            <a:ext cx="434400" cy="550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sp>
        <p:nvSpPr>
          <p:cNvPr id="1894" name="Google Shape;1894;p138"/>
          <p:cNvSpPr/>
          <p:nvPr/>
        </p:nvSpPr>
        <p:spPr>
          <a:xfrm>
            <a:off x="2334927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95" name="Google Shape;1895;p138"/>
          <p:cNvSpPr/>
          <p:nvPr/>
        </p:nvSpPr>
        <p:spPr>
          <a:xfrm>
            <a:off x="2846911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96" name="Google Shape;1896;p138"/>
          <p:cNvSpPr/>
          <p:nvPr/>
        </p:nvSpPr>
        <p:spPr>
          <a:xfrm>
            <a:off x="4385555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97" name="Google Shape;1897;p138"/>
          <p:cNvSpPr/>
          <p:nvPr/>
        </p:nvSpPr>
        <p:spPr>
          <a:xfrm>
            <a:off x="4897539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98" name="Google Shape;1898;p138"/>
          <p:cNvSpPr/>
          <p:nvPr/>
        </p:nvSpPr>
        <p:spPr>
          <a:xfrm>
            <a:off x="6778403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899" name="Google Shape;1899;p138"/>
          <p:cNvSpPr/>
          <p:nvPr/>
        </p:nvSpPr>
        <p:spPr>
          <a:xfrm>
            <a:off x="7291733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00" name="Google Shape;1900;p138"/>
          <p:cNvSpPr/>
          <p:nvPr/>
        </p:nvSpPr>
        <p:spPr>
          <a:xfrm>
            <a:off x="8831725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01" name="Google Shape;1901;p138"/>
          <p:cNvSpPr/>
          <p:nvPr/>
        </p:nvSpPr>
        <p:spPr>
          <a:xfrm>
            <a:off x="9345056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02" name="Google Shape;1902;p138"/>
          <p:cNvSpPr txBox="1"/>
          <p:nvPr/>
        </p:nvSpPr>
        <p:spPr>
          <a:xfrm>
            <a:off x="6692844" y="4780199"/>
            <a:ext cx="1181200" cy="420600"/>
          </a:xfrm>
          <a:prstGeom prst="rect">
            <a:avLst/>
          </a:prstGeom>
          <a:gradFill>
            <a:gsLst>
              <a:gs pos="0">
                <a:srgbClr val="F3F3F3"/>
              </a:gs>
              <a:gs pos="0">
                <a:srgbClr val="FFFFFF">
                  <a:alpha val="0"/>
                </a:srgbClr>
              </a:gs>
              <a:gs pos="50000">
                <a:srgbClr val="F3F3F3"/>
              </a:gs>
              <a:gs pos="100000">
                <a:srgbClr val="FFFFFF">
                  <a:alpha val="0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MERGE!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03" name="Google Shape;1903;p138"/>
          <p:cNvSpPr txBox="1"/>
          <p:nvPr/>
        </p:nvSpPr>
        <p:spPr>
          <a:xfrm>
            <a:off x="8762251" y="4780181"/>
            <a:ext cx="1181200" cy="420600"/>
          </a:xfrm>
          <a:prstGeom prst="rect">
            <a:avLst/>
          </a:prstGeom>
          <a:gradFill>
            <a:gsLst>
              <a:gs pos="0">
                <a:srgbClr val="F3F3F3"/>
              </a:gs>
              <a:gs pos="0">
                <a:srgbClr val="FFFFFF">
                  <a:alpha val="0"/>
                </a:srgbClr>
              </a:gs>
              <a:gs pos="50000">
                <a:srgbClr val="F3F3F3"/>
              </a:gs>
              <a:gs pos="100000">
                <a:srgbClr val="FFFFFF">
                  <a:alpha val="0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MERGE!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04" name="Google Shape;1904;p138"/>
          <p:cNvSpPr txBox="1"/>
          <p:nvPr/>
        </p:nvSpPr>
        <p:spPr>
          <a:xfrm>
            <a:off x="2241817" y="4788353"/>
            <a:ext cx="1181200" cy="420600"/>
          </a:xfrm>
          <a:prstGeom prst="rect">
            <a:avLst/>
          </a:prstGeom>
          <a:gradFill>
            <a:gsLst>
              <a:gs pos="0">
                <a:srgbClr val="F3F3F3"/>
              </a:gs>
              <a:gs pos="0">
                <a:srgbClr val="FFFFFF">
                  <a:alpha val="0"/>
                </a:srgbClr>
              </a:gs>
              <a:gs pos="50000">
                <a:srgbClr val="F3F3F3"/>
              </a:gs>
              <a:gs pos="100000">
                <a:srgbClr val="FFFFFF">
                  <a:alpha val="0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MERGE!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05" name="Google Shape;1905;p138"/>
          <p:cNvSpPr txBox="1"/>
          <p:nvPr/>
        </p:nvSpPr>
        <p:spPr>
          <a:xfrm>
            <a:off x="4300416" y="4787562"/>
            <a:ext cx="1181200" cy="420600"/>
          </a:xfrm>
          <a:prstGeom prst="rect">
            <a:avLst/>
          </a:prstGeom>
          <a:gradFill>
            <a:gsLst>
              <a:gs pos="0">
                <a:srgbClr val="F3F3F3"/>
              </a:gs>
              <a:gs pos="0">
                <a:srgbClr val="FFFFFF">
                  <a:alpha val="0"/>
                </a:srgbClr>
              </a:gs>
              <a:gs pos="50000">
                <a:srgbClr val="F3F3F3"/>
              </a:gs>
              <a:gs pos="100000">
                <a:srgbClr val="FFFFFF">
                  <a:alpha val="0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 MERGE!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06" name="Google Shape;1906;p138"/>
          <p:cNvSpPr/>
          <p:nvPr/>
        </p:nvSpPr>
        <p:spPr>
          <a:xfrm>
            <a:off x="2062216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07" name="Google Shape;1907;p138"/>
          <p:cNvSpPr/>
          <p:nvPr/>
        </p:nvSpPr>
        <p:spPr>
          <a:xfrm>
            <a:off x="3097520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08" name="Google Shape;1908;p138"/>
          <p:cNvSpPr/>
          <p:nvPr/>
        </p:nvSpPr>
        <p:spPr>
          <a:xfrm>
            <a:off x="4132877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09" name="Google Shape;1909;p138"/>
          <p:cNvSpPr/>
          <p:nvPr/>
        </p:nvSpPr>
        <p:spPr>
          <a:xfrm>
            <a:off x="5168215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10" name="Google Shape;1910;p138"/>
          <p:cNvSpPr/>
          <p:nvPr/>
        </p:nvSpPr>
        <p:spPr>
          <a:xfrm>
            <a:off x="6505693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11" name="Google Shape;1911;p138"/>
          <p:cNvSpPr/>
          <p:nvPr/>
        </p:nvSpPr>
        <p:spPr>
          <a:xfrm>
            <a:off x="7548411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12" name="Google Shape;1912;p138"/>
          <p:cNvSpPr/>
          <p:nvPr/>
        </p:nvSpPr>
        <p:spPr>
          <a:xfrm>
            <a:off x="8591116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13" name="Google Shape;1913;p138"/>
          <p:cNvSpPr/>
          <p:nvPr/>
        </p:nvSpPr>
        <p:spPr>
          <a:xfrm>
            <a:off x="9617767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9" name="Google Shape;1919;p139"/>
          <p:cNvSpPr txBox="1">
            <a:spLocks noGrp="1"/>
          </p:cNvSpPr>
          <p:nvPr>
            <p:ph type="title"/>
          </p:nvPr>
        </p:nvSpPr>
        <p:spPr>
          <a:xfrm>
            <a:off x="838200" y="597349"/>
            <a:ext cx="10515600" cy="1325563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3600" b="1" dirty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Merge Steps</a:t>
            </a:r>
            <a:endParaRPr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1F2DD33-E548-42D5-8D4B-728CC3B597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64" name="Google Shape;1964;p139"/>
          <p:cNvSpPr txBox="1">
            <a:spLocks noGrp="1"/>
          </p:cNvSpPr>
          <p:nvPr>
            <p:ph type="sldNum" idx="4294967295"/>
          </p:nvPr>
        </p:nvSpPr>
        <p:spPr>
          <a:xfrm>
            <a:off x="11459634" y="5519738"/>
            <a:ext cx="732367" cy="39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41</a:t>
            </a:fld>
            <a:endParaRPr/>
          </a:p>
        </p:txBody>
      </p:sp>
      <p:cxnSp>
        <p:nvCxnSpPr>
          <p:cNvPr id="1920" name="Google Shape;1920;p139"/>
          <p:cNvCxnSpPr/>
          <p:nvPr/>
        </p:nvCxnSpPr>
        <p:spPr>
          <a:xfrm>
            <a:off x="4396867" y="3668941"/>
            <a:ext cx="498400" cy="5274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cxnSp>
        <p:nvCxnSpPr>
          <p:cNvPr id="1921" name="Google Shape;1921;p139"/>
          <p:cNvCxnSpPr/>
          <p:nvPr/>
        </p:nvCxnSpPr>
        <p:spPr>
          <a:xfrm>
            <a:off x="8832147" y="3673540"/>
            <a:ext cx="511200" cy="5226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cxnSp>
        <p:nvCxnSpPr>
          <p:cNvPr id="1922" name="Google Shape;1922;p139"/>
          <p:cNvCxnSpPr/>
          <p:nvPr/>
        </p:nvCxnSpPr>
        <p:spPr>
          <a:xfrm flipH="1">
            <a:off x="7302264" y="3656160"/>
            <a:ext cx="502800" cy="5400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cxnSp>
        <p:nvCxnSpPr>
          <p:cNvPr id="1923" name="Google Shape;1923;p139"/>
          <p:cNvCxnSpPr/>
          <p:nvPr/>
        </p:nvCxnSpPr>
        <p:spPr>
          <a:xfrm flipH="1">
            <a:off x="2850928" y="3676476"/>
            <a:ext cx="509200" cy="5199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cxnSp>
        <p:nvCxnSpPr>
          <p:cNvPr id="1924" name="Google Shape;1924;p139"/>
          <p:cNvCxnSpPr/>
          <p:nvPr/>
        </p:nvCxnSpPr>
        <p:spPr>
          <a:xfrm flipH="1">
            <a:off x="2319373" y="4700620"/>
            <a:ext cx="420800" cy="5655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cxnSp>
        <p:nvCxnSpPr>
          <p:cNvPr id="1925" name="Google Shape;1925;p139"/>
          <p:cNvCxnSpPr/>
          <p:nvPr/>
        </p:nvCxnSpPr>
        <p:spPr>
          <a:xfrm>
            <a:off x="2943373" y="4708141"/>
            <a:ext cx="434400" cy="550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cxnSp>
        <p:nvCxnSpPr>
          <p:cNvPr id="1926" name="Google Shape;1926;p139"/>
          <p:cNvCxnSpPr/>
          <p:nvPr/>
        </p:nvCxnSpPr>
        <p:spPr>
          <a:xfrm flipH="1">
            <a:off x="4369573" y="4699730"/>
            <a:ext cx="420800" cy="5655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cxnSp>
        <p:nvCxnSpPr>
          <p:cNvPr id="1927" name="Google Shape;1927;p139"/>
          <p:cNvCxnSpPr/>
          <p:nvPr/>
        </p:nvCxnSpPr>
        <p:spPr>
          <a:xfrm>
            <a:off x="4993573" y="4707251"/>
            <a:ext cx="434400" cy="550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cxnSp>
        <p:nvCxnSpPr>
          <p:cNvPr id="1928" name="Google Shape;1928;p139"/>
          <p:cNvCxnSpPr/>
          <p:nvPr/>
        </p:nvCxnSpPr>
        <p:spPr>
          <a:xfrm flipH="1">
            <a:off x="6763685" y="4699720"/>
            <a:ext cx="420800" cy="5655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cxnSp>
        <p:nvCxnSpPr>
          <p:cNvPr id="1929" name="Google Shape;1929;p139"/>
          <p:cNvCxnSpPr/>
          <p:nvPr/>
        </p:nvCxnSpPr>
        <p:spPr>
          <a:xfrm>
            <a:off x="7387685" y="4707241"/>
            <a:ext cx="434400" cy="550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cxnSp>
        <p:nvCxnSpPr>
          <p:cNvPr id="1930" name="Google Shape;1930;p139"/>
          <p:cNvCxnSpPr/>
          <p:nvPr/>
        </p:nvCxnSpPr>
        <p:spPr>
          <a:xfrm flipH="1">
            <a:off x="8817245" y="4699730"/>
            <a:ext cx="420800" cy="5655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cxnSp>
        <p:nvCxnSpPr>
          <p:cNvPr id="1931" name="Google Shape;1931;p139"/>
          <p:cNvCxnSpPr/>
          <p:nvPr/>
        </p:nvCxnSpPr>
        <p:spPr>
          <a:xfrm>
            <a:off x="9441245" y="4707251"/>
            <a:ext cx="434400" cy="550200"/>
          </a:xfrm>
          <a:prstGeom prst="straightConnector1">
            <a:avLst/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stealth" w="med" len="med"/>
            <a:tailEnd type="none" w="med" len="med"/>
          </a:ln>
        </p:spPr>
      </p:cxnSp>
      <p:sp>
        <p:nvSpPr>
          <p:cNvPr id="1932" name="Google Shape;1932;p139"/>
          <p:cNvSpPr/>
          <p:nvPr/>
        </p:nvSpPr>
        <p:spPr>
          <a:xfrm>
            <a:off x="2848257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33" name="Google Shape;1933;p139"/>
          <p:cNvSpPr/>
          <p:nvPr/>
        </p:nvSpPr>
        <p:spPr>
          <a:xfrm>
            <a:off x="3360241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34" name="Google Shape;1934;p139"/>
          <p:cNvSpPr/>
          <p:nvPr/>
        </p:nvSpPr>
        <p:spPr>
          <a:xfrm>
            <a:off x="3872224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35" name="Google Shape;1935;p139"/>
          <p:cNvSpPr/>
          <p:nvPr/>
        </p:nvSpPr>
        <p:spPr>
          <a:xfrm>
            <a:off x="4384208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36" name="Google Shape;1936;p139"/>
          <p:cNvSpPr/>
          <p:nvPr/>
        </p:nvSpPr>
        <p:spPr>
          <a:xfrm>
            <a:off x="7291733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37" name="Google Shape;1937;p139"/>
          <p:cNvSpPr/>
          <p:nvPr/>
        </p:nvSpPr>
        <p:spPr>
          <a:xfrm>
            <a:off x="7805064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38" name="Google Shape;1938;p139"/>
          <p:cNvSpPr/>
          <p:nvPr/>
        </p:nvSpPr>
        <p:spPr>
          <a:xfrm>
            <a:off x="8318395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39" name="Google Shape;1939;p139"/>
          <p:cNvSpPr/>
          <p:nvPr/>
        </p:nvSpPr>
        <p:spPr>
          <a:xfrm>
            <a:off x="8831725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40" name="Google Shape;1940;p139"/>
          <p:cNvSpPr/>
          <p:nvPr/>
        </p:nvSpPr>
        <p:spPr>
          <a:xfrm>
            <a:off x="2334927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41" name="Google Shape;1941;p139"/>
          <p:cNvSpPr/>
          <p:nvPr/>
        </p:nvSpPr>
        <p:spPr>
          <a:xfrm>
            <a:off x="2846911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42" name="Google Shape;1942;p139"/>
          <p:cNvSpPr/>
          <p:nvPr/>
        </p:nvSpPr>
        <p:spPr>
          <a:xfrm>
            <a:off x="4385555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43" name="Google Shape;1943;p139"/>
          <p:cNvSpPr/>
          <p:nvPr/>
        </p:nvSpPr>
        <p:spPr>
          <a:xfrm>
            <a:off x="4897539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44" name="Google Shape;1944;p139"/>
          <p:cNvSpPr/>
          <p:nvPr/>
        </p:nvSpPr>
        <p:spPr>
          <a:xfrm>
            <a:off x="6778403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45" name="Google Shape;1945;p139"/>
          <p:cNvSpPr/>
          <p:nvPr/>
        </p:nvSpPr>
        <p:spPr>
          <a:xfrm>
            <a:off x="7291733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46" name="Google Shape;1946;p139"/>
          <p:cNvSpPr/>
          <p:nvPr/>
        </p:nvSpPr>
        <p:spPr>
          <a:xfrm>
            <a:off x="8831725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47" name="Google Shape;1947;p139"/>
          <p:cNvSpPr/>
          <p:nvPr/>
        </p:nvSpPr>
        <p:spPr>
          <a:xfrm>
            <a:off x="9345056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48" name="Google Shape;1948;p139"/>
          <p:cNvSpPr txBox="1"/>
          <p:nvPr/>
        </p:nvSpPr>
        <p:spPr>
          <a:xfrm>
            <a:off x="4036121" y="3646347"/>
            <a:ext cx="1181200" cy="484200"/>
          </a:xfrm>
          <a:prstGeom prst="rect">
            <a:avLst/>
          </a:prstGeom>
          <a:gradFill>
            <a:gsLst>
              <a:gs pos="0">
                <a:srgbClr val="F3F3F3"/>
              </a:gs>
              <a:gs pos="0">
                <a:srgbClr val="FFFFFF">
                  <a:alpha val="0"/>
                </a:srgbClr>
              </a:gs>
              <a:gs pos="50000">
                <a:srgbClr val="F3F3F3"/>
              </a:gs>
              <a:gs pos="100000">
                <a:srgbClr val="FFFFFF">
                  <a:alpha val="0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MERGE!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49" name="Google Shape;1949;p139"/>
          <p:cNvSpPr txBox="1"/>
          <p:nvPr/>
        </p:nvSpPr>
        <p:spPr>
          <a:xfrm>
            <a:off x="2512451" y="3647257"/>
            <a:ext cx="1181200" cy="484200"/>
          </a:xfrm>
          <a:prstGeom prst="rect">
            <a:avLst/>
          </a:prstGeom>
          <a:gradFill>
            <a:gsLst>
              <a:gs pos="0">
                <a:srgbClr val="F3F3F3"/>
              </a:gs>
              <a:gs pos="0">
                <a:srgbClr val="FFFFFF">
                  <a:alpha val="0"/>
                </a:srgbClr>
              </a:gs>
              <a:gs pos="50000">
                <a:srgbClr val="F3F3F3"/>
              </a:gs>
              <a:gs pos="100000">
                <a:srgbClr val="FFFFFF">
                  <a:alpha val="0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MERGE!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50" name="Google Shape;1950;p139"/>
          <p:cNvSpPr txBox="1"/>
          <p:nvPr/>
        </p:nvSpPr>
        <p:spPr>
          <a:xfrm>
            <a:off x="6982679" y="3646771"/>
            <a:ext cx="1181200" cy="484200"/>
          </a:xfrm>
          <a:prstGeom prst="rect">
            <a:avLst/>
          </a:prstGeom>
          <a:gradFill>
            <a:gsLst>
              <a:gs pos="0">
                <a:srgbClr val="F3F3F3"/>
              </a:gs>
              <a:gs pos="0">
                <a:srgbClr val="FFFFFF">
                  <a:alpha val="0"/>
                </a:srgbClr>
              </a:gs>
              <a:gs pos="50000">
                <a:srgbClr val="F3F3F3"/>
              </a:gs>
              <a:gs pos="100000">
                <a:srgbClr val="FFFFFF">
                  <a:alpha val="0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MERGE!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51" name="Google Shape;1951;p139"/>
          <p:cNvSpPr txBox="1"/>
          <p:nvPr/>
        </p:nvSpPr>
        <p:spPr>
          <a:xfrm>
            <a:off x="8506349" y="3645861"/>
            <a:ext cx="1181200" cy="484200"/>
          </a:xfrm>
          <a:prstGeom prst="rect">
            <a:avLst/>
          </a:prstGeom>
          <a:gradFill>
            <a:gsLst>
              <a:gs pos="0">
                <a:srgbClr val="F3F3F3"/>
              </a:gs>
              <a:gs pos="0">
                <a:srgbClr val="FFFFFF">
                  <a:alpha val="0"/>
                </a:srgbClr>
              </a:gs>
              <a:gs pos="50000">
                <a:srgbClr val="F3F3F3"/>
              </a:gs>
              <a:gs pos="100000">
                <a:srgbClr val="FFFFFF">
                  <a:alpha val="0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MERGE!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52" name="Google Shape;1952;p139"/>
          <p:cNvSpPr txBox="1"/>
          <p:nvPr/>
        </p:nvSpPr>
        <p:spPr>
          <a:xfrm>
            <a:off x="6692844" y="4780199"/>
            <a:ext cx="1181200" cy="420600"/>
          </a:xfrm>
          <a:prstGeom prst="rect">
            <a:avLst/>
          </a:prstGeom>
          <a:gradFill>
            <a:gsLst>
              <a:gs pos="0">
                <a:srgbClr val="F3F3F3"/>
              </a:gs>
              <a:gs pos="0">
                <a:srgbClr val="FFFFFF">
                  <a:alpha val="0"/>
                </a:srgbClr>
              </a:gs>
              <a:gs pos="50000">
                <a:srgbClr val="F3F3F3"/>
              </a:gs>
              <a:gs pos="100000">
                <a:srgbClr val="FFFFFF">
                  <a:alpha val="0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MERGE!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53" name="Google Shape;1953;p139"/>
          <p:cNvSpPr txBox="1"/>
          <p:nvPr/>
        </p:nvSpPr>
        <p:spPr>
          <a:xfrm>
            <a:off x="8762251" y="4780181"/>
            <a:ext cx="1181200" cy="420600"/>
          </a:xfrm>
          <a:prstGeom prst="rect">
            <a:avLst/>
          </a:prstGeom>
          <a:gradFill>
            <a:gsLst>
              <a:gs pos="0">
                <a:srgbClr val="F3F3F3"/>
              </a:gs>
              <a:gs pos="0">
                <a:srgbClr val="FFFFFF">
                  <a:alpha val="0"/>
                </a:srgbClr>
              </a:gs>
              <a:gs pos="50000">
                <a:srgbClr val="F3F3F3"/>
              </a:gs>
              <a:gs pos="100000">
                <a:srgbClr val="FFFFFF">
                  <a:alpha val="0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MERGE!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54" name="Google Shape;1954;p139"/>
          <p:cNvSpPr txBox="1"/>
          <p:nvPr/>
        </p:nvSpPr>
        <p:spPr>
          <a:xfrm>
            <a:off x="2241817" y="4788353"/>
            <a:ext cx="1181200" cy="420600"/>
          </a:xfrm>
          <a:prstGeom prst="rect">
            <a:avLst/>
          </a:prstGeom>
          <a:gradFill>
            <a:gsLst>
              <a:gs pos="0">
                <a:srgbClr val="F3F3F3"/>
              </a:gs>
              <a:gs pos="0">
                <a:srgbClr val="FFFFFF">
                  <a:alpha val="0"/>
                </a:srgbClr>
              </a:gs>
              <a:gs pos="50000">
                <a:srgbClr val="F3F3F3"/>
              </a:gs>
              <a:gs pos="100000">
                <a:srgbClr val="FFFFFF">
                  <a:alpha val="0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MERGE!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55" name="Google Shape;1955;p139"/>
          <p:cNvSpPr txBox="1"/>
          <p:nvPr/>
        </p:nvSpPr>
        <p:spPr>
          <a:xfrm>
            <a:off x="4300416" y="4787562"/>
            <a:ext cx="1181200" cy="420600"/>
          </a:xfrm>
          <a:prstGeom prst="rect">
            <a:avLst/>
          </a:prstGeom>
          <a:gradFill>
            <a:gsLst>
              <a:gs pos="0">
                <a:srgbClr val="F3F3F3"/>
              </a:gs>
              <a:gs pos="0">
                <a:srgbClr val="FFFFFF">
                  <a:alpha val="0"/>
                </a:srgbClr>
              </a:gs>
              <a:gs pos="50000">
                <a:srgbClr val="F3F3F3"/>
              </a:gs>
              <a:gs pos="100000">
                <a:srgbClr val="FFFFFF">
                  <a:alpha val="0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 MERGE!</a:t>
            </a:r>
            <a:endParaRPr b="1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56" name="Google Shape;1956;p139"/>
          <p:cNvSpPr/>
          <p:nvPr/>
        </p:nvSpPr>
        <p:spPr>
          <a:xfrm>
            <a:off x="2062216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57" name="Google Shape;1957;p139"/>
          <p:cNvSpPr/>
          <p:nvPr/>
        </p:nvSpPr>
        <p:spPr>
          <a:xfrm>
            <a:off x="3097520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58" name="Google Shape;1958;p139"/>
          <p:cNvSpPr/>
          <p:nvPr/>
        </p:nvSpPr>
        <p:spPr>
          <a:xfrm>
            <a:off x="4132877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59" name="Google Shape;1959;p139"/>
          <p:cNvSpPr/>
          <p:nvPr/>
        </p:nvSpPr>
        <p:spPr>
          <a:xfrm>
            <a:off x="5168215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60" name="Google Shape;1960;p139"/>
          <p:cNvSpPr/>
          <p:nvPr/>
        </p:nvSpPr>
        <p:spPr>
          <a:xfrm>
            <a:off x="6505693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61" name="Google Shape;1961;p139"/>
          <p:cNvSpPr/>
          <p:nvPr/>
        </p:nvSpPr>
        <p:spPr>
          <a:xfrm>
            <a:off x="7548411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62" name="Google Shape;1962;p139"/>
          <p:cNvSpPr/>
          <p:nvPr/>
        </p:nvSpPr>
        <p:spPr>
          <a:xfrm>
            <a:off x="8591116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63" name="Google Shape;1963;p139"/>
          <p:cNvSpPr/>
          <p:nvPr/>
        </p:nvSpPr>
        <p:spPr>
          <a:xfrm>
            <a:off x="9617767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1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9" name="Google Shape;1969;p140"/>
          <p:cNvSpPr txBox="1">
            <a:spLocks noGrp="1"/>
          </p:cNvSpPr>
          <p:nvPr>
            <p:ph type="title"/>
          </p:nvPr>
        </p:nvSpPr>
        <p:spPr>
          <a:xfrm>
            <a:off x="838200" y="611863"/>
            <a:ext cx="10515600" cy="1325563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3600" b="1" dirty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Merge Steps</a:t>
            </a:r>
            <a:endParaRPr sz="3600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663AF1E-059B-493F-864A-02AF9948C7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29" name="Google Shape;2029;p140"/>
          <p:cNvSpPr txBox="1">
            <a:spLocks noGrp="1"/>
          </p:cNvSpPr>
          <p:nvPr>
            <p:ph type="sldNum" idx="4294967295"/>
          </p:nvPr>
        </p:nvSpPr>
        <p:spPr>
          <a:xfrm>
            <a:off x="11459634" y="5519738"/>
            <a:ext cx="732367" cy="39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42</a:t>
            </a:fld>
            <a:endParaRPr/>
          </a:p>
        </p:txBody>
      </p:sp>
      <p:grpSp>
        <p:nvGrpSpPr>
          <p:cNvPr id="3" name="Google Shape;1970;p140"/>
          <p:cNvGrpSpPr/>
          <p:nvPr/>
        </p:nvGrpSpPr>
        <p:grpSpPr>
          <a:xfrm>
            <a:off x="2319373" y="2545740"/>
            <a:ext cx="7556272" cy="2720381"/>
            <a:chOff x="1479418" y="1698914"/>
            <a:chExt cx="5667204" cy="2720381"/>
          </a:xfrm>
        </p:grpSpPr>
        <p:cxnSp>
          <p:nvCxnSpPr>
            <p:cNvPr id="1971" name="Google Shape;1971;p140"/>
            <p:cNvCxnSpPr/>
            <p:nvPr/>
          </p:nvCxnSpPr>
          <p:spPr>
            <a:xfrm flipH="1">
              <a:off x="2650945" y="1698914"/>
              <a:ext cx="632100" cy="5052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stealth" w="med" len="med"/>
              <a:tailEnd type="none" w="med" len="med"/>
            </a:ln>
          </p:spPr>
        </p:cxnSp>
        <p:cxnSp>
          <p:nvCxnSpPr>
            <p:cNvPr id="1972" name="Google Shape;1972;p140"/>
            <p:cNvCxnSpPr/>
            <p:nvPr/>
          </p:nvCxnSpPr>
          <p:spPr>
            <a:xfrm>
              <a:off x="5343399" y="1698914"/>
              <a:ext cx="640500" cy="5052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stealth" w="med" len="med"/>
              <a:tailEnd type="none" w="med" len="med"/>
            </a:ln>
          </p:spPr>
        </p:cxnSp>
        <p:cxnSp>
          <p:nvCxnSpPr>
            <p:cNvPr id="1973" name="Google Shape;1973;p140"/>
            <p:cNvCxnSpPr/>
            <p:nvPr/>
          </p:nvCxnSpPr>
          <p:spPr>
            <a:xfrm>
              <a:off x="3037538" y="2822116"/>
              <a:ext cx="373800" cy="5274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stealth" w="med" len="med"/>
              <a:tailEnd type="none" w="med" len="med"/>
            </a:ln>
          </p:spPr>
        </p:cxnSp>
        <p:cxnSp>
          <p:nvCxnSpPr>
            <p:cNvPr id="1974" name="Google Shape;1974;p140"/>
            <p:cNvCxnSpPr/>
            <p:nvPr/>
          </p:nvCxnSpPr>
          <p:spPr>
            <a:xfrm>
              <a:off x="6363998" y="2826715"/>
              <a:ext cx="383400" cy="5226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stealth" w="med" len="med"/>
              <a:tailEnd type="none" w="med" len="med"/>
            </a:ln>
          </p:spPr>
        </p:cxnSp>
        <p:cxnSp>
          <p:nvCxnSpPr>
            <p:cNvPr id="1975" name="Google Shape;1975;p140"/>
            <p:cNvCxnSpPr/>
            <p:nvPr/>
          </p:nvCxnSpPr>
          <p:spPr>
            <a:xfrm flipH="1">
              <a:off x="5216586" y="2809335"/>
              <a:ext cx="377100" cy="5400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stealth" w="med" len="med"/>
              <a:tailEnd type="none" w="med" len="med"/>
            </a:ln>
          </p:spPr>
        </p:cxnSp>
        <p:cxnSp>
          <p:nvCxnSpPr>
            <p:cNvPr id="1976" name="Google Shape;1976;p140"/>
            <p:cNvCxnSpPr/>
            <p:nvPr/>
          </p:nvCxnSpPr>
          <p:spPr>
            <a:xfrm flipH="1">
              <a:off x="1878084" y="2829651"/>
              <a:ext cx="381900" cy="5199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stealth" w="med" len="med"/>
              <a:tailEnd type="none" w="med" len="med"/>
            </a:ln>
          </p:spPr>
        </p:cxnSp>
        <p:cxnSp>
          <p:nvCxnSpPr>
            <p:cNvPr id="1977" name="Google Shape;1977;p140"/>
            <p:cNvCxnSpPr/>
            <p:nvPr/>
          </p:nvCxnSpPr>
          <p:spPr>
            <a:xfrm flipH="1">
              <a:off x="1479418" y="3853795"/>
              <a:ext cx="315600" cy="5655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stealth" w="med" len="med"/>
              <a:tailEnd type="none" w="med" len="med"/>
            </a:ln>
          </p:spPr>
        </p:cxnSp>
        <p:cxnSp>
          <p:nvCxnSpPr>
            <p:cNvPr id="1978" name="Google Shape;1978;p140"/>
            <p:cNvCxnSpPr/>
            <p:nvPr/>
          </p:nvCxnSpPr>
          <p:spPr>
            <a:xfrm>
              <a:off x="1947418" y="3861316"/>
              <a:ext cx="325800" cy="5502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stealth" w="med" len="med"/>
              <a:tailEnd type="none" w="med" len="med"/>
            </a:ln>
          </p:spPr>
        </p:cxnSp>
        <p:cxnSp>
          <p:nvCxnSpPr>
            <p:cNvPr id="1979" name="Google Shape;1979;p140"/>
            <p:cNvCxnSpPr/>
            <p:nvPr/>
          </p:nvCxnSpPr>
          <p:spPr>
            <a:xfrm flipH="1">
              <a:off x="3017067" y="3852905"/>
              <a:ext cx="315600" cy="5655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stealth" w="med" len="med"/>
              <a:tailEnd type="none" w="med" len="med"/>
            </a:ln>
          </p:spPr>
        </p:cxnSp>
        <p:cxnSp>
          <p:nvCxnSpPr>
            <p:cNvPr id="1980" name="Google Shape;1980;p140"/>
            <p:cNvCxnSpPr/>
            <p:nvPr/>
          </p:nvCxnSpPr>
          <p:spPr>
            <a:xfrm>
              <a:off x="3485067" y="3860426"/>
              <a:ext cx="325800" cy="5502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stealth" w="med" len="med"/>
              <a:tailEnd type="none" w="med" len="med"/>
            </a:ln>
          </p:spPr>
        </p:cxnSp>
        <p:cxnSp>
          <p:nvCxnSpPr>
            <p:cNvPr id="1981" name="Google Shape;1981;p140"/>
            <p:cNvCxnSpPr/>
            <p:nvPr/>
          </p:nvCxnSpPr>
          <p:spPr>
            <a:xfrm flipH="1">
              <a:off x="4812651" y="3852895"/>
              <a:ext cx="315600" cy="5655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stealth" w="med" len="med"/>
              <a:tailEnd type="none" w="med" len="med"/>
            </a:ln>
          </p:spPr>
        </p:cxnSp>
        <p:cxnSp>
          <p:nvCxnSpPr>
            <p:cNvPr id="1982" name="Google Shape;1982;p140"/>
            <p:cNvCxnSpPr/>
            <p:nvPr/>
          </p:nvCxnSpPr>
          <p:spPr>
            <a:xfrm>
              <a:off x="5280651" y="3860416"/>
              <a:ext cx="325800" cy="5502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stealth" w="med" len="med"/>
              <a:tailEnd type="none" w="med" len="med"/>
            </a:ln>
          </p:spPr>
        </p:cxnSp>
        <p:cxnSp>
          <p:nvCxnSpPr>
            <p:cNvPr id="1983" name="Google Shape;1983;p140"/>
            <p:cNvCxnSpPr/>
            <p:nvPr/>
          </p:nvCxnSpPr>
          <p:spPr>
            <a:xfrm flipH="1">
              <a:off x="6352822" y="3852905"/>
              <a:ext cx="315600" cy="5655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stealth" w="med" len="med"/>
              <a:tailEnd type="none" w="med" len="med"/>
            </a:ln>
          </p:spPr>
        </p:cxnSp>
        <p:cxnSp>
          <p:nvCxnSpPr>
            <p:cNvPr id="1984" name="Google Shape;1984;p140"/>
            <p:cNvCxnSpPr/>
            <p:nvPr/>
          </p:nvCxnSpPr>
          <p:spPr>
            <a:xfrm>
              <a:off x="6820822" y="3860426"/>
              <a:ext cx="325800" cy="55020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stealth" w="med" len="med"/>
              <a:tailEnd type="none" w="med" len="med"/>
            </a:ln>
          </p:spPr>
        </p:cxnSp>
      </p:grpSp>
      <p:sp>
        <p:nvSpPr>
          <p:cNvPr id="1985" name="Google Shape;1985;p140"/>
          <p:cNvSpPr/>
          <p:nvPr/>
        </p:nvSpPr>
        <p:spPr>
          <a:xfrm>
            <a:off x="4046029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86" name="Google Shape;1986;p140"/>
          <p:cNvSpPr/>
          <p:nvPr/>
        </p:nvSpPr>
        <p:spPr>
          <a:xfrm>
            <a:off x="4558012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87" name="Google Shape;1987;p140"/>
          <p:cNvSpPr/>
          <p:nvPr/>
        </p:nvSpPr>
        <p:spPr>
          <a:xfrm>
            <a:off x="5069996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88" name="Google Shape;1988;p140"/>
          <p:cNvSpPr/>
          <p:nvPr/>
        </p:nvSpPr>
        <p:spPr>
          <a:xfrm>
            <a:off x="5581979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89" name="Google Shape;1989;p140"/>
          <p:cNvSpPr/>
          <p:nvPr/>
        </p:nvSpPr>
        <p:spPr>
          <a:xfrm>
            <a:off x="6093963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90" name="Google Shape;1990;p140"/>
          <p:cNvSpPr/>
          <p:nvPr/>
        </p:nvSpPr>
        <p:spPr>
          <a:xfrm>
            <a:off x="6607293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91" name="Google Shape;1991;p140"/>
          <p:cNvSpPr/>
          <p:nvPr/>
        </p:nvSpPr>
        <p:spPr>
          <a:xfrm>
            <a:off x="7120624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92" name="Google Shape;1992;p140"/>
          <p:cNvSpPr/>
          <p:nvPr/>
        </p:nvSpPr>
        <p:spPr>
          <a:xfrm>
            <a:off x="7633955" y="2059650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93" name="Google Shape;1993;p140"/>
          <p:cNvSpPr/>
          <p:nvPr/>
        </p:nvSpPr>
        <p:spPr>
          <a:xfrm>
            <a:off x="2848257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94" name="Google Shape;1994;p140"/>
          <p:cNvSpPr/>
          <p:nvPr/>
        </p:nvSpPr>
        <p:spPr>
          <a:xfrm>
            <a:off x="3360241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95" name="Google Shape;1995;p140"/>
          <p:cNvSpPr/>
          <p:nvPr/>
        </p:nvSpPr>
        <p:spPr>
          <a:xfrm>
            <a:off x="3872224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96" name="Google Shape;1996;p140"/>
          <p:cNvSpPr/>
          <p:nvPr/>
        </p:nvSpPr>
        <p:spPr>
          <a:xfrm>
            <a:off x="4384208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97" name="Google Shape;1997;p140"/>
          <p:cNvSpPr/>
          <p:nvPr/>
        </p:nvSpPr>
        <p:spPr>
          <a:xfrm>
            <a:off x="7291733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98" name="Google Shape;1998;p140"/>
          <p:cNvSpPr/>
          <p:nvPr/>
        </p:nvSpPr>
        <p:spPr>
          <a:xfrm>
            <a:off x="7805064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999" name="Google Shape;1999;p140"/>
          <p:cNvSpPr/>
          <p:nvPr/>
        </p:nvSpPr>
        <p:spPr>
          <a:xfrm>
            <a:off x="8318395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000" name="Google Shape;2000;p140"/>
          <p:cNvSpPr/>
          <p:nvPr/>
        </p:nvSpPr>
        <p:spPr>
          <a:xfrm>
            <a:off x="8831725" y="3193147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001" name="Google Shape;2001;p140"/>
          <p:cNvSpPr/>
          <p:nvPr/>
        </p:nvSpPr>
        <p:spPr>
          <a:xfrm>
            <a:off x="2334927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002" name="Google Shape;2002;p140"/>
          <p:cNvSpPr/>
          <p:nvPr/>
        </p:nvSpPr>
        <p:spPr>
          <a:xfrm>
            <a:off x="2846911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003" name="Google Shape;2003;p140"/>
          <p:cNvSpPr/>
          <p:nvPr/>
        </p:nvSpPr>
        <p:spPr>
          <a:xfrm>
            <a:off x="4385555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004" name="Google Shape;2004;p140"/>
          <p:cNvSpPr/>
          <p:nvPr/>
        </p:nvSpPr>
        <p:spPr>
          <a:xfrm>
            <a:off x="4897539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005" name="Google Shape;2005;p140"/>
          <p:cNvSpPr/>
          <p:nvPr/>
        </p:nvSpPr>
        <p:spPr>
          <a:xfrm>
            <a:off x="6778403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006" name="Google Shape;2006;p140"/>
          <p:cNvSpPr/>
          <p:nvPr/>
        </p:nvSpPr>
        <p:spPr>
          <a:xfrm>
            <a:off x="7291733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007" name="Google Shape;2007;p140"/>
          <p:cNvSpPr/>
          <p:nvPr/>
        </p:nvSpPr>
        <p:spPr>
          <a:xfrm>
            <a:off x="8831725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008" name="Google Shape;2008;p140"/>
          <p:cNvSpPr/>
          <p:nvPr/>
        </p:nvSpPr>
        <p:spPr>
          <a:xfrm>
            <a:off x="9345056" y="4266986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grpSp>
        <p:nvGrpSpPr>
          <p:cNvPr id="4" name="Google Shape;2009;p140"/>
          <p:cNvGrpSpPr/>
          <p:nvPr/>
        </p:nvGrpSpPr>
        <p:grpSpPr>
          <a:xfrm>
            <a:off x="2241820" y="2498801"/>
            <a:ext cx="7701633" cy="2710152"/>
            <a:chOff x="1681363" y="1641551"/>
            <a:chExt cx="5776225" cy="2710152"/>
          </a:xfrm>
        </p:grpSpPr>
        <p:sp>
          <p:nvSpPr>
            <p:cNvPr id="2010" name="Google Shape;2010;p140"/>
            <p:cNvSpPr txBox="1"/>
            <p:nvPr/>
          </p:nvSpPr>
          <p:spPr>
            <a:xfrm>
              <a:off x="5528737" y="1641551"/>
              <a:ext cx="885900" cy="485700"/>
            </a:xfrm>
            <a:prstGeom prst="rect">
              <a:avLst/>
            </a:prstGeom>
            <a:gradFill>
              <a:gsLst>
                <a:gs pos="0">
                  <a:srgbClr val="F3F3F3"/>
                </a:gs>
                <a:gs pos="0">
                  <a:srgbClr val="FFFFFF">
                    <a:alpha val="0"/>
                  </a:srgbClr>
                </a:gs>
                <a:gs pos="50000">
                  <a:srgbClr val="F3F3F3"/>
                </a:gs>
                <a:gs pos="100000">
                  <a:srgbClr val="FFFFFF">
                    <a:alpha val="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MERGE!</a:t>
              </a:r>
              <a:endParaRPr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2011" name="Google Shape;2011;p140"/>
            <p:cNvSpPr txBox="1"/>
            <p:nvPr/>
          </p:nvSpPr>
          <p:spPr>
            <a:xfrm>
              <a:off x="3027091" y="2789097"/>
              <a:ext cx="885900" cy="484200"/>
            </a:xfrm>
            <a:prstGeom prst="rect">
              <a:avLst/>
            </a:prstGeom>
            <a:gradFill>
              <a:gsLst>
                <a:gs pos="0">
                  <a:srgbClr val="F3F3F3"/>
                </a:gs>
                <a:gs pos="0">
                  <a:srgbClr val="FFFFFF">
                    <a:alpha val="0"/>
                  </a:srgbClr>
                </a:gs>
                <a:gs pos="50000">
                  <a:srgbClr val="F3F3F3"/>
                </a:gs>
                <a:gs pos="100000">
                  <a:srgbClr val="FFFFFF">
                    <a:alpha val="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MERGE!</a:t>
              </a:r>
              <a:endParaRPr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2012" name="Google Shape;2012;p140"/>
            <p:cNvSpPr txBox="1"/>
            <p:nvPr/>
          </p:nvSpPr>
          <p:spPr>
            <a:xfrm>
              <a:off x="2720238" y="1641551"/>
              <a:ext cx="885900" cy="485700"/>
            </a:xfrm>
            <a:prstGeom prst="rect">
              <a:avLst/>
            </a:prstGeom>
            <a:gradFill>
              <a:gsLst>
                <a:gs pos="0">
                  <a:srgbClr val="F3F3F3"/>
                </a:gs>
                <a:gs pos="0">
                  <a:srgbClr val="FFFFFF">
                    <a:alpha val="0"/>
                  </a:srgbClr>
                </a:gs>
                <a:gs pos="50000">
                  <a:srgbClr val="F3F3F3"/>
                </a:gs>
                <a:gs pos="100000">
                  <a:srgbClr val="FFFFFF">
                    <a:alpha val="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MERGE!</a:t>
              </a:r>
              <a:endParaRPr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2013" name="Google Shape;2013;p140"/>
            <p:cNvSpPr txBox="1"/>
            <p:nvPr/>
          </p:nvSpPr>
          <p:spPr>
            <a:xfrm>
              <a:off x="1884338" y="2790007"/>
              <a:ext cx="885900" cy="484200"/>
            </a:xfrm>
            <a:prstGeom prst="rect">
              <a:avLst/>
            </a:prstGeom>
            <a:gradFill>
              <a:gsLst>
                <a:gs pos="0">
                  <a:srgbClr val="F3F3F3"/>
                </a:gs>
                <a:gs pos="0">
                  <a:srgbClr val="FFFFFF">
                    <a:alpha val="0"/>
                  </a:srgbClr>
                </a:gs>
                <a:gs pos="50000">
                  <a:srgbClr val="F3F3F3"/>
                </a:gs>
                <a:gs pos="100000">
                  <a:srgbClr val="FFFFFF">
                    <a:alpha val="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MERGE!</a:t>
              </a:r>
              <a:endParaRPr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2014" name="Google Shape;2014;p140"/>
            <p:cNvSpPr txBox="1"/>
            <p:nvPr/>
          </p:nvSpPr>
          <p:spPr>
            <a:xfrm>
              <a:off x="5237009" y="2789521"/>
              <a:ext cx="885900" cy="484200"/>
            </a:xfrm>
            <a:prstGeom prst="rect">
              <a:avLst/>
            </a:prstGeom>
            <a:gradFill>
              <a:gsLst>
                <a:gs pos="0">
                  <a:srgbClr val="F3F3F3"/>
                </a:gs>
                <a:gs pos="0">
                  <a:srgbClr val="FFFFFF">
                    <a:alpha val="0"/>
                  </a:srgbClr>
                </a:gs>
                <a:gs pos="50000">
                  <a:srgbClr val="F3F3F3"/>
                </a:gs>
                <a:gs pos="100000">
                  <a:srgbClr val="FFFFFF">
                    <a:alpha val="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MERGE!</a:t>
              </a:r>
              <a:endParaRPr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2015" name="Google Shape;2015;p140"/>
            <p:cNvSpPr txBox="1"/>
            <p:nvPr/>
          </p:nvSpPr>
          <p:spPr>
            <a:xfrm>
              <a:off x="6379762" y="2788611"/>
              <a:ext cx="885900" cy="484200"/>
            </a:xfrm>
            <a:prstGeom prst="rect">
              <a:avLst/>
            </a:prstGeom>
            <a:gradFill>
              <a:gsLst>
                <a:gs pos="0">
                  <a:srgbClr val="F3F3F3"/>
                </a:gs>
                <a:gs pos="0">
                  <a:srgbClr val="FFFFFF">
                    <a:alpha val="0"/>
                  </a:srgbClr>
                </a:gs>
                <a:gs pos="50000">
                  <a:srgbClr val="F3F3F3"/>
                </a:gs>
                <a:gs pos="100000">
                  <a:srgbClr val="FFFFFF">
                    <a:alpha val="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MERGE!</a:t>
              </a:r>
              <a:endParaRPr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2016" name="Google Shape;2016;p140"/>
            <p:cNvSpPr txBox="1"/>
            <p:nvPr/>
          </p:nvSpPr>
          <p:spPr>
            <a:xfrm>
              <a:off x="5019633" y="3922949"/>
              <a:ext cx="885900" cy="420600"/>
            </a:xfrm>
            <a:prstGeom prst="rect">
              <a:avLst/>
            </a:prstGeom>
            <a:gradFill>
              <a:gsLst>
                <a:gs pos="0">
                  <a:srgbClr val="F3F3F3"/>
                </a:gs>
                <a:gs pos="0">
                  <a:srgbClr val="FFFFFF">
                    <a:alpha val="0"/>
                  </a:srgbClr>
                </a:gs>
                <a:gs pos="50000">
                  <a:srgbClr val="F3F3F3"/>
                </a:gs>
                <a:gs pos="100000">
                  <a:srgbClr val="FFFFFF">
                    <a:alpha val="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MERGE!</a:t>
              </a:r>
              <a:endParaRPr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2017" name="Google Shape;2017;p140"/>
            <p:cNvSpPr txBox="1"/>
            <p:nvPr/>
          </p:nvSpPr>
          <p:spPr>
            <a:xfrm>
              <a:off x="6571688" y="3922931"/>
              <a:ext cx="885900" cy="420600"/>
            </a:xfrm>
            <a:prstGeom prst="rect">
              <a:avLst/>
            </a:prstGeom>
            <a:gradFill>
              <a:gsLst>
                <a:gs pos="0">
                  <a:srgbClr val="F3F3F3"/>
                </a:gs>
                <a:gs pos="0">
                  <a:srgbClr val="FFFFFF">
                    <a:alpha val="0"/>
                  </a:srgbClr>
                </a:gs>
                <a:gs pos="50000">
                  <a:srgbClr val="F3F3F3"/>
                </a:gs>
                <a:gs pos="100000">
                  <a:srgbClr val="FFFFFF">
                    <a:alpha val="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MERGE!</a:t>
              </a:r>
              <a:endParaRPr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2018" name="Google Shape;2018;p140"/>
            <p:cNvSpPr txBox="1"/>
            <p:nvPr/>
          </p:nvSpPr>
          <p:spPr>
            <a:xfrm>
              <a:off x="1681363" y="3931103"/>
              <a:ext cx="885900" cy="420600"/>
            </a:xfrm>
            <a:prstGeom prst="rect">
              <a:avLst/>
            </a:prstGeom>
            <a:gradFill>
              <a:gsLst>
                <a:gs pos="0">
                  <a:srgbClr val="F3F3F3"/>
                </a:gs>
                <a:gs pos="0">
                  <a:srgbClr val="FFFFFF">
                    <a:alpha val="0"/>
                  </a:srgbClr>
                </a:gs>
                <a:gs pos="50000">
                  <a:srgbClr val="F3F3F3"/>
                </a:gs>
                <a:gs pos="100000">
                  <a:srgbClr val="FFFFFF">
                    <a:alpha val="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MERGE!</a:t>
              </a:r>
              <a:endParaRPr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  <p:sp>
          <p:nvSpPr>
            <p:cNvPr id="2019" name="Google Shape;2019;p140"/>
            <p:cNvSpPr txBox="1"/>
            <p:nvPr/>
          </p:nvSpPr>
          <p:spPr>
            <a:xfrm>
              <a:off x="3225312" y="3930312"/>
              <a:ext cx="885900" cy="420600"/>
            </a:xfrm>
            <a:prstGeom prst="rect">
              <a:avLst/>
            </a:prstGeom>
            <a:gradFill>
              <a:gsLst>
                <a:gs pos="0">
                  <a:srgbClr val="F3F3F3"/>
                </a:gs>
                <a:gs pos="0">
                  <a:srgbClr val="FFFFFF">
                    <a:alpha val="0"/>
                  </a:srgbClr>
                </a:gs>
                <a:gs pos="50000">
                  <a:srgbClr val="F3F3F3"/>
                </a:gs>
                <a:gs pos="100000">
                  <a:srgbClr val="FFFFFF">
                    <a:alpha val="0"/>
                  </a:srgbClr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b="1">
                  <a:solidFill>
                    <a:schemeClr val="accent5"/>
                  </a:solidFill>
                  <a:latin typeface="Assistant"/>
                  <a:ea typeface="Assistant"/>
                  <a:cs typeface="Assistant"/>
                  <a:sym typeface="Assistant"/>
                </a:rPr>
                <a:t> MERGE!</a:t>
              </a:r>
              <a:endParaRPr b="1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endParaRPr>
            </a:p>
          </p:txBody>
        </p:sp>
      </p:grpSp>
      <p:sp>
        <p:nvSpPr>
          <p:cNvPr id="2020" name="Google Shape;2020;p140"/>
          <p:cNvSpPr/>
          <p:nvPr/>
        </p:nvSpPr>
        <p:spPr>
          <a:xfrm>
            <a:off x="2062216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3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021" name="Google Shape;2021;p140"/>
          <p:cNvSpPr/>
          <p:nvPr/>
        </p:nvSpPr>
        <p:spPr>
          <a:xfrm>
            <a:off x="3097520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2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022" name="Google Shape;2022;p140"/>
          <p:cNvSpPr/>
          <p:nvPr/>
        </p:nvSpPr>
        <p:spPr>
          <a:xfrm>
            <a:off x="4132877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6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023" name="Google Shape;2023;p140"/>
          <p:cNvSpPr/>
          <p:nvPr/>
        </p:nvSpPr>
        <p:spPr>
          <a:xfrm>
            <a:off x="5168215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8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024" name="Google Shape;2024;p140"/>
          <p:cNvSpPr/>
          <p:nvPr/>
        </p:nvSpPr>
        <p:spPr>
          <a:xfrm>
            <a:off x="6505693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1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025" name="Google Shape;2025;p140"/>
          <p:cNvSpPr/>
          <p:nvPr/>
        </p:nvSpPr>
        <p:spPr>
          <a:xfrm>
            <a:off x="7548411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5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026" name="Google Shape;2026;p140"/>
          <p:cNvSpPr/>
          <p:nvPr/>
        </p:nvSpPr>
        <p:spPr>
          <a:xfrm>
            <a:off x="8591116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4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027" name="Google Shape;2027;p140"/>
          <p:cNvSpPr/>
          <p:nvPr/>
        </p:nvSpPr>
        <p:spPr>
          <a:xfrm>
            <a:off x="9617767" y="5340825"/>
            <a:ext cx="512000" cy="3570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100">
                <a:latin typeface="Assistant"/>
                <a:ea typeface="Assistant"/>
                <a:cs typeface="Assistant"/>
                <a:sym typeface="Assistant"/>
              </a:rPr>
              <a:t>7</a:t>
            </a:r>
            <a:endParaRPr sz="210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2028" name="Google Shape;2028;p140"/>
          <p:cNvSpPr txBox="1"/>
          <p:nvPr/>
        </p:nvSpPr>
        <p:spPr>
          <a:xfrm>
            <a:off x="8317067" y="2059650"/>
            <a:ext cx="3457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We have a sorted sequence!</a:t>
            </a:r>
            <a:endParaRPr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7" name="Rectangle 6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322" y="713461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Two questions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1939104"/>
            <a:ext cx="4522076" cy="1639669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200" dirty="0"/>
              <a:t>Does this work?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/>
              <a:t>Is it fast?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38200" y="4161008"/>
            <a:ext cx="3590061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Empirically: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Seems to work.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Seems fast.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96001" y="1106677"/>
            <a:ext cx="50659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accent4"/>
                </a:solidFill>
              </a:rPr>
              <a:t>Python says</a:t>
            </a:r>
            <a:r>
              <a:rPr lang="mr-IN" sz="2400" dirty="0">
                <a:solidFill>
                  <a:schemeClr val="accent4"/>
                </a:solidFill>
              </a:rPr>
              <a:t>…</a:t>
            </a:r>
            <a:endParaRPr lang="en-US" sz="2400" dirty="0">
              <a:solidFill>
                <a:schemeClr val="accent4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44AF76C-83AA-654A-B3E9-5DA60D6A03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0208" y="1714500"/>
            <a:ext cx="7431792" cy="418038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1869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2" name="Google Shape;2112;p150"/>
          <p:cNvSpPr txBox="1">
            <a:spLocks noGrp="1"/>
          </p:cNvSpPr>
          <p:nvPr>
            <p:ph type="title"/>
          </p:nvPr>
        </p:nvSpPr>
        <p:spPr>
          <a:xfrm>
            <a:off x="838200" y="684433"/>
            <a:ext cx="10515600" cy="1325563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" sz="3600" b="1" dirty="0">
                <a:solidFill>
                  <a:srgbClr val="FF0000"/>
                </a:solidFill>
                <a:latin typeface="Lato Light"/>
                <a:ea typeface="Lato Light"/>
                <a:cs typeface="Lato Light"/>
                <a:sym typeface="Lato Light"/>
              </a:rPr>
              <a:t>Mergesort: Is It Fast?</a:t>
            </a:r>
            <a:endParaRPr sz="3600" b="1" dirty="0">
              <a:solidFill>
                <a:srgbClr val="FF0000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CC7B8E4-44B7-4A30-93A5-83DC4488FC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115" name="Google Shape;2115;p150"/>
          <p:cNvSpPr txBox="1">
            <a:spLocks noGrp="1"/>
          </p:cNvSpPr>
          <p:nvPr>
            <p:ph type="sldNum" idx="4294967295"/>
          </p:nvPr>
        </p:nvSpPr>
        <p:spPr>
          <a:xfrm>
            <a:off x="11459634" y="5519738"/>
            <a:ext cx="732367" cy="393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44</a:t>
            </a:fld>
            <a:endParaRPr/>
          </a:p>
        </p:txBody>
      </p:sp>
      <p:sp>
        <p:nvSpPr>
          <p:cNvPr id="2113" name="Google Shape;2113;p150"/>
          <p:cNvSpPr/>
          <p:nvPr/>
        </p:nvSpPr>
        <p:spPr>
          <a:xfrm>
            <a:off x="3399000" y="2068950"/>
            <a:ext cx="5394000" cy="27201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" sz="2100" b="1">
                <a:latin typeface="Inconsolata"/>
                <a:ea typeface="Inconsolata"/>
                <a:cs typeface="Inconsolata"/>
                <a:sym typeface="Inconsolata"/>
              </a:rPr>
              <a:t>MERGESORT</a:t>
            </a:r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(A):</a:t>
            </a:r>
            <a:endParaRPr sz="210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   n = len(A)</a:t>
            </a:r>
            <a:endParaRPr sz="210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   if n &lt;= 1:</a:t>
            </a:r>
            <a:endParaRPr sz="210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      return A</a:t>
            </a:r>
            <a:endParaRPr sz="210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   L = </a:t>
            </a:r>
            <a:r>
              <a:rPr lang="en" sz="2100" b="1">
                <a:latin typeface="Inconsolata"/>
                <a:ea typeface="Inconsolata"/>
                <a:cs typeface="Inconsolata"/>
                <a:sym typeface="Inconsolata"/>
              </a:rPr>
              <a:t>MERGESORT</a:t>
            </a:r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(A[0:n/2])</a:t>
            </a:r>
            <a:endParaRPr sz="210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   R = </a:t>
            </a:r>
            <a:r>
              <a:rPr lang="en" sz="2100" b="1">
                <a:latin typeface="Inconsolata"/>
                <a:ea typeface="Inconsolata"/>
                <a:cs typeface="Inconsolata"/>
                <a:sym typeface="Inconsolata"/>
              </a:rPr>
              <a:t>MERGESORT</a:t>
            </a:r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(A[n/2:n])</a:t>
            </a:r>
            <a:endParaRPr sz="2100">
              <a:latin typeface="Inconsolata"/>
              <a:ea typeface="Inconsolata"/>
              <a:cs typeface="Inconsolata"/>
              <a:sym typeface="Inconsolata"/>
            </a:endParaRPr>
          </a:p>
          <a:p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   return </a:t>
            </a:r>
            <a:r>
              <a:rPr lang="en" sz="2100" b="1">
                <a:solidFill>
                  <a:schemeClr val="accent5"/>
                </a:solidFill>
                <a:latin typeface="Inconsolata"/>
                <a:ea typeface="Inconsolata"/>
                <a:cs typeface="Inconsolata"/>
                <a:sym typeface="Inconsolata"/>
              </a:rPr>
              <a:t>MERGE</a:t>
            </a:r>
            <a:r>
              <a:rPr lang="en" sz="2100">
                <a:latin typeface="Inconsolata"/>
                <a:ea typeface="Inconsolata"/>
                <a:cs typeface="Inconsolata"/>
                <a:sym typeface="Inconsolata"/>
              </a:rPr>
              <a:t>(L,R)</a:t>
            </a:r>
            <a:endParaRPr sz="2100">
              <a:latin typeface="Inconsolata"/>
              <a:ea typeface="Inconsolata"/>
              <a:cs typeface="Inconsolata"/>
              <a:sym typeface="Inconsolata"/>
            </a:endParaRPr>
          </a:p>
        </p:txBody>
      </p:sp>
      <p:sp>
        <p:nvSpPr>
          <p:cNvPr id="2114" name="Google Shape;2114;p150"/>
          <p:cNvSpPr txBox="1"/>
          <p:nvPr/>
        </p:nvSpPr>
        <p:spPr>
          <a:xfrm>
            <a:off x="1688600" y="4935125"/>
            <a:ext cx="8814800" cy="80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" sz="2600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CLAIM: MergeSort runs in time </a:t>
            </a:r>
            <a:r>
              <a:rPr lang="en" sz="2800" b="1">
                <a:solidFill>
                  <a:srgbClr val="CC0000"/>
                </a:solidFill>
                <a:latin typeface="Assistant"/>
                <a:ea typeface="Assistant"/>
                <a:cs typeface="Assistant"/>
                <a:sym typeface="Assistant"/>
              </a:rPr>
              <a:t>O(n log n)</a:t>
            </a:r>
            <a:endParaRPr sz="2800" b="1">
              <a:solidFill>
                <a:srgbClr val="CC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1403</TotalTime>
  <Words>2293</Words>
  <Application>Microsoft Office PowerPoint</Application>
  <PresentationFormat>Widescreen</PresentationFormat>
  <Paragraphs>886</Paragraphs>
  <Slides>45</Slides>
  <Notes>33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6" baseType="lpstr">
      <vt:lpstr>Arial</vt:lpstr>
      <vt:lpstr>Assistant</vt:lpstr>
      <vt:lpstr>Assistant Light</vt:lpstr>
      <vt:lpstr>Calibri</vt:lpstr>
      <vt:lpstr>Calibri Light</vt:lpstr>
      <vt:lpstr>Inconsolata</vt:lpstr>
      <vt:lpstr>Lato Light</vt:lpstr>
      <vt:lpstr>Times New Roman</vt:lpstr>
      <vt:lpstr>Trebuchet MS</vt:lpstr>
      <vt:lpstr>Wingdings</vt:lpstr>
      <vt:lpstr>Office Theme</vt:lpstr>
      <vt:lpstr>PowerPoint Presentation</vt:lpstr>
      <vt:lpstr>PowerPoint Presentation</vt:lpstr>
      <vt:lpstr>Contents:</vt:lpstr>
      <vt:lpstr>DIVIDE AND CONQUER  (Merge Sort - Recurrence Relations)</vt:lpstr>
      <vt:lpstr>DIVIDE AND CONQUER</vt:lpstr>
      <vt:lpstr>Divide-and-Conquer Examples</vt:lpstr>
      <vt:lpstr>Divide and conquer </vt:lpstr>
      <vt:lpstr>Divide-and-conquer technique</vt:lpstr>
      <vt:lpstr>Divide and Conquer</vt:lpstr>
      <vt:lpstr>Divide-and-conquer Algorithms</vt:lpstr>
      <vt:lpstr>PowerPoint Presentation</vt:lpstr>
      <vt:lpstr>PowerPoint Presentation</vt:lpstr>
      <vt:lpstr>Merge sort:</vt:lpstr>
      <vt:lpstr>Merge sort:</vt:lpstr>
      <vt:lpstr>PowerPoint Presentation</vt:lpstr>
      <vt:lpstr>Mergesort Example:</vt:lpstr>
      <vt:lpstr>Mergesort:</vt:lpstr>
      <vt:lpstr>PowerPoint Presentation</vt:lpstr>
      <vt:lpstr>Mergesort:</vt:lpstr>
      <vt:lpstr>Mergesort:</vt:lpstr>
      <vt:lpstr>Mergesort:</vt:lpstr>
      <vt:lpstr>Mergesort:</vt:lpstr>
      <vt:lpstr>Mergesort:</vt:lpstr>
      <vt:lpstr>Mergesort</vt:lpstr>
      <vt:lpstr>Mergesort</vt:lpstr>
      <vt:lpstr>Mergesort</vt:lpstr>
      <vt:lpstr>Mergesort</vt:lpstr>
      <vt:lpstr>Mergesort</vt:lpstr>
      <vt:lpstr>Mergesort: Pseudocode</vt:lpstr>
      <vt:lpstr>Mergesort: Pseudocode</vt:lpstr>
      <vt:lpstr>Mergesort: Pseudocode</vt:lpstr>
      <vt:lpstr>Mergesort: Pseudocode</vt:lpstr>
      <vt:lpstr>Mergesort: Pseudocode</vt:lpstr>
      <vt:lpstr>Mergesort: Pseudocode</vt:lpstr>
      <vt:lpstr>Mergesort: Recursive Calls</vt:lpstr>
      <vt:lpstr>Mergesort: Recursive Calls</vt:lpstr>
      <vt:lpstr>Mergesort: Recursive Calls</vt:lpstr>
      <vt:lpstr>Mergesort: Recursive Calls</vt:lpstr>
      <vt:lpstr>Mergesort: Recursive Calls</vt:lpstr>
      <vt:lpstr>Mergesort: Merge Steps</vt:lpstr>
      <vt:lpstr>Mergesort: Merge Steps</vt:lpstr>
      <vt:lpstr>Mergesort: Merge Steps</vt:lpstr>
      <vt:lpstr>Two questions</vt:lpstr>
      <vt:lpstr>Mergesort: Is It Fast?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Hadeer Mostafa</cp:lastModifiedBy>
  <cp:revision>286</cp:revision>
  <dcterms:created xsi:type="dcterms:W3CDTF">2023-04-29T09:08:23Z</dcterms:created>
  <dcterms:modified xsi:type="dcterms:W3CDTF">2024-02-22T23:09:47Z</dcterms:modified>
</cp:coreProperties>
</file>