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1"/>
  </p:notesMasterIdLst>
  <p:sldIdLst>
    <p:sldId id="480" r:id="rId5"/>
    <p:sldId id="271" r:id="rId6"/>
    <p:sldId id="256" r:id="rId7"/>
    <p:sldId id="558" r:id="rId8"/>
    <p:sldId id="559" r:id="rId9"/>
    <p:sldId id="560" r:id="rId10"/>
    <p:sldId id="561" r:id="rId11"/>
    <p:sldId id="557" r:id="rId12"/>
    <p:sldId id="528" r:id="rId13"/>
    <p:sldId id="529" r:id="rId14"/>
    <p:sldId id="530" r:id="rId15"/>
    <p:sldId id="555" r:id="rId16"/>
    <p:sldId id="556" r:id="rId17"/>
    <p:sldId id="553" r:id="rId18"/>
    <p:sldId id="554" r:id="rId19"/>
    <p:sldId id="551" r:id="rId20"/>
    <p:sldId id="552" r:id="rId21"/>
    <p:sldId id="549" r:id="rId22"/>
    <p:sldId id="550" r:id="rId23"/>
    <p:sldId id="531" r:id="rId24"/>
    <p:sldId id="532" r:id="rId25"/>
    <p:sldId id="533" r:id="rId26"/>
    <p:sldId id="534" r:id="rId27"/>
    <p:sldId id="535" r:id="rId28"/>
    <p:sldId id="536" r:id="rId29"/>
    <p:sldId id="537" r:id="rId30"/>
    <p:sldId id="538" r:id="rId31"/>
    <p:sldId id="539" r:id="rId32"/>
    <p:sldId id="540" r:id="rId33"/>
    <p:sldId id="541" r:id="rId34"/>
    <p:sldId id="542" r:id="rId35"/>
    <p:sldId id="543" r:id="rId36"/>
    <p:sldId id="544" r:id="rId37"/>
    <p:sldId id="545" r:id="rId38"/>
    <p:sldId id="546"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256"/>
            <p14:sldId id="558"/>
            <p14:sldId id="559"/>
            <p14:sldId id="560"/>
            <p14:sldId id="561"/>
            <p14:sldId id="557"/>
            <p14:sldId id="528"/>
            <p14:sldId id="529"/>
            <p14:sldId id="530"/>
            <p14:sldId id="555"/>
            <p14:sldId id="556"/>
            <p14:sldId id="553"/>
            <p14:sldId id="554"/>
            <p14:sldId id="551"/>
            <p14:sldId id="552"/>
            <p14:sldId id="549"/>
            <p14:sldId id="550"/>
            <p14:sldId id="531"/>
            <p14:sldId id="532"/>
            <p14:sldId id="533"/>
            <p14:sldId id="534"/>
            <p14:sldId id="535"/>
            <p14:sldId id="536"/>
            <p14:sldId id="537"/>
            <p14:sldId id="538"/>
            <p14:sldId id="539"/>
            <p14:sldId id="540"/>
            <p14:sldId id="541"/>
            <p14:sldId id="542"/>
            <p14:sldId id="543"/>
            <p14:sldId id="544"/>
            <p14:sldId id="545"/>
            <p14:sldId id="54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9F6C"/>
    <a:srgbClr val="00AEEF"/>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4.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a:solidFill>
                  <a:srgbClr val="002060"/>
                </a:solidFill>
                <a:latin typeface="Alexandria" charset="0"/>
                <a:cs typeface="Alexandria" charset="0"/>
              </a:rPr>
              <a:t>Lecturer: </a:t>
            </a:r>
            <a:r>
              <a:rPr lang="en-US" sz="2400" b="1" dirty="0">
                <a:solidFill>
                  <a:srgbClr val="002060"/>
                </a:solidFill>
                <a:latin typeface="Alexandria" charset="0"/>
                <a:cs typeface="Alexandria" charset="0"/>
              </a:rPr>
              <a:t>Dr. Raef Baraka</a:t>
            </a:r>
          </a:p>
        </p:txBody>
      </p:sp>
      <p:sp>
        <p:nvSpPr>
          <p:cNvPr id="31" name="TextBox 30"/>
          <p:cNvSpPr txBox="1"/>
          <p:nvPr/>
        </p:nvSpPr>
        <p:spPr>
          <a:xfrm>
            <a:off x="99185" y="1804750"/>
            <a:ext cx="5875165"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Communication Skills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Introduction Lecture</a:t>
            </a: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a:latin typeface="Alexandria" charset="0"/>
                <a:cs typeface="Alexandria" charset="0"/>
              </a:rPr>
              <a:t>CMM 201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856084"/>
            <a:ext cx="6239934"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Course Overview</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256206" y="1514954"/>
            <a:ext cx="4355691" cy="523220"/>
          </a:xfrm>
          <a:prstGeom prst="rect">
            <a:avLst/>
          </a:prstGeom>
          <a:noFill/>
        </p:spPr>
        <p:txBody>
          <a:bodyPr wrap="square" rtlCol="0">
            <a:spAutoFit/>
          </a:bodyPr>
          <a:lstStyle/>
          <a:p>
            <a:pPr algn="ctr"/>
            <a:r>
              <a:rPr lang="ar-SA" sz="2800" b="1" dirty="0">
                <a:solidFill>
                  <a:srgbClr val="00B0F0"/>
                </a:solidFill>
                <a:latin typeface="Alexandria" charset="0"/>
                <a:cs typeface="Alexandria" charset="0"/>
              </a:rPr>
              <a:t>نظرة عامة عن المساق</a:t>
            </a:r>
            <a:endParaRPr lang="en-US" sz="2800" b="1" dirty="0">
              <a:solidFill>
                <a:srgbClr val="00B0F0"/>
              </a:solidFill>
              <a:latin typeface="Alexandria" charset="0"/>
              <a:cs typeface="Alexandri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Communication Skills</a:t>
            </a:r>
          </a:p>
        </p:txBody>
      </p:sp>
      <p:sp>
        <p:nvSpPr>
          <p:cNvPr id="9" name="TextBox 8"/>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مهارات التواصل</a:t>
            </a:r>
            <a:r>
              <a:rPr lang="en-US" sz="2400" b="1" dirty="0">
                <a:solidFill>
                  <a:srgbClr val="00B0F0"/>
                </a:solidFill>
                <a:latin typeface="Alexandria" charset="0"/>
                <a:cs typeface="Alexandria" charset="0"/>
              </a:rPr>
              <a:t> </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1238436" y="1356215"/>
            <a:ext cx="425736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Course Description</a:t>
            </a:r>
          </a:p>
        </p:txBody>
      </p:sp>
      <p:sp>
        <p:nvSpPr>
          <p:cNvPr id="7" name="Rectangle 6">
            <a:extLst>
              <a:ext uri="{FF2B5EF4-FFF2-40B4-BE49-F238E27FC236}">
                <a16:creationId xmlns:a16="http://schemas.microsoft.com/office/drawing/2014/main" id="{81F11100-025D-F5A1-5964-5F4D287037E5}"/>
              </a:ext>
            </a:extLst>
          </p:cNvPr>
          <p:cNvSpPr/>
          <p:nvPr/>
        </p:nvSpPr>
        <p:spPr>
          <a:xfrm>
            <a:off x="7033522" y="1390178"/>
            <a:ext cx="3841496" cy="461665"/>
          </a:xfrm>
          <a:prstGeom prst="rect">
            <a:avLst/>
          </a:prstGeom>
        </p:spPr>
        <p:txBody>
          <a:bodyPr wrap="square">
            <a:spAutoFit/>
          </a:bodyPr>
          <a:lstStyle/>
          <a:p>
            <a:pPr algn="ctr" rtl="1"/>
            <a:r>
              <a:rPr lang="ar-SA" sz="2400" b="1" dirty="0">
                <a:solidFill>
                  <a:srgbClr val="00B0F0"/>
                </a:solidFill>
                <a:latin typeface="Alexandria" charset="0"/>
                <a:cs typeface="Alexandria" charset="0"/>
              </a:rPr>
              <a:t>وصف المقرر</a:t>
            </a:r>
            <a:endParaRPr lang="en-US" sz="24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845574" y="2010190"/>
            <a:ext cx="4955458" cy="465691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course is organized into five distinct parts: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Part I</a:t>
            </a:r>
            <a:r>
              <a:rPr lang="en-US" sz="2000" dirty="0">
                <a:solidFill>
                  <a:schemeClr val="accent6">
                    <a:lumMod val="50000"/>
                  </a:schemeClr>
                </a:solidFill>
                <a:latin typeface="Alexandria Light" pitchFamily="2" charset="-78"/>
                <a:cs typeface="Alexandria Light" pitchFamily="2" charset="-78"/>
              </a:rPr>
              <a:t> </a:t>
            </a:r>
            <a:r>
              <a:rPr lang="en-US" sz="2000" dirty="0">
                <a:latin typeface="Alexandria Light" pitchFamily="2" charset="-78"/>
                <a:cs typeface="Alexandria Light" pitchFamily="2" charset="-78"/>
              </a:rPr>
              <a:t>provides an overview of the foundations and key concepts important to studying business and professional communication and introduces students to central principles related to verbal and nonverbal communication and listening.</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4310667"/>
          </a:xfrm>
          <a:prstGeom prst="rect">
            <a:avLst/>
          </a:prstGeom>
        </p:spPr>
        <p:txBody>
          <a:bodyPr wrap="square">
            <a:spAutoFit/>
          </a:bodyPr>
          <a:lstStyle/>
          <a:p>
            <a:pPr algn="just" rtl="1">
              <a:lnSpc>
                <a:spcPct val="200000"/>
              </a:lnSpc>
            </a:pPr>
            <a:r>
              <a:rPr lang="ar-SA" sz="2000" dirty="0">
                <a:solidFill>
                  <a:srgbClr val="002060"/>
                </a:solidFill>
                <a:latin typeface="Alexandria Light" pitchFamily="2" charset="-78"/>
                <a:cs typeface="Alexandria Light" pitchFamily="2" charset="-78"/>
              </a:rPr>
              <a:t>ينقسم المساق إلى خمسة أجزاء رئيسية</a:t>
            </a:r>
            <a:r>
              <a:rPr lang="en-US" sz="2000" dirty="0">
                <a:solidFill>
                  <a:srgbClr val="002060"/>
                </a:solidFill>
                <a:latin typeface="Alexandria Light" pitchFamily="2" charset="-78"/>
                <a:cs typeface="Alexandria Light" pitchFamily="2" charset="-78"/>
              </a:rPr>
              <a:t>:</a:t>
            </a:r>
          </a:p>
          <a:p>
            <a:pPr marL="342900" indent="-342900" algn="just" rtl="1">
              <a:lnSpc>
                <a:spcPct val="200000"/>
              </a:lnSpc>
              <a:buFont typeface="Arial" panose="020B0604020202020204" pitchFamily="34" charset="0"/>
              <a:buChar char="•"/>
            </a:pPr>
            <a:r>
              <a:rPr lang="ar-SA" sz="2000" b="1" dirty="0">
                <a:solidFill>
                  <a:schemeClr val="accent6">
                    <a:lumMod val="50000"/>
                  </a:schemeClr>
                </a:solidFill>
                <a:latin typeface="Alexandria Light" pitchFamily="2" charset="-78"/>
                <a:cs typeface="Alexandria Light" pitchFamily="2" charset="-78"/>
              </a:rPr>
              <a:t>الجزء الأول </a:t>
            </a:r>
            <a:r>
              <a:rPr lang="ar-SA" sz="2000" dirty="0">
                <a:latin typeface="Alexandria Light" pitchFamily="2" charset="-78"/>
                <a:cs typeface="Alexandria Light" pitchFamily="2" charset="-78"/>
              </a:rPr>
              <a:t>يقدم نظرة عامة على الأسس والمفاهيم الأساسية المهمة لدراسة الاتصالات التجارية والمهنية كما يقدم للطلاب المبادئ الأساسية المتعلقة بالتواصل اللفظي وغير اللفظي والاستماع في بيئة العمل.</a:t>
            </a:r>
            <a:endParaRPr lang="en-US" sz="2000" dirty="0">
              <a:latin typeface="Alexandria Light" pitchFamily="2" charset="-78"/>
              <a:cs typeface="Alexandria Ligh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CDB08A-1F27-8D4E-CA4E-0F23F489008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72CC9DD-94BC-57C1-E072-A182F97258C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8C87E90-8C9F-5CC0-D2AC-1DFB25889B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143745-BDA2-3964-B06D-36CDF95F914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Communication Skills</a:t>
            </a:r>
          </a:p>
        </p:txBody>
      </p:sp>
      <p:sp>
        <p:nvSpPr>
          <p:cNvPr id="9" name="TextBox 8">
            <a:extLst>
              <a:ext uri="{FF2B5EF4-FFF2-40B4-BE49-F238E27FC236}">
                <a16:creationId xmlns:a16="http://schemas.microsoft.com/office/drawing/2014/main" id="{755E996A-6881-CFB1-849E-62A7CB0759C0}"/>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مهارات التواصل</a:t>
            </a:r>
            <a:r>
              <a:rPr lang="en-US" sz="2400" b="1" dirty="0">
                <a:solidFill>
                  <a:srgbClr val="00B0F0"/>
                </a:solidFill>
                <a:latin typeface="Alexandria" charset="0"/>
                <a:cs typeface="Alexandria" charset="0"/>
              </a:rPr>
              <a:t> </a:t>
            </a:r>
          </a:p>
        </p:txBody>
      </p:sp>
      <p:sp>
        <p:nvSpPr>
          <p:cNvPr id="3" name="Rectangle: Rounded Corners 2">
            <a:extLst>
              <a:ext uri="{FF2B5EF4-FFF2-40B4-BE49-F238E27FC236}">
                <a16:creationId xmlns:a16="http://schemas.microsoft.com/office/drawing/2014/main" id="{62098A66-0AD3-6E13-A6C9-A46C0B0213B3}"/>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0937B733-BC25-319D-A14B-21566C43C0CA}"/>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39B14EF3-5DE9-4802-246B-9BCA35EABFAE}"/>
              </a:ext>
            </a:extLst>
          </p:cNvPr>
          <p:cNvSpPr/>
          <p:nvPr/>
        </p:nvSpPr>
        <p:spPr>
          <a:xfrm>
            <a:off x="1238436" y="1356215"/>
            <a:ext cx="425736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Course Description</a:t>
            </a:r>
          </a:p>
        </p:txBody>
      </p:sp>
      <p:sp>
        <p:nvSpPr>
          <p:cNvPr id="7" name="Rectangle 6">
            <a:extLst>
              <a:ext uri="{FF2B5EF4-FFF2-40B4-BE49-F238E27FC236}">
                <a16:creationId xmlns:a16="http://schemas.microsoft.com/office/drawing/2014/main" id="{6E8CD359-8F26-BAC2-A860-876F23925EA5}"/>
              </a:ext>
            </a:extLst>
          </p:cNvPr>
          <p:cNvSpPr/>
          <p:nvPr/>
        </p:nvSpPr>
        <p:spPr>
          <a:xfrm>
            <a:off x="7033522" y="1390178"/>
            <a:ext cx="3841496" cy="461665"/>
          </a:xfrm>
          <a:prstGeom prst="rect">
            <a:avLst/>
          </a:prstGeom>
        </p:spPr>
        <p:txBody>
          <a:bodyPr wrap="square">
            <a:spAutoFit/>
          </a:bodyPr>
          <a:lstStyle/>
          <a:p>
            <a:pPr algn="ctr" rtl="1"/>
            <a:r>
              <a:rPr lang="ar-SA" sz="2400" b="1" dirty="0">
                <a:solidFill>
                  <a:srgbClr val="00B0F0"/>
                </a:solidFill>
                <a:latin typeface="Alexandria" charset="0"/>
                <a:cs typeface="Alexandria" charset="0"/>
              </a:rPr>
              <a:t>وصف المقرر</a:t>
            </a:r>
            <a:endParaRPr lang="en-US" sz="24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6FF605B3-5EE5-3116-8DBA-3C029E955446}"/>
              </a:ext>
            </a:extLst>
          </p:cNvPr>
          <p:cNvSpPr/>
          <p:nvPr/>
        </p:nvSpPr>
        <p:spPr>
          <a:xfrm>
            <a:off x="845574" y="2010190"/>
            <a:ext cx="4955458" cy="465691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course is organized into five distinct parts: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Parts II, III, and IV</a:t>
            </a:r>
            <a:r>
              <a:rPr lang="en-US" sz="2000" dirty="0">
                <a:solidFill>
                  <a:schemeClr val="accent6">
                    <a:lumMod val="50000"/>
                  </a:schemeClr>
                </a:solidFill>
                <a:latin typeface="Alexandria Light" pitchFamily="2" charset="-78"/>
                <a:cs typeface="Alexandria Light" pitchFamily="2" charset="-78"/>
              </a:rPr>
              <a:t> </a:t>
            </a:r>
            <a:r>
              <a:rPr lang="en-US" sz="2000" dirty="0">
                <a:latin typeface="Alexandria Light" pitchFamily="2" charset="-78"/>
                <a:cs typeface="Alexandria Light" pitchFamily="2" charset="-78"/>
              </a:rPr>
              <a:t>correspond with the stages of experience that come with entering the workplace for the first time, developing and excelling  in the workplace, and connecting terms like cultural diversity, mutual respect, gender, ethnicity, race, religion, and disabilities</a:t>
            </a:r>
          </a:p>
        </p:txBody>
      </p:sp>
      <p:sp>
        <p:nvSpPr>
          <p:cNvPr id="10" name="Rectangle 9">
            <a:extLst>
              <a:ext uri="{FF2B5EF4-FFF2-40B4-BE49-F238E27FC236}">
                <a16:creationId xmlns:a16="http://schemas.microsoft.com/office/drawing/2014/main" id="{39592F6F-1320-1764-3648-1FF6B8A33DFF}"/>
              </a:ext>
            </a:extLst>
          </p:cNvPr>
          <p:cNvSpPr/>
          <p:nvPr/>
        </p:nvSpPr>
        <p:spPr>
          <a:xfrm>
            <a:off x="6476541" y="2010190"/>
            <a:ext cx="4955458" cy="4099712"/>
          </a:xfrm>
          <a:prstGeom prst="rect">
            <a:avLst/>
          </a:prstGeom>
        </p:spPr>
        <p:txBody>
          <a:bodyPr wrap="square">
            <a:spAutoFit/>
          </a:bodyPr>
          <a:lstStyle/>
          <a:p>
            <a:pPr algn="just" rtl="1">
              <a:lnSpc>
                <a:spcPct val="200000"/>
              </a:lnSpc>
            </a:pPr>
            <a:r>
              <a:rPr lang="ar-SA" sz="1900" dirty="0">
                <a:solidFill>
                  <a:srgbClr val="002060"/>
                </a:solidFill>
                <a:latin typeface="Alexandria Light" pitchFamily="2" charset="-78"/>
                <a:cs typeface="Alexandria Light" pitchFamily="2" charset="-78"/>
              </a:rPr>
              <a:t>ينقسم المساق إلى خمسة أجزاء رئيسية</a:t>
            </a:r>
            <a:r>
              <a:rPr lang="en-US" sz="1900" dirty="0">
                <a:solidFill>
                  <a:srgbClr val="002060"/>
                </a:solidFill>
                <a:latin typeface="Alexandria Light" pitchFamily="2" charset="-78"/>
                <a:cs typeface="Alexandria Light" pitchFamily="2" charset="-78"/>
              </a:rPr>
              <a:t>:</a:t>
            </a:r>
          </a:p>
          <a:p>
            <a:pPr marL="342900" indent="-342900" algn="just" rtl="1">
              <a:lnSpc>
                <a:spcPct val="200000"/>
              </a:lnSpc>
              <a:buFont typeface="Arial" panose="020B0604020202020204" pitchFamily="34" charset="0"/>
              <a:buChar char="•"/>
            </a:pPr>
            <a:r>
              <a:rPr lang="ar-SA" sz="1900" b="1" dirty="0">
                <a:solidFill>
                  <a:schemeClr val="accent6">
                    <a:lumMod val="50000"/>
                  </a:schemeClr>
                </a:solidFill>
                <a:latin typeface="Alexandria Light" pitchFamily="2" charset="-78"/>
                <a:cs typeface="Alexandria Light" pitchFamily="2" charset="-78"/>
              </a:rPr>
              <a:t>الجزء الثاني والثالث والرابع </a:t>
            </a:r>
            <a:r>
              <a:rPr lang="ar-SA" sz="1900" dirty="0">
                <a:latin typeface="Alexandria Light" pitchFamily="2" charset="-78"/>
                <a:cs typeface="Alexandria Light" pitchFamily="2" charset="-78"/>
              </a:rPr>
              <a:t>تقدم مراحل الخبرة التي تأتي مع دخول مكان العمل لأول مرة، والتطور في مكان العمل، والتفوق في مكان العمل، وربط ذلك بمفاهيم التنوع الثقافي، والاحترام المتبادل، والجنس، والعرق، والدين، والإعاقة</a:t>
            </a:r>
            <a:endParaRPr lang="en-US" sz="1900" dirty="0">
              <a:latin typeface="Alexandria Light" pitchFamily="2" charset="-78"/>
              <a:cs typeface="Alexandria Light" pitchFamily="2" charset="-78"/>
            </a:endParaRPr>
          </a:p>
        </p:txBody>
      </p:sp>
    </p:spTree>
    <p:extLst>
      <p:ext uri="{BB962C8B-B14F-4D97-AF65-F5344CB8AC3E}">
        <p14:creationId xmlns:p14="http://schemas.microsoft.com/office/powerpoint/2010/main" val="3212547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57076-1862-466D-0DC6-AA1E7F0E12E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52FCAD-6647-1EE6-E59F-55CBC175EB2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E7A3C13-C194-5635-2850-D68BE40D31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830A913-00D2-1FD7-B87E-609E149FDBE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Communication Skills</a:t>
            </a:r>
          </a:p>
        </p:txBody>
      </p:sp>
      <p:sp>
        <p:nvSpPr>
          <p:cNvPr id="9" name="TextBox 8">
            <a:extLst>
              <a:ext uri="{FF2B5EF4-FFF2-40B4-BE49-F238E27FC236}">
                <a16:creationId xmlns:a16="http://schemas.microsoft.com/office/drawing/2014/main" id="{3C1869B5-87FA-EF59-9186-AACF6DEF7EB9}"/>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مهارات التواصل</a:t>
            </a:r>
            <a:r>
              <a:rPr lang="en-US" sz="2400" b="1" dirty="0">
                <a:solidFill>
                  <a:srgbClr val="00B0F0"/>
                </a:solidFill>
                <a:latin typeface="Alexandria" charset="0"/>
                <a:cs typeface="Alexandria" charset="0"/>
              </a:rPr>
              <a:t> </a:t>
            </a:r>
          </a:p>
        </p:txBody>
      </p:sp>
      <p:sp>
        <p:nvSpPr>
          <p:cNvPr id="3" name="Rectangle: Rounded Corners 2">
            <a:extLst>
              <a:ext uri="{FF2B5EF4-FFF2-40B4-BE49-F238E27FC236}">
                <a16:creationId xmlns:a16="http://schemas.microsoft.com/office/drawing/2014/main" id="{18ABDE97-C3E5-0D5F-07CF-0CCB078D4859}"/>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8BE64441-F7F7-2191-8E7B-26C3A00E70BC}"/>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C227E65B-8C64-C257-0153-7EA266BAFDD6}"/>
              </a:ext>
            </a:extLst>
          </p:cNvPr>
          <p:cNvSpPr/>
          <p:nvPr/>
        </p:nvSpPr>
        <p:spPr>
          <a:xfrm>
            <a:off x="1238436" y="1356215"/>
            <a:ext cx="425736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Course Description</a:t>
            </a:r>
          </a:p>
        </p:txBody>
      </p:sp>
      <p:sp>
        <p:nvSpPr>
          <p:cNvPr id="7" name="Rectangle 6">
            <a:extLst>
              <a:ext uri="{FF2B5EF4-FFF2-40B4-BE49-F238E27FC236}">
                <a16:creationId xmlns:a16="http://schemas.microsoft.com/office/drawing/2014/main" id="{B1B779F9-966D-2C79-485D-55B7B1D4CA65}"/>
              </a:ext>
            </a:extLst>
          </p:cNvPr>
          <p:cNvSpPr/>
          <p:nvPr/>
        </p:nvSpPr>
        <p:spPr>
          <a:xfrm>
            <a:off x="7033522" y="1390178"/>
            <a:ext cx="3841496" cy="461665"/>
          </a:xfrm>
          <a:prstGeom prst="rect">
            <a:avLst/>
          </a:prstGeom>
        </p:spPr>
        <p:txBody>
          <a:bodyPr wrap="square">
            <a:spAutoFit/>
          </a:bodyPr>
          <a:lstStyle/>
          <a:p>
            <a:pPr algn="ctr" rtl="1"/>
            <a:r>
              <a:rPr lang="ar-SA" sz="2400" b="1" dirty="0">
                <a:solidFill>
                  <a:srgbClr val="00B0F0"/>
                </a:solidFill>
                <a:latin typeface="Alexandria" charset="0"/>
                <a:cs typeface="Alexandria" charset="0"/>
              </a:rPr>
              <a:t>وصف المقرر</a:t>
            </a:r>
            <a:endParaRPr lang="en-US" sz="24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96C5851E-245E-3E81-7DC3-AE1E57F64D6B}"/>
              </a:ext>
            </a:extLst>
          </p:cNvPr>
          <p:cNvSpPr/>
          <p:nvPr/>
        </p:nvSpPr>
        <p:spPr>
          <a:xfrm>
            <a:off x="845574" y="2010190"/>
            <a:ext cx="4955458" cy="4310667"/>
          </a:xfrm>
          <a:prstGeom prst="rect">
            <a:avLst/>
          </a:prstGeom>
        </p:spPr>
        <p:txBody>
          <a:bodyPr wrap="square">
            <a:spAutoFit/>
          </a:bodyPr>
          <a:lstStyle/>
          <a:p>
            <a:pPr algn="just">
              <a:lnSpc>
                <a:spcPct val="200000"/>
              </a:lnSpc>
            </a:pPr>
            <a:r>
              <a:rPr lang="en-US" sz="2000" dirty="0">
                <a:solidFill>
                  <a:srgbClr val="002060"/>
                </a:solidFill>
                <a:latin typeface="Alexandria Light" pitchFamily="2" charset="-78"/>
                <a:cs typeface="Alexandria Light" pitchFamily="2" charset="-78"/>
              </a:rPr>
              <a:t>The course is organized into five distinct parts:</a:t>
            </a:r>
          </a:p>
          <a:p>
            <a:pPr marL="342900" indent="-342900" algn="just">
              <a:lnSpc>
                <a:spcPct val="20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Part V</a:t>
            </a:r>
            <a:r>
              <a:rPr lang="en-US" sz="2000" dirty="0">
                <a:solidFill>
                  <a:schemeClr val="accent6">
                    <a:lumMod val="50000"/>
                  </a:schemeClr>
                </a:solidFill>
                <a:latin typeface="Alexandria Light" pitchFamily="2" charset="-78"/>
                <a:cs typeface="Alexandria Light" pitchFamily="2" charset="-78"/>
              </a:rPr>
              <a:t> “</a:t>
            </a:r>
            <a:r>
              <a:rPr lang="en-US" sz="2000" dirty="0">
                <a:latin typeface="Alexandria Light" pitchFamily="2" charset="-78"/>
                <a:cs typeface="Alexandria Light" pitchFamily="2" charset="-78"/>
              </a:rPr>
              <a:t>Surviving in the Workplace”, encourages students to develop strategies for balancing work and life through communication process.</a:t>
            </a:r>
          </a:p>
        </p:txBody>
      </p:sp>
      <p:sp>
        <p:nvSpPr>
          <p:cNvPr id="10" name="Rectangle 9">
            <a:extLst>
              <a:ext uri="{FF2B5EF4-FFF2-40B4-BE49-F238E27FC236}">
                <a16:creationId xmlns:a16="http://schemas.microsoft.com/office/drawing/2014/main" id="{AF89603B-0090-D220-86D1-73B8D8E9F814}"/>
              </a:ext>
            </a:extLst>
          </p:cNvPr>
          <p:cNvSpPr/>
          <p:nvPr/>
        </p:nvSpPr>
        <p:spPr>
          <a:xfrm>
            <a:off x="6476541" y="2010190"/>
            <a:ext cx="4955458" cy="3624582"/>
          </a:xfrm>
          <a:prstGeom prst="rect">
            <a:avLst/>
          </a:prstGeom>
        </p:spPr>
        <p:txBody>
          <a:bodyPr wrap="square">
            <a:spAutoFit/>
          </a:bodyPr>
          <a:lstStyle/>
          <a:p>
            <a:pPr algn="just" rtl="1">
              <a:lnSpc>
                <a:spcPct val="250000"/>
              </a:lnSpc>
            </a:pPr>
            <a:r>
              <a:rPr lang="ar-SA" sz="1900" dirty="0">
                <a:solidFill>
                  <a:srgbClr val="002060"/>
                </a:solidFill>
                <a:latin typeface="Alexandria Light" pitchFamily="2" charset="-78"/>
                <a:cs typeface="Alexandria Light" pitchFamily="2" charset="-78"/>
              </a:rPr>
              <a:t>ينقسم المساق إلى خمسة أجزاء رئيسية</a:t>
            </a:r>
            <a:r>
              <a:rPr lang="en-US" sz="1900" dirty="0">
                <a:solidFill>
                  <a:srgbClr val="002060"/>
                </a:solidFill>
                <a:latin typeface="Alexandria Light" pitchFamily="2" charset="-78"/>
                <a:cs typeface="Alexandria Light" pitchFamily="2" charset="-78"/>
              </a:rPr>
              <a:t>:</a:t>
            </a:r>
          </a:p>
          <a:p>
            <a:pPr marL="342900" indent="-342900" algn="just" rtl="1">
              <a:lnSpc>
                <a:spcPct val="250000"/>
              </a:lnSpc>
              <a:buFont typeface="Arial" panose="020B0604020202020204" pitchFamily="34" charset="0"/>
              <a:buChar char="•"/>
            </a:pPr>
            <a:r>
              <a:rPr lang="ar-SA" sz="1900" b="1" dirty="0">
                <a:solidFill>
                  <a:schemeClr val="accent6">
                    <a:lumMod val="50000"/>
                  </a:schemeClr>
                </a:solidFill>
                <a:latin typeface="Alexandria Light" pitchFamily="2" charset="-78"/>
                <a:cs typeface="Alexandria Light" pitchFamily="2" charset="-78"/>
              </a:rPr>
              <a:t>الجزء الخامس </a:t>
            </a:r>
            <a:r>
              <a:rPr lang="ar-SA" sz="1900" dirty="0">
                <a:latin typeface="Alexandria Light" pitchFamily="2" charset="-78"/>
                <a:cs typeface="Alexandria Light" pitchFamily="2" charset="-78"/>
              </a:rPr>
              <a:t>"البقاء على قيد الحياة في مكان العمل" يشجع الطلاب على تطوير استراتيجيات لتحقيق التوازن بين العمل والحياة من خلال عملية التواصل.</a:t>
            </a:r>
            <a:endParaRPr lang="en-US" sz="1900" dirty="0">
              <a:latin typeface="Alexandria Light" pitchFamily="2" charset="-78"/>
              <a:cs typeface="Alexandria Light" pitchFamily="2" charset="-78"/>
            </a:endParaRPr>
          </a:p>
        </p:txBody>
      </p:sp>
    </p:spTree>
    <p:extLst>
      <p:ext uri="{BB962C8B-B14F-4D97-AF65-F5344CB8AC3E}">
        <p14:creationId xmlns:p14="http://schemas.microsoft.com/office/powerpoint/2010/main" val="975837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4DEAD-3D87-083B-F325-5DBD85D3B0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B352B70-26AF-05BB-2836-570B80C6606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2FCB2B4-22A0-6C3B-0FB4-CDE280A402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E8F7000-3182-3809-0088-6575DA29ECA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Reference Book</a:t>
            </a:r>
          </a:p>
        </p:txBody>
      </p:sp>
      <p:sp>
        <p:nvSpPr>
          <p:cNvPr id="3" name="TextBox 2">
            <a:extLst>
              <a:ext uri="{FF2B5EF4-FFF2-40B4-BE49-F238E27FC236}">
                <a16:creationId xmlns:a16="http://schemas.microsoft.com/office/drawing/2014/main" id="{B4481FC1-87CB-B77B-CBEB-C56F10402CAE}"/>
              </a:ext>
            </a:extLst>
          </p:cNvPr>
          <p:cNvSpPr txBox="1"/>
          <p:nvPr/>
        </p:nvSpPr>
        <p:spPr>
          <a:xfrm>
            <a:off x="3699366" y="648421"/>
            <a:ext cx="286858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المرجع المعتمد</a:t>
            </a:r>
            <a:endParaRPr lang="en-US" sz="2400" b="1" dirty="0">
              <a:solidFill>
                <a:srgbClr val="00B0F0"/>
              </a:solidFill>
              <a:latin typeface="Alexandria" charset="0"/>
              <a:cs typeface="Alexandria" charset="0"/>
            </a:endParaRPr>
          </a:p>
        </p:txBody>
      </p:sp>
      <p:pic>
        <p:nvPicPr>
          <p:cNvPr id="7" name="Picture 6">
            <a:extLst>
              <a:ext uri="{FF2B5EF4-FFF2-40B4-BE49-F238E27FC236}">
                <a16:creationId xmlns:a16="http://schemas.microsoft.com/office/drawing/2014/main" id="{57E9AC4F-7389-9B6F-03B0-C8E83894727E}"/>
              </a:ext>
            </a:extLst>
          </p:cNvPr>
          <p:cNvPicPr>
            <a:picLocks noChangeAspect="1"/>
          </p:cNvPicPr>
          <p:nvPr/>
        </p:nvPicPr>
        <p:blipFill>
          <a:blip r:embed="rId3"/>
          <a:stretch>
            <a:fillRect/>
          </a:stretch>
        </p:blipFill>
        <p:spPr>
          <a:xfrm>
            <a:off x="7320777" y="0"/>
            <a:ext cx="4835574" cy="6858000"/>
          </a:xfrm>
          <a:prstGeom prst="rect">
            <a:avLst/>
          </a:prstGeom>
        </p:spPr>
      </p:pic>
      <p:sp>
        <p:nvSpPr>
          <p:cNvPr id="10" name="Rectangle: Rounded Corners 9">
            <a:extLst>
              <a:ext uri="{FF2B5EF4-FFF2-40B4-BE49-F238E27FC236}">
                <a16:creationId xmlns:a16="http://schemas.microsoft.com/office/drawing/2014/main" id="{6CFB16ED-FD2A-7075-604D-FEA70A67200E}"/>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6A5B0646-10DF-0F93-8DAF-CCCDDAC8CA35}"/>
              </a:ext>
            </a:extLst>
          </p:cNvPr>
          <p:cNvSpPr/>
          <p:nvPr/>
        </p:nvSpPr>
        <p:spPr>
          <a:xfrm>
            <a:off x="775077" y="3047286"/>
            <a:ext cx="4945624" cy="189032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t>Quintanilla, K. M., &amp; Wahl, S. T. (2019). </a:t>
            </a:r>
            <a:r>
              <a:rPr lang="en-US" sz="2000" i="1" dirty="0">
                <a:solidFill>
                  <a:srgbClr val="002060"/>
                </a:solidFill>
              </a:rPr>
              <a:t>Business and professional communication: Keys for workplace excellence</a:t>
            </a:r>
            <a:r>
              <a:rPr lang="en-US" sz="2000" dirty="0"/>
              <a:t>. Sage Publications.</a:t>
            </a:r>
            <a:endParaRPr lang="en-US" sz="2400" dirty="0">
              <a:latin typeface="Alexandria" pitchFamily="2" charset="-78"/>
              <a:cs typeface="Alexandria" pitchFamily="2" charset="-78"/>
            </a:endParaRPr>
          </a:p>
        </p:txBody>
      </p:sp>
    </p:spTree>
    <p:extLst>
      <p:ext uri="{BB962C8B-B14F-4D97-AF65-F5344CB8AC3E}">
        <p14:creationId xmlns:p14="http://schemas.microsoft.com/office/powerpoint/2010/main" val="428379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D1BE55-7C22-DF6B-1829-B77C27CD5445}"/>
            </a:ext>
          </a:extLst>
        </p:cNvPr>
        <p:cNvGrpSpPr/>
        <p:nvPr/>
      </p:nvGrpSpPr>
      <p:grpSpPr>
        <a:xfrm>
          <a:off x="0" y="0"/>
          <a:ext cx="0" cy="0"/>
          <a:chOff x="0" y="0"/>
          <a:chExt cx="0" cy="0"/>
        </a:xfrm>
      </p:grpSpPr>
      <p:sp>
        <p:nvSpPr>
          <p:cNvPr id="26" name="Rectangle 25">
            <a:extLst>
              <a:ext uri="{FF2B5EF4-FFF2-40B4-BE49-F238E27FC236}">
                <a16:creationId xmlns:a16="http://schemas.microsoft.com/office/drawing/2014/main" id="{8F522EF6-2A5A-BD35-AFBC-520E45681A68}"/>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3ABC69F5-5A6E-C39D-8021-5C3F75B5DA8B}"/>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a:extLst>
              <a:ext uri="{FF2B5EF4-FFF2-40B4-BE49-F238E27FC236}">
                <a16:creationId xmlns:a16="http://schemas.microsoft.com/office/drawing/2014/main" id="{BC13CAEC-9361-3D40-566F-A452F830CB9C}"/>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93E8B6D3-5022-63BE-5B62-D50D3D9B895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6F520FDD-43F5-D50C-9C3A-9E312B49B47A}"/>
              </a:ext>
            </a:extLst>
          </p:cNvPr>
          <p:cNvSpPr txBox="1"/>
          <p:nvPr/>
        </p:nvSpPr>
        <p:spPr>
          <a:xfrm>
            <a:off x="6188040" y="856084"/>
            <a:ext cx="6239934"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Course Chapters</a:t>
            </a:r>
          </a:p>
        </p:txBody>
      </p:sp>
      <p:sp>
        <p:nvSpPr>
          <p:cNvPr id="42" name="TextBox 41">
            <a:extLst>
              <a:ext uri="{FF2B5EF4-FFF2-40B4-BE49-F238E27FC236}">
                <a16:creationId xmlns:a16="http://schemas.microsoft.com/office/drawing/2014/main" id="{40A3FD6A-1F62-885B-F6DE-C5771A28BB57}"/>
              </a:ext>
            </a:extLst>
          </p:cNvPr>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a:extLst>
              <a:ext uri="{FF2B5EF4-FFF2-40B4-BE49-F238E27FC236}">
                <a16:creationId xmlns:a16="http://schemas.microsoft.com/office/drawing/2014/main" id="{B84562B2-FB39-9FAA-71E4-E3D8C5A641B5}"/>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a:extLst>
              <a:ext uri="{FF2B5EF4-FFF2-40B4-BE49-F238E27FC236}">
                <a16:creationId xmlns:a16="http://schemas.microsoft.com/office/drawing/2014/main" id="{FDFB8E64-C2C2-AE6E-6CD6-DCB442F691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D598132A-5680-F492-8E17-8D4175F0FA46}"/>
              </a:ext>
            </a:extLst>
          </p:cNvPr>
          <p:cNvSpPr txBox="1"/>
          <p:nvPr/>
        </p:nvSpPr>
        <p:spPr>
          <a:xfrm>
            <a:off x="7256206" y="1514954"/>
            <a:ext cx="4355691" cy="523220"/>
          </a:xfrm>
          <a:prstGeom prst="rect">
            <a:avLst/>
          </a:prstGeom>
          <a:noFill/>
        </p:spPr>
        <p:txBody>
          <a:bodyPr wrap="square" rtlCol="0">
            <a:spAutoFit/>
          </a:bodyPr>
          <a:lstStyle/>
          <a:p>
            <a:pPr algn="ctr"/>
            <a:r>
              <a:rPr lang="ar-SA" sz="2800" b="1" dirty="0">
                <a:solidFill>
                  <a:srgbClr val="00B0F0"/>
                </a:solidFill>
                <a:latin typeface="Alexandria" charset="0"/>
                <a:cs typeface="Alexandria" charset="0"/>
              </a:rPr>
              <a:t>الفصول الدراسية للمقرر</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1514304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4FEB42-04D4-742B-771B-F890B959A58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044A1D-F2C9-8007-38CD-B3DEE8C95D5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47F0C7B-B3E9-8709-4B06-C41C3D9684CB}"/>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91FC550-6AA9-FC96-CE61-E2D0B693DD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B583BFB-ED2D-279B-16F3-B5411BA43CB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Business and Professional Excellence</a:t>
            </a:r>
          </a:p>
        </p:txBody>
      </p:sp>
      <p:sp>
        <p:nvSpPr>
          <p:cNvPr id="9" name="TextBox 8">
            <a:extLst>
              <a:ext uri="{FF2B5EF4-FFF2-40B4-BE49-F238E27FC236}">
                <a16:creationId xmlns:a16="http://schemas.microsoft.com/office/drawing/2014/main" id="{69D91D2A-13AE-171A-0D4A-D181FE32ED34}"/>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التميز في الأعمال والمهن</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D6BF0DC1-17C0-49D8-A280-15A001ACD090}"/>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1</a:t>
            </a:r>
            <a:r>
              <a:rPr lang="en-US" sz="2400" dirty="0">
                <a:latin typeface="Alexandria" pitchFamily="2" charset="-78"/>
                <a:ea typeface="Times New Roman" panose="02020603050405020304" pitchFamily="18" charset="0"/>
                <a:cs typeface="Alexandria" pitchFamily="2" charset="-78"/>
              </a:rPr>
              <a:t>: Business and Professional Excellence in the Workplace</a:t>
            </a:r>
          </a:p>
        </p:txBody>
      </p:sp>
      <p:sp>
        <p:nvSpPr>
          <p:cNvPr id="8" name="Rectangle: Rounded Corners 7">
            <a:extLst>
              <a:ext uri="{FF2B5EF4-FFF2-40B4-BE49-F238E27FC236}">
                <a16:creationId xmlns:a16="http://schemas.microsoft.com/office/drawing/2014/main" id="{E1D3D032-7520-8656-F2D0-1C7CEA1BA30D}"/>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C9B56A0-E4B6-A89D-301A-F8A8EEA3D6EC}"/>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الأول: </a:t>
            </a:r>
            <a:r>
              <a:rPr lang="ar-SA" sz="2400" dirty="0">
                <a:latin typeface="Alexandria" pitchFamily="2" charset="-78"/>
                <a:ea typeface="Times New Roman" panose="02020603050405020304" pitchFamily="18" charset="0"/>
                <a:cs typeface="Alexandria" pitchFamily="2" charset="-78"/>
              </a:rPr>
              <a:t>التميز في الأعمال والمهنة في بيئة العمل</a:t>
            </a:r>
            <a:endParaRPr lang="en-US" sz="2400" dirty="0">
              <a:latin typeface="Alexandria" pitchFamily="2" charset="-78"/>
              <a:ea typeface="Times New Roman" panose="02020603050405020304" pitchFamily="18" charset="0"/>
              <a:cs typeface="Alexandria" pitchFamily="2" charset="-78"/>
            </a:endParaRPr>
          </a:p>
        </p:txBody>
      </p:sp>
      <p:pic>
        <p:nvPicPr>
          <p:cNvPr id="1028" name="Picture 4" descr="Business excellence concept with icons. Vision, leadership, marketing, partnership, technology, innovation, feedback, result. Web vector infographic in minimal flat line style">
            <a:extLst>
              <a:ext uri="{FF2B5EF4-FFF2-40B4-BE49-F238E27FC236}">
                <a16:creationId xmlns:a16="http://schemas.microsoft.com/office/drawing/2014/main" id="{3C5F6D54-BC7D-EA77-FD76-5EE9FE98F7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9474" y="1458085"/>
            <a:ext cx="8921273" cy="26763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19739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A74405-A4E8-6373-2B9F-2646AD0340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CFD34C-D6FE-E3E7-5D56-25984105527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07C3BEF-D6DC-392B-B775-A46350AC98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3B52B55-5207-0A62-3442-835F62B983A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Business and Professional Excellence</a:t>
            </a:r>
          </a:p>
        </p:txBody>
      </p:sp>
      <p:sp>
        <p:nvSpPr>
          <p:cNvPr id="9" name="TextBox 8">
            <a:extLst>
              <a:ext uri="{FF2B5EF4-FFF2-40B4-BE49-F238E27FC236}">
                <a16:creationId xmlns:a16="http://schemas.microsoft.com/office/drawing/2014/main" id="{0A33A0FA-4907-D7CB-5A37-0EE95DECD61E}"/>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التميز في الأعمال والمهن</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6155CCC1-F6E5-E44D-A35A-F59E0019C16C}"/>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F84403F7-A4A0-8E2B-55CA-80713E7472AA}"/>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2BD91D67-B672-7D12-25F4-22B8C5B89802}"/>
              </a:ext>
            </a:extLst>
          </p:cNvPr>
          <p:cNvSpPr/>
          <p:nvPr/>
        </p:nvSpPr>
        <p:spPr>
          <a:xfrm>
            <a:off x="786582" y="1997838"/>
            <a:ext cx="4945624" cy="4195251"/>
          </a:xfrm>
          <a:prstGeom prst="rect">
            <a:avLst/>
          </a:prstGeom>
        </p:spPr>
        <p:txBody>
          <a:bodyPr wrap="square">
            <a:spAutoFit/>
          </a:bodyPr>
          <a:lstStyle/>
          <a:p>
            <a:pPr marL="342900" indent="-342900">
              <a:lnSpc>
                <a:spcPct val="150000"/>
              </a:lnSpc>
              <a:buFont typeface="Arial" panose="020B0604020202020204" pitchFamily="34" charset="0"/>
              <a:buChar char="•"/>
            </a:pPr>
            <a:r>
              <a:rPr lang="en-US" sz="2000" dirty="0">
                <a:latin typeface="Alexandria" pitchFamily="2" charset="-78"/>
                <a:cs typeface="Alexandria" pitchFamily="2" charset="-78"/>
              </a:rPr>
              <a:t>Business and Professional Communication</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150000"/>
              </a:lnSpc>
              <a:buFont typeface="Arial" panose="020B0604020202020204" pitchFamily="34" charset="0"/>
              <a:buChar char="•"/>
            </a:pPr>
            <a:r>
              <a:rPr lang="en-US" sz="2000" dirty="0">
                <a:latin typeface="Alexandria" pitchFamily="2" charset="-78"/>
                <a:cs typeface="Alexandria" pitchFamily="2" charset="-78"/>
              </a:rPr>
              <a:t>Understanding the KEYS Process.</a:t>
            </a:r>
          </a:p>
          <a:p>
            <a:pPr marL="342900" indent="-342900">
              <a:lnSpc>
                <a:spcPct val="150000"/>
              </a:lnSpc>
              <a:buFont typeface="Arial" panose="020B0604020202020204" pitchFamily="34" charset="0"/>
              <a:buChar char="•"/>
            </a:pPr>
            <a:r>
              <a:rPr lang="en-US" sz="2000" dirty="0">
                <a:latin typeface="Alexandria" pitchFamily="2" charset="-78"/>
                <a:cs typeface="Alexandria" pitchFamily="2" charset="-78"/>
              </a:rPr>
              <a:t>Importance of Human Communication.</a:t>
            </a:r>
          </a:p>
          <a:p>
            <a:pPr marL="342900" indent="-342900">
              <a:lnSpc>
                <a:spcPct val="150000"/>
              </a:lnSpc>
              <a:buFont typeface="Arial" panose="020B0604020202020204" pitchFamily="34" charset="0"/>
              <a:buChar char="•"/>
            </a:pPr>
            <a:r>
              <a:rPr lang="en-US" sz="2000" dirty="0">
                <a:latin typeface="Alexandria" pitchFamily="2" charset="-78"/>
                <a:cs typeface="Alexandria" pitchFamily="2" charset="-78"/>
              </a:rPr>
              <a:t>Communication Process.</a:t>
            </a:r>
          </a:p>
          <a:p>
            <a:pPr marL="342900" indent="-342900">
              <a:lnSpc>
                <a:spcPct val="150000"/>
              </a:lnSpc>
              <a:buFont typeface="Arial" panose="020B0604020202020204" pitchFamily="34" charset="0"/>
              <a:buChar char="•"/>
            </a:pPr>
            <a:r>
              <a:rPr lang="en-US" sz="2000" dirty="0">
                <a:latin typeface="Alexandria" pitchFamily="2" charset="-78"/>
                <a:cs typeface="Alexandria" pitchFamily="2" charset="-78"/>
              </a:rPr>
              <a:t>Social Media and Technology.</a:t>
            </a:r>
          </a:p>
          <a:p>
            <a:pPr marL="342900" indent="-342900">
              <a:lnSpc>
                <a:spcPct val="150000"/>
              </a:lnSpc>
              <a:buFont typeface="Arial" panose="020B0604020202020204" pitchFamily="34" charset="0"/>
              <a:buChar char="•"/>
            </a:pPr>
            <a:r>
              <a:rPr lang="en-US" sz="2000" dirty="0">
                <a:latin typeface="Alexandria" pitchFamily="2" charset="-78"/>
                <a:cs typeface="Alexandria" pitchFamily="2" charset="-78"/>
              </a:rPr>
              <a:t>Communication Apprehension.</a:t>
            </a:r>
          </a:p>
          <a:p>
            <a:pPr marL="342900" indent="-342900">
              <a:lnSpc>
                <a:spcPct val="150000"/>
              </a:lnSpc>
              <a:buFont typeface="Arial" panose="020B0604020202020204" pitchFamily="34" charset="0"/>
              <a:buChar char="•"/>
            </a:pPr>
            <a:r>
              <a:rPr lang="en-US" sz="2000" dirty="0">
                <a:latin typeface="Alexandria" pitchFamily="2" charset="-78"/>
                <a:cs typeface="Alexandria" pitchFamily="2" charset="-78"/>
              </a:rPr>
              <a:t>Communication Ethics.</a:t>
            </a:r>
          </a:p>
        </p:txBody>
      </p:sp>
      <p:sp>
        <p:nvSpPr>
          <p:cNvPr id="15" name="Rectangle 14">
            <a:extLst>
              <a:ext uri="{FF2B5EF4-FFF2-40B4-BE49-F238E27FC236}">
                <a16:creationId xmlns:a16="http://schemas.microsoft.com/office/drawing/2014/main" id="{91DCB875-A301-BA09-5EDD-77702E5F382D}"/>
              </a:ext>
            </a:extLst>
          </p:cNvPr>
          <p:cNvSpPr/>
          <p:nvPr/>
        </p:nvSpPr>
        <p:spPr>
          <a:xfrm>
            <a:off x="6504059" y="1953592"/>
            <a:ext cx="4945624" cy="4315027"/>
          </a:xfrm>
          <a:prstGeom prst="rect">
            <a:avLst/>
          </a:prstGeom>
        </p:spPr>
        <p:txBody>
          <a:bodyPr wrap="square">
            <a:spAutoFit/>
          </a:bodyPr>
          <a:lstStyle/>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اتصالات الأعمال والاتصالات المهنية.</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فهم عملية </a:t>
            </a:r>
            <a:r>
              <a:rPr lang="en-US" sz="2000" dirty="0">
                <a:latin typeface="Alexandria" pitchFamily="2" charset="-78"/>
                <a:cs typeface="Alexandria" pitchFamily="2" charset="-78"/>
              </a:rPr>
              <a:t>KEYS</a:t>
            </a:r>
            <a:r>
              <a:rPr lang="ar-SA" sz="2000" dirty="0">
                <a:latin typeface="Alexandria" pitchFamily="2" charset="-78"/>
                <a:cs typeface="Alexandria" pitchFamily="2" charset="-78"/>
              </a:rPr>
              <a:t>.</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أهمية عملية التواصل الإنساني.</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عملية الاتصال.</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التكنولوجيا والتواصل الاجتماعي.</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الخوف من التواصل.</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أخلاقيات التواصل.</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50334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2822AE-8ADF-19BD-24CF-EAA1F5F8B99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E53ACC-6F3F-4DE4-0F2E-B506095B05E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4630BEE-0492-5307-E660-FECA3470758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F4DCA63-93FC-E42C-501F-34CB6103A4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E170D34-C96D-6A78-5EE4-CFB55B8A289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Verbal and Nonverbal Communication</a:t>
            </a:r>
          </a:p>
        </p:txBody>
      </p:sp>
      <p:sp>
        <p:nvSpPr>
          <p:cNvPr id="9" name="TextBox 8">
            <a:extLst>
              <a:ext uri="{FF2B5EF4-FFF2-40B4-BE49-F238E27FC236}">
                <a16:creationId xmlns:a16="http://schemas.microsoft.com/office/drawing/2014/main" id="{22A83D4E-CC8B-AA47-DE95-EE40DA5B8636}"/>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التواصل اللفظي وغير اللفظي</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6B33EFBA-EBA5-1B46-D515-C7D45307FD64}"/>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dirty="0">
                <a:solidFill>
                  <a:srgbClr val="002060"/>
                </a:solidFill>
                <a:latin typeface="Alexandria" pitchFamily="2" charset="-78"/>
                <a:ea typeface="Times New Roman" panose="02020603050405020304" pitchFamily="18" charset="0"/>
                <a:cs typeface="Alexandria" pitchFamily="2" charset="-78"/>
              </a:rPr>
              <a:t>Chapter 2: </a:t>
            </a:r>
            <a:r>
              <a:rPr lang="en-US" sz="2800" dirty="0">
                <a:latin typeface="Alexandria" pitchFamily="2" charset="-78"/>
                <a:ea typeface="Times New Roman" panose="02020603050405020304" pitchFamily="18" charset="0"/>
                <a:cs typeface="Alexandria" pitchFamily="2" charset="-78"/>
              </a:rPr>
              <a:t>Verbal and Nonverbal Communication</a:t>
            </a:r>
          </a:p>
        </p:txBody>
      </p:sp>
      <p:sp>
        <p:nvSpPr>
          <p:cNvPr id="8" name="Rectangle: Rounded Corners 7">
            <a:extLst>
              <a:ext uri="{FF2B5EF4-FFF2-40B4-BE49-F238E27FC236}">
                <a16:creationId xmlns:a16="http://schemas.microsoft.com/office/drawing/2014/main" id="{E794D26D-6259-6010-1E58-26CB5EA4F025}"/>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B65AEA-28D8-3245-9CDD-34E99416B2B6}"/>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الثاني: </a:t>
            </a:r>
            <a:r>
              <a:rPr lang="ar-SA" sz="2400" dirty="0">
                <a:latin typeface="Alexandria" pitchFamily="2" charset="-78"/>
                <a:ea typeface="Times New Roman" panose="02020603050405020304" pitchFamily="18" charset="0"/>
                <a:cs typeface="Alexandria" pitchFamily="2" charset="-78"/>
              </a:rPr>
              <a:t>التواصل اللفظي وغير اللفظي</a:t>
            </a:r>
            <a:endParaRPr lang="en-US" sz="2400" dirty="0">
              <a:latin typeface="Alexandria" pitchFamily="2" charset="-78"/>
              <a:ea typeface="Times New Roman" panose="02020603050405020304" pitchFamily="18" charset="0"/>
              <a:cs typeface="Alexandria" pitchFamily="2" charset="-78"/>
            </a:endParaRPr>
          </a:p>
        </p:txBody>
      </p:sp>
      <p:pic>
        <p:nvPicPr>
          <p:cNvPr id="15362" name="Picture 2" descr="Verbal communication vs non-verbal communication - YouTube">
            <a:extLst>
              <a:ext uri="{FF2B5EF4-FFF2-40B4-BE49-F238E27FC236}">
                <a16:creationId xmlns:a16="http://schemas.microsoft.com/office/drawing/2014/main" id="{45FE025F-F631-D5BD-2AE1-E9A505D918D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98" t="7172" r="2656" b="17019"/>
          <a:stretch/>
        </p:blipFill>
        <p:spPr bwMode="auto">
          <a:xfrm>
            <a:off x="2468657" y="1458085"/>
            <a:ext cx="7187680" cy="26211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25904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F6A250-04DC-4C0F-B206-B450502DFDD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C00A84-CD45-FF14-A9BF-58AF514B0DB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8906968-D577-2133-6007-6C0AB19C46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14B3C46-172F-912E-05C9-311CFA1D600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Verbal and Nonverbal Communication</a:t>
            </a:r>
          </a:p>
        </p:txBody>
      </p:sp>
      <p:sp>
        <p:nvSpPr>
          <p:cNvPr id="9" name="TextBox 8">
            <a:extLst>
              <a:ext uri="{FF2B5EF4-FFF2-40B4-BE49-F238E27FC236}">
                <a16:creationId xmlns:a16="http://schemas.microsoft.com/office/drawing/2014/main" id="{9C430750-6C00-B2D6-368C-20BB5FAAB8E3}"/>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التواصل اللفظي وغير اللفظي</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B0F67625-BD70-7922-D52F-6AAB4A0704EE}"/>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A01A1304-0B28-CD79-E253-089D0E686715}"/>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990B2F74-1ECF-3BEA-ABAC-60566E3AECE5}"/>
              </a:ext>
            </a:extLst>
          </p:cNvPr>
          <p:cNvSpPr/>
          <p:nvPr/>
        </p:nvSpPr>
        <p:spPr>
          <a:xfrm>
            <a:off x="786582" y="1997838"/>
            <a:ext cx="4945624" cy="4310667"/>
          </a:xfrm>
          <a:prstGeom prst="rect">
            <a:avLst/>
          </a:prstGeom>
        </p:spPr>
        <p:txBody>
          <a:bodyPr wrap="square">
            <a:spAutoFit/>
          </a:bodyPr>
          <a:lstStyle/>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Verbal Communication</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Nonverbal Communication.</a:t>
            </a:r>
            <a:endParaRPr lang="ar-SA"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Codes of Nonverbal Communication</a:t>
            </a:r>
            <a:r>
              <a:rPr lang="ar-SA" sz="2000" dirty="0">
                <a:latin typeface="Alexandria" pitchFamily="2" charset="-78"/>
                <a:cs typeface="Alexandria" pitchFamily="2" charset="-78"/>
              </a:rPr>
              <a:t>.</a:t>
            </a: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Forming Relationships With Verbal and Nonverbal Communication</a:t>
            </a:r>
            <a:r>
              <a:rPr lang="ar-SA" sz="2000" dirty="0">
                <a:latin typeface="Alexandria" pitchFamily="2" charset="-78"/>
                <a:cs typeface="Alexandria" pitchFamily="2" charset="-78"/>
              </a:rPr>
              <a:t>.</a:t>
            </a:r>
          </a:p>
        </p:txBody>
      </p:sp>
      <p:sp>
        <p:nvSpPr>
          <p:cNvPr id="15" name="Rectangle 14">
            <a:extLst>
              <a:ext uri="{FF2B5EF4-FFF2-40B4-BE49-F238E27FC236}">
                <a16:creationId xmlns:a16="http://schemas.microsoft.com/office/drawing/2014/main" id="{67EC24A2-E4FB-3256-3E8D-19E1DF29C3E5}"/>
              </a:ext>
            </a:extLst>
          </p:cNvPr>
          <p:cNvSpPr/>
          <p:nvPr/>
        </p:nvSpPr>
        <p:spPr>
          <a:xfrm>
            <a:off x="6504059" y="1953592"/>
            <a:ext cx="4945624" cy="3079561"/>
          </a:xfrm>
          <a:prstGeom prst="rect">
            <a:avLst/>
          </a:prstGeom>
        </p:spPr>
        <p:txBody>
          <a:bodyPr wrap="square">
            <a:spAutoFit/>
          </a:bodyPr>
          <a:lstStyle/>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الاتصال اللفظي.</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الاتصال غير اللفظي.</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رموز التواصل غير اللفظي.</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تكوين العلاقات بالتواصل اللفظي وغير اللفظي.</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479137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8DF6B-52BC-0EBC-3233-5E60B02512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F22687D-911E-A835-2C33-74856463D95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A08B66-9A7C-BEE9-E3A4-4CF970F44FAD}"/>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5252DB7-6301-EE3C-B683-03275C8D15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635F19-CFC9-0687-BEA6-C6363DF8CB52}"/>
              </a:ext>
            </a:extLst>
          </p:cNvPr>
          <p:cNvSpPr/>
          <p:nvPr/>
        </p:nvSpPr>
        <p:spPr>
          <a:xfrm>
            <a:off x="496489" y="634335"/>
            <a:ext cx="4458969" cy="461665"/>
          </a:xfrm>
          <a:prstGeom prst="rect">
            <a:avLst/>
          </a:prstGeom>
        </p:spPr>
        <p:txBody>
          <a:bodyPr wrap="square">
            <a:spAutoFit/>
          </a:bodyPr>
          <a:lstStyle/>
          <a:p>
            <a:pPr algn="ctr"/>
            <a:r>
              <a:rPr lang="en-US" sz="2400" b="1" dirty="0">
                <a:solidFill>
                  <a:srgbClr val="00B0F0"/>
                </a:solidFill>
                <a:latin typeface="Alexandria" charset="0"/>
                <a:cs typeface="Alexandria" charset="0"/>
              </a:rPr>
              <a:t>Listening</a:t>
            </a:r>
          </a:p>
        </p:txBody>
      </p:sp>
      <p:sp>
        <p:nvSpPr>
          <p:cNvPr id="9" name="TextBox 8">
            <a:extLst>
              <a:ext uri="{FF2B5EF4-FFF2-40B4-BE49-F238E27FC236}">
                <a16:creationId xmlns:a16="http://schemas.microsoft.com/office/drawing/2014/main" id="{35326C03-CD8E-1764-E78E-7E673C02A497}"/>
              </a:ext>
            </a:extLst>
          </p:cNvPr>
          <p:cNvSpPr txBox="1"/>
          <p:nvPr/>
        </p:nvSpPr>
        <p:spPr>
          <a:xfrm>
            <a:off x="6725265" y="624892"/>
            <a:ext cx="4828492" cy="461665"/>
          </a:xfrm>
          <a:prstGeom prst="rect">
            <a:avLst/>
          </a:prstGeom>
          <a:noFill/>
        </p:spPr>
        <p:txBody>
          <a:bodyPr wrap="square" rtlCol="0">
            <a:spAutoFit/>
          </a:bodyPr>
          <a:lstStyle/>
          <a:p>
            <a:pPr algn="ctr"/>
            <a:r>
              <a:rPr lang="ar-SA" sz="2400" b="1" dirty="0">
                <a:solidFill>
                  <a:srgbClr val="00B0F0"/>
                </a:solidFill>
                <a:latin typeface="Alexandria" charset="0"/>
                <a:cs typeface="Alexandria" charset="0"/>
              </a:rPr>
              <a:t>الاستماع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51850ACA-F705-2DA7-5958-BFD9357A9612}"/>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rgbClr val="002060"/>
                </a:solidFill>
                <a:latin typeface="Alexandria" pitchFamily="2" charset="-78"/>
                <a:ea typeface="Times New Roman" panose="02020603050405020304" pitchFamily="18" charset="0"/>
                <a:cs typeface="Alexandria" pitchFamily="2" charset="-78"/>
              </a:rPr>
              <a:t>Chapter </a:t>
            </a:r>
            <a:r>
              <a:rPr lang="ar-SA" sz="2800" b="1" dirty="0">
                <a:solidFill>
                  <a:srgbClr val="002060"/>
                </a:solidFill>
                <a:latin typeface="Alexandria" pitchFamily="2" charset="-78"/>
                <a:ea typeface="Times New Roman" panose="02020603050405020304" pitchFamily="18" charset="0"/>
                <a:cs typeface="Alexandria" pitchFamily="2" charset="-78"/>
              </a:rPr>
              <a:t>3</a:t>
            </a:r>
            <a:r>
              <a:rPr lang="en-US" sz="2800" b="1" dirty="0">
                <a:latin typeface="Alexandria" pitchFamily="2" charset="-78"/>
                <a:ea typeface="Times New Roman" panose="02020603050405020304" pitchFamily="18" charset="0"/>
                <a:cs typeface="Alexandria" pitchFamily="2" charset="-78"/>
              </a:rPr>
              <a:t>: Listening</a:t>
            </a:r>
          </a:p>
        </p:txBody>
      </p:sp>
      <p:sp>
        <p:nvSpPr>
          <p:cNvPr id="8" name="Rectangle: Rounded Corners 7">
            <a:extLst>
              <a:ext uri="{FF2B5EF4-FFF2-40B4-BE49-F238E27FC236}">
                <a16:creationId xmlns:a16="http://schemas.microsoft.com/office/drawing/2014/main" id="{AB80DDC0-6782-FED9-2079-22F2D2881428}"/>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BF06A0A-983E-9880-D9C4-565467881F67}"/>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b="1" dirty="0">
                <a:solidFill>
                  <a:srgbClr val="002060"/>
                </a:solidFill>
                <a:latin typeface="Alexandria" pitchFamily="2" charset="-78"/>
                <a:ea typeface="Times New Roman" panose="02020603050405020304" pitchFamily="18" charset="0"/>
                <a:cs typeface="Alexandria" pitchFamily="2" charset="-78"/>
              </a:rPr>
              <a:t>الفصل الثالث: </a:t>
            </a:r>
            <a:r>
              <a:rPr lang="ar-SA" sz="2400" b="1" dirty="0">
                <a:latin typeface="Alexandria" pitchFamily="2" charset="-78"/>
                <a:ea typeface="Times New Roman" panose="02020603050405020304" pitchFamily="18" charset="0"/>
                <a:cs typeface="Alexandria" pitchFamily="2" charset="-78"/>
              </a:rPr>
              <a:t>الاستماع</a:t>
            </a:r>
            <a:endParaRPr lang="en-US" sz="2400" b="1" dirty="0">
              <a:latin typeface="Alexandria" pitchFamily="2" charset="-78"/>
              <a:ea typeface="Times New Roman" panose="02020603050405020304" pitchFamily="18" charset="0"/>
              <a:cs typeface="Alexandria" pitchFamily="2" charset="-78"/>
            </a:endParaRPr>
          </a:p>
        </p:txBody>
      </p:sp>
      <p:pic>
        <p:nvPicPr>
          <p:cNvPr id="2050" name="Picture 2" descr="Listening skills Cut Out Stock Images &amp; Pictures - Alamy">
            <a:extLst>
              <a:ext uri="{FF2B5EF4-FFF2-40B4-BE49-F238E27FC236}">
                <a16:creationId xmlns:a16="http://schemas.microsoft.com/office/drawing/2014/main" id="{7FD95C06-744B-B60C-F74C-EDC71FEBD1BE}"/>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8503" t="-1159" r="8348" b="36002"/>
          <a:stretch/>
        </p:blipFill>
        <p:spPr bwMode="auto">
          <a:xfrm>
            <a:off x="3474927" y="1356673"/>
            <a:ext cx="4926815" cy="28305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05278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3A4E13-F9E1-1959-5CF5-B4A10D13AF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024F03-2395-E352-28FC-2FBBD6FCFF8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DB5550-C513-0E9F-29DC-A84603FE15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6321AFF-F918-1F53-0D55-B7346E235150}"/>
              </a:ext>
            </a:extLst>
          </p:cNvPr>
          <p:cNvSpPr/>
          <p:nvPr/>
        </p:nvSpPr>
        <p:spPr>
          <a:xfrm>
            <a:off x="496489" y="634335"/>
            <a:ext cx="5491356" cy="461665"/>
          </a:xfrm>
          <a:prstGeom prst="rect">
            <a:avLst/>
          </a:prstGeom>
        </p:spPr>
        <p:txBody>
          <a:bodyPr wrap="square">
            <a:spAutoFit/>
          </a:bodyPr>
          <a:lstStyle/>
          <a:p>
            <a:pPr algn="ctr"/>
            <a:r>
              <a:rPr lang="en-US" sz="2400" b="1" dirty="0">
                <a:solidFill>
                  <a:srgbClr val="00B0F0"/>
                </a:solidFill>
                <a:latin typeface="Alexandria" charset="0"/>
                <a:cs typeface="Alexandria" charset="0"/>
              </a:rPr>
              <a:t>Listening</a:t>
            </a:r>
          </a:p>
        </p:txBody>
      </p:sp>
      <p:sp>
        <p:nvSpPr>
          <p:cNvPr id="9" name="TextBox 8">
            <a:extLst>
              <a:ext uri="{FF2B5EF4-FFF2-40B4-BE49-F238E27FC236}">
                <a16:creationId xmlns:a16="http://schemas.microsoft.com/office/drawing/2014/main" id="{FA22CF37-BAFC-C5E3-99C7-1235ED1A26D3}"/>
              </a:ext>
            </a:extLst>
          </p:cNvPr>
          <p:cNvSpPr txBox="1"/>
          <p:nvPr/>
        </p:nvSpPr>
        <p:spPr>
          <a:xfrm>
            <a:off x="6725265" y="624892"/>
            <a:ext cx="4404851" cy="461665"/>
          </a:xfrm>
          <a:prstGeom prst="rect">
            <a:avLst/>
          </a:prstGeom>
          <a:noFill/>
        </p:spPr>
        <p:txBody>
          <a:bodyPr wrap="square" rtlCol="0">
            <a:spAutoFit/>
          </a:bodyPr>
          <a:lstStyle/>
          <a:p>
            <a:pPr algn="ctr"/>
            <a:r>
              <a:rPr lang="ar-SA" sz="2400" b="1" dirty="0">
                <a:solidFill>
                  <a:srgbClr val="00B0F0"/>
                </a:solidFill>
                <a:latin typeface="Alexandria" charset="0"/>
                <a:cs typeface="Alexandria" charset="0"/>
              </a:rPr>
              <a:t>الاستماع</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469B6DAC-FBBD-ED4C-5BE1-A52A364B8B48}"/>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en-US" dirty="0"/>
          </a:p>
        </p:txBody>
      </p:sp>
      <p:sp>
        <p:nvSpPr>
          <p:cNvPr id="11" name="Rectangle: Rounded Corners 10">
            <a:extLst>
              <a:ext uri="{FF2B5EF4-FFF2-40B4-BE49-F238E27FC236}">
                <a16:creationId xmlns:a16="http://schemas.microsoft.com/office/drawing/2014/main" id="{2E916D95-CD52-87B3-7D5F-C0932B2E5C05}"/>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4A4BA9CB-AE43-1F74-F034-14C27BDA6754}"/>
              </a:ext>
            </a:extLst>
          </p:cNvPr>
          <p:cNvSpPr/>
          <p:nvPr/>
        </p:nvSpPr>
        <p:spPr>
          <a:xfrm>
            <a:off x="786582" y="1997838"/>
            <a:ext cx="4945624" cy="3041089"/>
          </a:xfrm>
          <a:prstGeom prst="rect">
            <a:avLst/>
          </a:prstGeom>
        </p:spPr>
        <p:txBody>
          <a:bodyPr wrap="square">
            <a:spAutoFit/>
          </a:bodyPr>
          <a:lstStyle/>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Hearing and Listening</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Barriers to Listening.</a:t>
            </a: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Listening Styles and Categories.</a:t>
            </a: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Improving Your Listening.</a:t>
            </a:r>
          </a:p>
        </p:txBody>
      </p:sp>
      <p:sp>
        <p:nvSpPr>
          <p:cNvPr id="15" name="Rectangle 14">
            <a:extLst>
              <a:ext uri="{FF2B5EF4-FFF2-40B4-BE49-F238E27FC236}">
                <a16:creationId xmlns:a16="http://schemas.microsoft.com/office/drawing/2014/main" id="{B2CEC31A-1F4E-3600-174B-698B71A3ECB0}"/>
              </a:ext>
            </a:extLst>
          </p:cNvPr>
          <p:cNvSpPr/>
          <p:nvPr/>
        </p:nvSpPr>
        <p:spPr>
          <a:xfrm>
            <a:off x="6504059" y="1953592"/>
            <a:ext cx="4945624" cy="3041089"/>
          </a:xfrm>
          <a:prstGeom prst="rect">
            <a:avLst/>
          </a:prstGeom>
        </p:spPr>
        <p:txBody>
          <a:bodyPr wrap="square">
            <a:spAutoFit/>
          </a:bodyPr>
          <a:lstStyle/>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السمع والاستماع.</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عوائق الاستماع.</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أنماط وفئات الاستماع.</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تحسين الاستماع الذاتي.</a:t>
            </a:r>
          </a:p>
        </p:txBody>
      </p:sp>
    </p:spTree>
    <p:extLst>
      <p:ext uri="{BB962C8B-B14F-4D97-AF65-F5344CB8AC3E}">
        <p14:creationId xmlns:p14="http://schemas.microsoft.com/office/powerpoint/2010/main" val="2615350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83884"/>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dirty="0">
                <a:solidFill>
                  <a:srgbClr val="002060"/>
                </a:solidFill>
                <a:latin typeface="Alexandria" pitchFamily="2" charset="-78"/>
                <a:ea typeface="Times New Roman" panose="02020603050405020304" pitchFamily="18" charset="0"/>
                <a:cs typeface="Alexandria" pitchFamily="2" charset="-78"/>
              </a:rPr>
              <a:t>Chapter </a:t>
            </a:r>
            <a:r>
              <a:rPr lang="ar-SA" sz="2800" dirty="0">
                <a:solidFill>
                  <a:srgbClr val="002060"/>
                </a:solidFill>
                <a:latin typeface="Alexandria" pitchFamily="2" charset="-78"/>
                <a:ea typeface="Times New Roman" panose="02020603050405020304" pitchFamily="18" charset="0"/>
                <a:cs typeface="Alexandria" pitchFamily="2" charset="-78"/>
              </a:rPr>
              <a:t>4</a:t>
            </a:r>
            <a:r>
              <a:rPr lang="en-US" sz="2800" dirty="0">
                <a:latin typeface="Alexandria" pitchFamily="2" charset="-78"/>
                <a:ea typeface="Times New Roman" panose="02020603050405020304" pitchFamily="18" charset="0"/>
                <a:cs typeface="Alexandria" pitchFamily="2" charset="-78"/>
              </a:rPr>
              <a:t>: Résumés, Interviews, and Negotiation</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الرابع: </a:t>
            </a:r>
            <a:r>
              <a:rPr lang="ar-SA" sz="2400" dirty="0">
                <a:latin typeface="Alexandria" pitchFamily="2" charset="-78"/>
                <a:ea typeface="Times New Roman" panose="02020603050405020304" pitchFamily="18" charset="0"/>
                <a:cs typeface="Alexandria" pitchFamily="2" charset="-78"/>
              </a:rPr>
              <a:t>السيرة الذاتية، المقابلات، والتفاوض</a:t>
            </a:r>
          </a:p>
        </p:txBody>
      </p:sp>
      <p:pic>
        <p:nvPicPr>
          <p:cNvPr id="3074" name="Picture 2" descr="The Job Search of An Exec: The Negotiation Process">
            <a:extLst>
              <a:ext uri="{FF2B5EF4-FFF2-40B4-BE49-F238E27FC236}">
                <a16:creationId xmlns:a16="http://schemas.microsoft.com/office/drawing/2014/main" id="{D92C4B6C-0CCD-D65D-B607-B728AAC177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9457" y="1440007"/>
            <a:ext cx="4557755" cy="2836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11810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C55ED4-BBBD-90BB-69F7-807813F5E2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BD2E5D-9F28-869B-57EA-A9B1D91F6F9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8188BD9-6F3B-FF19-6673-746FECA985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426E289-9958-B3BE-0A8C-136AF0A1FED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p:txBody>
      </p:sp>
      <p:sp>
        <p:nvSpPr>
          <p:cNvPr id="9" name="TextBox 8">
            <a:extLst>
              <a:ext uri="{FF2B5EF4-FFF2-40B4-BE49-F238E27FC236}">
                <a16:creationId xmlns:a16="http://schemas.microsoft.com/office/drawing/2014/main" id="{5BB05DF9-3D86-D175-667B-90B6BC0F3826}"/>
              </a:ext>
            </a:extLst>
          </p:cNvPr>
          <p:cNvSpPr txBox="1"/>
          <p:nvPr/>
        </p:nvSpPr>
        <p:spPr>
          <a:xfrm>
            <a:off x="6007510" y="704841"/>
            <a:ext cx="554624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F3BE02C-C43C-B035-CC8C-684E01CD9964}"/>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3E2938AD-C4E0-2443-88D5-55CB105C56AB}"/>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162ED686-2BBA-6D4A-A5DA-495449E2803F}"/>
              </a:ext>
            </a:extLst>
          </p:cNvPr>
          <p:cNvSpPr/>
          <p:nvPr/>
        </p:nvSpPr>
        <p:spPr>
          <a:xfrm>
            <a:off x="786582" y="1997838"/>
            <a:ext cx="4945624" cy="4310667"/>
          </a:xfrm>
          <a:prstGeom prst="rect">
            <a:avLst/>
          </a:prstGeom>
        </p:spPr>
        <p:txBody>
          <a:bodyPr wrap="square">
            <a:spAutoFit/>
          </a:bodyPr>
          <a:lstStyle/>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The Job-Seeking Process</a:t>
            </a:r>
            <a:r>
              <a:rPr lang="ar-SA" sz="2000" dirty="0">
                <a:latin typeface="Alexandria" pitchFamily="2" charset="-78"/>
                <a:cs typeface="Alexandria" pitchFamily="2" charset="-78"/>
              </a:rPr>
              <a:t>.</a:t>
            </a: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Stage One: Exploring</a:t>
            </a:r>
            <a:r>
              <a:rPr lang="ar-SA" sz="2000" dirty="0">
                <a:latin typeface="Alexandria" pitchFamily="2" charset="-78"/>
                <a:cs typeface="Alexandria" pitchFamily="2" charset="-78"/>
              </a:rPr>
              <a:t>.</a:t>
            </a: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Stage Two: Researching</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Stage Three: Applying</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Stage Four: Interviewing</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Stage Five: Following Up</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Stage Six: Negotiating</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15" name="Rectangle 14">
            <a:extLst>
              <a:ext uri="{FF2B5EF4-FFF2-40B4-BE49-F238E27FC236}">
                <a16:creationId xmlns:a16="http://schemas.microsoft.com/office/drawing/2014/main" id="{07A6818F-7852-D023-E8A1-A91A65339C64}"/>
              </a:ext>
            </a:extLst>
          </p:cNvPr>
          <p:cNvSpPr/>
          <p:nvPr/>
        </p:nvSpPr>
        <p:spPr>
          <a:xfrm>
            <a:off x="6504059" y="1953592"/>
            <a:ext cx="4945624" cy="4310667"/>
          </a:xfrm>
          <a:prstGeom prst="rect">
            <a:avLst/>
          </a:prstGeom>
        </p:spPr>
        <p:txBody>
          <a:bodyPr wrap="square">
            <a:spAutoFit/>
          </a:bodyPr>
          <a:lstStyle/>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عملية البحث عن الوظيفة.</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المرحلة الأولى: الاستكشاف.</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المرحلة الثانية: البحث.</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المرحلة الثالثة: التقدم للوظيفة.</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المرحلة الرابعة: المقابلة.</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المرحلة الخامسة: المتابعة.</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المرحلة السادسة: التفاوض.</a:t>
            </a:r>
          </a:p>
        </p:txBody>
      </p:sp>
    </p:spTree>
    <p:extLst>
      <p:ext uri="{BB962C8B-B14F-4D97-AF65-F5344CB8AC3E}">
        <p14:creationId xmlns:p14="http://schemas.microsoft.com/office/powerpoint/2010/main" val="1850306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256470-EF26-61AD-AF17-318A78FD17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A88D48-C29B-EF1A-FB0A-7D427A0F5AE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8FFF6CA-5064-6AB2-96EB-D50B14E77F8C}"/>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DDEE5B7-1419-C1F0-3507-35518C95C6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5249C7B-9552-56EA-8029-E0924BE229E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Diverse Workplace</a:t>
            </a:r>
          </a:p>
        </p:txBody>
      </p:sp>
      <p:sp>
        <p:nvSpPr>
          <p:cNvPr id="9" name="TextBox 8">
            <a:extLst>
              <a:ext uri="{FF2B5EF4-FFF2-40B4-BE49-F238E27FC236}">
                <a16:creationId xmlns:a16="http://schemas.microsoft.com/office/drawing/2014/main" id="{D3B6486D-52A5-B3E4-21E5-053824B31A6E}"/>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التنوع في بيئة العمل</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6B866E85-9944-9959-AB35-CBD0D90E8E3C}"/>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dirty="0">
                <a:solidFill>
                  <a:srgbClr val="002060"/>
                </a:solidFill>
                <a:latin typeface="Alexandria" pitchFamily="2" charset="-78"/>
                <a:ea typeface="Times New Roman" panose="02020603050405020304" pitchFamily="18" charset="0"/>
                <a:cs typeface="Alexandria" pitchFamily="2" charset="-78"/>
              </a:rPr>
              <a:t>Chapter </a:t>
            </a:r>
            <a:r>
              <a:rPr lang="ar-SA" sz="2800" dirty="0">
                <a:solidFill>
                  <a:srgbClr val="002060"/>
                </a:solidFill>
                <a:latin typeface="Alexandria" pitchFamily="2" charset="-78"/>
                <a:ea typeface="Times New Roman" panose="02020603050405020304" pitchFamily="18" charset="0"/>
                <a:cs typeface="Alexandria" pitchFamily="2" charset="-78"/>
              </a:rPr>
              <a:t>5</a:t>
            </a:r>
            <a:r>
              <a:rPr lang="en-US" sz="2800" dirty="0">
                <a:latin typeface="Alexandria" pitchFamily="2" charset="-78"/>
                <a:ea typeface="Times New Roman" panose="02020603050405020304" pitchFamily="18" charset="0"/>
                <a:cs typeface="Alexandria" pitchFamily="2" charset="-78"/>
              </a:rPr>
              <a:t>: Diverse Workplace</a:t>
            </a:r>
          </a:p>
        </p:txBody>
      </p:sp>
      <p:sp>
        <p:nvSpPr>
          <p:cNvPr id="8" name="Rectangle: Rounded Corners 7">
            <a:extLst>
              <a:ext uri="{FF2B5EF4-FFF2-40B4-BE49-F238E27FC236}">
                <a16:creationId xmlns:a16="http://schemas.microsoft.com/office/drawing/2014/main" id="{EBE683BF-90A2-76F4-0CF8-D36808116CF0}"/>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6A9A58F-21B6-464D-DD7E-5F5F839887EA}"/>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800" dirty="0">
                <a:solidFill>
                  <a:srgbClr val="002060"/>
                </a:solidFill>
                <a:latin typeface="Alexandria" pitchFamily="2" charset="-78"/>
                <a:ea typeface="Times New Roman" panose="02020603050405020304" pitchFamily="18" charset="0"/>
                <a:cs typeface="Alexandria" pitchFamily="2" charset="-78"/>
              </a:rPr>
              <a:t>الفصل الخامس: </a:t>
            </a:r>
            <a:r>
              <a:rPr lang="ar-SA" sz="2800" dirty="0">
                <a:latin typeface="Alexandria" pitchFamily="2" charset="-78"/>
                <a:ea typeface="Times New Roman" panose="02020603050405020304" pitchFamily="18" charset="0"/>
                <a:cs typeface="Alexandria" pitchFamily="2" charset="-78"/>
              </a:rPr>
              <a:t>التنوع في بيئة العمل.</a:t>
            </a:r>
          </a:p>
        </p:txBody>
      </p:sp>
      <p:pic>
        <p:nvPicPr>
          <p:cNvPr id="4098" name="Picture 2" descr="How to foster a diverse workplace">
            <a:extLst>
              <a:ext uri="{FF2B5EF4-FFF2-40B4-BE49-F238E27FC236}">
                <a16:creationId xmlns:a16="http://schemas.microsoft.com/office/drawing/2014/main" id="{95F1F11B-3BBC-274D-640D-7410315D8CF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76283" y="1458086"/>
            <a:ext cx="7871601" cy="27355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57279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E81BAD-93F4-5704-0390-910F2A29F57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6A308AE-500E-530B-EF40-60A9F121D9C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EEEEBE5-9D5D-5E8B-3F50-2DAE97A989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795D074-BBFF-D928-8913-3DFB13847641}"/>
              </a:ext>
            </a:extLst>
          </p:cNvPr>
          <p:cNvSpPr/>
          <p:nvPr/>
        </p:nvSpPr>
        <p:spPr>
          <a:xfrm>
            <a:off x="1425677" y="634335"/>
            <a:ext cx="5791200" cy="461665"/>
          </a:xfrm>
          <a:prstGeom prst="rect">
            <a:avLst/>
          </a:prstGeom>
        </p:spPr>
        <p:txBody>
          <a:bodyPr wrap="square">
            <a:spAutoFit/>
          </a:bodyPr>
          <a:lstStyle/>
          <a:p>
            <a:r>
              <a:rPr lang="en-US" sz="2400" b="1" dirty="0">
                <a:solidFill>
                  <a:srgbClr val="00B0F0"/>
                </a:solidFill>
                <a:latin typeface="Alexandria" charset="0"/>
                <a:cs typeface="Alexandria" charset="0"/>
              </a:rPr>
              <a:t>Diverse Workplace</a:t>
            </a:r>
          </a:p>
        </p:txBody>
      </p:sp>
      <p:sp>
        <p:nvSpPr>
          <p:cNvPr id="9" name="TextBox 8">
            <a:extLst>
              <a:ext uri="{FF2B5EF4-FFF2-40B4-BE49-F238E27FC236}">
                <a16:creationId xmlns:a16="http://schemas.microsoft.com/office/drawing/2014/main" id="{B2A34FE8-B176-6434-7059-DA004B9B1CB0}"/>
              </a:ext>
            </a:extLst>
          </p:cNvPr>
          <p:cNvSpPr txBox="1"/>
          <p:nvPr/>
        </p:nvSpPr>
        <p:spPr>
          <a:xfrm>
            <a:off x="6725265" y="624892"/>
            <a:ext cx="3814916"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التنوع في بيئة العمل</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89462BEE-9578-389E-EFED-CE1F5B744ABE}"/>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E004D2FB-6F71-CAFA-FD39-06993AC9BB94}"/>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08A102CB-1B0F-1AA7-4AD4-540F5FB69843}"/>
              </a:ext>
            </a:extLst>
          </p:cNvPr>
          <p:cNvSpPr/>
          <p:nvPr/>
        </p:nvSpPr>
        <p:spPr>
          <a:xfrm>
            <a:off x="786582" y="1997838"/>
            <a:ext cx="4945624" cy="3810530"/>
          </a:xfrm>
          <a:prstGeom prst="rect">
            <a:avLst/>
          </a:prstGeom>
        </p:spPr>
        <p:txBody>
          <a:bodyPr wrap="square">
            <a:spAutoFit/>
          </a:bodyPr>
          <a:lstStyle/>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Workplace Culture</a:t>
            </a:r>
            <a:r>
              <a:rPr lang="ar-SA" sz="2000" dirty="0">
                <a:latin typeface="Alexandria" pitchFamily="2" charset="-78"/>
                <a:cs typeface="Alexandria" pitchFamily="2" charset="-78"/>
              </a:rPr>
              <a:t>.</a:t>
            </a: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Assimilating College Students</a:t>
            </a:r>
            <a:r>
              <a:rPr lang="ar-SA" sz="2000" dirty="0">
                <a:latin typeface="Alexandria" pitchFamily="2" charset="-78"/>
                <a:cs typeface="Alexandria" pitchFamily="2" charset="-78"/>
              </a:rPr>
              <a:t>.</a:t>
            </a: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Diversity in Your Workplace</a:t>
            </a:r>
            <a:r>
              <a:rPr lang="ar-SA" sz="2000" dirty="0">
                <a:latin typeface="Alexandria" pitchFamily="2" charset="-78"/>
                <a:cs typeface="Alexandria" pitchFamily="2" charset="-78"/>
              </a:rPr>
              <a:t>.</a:t>
            </a: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Examples of Diversity</a:t>
            </a:r>
            <a:r>
              <a:rPr lang="tr-TR" sz="2000" dirty="0">
                <a:latin typeface="Alexandria" pitchFamily="2" charset="-78"/>
                <a:cs typeface="Alexandria" pitchFamily="2" charset="-78"/>
              </a:rPr>
              <a:t> </a:t>
            </a:r>
            <a:r>
              <a:rPr lang="en-US" sz="2000" dirty="0">
                <a:latin typeface="Alexandria" pitchFamily="2" charset="-78"/>
                <a:cs typeface="Alexandria" pitchFamily="2" charset="-78"/>
              </a:rPr>
              <a:t>in Professional Contexts</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15" name="Rectangle 14">
            <a:extLst>
              <a:ext uri="{FF2B5EF4-FFF2-40B4-BE49-F238E27FC236}">
                <a16:creationId xmlns:a16="http://schemas.microsoft.com/office/drawing/2014/main" id="{AD38F600-CF58-169B-CE6C-D71E531683DA}"/>
              </a:ext>
            </a:extLst>
          </p:cNvPr>
          <p:cNvSpPr/>
          <p:nvPr/>
        </p:nvSpPr>
        <p:spPr>
          <a:xfrm>
            <a:off x="6504059" y="1953592"/>
            <a:ext cx="4945624" cy="3041089"/>
          </a:xfrm>
          <a:prstGeom prst="rect">
            <a:avLst/>
          </a:prstGeom>
        </p:spPr>
        <p:txBody>
          <a:bodyPr wrap="square">
            <a:spAutoFit/>
          </a:bodyPr>
          <a:lstStyle/>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ثقافة بيئة العمل.</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استيعاب الطلبة.</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التنوع في مكان عملك.</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أمثلة على التنوع في السياق المهني.</a:t>
            </a:r>
          </a:p>
        </p:txBody>
      </p:sp>
    </p:spTree>
    <p:extLst>
      <p:ext uri="{BB962C8B-B14F-4D97-AF65-F5344CB8AC3E}">
        <p14:creationId xmlns:p14="http://schemas.microsoft.com/office/powerpoint/2010/main" val="2144217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A18EB-C692-D36B-C3C3-542FF21BE7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A0901C-F782-0DA6-B75F-8F05A3321D8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80CC38D-A162-56D8-7919-22BE6F7B209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F67D716-3B2C-C93B-DDE2-5A9AD72C46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88BA425-8CDD-F78D-9742-24E08A95685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Interpersonal Communication at Work</a:t>
            </a:r>
          </a:p>
        </p:txBody>
      </p:sp>
      <p:sp>
        <p:nvSpPr>
          <p:cNvPr id="9" name="TextBox 8">
            <a:extLst>
              <a:ext uri="{FF2B5EF4-FFF2-40B4-BE49-F238E27FC236}">
                <a16:creationId xmlns:a16="http://schemas.microsoft.com/office/drawing/2014/main" id="{9298AED8-D262-E2E6-E476-A9C01407E704}"/>
              </a:ext>
            </a:extLst>
          </p:cNvPr>
          <p:cNvSpPr txBox="1"/>
          <p:nvPr/>
        </p:nvSpPr>
        <p:spPr>
          <a:xfrm>
            <a:off x="6725265" y="683884"/>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بين الأشخاص في العمل</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31C09B81-5BE1-CCF6-9058-9D6B7226FAAD}"/>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a:t>
            </a:r>
            <a:r>
              <a:rPr lang="ar-SA" sz="2400" dirty="0">
                <a:solidFill>
                  <a:srgbClr val="002060"/>
                </a:solidFill>
                <a:latin typeface="Alexandria" pitchFamily="2" charset="-78"/>
                <a:ea typeface="Times New Roman" panose="02020603050405020304" pitchFamily="18" charset="0"/>
                <a:cs typeface="Alexandria" pitchFamily="2" charset="-78"/>
              </a:rPr>
              <a:t>6</a:t>
            </a:r>
            <a:r>
              <a:rPr lang="en-US" sz="2400" dirty="0">
                <a:latin typeface="Alexandria" pitchFamily="2" charset="-78"/>
                <a:ea typeface="Times New Roman" panose="02020603050405020304" pitchFamily="18" charset="0"/>
                <a:cs typeface="Alexandria" pitchFamily="2" charset="-78"/>
              </a:rPr>
              <a:t>: Interpersonal Communication at Work</a:t>
            </a:r>
          </a:p>
        </p:txBody>
      </p:sp>
      <p:sp>
        <p:nvSpPr>
          <p:cNvPr id="8" name="Rectangle: Rounded Corners 7">
            <a:extLst>
              <a:ext uri="{FF2B5EF4-FFF2-40B4-BE49-F238E27FC236}">
                <a16:creationId xmlns:a16="http://schemas.microsoft.com/office/drawing/2014/main" id="{FE71DAC4-00CD-4671-385A-C2721BC19A1F}"/>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2D5149A-FE4F-C95A-6A37-8DE6B8A08F10}"/>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السادس: </a:t>
            </a:r>
            <a:r>
              <a:rPr lang="ar-SA" sz="2400" dirty="0">
                <a:latin typeface="Alexandria" pitchFamily="2" charset="-78"/>
                <a:ea typeface="Times New Roman" panose="02020603050405020304" pitchFamily="18" charset="0"/>
                <a:cs typeface="Alexandria" pitchFamily="2" charset="-78"/>
              </a:rPr>
              <a:t>التواصل بين الأشخاص في العمل</a:t>
            </a:r>
            <a:endParaRPr lang="en-US" sz="2400" dirty="0">
              <a:latin typeface="Alexandria" pitchFamily="2" charset="-78"/>
              <a:ea typeface="Times New Roman" panose="02020603050405020304" pitchFamily="18" charset="0"/>
              <a:cs typeface="Alexandria" pitchFamily="2" charset="-78"/>
            </a:endParaRPr>
          </a:p>
        </p:txBody>
      </p:sp>
      <p:pic>
        <p:nvPicPr>
          <p:cNvPr id="5122" name="Picture 2" descr="Interpersonal Communication In The Workplace - Brosix">
            <a:extLst>
              <a:ext uri="{FF2B5EF4-FFF2-40B4-BE49-F238E27FC236}">
                <a16:creationId xmlns:a16="http://schemas.microsoft.com/office/drawing/2014/main" id="{24B86AFF-76FC-DD85-3511-C76DBCC7C9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9324" y="1367024"/>
            <a:ext cx="5715000" cy="3000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23705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6BDD9C-52A2-85E4-FC10-2E38F56CBF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95FE76-5099-7A1E-B0F9-695D80301EB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EF60F66-0FFE-2A41-76AB-FABA9C8DA4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3C474DB-79B5-5480-1099-B42F0CB0D47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Interpersonal Communication at Work</a:t>
            </a:r>
          </a:p>
        </p:txBody>
      </p:sp>
      <p:sp>
        <p:nvSpPr>
          <p:cNvPr id="9" name="TextBox 8">
            <a:extLst>
              <a:ext uri="{FF2B5EF4-FFF2-40B4-BE49-F238E27FC236}">
                <a16:creationId xmlns:a16="http://schemas.microsoft.com/office/drawing/2014/main" id="{3B3C841F-4E77-2D10-8CC9-407C6ED6F6D8}"/>
              </a:ext>
            </a:extLst>
          </p:cNvPr>
          <p:cNvSpPr txBox="1"/>
          <p:nvPr/>
        </p:nvSpPr>
        <p:spPr>
          <a:xfrm>
            <a:off x="6725265" y="6248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بين الأشخاص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6F97B967-6849-032D-5604-5836082BA63E}"/>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F3D81AF8-E92F-6E47-2E1E-5A7103C9E26C}"/>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AD898E4E-1470-73B6-F243-5097CDD625B8}"/>
              </a:ext>
            </a:extLst>
          </p:cNvPr>
          <p:cNvSpPr/>
          <p:nvPr/>
        </p:nvSpPr>
        <p:spPr>
          <a:xfrm>
            <a:off x="786582" y="1997838"/>
            <a:ext cx="4945624" cy="3810530"/>
          </a:xfrm>
          <a:prstGeom prst="rect">
            <a:avLst/>
          </a:prstGeom>
        </p:spPr>
        <p:txBody>
          <a:bodyPr wrap="square">
            <a:spAutoFit/>
          </a:bodyPr>
          <a:lstStyle/>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Exploring Relationship Types at Work</a:t>
            </a:r>
            <a:r>
              <a:rPr lang="ar-SA" sz="2000" dirty="0">
                <a:latin typeface="Alexandria" pitchFamily="2" charset="-78"/>
                <a:cs typeface="Alexandria" pitchFamily="2" charset="-78"/>
              </a:rPr>
              <a:t>.</a:t>
            </a: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The Line Between Professional and Personal</a:t>
            </a:r>
            <a:r>
              <a:rPr lang="ar-SA" sz="2000" dirty="0">
                <a:latin typeface="Alexandria" pitchFamily="2" charset="-78"/>
                <a:cs typeface="Alexandria" pitchFamily="2" charset="-78"/>
              </a:rPr>
              <a:t>.</a:t>
            </a: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Professional Etiquette</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15" name="Rectangle 14">
            <a:extLst>
              <a:ext uri="{FF2B5EF4-FFF2-40B4-BE49-F238E27FC236}">
                <a16:creationId xmlns:a16="http://schemas.microsoft.com/office/drawing/2014/main" id="{76F68AA5-D54F-A999-05D7-01DFB3494756}"/>
              </a:ext>
            </a:extLst>
          </p:cNvPr>
          <p:cNvSpPr/>
          <p:nvPr/>
        </p:nvSpPr>
        <p:spPr>
          <a:xfrm>
            <a:off x="6504059" y="1953592"/>
            <a:ext cx="4945624" cy="2271648"/>
          </a:xfrm>
          <a:prstGeom prst="rect">
            <a:avLst/>
          </a:prstGeom>
        </p:spPr>
        <p:txBody>
          <a:bodyPr wrap="square">
            <a:spAutoFit/>
          </a:bodyPr>
          <a:lstStyle/>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استكشاف أنواع العلاقات في العمل.</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الخط الفاصل بين المهنية والشخصية</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آداب المهنة.</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248915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CF4288-3478-87C1-9A9E-438917FC28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14800F-6ED8-1DF4-0E63-A38E37875C3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97C7C6A-1BB0-449F-1EC8-65BD1D7326D3}"/>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E18CF42-5733-2503-A1A7-D849F71273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C99808A-09F7-BB1A-03F9-9AF99180E8F5}"/>
              </a:ext>
            </a:extLst>
          </p:cNvPr>
          <p:cNvSpPr/>
          <p:nvPr/>
        </p:nvSpPr>
        <p:spPr>
          <a:xfrm>
            <a:off x="496489" y="634335"/>
            <a:ext cx="6720388" cy="400110"/>
          </a:xfrm>
          <a:prstGeom prst="rect">
            <a:avLst/>
          </a:prstGeom>
        </p:spPr>
        <p:txBody>
          <a:bodyPr wrap="square">
            <a:spAutoFit/>
          </a:bodyPr>
          <a:lstStyle/>
          <a:p>
            <a:r>
              <a:rPr lang="en-US" sz="2000" b="1" dirty="0">
                <a:solidFill>
                  <a:srgbClr val="00B0F0"/>
                </a:solidFill>
                <a:latin typeface="Alexandria" charset="0"/>
                <a:cs typeface="Alexandria" charset="0"/>
              </a:rPr>
              <a:t>Strengthening Teams and Conducting Meetings</a:t>
            </a:r>
          </a:p>
        </p:txBody>
      </p:sp>
      <p:sp>
        <p:nvSpPr>
          <p:cNvPr id="9" name="TextBox 8">
            <a:extLst>
              <a:ext uri="{FF2B5EF4-FFF2-40B4-BE49-F238E27FC236}">
                <a16:creationId xmlns:a16="http://schemas.microsoft.com/office/drawing/2014/main" id="{5D077E20-4799-2648-9747-806F8B718E1B}"/>
              </a:ext>
            </a:extLst>
          </p:cNvPr>
          <p:cNvSpPr txBox="1"/>
          <p:nvPr/>
        </p:nvSpPr>
        <p:spPr>
          <a:xfrm>
            <a:off x="6729323" y="688559"/>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وإجراء الاجتماعات</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A27D198-6C77-23C5-D1B1-D4D98AC27C47}"/>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a:t>
            </a:r>
            <a:r>
              <a:rPr lang="ar-SA" sz="2400" dirty="0">
                <a:solidFill>
                  <a:srgbClr val="002060"/>
                </a:solidFill>
                <a:latin typeface="Alexandria" pitchFamily="2" charset="-78"/>
                <a:ea typeface="Times New Roman" panose="02020603050405020304" pitchFamily="18" charset="0"/>
                <a:cs typeface="Alexandria" pitchFamily="2" charset="-78"/>
              </a:rPr>
              <a:t>7</a:t>
            </a:r>
            <a:r>
              <a:rPr lang="en-US" sz="2400" dirty="0">
                <a:latin typeface="Alexandria" pitchFamily="2" charset="-78"/>
                <a:ea typeface="Times New Roman" panose="02020603050405020304" pitchFamily="18" charset="0"/>
                <a:cs typeface="Alexandria" pitchFamily="2" charset="-78"/>
              </a:rPr>
              <a:t>: Strengthening Teams and Conducting Meetings</a:t>
            </a:r>
          </a:p>
        </p:txBody>
      </p:sp>
      <p:sp>
        <p:nvSpPr>
          <p:cNvPr id="8" name="Rectangle: Rounded Corners 7">
            <a:extLst>
              <a:ext uri="{FF2B5EF4-FFF2-40B4-BE49-F238E27FC236}">
                <a16:creationId xmlns:a16="http://schemas.microsoft.com/office/drawing/2014/main" id="{8A1715BA-76BE-DD93-298C-E5964B34E61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75A60C5-3CB4-B8E0-3231-F06D29F283C1}"/>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السابع: </a:t>
            </a:r>
            <a:r>
              <a:rPr lang="ar-SA" sz="2400" dirty="0">
                <a:latin typeface="Alexandria" pitchFamily="2" charset="-78"/>
                <a:ea typeface="Times New Roman" panose="02020603050405020304" pitchFamily="18" charset="0"/>
                <a:cs typeface="Alexandria" pitchFamily="2" charset="-78"/>
              </a:rPr>
              <a:t>تعزيز الفرق وإجراء الاجتماعات</a:t>
            </a:r>
            <a:endParaRPr lang="en-US" sz="2400" dirty="0">
              <a:latin typeface="Alexandria" pitchFamily="2" charset="-78"/>
              <a:ea typeface="Times New Roman" panose="02020603050405020304" pitchFamily="18" charset="0"/>
              <a:cs typeface="Alexandria" pitchFamily="2" charset="-78"/>
            </a:endParaRPr>
          </a:p>
        </p:txBody>
      </p:sp>
      <p:pic>
        <p:nvPicPr>
          <p:cNvPr id="14338" name="Picture 2" descr="How to Run Effective Meetings">
            <a:extLst>
              <a:ext uri="{FF2B5EF4-FFF2-40B4-BE49-F238E27FC236}">
                <a16:creationId xmlns:a16="http://schemas.microsoft.com/office/drawing/2014/main" id="{B0F9F6B5-773C-B54C-215D-891FDEB8FA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92362" y="1394131"/>
            <a:ext cx="5978013" cy="29609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37505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97011-4436-ECC0-3B29-8B348F7BEF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9F9DFDC-2E05-7EF3-AB4B-A0A0702A432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73DDCCC-ED2E-6C2D-9A00-2CFC4CC83B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8F97E0C-E2FD-BE08-5107-53462C5F9AF5}"/>
              </a:ext>
            </a:extLst>
          </p:cNvPr>
          <p:cNvSpPr/>
          <p:nvPr/>
        </p:nvSpPr>
        <p:spPr>
          <a:xfrm>
            <a:off x="496489" y="634335"/>
            <a:ext cx="6720388" cy="400110"/>
          </a:xfrm>
          <a:prstGeom prst="rect">
            <a:avLst/>
          </a:prstGeom>
        </p:spPr>
        <p:txBody>
          <a:bodyPr wrap="square">
            <a:spAutoFit/>
          </a:bodyPr>
          <a:lstStyle/>
          <a:p>
            <a:r>
              <a:rPr lang="en-US" sz="2000" b="1" dirty="0">
                <a:solidFill>
                  <a:srgbClr val="00B0F0"/>
                </a:solidFill>
                <a:latin typeface="Alexandria" charset="0"/>
                <a:cs typeface="Alexandria" charset="0"/>
              </a:rPr>
              <a:t>Strengthening Teams and Conducting Meetings</a:t>
            </a:r>
          </a:p>
        </p:txBody>
      </p:sp>
      <p:sp>
        <p:nvSpPr>
          <p:cNvPr id="9" name="TextBox 8">
            <a:extLst>
              <a:ext uri="{FF2B5EF4-FFF2-40B4-BE49-F238E27FC236}">
                <a16:creationId xmlns:a16="http://schemas.microsoft.com/office/drawing/2014/main" id="{1BC4BBEA-9153-B380-245E-D4DD825CF089}"/>
              </a:ext>
            </a:extLst>
          </p:cNvPr>
          <p:cNvSpPr txBox="1"/>
          <p:nvPr/>
        </p:nvSpPr>
        <p:spPr>
          <a:xfrm>
            <a:off x="6725265" y="682386"/>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وإجراء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75C3D84-FA04-C370-744F-0B885FA39059}"/>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534CA0EC-4BC6-8E62-3FB3-6E31F8712ECA}"/>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6EA2E731-6FF6-49A7-C05E-7CEFFFDE9A60}"/>
              </a:ext>
            </a:extLst>
          </p:cNvPr>
          <p:cNvSpPr/>
          <p:nvPr/>
        </p:nvSpPr>
        <p:spPr>
          <a:xfrm>
            <a:off x="747254" y="1997838"/>
            <a:ext cx="5070952" cy="3695114"/>
          </a:xfrm>
          <a:prstGeom prst="rect">
            <a:avLst/>
          </a:prstGeom>
        </p:spPr>
        <p:txBody>
          <a:bodyPr wrap="square">
            <a:spAutoFit/>
          </a:bodyPr>
          <a:lstStyle/>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How Do Groups Differ From Teams</a:t>
            </a:r>
            <a:r>
              <a:rPr lang="ar-SA" sz="2000" dirty="0">
                <a:latin typeface="Alexandria" pitchFamily="2" charset="-78"/>
                <a:cs typeface="Alexandria" pitchFamily="2" charset="-78"/>
              </a:rPr>
              <a:t>?</a:t>
            </a: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Conducting Meetings</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Shared Leadership</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Problem Solving</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Cultivating Innovative Thinking</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Conflict in Team Meetings</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15" name="Rectangle 14">
            <a:extLst>
              <a:ext uri="{FF2B5EF4-FFF2-40B4-BE49-F238E27FC236}">
                <a16:creationId xmlns:a16="http://schemas.microsoft.com/office/drawing/2014/main" id="{C8C366DD-F14A-FF17-4668-EBEB8D617DB6}"/>
              </a:ext>
            </a:extLst>
          </p:cNvPr>
          <p:cNvSpPr/>
          <p:nvPr/>
        </p:nvSpPr>
        <p:spPr>
          <a:xfrm>
            <a:off x="6504059" y="1953592"/>
            <a:ext cx="4945624" cy="3695114"/>
          </a:xfrm>
          <a:prstGeom prst="rect">
            <a:avLst/>
          </a:prstGeom>
        </p:spPr>
        <p:txBody>
          <a:bodyPr wrap="square">
            <a:spAutoFit/>
          </a:bodyPr>
          <a:lstStyle/>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كيف تختلف المجموعات عن الفرق؟</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عقد الاجتماعات.</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القيادة المشتركة.</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حل المشكلات.</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تنمية التفكير الابتكاري.</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الصراع في اجتماعات الفريق.</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4048325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43FA5C-B733-B131-FBA2-CAA98EAD63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8197001-E153-3E87-08AA-4A7F3098BF6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B6CE8D1-AEC8-7BB0-B5DE-FAC41DA9A04A}"/>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FA3ED39-3B9B-A6E9-617E-30F4BF709E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DADAD7D-98A2-306C-F7F7-C5C318BE532C}"/>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Technology in the Workplace</a:t>
            </a:r>
          </a:p>
        </p:txBody>
      </p:sp>
      <p:sp>
        <p:nvSpPr>
          <p:cNvPr id="9" name="TextBox 8">
            <a:extLst>
              <a:ext uri="{FF2B5EF4-FFF2-40B4-BE49-F238E27FC236}">
                <a16:creationId xmlns:a16="http://schemas.microsoft.com/office/drawing/2014/main" id="{B6396ED1-EEE8-00EF-E8FD-289275E88A86}"/>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التكنولوجيا في مكان العمل</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12B7FE60-022D-A804-8913-CAC8E2B15D35}"/>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a:t>
            </a:r>
            <a:r>
              <a:rPr lang="ar-SA" sz="2400" dirty="0">
                <a:solidFill>
                  <a:srgbClr val="002060"/>
                </a:solidFill>
                <a:latin typeface="Alexandria" pitchFamily="2" charset="-78"/>
                <a:ea typeface="Times New Roman" panose="02020603050405020304" pitchFamily="18" charset="0"/>
                <a:cs typeface="Alexandria" pitchFamily="2" charset="-78"/>
              </a:rPr>
              <a:t>8</a:t>
            </a:r>
            <a:r>
              <a:rPr lang="en-US" sz="2400" dirty="0">
                <a:latin typeface="Alexandria" pitchFamily="2" charset="-78"/>
                <a:ea typeface="Times New Roman" panose="02020603050405020304" pitchFamily="18" charset="0"/>
                <a:cs typeface="Alexandria" pitchFamily="2" charset="-78"/>
              </a:rPr>
              <a:t>: Technology in the Workplace</a:t>
            </a:r>
          </a:p>
        </p:txBody>
      </p:sp>
      <p:sp>
        <p:nvSpPr>
          <p:cNvPr id="8" name="Rectangle: Rounded Corners 7">
            <a:extLst>
              <a:ext uri="{FF2B5EF4-FFF2-40B4-BE49-F238E27FC236}">
                <a16:creationId xmlns:a16="http://schemas.microsoft.com/office/drawing/2014/main" id="{582F44C6-56F7-29DC-F541-744A31304988}"/>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F58330FD-C91A-7F85-1662-E0A1DC718D27}"/>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الثامن: </a:t>
            </a:r>
            <a:r>
              <a:rPr lang="ar-SA" sz="2400" dirty="0">
                <a:latin typeface="Alexandria" pitchFamily="2" charset="-78"/>
                <a:ea typeface="Times New Roman" panose="02020603050405020304" pitchFamily="18" charset="0"/>
                <a:cs typeface="Alexandria" pitchFamily="2" charset="-78"/>
              </a:rPr>
              <a:t>التكنولوجيا في مكان العمل</a:t>
            </a:r>
            <a:endParaRPr lang="en-US" sz="2400" dirty="0">
              <a:latin typeface="Alexandria" pitchFamily="2" charset="-78"/>
              <a:ea typeface="Times New Roman" panose="02020603050405020304" pitchFamily="18" charset="0"/>
              <a:cs typeface="Alexandria" pitchFamily="2" charset="-78"/>
            </a:endParaRPr>
          </a:p>
        </p:txBody>
      </p:sp>
      <p:pic>
        <p:nvPicPr>
          <p:cNvPr id="13314" name="Picture 2" descr="Digital Workplaces: Drive Employee Productivity With Automation">
            <a:extLst>
              <a:ext uri="{FF2B5EF4-FFF2-40B4-BE49-F238E27FC236}">
                <a16:creationId xmlns:a16="http://schemas.microsoft.com/office/drawing/2014/main" id="{7C3AD90C-3E3F-D82D-6435-013F5E431C0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14292" y="1401088"/>
            <a:ext cx="5848086" cy="29240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17533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90373C-5C98-9E63-3104-6A39AB92B7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038A8C-6337-A544-DF88-8438D7DFD51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FA61801-9717-F84E-D339-866785312C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D6BBD4F-A0A6-4E4A-4B5B-F19AFA8D9A3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Technology in the Workplace</a:t>
            </a:r>
          </a:p>
        </p:txBody>
      </p:sp>
      <p:sp>
        <p:nvSpPr>
          <p:cNvPr id="9" name="TextBox 8">
            <a:extLst>
              <a:ext uri="{FF2B5EF4-FFF2-40B4-BE49-F238E27FC236}">
                <a16:creationId xmlns:a16="http://schemas.microsoft.com/office/drawing/2014/main" id="{53B4533E-9BEC-8A8B-2A75-8E6EB398EE06}"/>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التكنولوجيا في مكان العمل</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262C509E-30B2-1AC1-2B09-EE1E56DE6513}"/>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6B181860-B50D-842F-06B2-5D4AAD81AD77}"/>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534D94D8-1DD4-BE41-906C-54B33D12461D}"/>
              </a:ext>
            </a:extLst>
          </p:cNvPr>
          <p:cNvSpPr/>
          <p:nvPr/>
        </p:nvSpPr>
        <p:spPr>
          <a:xfrm>
            <a:off x="786582" y="1997838"/>
            <a:ext cx="4945624" cy="3810530"/>
          </a:xfrm>
          <a:prstGeom prst="rect">
            <a:avLst/>
          </a:prstGeom>
        </p:spPr>
        <p:txBody>
          <a:bodyPr wrap="square">
            <a:spAutoFit/>
          </a:bodyPr>
          <a:lstStyle/>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Communication and Technology: Tools for Professionals</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Drawbacks of Technology</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Professional Etiquette With Technology</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15" name="Rectangle 14">
            <a:extLst>
              <a:ext uri="{FF2B5EF4-FFF2-40B4-BE49-F238E27FC236}">
                <a16:creationId xmlns:a16="http://schemas.microsoft.com/office/drawing/2014/main" id="{C82B1554-D9DE-B67E-B013-851078C29455}"/>
              </a:ext>
            </a:extLst>
          </p:cNvPr>
          <p:cNvSpPr/>
          <p:nvPr/>
        </p:nvSpPr>
        <p:spPr>
          <a:xfrm>
            <a:off x="6430297" y="1953592"/>
            <a:ext cx="5019386" cy="2271648"/>
          </a:xfrm>
          <a:prstGeom prst="rect">
            <a:avLst/>
          </a:prstGeom>
        </p:spPr>
        <p:txBody>
          <a:bodyPr wrap="square">
            <a:spAutoFit/>
          </a:bodyPr>
          <a:lstStyle/>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الاتصالات والتكنولوجيا: أدوات للمحترفين</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عيوب التكنولوجيا.</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آداب المهنة مع التكنولوجيا.</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730590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EE7CF6-4B4D-82E9-4EC8-4A2A0850CD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FD5353-4458-56D8-4282-60FDF9C73F5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95037A0-8601-C35B-0550-0BEED844593F}"/>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854E3C3-77F6-BE0C-AD9C-35C6468C20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C0D6C5C-D9C9-563D-B6D1-7BA39D94941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Business and Professional Writing</a:t>
            </a:r>
          </a:p>
        </p:txBody>
      </p:sp>
      <p:sp>
        <p:nvSpPr>
          <p:cNvPr id="9" name="TextBox 8">
            <a:extLst>
              <a:ext uri="{FF2B5EF4-FFF2-40B4-BE49-F238E27FC236}">
                <a16:creationId xmlns:a16="http://schemas.microsoft.com/office/drawing/2014/main" id="{6FC44118-8A1B-EE09-7554-DD7EADBA89E3}"/>
              </a:ext>
            </a:extLst>
          </p:cNvPr>
          <p:cNvSpPr txBox="1"/>
          <p:nvPr/>
        </p:nvSpPr>
        <p:spPr>
          <a:xfrm>
            <a:off x="6729323" y="692369"/>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الكتابة التجارية والمهنية</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9DEE7D0F-7FE5-C285-A9B1-D179AE04285E}"/>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a:t>
            </a:r>
            <a:r>
              <a:rPr lang="ar-SA" sz="2400" dirty="0">
                <a:solidFill>
                  <a:srgbClr val="002060"/>
                </a:solidFill>
                <a:latin typeface="Alexandria" pitchFamily="2" charset="-78"/>
                <a:ea typeface="Times New Roman" panose="02020603050405020304" pitchFamily="18" charset="0"/>
                <a:cs typeface="Alexandria" pitchFamily="2" charset="-78"/>
              </a:rPr>
              <a:t>9</a:t>
            </a:r>
            <a:r>
              <a:rPr lang="en-US" sz="2400" dirty="0">
                <a:latin typeface="Alexandria" pitchFamily="2" charset="-78"/>
                <a:ea typeface="Times New Roman" panose="02020603050405020304" pitchFamily="18" charset="0"/>
                <a:cs typeface="Alexandria" pitchFamily="2" charset="-78"/>
              </a:rPr>
              <a:t>: Business and Professional Writing</a:t>
            </a:r>
          </a:p>
        </p:txBody>
      </p:sp>
      <p:sp>
        <p:nvSpPr>
          <p:cNvPr id="8" name="Rectangle: Rounded Corners 7">
            <a:extLst>
              <a:ext uri="{FF2B5EF4-FFF2-40B4-BE49-F238E27FC236}">
                <a16:creationId xmlns:a16="http://schemas.microsoft.com/office/drawing/2014/main" id="{CED1036C-72F9-E51E-FE2D-171844CCF3C9}"/>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6C7FEEA-4660-7BEC-8E39-6BFC530A2287}"/>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التاسع: </a:t>
            </a:r>
            <a:r>
              <a:rPr lang="ar-SA" sz="2400" dirty="0">
                <a:latin typeface="Alexandria" pitchFamily="2" charset="-78"/>
                <a:ea typeface="Times New Roman" panose="02020603050405020304" pitchFamily="18" charset="0"/>
                <a:cs typeface="Alexandria" pitchFamily="2" charset="-78"/>
              </a:rPr>
              <a:t>الكتابة التجارية والمهنية</a:t>
            </a:r>
            <a:endParaRPr lang="en-US" sz="2400" dirty="0">
              <a:latin typeface="Alexandria" pitchFamily="2" charset="-78"/>
              <a:ea typeface="Times New Roman" panose="02020603050405020304" pitchFamily="18" charset="0"/>
              <a:cs typeface="Alexandria" pitchFamily="2" charset="-78"/>
            </a:endParaRPr>
          </a:p>
        </p:txBody>
      </p:sp>
      <p:pic>
        <p:nvPicPr>
          <p:cNvPr id="12290" name="Picture 2" descr="Tips to Improve your Business Writing Skills and Excel in Your Career">
            <a:extLst>
              <a:ext uri="{FF2B5EF4-FFF2-40B4-BE49-F238E27FC236}">
                <a16:creationId xmlns:a16="http://schemas.microsoft.com/office/drawing/2014/main" id="{8F736412-2EC4-0F35-B1C2-D3AD8271016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07534" y="1351833"/>
            <a:ext cx="5617034" cy="29440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14735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DF0B86-1C83-979F-F889-AD054CF0718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1EEA246-C322-4EED-A9BE-30ED690C6E9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F559985-2798-0D7A-9B9A-31EBB2B183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537556D-068D-AA32-B0C5-D05DA56A9D98}"/>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Business and Professional Writing</a:t>
            </a:r>
          </a:p>
        </p:txBody>
      </p:sp>
      <p:sp>
        <p:nvSpPr>
          <p:cNvPr id="9" name="TextBox 8">
            <a:extLst>
              <a:ext uri="{FF2B5EF4-FFF2-40B4-BE49-F238E27FC236}">
                <a16:creationId xmlns:a16="http://schemas.microsoft.com/office/drawing/2014/main" id="{D193F2F1-AE1D-B39D-A3D4-B097D79BB77C}"/>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الكتابة التجارية والمهنية</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C2726B59-538F-C892-E5AB-1F377D995B80}"/>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en-US" dirty="0"/>
          </a:p>
        </p:txBody>
      </p:sp>
      <p:sp>
        <p:nvSpPr>
          <p:cNvPr id="11" name="Rectangle: Rounded Corners 10">
            <a:extLst>
              <a:ext uri="{FF2B5EF4-FFF2-40B4-BE49-F238E27FC236}">
                <a16:creationId xmlns:a16="http://schemas.microsoft.com/office/drawing/2014/main" id="{51CEF86C-8697-5F4F-1EC0-24BAB966439E}"/>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A422EF4F-77BE-9F1C-1B6C-C329F60F8D43}"/>
              </a:ext>
            </a:extLst>
          </p:cNvPr>
          <p:cNvSpPr/>
          <p:nvPr/>
        </p:nvSpPr>
        <p:spPr>
          <a:xfrm>
            <a:off x="786582" y="1997838"/>
            <a:ext cx="4945624" cy="3810530"/>
          </a:xfrm>
          <a:prstGeom prst="rect">
            <a:avLst/>
          </a:prstGeom>
        </p:spPr>
        <p:txBody>
          <a:bodyPr wrap="square">
            <a:spAutoFit/>
          </a:bodyPr>
          <a:lstStyle/>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The Importance of Written Communication</a:t>
            </a:r>
            <a:r>
              <a:rPr lang="ar-SA" sz="2000" dirty="0">
                <a:latin typeface="Alexandria" pitchFamily="2" charset="-78"/>
                <a:cs typeface="Alexandria" pitchFamily="2" charset="-78"/>
              </a:rPr>
              <a:t>.</a:t>
            </a: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Striving for Written Communication Excellence</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Types of Written Communication</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15" name="Rectangle 14">
            <a:extLst>
              <a:ext uri="{FF2B5EF4-FFF2-40B4-BE49-F238E27FC236}">
                <a16:creationId xmlns:a16="http://schemas.microsoft.com/office/drawing/2014/main" id="{4DF1AA4C-08BB-0DA6-7A53-F6C02D0A611E}"/>
              </a:ext>
            </a:extLst>
          </p:cNvPr>
          <p:cNvSpPr/>
          <p:nvPr/>
        </p:nvSpPr>
        <p:spPr>
          <a:xfrm>
            <a:off x="6504059" y="1953592"/>
            <a:ext cx="4945624" cy="3041089"/>
          </a:xfrm>
          <a:prstGeom prst="rect">
            <a:avLst/>
          </a:prstGeom>
        </p:spPr>
        <p:txBody>
          <a:bodyPr wrap="square">
            <a:spAutoFit/>
          </a:bodyPr>
          <a:lstStyle/>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أهمية التواصل الكتابي.</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السعي لتحقيق التميز في التواصل الكتابي.</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أنواع التواصل الكتابي.</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92801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BDE35B-60F2-633A-2A5A-0E855D4E5A1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FE7FB4-BD3E-77E5-299A-5F44F1495AC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B303386-8114-EE31-6F38-92F55A1349C0}"/>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B7B3E13-0317-099C-B2C3-79FC8539FD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511A6B6-C377-F6AF-3627-E67C8D220CE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Leadership and</a:t>
            </a:r>
            <a:r>
              <a:rPr lang="ar-SA" sz="2400" b="1" dirty="0">
                <a:solidFill>
                  <a:srgbClr val="00B0F0"/>
                </a:solidFill>
                <a:latin typeface="Alexandria" charset="0"/>
                <a:cs typeface="Alexandria" charset="0"/>
              </a:rPr>
              <a:t> </a:t>
            </a:r>
            <a:r>
              <a:rPr lang="en-US" sz="2400" b="1" dirty="0">
                <a:solidFill>
                  <a:srgbClr val="00B0F0"/>
                </a:solidFill>
                <a:latin typeface="Alexandria" charset="0"/>
                <a:cs typeface="Alexandria" charset="0"/>
              </a:rPr>
              <a:t>Conflict Management</a:t>
            </a:r>
          </a:p>
        </p:txBody>
      </p:sp>
      <p:sp>
        <p:nvSpPr>
          <p:cNvPr id="9" name="TextBox 8">
            <a:extLst>
              <a:ext uri="{FF2B5EF4-FFF2-40B4-BE49-F238E27FC236}">
                <a16:creationId xmlns:a16="http://schemas.microsoft.com/office/drawing/2014/main" id="{FF10E6FE-0A08-B354-4467-E14780D161BA}"/>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القيادة وإدارة الصراع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91B0D801-470F-4B83-3799-C890FB01AF71}"/>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1</a:t>
            </a:r>
            <a:r>
              <a:rPr lang="ar-SA" sz="2400" dirty="0">
                <a:solidFill>
                  <a:srgbClr val="002060"/>
                </a:solidFill>
                <a:latin typeface="Alexandria" pitchFamily="2" charset="-78"/>
                <a:ea typeface="Times New Roman" panose="02020603050405020304" pitchFamily="18" charset="0"/>
                <a:cs typeface="Alexandria" pitchFamily="2" charset="-78"/>
              </a:rPr>
              <a:t>0</a:t>
            </a:r>
            <a:r>
              <a:rPr lang="en-US" sz="2400" dirty="0">
                <a:latin typeface="Alexandria" pitchFamily="2" charset="-78"/>
                <a:ea typeface="Times New Roman" panose="02020603050405020304" pitchFamily="18" charset="0"/>
                <a:cs typeface="Alexandria" pitchFamily="2" charset="-78"/>
              </a:rPr>
              <a:t>: Leadership and</a:t>
            </a:r>
            <a:r>
              <a:rPr lang="ar-SA" sz="2400" dirty="0">
                <a:latin typeface="Alexandria" pitchFamily="2" charset="-78"/>
                <a:ea typeface="Times New Roman" panose="02020603050405020304" pitchFamily="18" charset="0"/>
                <a:cs typeface="Alexandria" pitchFamily="2" charset="-78"/>
              </a:rPr>
              <a:t> </a:t>
            </a:r>
            <a:r>
              <a:rPr lang="en-US" sz="2400" dirty="0">
                <a:latin typeface="Alexandria" pitchFamily="2" charset="-78"/>
                <a:ea typeface="Times New Roman" panose="02020603050405020304" pitchFamily="18" charset="0"/>
                <a:cs typeface="Alexandria" pitchFamily="2" charset="-78"/>
              </a:rPr>
              <a:t>Conflict Management</a:t>
            </a:r>
          </a:p>
        </p:txBody>
      </p:sp>
      <p:sp>
        <p:nvSpPr>
          <p:cNvPr id="8" name="Rectangle: Rounded Corners 7">
            <a:extLst>
              <a:ext uri="{FF2B5EF4-FFF2-40B4-BE49-F238E27FC236}">
                <a16:creationId xmlns:a16="http://schemas.microsoft.com/office/drawing/2014/main" id="{8B9ADF96-DB30-8892-136E-7DC46CFBE092}"/>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1234D7CD-E0FC-2AC5-8993-C0EDC05CA83B}"/>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العاشر: </a:t>
            </a:r>
            <a:r>
              <a:rPr lang="ar-SA" sz="2400" dirty="0">
                <a:latin typeface="Alexandria" pitchFamily="2" charset="-78"/>
                <a:ea typeface="Times New Roman" panose="02020603050405020304" pitchFamily="18" charset="0"/>
                <a:cs typeface="Alexandria" pitchFamily="2" charset="-78"/>
              </a:rPr>
              <a:t>القيادة وإدارة الصراع</a:t>
            </a:r>
          </a:p>
        </p:txBody>
      </p:sp>
      <p:pic>
        <p:nvPicPr>
          <p:cNvPr id="10" name="Picture 9">
            <a:extLst>
              <a:ext uri="{FF2B5EF4-FFF2-40B4-BE49-F238E27FC236}">
                <a16:creationId xmlns:a16="http://schemas.microsoft.com/office/drawing/2014/main" id="{428E1AFE-9866-347A-380B-23E5167D69E8}"/>
              </a:ext>
            </a:extLst>
          </p:cNvPr>
          <p:cNvPicPr>
            <a:picLocks noChangeAspect="1"/>
          </p:cNvPicPr>
          <p:nvPr/>
        </p:nvPicPr>
        <p:blipFill>
          <a:blip r:embed="rId3"/>
          <a:stretch>
            <a:fillRect/>
          </a:stretch>
        </p:blipFill>
        <p:spPr>
          <a:xfrm>
            <a:off x="2775925" y="1418915"/>
            <a:ext cx="6023947" cy="2908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30366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9B6188-7C99-996D-1B4E-59C09C0D631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F190DF-7886-1131-BC33-3B21D934CC9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5706BF9-E67C-CB6E-8E09-49D60388AC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6A01DB3-01CD-5256-2BCE-FA84B7D119E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Leadership and</a:t>
            </a:r>
            <a:r>
              <a:rPr lang="ar-SA" sz="2400" b="1" dirty="0">
                <a:solidFill>
                  <a:srgbClr val="00B0F0"/>
                </a:solidFill>
                <a:latin typeface="Alexandria" charset="0"/>
                <a:cs typeface="Alexandria" charset="0"/>
              </a:rPr>
              <a:t> </a:t>
            </a:r>
            <a:r>
              <a:rPr lang="en-US" sz="2400" b="1" dirty="0">
                <a:solidFill>
                  <a:srgbClr val="00B0F0"/>
                </a:solidFill>
                <a:latin typeface="Alexandria" charset="0"/>
                <a:cs typeface="Alexandria" charset="0"/>
              </a:rPr>
              <a:t>Conflict Management</a:t>
            </a:r>
          </a:p>
        </p:txBody>
      </p:sp>
      <p:sp>
        <p:nvSpPr>
          <p:cNvPr id="9" name="TextBox 8">
            <a:extLst>
              <a:ext uri="{FF2B5EF4-FFF2-40B4-BE49-F238E27FC236}">
                <a16:creationId xmlns:a16="http://schemas.microsoft.com/office/drawing/2014/main" id="{645D0437-8191-D1BA-C10E-E59A038B7FE0}"/>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القيادة وإدارة الصراع</a:t>
            </a:r>
          </a:p>
        </p:txBody>
      </p:sp>
      <p:sp>
        <p:nvSpPr>
          <p:cNvPr id="3" name="Rectangle: Rounded Corners 2">
            <a:extLst>
              <a:ext uri="{FF2B5EF4-FFF2-40B4-BE49-F238E27FC236}">
                <a16:creationId xmlns:a16="http://schemas.microsoft.com/office/drawing/2014/main" id="{38587736-45EA-4D4E-EF4C-3C3ADC1AB477}"/>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2AFC4B0D-75F7-57DB-CED7-A9DC9D173726}"/>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4C7C2B60-0A49-5951-E6FA-8E68CD4373A2}"/>
              </a:ext>
            </a:extLst>
          </p:cNvPr>
          <p:cNvSpPr/>
          <p:nvPr/>
        </p:nvSpPr>
        <p:spPr>
          <a:xfrm>
            <a:off x="786582" y="1997838"/>
            <a:ext cx="4945624" cy="4615944"/>
          </a:xfrm>
          <a:prstGeom prst="rect">
            <a:avLst/>
          </a:prstGeom>
        </p:spPr>
        <p:txBody>
          <a:bodyPr wrap="square">
            <a:spAutoFit/>
          </a:bodyPr>
          <a:lstStyle/>
          <a:p>
            <a:pPr marL="342900" indent="-342900">
              <a:lnSpc>
                <a:spcPct val="150000"/>
              </a:lnSpc>
              <a:buFont typeface="Arial" panose="020B0604020202020204" pitchFamily="34" charset="0"/>
              <a:buChar char="•"/>
            </a:pPr>
            <a:r>
              <a:rPr lang="en-US" dirty="0">
                <a:latin typeface="Alexandria" pitchFamily="2" charset="-78"/>
                <a:cs typeface="Alexandria" pitchFamily="2" charset="-78"/>
              </a:rPr>
              <a:t>What Is Leadership? </a:t>
            </a:r>
          </a:p>
          <a:p>
            <a:pPr marL="342900" indent="-342900">
              <a:lnSpc>
                <a:spcPct val="150000"/>
              </a:lnSpc>
              <a:buFont typeface="Arial" panose="020B0604020202020204" pitchFamily="34" charset="0"/>
              <a:buChar char="•"/>
            </a:pPr>
            <a:r>
              <a:rPr lang="en-US" dirty="0">
                <a:latin typeface="Alexandria" pitchFamily="2" charset="-78"/>
                <a:cs typeface="Alexandria" pitchFamily="2" charset="-78"/>
              </a:rPr>
              <a:t>Utilizing Power</a:t>
            </a:r>
          </a:p>
          <a:p>
            <a:pPr marL="342900" indent="-342900">
              <a:lnSpc>
                <a:spcPct val="150000"/>
              </a:lnSpc>
              <a:buFont typeface="Arial" panose="020B0604020202020204" pitchFamily="34" charset="0"/>
              <a:buChar char="•"/>
            </a:pPr>
            <a:r>
              <a:rPr lang="en-US" dirty="0">
                <a:latin typeface="Alexandria" pitchFamily="2" charset="-78"/>
                <a:cs typeface="Alexandria" pitchFamily="2" charset="-78"/>
              </a:rPr>
              <a:t>Improving Communication With Leadership Theories</a:t>
            </a:r>
          </a:p>
          <a:p>
            <a:pPr marL="342900" indent="-342900">
              <a:lnSpc>
                <a:spcPct val="150000"/>
              </a:lnSpc>
              <a:buFont typeface="Arial" panose="020B0604020202020204" pitchFamily="34" charset="0"/>
              <a:buChar char="•"/>
            </a:pPr>
            <a:r>
              <a:rPr lang="en-US" dirty="0">
                <a:latin typeface="Alexandria" pitchFamily="2" charset="-78"/>
                <a:cs typeface="Alexandria" pitchFamily="2" charset="-78"/>
              </a:rPr>
              <a:t>Hiring the Right Team</a:t>
            </a:r>
          </a:p>
          <a:p>
            <a:pPr marL="342900" indent="-342900">
              <a:lnSpc>
                <a:spcPct val="150000"/>
              </a:lnSpc>
              <a:buFont typeface="Arial" panose="020B0604020202020204" pitchFamily="34" charset="0"/>
              <a:buChar char="•"/>
            </a:pPr>
            <a:r>
              <a:rPr lang="en-US" dirty="0">
                <a:latin typeface="Alexandria" pitchFamily="2" charset="-78"/>
                <a:cs typeface="Alexandria" pitchFamily="2" charset="-78"/>
              </a:rPr>
              <a:t>Following Up and Following Through</a:t>
            </a:r>
          </a:p>
          <a:p>
            <a:pPr marL="342900" indent="-342900">
              <a:lnSpc>
                <a:spcPct val="150000"/>
              </a:lnSpc>
              <a:buFont typeface="Arial" panose="020B0604020202020204" pitchFamily="34" charset="0"/>
              <a:buChar char="•"/>
            </a:pPr>
            <a:r>
              <a:rPr lang="en-US" dirty="0">
                <a:latin typeface="Alexandria" pitchFamily="2" charset="-78"/>
                <a:cs typeface="Alexandria" pitchFamily="2" charset="-78"/>
              </a:rPr>
              <a:t>Communicating About Your Team</a:t>
            </a:r>
          </a:p>
          <a:p>
            <a:pPr marL="342900" indent="-342900">
              <a:lnSpc>
                <a:spcPct val="150000"/>
              </a:lnSpc>
              <a:buFont typeface="Arial" panose="020B0604020202020204" pitchFamily="34" charset="0"/>
              <a:buChar char="•"/>
            </a:pPr>
            <a:r>
              <a:rPr lang="en-US" dirty="0">
                <a:latin typeface="Alexandria" pitchFamily="2" charset="-78"/>
                <a:cs typeface="Alexandria" pitchFamily="2" charset="-78"/>
              </a:rPr>
              <a:t>Dealing With Difficult People</a:t>
            </a:r>
          </a:p>
          <a:p>
            <a:pPr marL="342900" indent="-342900">
              <a:lnSpc>
                <a:spcPct val="150000"/>
              </a:lnSpc>
              <a:buFont typeface="Arial" panose="020B0604020202020204" pitchFamily="34" charset="0"/>
              <a:buChar char="•"/>
            </a:pPr>
            <a:r>
              <a:rPr lang="en-US" dirty="0">
                <a:latin typeface="Alexandria" pitchFamily="2" charset="-78"/>
                <a:cs typeface="Alexandria" pitchFamily="2" charset="-78"/>
              </a:rPr>
              <a:t>Giving Feedback</a:t>
            </a:r>
          </a:p>
          <a:p>
            <a:pPr marL="342900" indent="-342900">
              <a:lnSpc>
                <a:spcPct val="150000"/>
              </a:lnSpc>
              <a:buFont typeface="Arial" panose="020B0604020202020204" pitchFamily="34" charset="0"/>
              <a:buChar char="•"/>
            </a:pPr>
            <a:r>
              <a:rPr lang="en-US" dirty="0">
                <a:latin typeface="Alexandria" pitchFamily="2" charset="-78"/>
                <a:cs typeface="Alexandria" pitchFamily="2" charset="-78"/>
              </a:rPr>
              <a:t>Putting It Together</a:t>
            </a:r>
          </a:p>
          <a:p>
            <a:pPr marL="342900" indent="-342900">
              <a:lnSpc>
                <a:spcPct val="150000"/>
              </a:lnSpc>
              <a:buFont typeface="Arial" panose="020B0604020202020204" pitchFamily="34" charset="0"/>
              <a:buChar char="•"/>
            </a:pPr>
            <a:r>
              <a:rPr lang="en-US" dirty="0">
                <a:latin typeface="Alexandria" pitchFamily="2" charset="-78"/>
                <a:cs typeface="Alexandria" pitchFamily="2" charset="-78"/>
              </a:rPr>
              <a:t>Managing Your Public Image</a:t>
            </a:r>
          </a:p>
        </p:txBody>
      </p:sp>
      <p:sp>
        <p:nvSpPr>
          <p:cNvPr id="15" name="Rectangle 14">
            <a:extLst>
              <a:ext uri="{FF2B5EF4-FFF2-40B4-BE49-F238E27FC236}">
                <a16:creationId xmlns:a16="http://schemas.microsoft.com/office/drawing/2014/main" id="{0E2F53D0-DAA9-FCA0-97EE-4E015F51E90E}"/>
              </a:ext>
            </a:extLst>
          </p:cNvPr>
          <p:cNvSpPr/>
          <p:nvPr/>
        </p:nvSpPr>
        <p:spPr>
          <a:xfrm>
            <a:off x="6504059" y="1953592"/>
            <a:ext cx="4945624" cy="4200445"/>
          </a:xfrm>
          <a:prstGeom prst="rect">
            <a:avLst/>
          </a:prstGeom>
        </p:spPr>
        <p:txBody>
          <a:bodyPr wrap="square">
            <a:spAutoFit/>
          </a:bodyPr>
          <a:lstStyle/>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ما هي القيادة؟</a:t>
            </a: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استغلال القوة</a:t>
            </a: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تحسين التواصل مع نظريات القيادة</a:t>
            </a: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توظيف الفريق المناسب</a:t>
            </a: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المتابعة والمتابعة</a:t>
            </a: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التواصل حول فريقك</a:t>
            </a: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التعامل مع الأشخاص الصعبين</a:t>
            </a: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إعطاء ردود الفعل</a:t>
            </a: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وضعها معا</a:t>
            </a: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إدارة صورتك العامة.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297051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783EF1-EEC7-689E-327C-286F32C06B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A81361-6B3D-3244-CB4B-5514CA3C714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A98538C-C761-91F2-3884-7ED800CAFBE7}"/>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8D03BB1-020F-332D-5B07-88BE881463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BC602B3-497B-38D9-5209-DDBC309B07A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Informing and Persuading</a:t>
            </a:r>
          </a:p>
        </p:txBody>
      </p:sp>
      <p:sp>
        <p:nvSpPr>
          <p:cNvPr id="9" name="TextBox 8">
            <a:extLst>
              <a:ext uri="{FF2B5EF4-FFF2-40B4-BE49-F238E27FC236}">
                <a16:creationId xmlns:a16="http://schemas.microsoft.com/office/drawing/2014/main" id="{D5F38E56-D491-38B4-9425-3A93A9BFEFDA}"/>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الإعلام والاقناع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6C54D0AB-2106-3871-A859-5A15FA30DF83}"/>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dirty="0">
                <a:solidFill>
                  <a:srgbClr val="002060"/>
                </a:solidFill>
                <a:latin typeface="Alexandria" pitchFamily="2" charset="-78"/>
                <a:ea typeface="Times New Roman" panose="02020603050405020304" pitchFamily="18" charset="0"/>
                <a:cs typeface="Alexandria" pitchFamily="2" charset="-78"/>
              </a:rPr>
              <a:t>Chapter 1</a:t>
            </a:r>
            <a:r>
              <a:rPr lang="ar-SA" sz="2800" dirty="0">
                <a:solidFill>
                  <a:srgbClr val="002060"/>
                </a:solidFill>
                <a:latin typeface="Alexandria" pitchFamily="2" charset="-78"/>
                <a:ea typeface="Times New Roman" panose="02020603050405020304" pitchFamily="18" charset="0"/>
                <a:cs typeface="Alexandria" pitchFamily="2" charset="-78"/>
              </a:rPr>
              <a:t>1</a:t>
            </a:r>
            <a:r>
              <a:rPr lang="en-US" sz="2800" dirty="0">
                <a:latin typeface="Alexandria" pitchFamily="2" charset="-78"/>
                <a:ea typeface="Times New Roman" panose="02020603050405020304" pitchFamily="18" charset="0"/>
                <a:cs typeface="Alexandria" pitchFamily="2" charset="-78"/>
              </a:rPr>
              <a:t>: Informing and Persuading</a:t>
            </a:r>
          </a:p>
        </p:txBody>
      </p:sp>
      <p:sp>
        <p:nvSpPr>
          <p:cNvPr id="8" name="Rectangle: Rounded Corners 7">
            <a:extLst>
              <a:ext uri="{FF2B5EF4-FFF2-40B4-BE49-F238E27FC236}">
                <a16:creationId xmlns:a16="http://schemas.microsoft.com/office/drawing/2014/main" id="{7D9D80B3-69CA-E6B4-6207-DDA075303589}"/>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1AC7A02-0506-EBCB-3B0E-7A5C1DA90551}"/>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800" dirty="0">
                <a:solidFill>
                  <a:srgbClr val="002060"/>
                </a:solidFill>
                <a:latin typeface="Alexandria" pitchFamily="2" charset="-78"/>
                <a:ea typeface="Times New Roman" panose="02020603050405020304" pitchFamily="18" charset="0"/>
                <a:cs typeface="Alexandria" pitchFamily="2" charset="-78"/>
              </a:rPr>
              <a:t>الفصل الحادي عشر: </a:t>
            </a:r>
            <a:r>
              <a:rPr lang="ar-SA" sz="2800" dirty="0">
                <a:latin typeface="Alexandria" pitchFamily="2" charset="-78"/>
                <a:ea typeface="Times New Roman" panose="02020603050405020304" pitchFamily="18" charset="0"/>
                <a:cs typeface="Alexandria" pitchFamily="2" charset="-78"/>
              </a:rPr>
              <a:t>الإعلام والاقناع</a:t>
            </a:r>
            <a:endParaRPr lang="en-US" sz="2800" dirty="0">
              <a:latin typeface="Alexandria" pitchFamily="2" charset="-78"/>
              <a:ea typeface="Times New Roman" panose="02020603050405020304" pitchFamily="18" charset="0"/>
              <a:cs typeface="Alexandria" pitchFamily="2" charset="-78"/>
            </a:endParaRPr>
          </a:p>
        </p:txBody>
      </p:sp>
      <p:pic>
        <p:nvPicPr>
          <p:cNvPr id="10242" name="Picture 2" descr="Life Cycle of Purpose in Advertising - Inform Remind Persuade - Slide 2">
            <a:extLst>
              <a:ext uri="{FF2B5EF4-FFF2-40B4-BE49-F238E27FC236}">
                <a16:creationId xmlns:a16="http://schemas.microsoft.com/office/drawing/2014/main" id="{F83D92DE-357E-82F0-416A-D1534F37AF6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3668" b="26303"/>
          <a:stretch/>
        </p:blipFill>
        <p:spPr bwMode="auto">
          <a:xfrm>
            <a:off x="1366335" y="1591036"/>
            <a:ext cx="9144000" cy="25732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40917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326062-B025-6D07-3056-90CD176B970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859355D-8928-3C9F-F14B-34402F5C1D8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C7FE08B-B637-9106-0F84-7F36BBC600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EF8517-4292-7248-B80B-A11B4835400C}"/>
              </a:ext>
            </a:extLst>
          </p:cNvPr>
          <p:cNvSpPr/>
          <p:nvPr/>
        </p:nvSpPr>
        <p:spPr>
          <a:xfrm>
            <a:off x="1061883" y="634335"/>
            <a:ext cx="6154993" cy="461665"/>
          </a:xfrm>
          <a:prstGeom prst="rect">
            <a:avLst/>
          </a:prstGeom>
        </p:spPr>
        <p:txBody>
          <a:bodyPr wrap="square">
            <a:spAutoFit/>
          </a:bodyPr>
          <a:lstStyle/>
          <a:p>
            <a:r>
              <a:rPr lang="en-US" sz="2400" b="1" dirty="0">
                <a:solidFill>
                  <a:srgbClr val="00B0F0"/>
                </a:solidFill>
                <a:latin typeface="Alexandria" charset="0"/>
                <a:cs typeface="Alexandria" charset="0"/>
              </a:rPr>
              <a:t>Informing and Persuading</a:t>
            </a:r>
          </a:p>
        </p:txBody>
      </p:sp>
      <p:sp>
        <p:nvSpPr>
          <p:cNvPr id="9" name="TextBox 8">
            <a:extLst>
              <a:ext uri="{FF2B5EF4-FFF2-40B4-BE49-F238E27FC236}">
                <a16:creationId xmlns:a16="http://schemas.microsoft.com/office/drawing/2014/main" id="{EE4FE743-BBDA-AA70-76A9-57FEA0E9B7F7}"/>
              </a:ext>
            </a:extLst>
          </p:cNvPr>
          <p:cNvSpPr txBox="1"/>
          <p:nvPr/>
        </p:nvSpPr>
        <p:spPr>
          <a:xfrm>
            <a:off x="6725265" y="624892"/>
            <a:ext cx="3637935"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الإعلام والاقناع</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66A7C3D2-7730-DA87-7166-BF51E820A24F}"/>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5F2EB6B2-AD31-861A-EFD3-1F8BCA469332}"/>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25C7C5E8-B35B-D4F3-909B-72DAD59FC36E}"/>
              </a:ext>
            </a:extLst>
          </p:cNvPr>
          <p:cNvSpPr/>
          <p:nvPr/>
        </p:nvSpPr>
        <p:spPr>
          <a:xfrm>
            <a:off x="786582" y="1997838"/>
            <a:ext cx="4945624" cy="3695114"/>
          </a:xfrm>
          <a:prstGeom prst="rect">
            <a:avLst/>
          </a:prstGeom>
        </p:spPr>
        <p:txBody>
          <a:bodyPr wrap="square">
            <a:spAutoFit/>
          </a:bodyPr>
          <a:lstStyle/>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The Importance of Presenting With Professional Excellence</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Identifying Presentation Opportunities and Purposes</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Speaking to Inform</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Speaking to Persuade</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15" name="Rectangle 14">
            <a:extLst>
              <a:ext uri="{FF2B5EF4-FFF2-40B4-BE49-F238E27FC236}">
                <a16:creationId xmlns:a16="http://schemas.microsoft.com/office/drawing/2014/main" id="{F9DDAB17-9EC2-D681-EC67-687D0A18D7A2}"/>
              </a:ext>
            </a:extLst>
          </p:cNvPr>
          <p:cNvSpPr/>
          <p:nvPr/>
        </p:nvSpPr>
        <p:spPr>
          <a:xfrm>
            <a:off x="6504059" y="1953592"/>
            <a:ext cx="4945624" cy="3041089"/>
          </a:xfrm>
          <a:prstGeom prst="rect">
            <a:avLst/>
          </a:prstGeom>
        </p:spPr>
        <p:txBody>
          <a:bodyPr wrap="square">
            <a:spAutoFit/>
          </a:bodyPr>
          <a:lstStyle/>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أهمية العرض مع التميز المهني.</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تحديد فرص وأغراض العرض.</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التحدث للإعلام.</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التحدث للإقناع.</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709566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23CCC7-C36A-A969-C218-17C53BFB86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8CB689C-3B94-2DB6-6664-E574F305BCF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648CFB6-26C5-80A9-6437-8BA80620DF5C}"/>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5D4C403-3A6E-D19C-450C-4CA30B8E60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DC3C050-59A3-3204-2435-E79DEB2E847C}"/>
              </a:ext>
            </a:extLst>
          </p:cNvPr>
          <p:cNvSpPr/>
          <p:nvPr/>
        </p:nvSpPr>
        <p:spPr>
          <a:xfrm>
            <a:off x="2281083" y="634335"/>
            <a:ext cx="4935793" cy="461665"/>
          </a:xfrm>
          <a:prstGeom prst="rect">
            <a:avLst/>
          </a:prstGeom>
        </p:spPr>
        <p:txBody>
          <a:bodyPr wrap="square">
            <a:spAutoFit/>
          </a:bodyPr>
          <a:lstStyle/>
          <a:p>
            <a:r>
              <a:rPr lang="en-US" sz="2400" b="1" dirty="0">
                <a:solidFill>
                  <a:srgbClr val="00B0F0"/>
                </a:solidFill>
                <a:latin typeface="Alexandria" charset="0"/>
                <a:cs typeface="Alexandria" charset="0"/>
              </a:rPr>
              <a:t>Speech Design</a:t>
            </a:r>
          </a:p>
        </p:txBody>
      </p:sp>
      <p:sp>
        <p:nvSpPr>
          <p:cNvPr id="9" name="TextBox 8">
            <a:extLst>
              <a:ext uri="{FF2B5EF4-FFF2-40B4-BE49-F238E27FC236}">
                <a16:creationId xmlns:a16="http://schemas.microsoft.com/office/drawing/2014/main" id="{AA669785-8D5A-545D-A283-E8746C128653}"/>
              </a:ext>
            </a:extLst>
          </p:cNvPr>
          <p:cNvSpPr txBox="1"/>
          <p:nvPr/>
        </p:nvSpPr>
        <p:spPr>
          <a:xfrm>
            <a:off x="6725265" y="624892"/>
            <a:ext cx="3185651"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تصميم الخطابة</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223F9610-625B-5B6D-776B-C4431B7E1F78}"/>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1</a:t>
            </a:r>
            <a:r>
              <a:rPr lang="ar-SA" sz="2400" dirty="0">
                <a:solidFill>
                  <a:srgbClr val="002060"/>
                </a:solidFill>
                <a:latin typeface="Alexandria" pitchFamily="2" charset="-78"/>
                <a:ea typeface="Times New Roman" panose="02020603050405020304" pitchFamily="18" charset="0"/>
                <a:cs typeface="Alexandria" pitchFamily="2" charset="-78"/>
              </a:rPr>
              <a:t>2</a:t>
            </a:r>
            <a:r>
              <a:rPr lang="en-US" sz="2400" dirty="0">
                <a:latin typeface="Alexandria" pitchFamily="2" charset="-78"/>
                <a:ea typeface="Times New Roman" panose="02020603050405020304" pitchFamily="18" charset="0"/>
                <a:cs typeface="Alexandria" pitchFamily="2" charset="-78"/>
              </a:rPr>
              <a:t>: Speech Design</a:t>
            </a:r>
          </a:p>
        </p:txBody>
      </p:sp>
      <p:sp>
        <p:nvSpPr>
          <p:cNvPr id="8" name="Rectangle: Rounded Corners 7">
            <a:extLst>
              <a:ext uri="{FF2B5EF4-FFF2-40B4-BE49-F238E27FC236}">
                <a16:creationId xmlns:a16="http://schemas.microsoft.com/office/drawing/2014/main" id="{E3344476-1D75-0CB9-663B-8B358F1D2DF4}"/>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CBD45F3-2449-61FF-88A0-0C96F8A2A6CC}"/>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الثاني عشر: </a:t>
            </a:r>
            <a:r>
              <a:rPr lang="ar-SA" sz="2400" dirty="0">
                <a:latin typeface="Alexandria" pitchFamily="2" charset="-78"/>
                <a:ea typeface="Times New Roman" panose="02020603050405020304" pitchFamily="18" charset="0"/>
                <a:cs typeface="Alexandria" pitchFamily="2" charset="-78"/>
              </a:rPr>
              <a:t>تصميم الخطابة</a:t>
            </a:r>
          </a:p>
        </p:txBody>
      </p:sp>
      <p:pic>
        <p:nvPicPr>
          <p:cNvPr id="9218" name="Picture 2" descr="Free vector &quot;Modern abstract speech bubble vector design&quot;">
            <a:extLst>
              <a:ext uri="{FF2B5EF4-FFF2-40B4-BE49-F238E27FC236}">
                <a16:creationId xmlns:a16="http://schemas.microsoft.com/office/drawing/2014/main" id="{EA1ECFC6-90D9-BE80-C0CE-796A9CBA8B1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85253" y="1383014"/>
            <a:ext cx="4821494" cy="29683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32440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948E3E-C603-AD8B-2BAA-B4E076334E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5BCB9D9-EB04-C2EF-0D25-96FDCC43C95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7AB6F0E-2447-4196-C6DD-4F297CB2C7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4334FE3-A19A-1C3C-C74E-7FBD2506F4F0}"/>
              </a:ext>
            </a:extLst>
          </p:cNvPr>
          <p:cNvSpPr/>
          <p:nvPr/>
        </p:nvSpPr>
        <p:spPr>
          <a:xfrm>
            <a:off x="1747520" y="644097"/>
            <a:ext cx="3662556" cy="461665"/>
          </a:xfrm>
          <a:prstGeom prst="rect">
            <a:avLst/>
          </a:prstGeom>
        </p:spPr>
        <p:txBody>
          <a:bodyPr wrap="square">
            <a:spAutoFit/>
          </a:bodyPr>
          <a:lstStyle/>
          <a:p>
            <a:r>
              <a:rPr lang="en-US" sz="2400" b="1" dirty="0">
                <a:solidFill>
                  <a:srgbClr val="00B0F0"/>
                </a:solidFill>
                <a:latin typeface="Alexandria" charset="0"/>
                <a:cs typeface="Alexandria" charset="0"/>
              </a:rPr>
              <a:t>Speech Design</a:t>
            </a:r>
          </a:p>
        </p:txBody>
      </p:sp>
      <p:sp>
        <p:nvSpPr>
          <p:cNvPr id="9" name="TextBox 8">
            <a:extLst>
              <a:ext uri="{FF2B5EF4-FFF2-40B4-BE49-F238E27FC236}">
                <a16:creationId xmlns:a16="http://schemas.microsoft.com/office/drawing/2014/main" id="{C652F6CB-722E-F3E8-8CBB-53B2AD7C5C9B}"/>
              </a:ext>
            </a:extLst>
          </p:cNvPr>
          <p:cNvSpPr txBox="1"/>
          <p:nvPr/>
        </p:nvSpPr>
        <p:spPr>
          <a:xfrm>
            <a:off x="5493740" y="664911"/>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تصميم الخطابة</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264254D5-EC07-FF40-127D-F48E01E27670}"/>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D511CDE7-047F-AAFA-F744-8C4C6D6451B6}"/>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50565A63-142A-E7C2-B03F-48B295110CE1}"/>
              </a:ext>
            </a:extLst>
          </p:cNvPr>
          <p:cNvSpPr/>
          <p:nvPr/>
        </p:nvSpPr>
        <p:spPr>
          <a:xfrm>
            <a:off x="786582" y="1997838"/>
            <a:ext cx="4945624" cy="4310667"/>
          </a:xfrm>
          <a:prstGeom prst="rect">
            <a:avLst/>
          </a:prstGeom>
        </p:spPr>
        <p:txBody>
          <a:bodyPr wrap="square">
            <a:spAutoFit/>
          </a:bodyPr>
          <a:lstStyle/>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Analyzing the Audience</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Analyzing the Context</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Researching</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Organizing Your Presentation</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Introductions</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Conclusions</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Language</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15" name="Rectangle 14">
            <a:extLst>
              <a:ext uri="{FF2B5EF4-FFF2-40B4-BE49-F238E27FC236}">
                <a16:creationId xmlns:a16="http://schemas.microsoft.com/office/drawing/2014/main" id="{F466BC7B-FF88-D73D-5B1F-B4856A0660B7}"/>
              </a:ext>
            </a:extLst>
          </p:cNvPr>
          <p:cNvSpPr/>
          <p:nvPr/>
        </p:nvSpPr>
        <p:spPr>
          <a:xfrm>
            <a:off x="6504059" y="1953592"/>
            <a:ext cx="4945624" cy="4315027"/>
          </a:xfrm>
          <a:prstGeom prst="rect">
            <a:avLst/>
          </a:prstGeom>
        </p:spPr>
        <p:txBody>
          <a:bodyPr wrap="square">
            <a:spAutoFit/>
          </a:bodyPr>
          <a:lstStyle/>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تحليل الجمهور.</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تحليل السياق.</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البحث.</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تنظيم العرض التقديمي الخاص بك.</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المقدمات.</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الاستنتاجات.</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اللغة.</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484117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585F7-2ED8-9C70-78D3-940655D8F7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EF35AB1-B58F-DF13-C1FD-97A06DA0C7C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3D6B60A-9FF7-F1A5-4707-9D10750E4D24}"/>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6EAAB9B-63D7-3ED2-7226-EA0BFA3F74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7448F2-8D59-0223-DD0C-751C6E6A2864}"/>
              </a:ext>
            </a:extLst>
          </p:cNvPr>
          <p:cNvSpPr/>
          <p:nvPr/>
        </p:nvSpPr>
        <p:spPr>
          <a:xfrm>
            <a:off x="496489" y="634335"/>
            <a:ext cx="6720388" cy="400110"/>
          </a:xfrm>
          <a:prstGeom prst="rect">
            <a:avLst/>
          </a:prstGeom>
        </p:spPr>
        <p:txBody>
          <a:bodyPr wrap="square">
            <a:spAutoFit/>
          </a:bodyPr>
          <a:lstStyle/>
          <a:p>
            <a:r>
              <a:rPr lang="en-US" sz="2000" b="1" dirty="0">
                <a:solidFill>
                  <a:srgbClr val="00B0F0"/>
                </a:solidFill>
                <a:latin typeface="Alexandria" charset="0"/>
                <a:cs typeface="Alexandria" charset="0"/>
              </a:rPr>
              <a:t>Delivering a Speech With Professional Excellence</a:t>
            </a:r>
          </a:p>
        </p:txBody>
      </p:sp>
      <p:sp>
        <p:nvSpPr>
          <p:cNvPr id="9" name="TextBox 8">
            <a:extLst>
              <a:ext uri="{FF2B5EF4-FFF2-40B4-BE49-F238E27FC236}">
                <a16:creationId xmlns:a16="http://schemas.microsoft.com/office/drawing/2014/main" id="{DFD0413F-D22C-91F4-9719-2F0974DEE651}"/>
              </a:ext>
            </a:extLst>
          </p:cNvPr>
          <p:cNvSpPr txBox="1"/>
          <p:nvPr/>
        </p:nvSpPr>
        <p:spPr>
          <a:xfrm>
            <a:off x="6725265" y="6248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إلقاء خطاب مع التميز المهني</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75BBF2AA-674B-D68D-006D-E20F5E1409E9}"/>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1</a:t>
            </a:r>
            <a:r>
              <a:rPr lang="ar-SA" sz="2400" dirty="0">
                <a:solidFill>
                  <a:srgbClr val="002060"/>
                </a:solidFill>
                <a:latin typeface="Alexandria" pitchFamily="2" charset="-78"/>
                <a:ea typeface="Times New Roman" panose="02020603050405020304" pitchFamily="18" charset="0"/>
                <a:cs typeface="Alexandria" pitchFamily="2" charset="-78"/>
              </a:rPr>
              <a:t>3</a:t>
            </a:r>
            <a:r>
              <a:rPr lang="en-US" sz="2400" dirty="0">
                <a:latin typeface="Alexandria" pitchFamily="2" charset="-78"/>
                <a:ea typeface="Times New Roman" panose="02020603050405020304" pitchFamily="18" charset="0"/>
                <a:cs typeface="Alexandria" pitchFamily="2" charset="-78"/>
              </a:rPr>
              <a:t>: Delivering a Speech With Professional Excellence</a:t>
            </a:r>
          </a:p>
        </p:txBody>
      </p:sp>
      <p:sp>
        <p:nvSpPr>
          <p:cNvPr id="8" name="Rectangle: Rounded Corners 7">
            <a:extLst>
              <a:ext uri="{FF2B5EF4-FFF2-40B4-BE49-F238E27FC236}">
                <a16:creationId xmlns:a16="http://schemas.microsoft.com/office/drawing/2014/main" id="{33ACD3A1-9310-1D9B-46B3-8118FDAC22CF}"/>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6D9992A-792D-D88A-CCE0-4A9EF2D34465}"/>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الثالث عشر: </a:t>
            </a:r>
            <a:r>
              <a:rPr lang="ar-SA" sz="2400" dirty="0">
                <a:latin typeface="Alexandria" pitchFamily="2" charset="-78"/>
                <a:ea typeface="Times New Roman" panose="02020603050405020304" pitchFamily="18" charset="0"/>
                <a:cs typeface="Alexandria" pitchFamily="2" charset="-78"/>
              </a:rPr>
              <a:t>إلقاء خطاب مع التميز المهني</a:t>
            </a:r>
            <a:endParaRPr lang="en-US" sz="2400" dirty="0">
              <a:latin typeface="Alexandria" pitchFamily="2" charset="-78"/>
              <a:ea typeface="Times New Roman" panose="02020603050405020304" pitchFamily="18" charset="0"/>
              <a:cs typeface="Alexandria" pitchFamily="2" charset="-78"/>
            </a:endParaRPr>
          </a:p>
        </p:txBody>
      </p:sp>
      <p:pic>
        <p:nvPicPr>
          <p:cNvPr id="8194" name="Picture 2" descr="Speech Audience Royalty-Free Images, Stock Photos &amp; Pictures | Shutterstock">
            <a:extLst>
              <a:ext uri="{FF2B5EF4-FFF2-40B4-BE49-F238E27FC236}">
                <a16:creationId xmlns:a16="http://schemas.microsoft.com/office/drawing/2014/main" id="{A8680D3D-F447-AFB0-EDB0-7283B1E8609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7667"/>
          <a:stretch/>
        </p:blipFill>
        <p:spPr bwMode="auto">
          <a:xfrm>
            <a:off x="3215763" y="1423420"/>
            <a:ext cx="5760474" cy="28639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90465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6891DA-C3EB-CF15-CCAA-521FA7006C1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F190F56-4414-82C8-D647-5AA4C2172A2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FEB7BE6-B25E-0770-626C-D9B5FF6469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C396F5E-0794-CE40-726C-27AD6EB075BF}"/>
              </a:ext>
            </a:extLst>
          </p:cNvPr>
          <p:cNvSpPr/>
          <p:nvPr/>
        </p:nvSpPr>
        <p:spPr>
          <a:xfrm>
            <a:off x="496489" y="634335"/>
            <a:ext cx="6720388" cy="400110"/>
          </a:xfrm>
          <a:prstGeom prst="rect">
            <a:avLst/>
          </a:prstGeom>
        </p:spPr>
        <p:txBody>
          <a:bodyPr wrap="square">
            <a:spAutoFit/>
          </a:bodyPr>
          <a:lstStyle/>
          <a:p>
            <a:r>
              <a:rPr lang="en-US" sz="2000" b="1" dirty="0">
                <a:solidFill>
                  <a:srgbClr val="00B0F0"/>
                </a:solidFill>
                <a:latin typeface="Alexandria" charset="0"/>
                <a:cs typeface="Alexandria" charset="0"/>
              </a:rPr>
              <a:t>Delivering a Speech With Professional Excellence</a:t>
            </a:r>
          </a:p>
        </p:txBody>
      </p:sp>
      <p:sp>
        <p:nvSpPr>
          <p:cNvPr id="9" name="TextBox 8">
            <a:extLst>
              <a:ext uri="{FF2B5EF4-FFF2-40B4-BE49-F238E27FC236}">
                <a16:creationId xmlns:a16="http://schemas.microsoft.com/office/drawing/2014/main" id="{C8B53DC8-51FF-33D4-9D30-FFFD75092C3A}"/>
              </a:ext>
            </a:extLst>
          </p:cNvPr>
          <p:cNvSpPr txBox="1"/>
          <p:nvPr/>
        </p:nvSpPr>
        <p:spPr>
          <a:xfrm>
            <a:off x="6725265" y="6248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إلقاء خطاب مع التميز المهني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6AF5FDAC-48F5-F728-0B23-9069314C3567}"/>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8708FF13-28CA-49D0-7055-E28D7C93A984}"/>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BE8E1C3C-421E-25DF-24DC-4D5A247C1FF4}"/>
              </a:ext>
            </a:extLst>
          </p:cNvPr>
          <p:cNvSpPr/>
          <p:nvPr/>
        </p:nvSpPr>
        <p:spPr>
          <a:xfrm>
            <a:off x="786582" y="1997838"/>
            <a:ext cx="4945624" cy="3695114"/>
          </a:xfrm>
          <a:prstGeom prst="rect">
            <a:avLst/>
          </a:prstGeom>
        </p:spPr>
        <p:txBody>
          <a:bodyPr wrap="square">
            <a:spAutoFit/>
          </a:bodyPr>
          <a:lstStyle/>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Delivering a Presentation With Professional Excellence</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PowerPoint and Other Supporting Aids</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Practice Makes Perfect</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Team Presentations</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15" name="Rectangle 14">
            <a:extLst>
              <a:ext uri="{FF2B5EF4-FFF2-40B4-BE49-F238E27FC236}">
                <a16:creationId xmlns:a16="http://schemas.microsoft.com/office/drawing/2014/main" id="{9FE7E2B4-080E-6037-E7D2-565645F4C949}"/>
              </a:ext>
            </a:extLst>
          </p:cNvPr>
          <p:cNvSpPr/>
          <p:nvPr/>
        </p:nvSpPr>
        <p:spPr>
          <a:xfrm>
            <a:off x="6504059" y="1953592"/>
            <a:ext cx="4945624" cy="3810530"/>
          </a:xfrm>
          <a:prstGeom prst="rect">
            <a:avLst/>
          </a:prstGeom>
        </p:spPr>
        <p:txBody>
          <a:bodyPr wrap="square">
            <a:spAutoFit/>
          </a:bodyPr>
          <a:lstStyle/>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تقديم عرض تقديمي مع التميز المهني.</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برنامج </a:t>
            </a:r>
            <a:r>
              <a:rPr lang="en-US" sz="2000" dirty="0">
                <a:latin typeface="Alexandria" pitchFamily="2" charset="-78"/>
                <a:cs typeface="Alexandria" pitchFamily="2" charset="-78"/>
              </a:rPr>
              <a:t>PowerPoint </a:t>
            </a:r>
            <a:r>
              <a:rPr lang="ar-SA" sz="2000" dirty="0">
                <a:latin typeface="Alexandria" pitchFamily="2" charset="-78"/>
                <a:cs typeface="Alexandria" pitchFamily="2" charset="-78"/>
              </a:rPr>
              <a:t> والوسائل. المساعدة الداعمة الأخرى.</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الممارسة تجعلها مثالية.</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عروض الفريق.</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3591523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7613BD-503D-897B-A518-981DFCA472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CB6FA5-859A-7BAB-CFFB-7DBF30B0CD3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A91C007-8AF7-D465-6D99-245DEB4607BB}"/>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40D7DA9-B988-E8E2-1A23-F44CB85CAA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AF22A1E-E867-C0BD-CFB2-228BE783FA5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Work-Life Balance</a:t>
            </a:r>
          </a:p>
        </p:txBody>
      </p:sp>
      <p:sp>
        <p:nvSpPr>
          <p:cNvPr id="9" name="TextBox 8">
            <a:extLst>
              <a:ext uri="{FF2B5EF4-FFF2-40B4-BE49-F238E27FC236}">
                <a16:creationId xmlns:a16="http://schemas.microsoft.com/office/drawing/2014/main" id="{CA5E4655-DBEE-2452-23BB-C3660577B9D8}"/>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التوازن بين العمل والحياة</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96EFE84D-7747-A63B-EBB0-BDB4954A5136}"/>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14</a:t>
            </a:r>
            <a:r>
              <a:rPr lang="en-US" sz="2400" dirty="0">
                <a:latin typeface="Alexandria" pitchFamily="2" charset="-78"/>
                <a:ea typeface="Times New Roman" panose="02020603050405020304" pitchFamily="18" charset="0"/>
                <a:cs typeface="Alexandria" pitchFamily="2" charset="-78"/>
              </a:rPr>
              <a:t>: Work-Life Balance</a:t>
            </a:r>
          </a:p>
        </p:txBody>
      </p:sp>
      <p:sp>
        <p:nvSpPr>
          <p:cNvPr id="8" name="Rectangle: Rounded Corners 7">
            <a:extLst>
              <a:ext uri="{FF2B5EF4-FFF2-40B4-BE49-F238E27FC236}">
                <a16:creationId xmlns:a16="http://schemas.microsoft.com/office/drawing/2014/main" id="{1E3FC4B7-8CBA-89E8-62C7-2EC06EE0C313}"/>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66E68B2-9500-74F0-1479-D071F9464B14}"/>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الرابع عشر: </a:t>
            </a:r>
            <a:r>
              <a:rPr lang="ar-SA" sz="2400" dirty="0">
                <a:latin typeface="Alexandria" pitchFamily="2" charset="-78"/>
                <a:ea typeface="Times New Roman" panose="02020603050405020304" pitchFamily="18" charset="0"/>
                <a:cs typeface="Alexandria" pitchFamily="2" charset="-78"/>
              </a:rPr>
              <a:t>التوازن بين العمل والحياة</a:t>
            </a:r>
            <a:endParaRPr lang="en-US" sz="2400" dirty="0">
              <a:latin typeface="Alexandria" pitchFamily="2" charset="-78"/>
              <a:ea typeface="Times New Roman" panose="02020603050405020304" pitchFamily="18" charset="0"/>
              <a:cs typeface="Alexandria" pitchFamily="2" charset="-78"/>
            </a:endParaRPr>
          </a:p>
        </p:txBody>
      </p:sp>
      <p:pic>
        <p:nvPicPr>
          <p:cNvPr id="7170" name="Picture 2" descr="Work-Life to Life Work Balance: What You Should Know - Insperity">
            <a:extLst>
              <a:ext uri="{FF2B5EF4-FFF2-40B4-BE49-F238E27FC236}">
                <a16:creationId xmlns:a16="http://schemas.microsoft.com/office/drawing/2014/main" id="{50B752BF-AF43-A6FC-19A7-976BD85DDE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7723" y="1328310"/>
            <a:ext cx="5862484" cy="30778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18584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F73A0-883B-ED0A-FBD0-7E18278833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689C046-C937-A4F7-1EBF-C360C6F9C98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DD020C4-8B40-3355-F8AB-9074EFAEF3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6E7D18B-7FBF-0179-D0F2-72F890F891C9}"/>
              </a:ext>
            </a:extLst>
          </p:cNvPr>
          <p:cNvSpPr/>
          <p:nvPr/>
        </p:nvSpPr>
        <p:spPr>
          <a:xfrm>
            <a:off x="1627199" y="664911"/>
            <a:ext cx="5361045" cy="461665"/>
          </a:xfrm>
          <a:prstGeom prst="rect">
            <a:avLst/>
          </a:prstGeom>
        </p:spPr>
        <p:txBody>
          <a:bodyPr wrap="square">
            <a:spAutoFit/>
          </a:bodyPr>
          <a:lstStyle/>
          <a:p>
            <a:r>
              <a:rPr lang="en-US" sz="2400" b="1" dirty="0">
                <a:solidFill>
                  <a:srgbClr val="00B0F0"/>
                </a:solidFill>
                <a:latin typeface="Alexandria" charset="0"/>
                <a:cs typeface="Alexandria" charset="0"/>
              </a:rPr>
              <a:t>Work-Life Balance</a:t>
            </a:r>
          </a:p>
        </p:txBody>
      </p:sp>
      <p:sp>
        <p:nvSpPr>
          <p:cNvPr id="9" name="TextBox 8">
            <a:extLst>
              <a:ext uri="{FF2B5EF4-FFF2-40B4-BE49-F238E27FC236}">
                <a16:creationId xmlns:a16="http://schemas.microsoft.com/office/drawing/2014/main" id="{D9D9E438-A6C3-6DAD-1C55-9AD0BB49B3ED}"/>
              </a:ext>
            </a:extLst>
          </p:cNvPr>
          <p:cNvSpPr txBox="1"/>
          <p:nvPr/>
        </p:nvSpPr>
        <p:spPr>
          <a:xfrm>
            <a:off x="6026824" y="632173"/>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التوازن بين العمل والحياة</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09D2A100-191D-E40A-0FF6-EE6BF1943EE8}"/>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870DCA2D-96EB-2453-FA4C-6763ACD409D1}"/>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8B19DAC3-7F8E-53DD-E457-37691DEDE461}"/>
              </a:ext>
            </a:extLst>
          </p:cNvPr>
          <p:cNvSpPr/>
          <p:nvPr/>
        </p:nvSpPr>
        <p:spPr>
          <a:xfrm>
            <a:off x="786582" y="1997838"/>
            <a:ext cx="4945624" cy="3041089"/>
          </a:xfrm>
          <a:prstGeom prst="rect">
            <a:avLst/>
          </a:prstGeom>
        </p:spPr>
        <p:txBody>
          <a:bodyPr wrap="square">
            <a:spAutoFit/>
          </a:bodyPr>
          <a:lstStyle/>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The Importance of Work-Life Balance</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Triggers to Imbalance</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Strategies for Balance</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15" name="Rectangle 14">
            <a:extLst>
              <a:ext uri="{FF2B5EF4-FFF2-40B4-BE49-F238E27FC236}">
                <a16:creationId xmlns:a16="http://schemas.microsoft.com/office/drawing/2014/main" id="{02843B98-B5FD-E734-4906-D3ABEEE1E6D8}"/>
              </a:ext>
            </a:extLst>
          </p:cNvPr>
          <p:cNvSpPr/>
          <p:nvPr/>
        </p:nvSpPr>
        <p:spPr>
          <a:xfrm>
            <a:off x="6504059" y="1953592"/>
            <a:ext cx="4945624" cy="2271648"/>
          </a:xfrm>
          <a:prstGeom prst="rect">
            <a:avLst/>
          </a:prstGeom>
        </p:spPr>
        <p:txBody>
          <a:bodyPr wrap="square">
            <a:spAutoFit/>
          </a:bodyPr>
          <a:lstStyle/>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أهمية التوازن بين العمل والحياة.</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يثير عدم التوازن.</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استراتيجيات لتحقيق التوازن.</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761563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182D070-F414-4A7E-83EA-15ABCF69DFA7}"/>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814</TotalTime>
  <Words>1850</Words>
  <Application>Microsoft Office PowerPoint</Application>
  <PresentationFormat>Widescreen</PresentationFormat>
  <Paragraphs>281</Paragraphs>
  <Slides>36</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Alexandria</vt:lpstr>
      <vt:lpstr>Alexandria Light</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83</cp:revision>
  <dcterms:created xsi:type="dcterms:W3CDTF">2023-04-29T09:08:00Z</dcterms:created>
  <dcterms:modified xsi:type="dcterms:W3CDTF">2025-05-30T19:30:59Z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