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80" r:id="rId2"/>
    <p:sldId id="490" r:id="rId3"/>
    <p:sldId id="522" r:id="rId4"/>
    <p:sldId id="525" r:id="rId5"/>
    <p:sldId id="526" r:id="rId6"/>
    <p:sldId id="527" r:id="rId7"/>
    <p:sldId id="528" r:id="rId8"/>
    <p:sldId id="529" r:id="rId9"/>
    <p:sldId id="530" r:id="rId10"/>
    <p:sldId id="531" r:id="rId11"/>
    <p:sldId id="532" r:id="rId12"/>
    <p:sldId id="533" r:id="rId13"/>
    <p:sldId id="534" r:id="rId14"/>
    <p:sldId id="535" r:id="rId15"/>
    <p:sldId id="536" r:id="rId16"/>
    <p:sldId id="537" r:id="rId17"/>
    <p:sldId id="538" r:id="rId18"/>
    <p:sldId id="539" r:id="rId19"/>
    <p:sldId id="540" r:id="rId20"/>
    <p:sldId id="541" r:id="rId21"/>
    <p:sldId id="542" r:id="rId22"/>
    <p:sldId id="543" r:id="rId23"/>
    <p:sldId id="544" r:id="rId24"/>
    <p:sldId id="545" r:id="rId25"/>
    <p:sldId id="546" r:id="rId26"/>
    <p:sldId id="547" r:id="rId27"/>
    <p:sldId id="548" r:id="rId28"/>
    <p:sldId id="549"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0"/>
            <p14:sldId id="522"/>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738" autoAdjust="0"/>
  </p:normalViewPr>
  <p:slideViewPr>
    <p:cSldViewPr snapToGrid="0">
      <p:cViewPr varScale="1">
        <p:scale>
          <a:sx n="89" d="100"/>
          <a:sy n="89" d="100"/>
        </p:scale>
        <p:origin x="1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57869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17" cstate="hq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userDrawn="1"/>
        </p:nvSpPr>
        <p:spPr>
          <a:xfrm>
            <a:off x="3859544" y="6413440"/>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2.svg"/><Relationship Id="rId9"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67966" y="3225009"/>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Yasser </a:t>
            </a:r>
            <a:r>
              <a:rPr lang="en-US" sz="2400" dirty="0" err="1" smtClean="0">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52236"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Machine Learning</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3908" y="5843657"/>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r>
              <a:rPr lang="en-US" sz="2800" b="1" dirty="0" smtClean="0">
                <a:solidFill>
                  <a:srgbClr val="000000"/>
                </a:solidFill>
                <a:latin typeface="Times New Roman" panose="02020603050405020304" pitchFamily="18" charset="0"/>
                <a:cs typeface="Times New Roman" panose="02020603050405020304" pitchFamily="18" charset="0"/>
              </a:rPr>
              <a:t> </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069797"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DS 620</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Machine Learning</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5370"/>
    </mc:Choice>
    <mc:Fallback xmlns="">
      <p:transition spd="slow" advTm="2537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39051" y="1259065"/>
            <a:ext cx="4113898"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Machine learning preliminaries.</a:t>
            </a:r>
          </a:p>
          <a:p>
            <a:pPr marL="731520" lvl="1"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Knowledge</a:t>
            </a:r>
          </a:p>
          <a:p>
            <a:pPr marL="731520" lvl="1"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Inference</a:t>
            </a:r>
          </a:p>
          <a:p>
            <a:pPr marL="1188720" lvl="2"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Inductive inference</a:t>
            </a:r>
          </a:p>
          <a:p>
            <a:pPr marL="1188720" lvl="2"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Deductive inference</a:t>
            </a:r>
          </a:p>
          <a:p>
            <a:pPr marL="731520" lvl="1"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Domain</a:t>
            </a:r>
          </a:p>
          <a:p>
            <a:pPr marL="731520" lvl="1"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Instance</a:t>
            </a:r>
          </a:p>
          <a:p>
            <a:pPr marL="731520" lvl="1"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Attributes</a:t>
            </a:r>
          </a:p>
          <a:p>
            <a:pPr marL="731520" lvl="1"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Dataset</a:t>
            </a:r>
          </a:p>
          <a:p>
            <a:pPr marL="731520" lvl="1"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Training set</a:t>
            </a:r>
          </a:p>
          <a:p>
            <a:pPr marL="731520" lvl="1"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Model</a:t>
            </a:r>
          </a:p>
          <a:p>
            <a:pPr marL="274320"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Example</a:t>
            </a:r>
          </a:p>
          <a:p>
            <a:pPr marL="731520" lvl="1"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731520" lvl="1"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731520" lvl="1"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731520" lvl="1"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a:solidFill>
                <a:prstClr val="black"/>
              </a:solidFill>
              <a:latin typeface="Trebuchet MS"/>
            </a:endParaRPr>
          </a:p>
          <a:p>
            <a:pPr marL="0" indent="0">
              <a:buNone/>
            </a:pPr>
            <a:endParaRPr lang="en-GB" sz="1600" b="1" dirty="0"/>
          </a:p>
          <a:p>
            <a:pPr marL="0" indent="0">
              <a:buNone/>
            </a:pPr>
            <a:endParaRPr lang="en-GB" sz="1600" b="1" dirty="0" smtClean="0"/>
          </a:p>
          <a:p>
            <a:pPr marL="0" indent="0">
              <a:buFont typeface="Arial" panose="020B0604020202020204" pitchFamily="34" charset="0"/>
              <a:buNone/>
            </a:pPr>
            <a:r>
              <a:rPr lang="en-GB" sz="1600" b="1" dirty="0" smtClean="0"/>
              <a:t> </a:t>
            </a:r>
            <a:endParaRPr lang="en-US" sz="1600" dirty="0"/>
          </a:p>
        </p:txBody>
      </p:sp>
    </p:spTree>
    <p:extLst>
      <p:ext uri="{BB962C8B-B14F-4D97-AF65-F5344CB8AC3E}">
        <p14:creationId xmlns:p14="http://schemas.microsoft.com/office/powerpoint/2010/main" val="1890456517"/>
      </p:ext>
    </p:extLst>
  </p:cSld>
  <p:clrMapOvr>
    <a:masterClrMapping/>
  </p:clrMapOvr>
  <mc:AlternateContent xmlns:mc="http://schemas.openxmlformats.org/markup-compatibility/2006" xmlns:p14="http://schemas.microsoft.com/office/powerpoint/2010/main">
    <mc:Choice Requires="p14">
      <p:transition spd="slow" p14:dur="2000" advTm="100734"/>
    </mc:Choice>
    <mc:Fallback xmlns="">
      <p:transition spd="slow" advTm="10073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Knowledge</a:t>
            </a:r>
          </a:p>
        </p:txBody>
      </p:sp>
      <p:sp>
        <p:nvSpPr>
          <p:cNvPr id="3" name="Content Placeholder 2"/>
          <p:cNvSpPr>
            <a:spLocks noGrp="1"/>
          </p:cNvSpPr>
          <p:nvPr>
            <p:ph idx="1"/>
          </p:nvPr>
        </p:nvSpPr>
        <p:spPr/>
        <p:txBody>
          <a:bodyPr/>
          <a:lstStyle/>
          <a:p>
            <a:r>
              <a:rPr lang="en-US" dirty="0"/>
              <a:t>Whenever discussing any form of learning, the term “</a:t>
            </a:r>
            <a:r>
              <a:rPr lang="en-US" dirty="0">
                <a:solidFill>
                  <a:srgbClr val="FF0000"/>
                </a:solidFill>
              </a:rPr>
              <a:t>Knowledge</a:t>
            </a:r>
            <a:r>
              <a:rPr lang="en-US" dirty="0"/>
              <a:t>” is frequently used to refer to the expected result of the learning process.</a:t>
            </a:r>
          </a:p>
          <a:p>
            <a:r>
              <a:rPr lang="en-US" dirty="0"/>
              <a:t>It is difficult to provide a satisfactory definition of knowledge, however we can describe how it is being used.</a:t>
            </a:r>
          </a:p>
          <a:p>
            <a:r>
              <a:rPr lang="en-US" dirty="0"/>
              <a:t>The purpose of knowledge is </a:t>
            </a:r>
            <a:r>
              <a:rPr lang="en-US" dirty="0">
                <a:solidFill>
                  <a:srgbClr val="FF0000"/>
                </a:solidFill>
              </a:rPr>
              <a:t>inference</a:t>
            </a:r>
            <a:r>
              <a:rPr lang="en-US" dirty="0"/>
              <a:t>.</a:t>
            </a:r>
          </a:p>
          <a:p>
            <a:endParaRPr lang="en-US" dirty="0"/>
          </a:p>
        </p:txBody>
      </p:sp>
    </p:spTree>
    <p:extLst>
      <p:ext uri="{BB962C8B-B14F-4D97-AF65-F5344CB8AC3E}">
        <p14:creationId xmlns:p14="http://schemas.microsoft.com/office/powerpoint/2010/main" val="3375526266"/>
      </p:ext>
    </p:extLst>
  </p:cSld>
  <p:clrMapOvr>
    <a:masterClrMapping/>
  </p:clrMapOvr>
  <mc:AlternateContent xmlns:mc="http://schemas.openxmlformats.org/markup-compatibility/2006" xmlns:p14="http://schemas.microsoft.com/office/powerpoint/2010/main">
    <mc:Choice Requires="p14">
      <p:transition spd="slow" p14:dur="2000" advTm="110873"/>
    </mc:Choice>
    <mc:Fallback xmlns="">
      <p:transition spd="slow" advTm="110873"/>
    </mc:Fallback>
  </mc:AlternateContent>
  <p:timing>
    <p:tnLst>
      <p:par>
        <p:cTn id="1" dur="indefinite" restart="never" nodeType="tmRoot"/>
      </p:par>
    </p:tnLst>
  </p:timing>
  <p:extLst mod="1"/>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Hierarchy of knowledge</a:t>
            </a:r>
          </a:p>
        </p:txBody>
      </p:sp>
      <p:sp>
        <p:nvSpPr>
          <p:cNvPr id="3" name="Content Placeholder 2"/>
          <p:cNvSpPr>
            <a:spLocks noGrp="1"/>
          </p:cNvSpPr>
          <p:nvPr>
            <p:ph idx="1"/>
          </p:nvPr>
        </p:nvSpPr>
        <p:spPr>
          <a:xfrm>
            <a:off x="838200" y="1825624"/>
            <a:ext cx="7427976" cy="4465447"/>
          </a:xfrm>
        </p:spPr>
        <p:txBody>
          <a:bodyPr>
            <a:normAutofit fontScale="92500" lnSpcReduction="20000"/>
          </a:bodyPr>
          <a:lstStyle/>
          <a:p>
            <a:r>
              <a:rPr lang="en-US" b="1" dirty="0">
                <a:solidFill>
                  <a:srgbClr val="FF0000"/>
                </a:solidFill>
              </a:rPr>
              <a:t>Data</a:t>
            </a:r>
            <a:r>
              <a:rPr lang="en-US" dirty="0"/>
              <a:t>: Is the </a:t>
            </a:r>
            <a:r>
              <a:rPr lang="en-US" b="1" dirty="0"/>
              <a:t>raw material </a:t>
            </a:r>
            <a:r>
              <a:rPr lang="en-US" dirty="0"/>
              <a:t>from which information is created.</a:t>
            </a:r>
          </a:p>
          <a:p>
            <a:r>
              <a:rPr lang="en-US" b="1" dirty="0">
                <a:solidFill>
                  <a:srgbClr val="FF0000"/>
                </a:solidFill>
              </a:rPr>
              <a:t>Information</a:t>
            </a:r>
            <a:r>
              <a:rPr lang="en-US" dirty="0"/>
              <a:t>: is the first processing step towards extracting something useful from data ( aggregation, validation, …) it is </a:t>
            </a:r>
            <a:r>
              <a:rPr lang="en-US" b="1" dirty="0"/>
              <a:t>the answer to all questions like who?, What?, When, Where? but not How.</a:t>
            </a:r>
          </a:p>
          <a:p>
            <a:r>
              <a:rPr lang="en-US" b="1" dirty="0">
                <a:solidFill>
                  <a:srgbClr val="FF0000"/>
                </a:solidFill>
              </a:rPr>
              <a:t>Knowledge</a:t>
            </a:r>
            <a:r>
              <a:rPr lang="en-US" dirty="0"/>
              <a:t>: Is the process of applying extracted information to fulfill our goals, and it is usually the answer for </a:t>
            </a:r>
            <a:r>
              <a:rPr lang="en-US" b="1" dirty="0"/>
              <a:t>How</a:t>
            </a:r>
            <a:r>
              <a:rPr lang="en-US" dirty="0"/>
              <a:t>?</a:t>
            </a:r>
          </a:p>
          <a:p>
            <a:r>
              <a:rPr lang="en-US" b="1" dirty="0">
                <a:solidFill>
                  <a:srgbClr val="FF0000"/>
                </a:solidFill>
              </a:rPr>
              <a:t>Wisdom</a:t>
            </a:r>
            <a:r>
              <a:rPr lang="en-US" dirty="0"/>
              <a:t>: Is using the knowledge and insights gained from the information to take </a:t>
            </a:r>
            <a:r>
              <a:rPr lang="en-US" b="1" dirty="0"/>
              <a:t>proactive decisions or simply the right decision.</a:t>
            </a:r>
          </a:p>
          <a:p>
            <a:endParaRPr lang="en-US" dirty="0"/>
          </a:p>
        </p:txBody>
      </p:sp>
      <p:pic>
        <p:nvPicPr>
          <p:cNvPr id="4" name="Content Placeholder 3"/>
          <p:cNvPicPr>
            <a:picLocks noChangeAspect="1"/>
          </p:cNvPicPr>
          <p:nvPr/>
        </p:nvPicPr>
        <p:blipFill>
          <a:blip r:embed="rId2"/>
          <a:stretch>
            <a:fillRect/>
          </a:stretch>
        </p:blipFill>
        <p:spPr>
          <a:xfrm>
            <a:off x="8442960" y="2743994"/>
            <a:ext cx="3225800" cy="2514600"/>
          </a:xfrm>
          <a:prstGeom prst="rect">
            <a:avLst/>
          </a:prstGeom>
          <a:solidFill>
            <a:schemeClr val="bg1"/>
          </a:solidFill>
        </p:spPr>
      </p:pic>
    </p:spTree>
    <p:extLst>
      <p:ext uri="{BB962C8B-B14F-4D97-AF65-F5344CB8AC3E}">
        <p14:creationId xmlns:p14="http://schemas.microsoft.com/office/powerpoint/2010/main" val="1522014420"/>
      </p:ext>
    </p:extLst>
  </p:cSld>
  <p:clrMapOvr>
    <a:masterClrMapping/>
  </p:clrMapOvr>
  <mc:AlternateContent xmlns:mc="http://schemas.openxmlformats.org/markup-compatibility/2006" xmlns:p14="http://schemas.microsoft.com/office/powerpoint/2010/main">
    <mc:Choice Requires="p14">
      <p:transition spd="slow" p14:dur="2000" advTm="300160"/>
    </mc:Choice>
    <mc:Fallback xmlns="">
      <p:transition spd="slow" advTm="30016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Inference</a:t>
            </a:r>
          </a:p>
        </p:txBody>
      </p:sp>
      <p:sp>
        <p:nvSpPr>
          <p:cNvPr id="3" name="Content Placeholder 2"/>
          <p:cNvSpPr>
            <a:spLocks noGrp="1"/>
          </p:cNvSpPr>
          <p:nvPr>
            <p:ph idx="1"/>
          </p:nvPr>
        </p:nvSpPr>
        <p:spPr/>
        <p:txBody>
          <a:bodyPr/>
          <a:lstStyle/>
          <a:p>
            <a:r>
              <a:rPr lang="en-US" dirty="0"/>
              <a:t>Inference can be considered as the process of using some available </a:t>
            </a:r>
            <a:r>
              <a:rPr lang="en-US" dirty="0" smtClean="0"/>
              <a:t>knowledge and information </a:t>
            </a:r>
            <a:r>
              <a:rPr lang="en-US" dirty="0"/>
              <a:t>to </a:t>
            </a:r>
            <a:r>
              <a:rPr lang="en-US" dirty="0">
                <a:solidFill>
                  <a:srgbClr val="FF0000"/>
                </a:solidFill>
              </a:rPr>
              <a:t>derive some new knowledge</a:t>
            </a:r>
            <a:r>
              <a:rPr lang="en-US" dirty="0"/>
              <a:t>.</a:t>
            </a:r>
          </a:p>
          <a:p>
            <a:r>
              <a:rPr lang="en-US" dirty="0"/>
              <a:t>Different types of inference are employed when using training information to derive knowledge and when using this derived knowledge. </a:t>
            </a:r>
          </a:p>
          <a:p>
            <a:r>
              <a:rPr lang="en-US" dirty="0"/>
              <a:t>These are :</a:t>
            </a:r>
          </a:p>
          <a:p>
            <a:pPr lvl="1"/>
            <a:r>
              <a:rPr lang="en-US" dirty="0"/>
              <a:t>Inductive inference, and </a:t>
            </a:r>
          </a:p>
          <a:p>
            <a:pPr lvl="1"/>
            <a:r>
              <a:rPr lang="en-US" dirty="0"/>
              <a:t>Deductive inference.</a:t>
            </a:r>
          </a:p>
          <a:p>
            <a:endParaRPr lang="en-US" dirty="0"/>
          </a:p>
        </p:txBody>
      </p:sp>
    </p:spTree>
    <p:extLst>
      <p:ext uri="{BB962C8B-B14F-4D97-AF65-F5344CB8AC3E}">
        <p14:creationId xmlns:p14="http://schemas.microsoft.com/office/powerpoint/2010/main" val="124363571"/>
      </p:ext>
    </p:extLst>
  </p:cSld>
  <p:clrMapOvr>
    <a:masterClrMapping/>
  </p:clrMapOvr>
  <mc:AlternateContent xmlns:mc="http://schemas.openxmlformats.org/markup-compatibility/2006" xmlns:p14="http://schemas.microsoft.com/office/powerpoint/2010/main">
    <mc:Choice Requires="p14">
      <p:transition spd="slow" p14:dur="2000" advTm="85804"/>
    </mc:Choice>
    <mc:Fallback xmlns="">
      <p:transition spd="slow" advTm="8580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we use inference?</a:t>
            </a:r>
          </a:p>
        </p:txBody>
      </p:sp>
      <p:pic>
        <p:nvPicPr>
          <p:cNvPr id="4" name="Content Placeholder 3"/>
          <p:cNvPicPr>
            <a:picLocks noGrp="1" noChangeAspect="1"/>
          </p:cNvPicPr>
          <p:nvPr>
            <p:ph idx="1"/>
          </p:nvPr>
        </p:nvPicPr>
        <p:blipFill>
          <a:blip r:embed="rId2"/>
          <a:stretch>
            <a:fillRect/>
          </a:stretch>
        </p:blipFill>
        <p:spPr>
          <a:xfrm>
            <a:off x="1066227" y="2991503"/>
            <a:ext cx="8202170" cy="2019582"/>
          </a:xfrm>
          <a:prstGeom prst="rect">
            <a:avLst/>
          </a:prstGeom>
        </p:spPr>
      </p:pic>
    </p:spTree>
    <p:extLst>
      <p:ext uri="{BB962C8B-B14F-4D97-AF65-F5344CB8AC3E}">
        <p14:creationId xmlns:p14="http://schemas.microsoft.com/office/powerpoint/2010/main" val="532655054"/>
      </p:ext>
    </p:extLst>
  </p:cSld>
  <p:clrMapOvr>
    <a:masterClrMapping/>
  </p:clrMapOvr>
  <mc:AlternateContent xmlns:mc="http://schemas.openxmlformats.org/markup-compatibility/2006" xmlns:p14="http://schemas.microsoft.com/office/powerpoint/2010/main">
    <mc:Choice Requires="p14">
      <p:transition spd="slow" p14:dur="2000" advTm="259664"/>
    </mc:Choice>
    <mc:Fallback xmlns="">
      <p:transition spd="slow" advTm="25966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Inductive inference</a:t>
            </a:r>
          </a:p>
        </p:txBody>
      </p:sp>
      <p:sp>
        <p:nvSpPr>
          <p:cNvPr id="3" name="Content Placeholder 2"/>
          <p:cNvSpPr>
            <a:spLocks noGrp="1"/>
          </p:cNvSpPr>
          <p:nvPr>
            <p:ph idx="1"/>
          </p:nvPr>
        </p:nvSpPr>
        <p:spPr/>
        <p:txBody>
          <a:bodyPr/>
          <a:lstStyle/>
          <a:p>
            <a:r>
              <a:rPr lang="en-US" dirty="0"/>
              <a:t>inductive inference is a “specific-to-general” reasoning process.</a:t>
            </a:r>
          </a:p>
          <a:p>
            <a:r>
              <a:rPr lang="en-US" dirty="0"/>
              <a:t>Inductive inference takes a number of individual observations (instances) to generate rules that match these known observations.</a:t>
            </a:r>
          </a:p>
          <a:p>
            <a:r>
              <a:rPr lang="en-US" dirty="0"/>
              <a:t>These rules can be used to predict unknown future observations.</a:t>
            </a:r>
          </a:p>
          <a:p>
            <a:r>
              <a:rPr lang="en-US" dirty="0"/>
              <a:t>Inductive inference is </a:t>
            </a:r>
            <a:r>
              <a:rPr lang="en-US" dirty="0">
                <a:solidFill>
                  <a:srgbClr val="FF0000"/>
                </a:solidFill>
              </a:rPr>
              <a:t>fallible</a:t>
            </a:r>
            <a:r>
              <a:rPr lang="en-US" dirty="0"/>
              <a:t> and there is no guarantee that it would yield true conclusions when applied to true premises.</a:t>
            </a:r>
          </a:p>
          <a:p>
            <a:endParaRPr lang="en-US" dirty="0"/>
          </a:p>
        </p:txBody>
      </p:sp>
    </p:spTree>
    <p:extLst>
      <p:ext uri="{BB962C8B-B14F-4D97-AF65-F5344CB8AC3E}">
        <p14:creationId xmlns:p14="http://schemas.microsoft.com/office/powerpoint/2010/main" val="503273484"/>
      </p:ext>
    </p:extLst>
  </p:cSld>
  <p:clrMapOvr>
    <a:masterClrMapping/>
  </p:clrMapOvr>
  <mc:AlternateContent xmlns:mc="http://schemas.openxmlformats.org/markup-compatibility/2006" xmlns:p14="http://schemas.microsoft.com/office/powerpoint/2010/main">
    <mc:Choice Requires="p14">
      <p:transition spd="slow" p14:dur="2000" advTm="289318"/>
    </mc:Choice>
    <mc:Fallback xmlns="">
      <p:transition spd="slow" advTm="28931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Deductive inference</a:t>
            </a:r>
          </a:p>
        </p:txBody>
      </p:sp>
      <p:sp>
        <p:nvSpPr>
          <p:cNvPr id="3" name="Content Placeholder 2"/>
          <p:cNvSpPr>
            <a:spLocks noGrp="1"/>
          </p:cNvSpPr>
          <p:nvPr>
            <p:ph idx="1"/>
          </p:nvPr>
        </p:nvSpPr>
        <p:spPr/>
        <p:txBody>
          <a:bodyPr/>
          <a:lstStyle/>
          <a:p>
            <a:r>
              <a:rPr lang="en-US" dirty="0"/>
              <a:t>Performing deductive inference based on knowledge derived via inductive learning conform to the popular “general-to-specific” pattern.</a:t>
            </a:r>
          </a:p>
          <a:p>
            <a:r>
              <a:rPr lang="en-US" dirty="0"/>
              <a:t>Deductive inference is infallible and its conclusions are guaranteed to be satisfied whenever its premises are true.</a:t>
            </a:r>
          </a:p>
          <a:p>
            <a:r>
              <a:rPr lang="en-US" dirty="0"/>
              <a:t>The infallibility of deductive inference guarantees receiving correct answers to all queries, only if the knowledge on which the deduction is based were perfectly correct, which cannot be expected in practice.</a:t>
            </a:r>
          </a:p>
          <a:p>
            <a:endParaRPr lang="en-US" dirty="0"/>
          </a:p>
        </p:txBody>
      </p:sp>
    </p:spTree>
    <p:extLst>
      <p:ext uri="{BB962C8B-B14F-4D97-AF65-F5344CB8AC3E}">
        <p14:creationId xmlns:p14="http://schemas.microsoft.com/office/powerpoint/2010/main" val="541814184"/>
      </p:ext>
    </p:extLst>
  </p:cSld>
  <p:clrMapOvr>
    <a:masterClrMapping/>
  </p:clrMapOvr>
  <mc:AlternateContent xmlns:mc="http://schemas.openxmlformats.org/markup-compatibility/2006" xmlns:p14="http://schemas.microsoft.com/office/powerpoint/2010/main">
    <mc:Choice Requires="p14">
      <p:transition spd="slow" p14:dur="2000" advTm="190376"/>
    </mc:Choice>
    <mc:Fallback xmlns="">
      <p:transition spd="slow" advTm="19037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a:t>
            </a:r>
          </a:p>
        </p:txBody>
      </p:sp>
      <p:sp>
        <p:nvSpPr>
          <p:cNvPr id="3" name="Content Placeholder 2"/>
          <p:cNvSpPr>
            <a:spLocks noGrp="1"/>
          </p:cNvSpPr>
          <p:nvPr>
            <p:ph idx="1"/>
          </p:nvPr>
        </p:nvSpPr>
        <p:spPr/>
        <p:txBody>
          <a:bodyPr/>
          <a:lstStyle/>
          <a:p>
            <a:r>
              <a:rPr lang="en-US" dirty="0"/>
              <a:t>The domain, designated by X, is the set of all entities that are considered in a given inductive learning task. </a:t>
            </a:r>
          </a:p>
          <a:p>
            <a:r>
              <a:rPr lang="en-US" dirty="0"/>
              <a:t>Examples:</a:t>
            </a:r>
          </a:p>
          <a:p>
            <a:pPr lvl="1"/>
            <a:r>
              <a:rPr lang="en-US" dirty="0"/>
              <a:t>Customers, </a:t>
            </a:r>
          </a:p>
          <a:p>
            <a:pPr lvl="1"/>
            <a:r>
              <a:rPr lang="en-US" dirty="0"/>
              <a:t>Transactions, </a:t>
            </a:r>
          </a:p>
          <a:p>
            <a:pPr lvl="1"/>
            <a:r>
              <a:rPr lang="en-US" dirty="0"/>
              <a:t>Devices</a:t>
            </a:r>
          </a:p>
          <a:p>
            <a:pPr lvl="1"/>
            <a:r>
              <a:rPr lang="en-US" dirty="0"/>
              <a:t>…</a:t>
            </a:r>
          </a:p>
          <a:p>
            <a:endParaRPr lang="en-US" dirty="0"/>
          </a:p>
        </p:txBody>
      </p:sp>
    </p:spTree>
    <p:extLst>
      <p:ext uri="{BB962C8B-B14F-4D97-AF65-F5344CB8AC3E}">
        <p14:creationId xmlns:p14="http://schemas.microsoft.com/office/powerpoint/2010/main" val="2638080052"/>
      </p:ext>
    </p:extLst>
  </p:cSld>
  <p:clrMapOvr>
    <a:masterClrMapping/>
  </p:clrMapOvr>
  <mc:AlternateContent xmlns:mc="http://schemas.openxmlformats.org/markup-compatibility/2006" xmlns:p14="http://schemas.microsoft.com/office/powerpoint/2010/main">
    <mc:Choice Requires="p14">
      <p:transition spd="slow" p14:dur="2000" advTm="107356"/>
    </mc:Choice>
    <mc:Fallback xmlns="">
      <p:transition spd="slow" advTm="10735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Instances</a:t>
            </a:r>
          </a:p>
        </p:txBody>
      </p:sp>
      <p:sp>
        <p:nvSpPr>
          <p:cNvPr id="3" name="Content Placeholder 2"/>
          <p:cNvSpPr>
            <a:spLocks noGrp="1"/>
          </p:cNvSpPr>
          <p:nvPr>
            <p:ph idx="1"/>
          </p:nvPr>
        </p:nvSpPr>
        <p:spPr/>
        <p:txBody>
          <a:bodyPr/>
          <a:lstStyle/>
          <a:p>
            <a:endParaRPr lang="en-US" dirty="0" smtClean="0"/>
          </a:p>
          <a:p>
            <a:r>
              <a:rPr lang="en-US" dirty="0" smtClean="0"/>
              <a:t>Any </a:t>
            </a:r>
            <a:r>
              <a:rPr lang="en-US" dirty="0">
                <a:solidFill>
                  <a:srgbClr val="FF0000"/>
                </a:solidFill>
              </a:rPr>
              <a:t>single element </a:t>
            </a:r>
            <a:r>
              <a:rPr lang="en-US" dirty="0"/>
              <a:t>of the domain, x ∈ X, is an instance. </a:t>
            </a:r>
          </a:p>
          <a:p>
            <a:r>
              <a:rPr lang="en-US" dirty="0"/>
              <a:t>Instances constitute both </a:t>
            </a:r>
            <a:r>
              <a:rPr lang="en-US" dirty="0">
                <a:solidFill>
                  <a:srgbClr val="FF0000"/>
                </a:solidFill>
              </a:rPr>
              <a:t>training</a:t>
            </a:r>
            <a:r>
              <a:rPr lang="en-US" dirty="0"/>
              <a:t> information for model creation and </a:t>
            </a:r>
            <a:r>
              <a:rPr lang="en-US" dirty="0">
                <a:solidFill>
                  <a:srgbClr val="FF0000"/>
                </a:solidFill>
              </a:rPr>
              <a:t>queries</a:t>
            </a:r>
            <a:r>
              <a:rPr lang="en-US" dirty="0"/>
              <a:t> for model application.</a:t>
            </a:r>
          </a:p>
          <a:p>
            <a:endParaRPr lang="en-US" dirty="0"/>
          </a:p>
        </p:txBody>
      </p:sp>
    </p:spTree>
    <p:extLst>
      <p:ext uri="{BB962C8B-B14F-4D97-AF65-F5344CB8AC3E}">
        <p14:creationId xmlns:p14="http://schemas.microsoft.com/office/powerpoint/2010/main" val="3860355498"/>
      </p:ext>
    </p:extLst>
  </p:cSld>
  <p:clrMapOvr>
    <a:masterClrMapping/>
  </p:clrMapOvr>
  <mc:AlternateContent xmlns:mc="http://schemas.openxmlformats.org/markup-compatibility/2006" xmlns:p14="http://schemas.microsoft.com/office/powerpoint/2010/main">
    <mc:Choice Requires="p14">
      <p:transition spd="slow" p14:dur="2000" advTm="192217"/>
    </mc:Choice>
    <mc:Fallback xmlns="">
      <p:transition spd="slow" advTm="19221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Attributes</a:t>
            </a:r>
          </a:p>
        </p:txBody>
      </p:sp>
      <p:sp>
        <p:nvSpPr>
          <p:cNvPr id="3" name="Content Placeholder 2"/>
          <p:cNvSpPr>
            <a:spLocks noGrp="1"/>
          </p:cNvSpPr>
          <p:nvPr>
            <p:ph idx="1"/>
          </p:nvPr>
        </p:nvSpPr>
        <p:spPr/>
        <p:txBody>
          <a:bodyPr>
            <a:normAutofit lnSpcReduction="10000"/>
          </a:bodyPr>
          <a:lstStyle/>
          <a:p>
            <a:r>
              <a:rPr lang="en-US" dirty="0"/>
              <a:t>Instances are observed by their attributes.</a:t>
            </a:r>
          </a:p>
          <a:p>
            <a:r>
              <a:rPr lang="en-US" dirty="0"/>
              <a:t>An attribute is a function </a:t>
            </a:r>
          </a:p>
          <a:p>
            <a:pPr marL="0" indent="0">
              <a:buNone/>
            </a:pPr>
            <a:r>
              <a:rPr lang="en-US" dirty="0"/>
              <a:t>                          a ∶ X → A</a:t>
            </a:r>
          </a:p>
          <a:p>
            <a:r>
              <a:rPr lang="en-US" dirty="0"/>
              <a:t>It assigns an attribute value to each instance from the domain.</a:t>
            </a:r>
          </a:p>
          <a:p>
            <a:r>
              <a:rPr lang="en-US" dirty="0"/>
              <a:t>Generally, we assume that there are </a:t>
            </a:r>
            <a:r>
              <a:rPr lang="en-US" i="1" dirty="0"/>
              <a:t>n</a:t>
            </a:r>
            <a:r>
              <a:rPr lang="en-US" dirty="0"/>
              <a:t> attributes defined on the domain X,</a:t>
            </a:r>
          </a:p>
          <a:p>
            <a:r>
              <a:rPr lang="en-US" dirty="0"/>
              <a:t>a1 ∶ X → A1, a2 ∶ X → A2, … , an ∶ X → An.</a:t>
            </a:r>
          </a:p>
          <a:p>
            <a:r>
              <a:rPr lang="en-US" dirty="0"/>
              <a:t>When speaking of an instance x, we will usually mean the vector of values a1(x), a2(x), … , an(x).</a:t>
            </a:r>
          </a:p>
          <a:p>
            <a:endParaRPr lang="en-US" dirty="0"/>
          </a:p>
        </p:txBody>
      </p:sp>
    </p:spTree>
    <p:extLst>
      <p:ext uri="{BB962C8B-B14F-4D97-AF65-F5344CB8AC3E}">
        <p14:creationId xmlns:p14="http://schemas.microsoft.com/office/powerpoint/2010/main" val="4075782768"/>
      </p:ext>
    </p:extLst>
  </p:cSld>
  <p:clrMapOvr>
    <a:masterClrMapping/>
  </p:clrMapOvr>
  <mc:AlternateContent xmlns:mc="http://schemas.openxmlformats.org/markup-compatibility/2006" xmlns:p14="http://schemas.microsoft.com/office/powerpoint/2010/main">
    <mc:Choice Requires="p14">
      <p:transition spd="slow" p14:dur="2000" advTm="331410"/>
    </mc:Choice>
    <mc:Fallback xmlns="">
      <p:transition spd="slow" advTm="33141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attributes</a:t>
            </a:r>
          </a:p>
        </p:txBody>
      </p:sp>
      <p:sp>
        <p:nvSpPr>
          <p:cNvPr id="3" name="Content Placeholder 2"/>
          <p:cNvSpPr>
            <a:spLocks noGrp="1"/>
          </p:cNvSpPr>
          <p:nvPr>
            <p:ph idx="1"/>
          </p:nvPr>
        </p:nvSpPr>
        <p:spPr/>
        <p:txBody>
          <a:bodyPr/>
          <a:lstStyle/>
          <a:p>
            <a:r>
              <a:rPr lang="en-US" dirty="0"/>
              <a:t>Nominal. </a:t>
            </a:r>
          </a:p>
          <a:p>
            <a:pPr lvl="1"/>
            <a:r>
              <a:rPr lang="en-US" dirty="0"/>
              <a:t>Having a finite number of discrete values with no order relation.</a:t>
            </a:r>
          </a:p>
          <a:p>
            <a:r>
              <a:rPr lang="en-US" dirty="0"/>
              <a:t>Ordinal. </a:t>
            </a:r>
          </a:p>
          <a:p>
            <a:pPr lvl="1"/>
            <a:r>
              <a:rPr lang="en-US" dirty="0"/>
              <a:t>Having a finite number of discrete values with an order relation.</a:t>
            </a:r>
          </a:p>
          <a:p>
            <a:r>
              <a:rPr lang="en-US" dirty="0"/>
              <a:t>Continuous </a:t>
            </a:r>
          </a:p>
          <a:p>
            <a:pPr lvl="1"/>
            <a:r>
              <a:rPr lang="en-US" dirty="0"/>
              <a:t>Having numerical </a:t>
            </a:r>
            <a:r>
              <a:rPr lang="en-US" dirty="0" smtClean="0"/>
              <a:t>values.</a:t>
            </a:r>
            <a:endParaRPr lang="en-US" dirty="0"/>
          </a:p>
          <a:p>
            <a:endParaRPr lang="en-US" dirty="0"/>
          </a:p>
        </p:txBody>
      </p:sp>
    </p:spTree>
    <p:extLst>
      <p:ext uri="{BB962C8B-B14F-4D97-AF65-F5344CB8AC3E}">
        <p14:creationId xmlns:p14="http://schemas.microsoft.com/office/powerpoint/2010/main" val="1494195906"/>
      </p:ext>
    </p:extLst>
  </p:cSld>
  <p:clrMapOvr>
    <a:masterClrMapping/>
  </p:clrMapOvr>
  <mc:AlternateContent xmlns:mc="http://schemas.openxmlformats.org/markup-compatibility/2006" xmlns:p14="http://schemas.microsoft.com/office/powerpoint/2010/main">
    <mc:Choice Requires="p14">
      <p:transition spd="slow" p14:dur="2000" advTm="304656"/>
    </mc:Choice>
    <mc:Fallback xmlns="">
      <p:transition spd="slow" advTm="3046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Target attribute</a:t>
            </a:r>
          </a:p>
        </p:txBody>
      </p:sp>
      <p:sp>
        <p:nvSpPr>
          <p:cNvPr id="3" name="Content Placeholder 2"/>
          <p:cNvSpPr>
            <a:spLocks noGrp="1"/>
          </p:cNvSpPr>
          <p:nvPr>
            <p:ph idx="1"/>
          </p:nvPr>
        </p:nvSpPr>
        <p:spPr/>
        <p:txBody>
          <a:bodyPr/>
          <a:lstStyle/>
          <a:p>
            <a:r>
              <a:rPr lang="en-US" dirty="0"/>
              <a:t>A distinguished attribute that represents the property of instances that the created model should be able to predict, based on the values of other attributes.</a:t>
            </a:r>
          </a:p>
          <a:p>
            <a:endParaRPr lang="en-US" dirty="0"/>
          </a:p>
        </p:txBody>
      </p:sp>
    </p:spTree>
    <p:extLst>
      <p:ext uri="{BB962C8B-B14F-4D97-AF65-F5344CB8AC3E}">
        <p14:creationId xmlns:p14="http://schemas.microsoft.com/office/powerpoint/2010/main" val="2305642203"/>
      </p:ext>
    </p:extLst>
  </p:cSld>
  <p:clrMapOvr>
    <a:masterClrMapping/>
  </p:clrMapOvr>
  <mc:AlternateContent xmlns:mc="http://schemas.openxmlformats.org/markup-compatibility/2006" xmlns:p14="http://schemas.microsoft.com/office/powerpoint/2010/main">
    <mc:Choice Requires="p14">
      <p:transition spd="slow" p14:dur="2000" advTm="201857"/>
    </mc:Choice>
    <mc:Fallback xmlns="">
      <p:transition spd="slow" advTm="20185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Input attributes (features)</a:t>
            </a:r>
          </a:p>
        </p:txBody>
      </p:sp>
      <p:sp>
        <p:nvSpPr>
          <p:cNvPr id="3" name="Content Placeholder 2"/>
          <p:cNvSpPr>
            <a:spLocks noGrp="1"/>
          </p:cNvSpPr>
          <p:nvPr>
            <p:ph idx="1"/>
          </p:nvPr>
        </p:nvSpPr>
        <p:spPr/>
        <p:txBody>
          <a:bodyPr/>
          <a:lstStyle/>
          <a:p>
            <a:r>
              <a:rPr lang="en-US" dirty="0"/>
              <a:t>Some or all of </a:t>
            </a:r>
            <a:r>
              <a:rPr lang="en-US" dirty="0">
                <a:solidFill>
                  <a:srgbClr val="FF0000"/>
                </a:solidFill>
              </a:rPr>
              <a:t>non-target</a:t>
            </a:r>
            <a:r>
              <a:rPr lang="en-US" dirty="0"/>
              <a:t> attributes are considered input attributes.</a:t>
            </a:r>
          </a:p>
          <a:p>
            <a:r>
              <a:rPr lang="en-US" dirty="0"/>
              <a:t>The values of which are assumed to be available for the whole domain. </a:t>
            </a:r>
          </a:p>
          <a:p>
            <a:r>
              <a:rPr lang="en-US" dirty="0"/>
              <a:t>There is a possibility of having missing values, which is one of the </a:t>
            </a:r>
            <a:r>
              <a:rPr lang="en-US" dirty="0">
                <a:solidFill>
                  <a:srgbClr val="FF0000"/>
                </a:solidFill>
              </a:rPr>
              <a:t>common practical data quality issues</a:t>
            </a:r>
            <a:r>
              <a:rPr lang="en-US" dirty="0"/>
              <a:t>.</a:t>
            </a:r>
          </a:p>
          <a:p>
            <a:endParaRPr lang="en-US" dirty="0"/>
          </a:p>
        </p:txBody>
      </p:sp>
    </p:spTree>
    <p:extLst>
      <p:ext uri="{BB962C8B-B14F-4D97-AF65-F5344CB8AC3E}">
        <p14:creationId xmlns:p14="http://schemas.microsoft.com/office/powerpoint/2010/main" val="2880339153"/>
      </p:ext>
    </p:extLst>
  </p:cSld>
  <p:clrMapOvr>
    <a:masterClrMapping/>
  </p:clrMapOvr>
  <mc:AlternateContent xmlns:mc="http://schemas.openxmlformats.org/markup-compatibility/2006" xmlns:p14="http://schemas.microsoft.com/office/powerpoint/2010/main">
    <mc:Choice Requires="p14">
      <p:transition spd="slow" p14:dur="2000" advTm="114336"/>
    </mc:Choice>
    <mc:Fallback xmlns="">
      <p:transition spd="slow" advTm="11433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Training set</a:t>
            </a:r>
          </a:p>
        </p:txBody>
      </p:sp>
      <p:sp>
        <p:nvSpPr>
          <p:cNvPr id="3" name="Content Placeholder 2"/>
          <p:cNvSpPr>
            <a:spLocks noGrp="1"/>
          </p:cNvSpPr>
          <p:nvPr>
            <p:ph idx="1"/>
          </p:nvPr>
        </p:nvSpPr>
        <p:spPr/>
        <p:txBody>
          <a:bodyPr/>
          <a:lstStyle/>
          <a:p>
            <a:r>
              <a:rPr lang="en-US" dirty="0"/>
              <a:t>A training set is a subset of the domain.</a:t>
            </a:r>
          </a:p>
          <a:p>
            <a:r>
              <a:rPr lang="en-US" dirty="0"/>
              <a:t> the </a:t>
            </a:r>
            <a:r>
              <a:rPr lang="en-US" dirty="0" smtClean="0"/>
              <a:t>training set </a:t>
            </a:r>
            <a:r>
              <a:rPr lang="en-US" dirty="0"/>
              <a:t>T ⊆ D is the set of instances actually used for model creation, where D ⊂ X denotes the set of all available instances.</a:t>
            </a:r>
          </a:p>
          <a:p>
            <a:r>
              <a:rPr lang="en-US" dirty="0"/>
              <a:t>Why we use only a subset of the whole available set of instances D for model creation?</a:t>
            </a:r>
          </a:p>
          <a:p>
            <a:pPr lvl="1"/>
            <a:r>
              <a:rPr lang="en-US" dirty="0"/>
              <a:t>Computational savings,</a:t>
            </a:r>
          </a:p>
          <a:p>
            <a:pPr lvl="1"/>
            <a:r>
              <a:rPr lang="en-US" dirty="0"/>
              <a:t>Model evaluation.</a:t>
            </a:r>
          </a:p>
          <a:p>
            <a:endParaRPr lang="en-US" dirty="0"/>
          </a:p>
        </p:txBody>
      </p:sp>
    </p:spTree>
    <p:extLst>
      <p:ext uri="{BB962C8B-B14F-4D97-AF65-F5344CB8AC3E}">
        <p14:creationId xmlns:p14="http://schemas.microsoft.com/office/powerpoint/2010/main" val="2093006452"/>
      </p:ext>
    </p:extLst>
  </p:cSld>
  <p:clrMapOvr>
    <a:masterClrMapping/>
  </p:clrMapOvr>
  <mc:AlternateContent xmlns:mc="http://schemas.openxmlformats.org/markup-compatibility/2006" xmlns:p14="http://schemas.microsoft.com/office/powerpoint/2010/main">
    <mc:Choice Requires="p14">
      <p:transition spd="slow" p14:dur="2000" advTm="298826"/>
    </mc:Choice>
    <mc:Fallback xmlns="">
      <p:transition spd="slow" advTm="29882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Model</a:t>
            </a:r>
          </a:p>
        </p:txBody>
      </p:sp>
      <p:sp>
        <p:nvSpPr>
          <p:cNvPr id="3" name="Content Placeholder 2"/>
          <p:cNvSpPr>
            <a:spLocks noGrp="1"/>
          </p:cNvSpPr>
          <p:nvPr>
            <p:ph idx="1"/>
          </p:nvPr>
        </p:nvSpPr>
        <p:spPr/>
        <p:txBody>
          <a:bodyPr>
            <a:normAutofit fontScale="92500" lnSpcReduction="20000"/>
          </a:bodyPr>
          <a:lstStyle/>
          <a:p>
            <a:r>
              <a:rPr lang="en-US" dirty="0"/>
              <a:t>Inductive learning task generates a model </a:t>
            </a:r>
            <a:r>
              <a:rPr lang="en-US" i="1" dirty="0"/>
              <a:t>h</a:t>
            </a:r>
            <a:r>
              <a:rPr lang="en-US" dirty="0"/>
              <a:t> based on the provided training set.</a:t>
            </a:r>
          </a:p>
          <a:p>
            <a:r>
              <a:rPr lang="en-US" dirty="0"/>
              <a:t>The generated model </a:t>
            </a:r>
            <a:r>
              <a:rPr lang="en-US" i="1" dirty="0"/>
              <a:t>h</a:t>
            </a:r>
            <a:r>
              <a:rPr lang="en-US" dirty="0"/>
              <a:t> represents knowledge that can be applied to all instances x ∈ X in an automated way. </a:t>
            </a:r>
          </a:p>
          <a:p>
            <a:r>
              <a:rPr lang="en-US" dirty="0"/>
              <a:t>This is a function that takes an instance as its argument (query) and returns a prediction as its value (answer). </a:t>
            </a:r>
          </a:p>
          <a:p>
            <a:r>
              <a:rPr lang="en-US" dirty="0"/>
              <a:t>It can be therefore considered a new attribute (column), inductively derived from the training data, but defined (computed) for the whole domain.</a:t>
            </a:r>
          </a:p>
          <a:p>
            <a:r>
              <a:rPr lang="en-US" dirty="0"/>
              <a:t>The predicted value is an </a:t>
            </a:r>
            <a:r>
              <a:rPr lang="en-US" dirty="0">
                <a:solidFill>
                  <a:srgbClr val="FF0000"/>
                </a:solidFill>
              </a:rPr>
              <a:t>approximation</a:t>
            </a:r>
            <a:r>
              <a:rPr lang="en-US" dirty="0"/>
              <a:t> of an existing attribute that is only provided for a limited dataset, but remains unknown for the rest of the domain.</a:t>
            </a:r>
          </a:p>
          <a:p>
            <a:endParaRPr lang="en-US" dirty="0"/>
          </a:p>
        </p:txBody>
      </p:sp>
    </p:spTree>
    <p:extLst>
      <p:ext uri="{BB962C8B-B14F-4D97-AF65-F5344CB8AC3E}">
        <p14:creationId xmlns:p14="http://schemas.microsoft.com/office/powerpoint/2010/main" val="3224802857"/>
      </p:ext>
    </p:extLst>
  </p:cSld>
  <p:clrMapOvr>
    <a:masterClrMapping/>
  </p:clrMapOvr>
  <mc:AlternateContent xmlns:mc="http://schemas.openxmlformats.org/markup-compatibility/2006" xmlns:p14="http://schemas.microsoft.com/office/powerpoint/2010/main">
    <mc:Choice Requires="p14">
      <p:transition spd="slow" p14:dur="2000" advTm="367779"/>
    </mc:Choice>
    <mc:Fallback xmlns="">
      <p:transition spd="slow" advTm="36777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p>
        </p:txBody>
      </p:sp>
      <p:sp>
        <p:nvSpPr>
          <p:cNvPr id="3" name="Content Placeholder 2"/>
          <p:cNvSpPr>
            <a:spLocks noGrp="1"/>
          </p:cNvSpPr>
          <p:nvPr>
            <p:ph idx="1"/>
          </p:nvPr>
        </p:nvSpPr>
        <p:spPr/>
        <p:txBody>
          <a:bodyPr/>
          <a:lstStyle/>
          <a:p>
            <a:r>
              <a:rPr lang="en-GB" dirty="0"/>
              <a:t>Does money make people happier?</a:t>
            </a:r>
          </a:p>
          <a:p>
            <a:endParaRPr lang="en-US" dirty="0"/>
          </a:p>
        </p:txBody>
      </p:sp>
      <p:pic>
        <p:nvPicPr>
          <p:cNvPr id="4" name="Picture 3"/>
          <p:cNvPicPr>
            <a:picLocks noChangeAspect="1"/>
          </p:cNvPicPr>
          <p:nvPr/>
        </p:nvPicPr>
        <p:blipFill>
          <a:blip r:embed="rId2"/>
          <a:stretch>
            <a:fillRect/>
          </a:stretch>
        </p:blipFill>
        <p:spPr>
          <a:xfrm>
            <a:off x="1825311" y="2443163"/>
            <a:ext cx="6295002" cy="3733800"/>
          </a:xfrm>
          <a:prstGeom prst="rect">
            <a:avLst/>
          </a:prstGeom>
        </p:spPr>
      </p:pic>
    </p:spTree>
    <p:extLst>
      <p:ext uri="{BB962C8B-B14F-4D97-AF65-F5344CB8AC3E}">
        <p14:creationId xmlns:p14="http://schemas.microsoft.com/office/powerpoint/2010/main" val="3689134968"/>
      </p:ext>
    </p:extLst>
  </p:cSld>
  <p:clrMapOvr>
    <a:masterClrMapping/>
  </p:clrMapOvr>
  <mc:AlternateContent xmlns:mc="http://schemas.openxmlformats.org/markup-compatibility/2006" xmlns:p14="http://schemas.microsoft.com/office/powerpoint/2010/main">
    <mc:Choice Requires="p14">
      <p:transition spd="slow" p14:dur="2000" advTm="206187"/>
    </mc:Choice>
    <mc:Fallback xmlns="">
      <p:transition spd="slow" advTm="20618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Exploring data</a:t>
            </a:r>
          </a:p>
        </p:txBody>
      </p:sp>
      <p:sp>
        <p:nvSpPr>
          <p:cNvPr id="3" name="Content Placeholder 2"/>
          <p:cNvSpPr>
            <a:spLocks noGrp="1"/>
          </p:cNvSpPr>
          <p:nvPr>
            <p:ph idx="1"/>
          </p:nvPr>
        </p:nvSpPr>
        <p:spPr/>
        <p:txBody>
          <a:bodyPr/>
          <a:lstStyle/>
          <a:p>
            <a:endParaRPr lang="en-US" dirty="0"/>
          </a:p>
        </p:txBody>
      </p:sp>
      <p:pic>
        <p:nvPicPr>
          <p:cNvPr id="4" name="Content Placeholder 3"/>
          <p:cNvPicPr>
            <a:picLocks noChangeAspect="1"/>
          </p:cNvPicPr>
          <p:nvPr/>
        </p:nvPicPr>
        <p:blipFill>
          <a:blip r:embed="rId2"/>
          <a:stretch>
            <a:fillRect/>
          </a:stretch>
        </p:blipFill>
        <p:spPr>
          <a:xfrm>
            <a:off x="1967244" y="2083813"/>
            <a:ext cx="6400800" cy="3834962"/>
          </a:xfrm>
          <a:prstGeom prst="rect">
            <a:avLst/>
          </a:prstGeom>
          <a:solidFill>
            <a:schemeClr val="bg1"/>
          </a:solidFill>
        </p:spPr>
      </p:pic>
    </p:spTree>
    <p:extLst>
      <p:ext uri="{BB962C8B-B14F-4D97-AF65-F5344CB8AC3E}">
        <p14:creationId xmlns:p14="http://schemas.microsoft.com/office/powerpoint/2010/main" val="2025845060"/>
      </p:ext>
    </p:extLst>
  </p:cSld>
  <p:clrMapOvr>
    <a:masterClrMapping/>
  </p:clrMapOvr>
  <mc:AlternateContent xmlns:mc="http://schemas.openxmlformats.org/markup-compatibility/2006" xmlns:p14="http://schemas.microsoft.com/office/powerpoint/2010/main">
    <mc:Choice Requires="p14">
      <p:transition spd="slow" p14:dur="2000" advTm="150472"/>
    </mc:Choice>
    <mc:Fallback xmlns="">
      <p:transition spd="slow" advTm="15047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Selecting the model</a:t>
            </a:r>
          </a:p>
        </p:txBody>
      </p:sp>
      <p:sp>
        <p:nvSpPr>
          <p:cNvPr id="3" name="Content Placeholder 2"/>
          <p:cNvSpPr>
            <a:spLocks noGrp="1"/>
          </p:cNvSpPr>
          <p:nvPr>
            <p:ph idx="1"/>
          </p:nvPr>
        </p:nvSpPr>
        <p:spPr>
          <a:xfrm>
            <a:off x="838200" y="1825625"/>
            <a:ext cx="6220968" cy="4351338"/>
          </a:xfrm>
        </p:spPr>
        <p:txBody>
          <a:bodyPr/>
          <a:lstStyle/>
          <a:p>
            <a:r>
              <a:rPr lang="en-GB" dirty="0"/>
              <a:t>You decided to model life satisfaction as a </a:t>
            </a:r>
            <a:r>
              <a:rPr lang="en-GB" b="1" u="sng" dirty="0"/>
              <a:t>linear function </a:t>
            </a:r>
            <a:r>
              <a:rPr lang="en-GB" dirty="0"/>
              <a:t>of GDP per capita.</a:t>
            </a:r>
          </a:p>
          <a:p>
            <a:r>
              <a:rPr lang="en-GB" dirty="0"/>
              <a:t>you selected a linear model of life satisfaction with just one attribute, GDP per capita.</a:t>
            </a:r>
          </a:p>
          <a:p>
            <a:r>
              <a:rPr lang="en-GB" dirty="0" err="1"/>
              <a:t>life_satisfaction</a:t>
            </a:r>
            <a:r>
              <a:rPr lang="en-GB" dirty="0"/>
              <a:t>    =    </a:t>
            </a:r>
            <a:endParaRPr lang="en-GB" dirty="0" smtClean="0"/>
          </a:p>
          <a:p>
            <a:pPr lvl="1"/>
            <a:r>
              <a:rPr lang="en-GB" dirty="0" smtClean="0"/>
              <a:t>θ0 </a:t>
            </a:r>
            <a:r>
              <a:rPr lang="en-GB" dirty="0"/>
              <a:t>+ θ1 × </a:t>
            </a:r>
            <a:r>
              <a:rPr lang="en-GB" dirty="0" err="1"/>
              <a:t>GDP_per_capita</a:t>
            </a:r>
            <a:endParaRPr lang="en-GB" dirty="0"/>
          </a:p>
          <a:p>
            <a:endParaRPr lang="en-US" dirty="0"/>
          </a:p>
        </p:txBody>
      </p:sp>
      <p:pic>
        <p:nvPicPr>
          <p:cNvPr id="4" name="Picture 3"/>
          <p:cNvPicPr>
            <a:picLocks noChangeAspect="1"/>
          </p:cNvPicPr>
          <p:nvPr/>
        </p:nvPicPr>
        <p:blipFill>
          <a:blip r:embed="rId2"/>
          <a:stretch>
            <a:fillRect/>
          </a:stretch>
        </p:blipFill>
        <p:spPr>
          <a:xfrm>
            <a:off x="7175996" y="2667794"/>
            <a:ext cx="4642184" cy="2667000"/>
          </a:xfrm>
          <a:prstGeom prst="rect">
            <a:avLst/>
          </a:prstGeom>
        </p:spPr>
      </p:pic>
    </p:spTree>
    <p:extLst>
      <p:ext uri="{BB962C8B-B14F-4D97-AF65-F5344CB8AC3E}">
        <p14:creationId xmlns:p14="http://schemas.microsoft.com/office/powerpoint/2010/main" val="2549586902"/>
      </p:ext>
    </p:extLst>
  </p:cSld>
  <p:clrMapOvr>
    <a:masterClrMapping/>
  </p:clrMapOvr>
  <mc:AlternateContent xmlns:mc="http://schemas.openxmlformats.org/markup-compatibility/2006" xmlns:p14="http://schemas.microsoft.com/office/powerpoint/2010/main">
    <mc:Choice Requires="p14">
      <p:transition spd="slow" p14:dur="2000" advTm="193380"/>
    </mc:Choice>
    <mc:Fallback xmlns="">
      <p:transition spd="slow" advTm="19338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specify a performance measure</a:t>
            </a:r>
          </a:p>
        </p:txBody>
      </p:sp>
      <p:sp>
        <p:nvSpPr>
          <p:cNvPr id="3" name="Content Placeholder 2"/>
          <p:cNvSpPr>
            <a:spLocks noGrp="1"/>
          </p:cNvSpPr>
          <p:nvPr>
            <p:ph idx="1"/>
          </p:nvPr>
        </p:nvSpPr>
        <p:spPr>
          <a:xfrm>
            <a:off x="838200" y="1825625"/>
            <a:ext cx="8964168" cy="4351338"/>
          </a:xfrm>
        </p:spPr>
        <p:txBody>
          <a:bodyPr/>
          <a:lstStyle/>
          <a:p>
            <a:r>
              <a:rPr lang="en-GB" dirty="0"/>
              <a:t>A fitness function that measures how good your model is.</a:t>
            </a:r>
          </a:p>
          <a:p>
            <a:r>
              <a:rPr lang="en-GB" dirty="0"/>
              <a:t>A cost function that measures how bad it is.</a:t>
            </a:r>
          </a:p>
          <a:p>
            <a:endParaRPr lang="en-GB" dirty="0"/>
          </a:p>
          <a:p>
            <a:endParaRPr lang="en-US" dirty="0"/>
          </a:p>
        </p:txBody>
      </p:sp>
    </p:spTree>
    <p:extLst>
      <p:ext uri="{BB962C8B-B14F-4D97-AF65-F5344CB8AC3E}">
        <p14:creationId xmlns:p14="http://schemas.microsoft.com/office/powerpoint/2010/main" val="382972511"/>
      </p:ext>
    </p:extLst>
  </p:cSld>
  <p:clrMapOvr>
    <a:masterClrMapping/>
  </p:clrMapOvr>
  <mc:AlternateContent xmlns:mc="http://schemas.openxmlformats.org/markup-compatibility/2006" xmlns:p14="http://schemas.microsoft.com/office/powerpoint/2010/main">
    <mc:Choice Requires="p14">
      <p:transition spd="slow" p14:dur="2000" advTm="157452"/>
    </mc:Choice>
    <mc:Fallback xmlns="">
      <p:transition spd="slow" advTm="1574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 regression</a:t>
            </a:r>
          </a:p>
        </p:txBody>
      </p:sp>
      <p:sp>
        <p:nvSpPr>
          <p:cNvPr id="3" name="Content Placeholder 2"/>
          <p:cNvSpPr>
            <a:spLocks noGrp="1"/>
          </p:cNvSpPr>
          <p:nvPr>
            <p:ph idx="1"/>
          </p:nvPr>
        </p:nvSpPr>
        <p:spPr/>
        <p:txBody>
          <a:bodyPr/>
          <a:lstStyle/>
          <a:p>
            <a:r>
              <a:rPr lang="en-GB" dirty="0"/>
              <a:t>Using Linear Regression algorithm, you feed it your training examples, and it finds the parameters that make the linear model fit best to your data.(Training)</a:t>
            </a:r>
          </a:p>
          <a:p>
            <a:r>
              <a:rPr lang="en-GB" dirty="0"/>
              <a:t>In our case, the algorithm finds that the optimal parameter values are θ0 = 4.85 and θ1 = 4.91 × 10–5</a:t>
            </a:r>
            <a:endParaRPr lang="en-US" dirty="0"/>
          </a:p>
          <a:p>
            <a:endParaRPr lang="en-US" dirty="0"/>
          </a:p>
        </p:txBody>
      </p:sp>
    </p:spTree>
    <p:extLst>
      <p:ext uri="{BB962C8B-B14F-4D97-AF65-F5344CB8AC3E}">
        <p14:creationId xmlns:p14="http://schemas.microsoft.com/office/powerpoint/2010/main" val="1219822757"/>
      </p:ext>
    </p:extLst>
  </p:cSld>
  <p:clrMapOvr>
    <a:masterClrMapping/>
  </p:clrMapOvr>
  <mc:AlternateContent xmlns:mc="http://schemas.openxmlformats.org/markup-compatibility/2006" xmlns:p14="http://schemas.microsoft.com/office/powerpoint/2010/main">
    <mc:Choice Requires="p14">
      <p:transition spd="slow" p14:dur="2000" advTm="98805"/>
    </mc:Choice>
    <mc:Fallback xmlns="">
      <p:transition spd="slow" advTm="9880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Solution model</a:t>
            </a:r>
          </a:p>
        </p:txBody>
      </p:sp>
      <p:pic>
        <p:nvPicPr>
          <p:cNvPr id="4" name="Content Placeholder 4"/>
          <p:cNvPicPr>
            <a:picLocks noGrp="1" noChangeAspect="1"/>
          </p:cNvPicPr>
          <p:nvPr>
            <p:ph idx="1"/>
          </p:nvPr>
        </p:nvPicPr>
        <p:blipFill>
          <a:blip r:embed="rId2"/>
          <a:stretch>
            <a:fillRect/>
          </a:stretch>
        </p:blipFill>
        <p:spPr>
          <a:xfrm>
            <a:off x="1667301" y="1882933"/>
            <a:ext cx="7000685" cy="4086237"/>
          </a:xfrm>
          <a:prstGeom prst="rect">
            <a:avLst/>
          </a:prstGeom>
        </p:spPr>
      </p:pic>
    </p:spTree>
    <p:extLst>
      <p:ext uri="{BB962C8B-B14F-4D97-AF65-F5344CB8AC3E}">
        <p14:creationId xmlns:p14="http://schemas.microsoft.com/office/powerpoint/2010/main" val="2151008339"/>
      </p:ext>
    </p:extLst>
  </p:cSld>
  <p:clrMapOvr>
    <a:masterClrMapping/>
  </p:clrMapOvr>
  <mc:AlternateContent xmlns:mc="http://schemas.openxmlformats.org/markup-compatibility/2006" xmlns:p14="http://schemas.microsoft.com/office/powerpoint/2010/main">
    <mc:Choice Requires="p14">
      <p:transition spd="slow" p14:dur="2000" advTm="42158"/>
    </mc:Choice>
    <mc:Fallback xmlns="">
      <p:transition spd="slow" advTm="4215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Making predictions</a:t>
            </a:r>
          </a:p>
        </p:txBody>
      </p:sp>
      <p:sp>
        <p:nvSpPr>
          <p:cNvPr id="3" name="Content Placeholder 2"/>
          <p:cNvSpPr>
            <a:spLocks noGrp="1"/>
          </p:cNvSpPr>
          <p:nvPr>
            <p:ph idx="1"/>
          </p:nvPr>
        </p:nvSpPr>
        <p:spPr/>
        <p:txBody>
          <a:bodyPr/>
          <a:lstStyle/>
          <a:p>
            <a:r>
              <a:rPr lang="it-IT" dirty="0"/>
              <a:t>Cyprus’s GDP per capita is $22,587</a:t>
            </a:r>
          </a:p>
          <a:p>
            <a:r>
              <a:rPr lang="it-IT" dirty="0"/>
              <a:t>Life satisfaction for Cypriots.</a:t>
            </a:r>
          </a:p>
          <a:p>
            <a:r>
              <a:rPr lang="en-US" dirty="0"/>
              <a:t>4.85 + 22,587 × 4.91 × 10-5 = </a:t>
            </a:r>
            <a:r>
              <a:rPr lang="en-US" b="1" u="sng" dirty="0"/>
              <a:t>5.96</a:t>
            </a:r>
            <a:r>
              <a:rPr lang="en-US" dirty="0"/>
              <a:t>.</a:t>
            </a:r>
          </a:p>
          <a:p>
            <a:r>
              <a:rPr lang="en-US" dirty="0"/>
              <a:t>What about </a:t>
            </a:r>
            <a:r>
              <a:rPr lang="en-US" dirty="0" smtClean="0"/>
              <a:t>KSA?</a:t>
            </a:r>
            <a:endParaRPr lang="en-US" dirty="0"/>
          </a:p>
          <a:p>
            <a:endParaRPr lang="en-US" dirty="0"/>
          </a:p>
        </p:txBody>
      </p:sp>
    </p:spTree>
    <p:extLst>
      <p:ext uri="{BB962C8B-B14F-4D97-AF65-F5344CB8AC3E}">
        <p14:creationId xmlns:p14="http://schemas.microsoft.com/office/powerpoint/2010/main" val="3265200178"/>
      </p:ext>
    </p:extLst>
  </p:cSld>
  <p:clrMapOvr>
    <a:masterClrMapping/>
  </p:clrMapOvr>
  <mc:AlternateContent xmlns:mc="http://schemas.openxmlformats.org/markup-compatibility/2006" xmlns:p14="http://schemas.microsoft.com/office/powerpoint/2010/main">
    <mc:Choice Requires="p14">
      <p:transition spd="slow" p14:dur="2000" advTm="145357"/>
    </mc:Choice>
    <mc:Fallback xmlns="">
      <p:transition spd="slow" advTm="14535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 Challenges of Machine Learning</a:t>
            </a:r>
            <a:endParaRPr lang="en-US" dirty="0"/>
          </a:p>
        </p:txBody>
      </p:sp>
      <p:sp>
        <p:nvSpPr>
          <p:cNvPr id="3" name="Content Placeholder 2"/>
          <p:cNvSpPr>
            <a:spLocks noGrp="1"/>
          </p:cNvSpPr>
          <p:nvPr>
            <p:ph idx="1"/>
          </p:nvPr>
        </p:nvSpPr>
        <p:spPr/>
        <p:txBody>
          <a:bodyPr/>
          <a:lstStyle/>
          <a:p>
            <a:r>
              <a:rPr lang="en-GB" b="1" dirty="0"/>
              <a:t>Insufficient Quantity of Training Data</a:t>
            </a:r>
          </a:p>
          <a:p>
            <a:pPr lvl="1"/>
            <a:r>
              <a:rPr lang="en-GB" b="1" dirty="0"/>
              <a:t>Data matters more than algorithms in complex problems.</a:t>
            </a:r>
          </a:p>
          <a:p>
            <a:r>
              <a:rPr lang="en-US" b="1" dirty="0"/>
              <a:t>Non-representative Training Data (Sampling Bias)</a:t>
            </a:r>
          </a:p>
          <a:p>
            <a:endParaRPr lang="en-US" dirty="0"/>
          </a:p>
        </p:txBody>
      </p:sp>
      <p:pic>
        <p:nvPicPr>
          <p:cNvPr id="4" name="Picture 3"/>
          <p:cNvPicPr>
            <a:picLocks noChangeAspect="1"/>
          </p:cNvPicPr>
          <p:nvPr/>
        </p:nvPicPr>
        <p:blipFill>
          <a:blip r:embed="rId2"/>
          <a:stretch>
            <a:fillRect/>
          </a:stretch>
        </p:blipFill>
        <p:spPr>
          <a:xfrm>
            <a:off x="1554835" y="3394840"/>
            <a:ext cx="7225618" cy="2609850"/>
          </a:xfrm>
          <a:prstGeom prst="rect">
            <a:avLst/>
          </a:prstGeom>
        </p:spPr>
      </p:pic>
    </p:spTree>
    <p:extLst>
      <p:ext uri="{BB962C8B-B14F-4D97-AF65-F5344CB8AC3E}">
        <p14:creationId xmlns:p14="http://schemas.microsoft.com/office/powerpoint/2010/main" val="3386834869"/>
      </p:ext>
    </p:extLst>
  </p:cSld>
  <p:clrMapOvr>
    <a:masterClrMapping/>
  </p:clrMapOvr>
  <mc:AlternateContent xmlns:mc="http://schemas.openxmlformats.org/markup-compatibility/2006" xmlns:p14="http://schemas.microsoft.com/office/powerpoint/2010/main">
    <mc:Choice Requires="p14">
      <p:transition spd="slow" p14:dur="2000" advTm="156393"/>
    </mc:Choice>
    <mc:Fallback xmlns="">
      <p:transition spd="slow" advTm="15639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 Challenges of Machine Learning</a:t>
            </a:r>
            <a:endParaRPr lang="en-US" dirty="0"/>
          </a:p>
        </p:txBody>
      </p:sp>
      <p:sp>
        <p:nvSpPr>
          <p:cNvPr id="3" name="Content Placeholder 2"/>
          <p:cNvSpPr>
            <a:spLocks noGrp="1"/>
          </p:cNvSpPr>
          <p:nvPr>
            <p:ph idx="1"/>
          </p:nvPr>
        </p:nvSpPr>
        <p:spPr/>
        <p:txBody>
          <a:bodyPr/>
          <a:lstStyle/>
          <a:p>
            <a:r>
              <a:rPr lang="en-US" b="1" dirty="0"/>
              <a:t>Poor-Quality Data</a:t>
            </a:r>
          </a:p>
          <a:p>
            <a:pPr lvl="1"/>
            <a:r>
              <a:rPr lang="en-US" b="1" dirty="0" smtClean="0"/>
              <a:t>Mistakes</a:t>
            </a:r>
            <a:endParaRPr lang="en-US" b="1" dirty="0"/>
          </a:p>
          <a:p>
            <a:pPr lvl="1"/>
            <a:r>
              <a:rPr lang="en-US" b="1" dirty="0"/>
              <a:t>Outliers</a:t>
            </a:r>
          </a:p>
          <a:p>
            <a:pPr lvl="1"/>
            <a:r>
              <a:rPr lang="en-US" b="1" dirty="0"/>
              <a:t>Missing</a:t>
            </a:r>
            <a:endParaRPr lang="en-US" dirty="0"/>
          </a:p>
          <a:p>
            <a:pPr lvl="1"/>
            <a:r>
              <a:rPr lang="en-US" b="1" dirty="0"/>
              <a:t>…</a:t>
            </a:r>
          </a:p>
          <a:p>
            <a:endParaRPr lang="en-US" dirty="0"/>
          </a:p>
        </p:txBody>
      </p:sp>
    </p:spTree>
    <p:extLst>
      <p:ext uri="{BB962C8B-B14F-4D97-AF65-F5344CB8AC3E}">
        <p14:creationId xmlns:p14="http://schemas.microsoft.com/office/powerpoint/2010/main" val="791876753"/>
      </p:ext>
    </p:extLst>
  </p:cSld>
  <p:clrMapOvr>
    <a:masterClrMapping/>
  </p:clrMapOvr>
  <mc:AlternateContent xmlns:mc="http://schemas.openxmlformats.org/markup-compatibility/2006" xmlns:p14="http://schemas.microsoft.com/office/powerpoint/2010/main">
    <mc:Choice Requires="p14">
      <p:transition spd="slow" p14:dur="2000" advTm="211349"/>
    </mc:Choice>
    <mc:Fallback xmlns="">
      <p:transition spd="slow" advTm="21134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 Challenges of Machine Learning</a:t>
            </a:r>
            <a:endParaRPr lang="en-US" dirty="0"/>
          </a:p>
        </p:txBody>
      </p:sp>
      <p:sp>
        <p:nvSpPr>
          <p:cNvPr id="3" name="Content Placeholder 2"/>
          <p:cNvSpPr>
            <a:spLocks noGrp="1"/>
          </p:cNvSpPr>
          <p:nvPr>
            <p:ph idx="1"/>
          </p:nvPr>
        </p:nvSpPr>
        <p:spPr/>
        <p:txBody>
          <a:bodyPr/>
          <a:lstStyle/>
          <a:p>
            <a:r>
              <a:rPr lang="en-US" b="1" dirty="0"/>
              <a:t>Irrelevant Features (</a:t>
            </a:r>
            <a:r>
              <a:rPr lang="en-US" i="1" dirty="0"/>
              <a:t>feature engineering)</a:t>
            </a:r>
          </a:p>
          <a:p>
            <a:pPr lvl="1"/>
            <a:r>
              <a:rPr lang="en-US" i="1" dirty="0"/>
              <a:t>Feature selection</a:t>
            </a:r>
          </a:p>
          <a:p>
            <a:pPr lvl="1"/>
            <a:r>
              <a:rPr lang="en-US" i="1" dirty="0"/>
              <a:t>Feature extraction</a:t>
            </a:r>
          </a:p>
          <a:p>
            <a:pPr lvl="1"/>
            <a:r>
              <a:rPr lang="en-US" dirty="0"/>
              <a:t>Creating new features (from new data)</a:t>
            </a:r>
          </a:p>
          <a:p>
            <a:endParaRPr lang="en-US" dirty="0"/>
          </a:p>
        </p:txBody>
      </p:sp>
    </p:spTree>
    <p:extLst>
      <p:ext uri="{BB962C8B-B14F-4D97-AF65-F5344CB8AC3E}">
        <p14:creationId xmlns:p14="http://schemas.microsoft.com/office/powerpoint/2010/main" val="2776523806"/>
      </p:ext>
    </p:extLst>
  </p:cSld>
  <p:clrMapOvr>
    <a:masterClrMapping/>
  </p:clrMapOvr>
  <mc:AlternateContent xmlns:mc="http://schemas.openxmlformats.org/markup-compatibility/2006" xmlns:p14="http://schemas.microsoft.com/office/powerpoint/2010/main">
    <mc:Choice Requires="p14">
      <p:transition spd="slow" p14:dur="2000" advTm="140849"/>
    </mc:Choice>
    <mc:Fallback xmlns="">
      <p:transition spd="slow" advTm="14084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 Challenges of Machine Learning</a:t>
            </a:r>
            <a:endParaRPr lang="en-US" dirty="0"/>
          </a:p>
        </p:txBody>
      </p:sp>
      <p:sp>
        <p:nvSpPr>
          <p:cNvPr id="3" name="Content Placeholder 2"/>
          <p:cNvSpPr>
            <a:spLocks noGrp="1"/>
          </p:cNvSpPr>
          <p:nvPr>
            <p:ph idx="1"/>
          </p:nvPr>
        </p:nvSpPr>
        <p:spPr/>
        <p:txBody>
          <a:bodyPr/>
          <a:lstStyle/>
          <a:p>
            <a:r>
              <a:rPr lang="en-US" b="1" dirty="0"/>
              <a:t>Overfitting the Training Data</a:t>
            </a:r>
          </a:p>
          <a:p>
            <a:pPr lvl="1"/>
            <a:r>
              <a:rPr lang="en-US" sz="2500" dirty="0" smtClean="0"/>
              <a:t>The model </a:t>
            </a:r>
            <a:r>
              <a:rPr lang="en-GB" sz="2500" dirty="0"/>
              <a:t>performs well on the training data, but it does not generalize well.</a:t>
            </a:r>
          </a:p>
          <a:p>
            <a:pPr lvl="1"/>
            <a:r>
              <a:rPr lang="en-US" dirty="0"/>
              <a:t>Regularization.(</a:t>
            </a:r>
            <a:r>
              <a:rPr lang="en-GB" dirty="0"/>
              <a:t>reduce the risk of overfitting</a:t>
            </a:r>
            <a:r>
              <a:rPr lang="en-US" dirty="0"/>
              <a:t>)</a:t>
            </a:r>
          </a:p>
          <a:p>
            <a:pPr lvl="1"/>
            <a:r>
              <a:rPr lang="en-US" i="1" dirty="0"/>
              <a:t>Hyper-parameters: </a:t>
            </a:r>
            <a:r>
              <a:rPr lang="en-GB" dirty="0"/>
              <a:t>a parameter of a learning algorithm.</a:t>
            </a:r>
          </a:p>
          <a:p>
            <a:r>
              <a:rPr lang="en-US" b="1" dirty="0" err="1"/>
              <a:t>Underfitting</a:t>
            </a:r>
            <a:r>
              <a:rPr lang="en-US" b="1" dirty="0"/>
              <a:t> the Training Data</a:t>
            </a:r>
          </a:p>
          <a:p>
            <a:pPr lvl="1"/>
            <a:r>
              <a:rPr lang="en-GB" sz="2500" dirty="0"/>
              <a:t>The model is too simple to learn the underlying structure of the </a:t>
            </a:r>
            <a:r>
              <a:rPr lang="en-US" sz="2500" dirty="0"/>
              <a:t>data.</a:t>
            </a:r>
            <a:endParaRPr lang="en-US" dirty="0"/>
          </a:p>
          <a:p>
            <a:endParaRPr lang="en-US" dirty="0"/>
          </a:p>
        </p:txBody>
      </p:sp>
    </p:spTree>
    <p:extLst>
      <p:ext uri="{BB962C8B-B14F-4D97-AF65-F5344CB8AC3E}">
        <p14:creationId xmlns:p14="http://schemas.microsoft.com/office/powerpoint/2010/main" val="1969983453"/>
      </p:ext>
    </p:extLst>
  </p:cSld>
  <p:clrMapOvr>
    <a:masterClrMapping/>
  </p:clrMapOvr>
  <mc:AlternateContent xmlns:mc="http://schemas.openxmlformats.org/markup-compatibility/2006" xmlns:p14="http://schemas.microsoft.com/office/powerpoint/2010/main">
    <mc:Choice Requires="p14">
      <p:transition spd="slow" p14:dur="2000" advTm="161409"/>
    </mc:Choice>
    <mc:Fallback xmlns="">
      <p:transition spd="slow" advTm="16140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and Validation</a:t>
            </a:r>
          </a:p>
        </p:txBody>
      </p:sp>
      <p:sp>
        <p:nvSpPr>
          <p:cNvPr id="3" name="Content Placeholder 2"/>
          <p:cNvSpPr>
            <a:spLocks noGrp="1"/>
          </p:cNvSpPr>
          <p:nvPr>
            <p:ph idx="1"/>
          </p:nvPr>
        </p:nvSpPr>
        <p:spPr/>
        <p:txBody>
          <a:bodyPr/>
          <a:lstStyle/>
          <a:p>
            <a:r>
              <a:rPr lang="en-US" i="1" dirty="0"/>
              <a:t>generalization error: </a:t>
            </a:r>
            <a:r>
              <a:rPr lang="en-GB" dirty="0"/>
              <a:t>error rate on new cases.</a:t>
            </a:r>
          </a:p>
          <a:p>
            <a:endParaRPr lang="en-US" dirty="0"/>
          </a:p>
        </p:txBody>
      </p:sp>
    </p:spTree>
    <p:extLst>
      <p:ext uri="{BB962C8B-B14F-4D97-AF65-F5344CB8AC3E}">
        <p14:creationId xmlns:p14="http://schemas.microsoft.com/office/powerpoint/2010/main" val="3954536418"/>
      </p:ext>
    </p:extLst>
  </p:cSld>
  <p:clrMapOvr>
    <a:masterClrMapping/>
  </p:clrMapOvr>
  <mc:AlternateContent xmlns:mc="http://schemas.openxmlformats.org/markup-compatibility/2006" xmlns:p14="http://schemas.microsoft.com/office/powerpoint/2010/main">
    <mc:Choice Requires="p14">
      <p:transition spd="slow" p14:dur="2000" advTm="59191"/>
    </mc:Choice>
    <mc:Fallback xmlns="">
      <p:transition spd="slow" advTm="5919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9"/>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577"/>
    </mc:Choice>
    <mc:Fallback xmlns="">
      <p:transition spd="slow" advTm="9577"/>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1628</TotalTime>
  <Words>1127</Words>
  <Application>Microsoft Office PowerPoint</Application>
  <PresentationFormat>Widescreen</PresentationFormat>
  <Paragraphs>144</Paragraphs>
  <Slides>29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Calibri</vt:lpstr>
      <vt:lpstr>Times New Roman</vt:lpstr>
      <vt:lpstr>Trebuchet MS</vt:lpstr>
      <vt:lpstr>Wingdings</vt:lpstr>
      <vt:lpstr>Wingdings 2</vt:lpstr>
      <vt:lpstr>Office Theme</vt:lpstr>
      <vt:lpstr>PowerPoint Presentation</vt:lpstr>
      <vt:lpstr>PowerPoint Presentation</vt:lpstr>
      <vt:lpstr>Knowledge</vt:lpstr>
      <vt:lpstr>Hierarchy of knowledge</vt:lpstr>
      <vt:lpstr>Inference</vt:lpstr>
      <vt:lpstr>How we use inference?</vt:lpstr>
      <vt:lpstr>Inductive inference</vt:lpstr>
      <vt:lpstr>Deductive inference</vt:lpstr>
      <vt:lpstr>Domain</vt:lpstr>
      <vt:lpstr>Instances</vt:lpstr>
      <vt:lpstr>Attributes</vt:lpstr>
      <vt:lpstr>Types of attributes</vt:lpstr>
      <vt:lpstr>Target attribute</vt:lpstr>
      <vt:lpstr>Input attributes (features)</vt:lpstr>
      <vt:lpstr>Training set</vt:lpstr>
      <vt:lpstr>Model</vt:lpstr>
      <vt:lpstr>Example</vt:lpstr>
      <vt:lpstr>Exploring data</vt:lpstr>
      <vt:lpstr>Selecting the model</vt:lpstr>
      <vt:lpstr>specify a performance measure</vt:lpstr>
      <vt:lpstr>Linear regression</vt:lpstr>
      <vt:lpstr>Solution model</vt:lpstr>
      <vt:lpstr>Making predictions</vt:lpstr>
      <vt:lpstr>Main Challenges of Machine Learning</vt:lpstr>
      <vt:lpstr>Main Challenges of Machine Learning</vt:lpstr>
      <vt:lpstr>Main Challenges of Machine Learning</vt:lpstr>
      <vt:lpstr>Main Challenges of Machine Learning</vt:lpstr>
      <vt:lpstr>Testing and Validation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cp:lastModifiedBy>
  <cp:revision>94</cp:revision>
  <dcterms:created xsi:type="dcterms:W3CDTF">2023-04-29T09:08:23Z</dcterms:created>
  <dcterms:modified xsi:type="dcterms:W3CDTF">2023-10-11T19:00:51Z</dcterms:modified>
</cp:coreProperties>
</file>