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</p:sldIdLst>
  <p:sldSz cy="6858000" cx="12192000"/>
  <p:notesSz cx="6858000" cy="9144000"/>
  <p:embeddedFontLst>
    <p:embeddedFont>
      <p:font typeface="Alexandria"/>
      <p:regular r:id="rId27"/>
      <p:bold r:id="rId28"/>
    </p:embeddedFont>
    <p:embeddedFont>
      <p:font typeface="Roboto Mono"/>
      <p:regular r:id="rId29"/>
      <p:bold r:id="rId30"/>
      <p:italic r:id="rId31"/>
      <p:boldItalic r:id="rId32"/>
    </p:embeddedFont>
    <p:embeddedFont>
      <p:font typeface="Chivo"/>
      <p:regular r:id="rId33"/>
      <p:bold r:id="rId34"/>
      <p:italic r:id="rId35"/>
      <p:boldItalic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font" Target="fonts/Alexandria-bold.fntdata"/><Relationship Id="rId27" Type="http://schemas.openxmlformats.org/officeDocument/2006/relationships/font" Target="fonts/Alexandria-regular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RobotoMono-regular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RobotoMono-italic.fntdata"/><Relationship Id="rId30" Type="http://schemas.openxmlformats.org/officeDocument/2006/relationships/font" Target="fonts/RobotoMono-bold.fntdata"/><Relationship Id="rId11" Type="http://schemas.openxmlformats.org/officeDocument/2006/relationships/slide" Target="slides/slide7.xml"/><Relationship Id="rId33" Type="http://schemas.openxmlformats.org/officeDocument/2006/relationships/font" Target="fonts/Chivo-regular.fntdata"/><Relationship Id="rId10" Type="http://schemas.openxmlformats.org/officeDocument/2006/relationships/slide" Target="slides/slide6.xml"/><Relationship Id="rId32" Type="http://schemas.openxmlformats.org/officeDocument/2006/relationships/font" Target="fonts/RobotoMono-boldItalic.fntdata"/><Relationship Id="rId13" Type="http://schemas.openxmlformats.org/officeDocument/2006/relationships/slide" Target="slides/slide9.xml"/><Relationship Id="rId35" Type="http://schemas.openxmlformats.org/officeDocument/2006/relationships/font" Target="fonts/Chivo-italic.fntdata"/><Relationship Id="rId12" Type="http://schemas.openxmlformats.org/officeDocument/2006/relationships/slide" Target="slides/slide8.xml"/><Relationship Id="rId34" Type="http://schemas.openxmlformats.org/officeDocument/2006/relationships/font" Target="fonts/Chivo-bold.fntdata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36" Type="http://schemas.openxmlformats.org/officeDocument/2006/relationships/font" Target="fonts/Chivo-boldItalic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d32ee3df2a_0_6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3" name="Google Shape;123;g2d32ee3df2a_0_6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g2d32ee3df2a_0_6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032a333f2b_0_9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g3032a333f2b_0_9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0b924b5175_0_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g30b924b5175_0_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032a333f2b_0_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" name="Google Shape;171;g3032a333f2b_0_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g3032a333f2b_0_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30b924b5175_0_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g30b924b5175_0_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0b924b5175_0_4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g30b924b5175_0_4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032a333f2b_0_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8" name="Google Shape;198;g3032a333f2b_0_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g3032a333f2b_0_1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3032a333f2b_0_16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g3032a333f2b_0_16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0b924b5175_0_6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g30b924b5175_0_6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30b924b5175_0_8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g30b924b5175_0_8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0b924b5175_0_9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" name="Google Shape;235;g30b924b5175_0_9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g30b924b5175_0_9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30b924b5175_0_10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g30b924b5175_0_10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0b924b5175_0_1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g30b924b5175_0_1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30b924b5175_0_1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g30b924b5175_0_1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30b924b5175_0_1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g30b924b5175_0_1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0b924b5175_0_15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g30b924b5175_0_15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30b924b5175_0_17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g30b924b5175_0_17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3032a333f2b_0_26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2" name="Google Shape;302;g3032a333f2b_0_2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" name="Google Shape;303;g3032a333f2b_0_26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8" name="Google Shape;28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1" name="Google Shape;61;p1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3" name="Google Shape;63;p1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15.png"/><Relationship Id="rId6" Type="http://schemas.openxmlformats.org/officeDocument/2006/relationships/image" Target="../media/image12.jpg"/><Relationship Id="rId7" Type="http://schemas.openxmlformats.org/officeDocument/2006/relationships/image" Target="../media/image7.jpg"/></Relationships>
</file>

<file path=ppt/slides/_rels/slide6.xml.rels><?xml version="1.0" encoding="UTF-8" standalone="yes"?><Relationships xmlns="http://schemas.openxmlformats.org/package/2006/relationships"><Relationship Id="rId20" Type="http://schemas.openxmlformats.org/officeDocument/2006/relationships/hyperlink" Target="https://en.wikipedia.org/wiki/Code_refactoring" TargetMode="External"/><Relationship Id="rId11" Type="http://schemas.openxmlformats.org/officeDocument/2006/relationships/hyperlink" Target="https://en.wikipedia.org/wiki/Debugging" TargetMode="External"/><Relationship Id="rId10" Type="http://schemas.openxmlformats.org/officeDocument/2006/relationships/hyperlink" Target="https://en.wikipedia.org/wiki/Web_browser" TargetMode="External"/><Relationship Id="rId21" Type="http://schemas.openxmlformats.org/officeDocument/2006/relationships/image" Target="../media/image3.png"/><Relationship Id="rId13" Type="http://schemas.openxmlformats.org/officeDocument/2006/relationships/hyperlink" Target="https://en.wikipedia.org/wiki/Syntax_highlighting" TargetMode="External"/><Relationship Id="rId12" Type="http://schemas.openxmlformats.org/officeDocument/2006/relationships/hyperlink" Target="https://en.wikipedia.org/wiki/Debugging" TargetMode="External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en.wikipedia.org/wiki/Microsoft" TargetMode="External"/><Relationship Id="rId4" Type="http://schemas.openxmlformats.org/officeDocument/2006/relationships/hyperlink" Target="https://en.wikipedia.org/wiki/Microsoft" TargetMode="External"/><Relationship Id="rId9" Type="http://schemas.openxmlformats.org/officeDocument/2006/relationships/hyperlink" Target="https://en.wikipedia.org/wiki/Web_browser" TargetMode="External"/><Relationship Id="rId15" Type="http://schemas.openxmlformats.org/officeDocument/2006/relationships/hyperlink" Target="https://en.wikipedia.org/wiki/Intelligent_code_completion" TargetMode="External"/><Relationship Id="rId14" Type="http://schemas.openxmlformats.org/officeDocument/2006/relationships/hyperlink" Target="https://en.wikipedia.org/wiki/Syntax_highlighting" TargetMode="External"/><Relationship Id="rId17" Type="http://schemas.openxmlformats.org/officeDocument/2006/relationships/hyperlink" Target="https://en.wikipedia.org/wiki/Snippet_(programming)" TargetMode="External"/><Relationship Id="rId16" Type="http://schemas.openxmlformats.org/officeDocument/2006/relationships/hyperlink" Target="https://en.wikipedia.org/wiki/Intelligent_code_completion" TargetMode="External"/><Relationship Id="rId5" Type="http://schemas.openxmlformats.org/officeDocument/2006/relationships/hyperlink" Target="https://en.wikipedia.org/wiki/Windows" TargetMode="External"/><Relationship Id="rId19" Type="http://schemas.openxmlformats.org/officeDocument/2006/relationships/hyperlink" Target="https://en.wikipedia.org/wiki/Code_refactoring" TargetMode="External"/><Relationship Id="rId6" Type="http://schemas.openxmlformats.org/officeDocument/2006/relationships/hyperlink" Target="https://en.wikipedia.org/wiki/Windows" TargetMode="External"/><Relationship Id="rId18" Type="http://schemas.openxmlformats.org/officeDocument/2006/relationships/hyperlink" Target="https://en.wikipedia.org/wiki/Snippet_(programming)" TargetMode="External"/><Relationship Id="rId7" Type="http://schemas.openxmlformats.org/officeDocument/2006/relationships/hyperlink" Target="https://en.wikipedia.org/wiki/Linux" TargetMode="External"/><Relationship Id="rId8" Type="http://schemas.openxmlformats.org/officeDocument/2006/relationships/hyperlink" Target="https://en.wikipedia.org/wiki/Linux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dart.dev/get-dart" TargetMode="External"/><Relationship Id="rId4" Type="http://schemas.openxmlformats.org/officeDocument/2006/relationships/hyperlink" Target="https://code.visualstudio.com/download" TargetMode="External"/><Relationship Id="rId5" Type="http://schemas.openxmlformats.org/officeDocument/2006/relationships/hyperlink" Target="https://developer.android.com/studio?gad_source=1&amp;gbraid=0AAAAAC-IOZnzhEPXDunSnP1yL5hJs_wIW&amp;gclid=CjwKCAjwpbi4BhByEiwAMC8JnbLt0qTQzFaZZalCxlg9CY4y5Gc_3gyGe_p_oCkb5d6CuyVGShlq0RoCNxsQAvD_BwE&amp;gclsrc=aw.ds" TargetMode="External"/><Relationship Id="rId6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www.youtube.com/watch?v=lxU3MjRunWI&amp;t=201s" TargetMode="External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.png"/><Relationship Id="rId4" Type="http://schemas.openxmlformats.org/officeDocument/2006/relationships/hyperlink" Target="https://zapp.run/" TargetMode="Externa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6.jpg"/><Relationship Id="rId4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fmla="val 16667" name="adj"/>
            </a:avLst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3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78" y="5104250"/>
            <a:ext cx="53103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1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IDE &amp; Problem Solving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b="0" l="0" r="0" t="-999"/>
            </a:stretch>
          </a:blipFill>
          <a:ln cap="flat" cmpd="sng" w="12700">
            <a:solidFill>
              <a:srgbClr val="1C305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/>
          <p:nvPr/>
        </p:nvSpPr>
        <p:spPr>
          <a:xfrm>
            <a:off x="617277" y="1685500"/>
            <a:ext cx="68619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21"/>
          <p:cNvSpPr txBox="1"/>
          <p:nvPr/>
        </p:nvSpPr>
        <p:spPr>
          <a:xfrm>
            <a:off x="2513150" y="1019069"/>
            <a:ext cx="3902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Table Of Content</a:t>
            </a:r>
            <a:endParaRPr/>
          </a:p>
        </p:txBody>
      </p:sp>
      <p:sp>
        <p:nvSpPr>
          <p:cNvPr id="115" name="Google Shape;115;p21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21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17" name="Google Shape;117;p21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sp>
        <p:nvSpPr>
          <p:cNvPr id="118" name="Google Shape;118;p21"/>
          <p:cNvSpPr txBox="1"/>
          <p:nvPr/>
        </p:nvSpPr>
        <p:spPr>
          <a:xfrm>
            <a:off x="789775" y="2195055"/>
            <a:ext cx="6689400" cy="224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56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lexandria"/>
              <a:buChar char="●"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Introduction</a:t>
            </a:r>
            <a:endParaRPr sz="2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indent="-3556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lexandria"/>
              <a:buChar char="●"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Installation</a:t>
            </a:r>
            <a:endParaRPr sz="2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indent="-3556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lexandria"/>
              <a:buChar char="●"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User Inputs</a:t>
            </a:r>
            <a:endParaRPr sz="2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indent="-3556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lexandria"/>
              <a:buChar char="●"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Problem Solving Questions</a:t>
            </a:r>
            <a:endParaRPr sz="2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indent="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19" name="Google Shape;119;p21"/>
          <p:cNvPicPr preferRelativeResize="0"/>
          <p:nvPr/>
        </p:nvPicPr>
        <p:blipFill rotWithShape="1">
          <a:blip r:embed="rId3">
            <a:alphaModFix/>
          </a:blip>
          <a:srcRect b="25428" l="0" r="0" t="2787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7825741" y="1900627"/>
            <a:ext cx="4366259" cy="42081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Introduction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27" name="Google Shape;127;p22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3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3"/>
          <p:cNvSpPr/>
          <p:nvPr/>
        </p:nvSpPr>
        <p:spPr>
          <a:xfrm>
            <a:off x="401974" y="1553201"/>
            <a:ext cx="10088400" cy="48702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23"/>
          <p:cNvSpPr txBox="1"/>
          <p:nvPr/>
        </p:nvSpPr>
        <p:spPr>
          <a:xfrm>
            <a:off x="1675976" y="1468531"/>
            <a:ext cx="8417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2D3956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35" name="Google Shape;135;p23"/>
          <p:cNvPicPr preferRelativeResize="0"/>
          <p:nvPr/>
        </p:nvPicPr>
        <p:blipFill rotWithShape="1">
          <a:blip r:embed="rId3">
            <a:alphaModFix/>
          </a:blip>
          <a:srcRect b="25428" l="0" r="0" t="27877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3"/>
          <p:cNvSpPr txBox="1"/>
          <p:nvPr/>
        </p:nvSpPr>
        <p:spPr>
          <a:xfrm>
            <a:off x="882495" y="546636"/>
            <a:ext cx="10353900" cy="9705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</a:t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7" name="Google Shape;137;p23"/>
          <p:cNvSpPr txBox="1"/>
          <p:nvPr/>
        </p:nvSpPr>
        <p:spPr>
          <a:xfrm>
            <a:off x="804475" y="1736525"/>
            <a:ext cx="9610500" cy="37206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78390" lvl="0" marL="3429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◈"/>
            </a:pPr>
            <a:r>
              <a:rPr b="1" lang="en-US" sz="2400">
                <a:solidFill>
                  <a:schemeClr val="dk1"/>
                </a:solidFill>
              </a:rPr>
              <a:t>An IDE, or Integrated Development Environment, enables programmers to consolidate the different aspects of writing a computer program.</a:t>
            </a:r>
            <a:endParaRPr b="1" sz="2400">
              <a:solidFill>
                <a:schemeClr val="dk1"/>
              </a:solidFill>
            </a:endParaRPr>
          </a:p>
          <a:p>
            <a:pPr indent="0" lvl="0" marL="3429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</a:endParaRPr>
          </a:p>
          <a:p>
            <a:pPr indent="-378390" lvl="0" marL="3429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◈"/>
            </a:pPr>
            <a:r>
              <a:rPr lang="en-US" sz="2400">
                <a:solidFill>
                  <a:srgbClr val="10162F"/>
                </a:solidFill>
              </a:rPr>
              <a:t>IDEs increase programmer productivity by combining common activities of writing software into a single application: editing source code, building executables, and debugging.</a:t>
            </a:r>
            <a:endParaRPr sz="24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8" name="Google Shape;138;p23"/>
          <p:cNvSpPr txBox="1"/>
          <p:nvPr/>
        </p:nvSpPr>
        <p:spPr>
          <a:xfrm>
            <a:off x="573050" y="5133330"/>
            <a:ext cx="10972800" cy="128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7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Lustria"/>
              <a:buNone/>
            </a:pPr>
            <a:r>
              <a:t/>
            </a:r>
            <a:endParaRPr b="0" i="0" sz="3200" u="none" cap="none" strike="noStrike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9" name="Google Shape;139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11850" y="3824900"/>
            <a:ext cx="6998448" cy="305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70159" y="5305355"/>
            <a:ext cx="1118049" cy="1118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46" name="Google Shape;146;p24"/>
          <p:cNvSpPr txBox="1"/>
          <p:nvPr/>
        </p:nvSpPr>
        <p:spPr>
          <a:xfrm>
            <a:off x="2513150" y="1019075"/>
            <a:ext cx="468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Types Of IDE</a:t>
            </a:r>
            <a:endParaRPr b="1" sz="28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47" name="Google Shape;147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4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49" name="Google Shape;149;p24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150" name="Google Shape;150;p24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46834" y="4937855"/>
            <a:ext cx="1118049" cy="1118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4"/>
          <p:cNvPicPr preferRelativeResize="0"/>
          <p:nvPr/>
        </p:nvPicPr>
        <p:blipFill rotWithShape="1">
          <a:blip r:embed="rId5">
            <a:alphaModFix/>
          </a:blip>
          <a:srcRect b="7239" l="0" r="0" t="-7240"/>
          <a:stretch/>
        </p:blipFill>
        <p:spPr>
          <a:xfrm>
            <a:off x="1693200" y="2218550"/>
            <a:ext cx="2019075" cy="201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41613" y="2218550"/>
            <a:ext cx="2564125" cy="256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335100" y="2218538"/>
            <a:ext cx="2305148" cy="2305148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4"/>
          <p:cNvSpPr txBox="1"/>
          <p:nvPr/>
        </p:nvSpPr>
        <p:spPr>
          <a:xfrm>
            <a:off x="1936238" y="4648675"/>
            <a:ext cx="1533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intellij</a:t>
            </a:r>
            <a:endParaRPr b="1" sz="28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56" name="Google Shape;156;p24"/>
          <p:cNvSpPr txBox="1"/>
          <p:nvPr/>
        </p:nvSpPr>
        <p:spPr>
          <a:xfrm>
            <a:off x="5222550" y="4648675"/>
            <a:ext cx="1746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VsCode</a:t>
            </a:r>
            <a:endParaRPr b="1" sz="28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57" name="Google Shape;157;p24"/>
          <p:cNvSpPr txBox="1"/>
          <p:nvPr/>
        </p:nvSpPr>
        <p:spPr>
          <a:xfrm>
            <a:off x="8578125" y="4648675"/>
            <a:ext cx="17469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Android</a:t>
            </a:r>
            <a:endParaRPr b="1" sz="28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Studio</a:t>
            </a:r>
            <a:endParaRPr b="1" sz="28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chemeClr val="dk1"/>
                </a:solidFill>
              </a:rPr>
              <a:t>Visual Studio Code, also commonly referred to as VS Code,</a:t>
            </a:r>
            <a:r>
              <a:rPr baseline="30000" lang="en-US" sz="2400">
                <a:solidFill>
                  <a:schemeClr val="dk1"/>
                </a:solidFill>
              </a:rPr>
              <a:t>[9]</a:t>
            </a:r>
            <a:r>
              <a:rPr lang="en-US" sz="2400">
                <a:solidFill>
                  <a:schemeClr val="dk1"/>
                </a:solidFill>
              </a:rPr>
              <a:t> is an integrated development </a:t>
            </a:r>
            <a:r>
              <a:rPr lang="en-US" sz="2400"/>
              <a:t>environment</a:t>
            </a:r>
            <a:r>
              <a:rPr lang="en-US" sz="2400">
                <a:solidFill>
                  <a:schemeClr val="dk1"/>
                </a:solidFill>
              </a:rPr>
              <a:t> developed by</a:t>
            </a:r>
            <a:r>
              <a:rPr lang="en-US" sz="240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US" sz="2400" u="sng">
                <a:solidFill>
                  <a:schemeClr val="hlink"/>
                </a:solidFill>
                <a:hlinkClick r:id="rId4"/>
              </a:rPr>
              <a:t>Microsoft</a:t>
            </a:r>
            <a:r>
              <a:rPr lang="en-US" sz="2400">
                <a:solidFill>
                  <a:schemeClr val="dk1"/>
                </a:solidFill>
              </a:rPr>
              <a:t> for</a:t>
            </a:r>
            <a:r>
              <a:rPr lang="en-US" sz="240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US" sz="2400" u="sng">
                <a:solidFill>
                  <a:schemeClr val="hlink"/>
                </a:solidFill>
                <a:hlinkClick r:id="rId6"/>
              </a:rPr>
              <a:t>Windows</a:t>
            </a:r>
            <a:r>
              <a:rPr lang="en-US" sz="2400">
                <a:solidFill>
                  <a:schemeClr val="dk1"/>
                </a:solidFill>
              </a:rPr>
              <a:t>,</a:t>
            </a:r>
            <a:r>
              <a:rPr lang="en-US" sz="2400">
                <a:solidFill>
                  <a:schemeClr val="dk1"/>
                </a:solidFill>
                <a:uFill>
                  <a:noFill/>
                </a:u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US" sz="2400" u="sng">
                <a:solidFill>
                  <a:schemeClr val="hlink"/>
                </a:solidFill>
                <a:hlinkClick r:id="rId8"/>
              </a:rPr>
              <a:t>Linux</a:t>
            </a:r>
            <a:r>
              <a:rPr lang="en-US" sz="2400">
                <a:solidFill>
                  <a:schemeClr val="dk1"/>
                </a:solidFill>
              </a:rPr>
              <a:t>, macOS and</a:t>
            </a:r>
            <a:r>
              <a:rPr lang="en-US" sz="2400">
                <a:solidFill>
                  <a:schemeClr val="dk1"/>
                </a:solidFill>
                <a:uFill>
                  <a:noFill/>
                </a:uFill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US" sz="2400" u="sng">
                <a:solidFill>
                  <a:schemeClr val="hlink"/>
                </a:solidFill>
                <a:hlinkClick r:id="rId10"/>
              </a:rPr>
              <a:t>web browsers</a:t>
            </a:r>
            <a:r>
              <a:rPr lang="en-US" sz="2400">
                <a:solidFill>
                  <a:schemeClr val="dk1"/>
                </a:solidFill>
              </a:rPr>
              <a:t>.</a:t>
            </a:r>
            <a:r>
              <a:rPr baseline="30000" lang="en-US" sz="2400">
                <a:solidFill>
                  <a:schemeClr val="dk1"/>
                </a:solidFill>
              </a:rPr>
              <a:t>[10][11]</a:t>
            </a:r>
            <a:r>
              <a:rPr lang="en-US" sz="2400">
                <a:solidFill>
                  <a:schemeClr val="dk1"/>
                </a:solidFill>
              </a:rPr>
              <a:t> Features include support for</a:t>
            </a:r>
            <a:r>
              <a:rPr lang="en-US" sz="2400">
                <a:solidFill>
                  <a:schemeClr val="dk1"/>
                </a:solidFill>
                <a:uFill>
                  <a:noFill/>
                </a:uFill>
                <a:hlinkClick r:id="rId1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US" sz="2400" u="sng">
                <a:solidFill>
                  <a:schemeClr val="hlink"/>
                </a:solidFill>
                <a:hlinkClick r:id="rId12"/>
              </a:rPr>
              <a:t>debugging</a:t>
            </a:r>
            <a:r>
              <a:rPr lang="en-US" sz="2400">
                <a:solidFill>
                  <a:schemeClr val="dk1"/>
                </a:solidFill>
              </a:rPr>
              <a:t>,</a:t>
            </a:r>
            <a:r>
              <a:rPr lang="en-US" sz="2400">
                <a:solidFill>
                  <a:schemeClr val="dk1"/>
                </a:solidFill>
                <a:uFill>
                  <a:noFill/>
                </a:uFill>
                <a:hlinkClick r:id="rId1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US" sz="2400" u="sng">
                <a:solidFill>
                  <a:schemeClr val="hlink"/>
                </a:solidFill>
                <a:hlinkClick r:id="rId14"/>
              </a:rPr>
              <a:t>syntax highlighting</a:t>
            </a:r>
            <a:r>
              <a:rPr lang="en-US" sz="2400">
                <a:solidFill>
                  <a:schemeClr val="dk1"/>
                </a:solidFill>
              </a:rPr>
              <a:t>,</a:t>
            </a:r>
            <a:r>
              <a:rPr lang="en-US" sz="2400">
                <a:solidFill>
                  <a:schemeClr val="dk1"/>
                </a:solidFill>
                <a:uFill>
                  <a:noFill/>
                </a:uFill>
                <a:hlinkClick r:id="rId1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US" sz="2400" u="sng">
                <a:solidFill>
                  <a:schemeClr val="hlink"/>
                </a:solidFill>
                <a:hlinkClick r:id="rId16"/>
              </a:rPr>
              <a:t>intelligent code completion</a:t>
            </a:r>
            <a:r>
              <a:rPr lang="en-US" sz="2400">
                <a:solidFill>
                  <a:schemeClr val="dk1"/>
                </a:solidFill>
              </a:rPr>
              <a:t>,</a:t>
            </a:r>
            <a:r>
              <a:rPr lang="en-US" sz="2400">
                <a:solidFill>
                  <a:schemeClr val="dk1"/>
                </a:solidFill>
                <a:uFill>
                  <a:noFill/>
                </a:uFill>
                <a:hlinkClick r:id="rId1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US" sz="2400" u="sng">
                <a:solidFill>
                  <a:schemeClr val="hlink"/>
                </a:solidFill>
                <a:hlinkClick r:id="rId18"/>
              </a:rPr>
              <a:t>snippets</a:t>
            </a:r>
            <a:r>
              <a:rPr lang="en-US" sz="2400">
                <a:solidFill>
                  <a:schemeClr val="dk1"/>
                </a:solidFill>
              </a:rPr>
              <a:t>,</a:t>
            </a:r>
            <a:r>
              <a:rPr lang="en-US" sz="2400">
                <a:solidFill>
                  <a:schemeClr val="dk1"/>
                </a:solidFill>
                <a:uFill>
                  <a:noFill/>
                </a:uFill>
                <a:hlinkClick r:id="rId1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US" sz="2400" u="sng">
                <a:solidFill>
                  <a:schemeClr val="hlink"/>
                </a:solidFill>
                <a:hlinkClick r:id="rId20"/>
              </a:rPr>
              <a:t>code refactoring</a:t>
            </a:r>
            <a:r>
              <a:rPr lang="en-US" sz="2400">
                <a:solidFill>
                  <a:schemeClr val="dk1"/>
                </a:solidFill>
              </a:rPr>
              <a:t>, and embedded version control with Git. Users can change the theme, keyboard shortcuts, preferences, and install extensions that add functionality.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  <p:sp>
        <p:nvSpPr>
          <p:cNvPr id="163" name="Google Shape;163;p25"/>
          <p:cNvSpPr txBox="1"/>
          <p:nvPr/>
        </p:nvSpPr>
        <p:spPr>
          <a:xfrm>
            <a:off x="2513150" y="1019075"/>
            <a:ext cx="468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Visual Studio Code</a:t>
            </a:r>
            <a:endParaRPr b="1" sz="28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64" name="Google Shape;164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25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66" name="Google Shape;166;p25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167" name="Google Shape;167;p25"/>
          <p:cNvPicPr preferRelativeResize="0"/>
          <p:nvPr/>
        </p:nvPicPr>
        <p:blipFill rotWithShape="1">
          <a:blip r:embed="rId21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5"/>
          <p:cNvSpPr txBox="1"/>
          <p:nvPr/>
        </p:nvSpPr>
        <p:spPr>
          <a:xfrm>
            <a:off x="3861425" y="3276725"/>
            <a:ext cx="7016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6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Installation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75" name="Google Shape;175;p26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3810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400"/>
              <a:buChar char="●"/>
            </a:pPr>
            <a:r>
              <a:rPr lang="en-US" sz="2400">
                <a:solidFill>
                  <a:schemeClr val="dk1"/>
                </a:solidFill>
                <a:highlight>
                  <a:schemeClr val="lt1"/>
                </a:highlight>
              </a:rPr>
              <a:t>Dart SDK: </a:t>
            </a:r>
            <a:r>
              <a:rPr lang="en-US"/>
              <a:t> </a:t>
            </a:r>
            <a:r>
              <a:rPr lang="en-US" sz="2400" u="sng">
                <a:solidFill>
                  <a:schemeClr val="hlink"/>
                </a:solidFill>
                <a:hlinkClick r:id="rId3"/>
              </a:rPr>
              <a:t>https://dart.dev/get-dart</a:t>
            </a:r>
            <a:endParaRPr sz="2400">
              <a:solidFill>
                <a:schemeClr val="dk1"/>
              </a:solidFill>
              <a:highlight>
                <a:schemeClr val="lt1"/>
              </a:highlight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en-US" sz="2400">
                <a:solidFill>
                  <a:schemeClr val="dk1"/>
                </a:solidFill>
                <a:highlight>
                  <a:schemeClr val="lt1"/>
                </a:highlight>
              </a:rPr>
              <a:t>VS Code: </a:t>
            </a:r>
            <a:r>
              <a:rPr lang="en-US" sz="2400" u="sng">
                <a:solidFill>
                  <a:schemeClr val="hlink"/>
                </a:solidFill>
                <a:hlinkClick r:id="rId4"/>
              </a:rPr>
              <a:t>https://code.visualstudio.com/download</a:t>
            </a:r>
            <a:endParaRPr sz="2400">
              <a:solidFill>
                <a:schemeClr val="dk1"/>
              </a:solidFill>
              <a:highlight>
                <a:schemeClr val="lt1"/>
              </a:highlight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en-US" sz="2400">
                <a:solidFill>
                  <a:schemeClr val="dk1"/>
                </a:solidFill>
                <a:highlight>
                  <a:schemeClr val="lt1"/>
                </a:highlight>
              </a:rPr>
              <a:t>Android Studio: </a:t>
            </a:r>
            <a:r>
              <a:rPr lang="en-US" sz="2400" u="sng">
                <a:solidFill>
                  <a:schemeClr val="hlink"/>
                </a:solidFill>
                <a:hlinkClick r:id="rId5"/>
              </a:rPr>
              <a:t>https://developer.android.com/studio?gad_source=1&amp;gbraid=0AAAAAC-IOZnzhEPXDunSnP1yL5hJs_wIW&amp;gclid=CjwKCAjwpbi4BhByEiwAMC8JnbLt0qTQzFaZZalCxlg9CY4y5Gc_3gyGe_p_oCkb5d6CuyVGShlq0RoCNxsQAvD_BwE&amp;gclsrc=aw.ds</a:t>
            </a:r>
            <a:endParaRPr sz="240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  <p:sp>
        <p:nvSpPr>
          <p:cNvPr id="181" name="Google Shape;181;p27"/>
          <p:cNvSpPr txBox="1"/>
          <p:nvPr/>
        </p:nvSpPr>
        <p:spPr>
          <a:xfrm>
            <a:off x="2513150" y="1019075"/>
            <a:ext cx="468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Installation Link</a:t>
            </a:r>
            <a:endParaRPr b="1" sz="28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82" name="Google Shape;182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185" name="Google Shape;185;p27"/>
          <p:cNvPicPr preferRelativeResize="0"/>
          <p:nvPr/>
        </p:nvPicPr>
        <p:blipFill rotWithShape="1">
          <a:blip r:embed="rId6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400" u="sng">
                <a:solidFill>
                  <a:schemeClr val="hlink"/>
                </a:solidFill>
                <a:hlinkClick r:id="rId3"/>
              </a:rPr>
              <a:t>https://www.youtube.com/watch?v=lxU3MjRunWI&amp;t=201s</a:t>
            </a:r>
            <a:endParaRPr sz="240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2513150" y="1019075"/>
            <a:ext cx="468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Videos to Install</a:t>
            </a:r>
            <a:endParaRPr b="1" sz="28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92" name="Google Shape;192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195" name="Google Shape;195;p28"/>
          <p:cNvPicPr preferRelativeResize="0"/>
          <p:nvPr/>
        </p:nvPicPr>
        <p:blipFill rotWithShape="1">
          <a:blip r:embed="rId4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9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User Inputs</a:t>
            </a:r>
            <a:endParaRPr b="1"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02" name="Google Shape;202;p29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0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400">
                <a:solidFill>
                  <a:schemeClr val="dk1"/>
                </a:solidFill>
                <a:highlight>
                  <a:schemeClr val="lt1"/>
                </a:highlight>
              </a:rPr>
              <a:t>In Dart programming language, you can take standard input from the user through the console via the use of </a:t>
            </a:r>
            <a:r>
              <a:rPr b="1" lang="en-US" sz="2400">
                <a:solidFill>
                  <a:schemeClr val="dk1"/>
                </a:solidFill>
                <a:highlight>
                  <a:schemeClr val="lt1"/>
                </a:highlight>
              </a:rPr>
              <a:t>.readLineSync()</a:t>
            </a:r>
            <a:r>
              <a:rPr lang="en-US" sz="2400">
                <a:solidFill>
                  <a:schemeClr val="dk1"/>
                </a:solidFill>
                <a:highlight>
                  <a:schemeClr val="lt1"/>
                </a:highlight>
              </a:rPr>
              <a:t> function. To take input from the console you need to import a library, named </a:t>
            </a:r>
            <a:r>
              <a:rPr b="1" lang="en-US" sz="2400">
                <a:solidFill>
                  <a:schemeClr val="dk1"/>
                </a:solidFill>
                <a:highlight>
                  <a:schemeClr val="lt1"/>
                </a:highlight>
              </a:rPr>
              <a:t>dart:io</a:t>
            </a:r>
            <a:r>
              <a:rPr lang="en-US" sz="2400">
                <a:solidFill>
                  <a:schemeClr val="dk1"/>
                </a:solidFill>
                <a:highlight>
                  <a:schemeClr val="lt1"/>
                </a:highlight>
              </a:rPr>
              <a:t> from libraries of Dart.</a:t>
            </a:r>
            <a:endParaRPr sz="240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  <p:sp>
        <p:nvSpPr>
          <p:cNvPr id="208" name="Google Shape;208;p30"/>
          <p:cNvSpPr txBox="1"/>
          <p:nvPr/>
        </p:nvSpPr>
        <p:spPr>
          <a:xfrm>
            <a:off x="2427875" y="1128700"/>
            <a:ext cx="468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1800"/>
              </a:spcAft>
              <a:buSzPts val="1100"/>
              <a:buNone/>
            </a:pPr>
            <a:r>
              <a:rPr b="1" lang="en-US" sz="2400">
                <a:solidFill>
                  <a:schemeClr val="dk1"/>
                </a:solidFill>
              </a:rPr>
              <a:t>Standard Input in Dart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209" name="Google Shape;209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30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11" name="Google Shape;211;p30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212" name="Google Shape;212;p30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p31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497706"/>
            <a:ext cx="11887200" cy="4462272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31"/>
          <p:cNvSpPr txBox="1"/>
          <p:nvPr/>
        </p:nvSpPr>
        <p:spPr>
          <a:xfrm>
            <a:off x="1637975" y="524900"/>
            <a:ext cx="468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1800"/>
              </a:spcAft>
              <a:buSzPts val="1100"/>
              <a:buNone/>
            </a:pPr>
            <a:r>
              <a:rPr b="1" lang="en-US" sz="2400">
                <a:solidFill>
                  <a:schemeClr val="dk1"/>
                </a:solidFill>
              </a:rPr>
              <a:t>Standard Input in Dart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220" name="Google Shape;220;p31"/>
          <p:cNvSpPr/>
          <p:nvPr/>
        </p:nvSpPr>
        <p:spPr>
          <a:xfrm>
            <a:off x="152408" y="3315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31"/>
          <p:cNvSpPr txBox="1"/>
          <p:nvPr/>
        </p:nvSpPr>
        <p:spPr>
          <a:xfrm>
            <a:off x="321684" y="3721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22" name="Google Shape;222;p31"/>
          <p:cNvSpPr txBox="1"/>
          <p:nvPr/>
        </p:nvSpPr>
        <p:spPr>
          <a:xfrm>
            <a:off x="424279" y="6279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32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15600" y="1702096"/>
            <a:ext cx="8209399" cy="5155903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32"/>
          <p:cNvSpPr txBox="1"/>
          <p:nvPr/>
        </p:nvSpPr>
        <p:spPr>
          <a:xfrm>
            <a:off x="1672625" y="462275"/>
            <a:ext cx="468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1800"/>
              </a:spcAft>
              <a:buSzPts val="1100"/>
              <a:buNone/>
            </a:pPr>
            <a:r>
              <a:rPr b="1" lang="en-US" sz="2400">
                <a:solidFill>
                  <a:schemeClr val="dk1"/>
                </a:solidFill>
              </a:rPr>
              <a:t>Standard Input in Dart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230" name="Google Shape;230;p32"/>
          <p:cNvSpPr/>
          <p:nvPr/>
        </p:nvSpPr>
        <p:spPr>
          <a:xfrm>
            <a:off x="187058" y="268971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32"/>
          <p:cNvSpPr txBox="1"/>
          <p:nvPr/>
        </p:nvSpPr>
        <p:spPr>
          <a:xfrm>
            <a:off x="292509" y="357299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32" name="Google Shape;232;p32"/>
          <p:cNvSpPr txBox="1"/>
          <p:nvPr/>
        </p:nvSpPr>
        <p:spPr>
          <a:xfrm>
            <a:off x="458929" y="565364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3"/>
          <p:cNvSpPr txBox="1"/>
          <p:nvPr/>
        </p:nvSpPr>
        <p:spPr>
          <a:xfrm>
            <a:off x="2799147" y="2849900"/>
            <a:ext cx="65937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Problem Solving</a:t>
            </a:r>
            <a:endParaRPr b="1"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39" name="Google Shape;239;p33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34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34"/>
          <p:cNvSpPr txBox="1"/>
          <p:nvPr/>
        </p:nvSpPr>
        <p:spPr>
          <a:xfrm>
            <a:off x="1672625" y="462275"/>
            <a:ext cx="468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1800"/>
              </a:spcAft>
              <a:buSzPts val="1100"/>
              <a:buNone/>
            </a:pPr>
            <a:r>
              <a:rPr b="1" lang="en-US" sz="2400">
                <a:solidFill>
                  <a:schemeClr val="dk1"/>
                </a:solidFill>
              </a:rPr>
              <a:t>Standard Input in Dart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246" name="Google Shape;246;p34"/>
          <p:cNvSpPr/>
          <p:nvPr/>
        </p:nvSpPr>
        <p:spPr>
          <a:xfrm>
            <a:off x="187058" y="268971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34"/>
          <p:cNvSpPr txBox="1"/>
          <p:nvPr/>
        </p:nvSpPr>
        <p:spPr>
          <a:xfrm>
            <a:off x="292509" y="357299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48" name="Google Shape;248;p34"/>
          <p:cNvSpPr txBox="1"/>
          <p:nvPr/>
        </p:nvSpPr>
        <p:spPr>
          <a:xfrm>
            <a:off x="458929" y="565364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249" name="Google Shape;249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28625" y="923975"/>
            <a:ext cx="2934754" cy="570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Alex, Sam, and Jamie are organizing a lemonade sale for charity. They want to track their sales and revenue with a Dart program. Here’s how they solve the problem using Dart: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Greeting Message:</a:t>
            </a:r>
            <a:r>
              <a:rPr lang="en-US">
                <a:solidFill>
                  <a:schemeClr val="dk1"/>
                </a:solidFill>
              </a:rPr>
              <a:t> Start by greeting themselves with “Welcome to the Lemonade Sale!”.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Track Sales:</a:t>
            </a:r>
            <a:r>
              <a:rPr lang="en-US">
                <a:solidFill>
                  <a:schemeClr val="dk1"/>
                </a:solidFill>
              </a:rPr>
              <a:t> Set the price of a lemonade glass to $2.0 and track how many glasses are sold.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String Interpolation:</a:t>
            </a:r>
            <a:r>
              <a:rPr lang="en-US">
                <a:solidFill>
                  <a:schemeClr val="dk1"/>
                </a:solidFill>
              </a:rPr>
              <a:t> Display how many glasses were sold and the total revenue.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Temperature Conversion:</a:t>
            </a:r>
            <a:r>
              <a:rPr lang="en-US">
                <a:solidFill>
                  <a:schemeClr val="dk1"/>
                </a:solidFill>
              </a:rPr>
              <a:t> Convert the temperature of the day (25°C) from Celsius to Fahrenheit to predict good selling weather.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Discount Rule:</a:t>
            </a:r>
            <a:r>
              <a:rPr lang="en-US">
                <a:solidFill>
                  <a:schemeClr val="dk1"/>
                </a:solidFill>
              </a:rPr>
              <a:t> Apply a discount of 10% if they sell more than 50 glasses.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Sales Loop:</a:t>
            </a:r>
            <a:r>
              <a:rPr lang="en-US">
                <a:solidFill>
                  <a:schemeClr val="dk1"/>
                </a:solidFill>
              </a:rPr>
              <a:t> Simulate lemonade sales by updating the count every hour until they sell 100 glasses.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Customer Freebie:</a:t>
            </a:r>
            <a:r>
              <a:rPr lang="en-US">
                <a:solidFill>
                  <a:schemeClr val="dk1"/>
                </a:solidFill>
              </a:rPr>
              <a:t> Every 5th customer gets a free glass.</a:t>
            </a:r>
            <a:endParaRPr sz="270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  <p:sp>
        <p:nvSpPr>
          <p:cNvPr id="255" name="Google Shape;255;p35"/>
          <p:cNvSpPr txBox="1"/>
          <p:nvPr/>
        </p:nvSpPr>
        <p:spPr>
          <a:xfrm>
            <a:off x="2427875" y="1128700"/>
            <a:ext cx="468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1800"/>
              </a:spcAft>
              <a:buSzPts val="1100"/>
              <a:buNone/>
            </a:pPr>
            <a:r>
              <a:rPr b="1" lang="en-US" sz="2400">
                <a:solidFill>
                  <a:schemeClr val="dk1"/>
                </a:solidFill>
              </a:rPr>
              <a:t>Example 1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256" name="Google Shape;256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5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58" name="Google Shape;258;p35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259" name="Google Shape;259;p35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6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</a:rPr>
              <a:t>Breakdown:</a:t>
            </a:r>
            <a:endParaRPr b="1" sz="18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AutoNum type="arabicPeriod"/>
            </a:pPr>
            <a:r>
              <a:rPr b="1" lang="en-US" sz="1600">
                <a:solidFill>
                  <a:schemeClr val="dk1"/>
                </a:solidFill>
              </a:rPr>
              <a:t>Greeting Message:</a:t>
            </a:r>
            <a:r>
              <a:rPr lang="en-US" sz="1600">
                <a:solidFill>
                  <a:schemeClr val="dk1"/>
                </a:solidFill>
              </a:rPr>
              <a:t> The program starts by printing a welcome message.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AutoNum type="arabicPeriod"/>
            </a:pPr>
            <a:r>
              <a:rPr b="1" lang="en-US" sz="1600">
                <a:solidFill>
                  <a:schemeClr val="dk1"/>
                </a:solidFill>
              </a:rPr>
              <a:t>Track Sales:</a:t>
            </a:r>
            <a:r>
              <a:rPr lang="en-US" sz="1600">
                <a:solidFill>
                  <a:schemeClr val="dk1"/>
                </a:solidFill>
              </a:rPr>
              <a:t> Variables like </a:t>
            </a:r>
            <a:r>
              <a:rPr lang="en-US" sz="1600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pricePerGlass</a:t>
            </a:r>
            <a:r>
              <a:rPr lang="en-US" sz="1600">
                <a:solidFill>
                  <a:schemeClr val="dk1"/>
                </a:solidFill>
              </a:rPr>
              <a:t> and </a:t>
            </a:r>
            <a:r>
              <a:rPr lang="en-US" sz="1600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glassesSold</a:t>
            </a:r>
            <a:r>
              <a:rPr lang="en-US" sz="1600">
                <a:solidFill>
                  <a:schemeClr val="dk1"/>
                </a:solidFill>
              </a:rPr>
              <a:t> are initialized and updated as sales occur.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AutoNum type="arabicPeriod"/>
            </a:pPr>
            <a:r>
              <a:rPr b="1" lang="en-US" sz="1600">
                <a:solidFill>
                  <a:schemeClr val="dk1"/>
                </a:solidFill>
              </a:rPr>
              <a:t>String Interpolation:</a:t>
            </a:r>
            <a:r>
              <a:rPr lang="en-US" sz="1600">
                <a:solidFill>
                  <a:schemeClr val="dk1"/>
                </a:solidFill>
              </a:rPr>
              <a:t> Sales and revenue are printed dynamically using </a:t>
            </a:r>
            <a:r>
              <a:rPr lang="en-US" sz="1600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$</a:t>
            </a:r>
            <a:r>
              <a:rPr lang="en-US" sz="1600">
                <a:solidFill>
                  <a:schemeClr val="dk1"/>
                </a:solidFill>
              </a:rPr>
              <a:t> for interpolation.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AutoNum type="arabicPeriod"/>
            </a:pPr>
            <a:r>
              <a:rPr b="1" lang="en-US" sz="1600">
                <a:solidFill>
                  <a:schemeClr val="dk1"/>
                </a:solidFill>
              </a:rPr>
              <a:t>Temperature Conversion:</a:t>
            </a:r>
            <a:r>
              <a:rPr lang="en-US" sz="1600">
                <a:solidFill>
                  <a:schemeClr val="dk1"/>
                </a:solidFill>
              </a:rPr>
              <a:t> A simple formula converts 25°C to Fahrenheit and prints it.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AutoNum type="arabicPeriod"/>
            </a:pPr>
            <a:r>
              <a:rPr b="1" lang="en-US" sz="1600">
                <a:solidFill>
                  <a:schemeClr val="dk1"/>
                </a:solidFill>
              </a:rPr>
              <a:t>Discount Application:</a:t>
            </a:r>
            <a:r>
              <a:rPr lang="en-US" sz="1600">
                <a:solidFill>
                  <a:schemeClr val="dk1"/>
                </a:solidFill>
              </a:rPr>
              <a:t> The program checks if more than 50 glasses are sold, and applies a 10% discount if true.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AutoNum type="arabicPeriod"/>
            </a:pPr>
            <a:r>
              <a:rPr b="1" lang="en-US" sz="1600">
                <a:solidFill>
                  <a:schemeClr val="dk1"/>
                </a:solidFill>
              </a:rPr>
              <a:t>Sales Loop:</a:t>
            </a:r>
            <a:r>
              <a:rPr lang="en-US" sz="1600">
                <a:solidFill>
                  <a:schemeClr val="dk1"/>
                </a:solidFill>
              </a:rPr>
              <a:t> A </a:t>
            </a:r>
            <a:r>
              <a:rPr lang="en-US" sz="1600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while</a:t>
            </a:r>
            <a:r>
              <a:rPr lang="en-US" sz="1600">
                <a:solidFill>
                  <a:schemeClr val="dk1"/>
                </a:solidFill>
              </a:rPr>
              <a:t> loop simulates selling 10 glasses every hour until they reach 100 glasses.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AutoNum type="arabicPeriod"/>
            </a:pPr>
            <a:r>
              <a:rPr b="1" lang="en-US" sz="1600">
                <a:solidFill>
                  <a:schemeClr val="dk1"/>
                </a:solidFill>
              </a:rPr>
              <a:t>Free Lemonade for Every 5th Customer:</a:t>
            </a:r>
            <a:r>
              <a:rPr lang="en-US" sz="1600">
                <a:solidFill>
                  <a:schemeClr val="dk1"/>
                </a:solidFill>
              </a:rPr>
              <a:t> A </a:t>
            </a:r>
            <a:r>
              <a:rPr lang="en-US" sz="1600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for</a:t>
            </a:r>
            <a:r>
              <a:rPr lang="en-US" sz="1600">
                <a:solidFill>
                  <a:schemeClr val="dk1"/>
                </a:solidFill>
              </a:rPr>
              <a:t> loop checks every 5th customer and prints a message.</a:t>
            </a:r>
            <a:endParaRPr sz="1900">
              <a:solidFill>
                <a:schemeClr val="dk1"/>
              </a:solidFill>
            </a:endParaRPr>
          </a:p>
        </p:txBody>
      </p:sp>
      <p:sp>
        <p:nvSpPr>
          <p:cNvPr id="265" name="Google Shape;265;p36"/>
          <p:cNvSpPr txBox="1"/>
          <p:nvPr/>
        </p:nvSpPr>
        <p:spPr>
          <a:xfrm>
            <a:off x="2427875" y="1128700"/>
            <a:ext cx="468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1800"/>
              </a:spcAft>
              <a:buSzPts val="1100"/>
              <a:buNone/>
            </a:pPr>
            <a:r>
              <a:rPr b="1" lang="en-US" sz="2400">
                <a:solidFill>
                  <a:schemeClr val="dk1"/>
                </a:solidFill>
              </a:rPr>
              <a:t>Example 1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266" name="Google Shape;266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36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68" name="Google Shape;268;p36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269" name="Google Shape;269;p36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dk1"/>
                </a:solidFill>
              </a:rPr>
              <a:t>Alex, Sam, and Jamie are organizing a concert and need a Dart program to help them track ticket sales. They want to: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AutoNum type="arabicPeriod"/>
            </a:pPr>
            <a:r>
              <a:rPr b="1" lang="en-US" sz="1500">
                <a:solidFill>
                  <a:schemeClr val="dk1"/>
                </a:solidFill>
              </a:rPr>
              <a:t>Set Ticket Prices:</a:t>
            </a:r>
            <a:r>
              <a:rPr lang="en-US" sz="1500">
                <a:solidFill>
                  <a:schemeClr val="dk1"/>
                </a:solidFill>
              </a:rPr>
              <a:t> Declare the price per ticket and set an initial number of sold tickets.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AutoNum type="arabicPeriod"/>
            </a:pPr>
            <a:r>
              <a:rPr b="1" lang="en-US" sz="1500">
                <a:solidFill>
                  <a:schemeClr val="dk1"/>
                </a:solidFill>
              </a:rPr>
              <a:t>Calculate Revenue:</a:t>
            </a:r>
            <a:r>
              <a:rPr lang="en-US" sz="1500">
                <a:solidFill>
                  <a:schemeClr val="dk1"/>
                </a:solidFill>
              </a:rPr>
              <a:t> Calculate the total revenue and display it using string interpolation.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AutoNum type="arabicPeriod"/>
            </a:pPr>
            <a:r>
              <a:rPr b="1" lang="en-US" sz="1500">
                <a:solidFill>
                  <a:schemeClr val="dk1"/>
                </a:solidFill>
              </a:rPr>
              <a:t>Track Age Group:</a:t>
            </a:r>
            <a:r>
              <a:rPr lang="en-US" sz="1500">
                <a:solidFill>
                  <a:schemeClr val="dk1"/>
                </a:solidFill>
              </a:rPr>
              <a:t> Depending on the customer's age, they want to print a message offering discounts to seniors (60+) and children (under 12).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AutoNum type="arabicPeriod"/>
            </a:pPr>
            <a:r>
              <a:rPr b="1" lang="en-US" sz="1500">
                <a:solidFill>
                  <a:schemeClr val="dk1"/>
                </a:solidFill>
              </a:rPr>
              <a:t>Loop through Ticket Sales:</a:t>
            </a:r>
            <a:r>
              <a:rPr lang="en-US" sz="1500">
                <a:solidFill>
                  <a:schemeClr val="dk1"/>
                </a:solidFill>
              </a:rPr>
              <a:t> Use a loop to simulate ticket sales until they reach the target of 200 tickets.</a:t>
            </a:r>
            <a:endParaRPr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AutoNum type="arabicPeriod"/>
            </a:pPr>
            <a:r>
              <a:rPr b="1" lang="en-US" sz="1500">
                <a:solidFill>
                  <a:schemeClr val="dk1"/>
                </a:solidFill>
              </a:rPr>
              <a:t>Ternary Operator for Late Fee:</a:t>
            </a:r>
            <a:r>
              <a:rPr lang="en-US" sz="1500">
                <a:solidFill>
                  <a:schemeClr val="dk1"/>
                </a:solidFill>
              </a:rPr>
              <a:t> Add a late fee if the total tickets are sold after a certain hour, using a ternary operator.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275" name="Google Shape;275;p37"/>
          <p:cNvSpPr txBox="1"/>
          <p:nvPr/>
        </p:nvSpPr>
        <p:spPr>
          <a:xfrm>
            <a:off x="2427875" y="1128700"/>
            <a:ext cx="7107000" cy="111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</a:rPr>
              <a:t>Problem 2: Concert Ticket Sales Tracker</a:t>
            </a:r>
            <a:endParaRPr b="1" sz="2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1800"/>
              </a:spcAft>
              <a:buSzPts val="1100"/>
              <a:buNone/>
            </a:pPr>
            <a:r>
              <a:t/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276" name="Google Shape;276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37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78" name="Google Shape;278;p37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279" name="Google Shape;279;p37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dk1"/>
                </a:solidFill>
              </a:rPr>
              <a:t>Alex, Sam, and Jamie are creating a smart home system to monitor water usage and alert them when their water consumption exceeds a certain limit. Here’s how they use Dart to solve the problem: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Set Water Usage Limit:</a:t>
            </a:r>
            <a:r>
              <a:rPr lang="en-US">
                <a:solidFill>
                  <a:schemeClr val="dk1"/>
                </a:solidFill>
              </a:rPr>
              <a:t> Declare a water usage limit in liters and initialize the current usage.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Monitor Usage:</a:t>
            </a:r>
            <a:r>
              <a:rPr lang="en-US">
                <a:solidFill>
                  <a:schemeClr val="dk1"/>
                </a:solidFill>
              </a:rPr>
              <a:t> For each hour, the system checks if their water usage exceeds the limit.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String Concatenation for Alerts:</a:t>
            </a:r>
            <a:r>
              <a:rPr lang="en-US">
                <a:solidFill>
                  <a:schemeClr val="dk1"/>
                </a:solidFill>
              </a:rPr>
              <a:t> Use string concatenation to alert the user when water usage exceeds 100 liters.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Upper/Lowercase Alert:</a:t>
            </a:r>
            <a:r>
              <a:rPr lang="en-US">
                <a:solidFill>
                  <a:schemeClr val="dk1"/>
                </a:solidFill>
              </a:rPr>
              <a:t> Convert alert messages to uppercase or lowercase, depending on severity.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Track Water Usage:</a:t>
            </a:r>
            <a:r>
              <a:rPr lang="en-US">
                <a:solidFill>
                  <a:schemeClr val="dk1"/>
                </a:solidFill>
              </a:rPr>
              <a:t> Use a </a:t>
            </a:r>
            <a:r>
              <a:rPr lang="en-US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for</a:t>
            </a:r>
            <a:r>
              <a:rPr lang="en-US">
                <a:solidFill>
                  <a:schemeClr val="dk1"/>
                </a:solidFill>
              </a:rPr>
              <a:t> loop to simulate water usage being tracked for 24 hours.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eriod"/>
            </a:pPr>
            <a:r>
              <a:rPr b="1" lang="en-US">
                <a:solidFill>
                  <a:schemeClr val="dk1"/>
                </a:solidFill>
              </a:rPr>
              <a:t>Discount for Conserving Water:</a:t>
            </a:r>
            <a:r>
              <a:rPr lang="en-US">
                <a:solidFill>
                  <a:schemeClr val="dk1"/>
                </a:solidFill>
              </a:rPr>
              <a:t> If they used less than 200 liters in a day, offer a 5% discount on the water bill using an </a:t>
            </a:r>
            <a:r>
              <a:rPr lang="en-US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if/else</a:t>
            </a:r>
            <a:r>
              <a:rPr lang="en-US">
                <a:solidFill>
                  <a:schemeClr val="dk1"/>
                </a:solidFill>
              </a:rPr>
              <a:t> statement.</a:t>
            </a:r>
            <a:endParaRPr b="1" sz="1800">
              <a:solidFill>
                <a:schemeClr val="dk1"/>
              </a:solidFill>
            </a:endParaRPr>
          </a:p>
        </p:txBody>
      </p:sp>
      <p:sp>
        <p:nvSpPr>
          <p:cNvPr id="285" name="Google Shape;285;p38"/>
          <p:cNvSpPr txBox="1"/>
          <p:nvPr/>
        </p:nvSpPr>
        <p:spPr>
          <a:xfrm>
            <a:off x="2427875" y="1128700"/>
            <a:ext cx="7107000" cy="172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</a:rPr>
              <a:t>Problem 3: Smart Home Water Usage Monitor</a:t>
            </a:r>
            <a:endParaRPr b="1" sz="2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b="1" sz="2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1800"/>
              </a:spcAft>
              <a:buSzPts val="1100"/>
              <a:buNone/>
            </a:pPr>
            <a:r>
              <a:t/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286" name="Google Shape;286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8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88" name="Google Shape;288;p38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289" name="Google Shape;289;p38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9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b="1" lang="en-US" sz="2400">
                <a:solidFill>
                  <a:schemeClr val="dk1"/>
                </a:solidFill>
              </a:rPr>
              <a:t>Tracks the number of steps taken each day for a week.</a:t>
            </a:r>
            <a:endParaRPr b="1" sz="2400">
              <a:solidFill>
                <a:schemeClr val="dk1"/>
              </a:solidFill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b="1" lang="en-US" sz="2400">
                <a:solidFill>
                  <a:schemeClr val="dk1"/>
                </a:solidFill>
              </a:rPr>
              <a:t>Calculates total steps, average steps, and whether the user met their goal.</a:t>
            </a:r>
            <a:endParaRPr b="1" sz="2400">
              <a:solidFill>
                <a:schemeClr val="dk1"/>
              </a:solidFill>
            </a:endParaRPr>
          </a:p>
          <a:p>
            <a:pPr indent="-3810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b="1" lang="en-US" sz="2400">
                <a:solidFill>
                  <a:schemeClr val="dk1"/>
                </a:solidFill>
              </a:rPr>
              <a:t>Converts steps into kilometers and uses loops to find the day with the most steps.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295" name="Google Shape;295;p39"/>
          <p:cNvSpPr txBox="1"/>
          <p:nvPr/>
        </p:nvSpPr>
        <p:spPr>
          <a:xfrm>
            <a:off x="2427875" y="1128700"/>
            <a:ext cx="7107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100"/>
              <a:buNone/>
            </a:pPr>
            <a:r>
              <a:rPr b="1" lang="en-US" sz="2400">
                <a:solidFill>
                  <a:schemeClr val="dk1"/>
                </a:solidFill>
              </a:rPr>
              <a:t>Problem 4: Fitness Tracker Monitoring</a:t>
            </a:r>
            <a:endParaRPr b="1" sz="2400">
              <a:solidFill>
                <a:schemeClr val="dk1"/>
              </a:solidFill>
            </a:endParaRPr>
          </a:p>
        </p:txBody>
      </p:sp>
      <p:sp>
        <p:nvSpPr>
          <p:cNvPr id="296" name="Google Shape;296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39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98" name="Google Shape;298;p39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03</a:t>
            </a:r>
            <a:endParaRPr/>
          </a:p>
        </p:txBody>
      </p:sp>
      <p:pic>
        <p:nvPicPr>
          <p:cNvPr id="299" name="Google Shape;299;p39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40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What is Next ?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06" name="Google Shape;306;p40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40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u="sng">
                <a:solidFill>
                  <a:schemeClr val="hlink"/>
                </a:solidFill>
                <a:hlinkClick r:id="rId4"/>
              </a:rPr>
              <a:t>https://zapp.run/</a:t>
            </a:r>
            <a:endParaRPr b="1" sz="2000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Google Shape;312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4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41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315" name="Google Shape;315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41"/>
          <p:cNvSpPr/>
          <p:nvPr/>
        </p:nvSpPr>
        <p:spPr>
          <a:xfrm flipH="1" rot="5400000">
            <a:off x="-2058944" y="4401414"/>
            <a:ext cx="3801492" cy="1097456"/>
          </a:xfrm>
          <a:custGeom>
            <a:rect b="b" l="l" r="r" t="t"/>
            <a:pathLst>
              <a:path extrusionOk="0" h="1097456" w="3801492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7" name="Google Shape;317;p41"/>
          <p:cNvPicPr preferRelativeResize="0"/>
          <p:nvPr/>
        </p:nvPicPr>
        <p:blipFill rotWithShape="1">
          <a:blip r:embed="rId5">
            <a:alphaModFix/>
          </a:blip>
          <a:srcRect b="25428" l="0" r="0" t="27877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