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42"/>
  </p:notesMasterIdLst>
  <p:handoutMasterIdLst>
    <p:handoutMasterId r:id="rId43"/>
  </p:handoutMasterIdLst>
  <p:sldIdLst>
    <p:sldId id="650" r:id="rId7"/>
    <p:sldId id="556" r:id="rId8"/>
    <p:sldId id="557" r:id="rId9"/>
    <p:sldId id="609" r:id="rId10"/>
    <p:sldId id="651" r:id="rId11"/>
    <p:sldId id="652" r:id="rId12"/>
    <p:sldId id="653" r:id="rId13"/>
    <p:sldId id="654" r:id="rId14"/>
    <p:sldId id="655" r:id="rId15"/>
    <p:sldId id="656" r:id="rId16"/>
    <p:sldId id="657" r:id="rId17"/>
    <p:sldId id="658" r:id="rId18"/>
    <p:sldId id="659" r:id="rId19"/>
    <p:sldId id="660" r:id="rId20"/>
    <p:sldId id="661" r:id="rId21"/>
    <p:sldId id="662" r:id="rId22"/>
    <p:sldId id="663" r:id="rId23"/>
    <p:sldId id="664" r:id="rId24"/>
    <p:sldId id="665" r:id="rId25"/>
    <p:sldId id="666" r:id="rId26"/>
    <p:sldId id="667" r:id="rId27"/>
    <p:sldId id="668" r:id="rId28"/>
    <p:sldId id="669" r:id="rId29"/>
    <p:sldId id="670" r:id="rId30"/>
    <p:sldId id="671" r:id="rId31"/>
    <p:sldId id="672" r:id="rId32"/>
    <p:sldId id="673" r:id="rId33"/>
    <p:sldId id="674" r:id="rId34"/>
    <p:sldId id="675" r:id="rId35"/>
    <p:sldId id="676" r:id="rId36"/>
    <p:sldId id="677" r:id="rId37"/>
    <p:sldId id="678" r:id="rId38"/>
    <p:sldId id="679" r:id="rId39"/>
    <p:sldId id="680" r:id="rId40"/>
    <p:sldId id="559" r:id="rId4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59" autoAdjust="0"/>
    <p:restoredTop sz="94038" autoAdjust="0"/>
  </p:normalViewPr>
  <p:slideViewPr>
    <p:cSldViewPr snapToGrid="0">
      <p:cViewPr varScale="1">
        <p:scale>
          <a:sx n="97" d="100"/>
          <a:sy n="97" d="100"/>
        </p:scale>
        <p:origin x="448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viewProps" Target="viewProps.xml"/><Relationship Id="rId20" Type="http://schemas.openxmlformats.org/officeDocument/2006/relationships/slide" Target="slides/slide14.xml"/><Relationship Id="rId41" Type="http://schemas.openxmlformats.org/officeDocument/2006/relationships/slide" Target="slides/slide3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11/11/24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11/11/24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508743-4740-A389-8A4D-6BAC37211B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C1E917-B475-DFD3-9C98-FE35A3B37D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CD9EC9-D20F-8E64-1848-514E299680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765283-DCB9-40C3-2ED5-D3E13120A2C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484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7E0791-35D2-D3B8-E1B8-0B36B57ABF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D8D47E-DAC3-421B-89D6-981A1C971A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0A8D92-AC62-843A-E60F-120066A322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2773B0-210C-6F33-A900-22DD85BCCA4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9793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3044F9-4778-C36C-B2A1-95776A4194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5E7F5F-A044-A21F-A5BD-E1A16E691D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8121C1-3880-F0A9-0FC3-C5E0FC8772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D66A0E-4904-717F-6F56-6C51E331D9E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5989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04FEF0-B8DA-ECD8-6D52-C6131FE699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46B5A7-05A0-524A-0FB5-5297F5E7FC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860A4E-96C9-C51F-A043-7717CA5C94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B3D29A-E671-1A6E-89F7-40D883C4175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4979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239BF-7576-146A-780D-FCD0B0513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25EBB8-F7E5-9E20-1CF0-5764B2A892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48DCA3-B4D6-7BDA-AF41-45D3956F96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A3418F-C286-BC92-AA83-8A78F8ED19A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9070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91B6BD-1348-A94B-5047-91F9450E95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7981B5-D3FD-EF76-80FC-58A22975DF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594DCA-B331-73C2-8243-E6CE922F11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55725F-90FA-9B4E-7A18-583BB309DB3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4094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81F47F-6797-C46B-0FB9-68DDC33111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87AAF5-2FAA-F358-D789-3F59597D09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20847A-49DA-7A7C-4AC5-253123172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35DE8B-6890-BBCD-680E-EF314F59AC4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3642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AB84F6-7AA8-7B1C-4FF6-8DF8F25C8B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EC2EAD-544C-F817-49B5-CE9A3FA485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5D15E7-1015-4A93-A844-9A081334A8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CB6AE4-1342-CECA-794A-9B9344A5165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9385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0E2A1D-815E-5C73-0746-C2E12171D4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3DB218-3D1E-81ED-D905-CE5ADD2C22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036929-185F-E8F2-CACC-18A762F999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30ECAA-1D4B-5983-AB57-DF76265847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5693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4BE9C8-DFB5-0E8A-7B1B-80B1ABCAA8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69FBD3-7CD2-4EE8-BDF2-7F6B3196BF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9296C0-9772-2566-D5CD-F1C2A046E3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2AE337-F51E-3683-AEE0-B98963397EA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2237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606D17-7663-5B26-B87D-AF11ED6E06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F15C09-18CE-D5FA-13AD-84DBA2D171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5D1146-B118-B82C-8B79-1F70D9045A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37C6B3-0594-7DE5-626E-44604CF3B16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049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2833E1-C5D3-2D35-CD27-5D3768A2A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D0F3B2-02E4-38D5-3DF9-36842CF913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987798-14D1-0DE6-DB9B-D55AF5FA54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FBFA6B-7922-2544-0E52-93518F8C6F7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3912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F5F52C-477F-1511-CC73-21A774E159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5D6A76-13E3-CE89-3859-82509B9800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1F354E-2D68-46CB-3948-AD372F18F3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F92728-E89C-4618-27E4-9B96EAADB2A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721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2B47D1-EA93-49CC-FBD9-70A8FFD5A4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1212B9-04AD-C8EB-459B-87788AD5D1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E38CF5-65A3-BE4E-9AC0-67DCC1CF5A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672EBA-B042-9CE1-D900-C1829A67E6D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8635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640BA4-48D9-5790-B9F5-63A610E7A0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085408-8D14-D4D7-1485-AF95A73F77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85A75D-3B03-DC24-B455-43D06D833D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5C0381-E92E-54E3-65E2-14A15AE067B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9178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2CBC1F-8507-9247-01E0-D0C0A29BCC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AFFA41-8390-BA72-A9DD-992382AE79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8C6254-FD19-1CBC-73E4-BD86BD89B7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27416D-5CDC-41E3-9E2C-C86F031959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1693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2E44C2-A96E-2B19-DFB9-EC61FC6AF3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80B624-192B-E21C-AF2A-D49F6F315B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90233C-9CB0-572E-4630-FF7A7462EE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DF5A7D-28CA-C71C-32D9-2935056FB60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1079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51596-36D3-79C0-54EA-A98426045E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3A62C5-4FCA-CAEF-755C-EA62E8264D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968989-828B-784C-7825-0B3B32C57A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C94F82-04EA-6334-C80E-042D1924F98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2732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92A8E8-AD0E-2C6B-7185-28E9BE642E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741480-19B6-9D29-4E8B-75B5F739E7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ACF20D-E955-6071-798C-57D5F1D536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A52599-3EC4-002D-89CA-255749A38E3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732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17B36F-DDB7-7197-5D4C-96D507F6C6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00BDB-C7D3-0931-A4EE-4B238B2526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D26E6C-8009-DE6B-CEC0-04AA10B6C4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0FAC2B-28AC-2701-1E49-AE71FA6E34C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0947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D48E7B-DCE7-AA7C-8AA5-216AB3B0FF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008854-0B4D-C9F6-4925-FD2A1F7877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AB8039-99C8-F5D5-EBB5-1983CAD285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B15F5D-A905-64BA-7C2F-76406939FF5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4298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F76385-8D1A-E24D-9B67-E8C428DB42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60957D-D411-ECE5-D1CC-240C952EC3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10976D-D69A-134F-4CA2-E4A2059518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8BCC82-34DF-3119-06BE-04B85955F1F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49129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DAE78A-98F2-EDD0-4D69-1FF8B39AE7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F14C1C-8ACF-0163-3F14-D065F58087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E7A7F9-F538-78CF-2B7A-1A07C4C7F8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4CD516-DF1D-DF8D-7B8B-9EC14483AB5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70649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26C18C-8659-BCC3-0C50-ECBDB6598B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E71018-97E0-CA02-991D-95EFFC933E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43D170-BB9B-2DDB-6C75-B66603E061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EA59B1-1996-25B1-25D9-A347274528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0837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E2CBA-0B75-140C-DF1A-89C32183FA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231214-CC8E-0D40-B165-6366699FEB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CCCD45-5446-462B-DFE0-81345A04EA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158261-3331-383A-BBE3-F25CEF73E0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6019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742308-5DC9-DD74-B117-08E940129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B08B24-6900-03EC-FE09-E7A75CAC8E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8F9325-B7DA-78F9-F59B-FECB84CE3C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644AC6-F95E-4BFC-AC8F-58C3B611684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34825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39085F-594B-6D66-5A5A-1A2170CE0C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856B30-1876-879C-C76A-DF53FFDD63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F83AF9-673D-2B23-85F5-032F6CBCF9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6B90CE-98DC-E6F8-5AB9-A54490A135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7507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D59ECA-CEE9-2A01-3638-336DBA67E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04C453-A058-2404-1ECF-3CB3EF9574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765F4D-3255-FA4B-A536-CB9364A4B2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489DD7-3F19-5684-6726-E6CB56A91A8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3641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945C6-C88A-2E83-28EB-ABEED7E7C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95E8DA-64B8-4324-CB58-BD1B6FDDBC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327FB5-3FF0-9D6D-6D0B-16EF5BCE36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46BB1A-061D-7C88-3515-284C9C98AE3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93648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36FF49-05DA-1124-F9EE-E4789F3C7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3D9EA4-3E50-CF37-49E7-665BA03F91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F5D450-85DC-1BE6-0ED4-7448EEFF31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B599A8-2BFC-AF17-B7A4-AF1B13B8E2E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158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3.wmf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4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5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6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779" y="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49534" y="320751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91195" y="2472305"/>
            <a:ext cx="52148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9330" y="5912909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3230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IT372</a:t>
            </a:r>
            <a:endParaRPr lang="ar-SA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83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Information Systems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(IT372)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128992" y="1696728"/>
            <a:ext cx="5519668" cy="63335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US" sz="26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Module 4: Systems Development</a:t>
            </a:r>
            <a:endParaRPr lang="en-US" sz="2600" b="1" dirty="0">
              <a:solidFill>
                <a:srgbClr val="84492B"/>
              </a:solidFill>
              <a:cs typeface="Andalus" panose="02020603050405020304" pitchFamily="18" charset="-78"/>
            </a:endParaRPr>
          </a:p>
          <a:p>
            <a:pPr algn="ctr"/>
            <a: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  <p:pic>
        <p:nvPicPr>
          <p:cNvPr id="8" name="Picture 7" descr="A computer network with clouds and lines&#10;&#10;Description automatically generated with medium confidence">
            <a:extLst>
              <a:ext uri="{FF2B5EF4-FFF2-40B4-BE49-F238E27FC236}">
                <a16:creationId xmlns:a16="http://schemas.microsoft.com/office/drawing/2014/main" id="{0DECA2D9-2C5A-4B96-0FA3-238DBEF76B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286000"/>
            <a:ext cx="5111679" cy="23268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AB0606-B274-62F2-6D67-03278A632190}"/>
              </a:ext>
            </a:extLst>
          </p:cNvPr>
          <p:cNvSpPr txBox="1"/>
          <p:nvPr/>
        </p:nvSpPr>
        <p:spPr>
          <a:xfrm>
            <a:off x="6858000" y="2819400"/>
            <a:ext cx="4055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3200" dirty="0">
                <a:solidFill>
                  <a:schemeClr val="bg1"/>
                </a:solidFill>
              </a:rPr>
              <a:t>Information Systems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52DA02-635C-A5E0-07EF-063EE8B9090C}"/>
              </a:ext>
            </a:extLst>
          </p:cNvPr>
          <p:cNvSpPr txBox="1">
            <a:spLocks/>
          </p:cNvSpPr>
          <p:nvPr/>
        </p:nvSpPr>
        <p:spPr>
          <a:xfrm>
            <a:off x="118288" y="5237114"/>
            <a:ext cx="5023556" cy="72664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13: </a:t>
            </a:r>
            <a:r>
              <a:rPr lang="en-GB" sz="2400" dirty="0">
                <a:latin typeface="+mn-lt"/>
                <a:cs typeface="Andalus" panose="02020603050405020304" pitchFamily="18" charset="-78"/>
              </a:rPr>
              <a:t>Investigation and Analysis</a:t>
            </a: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endParaRPr lang="en-US" sz="2400" dirty="0">
              <a:solidFill>
                <a:srgbClr val="404040"/>
              </a:solidFill>
              <a:latin typeface="+mn-lt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097911"/>
            <a:ext cx="689008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Business Information Systems:</a:t>
            </a: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65A91-F267-616C-4B09-F0235196FF0B}"/>
              </a:ext>
            </a:extLst>
          </p:cNvPr>
          <p:cNvSpPr txBox="1">
            <a:spLocks/>
          </p:cNvSpPr>
          <p:nvPr/>
        </p:nvSpPr>
        <p:spPr>
          <a:xfrm>
            <a:off x="722749" y="1685704"/>
            <a:ext cx="7215496" cy="484432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Participants of Systems Development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Initiating Systems Development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Information Systems Planning ad Aligning Corporate &amp; IS goals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Establishing Objectives for Systems Development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Systems Development Lifecycles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Outsourcing and On-demand Computing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Factors Affecting Systems Development Success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Systems Investigation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Systems Analysis</a:t>
            </a: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Participants of Systems Development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1977E5-F3DB-F6B9-A59C-3D9970454237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15148" cy="47992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Development team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Determines objectives of the information system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Delivers system that meets objectives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Project 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Planned collection of activities that achieves a goal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Project manager 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Responsible for coordinating all people and resources needed to complete a project on time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Stakeholders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People who ultimately benefit from project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Users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People who will interact with the system regularly</a:t>
            </a: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73DD3A-9BEA-FF6A-9AA5-2C0C45E63F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ED088EF-A0CD-F9DB-1E72-E8442EA8ABF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2A71A6F-54D5-ECA8-010B-9D6CBEE0BC3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12539B-1830-62C9-EC83-BD14C46FFB4E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9CEDDD-2A43-E071-8DB6-BF603D205FB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C4A6AB-7BD6-2FCB-DB57-DFB64A97F25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2AA4EC-1C4D-4D5C-58E0-F6D95FCE81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EE7F79C-D0DE-A621-82C3-CC4EC409F789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Participants of Systems Development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724F412-19F2-11D9-6A12-AC4D317CD89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CAB9C43-D2C9-2417-751F-189213DFE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9AF0959-E6A4-E4FD-2EDB-F5F7FF71B91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6F4F73E-CFFC-B654-BDFF-459EDF48546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C8A75CB-600C-39F1-C7B2-B6AC94E495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20F5FD0-135A-FA72-3693-E6F68234319D}"/>
              </a:ext>
            </a:extLst>
          </p:cNvPr>
          <p:cNvSpPr txBox="1">
            <a:spLocks/>
          </p:cNvSpPr>
          <p:nvPr/>
        </p:nvSpPr>
        <p:spPr>
          <a:xfrm>
            <a:off x="2885128" y="1347893"/>
            <a:ext cx="882979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Systems development specialists</a:t>
            </a:r>
          </a:p>
          <a:p>
            <a:pPr lvl="1" algn="just">
              <a:spcBef>
                <a:spcPts val="600"/>
              </a:spcBef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Systems analysts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: professionals who specialize in analysing and designing business systems</a:t>
            </a:r>
          </a:p>
          <a:p>
            <a:pPr lvl="1" algn="just">
              <a:spcBef>
                <a:spcPts val="600"/>
              </a:spcBef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Programmers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: responsible for modifying or developing programs to satisfy user requirements</a:t>
            </a: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80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DEE57-C579-E804-0C1E-98E2223D7D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BC3965-D908-2DDB-E586-F6D207A5EDF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43731B-2644-A31C-3C46-43C598D2121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07A17B-DB7B-BC11-6B92-BB215675F87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D3B37C-19A7-045C-1D50-F658EFA4CB0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CAC3A3-BA69-7EB4-16E9-929393C57A9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65FFA1-026E-9328-F118-398CA34E8B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89FDCE2-86CB-F75F-816C-240E1D60A281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Participants of Systems Development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045D983-A7E7-535B-33A7-27528064A6C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073BE1A-CAD9-4832-9516-1C8F81CE32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28C6554-70F5-9E9E-9FB1-F5C5B33996C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4E46AE0-1A20-9010-519B-37910D3BF50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AAD00DF-31B2-DB32-8B45-E67E45E360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78F7CE4C-95CA-508A-BF62-6C32C43F80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921" y="1264125"/>
            <a:ext cx="7136499" cy="5023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627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09981D-3EE8-ECF6-8785-5F9DDBE0BF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A202D07-FB5F-DA07-723B-3456C1A04A4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5C9B5B-AAAB-A6D2-63AE-B0282D1A964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5CA75F-B4CC-3588-F51B-23F5EC97787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C41BA8-3323-6D36-BDF8-9C2CBB29ED1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E00ACA-D873-F800-A563-5FB0D5EE67F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B658D2-0C01-7379-9AED-D5AF55A475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DEC235C-345F-A44A-1CE8-8D9F22B953CD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Initiating Systems Development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DFF4C64-428D-02E5-D59A-AFBC4BD3563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862505B-42DF-CE0E-5495-78A7C573C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24653D6-135F-BA85-60CA-4CE287B3BCB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CF36ADE-AE9E-D5C7-BC51-C4100818D31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89E9BEF-5D85-81E4-BE33-D71FB5FCC5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FD52C445-AB6B-C6B4-E1A6-ADE918E92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416" y="1202925"/>
            <a:ext cx="6992937" cy="5160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6478ABF4-70BF-FFD5-DBB3-B216E553CC25}"/>
              </a:ext>
            </a:extLst>
          </p:cNvPr>
          <p:cNvSpPr txBox="1">
            <a:spLocks/>
          </p:cNvSpPr>
          <p:nvPr/>
        </p:nvSpPr>
        <p:spPr>
          <a:xfrm>
            <a:off x="8367806" y="1268410"/>
            <a:ext cx="2962672" cy="161277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b="1">
                <a:latin typeface="Arial" panose="020B0604020202020204" pitchFamily="34" charset="0"/>
                <a:cs typeface="Arial" panose="020B0604020202020204" pitchFamily="34" charset="0"/>
              </a:rPr>
              <a:t>Typical Reasons to Initiate Systems Development</a:t>
            </a: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74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CA8CA4-6663-F792-7C17-72B6F51137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CC0A11-8A25-BB02-6F48-3C8D7347801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2EE834-8549-B859-A09E-637D488C8CD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EFA645-F449-C7F4-1DA7-91A2A2484E7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35EC51-1D1D-F4D9-C157-09660D7AB4F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84467CB-69FC-8BAA-284E-7968651B4CB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92A14D-6519-C5C1-F04B-E771ED973D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2312030-4992-A47D-2258-A60DB0703109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Initiating Systems Development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F46A7D-D4E3-5606-BB7A-401A68A6039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2EF4D85-1CF9-4E09-AEC7-40DE210873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53E11BD-AD67-A5B7-23B0-BB880326408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B3BBDFD-AA4D-D848-9320-28A5866D1D0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F041F82-6F8D-A84C-FA7D-A552F3C52F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FEE66A-198C-030C-44BA-15DADCC8223D}"/>
              </a:ext>
            </a:extLst>
          </p:cNvPr>
          <p:cNvSpPr txBox="1">
            <a:spLocks/>
          </p:cNvSpPr>
          <p:nvPr/>
        </p:nvSpPr>
        <p:spPr>
          <a:xfrm>
            <a:off x="2813026" y="1347893"/>
            <a:ext cx="891514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Systems development initiatives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Arise from all levels of an organization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Can be planned or unplanned</a:t>
            </a: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Number of reasons for initiating systems development projects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Mergers, acquisitions, federal regulations, etc.</a:t>
            </a:r>
          </a:p>
          <a:p>
            <a:pPr algn="just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27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5A78F3-14C7-965D-530D-0EDB1CF12E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DD4EFB-E218-A40A-8449-F3DEE92EB9B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E9E178-2E4F-C47A-A8E2-CAA8ED898B6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BD848A-FE50-8953-1349-32D3EAC4034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4E25DB-174E-C12E-5D77-D4D0AD10139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332250-FED0-5E6B-9D14-BA8477EDBA7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B81F521-7F96-8CDC-8ADD-FC2DD256C8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A25D079-0E28-F594-B39A-6DCEA6BB25EB}"/>
              </a:ext>
            </a:extLst>
          </p:cNvPr>
          <p:cNvSpPr txBox="1"/>
          <p:nvPr/>
        </p:nvSpPr>
        <p:spPr>
          <a:xfrm>
            <a:off x="3094891" y="-82849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Information Systems Planning ad Aligning Corporate &amp; IS goals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CA0F09-15BB-793D-FF4D-4B1AEF5A738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BF789C1-4738-C222-C56C-42A8C1F88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7711F2C-1237-9933-C142-0414855A6B1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9F6B52B-D44C-1217-BE62-CDD36802FF4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09AFC60-E81E-F56F-DA3F-510DEEB482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2CBB86B-538A-6A0A-1059-BB1036AA8628}"/>
              </a:ext>
            </a:extLst>
          </p:cNvPr>
          <p:cNvSpPr txBox="1">
            <a:spLocks/>
          </p:cNvSpPr>
          <p:nvPr/>
        </p:nvSpPr>
        <p:spPr>
          <a:xfrm>
            <a:off x="2813026" y="1331704"/>
            <a:ext cx="891514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Information systems planning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Translating strategic and organizational goals into systems development initiatives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Aligning organizational goals and IS goals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Critical for successful systems development effort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This gives a long-range view of IS used in the organization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Also allows better use of IS resources (funds, personnel and time)</a:t>
            </a: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31B31C-4FBF-A39C-8CFD-9DD0DF11D9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1C084B9-2E71-1F49-7B36-A0D9047183B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660417-D2BB-336F-BE65-D99FF283156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978C40-F3BB-BE3C-FE69-D3FC238ABA6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3BE911-D04F-7040-2615-EFE0B91268C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F59C3A-440E-21E8-B486-266BF36408E8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4604C3-5DAB-31F6-EA9D-7277BB7947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324FD5-F4F5-2912-4BF5-06F6C6EB0982}"/>
              </a:ext>
            </a:extLst>
          </p:cNvPr>
          <p:cNvSpPr txBox="1"/>
          <p:nvPr/>
        </p:nvSpPr>
        <p:spPr>
          <a:xfrm>
            <a:off x="3094891" y="-82849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Information Systems Planning ad Aligning Corporate &amp; IS goals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5B28BCE-3B62-2545-2F4B-916D9D809768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26C3D43-D978-B6A6-C9F1-6A61BC8381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43B83B3-65D0-DB9D-E8D9-D8D4521CE909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3E88EB4-A5B2-E4E8-F11C-331939C6A14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6272D2E-1134-64E6-BEB7-C97514F4E9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F08DD9-1CF8-F3B2-74EE-F10A8FF0C9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010" y="1192348"/>
            <a:ext cx="4780173" cy="5198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477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67DD8-E02F-A71D-40BD-5E967597EA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130AD0-43F5-E025-36BB-3787E4874D5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76B890-AB62-34D2-5F60-E8E7048A023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DD986E-6D14-0745-D31B-A9E584F6D54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C93C43-52FF-F671-51A3-78FD26012D1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F3ACA4-5ABC-5735-09A3-ACA64C62F57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9B5AD7-5E08-A30A-F738-2FC865DD73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C243EE6-722A-B590-EDA5-828FFF14F1AC}"/>
              </a:ext>
            </a:extLst>
          </p:cNvPr>
          <p:cNvSpPr txBox="1"/>
          <p:nvPr/>
        </p:nvSpPr>
        <p:spPr>
          <a:xfrm>
            <a:off x="3094891" y="-82849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Information Systems Planning ad Aligning Corporate &amp; IS goals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457C120-BB2C-A50D-4ED5-55C9E513D9F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5CF2877-751E-E541-2998-A308C227F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CFE07CF-8313-297D-F82D-698B82D1CB6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B6BD0EF-5B53-41D0-3770-511E1E26395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4A6D9CB-7E76-2B9E-97BC-A0F5433827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4F3BC93-8C95-F594-11FB-FD45EB8A9520}"/>
              </a:ext>
            </a:extLst>
          </p:cNvPr>
          <p:cNvSpPr txBox="1">
            <a:spLocks/>
          </p:cNvSpPr>
          <p:nvPr/>
        </p:nvSpPr>
        <p:spPr>
          <a:xfrm>
            <a:off x="2813025" y="1312138"/>
            <a:ext cx="9067799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Developing a Competitive Advantages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IS project are there to achieve competitive advantage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Creative Analysis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Investigating new approaches to existing problems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Critical Analysis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Unbiased and careful questioning to see if system elements are related in the most effective ways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Questioning statements and assumptions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Identifying and resolving objectives and orientations that conflict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66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E429FC-8225-55D4-55AA-1EBD432EB8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D30AE01-44BD-ED4D-A0BA-01BEA991CF3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31B094-025D-9533-1691-20DA91F3A92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AD7796-269C-F31D-0C48-BC62C40F15F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A8E4C5-39C2-ADDD-6836-4095F32AE19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73BEC6-5D66-68BD-5295-94802D1B3A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88CDE-80F6-071A-998E-587ED26400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05BC4A0-D4AA-C6E6-1098-AA863E8A70A3}"/>
              </a:ext>
            </a:extLst>
          </p:cNvPr>
          <p:cNvSpPr txBox="1"/>
          <p:nvPr/>
        </p:nvSpPr>
        <p:spPr>
          <a:xfrm>
            <a:off x="3094891" y="-82849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Establishing Objectives for Systems Development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07B6D29-DD41-E7DC-26B0-A4BD915B31F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364AA3B-E732-86FF-E5DD-E3242D551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68D2D3A-1B48-5219-C473-097B018F6A9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69317AE-CF33-7308-BDB2-8B8C40E8E2E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1496C75-B5E9-343E-861C-DE8E44A6D1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C0149B-5D1E-3A6A-E0EF-FC7B9EE933FC}"/>
              </a:ext>
            </a:extLst>
          </p:cNvPr>
          <p:cNvSpPr txBox="1">
            <a:spLocks/>
          </p:cNvSpPr>
          <p:nvPr/>
        </p:nvSpPr>
        <p:spPr>
          <a:xfrm>
            <a:off x="2813025" y="1324625"/>
            <a:ext cx="8875391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Performance objectives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 quality or usefulness of the output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Accuracy of the output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 speed at which output is generated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 scalability of the resulting system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 risk of the system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Cost Objectives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Development cost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Cost related to the uniqueness of the system application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Fixed investments in hardware and related equipment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Ongoing operating costs of the system</a:t>
            </a: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54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79CF86-2BA8-1A78-BFC2-A604472A0A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C0A123-DBAC-E4A0-AA9D-2289109E2A5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EB5DC4-A5AD-3391-CC03-A2FA15904FC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F2607F-8B7F-7B48-2BE4-9F4E250AB29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66AAE1-1914-D43E-668B-2446A432CE1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788A60-05EC-BE11-2F84-562D9F6D613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A464CF-9938-7CC7-D097-D41CC9F045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D0CEBC2-E073-9CB3-B39D-5D2195FFEEC6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Development Lifecycles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E70EFA-1718-16E1-722A-9499550E03F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96FDB43-217D-AE23-ADFD-88C489FF77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EF41707-0CA1-F5ED-F24F-CBD39DF53DD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1F9CD7C-5990-AD1F-1EEE-D4560933529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28055ED-8C35-0EC0-5B2A-D28E41E274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107B6DE-26F7-14A4-F63B-53E730E2A734}"/>
              </a:ext>
            </a:extLst>
          </p:cNvPr>
          <p:cNvSpPr txBox="1">
            <a:spLocks/>
          </p:cNvSpPr>
          <p:nvPr/>
        </p:nvSpPr>
        <p:spPr>
          <a:xfrm>
            <a:off x="2813026" y="1354460"/>
            <a:ext cx="865010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US" altLang="en-US" sz="2400" b="1" kern="0">
                <a:solidFill>
                  <a:srgbClr val="000000"/>
                </a:solidFill>
                <a:latin typeface="Arial"/>
              </a:rPr>
              <a:t>Common systems development life cycles</a:t>
            </a:r>
          </a:p>
          <a:p>
            <a:pPr lvl="1" fontAlgn="base">
              <a:spcAft>
                <a:spcPct val="0"/>
              </a:spcAft>
              <a:buFontTx/>
              <a:buChar char="–"/>
            </a:pPr>
            <a:r>
              <a:rPr lang="en-US" altLang="en-US" kern="0">
                <a:solidFill>
                  <a:srgbClr val="000000"/>
                </a:solidFill>
                <a:latin typeface="Arial"/>
              </a:rPr>
              <a:t>Traditional</a:t>
            </a:r>
          </a:p>
          <a:p>
            <a:pPr lvl="1" fontAlgn="base">
              <a:spcAft>
                <a:spcPct val="0"/>
              </a:spcAft>
              <a:buFontTx/>
              <a:buChar char="–"/>
            </a:pPr>
            <a:r>
              <a:rPr lang="en-US" altLang="en-US" kern="0">
                <a:solidFill>
                  <a:srgbClr val="000000"/>
                </a:solidFill>
                <a:latin typeface="Arial"/>
              </a:rPr>
              <a:t>Prototyping</a:t>
            </a:r>
          </a:p>
          <a:p>
            <a:pPr lvl="1" fontAlgn="base">
              <a:spcAft>
                <a:spcPct val="0"/>
              </a:spcAft>
              <a:buFontTx/>
              <a:buChar char="–"/>
            </a:pPr>
            <a:r>
              <a:rPr lang="en-US" altLang="en-US" kern="0">
                <a:solidFill>
                  <a:srgbClr val="000000"/>
                </a:solidFill>
                <a:latin typeface="Arial"/>
              </a:rPr>
              <a:t>Rapid application development (RAD)</a:t>
            </a:r>
          </a:p>
          <a:p>
            <a:pPr lvl="1" fontAlgn="base">
              <a:spcAft>
                <a:spcPct val="0"/>
              </a:spcAft>
              <a:buFontTx/>
              <a:buChar char="–"/>
            </a:pPr>
            <a:r>
              <a:rPr lang="en-US" altLang="en-US" kern="0">
                <a:solidFill>
                  <a:srgbClr val="000000"/>
                </a:solidFill>
                <a:latin typeface="Arial"/>
              </a:rPr>
              <a:t>End-user development</a:t>
            </a: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64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11BBC2-BE46-6622-4BA3-D3C74BFCCE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15E446-915B-6B30-B1FF-8D90743FD0A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995F75-C987-F144-A197-52B7C536BA2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5F613B-BEF3-6E16-89FE-3C16405AFC3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66113B-9EF5-4075-5C00-89FF239525A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DB80C2-82B3-6DD6-5414-1E8CBDB17A2C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B9740B-1F93-5303-D983-F5B02D2831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F4DB432-7765-9ECE-E33A-0BEE8A1F9C38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Traditional Systems Development Lifecycle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D0F286-AA62-C416-8E1A-0055E56B549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F610F80-A039-8C99-FF35-D5BFF07382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BFDD216-A6A1-3F64-F85C-3D4EE3267BE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9727656-2B1F-0659-0957-1EFECA29656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B380EA8-5C57-9FD7-FA04-B0ADA62EB7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277C2C-BD4A-7ABF-1FB3-29D79D1DE79B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41652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>
              <a:spcAft>
                <a:spcPct val="0"/>
              </a:spcAft>
              <a:buFontTx/>
              <a:buChar char="•"/>
            </a:pPr>
            <a:r>
              <a:rPr lang="en-GB" altLang="en-US" sz="2400" b="1" kern="0" dirty="0">
                <a:solidFill>
                  <a:srgbClr val="000000"/>
                </a:solidFill>
                <a:latin typeface="Arial"/>
              </a:rPr>
              <a:t>Systems investigation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Identifies problems and opportunities and considers them in light of business goals</a:t>
            </a:r>
          </a:p>
          <a:p>
            <a:pPr algn="just" fontAlgn="base">
              <a:spcAft>
                <a:spcPct val="0"/>
              </a:spcAft>
              <a:buFontTx/>
              <a:buChar char="•"/>
            </a:pPr>
            <a:r>
              <a:rPr lang="en-GB" altLang="en-US" sz="2400" b="1" kern="0" dirty="0">
                <a:solidFill>
                  <a:srgbClr val="000000"/>
                </a:solidFill>
                <a:latin typeface="Arial"/>
              </a:rPr>
              <a:t>Systems analysis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Studies existing systems and work processes to identify strengths, weaknesses, and opportunities for improvement</a:t>
            </a:r>
          </a:p>
          <a:p>
            <a:pPr algn="just" fontAlgn="base">
              <a:spcAft>
                <a:spcPct val="0"/>
              </a:spcAft>
              <a:buFontTx/>
              <a:buChar char="•"/>
            </a:pPr>
            <a:r>
              <a:rPr lang="en-GB" altLang="en-US" sz="2400" b="1" kern="0" dirty="0">
                <a:solidFill>
                  <a:srgbClr val="000000"/>
                </a:solidFill>
                <a:latin typeface="Arial"/>
              </a:rPr>
              <a:t>Systems design</a:t>
            </a:r>
          </a:p>
          <a:p>
            <a:pPr lvl="1" algn="just" fontAlgn="base">
              <a:spcAft>
                <a:spcPct val="0"/>
              </a:spcAft>
              <a:buFontTx/>
              <a:buChar char="•"/>
            </a:pPr>
            <a:r>
              <a:rPr lang="en-GB" altLang="en-US" sz="2000" kern="0" dirty="0">
                <a:solidFill>
                  <a:srgbClr val="000000"/>
                </a:solidFill>
                <a:latin typeface="Arial"/>
              </a:rPr>
              <a:t>Defines how the information system will do what it must do to obtain the problem’s solution</a:t>
            </a:r>
          </a:p>
          <a:p>
            <a:pPr algn="just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41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3DCD09-424C-1676-A20A-2CE432305F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2551787-8A53-4579-59DF-586C8F93156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43D024-BED9-BED1-F1EA-CF57454A855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588DE7-84AC-552D-E8C3-6A3A28DCA1B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84DEA8-1089-67E3-5E3F-FA69F80C27D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A1161F-A64D-C701-8430-865DFC75288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A300319-D787-DF0C-13FE-057F571463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1A2713B-5B82-6C08-391F-FA6E3AEF2EFC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Traditional Systems Development Lifecycle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A536D87-5295-3901-7616-06D2A847844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ABC0EE7-88C5-AA9E-6AF5-8976E11CC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09C1AA3-FA3E-D51C-8E20-341C3B4EBCF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FF1295A-1B2B-EC78-BC6E-0BE7B807F47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7EDE129-3858-C07F-4501-693233F00F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B36EEBC-5F99-BD7D-4C1A-848F0E0DB5C6}"/>
              </a:ext>
            </a:extLst>
          </p:cNvPr>
          <p:cNvSpPr txBox="1">
            <a:spLocks/>
          </p:cNvSpPr>
          <p:nvPr/>
        </p:nvSpPr>
        <p:spPr>
          <a:xfrm>
            <a:off x="2813026" y="1278598"/>
            <a:ext cx="89284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Systems implementation</a:t>
            </a:r>
          </a:p>
          <a:p>
            <a:pPr lvl="1" algn="just"/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Creates or acquires various system components detailed in systems design, assembles them, and places new or modified system into operation</a:t>
            </a:r>
          </a:p>
          <a:p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Systems maintenance and review</a:t>
            </a:r>
          </a:p>
          <a:p>
            <a:pPr lvl="1" algn="just"/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Ensures the system operates as intended</a:t>
            </a:r>
          </a:p>
          <a:p>
            <a:pPr lvl="1" algn="just"/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Modifies the system so that it continues to meet changing business needs</a:t>
            </a: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B1FB8-B2BB-E0FC-CC36-E30F306BC4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E01F4E-240B-C1F3-F45C-2F80E8079E7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54240A-E8AA-BDE7-FD0A-00259ED3D73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7259C9-E5AB-62B0-7D4D-96828CE97DB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C4CCDF-CB1E-8A58-0751-11D9B90F10C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95AAF0-1731-CBF4-F76D-AE330D8C326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721816-85CD-AAEC-DCD0-1E30BF5DD7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5489E12-16A6-D89B-D730-0BB913CB5A9E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Traditional Systems Development Lifecycle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2BED10-70DE-C089-F861-43ED4AAB9F3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B2374D7-157A-4E93-E117-4E17DDAF2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DA9F700-56CB-84F2-1E1E-BE2172E27B9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C3C2117-85AE-44A2-DDB1-B52671276EC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EAF2C5D-FECC-9B57-18F2-50040F9432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60D5C524-EAA0-E1EB-4A0F-359BB6CEFC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562" y="1176495"/>
            <a:ext cx="4972843" cy="51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125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6543D8-9EB5-EE02-F8C1-8B86A2E671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D37E31-C1BE-ECD0-1109-FB543DB696B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6088C6-BCF2-927D-64C5-A526218E65A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D886D3-7931-3973-1B0E-953CF49859B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24C81B-AEB8-BB98-044C-DE096DCB0BE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64E1A7-17B5-51CF-57EF-7D892F1E6E3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9AD85A6-A355-5029-2E45-DE0F5ED68C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33DACB-A899-E698-0462-4D443DD1EDF8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Prototyping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131888-0BD1-8917-0AAF-23CCBC351BA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C32F3A5-C265-302E-98B1-AA3BD191E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D40B5B2-CAF9-6EF0-2A2B-D0D344BE0BF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D36CCEF-E8C1-959B-E95A-9F3E4091413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F261F0A-B520-5853-86B9-7AB588FAE3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F3013F2-A6D5-D50D-95ED-89AC64AE18CB}"/>
              </a:ext>
            </a:extLst>
          </p:cNvPr>
          <p:cNvSpPr txBox="1">
            <a:spLocks/>
          </p:cNvSpPr>
          <p:nvPr/>
        </p:nvSpPr>
        <p:spPr>
          <a:xfrm>
            <a:off x="2813025" y="1328313"/>
            <a:ext cx="896815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An iterative approach</a:t>
            </a:r>
          </a:p>
          <a:p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Operational prototype</a:t>
            </a:r>
          </a:p>
          <a:p>
            <a:pPr lvl="1"/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Prototype that works</a:t>
            </a:r>
          </a:p>
          <a:p>
            <a:pPr lvl="1" algn="just"/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Accesses real data files, edits input data, makes necessary computations and comparisons, and produces real output</a:t>
            </a:r>
          </a:p>
          <a:p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Nonoperational prototype</a:t>
            </a:r>
          </a:p>
          <a:p>
            <a:pPr lvl="1"/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mock-up, or model</a:t>
            </a:r>
          </a:p>
          <a:p>
            <a:pPr lvl="1"/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Includes output and input specifications and formats</a:t>
            </a: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022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81A659-6CE2-E416-2265-8AD5168F5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925E7F-DE79-48FE-0481-8C561EF8D1B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F4E85F-3CD5-1268-9FED-E49439992CD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07FDF7-D40D-DECD-5C82-CF13F952D22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E19B4B-B51E-951D-4E7F-1BB8D377483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3F54D8-26A6-7000-0008-FDF23C5C9398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B756D5-234C-9669-36CF-06C6294982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83F5061-C8F5-AAFB-2480-E05AF1474AD3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Prototyping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F0C3EDC-52AB-207B-59C8-A57FEAA9159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CA9732B-45D3-8D97-2750-0CF9B2C60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608FCED-11AF-C660-05EE-6E2364C7831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53583BC-9726-CCA6-09D3-54969B73CB5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47A5CF9-FDF9-296D-E6BD-F18A529105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0DC62FC3-B488-49E4-086F-E6F38AE61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488" y="1265039"/>
            <a:ext cx="6295227" cy="5029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680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47A0E-BEB2-09EA-16E5-B98EC1D8E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F9C95D-BA2D-5F30-D9A5-742E4B0C79E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8441FE0-ECC4-3962-FCE3-9C20F7461A9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599E03-E023-D789-B0AD-81736215DDD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B53A24-4BF1-63E1-ACD9-FB73152B6F7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D0A34C-44D5-D4A7-6723-5AD456058C0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0A4543-F648-EAD6-B045-A8B015923B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0159DB-0455-B17B-E9BE-8BB0F1585F28}"/>
              </a:ext>
            </a:extLst>
          </p:cNvPr>
          <p:cNvSpPr txBox="1"/>
          <p:nvPr/>
        </p:nvSpPr>
        <p:spPr>
          <a:xfrm>
            <a:off x="3094891" y="-56346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Rapid Development Cycle, Joint Development Cycle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B64DBE3-ADA5-BE76-73EC-C1C61EF257C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02D178C-23AC-70DF-C1C9-CA3DB1C33B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781ED35-00CE-1FCD-EBEC-B8649420B479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4A2F173-257E-6433-3616-0BC11E6BEF8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2B1A9E6-2DDE-0CAB-1964-A0CBB28394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609B715-AC69-FE69-A162-07B87027E9BD}"/>
              </a:ext>
            </a:extLst>
          </p:cNvPr>
          <p:cNvSpPr txBox="1">
            <a:spLocks/>
          </p:cNvSpPr>
          <p:nvPr/>
        </p:nvSpPr>
        <p:spPr>
          <a:xfrm>
            <a:off x="2813025" y="1299667"/>
            <a:ext cx="8875391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Rapid application development (RAD)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Employs tools, techniques, and methodologies designed to speed application development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Makes extensive use of the joint application development (JAD)</a:t>
            </a: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Other approaches to rapid development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Agile development</a:t>
            </a:r>
          </a:p>
          <a:p>
            <a:pPr lvl="1" algn="just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Extreme programming (XP)</a:t>
            </a: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7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0EC1D4-A5AF-FAD2-0132-46FE3A72B1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C2498E-8632-6155-E1DD-EA0607A6221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5AB0C1A-1645-5F99-63FF-31F5A58616A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E3DF7D-DE55-7454-9750-2A99FF5A5CF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9C7665-9E93-3E3F-DFAD-5C8757E652E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C7CC18-EC55-A5CE-4D5E-473C6B8F95E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FF64FE0-BFE1-914D-E885-E05E3E3ED8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58AAD61-3EB2-EBBD-4635-B6859408D862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End-Use Systems Development Cycle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438729F-937E-2BD7-C4FE-5C7DD5D49D4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3F1B76E-8A4B-AB39-9CAD-02111BC09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4334DC7-810F-5AC5-EE23-8E425A380EBB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4EFA057-BBB8-5E2E-CB03-64A89C4CC85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C0804D2-A661-F41B-8F68-67235D2CF2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8E8BA4-3BE7-BBD9-A86E-1FDBF6879430}"/>
              </a:ext>
            </a:extLst>
          </p:cNvPr>
          <p:cNvSpPr txBox="1">
            <a:spLocks/>
          </p:cNvSpPr>
          <p:nvPr/>
        </p:nvSpPr>
        <p:spPr>
          <a:xfrm>
            <a:off x="2813025" y="1328313"/>
            <a:ext cx="896815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End-user systems development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Systems development project in which business managers and users assume the primary effort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Disadvantages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Some end users do not have the training to effectively develop and test a system</a:t>
            </a: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14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42FD74-EF6E-37C5-165B-9940C75C0E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EED828-6B67-D432-6639-CD37201F784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8CEEE3-58CA-24BA-5D67-3C5B274C07C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39F17C-9247-7292-8057-CF17B5FE62D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E565BB-7F27-9329-BF5B-8AFFF740654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0C27E0-B756-A145-F1A3-517BAD4D08B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D5C5F3-FF22-2B87-B4D9-AD736A6C1F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F8F0569-D74E-E786-3338-03A9C1C67297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Outsourcing and On-demand Computing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489ED8D-4CC6-7742-8F5C-BA53153A377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4EF1E81-4C27-62E0-604E-5F046E3F8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8962570-B2A0-329B-FF01-6463845A7EB9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98200D3-9643-E0D2-6F13-B32906F4857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4573396-88CB-00B7-5B5B-C47CC7A90E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D1D6B2E-F7A9-409D-260F-8D960BF72E64}"/>
              </a:ext>
            </a:extLst>
          </p:cNvPr>
          <p:cNvSpPr txBox="1">
            <a:spLocks/>
          </p:cNvSpPr>
          <p:nvPr/>
        </p:nvSpPr>
        <p:spPr>
          <a:xfrm>
            <a:off x="2813026" y="1354460"/>
            <a:ext cx="895490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Aft>
                <a:spcPct val="0"/>
              </a:spcAft>
              <a:buFontTx/>
              <a:buChar char="•"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Reasons Companies use them:</a:t>
            </a:r>
          </a:p>
          <a:p>
            <a:pPr lvl="2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Reduces costs</a:t>
            </a:r>
          </a:p>
          <a:p>
            <a:pPr lvl="2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Obtains state-of-the-art technology</a:t>
            </a:r>
          </a:p>
          <a:p>
            <a:pPr lvl="2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Eliminates staffing and personnel problems</a:t>
            </a:r>
          </a:p>
          <a:p>
            <a:pPr lvl="2" fontAlgn="base">
              <a:spcAft>
                <a:spcPct val="0"/>
              </a:spcAft>
              <a:buFontTx/>
              <a:buChar char="•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Increases technological flexibility</a:t>
            </a: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88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CF283D-3895-4D3D-BC11-CE7FE8506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A32664-B18F-3E20-F141-972D6EB60AC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5AA0FA-ECBF-4C2B-FD95-86891994467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EAFECD-3D38-B10E-1BE4-CBF282555F6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4C134D-BEC6-1E80-2211-514D532DF79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61B29F-66FE-3784-8C15-52B78B4DD47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8FD2C0-7A35-198E-0052-08DDE7C0AE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3D1830-0222-77CE-A1AA-F5D3E8EC8762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Outsourcing and On-demand Computing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11EB92F-4FDC-DDB2-FCB1-BB2AFAEFA6A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7C90E29-1BD0-90C9-593A-442D49B6C1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7AFAB48-9FED-8263-6687-51C786B2088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DB80610-10CF-43BB-C731-F48C2B78411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EB211CB-940D-7FD5-20FF-08907CF019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979D356-1D8B-1169-7502-98B0439DB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128" y="1577000"/>
            <a:ext cx="8618637" cy="4028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102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8A0ED2-0113-C132-E22B-3CECE4482B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7656FF-BFF3-7129-29D4-28925D4258C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78BEB3-D347-85DB-049C-1396AAB4094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CD414B-5F7C-B525-4640-6419C06DD4F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674608-1D2F-23F2-DF4D-17225D26B44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4756B3-F976-06CD-E415-5967E55F6D8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04B5DD7-3462-05D4-7709-4685BB09E9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D4A37CF-F400-E099-F55A-2D8201BD10FF}"/>
              </a:ext>
            </a:extLst>
          </p:cNvPr>
          <p:cNvSpPr txBox="1"/>
          <p:nvPr/>
        </p:nvSpPr>
        <p:spPr>
          <a:xfrm>
            <a:off x="3094891" y="-3336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Factors Affecting Systems Development Success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A992389-FA6E-A9C5-3DE3-8DBA106C379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09D02A2-BDDB-537C-A958-496DDC043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3EA8BB1-49A2-89AB-5C61-302F89A8B14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87FAB84-9081-2EC4-24BF-C207C309ABE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CB2A5CC-A591-CC11-09E1-13821CAB0F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A69E195-58B4-5A70-D451-F21F817A4678}"/>
              </a:ext>
            </a:extLst>
          </p:cNvPr>
          <p:cNvSpPr txBox="1">
            <a:spLocks/>
          </p:cNvSpPr>
          <p:nvPr/>
        </p:nvSpPr>
        <p:spPr>
          <a:xfrm>
            <a:off x="2813026" y="1385075"/>
            <a:ext cx="879587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Degree of Change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Continuous Improvement versus Reengineering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Managing Change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Quality and Standards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Use of Project Management Tools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Use of CASE tools</a:t>
            </a:r>
          </a:p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Object Oriented Systems Development</a:t>
            </a:r>
          </a:p>
          <a:p>
            <a:pPr lvl="1"/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58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C0C3D-D623-70EE-8A44-EA5F16226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E6C379-C8E2-7824-6BCB-D5E330BB7ED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B975C0-9691-144E-C11F-B9D6BC009C7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3CBE89-8DD3-3248-DB1C-DCDAF1E6108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38E80F-C0CB-3E91-E4F8-1732D712A0E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DED7A2-B94A-CC74-E76E-0DC5D6D534D6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4F3AC4-3022-262A-6B9B-9484B60941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2084B85-8D90-7BDC-0B94-E1355E023568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Investigation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B9A496-3E05-0308-C076-A0276006F688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BD77355-E438-5113-896D-CFD0DDBCA7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C6F0A0F-72C4-EB4D-101A-CEAF15FB409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536C774-B222-617A-8E0F-9046D2506C7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68B9A2B-2F86-6E61-EC7F-9303A63836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64BA93-05F0-1DFF-138A-3EEE115DCAE1}"/>
              </a:ext>
            </a:extLst>
          </p:cNvPr>
          <p:cNvSpPr txBox="1">
            <a:spLocks/>
          </p:cNvSpPr>
          <p:nvPr/>
        </p:nvSpPr>
        <p:spPr>
          <a:xfrm>
            <a:off x="2813025" y="1354460"/>
            <a:ext cx="896815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Purpose: identify potential problems and opportunities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Uncovers following questions: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What primary problems might a new or enhanced system solve?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What opportunities might a new or enhanced system provide?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What new hardware, software, databases, telecommunications, personnel, or procedures will improve an existing system or are required in a new system?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What are the potential costs (variable and fixed)?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What are the associated risks?</a:t>
            </a:r>
          </a:p>
          <a:p>
            <a:pPr lvl="1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591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A52B8E-8158-D3A0-5E1A-9AEF88C18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205BEB-7C19-974B-3A81-1A595DFC92A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52B2A8-5C1A-E665-5D08-37F19050FD3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3DF55F-4453-0673-4472-F4E2A4184D1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5AB398-0A64-3325-D6B3-97F2FFD5AA4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8D8866-36D4-1991-3EF3-7248537ACEFE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011C6D0-A8AC-3E1A-1CA9-69071E3E1E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3399CF-086F-BB05-5B11-4DDFD07DF287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Investigation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E34D0A-3A33-4AEB-C6CE-E0C5AA89A50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AEC0A56-B61E-7581-ADA1-F50B31969C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ADA3D3A-CB2D-FAC1-20B9-C112FD984C7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986FFFF-80B2-02D3-9D51-2B86BB1734F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A0E08A2-DC22-8D30-7BB9-B7B2CE623A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BC2A6D8-C401-E68A-436E-10B193FEAD16}"/>
              </a:ext>
            </a:extLst>
          </p:cNvPr>
          <p:cNvSpPr txBox="1">
            <a:spLocks/>
          </p:cNvSpPr>
          <p:nvPr/>
        </p:nvSpPr>
        <p:spPr>
          <a:xfrm>
            <a:off x="2813026" y="1278598"/>
            <a:ext cx="8901896" cy="490013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Initiating Systems Investigation</a:t>
            </a:r>
          </a:p>
          <a:p>
            <a:pPr lvl="1"/>
            <a:r>
              <a:rPr lang="en-GB" sz="2200" b="1" i="1" dirty="0">
                <a:latin typeface="Arial" panose="020B0604020202020204" pitchFamily="34" charset="0"/>
                <a:cs typeface="Arial" panose="020B0604020202020204" pitchFamily="34" charset="0"/>
              </a:rPr>
              <a:t>Systems Request Form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submitted by someone who wants IS department to initiate systems investigation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Information included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Problems in or opportunities for system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Objectives of systems investigation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Overview of proposed system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Expected costs and benefits of proposed system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Participants in Investigation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Upper and middle level managers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Project manager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IS personnel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Users, stakeholders</a:t>
            </a: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1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75ADF5-0D88-F4D1-0467-2A976CB678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B817C0-5639-D235-4F7E-5C7B219777C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315EFC-7EEA-C0A9-3523-A80503F26E5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0CACEB-6776-2221-0721-43D8096D5F4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2380D1-785C-DE6D-2C90-2F84041B2B4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520A98-5B63-C9F0-BB0F-99F8ACE213D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5899AC-1B0D-4BFD-0027-892077D45E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D87AB0C-CC06-9FA2-4602-6E4B93C62B1D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Investigation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A33512-AC5A-9102-4D1E-7D42D4AA9FD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8D76151-E12B-C326-CC6F-93DFB60FE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E453FE4-B5BE-A4EB-586E-668EE1253E2E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C2D9DBD-7E36-509F-D4EA-16EFA7D3A56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8CA2F93-B2D9-216A-6B37-43D293BB36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990D4D-3A8E-3660-52C7-1AD473D2C5CB}"/>
              </a:ext>
            </a:extLst>
          </p:cNvPr>
          <p:cNvSpPr txBox="1">
            <a:spLocks/>
          </p:cNvSpPr>
          <p:nvPr/>
        </p:nvSpPr>
        <p:spPr>
          <a:xfrm>
            <a:off x="2885127" y="1354460"/>
            <a:ext cx="8763533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Feasibility Analysis</a:t>
            </a: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Technical feasibility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Economic feasibility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Net present value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Legal feasibility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Operational feasibility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Schedule feasibility</a:t>
            </a:r>
          </a:p>
          <a:p>
            <a:pPr lvl="1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934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096271-6810-9AA4-C360-606978D2FA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FF00AF-BF60-4CA0-A6C9-F437041248C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C26D55-783F-F981-A675-A78C7431DA0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764402-0DBD-DC3D-20D2-818291BF42D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AB3475-3E5E-7EE5-2D76-4C54C61CA3A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AD35C7-4DBD-463C-4C86-A16AE301C96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D9B0F90-C80C-016C-CF98-3F7F1809FE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34A2693-342C-3952-BC01-D9B11959FB8E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Investigation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6C7D24-C678-6940-E88C-CB5160B242A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E878F18-14DD-2C2B-ECAF-8BB1D478F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F724147-18D6-940E-394A-8C24F630AE2D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5D07BB5-A936-3088-0DF1-E5EF7D89E37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F1EC22E-6AA9-0E47-B674-F3F73E7F59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12EC1CD-A8F9-F51D-CF35-3906CE3EA642}"/>
              </a:ext>
            </a:extLst>
          </p:cNvPr>
          <p:cNvSpPr txBox="1">
            <a:spLocks/>
          </p:cNvSpPr>
          <p:nvPr/>
        </p:nvSpPr>
        <p:spPr>
          <a:xfrm>
            <a:off x="2813025" y="1328313"/>
            <a:ext cx="8703113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The Systems Investigation Report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Outcome of systems investigation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Summarizes results of systems investigation 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Recommends course of action: continue, modify or drop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Report reviewed by steering committee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93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A00977-7A9A-0514-2841-DEEB427833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7B75C20-FE65-4FB3-3E44-C2988A8BFAC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6DC383-7DE4-A8C5-13C1-D2B6B9D6680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34176D-ADCD-751A-7892-8BB339CD42F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DB6486-F614-5AA3-F74F-1E31601B818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08B6BF-B2F4-A438-1D82-B1583AE78546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FA43CFA-BAD5-6758-EACA-6D9956C544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6D9CC22-04A4-9313-08DC-A6C1922C6B40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Analysis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B4C6396-970E-D181-A12D-EFB403D92FE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D3832AB-BCD1-B8B0-3A44-13A501CDA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09B428A-6E81-97A1-83A1-0F2F2F5C9C9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6E1F621-7D02-F907-0B70-F40111BCD67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AA71A25-9E9D-CC31-23BC-71CC9AAC68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51814-FD3D-A766-ADDE-E34CAC5F48A8}"/>
              </a:ext>
            </a:extLst>
          </p:cNvPr>
          <p:cNvSpPr txBox="1">
            <a:spLocks/>
          </p:cNvSpPr>
          <p:nvPr/>
        </p:nvSpPr>
        <p:spPr>
          <a:xfrm>
            <a:off x="2813025" y="1181856"/>
            <a:ext cx="9067799" cy="527356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Question: What must the IS do to solve the problem?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General Considerations: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Clarify goals of the organization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Assembling the participants of systems analysis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Collecting appropriate data and requirements</a:t>
            </a:r>
          </a:p>
          <a:p>
            <a:pPr lvl="1"/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Analyzing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the data and requirements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Preparing report on existing system, new system requirements, project priorities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Participants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Original development team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Team Develops: 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List of objectives and activities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Deadlines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Statement of resources required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Major milestones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65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8F924A-6881-15D1-5DDC-8AEDE4C55E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558EEB-2AE1-322B-9C96-A79C7E6C282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4DE11CC-65D6-C14F-CA2A-297B964782E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EE1FC3-1049-38A6-810C-BD7B1660416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436AB0-6DE6-6111-EE7B-A58E462079D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C90B9F-7F5D-6879-B624-925F2BC63E58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70E275D-4F81-1BBF-9143-2A3B147BBF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72F9BE2-0DE9-3143-62C4-738B3D1E0F08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Analysis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91A0B78-DDA1-9A50-386F-76E623B1689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B4B3F9D-0F45-59DE-BB5F-7C901757F5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30719E2-7F0E-4A2A-38D0-37491D2CE4C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123DA3B-68C5-83B4-F086-8649D339EE1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F862243-4805-B561-4450-82B6A6DE92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9B0D64E-648C-03CF-67F9-21C18CECABEA}"/>
              </a:ext>
            </a:extLst>
          </p:cNvPr>
          <p:cNvSpPr txBox="1">
            <a:spLocks/>
          </p:cNvSpPr>
          <p:nvPr/>
        </p:nvSpPr>
        <p:spPr>
          <a:xfrm>
            <a:off x="2813025" y="1362463"/>
            <a:ext cx="8872489" cy="511256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Data Collection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Identify sources of data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Data Collection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Structured interview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Unstructured interview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Direct Observation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Questionnaires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Statistical sampling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95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8033D1-E9FC-39BA-DF3E-D3E8A6EFD7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3F648E-E811-9972-AFE6-296F1303172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45D62B-0DBA-67C9-BABB-D39764605A8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58F193-FEEF-86B0-B214-E43A89328FB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C69851-7E2C-6DB7-B29E-283A387160B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C67197-9B6A-DC8B-9DE5-2B148BE9BAA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0383D4-EA51-4032-B76B-DE6DBE5F4A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AFC2F9-3057-03CA-2A85-E5519155309E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Analysis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62DC032-1A00-C0FB-5D2F-42103D54E63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6D77769-3F0D-8875-BF98-64E8425CE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381214A-03DA-6351-9B07-C225E9B260E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35312AE-DB13-BFE2-1862-F0CCCA8B1A2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E89066E-8687-1EF7-BED0-A7745ADFC7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F49A66-D466-5A00-EB67-7B243FBE86DB}"/>
              </a:ext>
            </a:extLst>
          </p:cNvPr>
          <p:cNvSpPr txBox="1">
            <a:spLocks/>
          </p:cNvSpPr>
          <p:nvPr/>
        </p:nvSpPr>
        <p:spPr>
          <a:xfrm>
            <a:off x="2813025" y="1278598"/>
            <a:ext cx="9067799" cy="471239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Data Analysis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Manipulating the collected data so that it can be used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Tools and techniques for data analysis are as follows: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Data </a:t>
            </a:r>
            <a:r>
              <a:rPr lang="en-GB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Modeling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Approach to 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modeling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organizational objects and associations 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ER diagram – objects and relationships, where entities have attributes</a:t>
            </a:r>
          </a:p>
          <a:p>
            <a:r>
              <a:rPr lang="en-GB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Application Flowcharts</a:t>
            </a:r>
          </a:p>
          <a:p>
            <a:pPr lvl="1"/>
            <a:r>
              <a:rPr lang="en-GB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Show relationships among applications or systems</a:t>
            </a:r>
          </a:p>
          <a:p>
            <a:pPr lvl="1"/>
            <a:r>
              <a:rPr lang="en-GB" sz="1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E.g. clear relationships among order processing functions</a:t>
            </a:r>
          </a:p>
          <a:p>
            <a:r>
              <a:rPr lang="en-GB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Grid Charts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 table that shows relationships among various aspects of system development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E.g. a chart between showing various applications using different databases</a:t>
            </a: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427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094D69-C009-46CF-73A4-1D2F4D8B14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B6BCE6-FD13-DB14-1AE8-5F7018313D1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46A8EA-57E2-CCB6-E4EC-7E8A3EB9393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24EA88-AFD2-0447-3F21-C442EB2D476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743275-2381-570C-8BC4-068D554D19D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1D3458-3384-1AD3-6CDC-C643B688431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4609F6-115F-031C-28E8-1DB6A97A90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1BE41CE-5F86-EE2E-6F00-E675119E13D5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Analysis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EFF859-7D93-4CEC-B382-925F73C4716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F259893-8535-5A0B-7278-2B5A4F6A5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83E97E4-B791-57B0-9AA0-4EFEDA098EC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DDBBBC2-253B-5137-6CD5-D4B1822AE20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94F207C-4D42-FC42-885D-06B912C418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FBEF898E-958A-4975-F698-52CECB332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783" y="3440228"/>
            <a:ext cx="5474857" cy="270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9BC2892E-0BC7-98ED-F24F-F5E129E1A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0646" y="1473175"/>
            <a:ext cx="3924823" cy="4052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520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99BB7C-DCFE-D45B-298F-6F3B1C347D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D37C21F-0943-351F-3AA9-B28D2667F0D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20D8EC-2527-7CBD-E63A-D690947976F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5D90CB-4909-67DB-4830-FD833B33A09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B4BE0F-E8A3-ACF4-B5F0-869E2B31839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75AB10-3976-8D9A-5144-910CEFD80F6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4E1D0C-3E87-64C9-28A5-586499CAE3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63A9567-E362-2E9A-5DB2-88282D7D7BB4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Analysis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37C471F-F2C4-3025-A319-51226F2764E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FAD7B1F-8731-26CC-0040-FE76DE77A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8C8CBE4-59A8-7791-8FB1-8AC430BC796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16EC07D-0DA1-280E-201C-8C3C85A651D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0086DBE-617A-C942-CFEC-F5F71DEF99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8619C8-86DE-07AF-E96A-56197B32F557}"/>
              </a:ext>
            </a:extLst>
          </p:cNvPr>
          <p:cNvSpPr txBox="1">
            <a:spLocks/>
          </p:cNvSpPr>
          <p:nvPr/>
        </p:nvSpPr>
        <p:spPr>
          <a:xfrm>
            <a:off x="2813025" y="1299999"/>
            <a:ext cx="9109269" cy="511256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Activity 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Modeling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Done through the use of Data-flow diagrams (DFD)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Models objects, associations and activities by describing how data can flow between and around objects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DFD describes activities that accomplish a business task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Consists of four primary symbols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Data flow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Process symbol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Entity symbol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Data store</a:t>
            </a: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902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0904A4-541C-5941-2A55-F596A75926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EC50B4-B7A6-7007-E66C-339A5B0133A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004BD2B-74DA-1A34-D06A-5676E743BA5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F2284-FC7E-9B2E-4419-8A410838CC0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526190-2CAF-AA89-628A-9CAE378B11B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7AEC09-62F6-C246-8176-72B535B71DBE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9E3C8A-A3EE-439B-26B0-897BE2C7D3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66D3AEC-B645-8A83-3DB3-34649E3F405A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Analysis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D804724-154E-E40A-DC4B-EF94EE079F0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14FFB72-B3DA-25B3-3050-580BB947F8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C1B1DB6-F1E2-FA86-87C2-2F77FFAFD32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01AEE62-35D9-CB02-E249-6C2B268A4F6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5713920-D9B5-3BC6-EA93-A69251B415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4EF93B4-8724-42C1-DCB5-356978B2C86A}"/>
              </a:ext>
            </a:extLst>
          </p:cNvPr>
          <p:cNvSpPr txBox="1">
            <a:spLocks/>
          </p:cNvSpPr>
          <p:nvPr/>
        </p:nvSpPr>
        <p:spPr>
          <a:xfrm>
            <a:off x="2813025" y="1278598"/>
            <a:ext cx="8872489" cy="511256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Requirements Analysis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Purpose: determine user, stakeholder, and organizational needs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capture requests of various people in detail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lvl="1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Asking directly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Works best for stable systems in which users understand system functions</a:t>
            </a:r>
          </a:p>
          <a:p>
            <a:pPr lvl="1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Using CSF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Managers make list of factors that are critical to success of their field</a:t>
            </a:r>
          </a:p>
          <a:p>
            <a:pPr lvl="1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The IS Plan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Translates strategic and organizational goals into systems development initiatives</a:t>
            </a:r>
          </a:p>
          <a:p>
            <a:pPr lvl="1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OO systems Analysis</a:t>
            </a:r>
          </a:p>
          <a:p>
            <a:pPr lvl="2" algn="just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Object oriented approach is used to identify problems and show relationships by showing objects as classes</a:t>
            </a: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4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7C4C9D-32A3-40EA-B85A-7A1FDC2431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AEDBB9-775F-7312-2DF5-5EA42D8F530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77FB18-4436-F0EB-DAC8-B1041BBC36B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0F2BFC-0F97-042D-0E8E-F7E568D1835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2FAEC1-826A-A028-84B9-F9503EC7ECE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D17DA3-9734-2B14-B2A8-515D44B427B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ADD4D3-757C-23B1-F070-0CECE856A5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35533CC-A78F-C480-477A-66B663A681B7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Systems Analysis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AAE8A29-591E-AAAD-81E1-4EB9B879A78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EF2C6E8-D3E6-4DFF-0794-B63D2E89E9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80CDF61-170E-6FFA-42E5-15C26689BF7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31EE210-7CA4-86A1-8651-BB459E5D247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932D770-0B9F-9E59-A59F-9C627C770A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41106F-42BA-BDCE-99B5-D9204B9ABA14}"/>
              </a:ext>
            </a:extLst>
          </p:cNvPr>
          <p:cNvSpPr txBox="1">
            <a:spLocks/>
          </p:cNvSpPr>
          <p:nvPr/>
        </p:nvSpPr>
        <p:spPr>
          <a:xfrm>
            <a:off x="2813025" y="1354460"/>
            <a:ext cx="8872489" cy="511256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Systems Analysis Report</a:t>
            </a:r>
          </a:p>
          <a:p>
            <a:pPr lvl="1" algn="just" fontAlgn="base">
              <a:spcAft>
                <a:spcPct val="0"/>
              </a:spcAft>
              <a:buFontTx/>
              <a:buChar char="–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Strengths and weaknesses of existing system from a stakeholder’s perspective</a:t>
            </a:r>
          </a:p>
          <a:p>
            <a:pPr lvl="1" algn="just" fontAlgn="base">
              <a:spcAft>
                <a:spcPct val="0"/>
              </a:spcAft>
              <a:buFontTx/>
              <a:buChar char="–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User/stakeholder requirements for new system </a:t>
            </a:r>
          </a:p>
          <a:p>
            <a:pPr lvl="1" algn="just" fontAlgn="base">
              <a:spcAft>
                <a:spcPct val="0"/>
              </a:spcAft>
              <a:buFontTx/>
              <a:buChar char="–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Organizational requirements for new system</a:t>
            </a:r>
          </a:p>
          <a:p>
            <a:pPr lvl="1" algn="just" fontAlgn="base">
              <a:spcAft>
                <a:spcPct val="0"/>
              </a:spcAft>
              <a:buFontTx/>
              <a:buChar char="–"/>
            </a:pPr>
            <a:r>
              <a:rPr lang="en-US" altLang="en-US" sz="2200" kern="0" dirty="0">
                <a:solidFill>
                  <a:srgbClr val="000000"/>
                </a:solidFill>
                <a:latin typeface="Arial"/>
              </a:rPr>
              <a:t>Description of what new information system should do to solve the probl</a:t>
            </a:r>
            <a:r>
              <a:rPr lang="en-US" altLang="en-US" sz="1800" kern="0" dirty="0">
                <a:solidFill>
                  <a:srgbClr val="000000"/>
                </a:solidFill>
                <a:latin typeface="Arial"/>
              </a:rPr>
              <a:t>em</a:t>
            </a:r>
          </a:p>
          <a:p>
            <a:pPr lvl="1" algn="just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977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B96A612-58F4-4E9A-9665-3987CC3AC4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7408</TotalTime>
  <Words>1772</Words>
  <Application>Microsoft Macintosh PowerPoint</Application>
  <PresentationFormat>Widescreen</PresentationFormat>
  <Paragraphs>465</Paragraphs>
  <Slides>35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35</vt:i4>
      </vt:variant>
    </vt:vector>
  </HeadingPairs>
  <TitlesOfParts>
    <vt:vector size="47" baseType="lpstr">
      <vt:lpstr>Agency FB</vt:lpstr>
      <vt:lpstr>Andalus</vt:lpstr>
      <vt:lpstr>Arial</vt:lpstr>
      <vt:lpstr>Calibri</vt:lpstr>
      <vt:lpstr>Calibri Light</vt:lpstr>
      <vt:lpstr>Majalla UI</vt:lpstr>
      <vt:lpstr>Roboto Light</vt:lpstr>
      <vt:lpstr>Tajawal Medium</vt:lpstr>
      <vt:lpstr>Times New Roman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Amjad Qtaish</cp:lastModifiedBy>
  <cp:revision>1373</cp:revision>
  <dcterms:created xsi:type="dcterms:W3CDTF">2020-09-29T10:23:33Z</dcterms:created>
  <dcterms:modified xsi:type="dcterms:W3CDTF">2024-11-11T20:25:25Z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