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3"/>
  </p:notesMasterIdLst>
  <p:sldIdLst>
    <p:sldId id="480" r:id="rId3"/>
    <p:sldId id="518" r:id="rId4"/>
    <p:sldId id="532" r:id="rId5"/>
    <p:sldId id="531" r:id="rId6"/>
    <p:sldId id="533" r:id="rId7"/>
    <p:sldId id="303" r:id="rId8"/>
    <p:sldId id="482" r:id="rId9"/>
    <p:sldId id="256" r:id="rId10"/>
    <p:sldId id="306" r:id="rId11"/>
    <p:sldId id="483" r:id="rId12"/>
    <p:sldId id="484" r:id="rId13"/>
    <p:sldId id="485" r:id="rId14"/>
    <p:sldId id="486" r:id="rId15"/>
    <p:sldId id="519" r:id="rId16"/>
    <p:sldId id="487" r:id="rId17"/>
    <p:sldId id="488" r:id="rId18"/>
    <p:sldId id="489" r:id="rId19"/>
    <p:sldId id="490" r:id="rId20"/>
    <p:sldId id="517" r:id="rId21"/>
    <p:sldId id="534" r:id="rId22"/>
    <p:sldId id="521" r:id="rId23"/>
    <p:sldId id="491" r:id="rId24"/>
    <p:sldId id="492" r:id="rId25"/>
    <p:sldId id="522" r:id="rId26"/>
    <p:sldId id="523" r:id="rId27"/>
    <p:sldId id="493" r:id="rId28"/>
    <p:sldId id="494" r:id="rId29"/>
    <p:sldId id="499" r:id="rId30"/>
    <p:sldId id="500" r:id="rId31"/>
    <p:sldId id="502" r:id="rId32"/>
    <p:sldId id="501" r:id="rId33"/>
    <p:sldId id="503" r:id="rId34"/>
    <p:sldId id="504" r:id="rId35"/>
    <p:sldId id="526" r:id="rId36"/>
    <p:sldId id="530" r:id="rId37"/>
    <p:sldId id="527" r:id="rId38"/>
    <p:sldId id="528" r:id="rId39"/>
    <p:sldId id="514" r:id="rId40"/>
    <p:sldId id="515"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32"/>
            <p14:sldId id="531"/>
            <p14:sldId id="533"/>
            <p14:sldId id="303"/>
            <p14:sldId id="482"/>
            <p14:sldId id="256"/>
            <p14:sldId id="306"/>
            <p14:sldId id="483"/>
            <p14:sldId id="484"/>
            <p14:sldId id="485"/>
            <p14:sldId id="486"/>
            <p14:sldId id="519"/>
            <p14:sldId id="487"/>
            <p14:sldId id="488"/>
            <p14:sldId id="489"/>
            <p14:sldId id="490"/>
            <p14:sldId id="517"/>
            <p14:sldId id="534"/>
            <p14:sldId id="521"/>
            <p14:sldId id="491"/>
            <p14:sldId id="492"/>
            <p14:sldId id="522"/>
            <p14:sldId id="523"/>
            <p14:sldId id="493"/>
            <p14:sldId id="494"/>
            <p14:sldId id="499"/>
            <p14:sldId id="500"/>
            <p14:sldId id="502"/>
            <p14:sldId id="501"/>
            <p14:sldId id="503"/>
            <p14:sldId id="504"/>
            <p14:sldId id="526"/>
            <p14:sldId id="530"/>
            <p14:sldId id="527"/>
            <p14:sldId id="528"/>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FFFF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3738" autoAdjust="0"/>
  </p:normalViewPr>
  <p:slideViewPr>
    <p:cSldViewPr snapToGrid="0">
      <p:cViewPr varScale="1">
        <p:scale>
          <a:sx n="72" d="100"/>
          <a:sy n="72" d="100"/>
        </p:scale>
        <p:origin x="53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996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11.jp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9.jpg"/><Relationship Id="rId5" Type="http://schemas.openxmlformats.org/officeDocument/2006/relationships/image" Target="../media/image8.jpg"/><Relationship Id="rId4" Type="http://schemas.openxmlformats.org/officeDocument/2006/relationships/image" Target="../media/image7.pn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5.png"/><Relationship Id="rId1" Type="http://schemas.openxmlformats.org/officeDocument/2006/relationships/slideLayout" Target="../slideLayouts/slideLayout14.xml"/><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8.svg"/><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1.png"/><Relationship Id="rId1" Type="http://schemas.openxmlformats.org/officeDocument/2006/relationships/slideLayout" Target="../slideLayouts/slideLayout16.xml"/><Relationship Id="rId4" Type="http://schemas.microsoft.com/office/2007/relationships/hdphoto" Target="../media/hdphoto1.wdp"/></Relationships>
</file>

<file path=ppt/slides/_rels/slide27.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18.svg"/><Relationship Id="rId2" Type="http://schemas.openxmlformats.org/officeDocument/2006/relationships/image" Target="../media/image39.jpeg"/><Relationship Id="rId1" Type="http://schemas.openxmlformats.org/officeDocument/2006/relationships/slideLayout" Target="../slideLayouts/slideLayout31.xml"/><Relationship Id="rId6" Type="http://schemas.openxmlformats.org/officeDocument/2006/relationships/image" Target="../media/image17.png"/><Relationship Id="rId5" Type="http://schemas.openxmlformats.org/officeDocument/2006/relationships/image" Target="../media/image4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46C1260A-3907-48ED-BEFD-4B4EBFDAFAD2}"/>
              </a:ext>
            </a:extLst>
          </p:cNvPr>
          <p:cNvSpPr txBox="1"/>
          <p:nvPr/>
        </p:nvSpPr>
        <p:spPr>
          <a:xfrm>
            <a:off x="481518" y="2600522"/>
            <a:ext cx="5559696" cy="954107"/>
          </a:xfrm>
          <a:prstGeom prst="rect">
            <a:avLst/>
          </a:prstGeom>
          <a:noFill/>
        </p:spPr>
        <p:txBody>
          <a:bodyPr wrap="square" rtlCol="0">
            <a:spAutoFit/>
          </a:bodyPr>
          <a:lstStyle/>
          <a:p>
            <a:pPr algn="ctr" rtl="1"/>
            <a:r>
              <a:rPr lang="ar-EG" sz="2800" b="1" dirty="0">
                <a:solidFill>
                  <a:srgbClr val="002060"/>
                </a:solidFill>
                <a:cs typeface="mohammad bold art 1" pitchFamily="2" charset="-78"/>
              </a:rPr>
              <a:t>المحاضرة الثانية</a:t>
            </a:r>
          </a:p>
          <a:p>
            <a:pPr algn="ctr" rtl="1"/>
            <a:r>
              <a:rPr lang="ar-EG" sz="2800" b="1" dirty="0">
                <a:solidFill>
                  <a:srgbClr val="002060"/>
                </a:solidFill>
                <a:cs typeface="mohammad bold art 1" pitchFamily="2" charset="-78"/>
              </a:rPr>
              <a:t> القيم الإخبارية التي تجعل الخبر مرشحاً للنشر</a:t>
            </a:r>
          </a:p>
        </p:txBody>
      </p:sp>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68096" y="4442668"/>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02 </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1012587"/>
          </a:xfrm>
          <a:prstGeom prst="rect">
            <a:avLst/>
          </a:prstGeom>
        </p:spPr>
      </p:pic>
      <p:sp>
        <p:nvSpPr>
          <p:cNvPr id="10" name="TextBox 9">
            <a:extLst>
              <a:ext uri="{FF2B5EF4-FFF2-40B4-BE49-F238E27FC236}">
                <a16:creationId xmlns:a16="http://schemas.microsoft.com/office/drawing/2014/main" id="{948385FA-6ED2-4E30-B94B-7BA1B85B39C6}"/>
              </a:ext>
            </a:extLst>
          </p:cNvPr>
          <p:cNvSpPr txBox="1"/>
          <p:nvPr/>
        </p:nvSpPr>
        <p:spPr>
          <a:xfrm>
            <a:off x="31819" y="1012587"/>
            <a:ext cx="6685259" cy="1588961"/>
          </a:xfrm>
          <a:prstGeom prst="rect">
            <a:avLst/>
          </a:prstGeom>
          <a:noFill/>
        </p:spPr>
        <p:txBody>
          <a:bodyPr wrap="square" rtlCol="0">
            <a:spAutoFit/>
          </a:bodyPr>
          <a:lstStyle/>
          <a:p>
            <a:pPr algn="ctr" rtl="1">
              <a:lnSpc>
                <a:spcPct val="107000"/>
              </a:lnSpc>
              <a:spcAft>
                <a:spcPts val="800"/>
              </a:spcAft>
            </a:pPr>
            <a:r>
              <a:rPr lang="ar-EG" sz="3600" b="1" dirty="0">
                <a:solidFill>
                  <a:srgbClr val="C00000"/>
                </a:solidFill>
                <a:latin typeface="Calibri" panose="020F0502020204030204" pitchFamily="34" charset="0"/>
                <a:ea typeface="Calibri" panose="020F0502020204030204" pitchFamily="34" charset="0"/>
                <a:cs typeface="mohammad bold art 1"/>
              </a:rPr>
              <a:t>كتابة الأخبار والتقرير الصحفي</a:t>
            </a:r>
          </a:p>
          <a:p>
            <a:pPr algn="ctr" rtl="1">
              <a:lnSpc>
                <a:spcPct val="107000"/>
              </a:lnSpc>
              <a:spcAft>
                <a:spcPts val="800"/>
              </a:spcAft>
            </a:pPr>
            <a:r>
              <a:rPr lang="en-US" sz="2400" b="1" dirty="0">
                <a:solidFill>
                  <a:srgbClr val="C00000"/>
                </a:solidFill>
                <a:latin typeface="Times New Roman" panose="02020603050405020304" pitchFamily="18" charset="0"/>
                <a:cs typeface="Times New Roman" panose="02020603050405020304" pitchFamily="18" charset="0"/>
              </a:rPr>
              <a:t>News Writing and Journalistic report</a:t>
            </a:r>
            <a:endParaRPr lang="ar-EG" sz="2400" b="1" dirty="0">
              <a:solidFill>
                <a:srgbClr val="C00000"/>
              </a:solidFill>
              <a:latin typeface="Times New Roman" panose="02020603050405020304" pitchFamily="18" charset="0"/>
              <a:cs typeface="Times New Roman" panose="02020603050405020304" pitchFamily="18" charset="0"/>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11" name="TextBox 10">
            <a:extLst>
              <a:ext uri="{FF2B5EF4-FFF2-40B4-BE49-F238E27FC236}">
                <a16:creationId xmlns:a16="http://schemas.microsoft.com/office/drawing/2014/main" id="{984E06B6-F419-460E-8666-2B2EBC3A8A3E}"/>
              </a:ext>
            </a:extLst>
          </p:cNvPr>
          <p:cNvSpPr txBox="1"/>
          <p:nvPr/>
        </p:nvSpPr>
        <p:spPr>
          <a:xfrm>
            <a:off x="5343714" y="6385420"/>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3363342"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3635589"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02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580026" y="392024"/>
            <a:ext cx="3445565"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cs typeface="mohammad bold art 1" pitchFamily="2" charset="-78"/>
              </a:rPr>
              <a:t>مضمون المحاضرة السابقة</a:t>
            </a:r>
          </a:p>
        </p:txBody>
      </p:sp>
      <p:sp>
        <p:nvSpPr>
          <p:cNvPr id="2" name="Rectangle: Rounded Corners 1">
            <a:extLst>
              <a:ext uri="{FF2B5EF4-FFF2-40B4-BE49-F238E27FC236}">
                <a16:creationId xmlns:a16="http://schemas.microsoft.com/office/drawing/2014/main" id="{1C2CC478-EDCB-47B2-AC05-98EEA1DC766D}"/>
              </a:ext>
            </a:extLst>
          </p:cNvPr>
          <p:cNvSpPr/>
          <p:nvPr/>
        </p:nvSpPr>
        <p:spPr>
          <a:xfrm>
            <a:off x="3084226" y="1961526"/>
            <a:ext cx="8991600" cy="33225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a:lnSpc>
                <a:spcPct val="150000"/>
              </a:lnSpc>
            </a:pPr>
            <a:r>
              <a:rPr lang="en-US"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.1</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النشأة التاريخية لتطور الخبر الصحفي</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en-US"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History of the press release</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r" rtl="1">
              <a:lnSpc>
                <a:spcPct val="150000"/>
              </a:lnSpc>
            </a:pPr>
            <a:r>
              <a:rPr 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a:t>
            </a:r>
            <a:r>
              <a:rPr lang="en-US"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2</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مفهوم الخبر الصحفي </a:t>
            </a:r>
            <a:r>
              <a:rPr lang="en-US"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The concept of press release              </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r" rtl="1">
              <a:lnSpc>
                <a:spcPct val="150000"/>
              </a:lnSpc>
            </a:pPr>
            <a:r>
              <a:rPr 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a:t>
            </a:r>
            <a:r>
              <a:rPr lang="en-US"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3</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أنواع الخبر الصحفي                             </a:t>
            </a:r>
            <a:r>
              <a:rPr lang="en-US"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Types of press release</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06707" y="420956"/>
            <a:ext cx="3301050"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cs typeface="mohammad bold art 1" pitchFamily="2" charset="-78"/>
              </a:rPr>
              <a:t>مضمون (المحاضرة السابقة) </a:t>
            </a:r>
          </a:p>
        </p:txBody>
      </p:sp>
      <p:pic>
        <p:nvPicPr>
          <p:cNvPr id="7" name="Picture 6">
            <a:extLst>
              <a:ext uri="{FF2B5EF4-FFF2-40B4-BE49-F238E27FC236}">
                <a16:creationId xmlns:a16="http://schemas.microsoft.com/office/drawing/2014/main" id="{F231CCFC-BC7D-47A2-A66A-11107A487CF7}"/>
              </a:ext>
            </a:extLst>
          </p:cNvPr>
          <p:cNvPicPr>
            <a:picLocks noChangeAspect="1"/>
          </p:cNvPicPr>
          <p:nvPr/>
        </p:nvPicPr>
        <p:blipFill>
          <a:blip r:embed="rId3"/>
          <a:stretch>
            <a:fillRect/>
          </a:stretch>
        </p:blipFill>
        <p:spPr>
          <a:xfrm>
            <a:off x="7406707" y="1427904"/>
            <a:ext cx="4266378" cy="46851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a:extLst>
              <a:ext uri="{FF2B5EF4-FFF2-40B4-BE49-F238E27FC236}">
                <a16:creationId xmlns:a16="http://schemas.microsoft.com/office/drawing/2014/main" id="{262E5B61-60DA-4FB7-AEE8-88C1725913A1}"/>
              </a:ext>
            </a:extLst>
          </p:cNvPr>
          <p:cNvPicPr>
            <a:picLocks noChangeAspect="1"/>
          </p:cNvPicPr>
          <p:nvPr/>
        </p:nvPicPr>
        <p:blipFill>
          <a:blip r:embed="rId4"/>
          <a:stretch>
            <a:fillRect/>
          </a:stretch>
        </p:blipFill>
        <p:spPr>
          <a:xfrm>
            <a:off x="4308763" y="921685"/>
            <a:ext cx="2865313" cy="26556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97266285-6AD9-4265-B31C-80F65F82708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899853"/>
            <a:ext cx="2499533" cy="3034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A9DD3FB3-E35D-40D1-94AF-5E72D8DEE64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41915" y="899853"/>
            <a:ext cx="1724465" cy="28706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11">
            <a:extLst>
              <a:ext uri="{FF2B5EF4-FFF2-40B4-BE49-F238E27FC236}">
                <a16:creationId xmlns:a16="http://schemas.microsoft.com/office/drawing/2014/main" id="{4E81C7B6-2AFC-4DEB-B157-4590D7D78670}"/>
              </a:ext>
            </a:extLst>
          </p:cNvPr>
          <p:cNvPicPr>
            <a:picLocks noChangeAspect="1"/>
          </p:cNvPicPr>
          <p:nvPr/>
        </p:nvPicPr>
        <p:blipFill>
          <a:blip r:embed="rId7"/>
          <a:stretch>
            <a:fillRect/>
          </a:stretch>
        </p:blipFill>
        <p:spPr>
          <a:xfrm>
            <a:off x="4447309" y="3691187"/>
            <a:ext cx="2726767" cy="2955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a:extLst>
              <a:ext uri="{FF2B5EF4-FFF2-40B4-BE49-F238E27FC236}">
                <a16:creationId xmlns:a16="http://schemas.microsoft.com/office/drawing/2014/main" id="{63F88584-FAB9-4A32-8168-2D25A356282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99533" y="3884351"/>
            <a:ext cx="1940455" cy="27052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13">
            <a:extLst>
              <a:ext uri="{FF2B5EF4-FFF2-40B4-BE49-F238E27FC236}">
                <a16:creationId xmlns:a16="http://schemas.microsoft.com/office/drawing/2014/main" id="{F7084C72-0D60-4F6B-8A69-1B9547A0DCD2}"/>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87661" y="4000296"/>
            <a:ext cx="2079241" cy="2473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96937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420561" y="317280"/>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cs typeface="mohammad bold art 1" pitchFamily="2" charset="-78"/>
              </a:rPr>
              <a:t>مضمون المحاضرة السابقة</a:t>
            </a:r>
          </a:p>
        </p:txBody>
      </p:sp>
      <p:pic>
        <p:nvPicPr>
          <p:cNvPr id="12" name="Picture 11">
            <a:extLst>
              <a:ext uri="{FF2B5EF4-FFF2-40B4-BE49-F238E27FC236}">
                <a16:creationId xmlns:a16="http://schemas.microsoft.com/office/drawing/2014/main" id="{8AF49B42-5D0E-4240-A46A-077FC45506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0732" y="1141989"/>
            <a:ext cx="5034502" cy="51964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FF495459-93CB-4A64-8E31-0E8E42D3D1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1826" y="1103730"/>
            <a:ext cx="4380210" cy="54311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75946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2540382"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1" y="1175822"/>
            <a:ext cx="2864880"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95264"/>
            <a:ext cx="2832858"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panose="020F0502020204030204"/>
              <a:ea typeface="+mn-ea"/>
              <a:cs typeface="+mn-cs"/>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 </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2" name="Rectangle: Rounded Corners 1">
            <a:extLst>
              <a:ext uri="{FF2B5EF4-FFF2-40B4-BE49-F238E27FC236}">
                <a16:creationId xmlns:a16="http://schemas.microsoft.com/office/drawing/2014/main" id="{1C2CC478-EDCB-47B2-AC05-98EEA1DC766D}"/>
              </a:ext>
            </a:extLst>
          </p:cNvPr>
          <p:cNvSpPr/>
          <p:nvPr/>
        </p:nvSpPr>
        <p:spPr>
          <a:xfrm>
            <a:off x="3296934" y="1704396"/>
            <a:ext cx="8913223" cy="411463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R="0" lvl="0" algn="r" defTabSz="914400" rtl="1" eaLnBrk="1" fontAlgn="auto" latinLnBrk="0" hangingPunct="1">
              <a:lnSpc>
                <a:spcPct val="150000"/>
              </a:lnSpc>
              <a:spcBef>
                <a:spcPts val="0"/>
              </a:spcBef>
              <a:spcAft>
                <a:spcPts val="0"/>
              </a:spcAft>
              <a:buClrTx/>
              <a:buSzTx/>
              <a:tabLst/>
              <a:defRPr/>
            </a:pPr>
            <a:r>
              <a:rPr lang="ar-EG" sz="2800" dirty="0">
                <a:solidFill>
                  <a:prstClr val="white"/>
                </a:solidFill>
                <a:latin typeface="Calibri" panose="020F0502020204030204"/>
                <a:cs typeface="Arial" panose="020B0604020202020204" pitchFamily="34" charset="0"/>
              </a:rPr>
              <a:t>1</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1</a:t>
            </a:r>
            <a:r>
              <a:rPr lang="ar-EG" sz="2400" dirty="0">
                <a:solidFill>
                  <a:srgbClr val="002060"/>
                </a:solidFill>
                <a:latin typeface="Calibri" panose="020F0502020204030204"/>
                <a:cs typeface="Adobe Arabic" panose="02040503050201020203" pitchFamily="18" charset="-78"/>
              </a:rPr>
              <a:t>.</a:t>
            </a:r>
            <a:r>
              <a:rPr lang="ar-EG" sz="2400" dirty="0">
                <a:solidFill>
                  <a:srgbClr val="002060"/>
                </a:solidFill>
                <a:latin typeface="Adobe Arabic" panose="02040503050201020203" pitchFamily="18" charset="-78"/>
                <a:cs typeface="Adobe Arabic" panose="02040503050201020203" pitchFamily="18" charset="-78"/>
              </a:rPr>
              <a:t> تمهيد  </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introduction </a:t>
            </a:r>
            <a:endParaRPr lang="ar-EG"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endParaRPr>
          </a:p>
          <a:p>
            <a:pPr marR="0" lvl="0" algn="r" defTabSz="914400" rtl="1" eaLnBrk="1" fontAlgn="auto" latinLnBrk="0" hangingPunct="1">
              <a:lnSpc>
                <a:spcPct val="150000"/>
              </a:lnSpc>
              <a:spcBef>
                <a:spcPts val="0"/>
              </a:spcBef>
              <a:spcAft>
                <a:spcPts val="0"/>
              </a:spcAft>
              <a:buClrTx/>
              <a:buSzTx/>
              <a:tabLst/>
              <a:defRPr/>
            </a:pP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2</a:t>
            </a:r>
            <a:r>
              <a:rPr kumimoji="0" lang="ar-EG" sz="2400" b="0" i="0" u="none" strike="noStrike" kern="1200" cap="none" spc="0" normalizeH="0" baseline="0" noProof="0" dirty="0">
                <a:ln>
                  <a:noFill/>
                </a:ln>
                <a:solidFill>
                  <a:srgbClr val="002060"/>
                </a:solidFill>
                <a:effectLst/>
                <a:uLnTx/>
                <a:uFillTx/>
                <a:latin typeface="Adobe Arabic" panose="02040503050201020203" pitchFamily="18" charset="-78"/>
                <a:cs typeface="Adobe Arabic" panose="02040503050201020203" pitchFamily="18" charset="-78"/>
              </a:rPr>
              <a:t>. مفهوم القيم الإخبارية        </a:t>
            </a:r>
            <a:r>
              <a:rPr lang="en-US" sz="2400" dirty="0">
                <a:solidFill>
                  <a:srgbClr val="002060"/>
                </a:solidFill>
                <a:latin typeface="Adobe Arabic" panose="02040503050201020203" pitchFamily="18" charset="-78"/>
                <a:cs typeface="Adobe Arabic" panose="02040503050201020203" pitchFamily="18" charset="-78"/>
              </a:rPr>
              <a:t> </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The concept of news values</a:t>
            </a:r>
            <a:r>
              <a:rPr lang="ar-EG"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a:t>
            </a:r>
          </a:p>
          <a:p>
            <a:pPr algn="justLow" rtl="1">
              <a:lnSpc>
                <a:spcPct val="150000"/>
              </a:lnSpc>
              <a:spcAft>
                <a:spcPts val="800"/>
              </a:spcAft>
            </a:pP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3</a:t>
            </a:r>
            <a:r>
              <a:rPr lang="ar-EG" sz="2400" dirty="0">
                <a:solidFill>
                  <a:srgbClr val="002060"/>
                </a:solidFill>
                <a:latin typeface="Adobe Arabic" panose="02040503050201020203" pitchFamily="18" charset="-78"/>
                <a:cs typeface="Adobe Arabic" panose="02040503050201020203" pitchFamily="18" charset="-78"/>
              </a:rPr>
              <a:t>. العوامل المؤثرة في القيم الإخبارية  .</a:t>
            </a:r>
            <a:r>
              <a:rPr lang="en-US" sz="2400" dirty="0">
                <a:solidFill>
                  <a:srgbClr val="002060"/>
                </a:solidFill>
                <a:latin typeface="Adobe Arabic" panose="02040503050201020203" pitchFamily="18" charset="-78"/>
                <a:cs typeface="Adobe Arabic" panose="02040503050201020203" pitchFamily="18" charset="-78"/>
              </a:rPr>
              <a:t> </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Factors affecting news values</a:t>
            </a:r>
            <a:endParaRPr lang="ar-EG" sz="2400" dirty="0">
              <a:solidFill>
                <a:srgbClr val="002060"/>
              </a:solidFill>
              <a:latin typeface="Adobe Arabic" panose="02040503050201020203" pitchFamily="18" charset="-78"/>
              <a:cs typeface="Adobe Arabic" panose="02040503050201020203" pitchFamily="18" charset="-78"/>
            </a:endParaRPr>
          </a:p>
          <a:p>
            <a:pPr lvl="0" algn="r" rtl="1">
              <a:lnSpc>
                <a:spcPct val="150000"/>
              </a:lnSpc>
            </a:pP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4</a:t>
            </a:r>
            <a:r>
              <a:rPr kumimoji="0" lang="ar-EG" sz="2400" b="0" i="0" u="none" strike="noStrike" kern="1200" cap="none" spc="0" normalizeH="0" baseline="0" noProof="0" dirty="0">
                <a:ln>
                  <a:noFill/>
                </a:ln>
                <a:solidFill>
                  <a:srgbClr val="002060"/>
                </a:solidFill>
                <a:effectLst/>
                <a:uLnTx/>
                <a:uFillTx/>
                <a:latin typeface="Adobe Arabic" panose="02040503050201020203" pitchFamily="18" charset="-78"/>
                <a:cs typeface="Adobe Arabic" panose="02040503050201020203" pitchFamily="18" charset="-78"/>
              </a:rPr>
              <a:t>. </a:t>
            </a:r>
            <a:r>
              <a:rPr lang="ar-EG" sz="2400" dirty="0">
                <a:solidFill>
                  <a:srgbClr val="002060"/>
                </a:solidFill>
                <a:latin typeface="Adobe Arabic" panose="02040503050201020203" pitchFamily="18" charset="-78"/>
                <a:cs typeface="Adobe Arabic" panose="02040503050201020203" pitchFamily="18" charset="-78"/>
              </a:rPr>
              <a:t>أهم القيم الخبرية في سوق الأخبار عالمياً</a:t>
            </a:r>
          </a:p>
          <a:p>
            <a:pPr algn="r" rtl="1">
              <a:lnSpc>
                <a:spcPct val="150000"/>
              </a:lnSpc>
              <a:defRPr/>
            </a:pP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The most important news values in the global news market</a:t>
            </a:r>
            <a:endParaRPr lang="ar-EG"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endParaRPr>
          </a:p>
          <a:p>
            <a:pPr lvl="0" algn="r" rtl="1">
              <a:lnSpc>
                <a:spcPct val="150000"/>
              </a:lnSpc>
              <a:defRPr/>
            </a:pP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5</a:t>
            </a:r>
            <a:r>
              <a:rPr lang="ar-EG" sz="2400" dirty="0">
                <a:solidFill>
                  <a:srgbClr val="002060"/>
                </a:solidFill>
                <a:latin typeface="Adobe Arabic" panose="02040503050201020203" pitchFamily="18" charset="-78"/>
                <a:cs typeface="Adobe Arabic" panose="02040503050201020203" pitchFamily="18" charset="-78"/>
              </a:rPr>
              <a:t>. خاتمة                                                    </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Conclusion</a:t>
            </a:r>
            <a:endParaRPr lang="ar-EG"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endParaRPr>
          </a:p>
          <a:p>
            <a:pPr lvl="0" algn="r" rtl="1">
              <a:lnSpc>
                <a:spcPct val="150000"/>
              </a:lnSpc>
            </a:pP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6</a:t>
            </a:r>
            <a:r>
              <a:rPr lang="ar-EG" sz="2400" dirty="0">
                <a:solidFill>
                  <a:srgbClr val="002060"/>
                </a:solidFill>
                <a:latin typeface="Adobe Arabic" panose="02040503050201020203" pitchFamily="18" charset="-78"/>
                <a:cs typeface="Adobe Arabic" panose="02040503050201020203" pitchFamily="18" charset="-78"/>
              </a:rPr>
              <a:t>. المصادر والمراجع </a:t>
            </a:r>
            <a:r>
              <a:rPr lang="en-US" sz="2400"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Sources and references                    </a:t>
            </a:r>
          </a:p>
        </p:txBody>
      </p:sp>
      <p:sp>
        <p:nvSpPr>
          <p:cNvPr id="3" name="Rectangle: Rounded Corners 2">
            <a:extLst>
              <a:ext uri="{FF2B5EF4-FFF2-40B4-BE49-F238E27FC236}">
                <a16:creationId xmlns:a16="http://schemas.microsoft.com/office/drawing/2014/main" id="{3FE7D8DB-3EB6-4AB1-B968-1AF22B6407EF}"/>
              </a:ext>
            </a:extLst>
          </p:cNvPr>
          <p:cNvSpPr/>
          <p:nvPr/>
        </p:nvSpPr>
        <p:spPr>
          <a:xfrm>
            <a:off x="6096000" y="329810"/>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mn-ea"/>
                <a:cs typeface="mohammad bold art 1" pitchFamily="2" charset="-78"/>
              </a:rPr>
              <a:t>مضمون المحاضرة الثانية</a:t>
            </a:r>
          </a:p>
        </p:txBody>
      </p:sp>
    </p:spTree>
    <p:extLst>
      <p:ext uri="{BB962C8B-B14F-4D97-AF65-F5344CB8AC3E}">
        <p14:creationId xmlns:p14="http://schemas.microsoft.com/office/powerpoint/2010/main" val="1122006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12" name="TextBox 11">
            <a:extLst>
              <a:ext uri="{FF2B5EF4-FFF2-40B4-BE49-F238E27FC236}">
                <a16:creationId xmlns:a16="http://schemas.microsoft.com/office/drawing/2014/main" id="{8C520B7F-7764-8B81-C7C7-A7440DA2CCAF}"/>
              </a:ext>
            </a:extLst>
          </p:cNvPr>
          <p:cNvSpPr txBox="1"/>
          <p:nvPr/>
        </p:nvSpPr>
        <p:spPr>
          <a:xfrm>
            <a:off x="2095069" y="6532142"/>
            <a:ext cx="2616200"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256441" y="6499052"/>
            <a:ext cx="2926671" cy="461665"/>
          </a:xfrm>
          <a:prstGeom prst="rect">
            <a:avLst/>
          </a:prstGeom>
          <a:noFill/>
        </p:spPr>
        <p:txBody>
          <a:bodyPr wrap="square" rtlCol="0">
            <a:spAutoFit/>
          </a:bodyPr>
          <a:lstStyle/>
          <a:p>
            <a:pPr lvl="0"/>
            <a:r>
              <a:rPr lang="en-US" sz="2400" b="1" dirty="0">
                <a:solidFill>
                  <a:srgbClr val="FFFFFF"/>
                </a:solidFill>
                <a:latin typeface="Times New Roman" panose="02020603050405020304" pitchFamily="18" charset="0"/>
                <a:cs typeface="Times New Roman" panose="02020603050405020304" pitchFamily="18" charset="0"/>
              </a:rPr>
              <a:t>Prepared by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5605" y="141995"/>
            <a:ext cx="2457656" cy="536878"/>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10160529" y="6334780"/>
            <a:ext cx="2616200" cy="523220"/>
          </a:xfrm>
          <a:prstGeom prst="rect">
            <a:avLst/>
          </a:prstGeom>
          <a:noFill/>
        </p:spPr>
        <p:txBody>
          <a:bodyPr wrap="square" rtlCol="0">
            <a:spAutoFit/>
          </a:bodyPr>
          <a:lstStyle/>
          <a:p>
            <a:pPr algn="ctr"/>
            <a:r>
              <a:rPr lang="en-US" sz="2800" b="1" dirty="0">
                <a:solidFill>
                  <a:schemeClr val="bg1"/>
                </a:solidFill>
                <a:latin typeface="Adobe Arabic" panose="02040503050201020203" pitchFamily="18" charset="-78"/>
                <a:cs typeface="Adobe Arabic" panose="02040503050201020203" pitchFamily="18" charset="-78"/>
              </a:rPr>
              <a:t>www.midocean.ae</a:t>
            </a:r>
          </a:p>
        </p:txBody>
      </p:sp>
      <p:sp>
        <p:nvSpPr>
          <p:cNvPr id="7" name="Rectangle: Rounded Corners 6">
            <a:extLst>
              <a:ext uri="{FF2B5EF4-FFF2-40B4-BE49-F238E27FC236}">
                <a16:creationId xmlns:a16="http://schemas.microsoft.com/office/drawing/2014/main" id="{0A129A97-E686-46E7-8A22-28BC6078FA5A}"/>
              </a:ext>
            </a:extLst>
          </p:cNvPr>
          <p:cNvSpPr/>
          <p:nvPr/>
        </p:nvSpPr>
        <p:spPr>
          <a:xfrm>
            <a:off x="6611439" y="1070199"/>
            <a:ext cx="5851966" cy="5208297"/>
          </a:xfrm>
          <a:prstGeom prst="roundRect">
            <a:avLst/>
          </a:prstGeom>
          <a:solidFill>
            <a:schemeClr val="accent5">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pPr>
            <a:endParaRPr lang="ar-EG" sz="2800" dirty="0">
              <a:solidFill>
                <a:srgbClr val="002060"/>
              </a:solidFill>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2E4E7CF8-B6D7-4FFF-81A8-69D5D10C50FC}"/>
              </a:ext>
            </a:extLst>
          </p:cNvPr>
          <p:cNvSpPr/>
          <p:nvPr/>
        </p:nvSpPr>
        <p:spPr>
          <a:xfrm>
            <a:off x="9604343" y="209079"/>
            <a:ext cx="2057268" cy="53734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buFont typeface="Wingdings" panose="05000000000000000000" pitchFamily="2" charset="2"/>
              <a:buChar char="Ø"/>
              <a:defRPr/>
            </a:pPr>
            <a:r>
              <a:rPr lang="en-US" sz="2400" b="1" dirty="0">
                <a:solidFill>
                  <a:srgbClr val="002060"/>
                </a:solidFill>
                <a:latin typeface="Adobe Caslon Pro" panose="0205050205050A020403" pitchFamily="18" charset="0"/>
                <a:cs typeface="Times New Roman" panose="02020603050405020304" pitchFamily="18" charset="0"/>
              </a:rPr>
              <a:t>1</a:t>
            </a:r>
            <a:r>
              <a:rPr lang="ar-EG" sz="2400" b="1" dirty="0">
                <a:solidFill>
                  <a:srgbClr val="002060"/>
                </a:solidFill>
                <a:latin typeface="Adobe Caslon Pro" panose="0205050205050A020403" pitchFamily="18" charset="0"/>
                <a:cs typeface="Times New Roman" panose="02020603050405020304" pitchFamily="18" charset="0"/>
              </a:rPr>
              <a:t>. تمهيد..</a:t>
            </a:r>
            <a:endParaRPr kumimoji="0" lang="en-US" sz="24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endParaRPr>
          </a:p>
        </p:txBody>
      </p:sp>
      <p:sp>
        <p:nvSpPr>
          <p:cNvPr id="19" name="Rectangle: Rounded Corners 18">
            <a:extLst>
              <a:ext uri="{FF2B5EF4-FFF2-40B4-BE49-F238E27FC236}">
                <a16:creationId xmlns:a16="http://schemas.microsoft.com/office/drawing/2014/main" id="{2482B95F-A386-412A-91C7-BDF9E02DAB1E}"/>
              </a:ext>
            </a:extLst>
          </p:cNvPr>
          <p:cNvSpPr/>
          <p:nvPr/>
        </p:nvSpPr>
        <p:spPr>
          <a:xfrm>
            <a:off x="145605" y="814680"/>
            <a:ext cx="12215009" cy="564920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Adobe Arabic" panose="02040503050201020203" pitchFamily="18" charset="-78"/>
              </a:rPr>
              <a:t>        يعمل المنظرون والفلاسفة على إرساء قواعد أساسية في المجتمع متمثلة في القيم التي تشتق منها المعايير وأنماط السلوك، وهذا ما يجب أن يكون، إلا أن الواقع قد يفرض في بعض الأحيان وفي بيئات بعينها أن تتحكم المعايير والمصالح بالقيم وتلونها وفق ما تقتضيه هذه المصالح. </a:t>
            </a:r>
            <a:endParaRPr lang="en-US" sz="12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Adobe Arabic" panose="02040503050201020203" pitchFamily="18" charset="-78"/>
              </a:rPr>
              <a:t>        وفي بيئة الإعلام الخبري يطبق حراس البوابة سلسلة من العمليات المتعددة لجمع الأخبار وتوزيعها من خلال مجموعة من قيم الأخبار التقليدية، والتي تعكس حكماً جماعياً للذي يستحق أن يكون خبراً، ويميلون لانتقاء المعلومات التي تعكس شيئاً غير متوقع، فالعالم الذي نراه ونقرأ عنه ونسمع عنه في الأخبار هو نتاج لكل من القيم الخبرية والنظام العالمي في جمع وتوزيع الأخبار.</a:t>
            </a:r>
            <a:endParaRPr lang="en-US" sz="12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01632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3233" y="713414"/>
            <a:ext cx="11645534" cy="572726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9246" y="180109"/>
            <a:ext cx="1044427" cy="7801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60046" y="177251"/>
            <a:ext cx="1337509"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endParaRPr kumimoji="0" lang="en-US" sz="3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3233" y="498574"/>
            <a:ext cx="151113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a:t>
            </a:r>
            <a:endParaRPr kumimoji="0" lang="en-US" sz="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030386" y="2162541"/>
            <a:ext cx="4452921"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329208" y="644067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Arabic" panose="02040503050201020203" pitchFamily="18" charset="-78"/>
                <a:ea typeface="+mn-ea"/>
                <a:cs typeface="Adobe Arabic" panose="02040503050201020203" pitchFamily="18" charset="-78"/>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9243" y="26370"/>
            <a:ext cx="1670758" cy="780130"/>
          </a:xfrm>
          <a:prstGeom prst="rect">
            <a:avLst/>
          </a:prstGeom>
        </p:spPr>
      </p:pic>
      <p:sp>
        <p:nvSpPr>
          <p:cNvPr id="8" name="Rectangle: Rounded Corners 7">
            <a:extLst>
              <a:ext uri="{FF2B5EF4-FFF2-40B4-BE49-F238E27FC236}">
                <a16:creationId xmlns:a16="http://schemas.microsoft.com/office/drawing/2014/main" id="{462C86F1-4864-4ACD-ABCF-1020F2719136}"/>
              </a:ext>
            </a:extLst>
          </p:cNvPr>
          <p:cNvSpPr/>
          <p:nvPr/>
        </p:nvSpPr>
        <p:spPr>
          <a:xfrm>
            <a:off x="5636301" y="1303033"/>
            <a:ext cx="6282465" cy="463784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endPar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D128DE53-F3C0-438D-A12C-FCC9A1FC9012}"/>
              </a:ext>
            </a:extLst>
          </p:cNvPr>
          <p:cNvSpPr/>
          <p:nvPr/>
        </p:nvSpPr>
        <p:spPr>
          <a:xfrm>
            <a:off x="2615323" y="814741"/>
            <a:ext cx="8168264" cy="706515"/>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defRPr/>
            </a:pPr>
            <a:r>
              <a:rPr lang="en-US" sz="2400" b="1" dirty="0">
                <a:solidFill>
                  <a:prstClr val="white"/>
                </a:solidFill>
                <a:latin typeface="Times New Roman" panose="02020603050405020304" pitchFamily="18" charset="0"/>
                <a:cs typeface="Times New Roman" panose="02020603050405020304" pitchFamily="18" charset="0"/>
              </a:rPr>
              <a:t>2</a:t>
            </a:r>
            <a:r>
              <a:rPr lang="ar-EG" sz="2800" dirty="0">
                <a:solidFill>
                  <a:schemeClr val="bg1"/>
                </a:solidFill>
                <a:latin typeface="Adobe Arabic" panose="02040503050201020203" pitchFamily="18" charset="-78"/>
                <a:cs typeface="Adobe Arabic" panose="02040503050201020203" pitchFamily="18" charset="-78"/>
              </a:rPr>
              <a:t>. </a:t>
            </a:r>
            <a:r>
              <a:rPr lang="ar-EG" sz="2400" b="1" dirty="0">
                <a:solidFill>
                  <a:schemeClr val="bg1"/>
                </a:solidFill>
                <a:latin typeface="Adobe Arabic" panose="02040503050201020203" pitchFamily="18" charset="-78"/>
                <a:cs typeface="Adobe Arabic" panose="02040503050201020203" pitchFamily="18" charset="-78"/>
              </a:rPr>
              <a:t>مفهوم القيم الإخبارية        </a:t>
            </a:r>
            <a:r>
              <a:rPr lang="en-US" sz="2400" b="1" dirty="0">
                <a:solidFill>
                  <a:schemeClr val="bg1"/>
                </a:solidFill>
                <a:latin typeface="Adobe Arabic" panose="02040503050201020203" pitchFamily="18" charset="-78"/>
                <a:cs typeface="Adobe Arabic" panose="02040503050201020203" pitchFamily="18" charset="-78"/>
              </a:rPr>
              <a:t> </a:t>
            </a:r>
            <a:r>
              <a:rPr lang="en-US" sz="2400" b="1" dirty="0">
                <a:solidFill>
                  <a:prstClr val="white"/>
                </a:solidFill>
                <a:latin typeface="Times New Roman" panose="02020603050405020304" pitchFamily="18" charset="0"/>
                <a:cs typeface="Times New Roman" panose="02020603050405020304" pitchFamily="18" charset="0"/>
              </a:rPr>
              <a:t>The concept of news values</a:t>
            </a:r>
          </a:p>
        </p:txBody>
      </p:sp>
      <p:sp>
        <p:nvSpPr>
          <p:cNvPr id="9" name="Rectangle: Rounded Corners 8">
            <a:extLst>
              <a:ext uri="{FF2B5EF4-FFF2-40B4-BE49-F238E27FC236}">
                <a16:creationId xmlns:a16="http://schemas.microsoft.com/office/drawing/2014/main" id="{E5484E4B-2A09-4917-BA96-4BEA10A046AE}"/>
              </a:ext>
            </a:extLst>
          </p:cNvPr>
          <p:cNvSpPr/>
          <p:nvPr/>
        </p:nvSpPr>
        <p:spPr>
          <a:xfrm>
            <a:off x="3688995" y="1727855"/>
            <a:ext cx="8229771" cy="447859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a:solidFill>
                  <a:srgbClr val="000000"/>
                </a:solidFill>
                <a:ea typeface="Calibri" panose="020F0502020204030204" pitchFamily="34" charset="0"/>
                <a:cs typeface="Adobe Arabic" panose="02040503050201020203" pitchFamily="18" charset="-78"/>
              </a:rPr>
              <a:t>      </a:t>
            </a:r>
            <a:r>
              <a:rPr lang="ar-EG" sz="2400" dirty="0">
                <a:solidFill>
                  <a:srgbClr val="002060"/>
                </a:solidFill>
                <a:ea typeface="Calibri" panose="020F0502020204030204" pitchFamily="34" charset="0"/>
                <a:cs typeface="Adobe Arabic" panose="02040503050201020203" pitchFamily="18" charset="-78"/>
              </a:rPr>
              <a:t>يمكن تعريف "</a:t>
            </a:r>
            <a:r>
              <a:rPr lang="ar-EG" sz="2400" b="1" dirty="0">
                <a:solidFill>
                  <a:srgbClr val="002060"/>
                </a:solidFill>
                <a:ea typeface="Calibri" panose="020F0502020204030204" pitchFamily="34" charset="0"/>
                <a:cs typeface="Adobe Arabic" panose="02040503050201020203" pitchFamily="18" charset="-78"/>
              </a:rPr>
              <a:t>القيم الخبرية</a:t>
            </a:r>
            <a:r>
              <a:rPr lang="ar-EG" sz="2400" dirty="0">
                <a:solidFill>
                  <a:srgbClr val="002060"/>
                </a:solidFill>
                <a:ea typeface="Calibri" panose="020F0502020204030204" pitchFamily="34" charset="0"/>
                <a:cs typeface="Adobe Arabic" panose="02040503050201020203" pitchFamily="18" charset="-78"/>
              </a:rPr>
              <a:t>" بوصفها تصورات ومفاهيم ديناميكية صريحة أو ضمنية، تميز الإعلامي أو المؤسسة الإعلامية أو مجتمع بعينه، وتحدد ما يجمع وينتقى وينشر ويبث من أخبار، وتؤثر في طرق وأساليب ووسائل صناعة جمع وانتقاء </a:t>
            </a:r>
            <a:r>
              <a:rPr lang="ar-EG" sz="2400" dirty="0">
                <a:solidFill>
                  <a:srgbClr val="002060"/>
                </a:solidFill>
                <a:latin typeface="Adobe Arabic" panose="02040503050201020203" pitchFamily="18" charset="-78"/>
                <a:ea typeface="Calibri" panose="020F0502020204030204" pitchFamily="34" charset="0"/>
                <a:cs typeface="+mj-cs"/>
              </a:rPr>
              <a:t>ونشر</a:t>
            </a:r>
            <a:r>
              <a:rPr lang="ar-EG" sz="2400" dirty="0">
                <a:solidFill>
                  <a:srgbClr val="002060"/>
                </a:solidFill>
                <a:ea typeface="Calibri" panose="020F0502020204030204" pitchFamily="34" charset="0"/>
                <a:cs typeface="Adobe Arabic" panose="02040503050201020203" pitchFamily="18" charset="-78"/>
              </a:rPr>
              <a:t> الأخبار، وتحديد أهداف ما وراء النشر، وتتجسد مظاهرها في اتجاهات الوسائل الإعلامية والإعلاميين واختياراتهم الإخبارية ومعتقداتهم ومعاييرهم ورموزهم الإعلامية والاجتماعية وفيما تتفق عليه المؤسسات الإعلامية، وفيما يفضله أو يرفضه الجمهور في مجتمع بعينه.</a:t>
            </a:r>
            <a:endParaRPr lang="ar-EG" sz="2400" dirty="0">
              <a:solidFill>
                <a:srgbClr val="002060"/>
              </a:solidFill>
              <a:latin typeface="Adobe Caslon Pro" panose="0205050205050A020403" pitchFamily="18" charset="0"/>
              <a:cs typeface="+mj-cs"/>
            </a:endParaRPr>
          </a:p>
        </p:txBody>
      </p:sp>
      <p:pic>
        <p:nvPicPr>
          <p:cNvPr id="3" name="Picture 2">
            <a:extLst>
              <a:ext uri="{FF2B5EF4-FFF2-40B4-BE49-F238E27FC236}">
                <a16:creationId xmlns:a16="http://schemas.microsoft.com/office/drawing/2014/main" id="{86DF10D5-3577-4BA8-87C8-129AF17734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893" y="1736773"/>
            <a:ext cx="3021808" cy="39553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58843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397507" y="1188772"/>
            <a:ext cx="4128422" cy="4480456"/>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5236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3" name="Rectangle: Rounded Corners 2">
            <a:extLst>
              <a:ext uri="{FF2B5EF4-FFF2-40B4-BE49-F238E27FC236}">
                <a16:creationId xmlns:a16="http://schemas.microsoft.com/office/drawing/2014/main" id="{F6C48A42-4741-4103-8035-310864692C05}"/>
              </a:ext>
            </a:extLst>
          </p:cNvPr>
          <p:cNvSpPr/>
          <p:nvPr/>
        </p:nvSpPr>
        <p:spPr>
          <a:xfrm>
            <a:off x="2248263" y="1445029"/>
            <a:ext cx="7515782" cy="375257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وترتبط هذه التصورات ببقية مكونات البناء الإعلامي والاجتماعي لتؤثر فيه وتتأثر به، فهذه العوامل التي تحدد جمع وانتقاء ومعالجة وتحديد أولوية </a:t>
            </a:r>
            <a:r>
              <a:rPr lang="ar-EG" sz="2800" dirty="0">
                <a:solidFill>
                  <a:srgbClr val="002060"/>
                </a:solidFill>
                <a:latin typeface="Adobe Arabic" panose="02040503050201020203" pitchFamily="18" charset="-78"/>
                <a:ea typeface="Calibri" panose="020F0502020204030204" pitchFamily="34" charset="0"/>
                <a:cs typeface="+mj-cs"/>
              </a:rPr>
              <a:t>ونشر</a:t>
            </a:r>
            <a:r>
              <a:rPr lang="ar-EG" sz="2800" dirty="0">
                <a:solidFill>
                  <a:srgbClr val="002060"/>
                </a:solidFill>
                <a:latin typeface="Calibri" panose="020F0502020204030204" pitchFamily="34" charset="0"/>
                <a:ea typeface="Calibri" panose="020F0502020204030204" pitchFamily="34" charset="0"/>
                <a:cs typeface="+mj-cs"/>
              </a:rPr>
              <a:t> الخبر .</a:t>
            </a:r>
            <a:endParaRPr lang="en-US" sz="2800" dirty="0">
              <a:solidFill>
                <a:srgbClr val="00206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434396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744837" y="738024"/>
            <a:ext cx="7168620" cy="61199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en-US" sz="1600" b="1" dirty="0">
                <a:latin typeface="Times New Roman" panose="02020603050405020304" pitchFamily="18" charset="0"/>
                <a:ea typeface="Calibri" panose="020F0502020204030204" pitchFamily="34" charset="0"/>
                <a:cs typeface="Arial" panose="020B0604020202020204" pitchFamily="34" charset="0"/>
              </a:rPr>
              <a:t>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80431" y="5929863"/>
            <a:ext cx="1091009" cy="8544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14681" y="5987833"/>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350635" y="6255254"/>
            <a:ext cx="81910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8F56E623-4816-4D63-A1FF-29CD15ED0FAC}"/>
              </a:ext>
            </a:extLst>
          </p:cNvPr>
          <p:cNvSpPr/>
          <p:nvPr/>
        </p:nvSpPr>
        <p:spPr>
          <a:xfrm>
            <a:off x="2485572" y="1551578"/>
            <a:ext cx="8894295" cy="3982576"/>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ويرى </a:t>
            </a:r>
            <a:r>
              <a:rPr lang="en-US" sz="2400" dirty="0">
                <a:solidFill>
                  <a:srgbClr val="002060"/>
                </a:solidFill>
                <a:latin typeface="Adobe Arabic" panose="02040503050201020203" pitchFamily="18" charset="-78"/>
                <a:ea typeface="Calibri" panose="020F0502020204030204" pitchFamily="34" charset="0"/>
                <a:cs typeface="+mj-cs"/>
              </a:rPr>
              <a:t>Hartely</a:t>
            </a:r>
            <a:r>
              <a:rPr lang="ar-EG" sz="2400" dirty="0">
                <a:solidFill>
                  <a:srgbClr val="002060"/>
                </a:solidFill>
                <a:latin typeface="Calibri" panose="020F0502020204030204" pitchFamily="34" charset="0"/>
                <a:ea typeface="Calibri" panose="020F0502020204030204" pitchFamily="34" charset="0"/>
                <a:cs typeface="+mj-cs"/>
              </a:rPr>
              <a:t> أن القيم الخبرية ليست طبيعية ولا محايدة، وإنما تشكل رموزاً أو مجموعة رموز ترى العالم على نحو خاص جداً، والحقيقة أن القيم الخبرية هي رموز أيديولوجية</a:t>
            </a:r>
            <a:r>
              <a:rPr lang="ar-EG" sz="2400" dirty="0">
                <a:solidFill>
                  <a:srgbClr val="000000"/>
                </a:solidFill>
                <a:latin typeface="Calibri" panose="020F0502020204030204" pitchFamily="34" charset="0"/>
                <a:ea typeface="Calibri" panose="020F0502020204030204" pitchFamily="34" charset="0"/>
                <a:cs typeface="+mj-cs"/>
              </a:rPr>
              <a:t>. </a:t>
            </a:r>
          </a:p>
          <a:p>
            <a:pPr algn="justLow" rtl="1">
              <a:lnSpc>
                <a:spcPct val="150000"/>
              </a:lnSpc>
              <a:spcAft>
                <a:spcPts val="800"/>
              </a:spcAft>
            </a:pPr>
            <a:r>
              <a:rPr lang="ar-EG" sz="2400" dirty="0">
                <a:solidFill>
                  <a:srgbClr val="002060"/>
                </a:solidFill>
                <a:latin typeface="Calibri" panose="020F0502020204030204" pitchFamily="34" charset="0"/>
                <a:cs typeface="+mj-cs"/>
              </a:rPr>
              <a:t>       وترى "فريال مهنا" أن القيم الخبرية هي عنصر من عناصر القابلية المعلوماتية أي قابلية معلومة ما لأن تصبح خبرا.</a:t>
            </a:r>
            <a:endParaRPr lang="en-US" sz="2400" dirty="0">
              <a:solidFill>
                <a:srgbClr val="002060"/>
              </a:solidFill>
              <a:latin typeface="Calibri" panose="020F0502020204030204" pitchFamily="34" charset="0"/>
              <a:cs typeface="+mj-cs"/>
            </a:endParaRPr>
          </a:p>
          <a:p>
            <a:pPr algn="justLow" rtl="1">
              <a:lnSpc>
                <a:spcPct val="150000"/>
              </a:lnSpc>
              <a:spcAft>
                <a:spcPts val="800"/>
              </a:spcAft>
            </a:pPr>
            <a:endParaRPr lang="en-US" sz="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151799" y="5913545"/>
            <a:ext cx="1091009" cy="8544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87163" y="5940672"/>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287753" y="6319916"/>
            <a:ext cx="6820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a:t>
            </a:r>
            <a:endPar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484224" y="1247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Rounded Corners 3">
            <a:extLst>
              <a:ext uri="{FF2B5EF4-FFF2-40B4-BE49-F238E27FC236}">
                <a16:creationId xmlns:a16="http://schemas.microsoft.com/office/drawing/2014/main" id="{EA1EE55B-A14C-41E8-9EC9-86825BE21EC6}"/>
              </a:ext>
            </a:extLst>
          </p:cNvPr>
          <p:cNvSpPr/>
          <p:nvPr/>
        </p:nvSpPr>
        <p:spPr>
          <a:xfrm>
            <a:off x="1995055" y="1363191"/>
            <a:ext cx="9518073" cy="4343031"/>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800" dirty="0">
                <a:solidFill>
                  <a:srgbClr val="002060"/>
                </a:solidFill>
                <a:latin typeface="Calibri" panose="020F0502020204030204" pitchFamily="34" charset="0"/>
                <a:ea typeface="Calibri" panose="020F0502020204030204" pitchFamily="34" charset="0"/>
                <a:cs typeface="+mj-cs"/>
              </a:rPr>
              <a:t>والقيم الخبرية، قواعد عملية تحتوي جملة من المعارف المهنية التي تفسر وتقود ضمنيا أو جهاراً إجراءات العمل التحريري، وتشكل مرجعيات واضحة تكمن في المعارف المشتركة حول طبيعة وأهداف الخبر وهي مرجعيات يمكن استخدامها لتسهيل </a:t>
            </a:r>
            <a:r>
              <a:rPr lang="ar-EG" sz="2800" dirty="0">
                <a:solidFill>
                  <a:srgbClr val="002060"/>
                </a:solidFill>
                <a:latin typeface="Adobe Arabic" panose="02040503050201020203" pitchFamily="18" charset="-78"/>
                <a:ea typeface="Calibri" panose="020F0502020204030204" pitchFamily="34" charset="0"/>
                <a:cs typeface="+mj-cs"/>
              </a:rPr>
              <a:t>وتسريع</a:t>
            </a:r>
            <a:r>
              <a:rPr lang="ar-EG" sz="2800" dirty="0">
                <a:solidFill>
                  <a:srgbClr val="002060"/>
                </a:solidFill>
                <a:latin typeface="Calibri" panose="020F0502020204030204" pitchFamily="34" charset="0"/>
                <a:ea typeface="Calibri" panose="020F0502020204030204" pitchFamily="34" charset="0"/>
                <a:cs typeface="+mj-cs"/>
              </a:rPr>
              <a:t> العملية المعقدة لمعالجة الأخبار.</a:t>
            </a:r>
            <a:endParaRPr lang="ar-EG" sz="2800" dirty="0">
              <a:solidFill>
                <a:srgbClr val="002060"/>
              </a:solidFill>
              <a:cs typeface="+mj-cs"/>
            </a:endParaRPr>
          </a:p>
        </p:txBody>
      </p:sp>
    </p:spTree>
    <p:extLst>
      <p:ext uri="{BB962C8B-B14F-4D97-AF65-F5344CB8AC3E}">
        <p14:creationId xmlns:p14="http://schemas.microsoft.com/office/powerpoint/2010/main" val="345828803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35687" y="1139895"/>
            <a:ext cx="4128422" cy="48037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32218" y="1369738"/>
            <a:ext cx="6588389" cy="421364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Adobe Arabic" panose="02040503050201020203" pitchFamily="18" charset="-78"/>
              </a:rPr>
              <a:t>وتمثل القيم الخبرية جزءاً مهماً من الأيديولوجية الإعلامية والفكرية المتبعة، ومن هنا ينبع الاختلاف بين دول العالم النامي والدول الغربية في مصفوفة القيم الخبرية التي تتبناها كل منها، حيث أن مفهوم الخبر عند كل منها يختلف كثيراً عن الأخرى، وبالتالي تختلف الاحتياجات الإخبارية وأساليب التعبير عنها.</a:t>
            </a:r>
            <a:endParaRPr lang="en-US" sz="12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DB9B67A5-05DA-4DB1-9B40-C3B1F23400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359" y="1188791"/>
            <a:ext cx="4549357" cy="45755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65924" y="838435"/>
            <a:ext cx="4128422" cy="4835724"/>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07675" y="1567544"/>
            <a:ext cx="9153028" cy="424542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spcAft>
                <a:spcPts val="800"/>
              </a:spcAft>
            </a:pPr>
            <a:r>
              <a:rPr lang="ar-EG" sz="2400" u="sng" dirty="0">
                <a:solidFill>
                  <a:srgbClr val="002060"/>
                </a:solidFill>
                <a:latin typeface="Calibri" panose="020F0502020204030204" pitchFamily="34" charset="0"/>
                <a:ea typeface="Calibri" panose="020F0502020204030204" pitchFamily="34" charset="0"/>
                <a:cs typeface="Adobe Arabic" panose="02040503050201020203" pitchFamily="18" charset="-78"/>
              </a:rPr>
              <a:t>    حدد الباحث الجزائري اسماعيل قاسمي 2008 هذه العوامل بالشكل التالي:</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pitchFamily="18" charset="-78"/>
              </a:rPr>
              <a:t>أولاً: السلطة السياسية.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pitchFamily="18" charset="-78"/>
              </a:rPr>
              <a:t>ثانياً: سياسة المؤسسة الإعلامية.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pitchFamily="18" charset="-78"/>
              </a:rPr>
              <a:t>ثالثاً: الإيديولوجية.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pitchFamily="18" charset="-78"/>
              </a:rPr>
              <a:t>رابعاً: القيم المجتمعية.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pitchFamily="18" charset="-78"/>
              </a:rPr>
              <a:t>خامساً: القواعد المهنية.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pitchFamily="18" charset="-78"/>
              </a:rPr>
              <a:t>سادساً: نوع الملكية.</a:t>
            </a:r>
          </a:p>
          <a:p>
            <a:pPr algn="justLow" rtl="1">
              <a:lnSpc>
                <a:spcPct val="107000"/>
              </a:lnSpc>
              <a:spcAft>
                <a:spcPts val="800"/>
              </a:spcAft>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5219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3" name="Rectangle: Rounded Corners 2">
            <a:extLst>
              <a:ext uri="{FF2B5EF4-FFF2-40B4-BE49-F238E27FC236}">
                <a16:creationId xmlns:a16="http://schemas.microsoft.com/office/drawing/2014/main" id="{499D9A1E-7755-4F03-98A2-7A04259A6B21}"/>
              </a:ext>
            </a:extLst>
          </p:cNvPr>
          <p:cNvSpPr/>
          <p:nvPr/>
        </p:nvSpPr>
        <p:spPr>
          <a:xfrm>
            <a:off x="2507674" y="461344"/>
            <a:ext cx="8104908" cy="84862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spcAft>
                <a:spcPts val="800"/>
              </a:spcAft>
            </a:pPr>
            <a:r>
              <a:rPr lang="en-US" sz="2400" b="1" dirty="0">
                <a:solidFill>
                  <a:srgbClr val="002060"/>
                </a:solidFill>
                <a:latin typeface="Adobe Arabic" panose="02040503050201020203" pitchFamily="18" charset="-78"/>
                <a:cs typeface="Adobe Arabic" panose="02040503050201020203"/>
              </a:rPr>
              <a:t>3</a:t>
            </a:r>
            <a:r>
              <a:rPr lang="ar-EG" sz="2400" b="1" dirty="0">
                <a:solidFill>
                  <a:srgbClr val="002060"/>
                </a:solidFill>
                <a:latin typeface="Calibri" panose="020F0502020204030204" pitchFamily="34" charset="0"/>
                <a:ea typeface="Calibri" panose="020F0502020204030204" pitchFamily="34" charset="0"/>
                <a:cs typeface="Adobe Arabic" panose="02040503050201020203" pitchFamily="18" charset="-78"/>
              </a:rPr>
              <a:t>.العوامل المؤثرة في القيم الإخبارية  </a:t>
            </a:r>
            <a:r>
              <a:rPr lang="en-US" sz="2400" b="1" dirty="0">
                <a:solidFill>
                  <a:srgbClr val="002060"/>
                </a:solidFill>
                <a:latin typeface="Adobe Arabic" panose="02040503050201020203" pitchFamily="18" charset="-78"/>
                <a:cs typeface="Adobe Arabic" panose="02040503050201020203"/>
              </a:rPr>
              <a:t>Factors affecting news values</a:t>
            </a:r>
            <a:endParaRPr lang="en-US" sz="2400" b="1" dirty="0">
              <a:solidFill>
                <a:srgbClr val="002060"/>
              </a:solidFill>
              <a:latin typeface="Calibri" panose="020F0502020204030204" pitchFamily="34" charset="0"/>
              <a:ea typeface="Calibri" panose="020F0502020204030204" pitchFamily="34" charset="0"/>
              <a:cs typeface="Adobe Arabic" panose="02040503050201020203"/>
            </a:endParaRPr>
          </a:p>
        </p:txBody>
      </p:sp>
      <p:pic>
        <p:nvPicPr>
          <p:cNvPr id="6" name="Picture 5">
            <a:extLst>
              <a:ext uri="{FF2B5EF4-FFF2-40B4-BE49-F238E27FC236}">
                <a16:creationId xmlns:a16="http://schemas.microsoft.com/office/drawing/2014/main" id="{92F88EB9-2D4D-4881-9AC3-DF35FB8B51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943" y="2361834"/>
            <a:ext cx="5277394" cy="29440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05545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37312" y="1573091"/>
            <a:ext cx="3846729" cy="47318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78332" y="1682859"/>
            <a:ext cx="8993596" cy="445244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يمكن هنا استعراض أهم القيم الخبرية التي يحرص عليها في سوق الأخبار عالميا وتتضمن:</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en-US" sz="2400" dirty="0">
                <a:solidFill>
                  <a:srgbClr val="002060"/>
                </a:solidFill>
                <a:latin typeface="Adobe Arabic" panose="02040503050201020203" pitchFamily="18" charset="-78"/>
                <a:cs typeface="Adobe Arabic" panose="02040503050201020203" pitchFamily="18" charset="-78"/>
              </a:rPr>
              <a:t>1</a:t>
            </a:r>
            <a:r>
              <a:rPr lang="ar-EG" sz="2400" b="1" dirty="0">
                <a:solidFill>
                  <a:srgbClr val="002060"/>
                </a:solidFill>
                <a:latin typeface="Calibri" panose="020F0502020204030204" pitchFamily="34" charset="0"/>
                <a:ea typeface="Calibri" panose="020F0502020204030204" pitchFamily="34" charset="0"/>
                <a:cs typeface="+mj-cs"/>
              </a:rPr>
              <a:t>. الجدة - الآنية - الفورية:</a:t>
            </a: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تُعني أنه من الضروري أن يكون الخبر جديداً، بمعنى أن يكون مجارياً للأحداث، فالخبر هو أسرع مادة معرضة للتلف والفساد بمجرد مرور ساعات قليلة على وقوعه، ويُعد هذا العنصر قيمة أساسية تحدد وإلى حد كبير مدى صلاحية الخبر للنشر، وهو أول عنصر أجمع عليه معظم الباحثين، باعتبار أن الخبر كلما كان جديداً، كلما كان اهتمام القراء به كبيراً.</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Rounded Corners 6">
            <a:extLst>
              <a:ext uri="{FF2B5EF4-FFF2-40B4-BE49-F238E27FC236}">
                <a16:creationId xmlns:a16="http://schemas.microsoft.com/office/drawing/2014/main" id="{49EC191D-4CB4-42B2-87BA-827F64C6C889}"/>
              </a:ext>
            </a:extLst>
          </p:cNvPr>
          <p:cNvSpPr/>
          <p:nvPr/>
        </p:nvSpPr>
        <p:spPr>
          <a:xfrm>
            <a:off x="1410789" y="553098"/>
            <a:ext cx="9784080" cy="848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r>
              <a:rPr lang="en-US" sz="2400" dirty="0">
                <a:solidFill>
                  <a:srgbClr val="002060"/>
                </a:solidFill>
                <a:latin typeface="Adobe Arabic" panose="02040503050201020203" pitchFamily="18" charset="-78"/>
                <a:cs typeface="Adobe Arabic" panose="02040503050201020203" pitchFamily="18" charset="-78"/>
              </a:rPr>
              <a:t>4</a:t>
            </a:r>
            <a:r>
              <a:rPr lang="ar-EG" sz="2400" dirty="0">
                <a:solidFill>
                  <a:srgbClr val="002060"/>
                </a:solidFill>
                <a:latin typeface="Adobe Arabic" panose="02040503050201020203" pitchFamily="18" charset="-78"/>
                <a:cs typeface="Adobe Arabic" panose="02040503050201020203" pitchFamily="18" charset="-78"/>
              </a:rPr>
              <a:t>. </a:t>
            </a:r>
            <a:r>
              <a:rPr lang="ar-EG" sz="2400" b="1" dirty="0">
                <a:solidFill>
                  <a:srgbClr val="002060"/>
                </a:solidFill>
                <a:latin typeface="Adobe Arabic" panose="02040503050201020203" pitchFamily="18" charset="-78"/>
                <a:cs typeface="Adobe Arabic" panose="02040503050201020203" pitchFamily="18" charset="-78"/>
              </a:rPr>
              <a:t>أهم القيم الخبرية في سوق الأخبار عالمياً</a:t>
            </a:r>
          </a:p>
          <a:p>
            <a:pPr lvl="0" algn="ctr" rtl="1"/>
            <a:r>
              <a:rPr lang="en-US" sz="2400" dirty="0">
                <a:solidFill>
                  <a:srgbClr val="002060"/>
                </a:solidFill>
                <a:latin typeface="Adobe Arabic" panose="02040503050201020203" pitchFamily="18" charset="-78"/>
                <a:cs typeface="Adobe Arabic" panose="02040503050201020203" pitchFamily="18" charset="-78"/>
              </a:rPr>
              <a:t>The most important news values in the global news market</a:t>
            </a:r>
            <a:endParaRPr lang="ar-EG" sz="2400" dirty="0">
              <a:solidFill>
                <a:srgbClr val="002060"/>
              </a:solidFill>
              <a:latin typeface="Adobe Arabic" panose="02040503050201020203" pitchFamily="18" charset="-78"/>
              <a:cs typeface="Adobe Arabic" panose="02040503050201020203" pitchFamily="18" charset="-78"/>
            </a:endParaRPr>
          </a:p>
        </p:txBody>
      </p:sp>
      <p:pic>
        <p:nvPicPr>
          <p:cNvPr id="4" name="Picture 3">
            <a:extLst>
              <a:ext uri="{FF2B5EF4-FFF2-40B4-BE49-F238E27FC236}">
                <a16:creationId xmlns:a16="http://schemas.microsoft.com/office/drawing/2014/main" id="{B5AB0C7E-90BC-49EF-A17B-0B981E2341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91" y="2116278"/>
            <a:ext cx="2832275" cy="36454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35674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363604" y="1126878"/>
            <a:ext cx="3608324" cy="50984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38254" y="1226254"/>
            <a:ext cx="7044674" cy="523163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ولكن هذا لا ينفي أن بعض الأحداث التي وقعت منذ فترات بعيدة ولم تنشر من قبل يمكن أن تكون مادة صحفية جيدة لخبر جديد... بل إن بعض هذه الأخبار قد يفرض نفسه على الصفحات الأولى في الصحف مثل اكتشاف وثائق جديدة تكشف عن بعض الأسرار المجهولة لحرب </a:t>
            </a:r>
            <a:r>
              <a:rPr lang="en-US" sz="2400" dirty="0">
                <a:solidFill>
                  <a:srgbClr val="002060"/>
                </a:solidFill>
                <a:latin typeface="Bahnschrift SemiLight SemiConde" panose="020B0502040204020203" pitchFamily="34" charset="0"/>
                <a:ea typeface="Calibri" panose="020F0502020204030204" pitchFamily="34" charset="0"/>
                <a:cs typeface="+mj-cs"/>
              </a:rPr>
              <a:t>1973</a:t>
            </a:r>
            <a:r>
              <a:rPr lang="ar-EG" sz="2400" dirty="0">
                <a:solidFill>
                  <a:srgbClr val="002060"/>
                </a:solidFill>
                <a:latin typeface="Calibri" panose="020F0502020204030204" pitchFamily="34" charset="0"/>
                <a:ea typeface="Calibri" panose="020F0502020204030204" pitchFamily="34" charset="0"/>
                <a:cs typeface="+mj-cs"/>
              </a:rPr>
              <a:t>... فمثل هذه الأخبار أو المعلومات التاريخية قد تُثير اهتمام بعض الشباب بما تضعه بين أيديهم من معلومات تاريخية كانت خافية عنهم. كذلك فإن بعض هذه الأخبار قد تُثير اهتمام الرأي العام كله في المجتمع وخاصة عندما تكشف عن حقائق مجهولة تمس بعض الزعماء أو القادة.</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2EEC2756-C100-4B11-8576-8BF5AD61FF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689" y="1705068"/>
            <a:ext cx="4220565" cy="4191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161276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70802" y="786536"/>
            <a:ext cx="4588689" cy="5284927"/>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42509" y="870282"/>
            <a:ext cx="7488658" cy="509905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b="1" dirty="0">
                <a:solidFill>
                  <a:srgbClr val="002060"/>
                </a:solidFill>
                <a:latin typeface="Adobe Kaiti Std R"/>
                <a:ea typeface="Calibri" panose="020F0502020204030204" pitchFamily="34" charset="0"/>
                <a:cs typeface="Simple Indust Outline" panose="02010400000000000000" pitchFamily="2" charset="-78"/>
              </a:rPr>
              <a:t>2</a:t>
            </a:r>
            <a:r>
              <a:rPr lang="ar-EG" sz="2400" b="1" dirty="0">
                <a:solidFill>
                  <a:srgbClr val="002060"/>
                </a:solidFill>
                <a:latin typeface="Calibri" panose="020F0502020204030204" pitchFamily="34" charset="0"/>
                <a:ea typeface="Calibri" panose="020F0502020204030204" pitchFamily="34" charset="0"/>
                <a:cs typeface="+mj-cs"/>
              </a:rPr>
              <a:t>. القرب الجغرافي / النفسي:</a:t>
            </a: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هذا العنصر له معنيان، الأول: القرب الجغرافي، والثاني: القرب النفسي.</a:t>
            </a: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الأول يقصد به قرب المكان، فكلما كان الخبر قريباً من القراء كان تأثيره مباشراً عليهم، فالجماهير تتأثر دائماً بالأحداث التي تقع في محيطهم أولاً... ولذلك نجد أن القارئ بطبيعته يميل إلى معرفة كل شيء يحيط به أكثر من ميله إلى معرفة الأشياء البعيدة عنه.</a:t>
            </a:r>
          </a:p>
          <a:p>
            <a:pPr algn="justLow" rtl="1">
              <a:lnSpc>
                <a:spcPct val="150000"/>
              </a:lnSpc>
              <a:spcAft>
                <a:spcPts val="800"/>
              </a:spcAft>
            </a:pPr>
            <a:endParaRPr lang="ar-EG" sz="2800" b="1" dirty="0">
              <a:solidFill>
                <a:srgbClr val="002060"/>
              </a:solidFill>
              <a:latin typeface="Calibri" panose="020F0502020204030204" pitchFamily="34" charset="0"/>
              <a:ea typeface="Calibri" panose="020F0502020204030204" pitchFamily="34" charset="0"/>
              <a:cs typeface="Adobe Arabic" panose="02040503050201020203" pitchFamily="18" charset="-78"/>
            </a:endParaRPr>
          </a:p>
          <a:p>
            <a:pPr algn="justLow" rtl="1">
              <a:lnSpc>
                <a:spcPct val="150000"/>
              </a:lnSpc>
              <a:spcAft>
                <a:spcPts val="800"/>
              </a:spcAft>
            </a:pPr>
            <a:endParaRPr lang="en-US" sz="12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87E08313-47EC-4663-9484-5DEF762184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819" y="1320338"/>
            <a:ext cx="3424366" cy="43281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41757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858426" y="987610"/>
            <a:ext cx="3393938" cy="4882778"/>
          </a:xfrm>
          <a:prstGeom prst="roundRect">
            <a:avLst>
              <a:gd name="adj" fmla="val 6140"/>
            </a:avLst>
          </a:prstGeom>
          <a:solidFill>
            <a:schemeClr val="accent5">
              <a:lumMod val="75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67567" y="1360853"/>
            <a:ext cx="7656866" cy="413629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3200" dirty="0">
                <a:solidFill>
                  <a:srgbClr val="002060"/>
                </a:solidFill>
                <a:latin typeface="Calibri" panose="020F0502020204030204" pitchFamily="34" charset="0"/>
                <a:ea typeface="Calibri" panose="020F0502020204030204" pitchFamily="34" charset="0"/>
                <a:cs typeface="Adobe Arabic" panose="02040503050201020203" pitchFamily="18" charset="-78"/>
              </a:rPr>
              <a:t>    </a:t>
            </a:r>
            <a:r>
              <a:rPr lang="ar-EG" sz="2800" dirty="0">
                <a:solidFill>
                  <a:srgbClr val="002060"/>
                </a:solidFill>
                <a:latin typeface="Calibri" panose="020F0502020204030204" pitchFamily="34" charset="0"/>
                <a:ea typeface="Calibri" panose="020F0502020204030204" pitchFamily="34" charset="0"/>
                <a:cs typeface="Adobe Arabic" panose="02040503050201020203" pitchFamily="18" charset="-78"/>
              </a:rPr>
              <a:t>وتكون هذه الروابط عادة بسبب النوع أو الديانة أو السن وتتفرع عنها قيمة فرعية هي قيمة الألفة، وهذه الخاصية الخبرية تتعلق بالجماعة وبالقرب الثقافي وبما يتناغم مع الجمهور المتلقي فالأشياء القريبة منا تعنينا أكثر من سواها.</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3029083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6" y="440938"/>
            <a:ext cx="3811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2060"/>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392436" y="974327"/>
            <a:ext cx="3496345" cy="521756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4908" y="1126982"/>
            <a:ext cx="7403837" cy="506490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b="1" dirty="0">
                <a:solidFill>
                  <a:srgbClr val="002060"/>
                </a:solidFill>
                <a:latin typeface="Baskerville Old Face" panose="02020602080505020303" pitchFamily="18" charset="0"/>
                <a:ea typeface="Calibri" panose="020F0502020204030204" pitchFamily="34" charset="0"/>
                <a:cs typeface="+mj-cs"/>
              </a:rPr>
              <a:t>3</a:t>
            </a:r>
            <a:r>
              <a:rPr lang="ar-EG" sz="2400" b="1" dirty="0">
                <a:solidFill>
                  <a:srgbClr val="002060"/>
                </a:solidFill>
                <a:latin typeface="Calibri" panose="020F0502020204030204" pitchFamily="34" charset="0"/>
                <a:ea typeface="Calibri" panose="020F0502020204030204" pitchFamily="34" charset="0"/>
                <a:cs typeface="Adobe Arabic" panose="02040503050201020203" pitchFamily="18" charset="-78"/>
              </a:rPr>
              <a:t>. </a:t>
            </a:r>
            <a:r>
              <a:rPr lang="ar-EG" sz="2400" b="1" dirty="0">
                <a:solidFill>
                  <a:srgbClr val="002060"/>
                </a:solidFill>
                <a:latin typeface="Calibri" panose="020F0502020204030204" pitchFamily="34" charset="0"/>
                <a:ea typeface="Calibri" panose="020F0502020204030204" pitchFamily="34" charset="0"/>
                <a:cs typeface="+mj-cs"/>
              </a:rPr>
              <a:t>الفائدة أو المصلحة الشخصية أو العامة: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المقصود في هذا العنصر أن يتضمن الخبر معلومات أو بيانات لها علاقة مباشرة بمصالح عدد كبير من القراء سواء كانت هذه المصالح سياسية أو اقتصادية أو اجتماعية... ويرى معظم الصحفيين أن ما يفيد الجمهور يجب أن يمثل مكان الصدارة في معايير اختيار الأخبار، كما أوضحت عدة دراسات أن الجمهور يهتم بالأخبار المتضمنة عناصر الفائدة الشخصية والاهتمام الإنساني أكثر من الاهتمام بالأخبار الجادة..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1600" dirty="0">
                <a:solidFill>
                  <a:srgbClr val="000000"/>
                </a:solidFill>
                <a:latin typeface="Calibri" panose="020F0502020204030204" pitchFamily="34" charset="0"/>
                <a:ea typeface="Calibri" panose="020F0502020204030204" pitchFamily="34" charset="0"/>
                <a:cs typeface="Adobe Arabic" panose="02040503050201020203" pitchFamily="18" charset="-78"/>
              </a:rPr>
              <a:t> </a:t>
            </a:r>
            <a:endParaRPr lang="en-US" sz="9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84745" y="634292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93254" y="315023"/>
            <a:ext cx="1738927" cy="811960"/>
          </a:xfrm>
          <a:prstGeom prst="rect">
            <a:avLst/>
          </a:prstGeom>
        </p:spPr>
      </p:pic>
      <p:sp>
        <p:nvSpPr>
          <p:cNvPr id="3" name="Rectangle: Rounded Corners 2">
            <a:extLst>
              <a:ext uri="{FF2B5EF4-FFF2-40B4-BE49-F238E27FC236}">
                <a16:creationId xmlns:a16="http://schemas.microsoft.com/office/drawing/2014/main" id="{C38F9112-CD6B-47CE-BC60-0C0D53873D0C}"/>
              </a:ext>
            </a:extLst>
          </p:cNvPr>
          <p:cNvSpPr/>
          <p:nvPr/>
        </p:nvSpPr>
        <p:spPr>
          <a:xfrm>
            <a:off x="1177636" y="6214561"/>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6" name="Picture 5">
            <a:extLst>
              <a:ext uri="{FF2B5EF4-FFF2-40B4-BE49-F238E27FC236}">
                <a16:creationId xmlns:a16="http://schemas.microsoft.com/office/drawing/2014/main" id="{7BA0D26B-17DE-480D-9AE1-A0C9E347F2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5318" y="1184308"/>
            <a:ext cx="3801653" cy="43877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443578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94513" y="732538"/>
            <a:ext cx="3067997" cy="5392924"/>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02181" y="892049"/>
            <a:ext cx="8036647" cy="489462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en-US" sz="2400" b="1" dirty="0">
                <a:solidFill>
                  <a:srgbClr val="002060"/>
                </a:solidFill>
                <a:latin typeface="Calibri" panose="020F0502020204030204" pitchFamily="34" charset="0"/>
                <a:ea typeface="Calibri" panose="020F0502020204030204" pitchFamily="34" charset="0"/>
                <a:cs typeface="+mj-cs"/>
              </a:rPr>
              <a:t>4</a:t>
            </a:r>
            <a:r>
              <a:rPr lang="ar-EG" sz="2400" b="1" dirty="0">
                <a:solidFill>
                  <a:srgbClr val="002060"/>
                </a:solidFill>
                <a:latin typeface="Calibri" panose="020F0502020204030204" pitchFamily="34" charset="0"/>
                <a:ea typeface="Calibri" panose="020F0502020204030204" pitchFamily="34" charset="0"/>
                <a:cs typeface="+mj-cs"/>
              </a:rPr>
              <a:t>. الإثارة والغرابة والطرافة:</a:t>
            </a:r>
            <a:endParaRPr lang="en-US" sz="24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وهي الأخبار التي تثير غرائز الجمهور لغرابتها وطرافتها، وتُعد الأحداث التي تبعد نوعاً ما عن المألوف أو العادي، مصدراً للأخبار ذات الأولوية في النشر، ويكون الخبر قابلاً للترويج كلما زاد حجم غرابته وإثارته، وقد استغلت هذه القيمة في </a:t>
            </a:r>
            <a:r>
              <a:rPr lang="ar-EG" sz="2400" dirty="0">
                <a:solidFill>
                  <a:srgbClr val="002060"/>
                </a:solidFill>
                <a:latin typeface="Adobe Arabic" panose="02040503050201020203" pitchFamily="18" charset="-78"/>
                <a:ea typeface="Calibri" panose="020F0502020204030204" pitchFamily="34" charset="0"/>
                <a:cs typeface="+mj-cs"/>
              </a:rPr>
              <a:t>نشر </a:t>
            </a:r>
            <a:r>
              <a:rPr lang="ar-EG" sz="2400" dirty="0">
                <a:solidFill>
                  <a:srgbClr val="002060"/>
                </a:solidFill>
                <a:latin typeface="Calibri" panose="020F0502020204030204" pitchFamily="34" charset="0"/>
                <a:ea typeface="Calibri" panose="020F0502020204030204" pitchFamily="34" charset="0"/>
                <a:cs typeface="+mj-cs"/>
              </a:rPr>
              <a:t>وتوزيع الأخبار المتعلقة بفضائح المشهورين والشخصيات المركزية في الدولة، واستعملها المنافسون في الحملات الانتخابية لاستقطاب الجمهور لهذا النوع من الأخبار الذي يكون عادة جمهوراً مندفعاً.</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j-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4A1B2DF6-3456-4B5F-BE02-3AFEB907C4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81" y="1178699"/>
            <a:ext cx="3429000" cy="43213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31031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89324" y="910376"/>
            <a:ext cx="4128422" cy="503724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39017" y="1019365"/>
            <a:ext cx="8343618" cy="480088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b="1" dirty="0">
                <a:solidFill>
                  <a:srgbClr val="002060"/>
                </a:solidFill>
                <a:ea typeface="Calibri" panose="020F0502020204030204" pitchFamily="34" charset="0"/>
                <a:cs typeface="+mj-cs"/>
              </a:rPr>
              <a:t>5</a:t>
            </a:r>
            <a:r>
              <a:rPr lang="ar-EG" sz="2400" b="1" dirty="0">
                <a:solidFill>
                  <a:srgbClr val="002060"/>
                </a:solidFill>
                <a:latin typeface="Calibri" panose="020F0502020204030204" pitchFamily="34" charset="0"/>
                <a:ea typeface="Calibri" panose="020F0502020204030204" pitchFamily="34" charset="0"/>
                <a:cs typeface="+mj-cs"/>
              </a:rPr>
              <a:t>. الحجم والضخامة: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يعتبر عنصر الضخامة معياراً أساسياً لأهمية الحدث في معظم وسائل الإعلام على الرغم من أن قرار نشر الخبر يتوقف في بعض المجتمعات أساساً على المعايير السياسية والفكرية، وليس على حجم الخبر، وهي قيمة تستمد مقوماتها من ضخامة الأرقام والأعداد.. أي عدد من يهتمون بالخبر أو ضخامة عدد المشاركين في الحدث أو عدد الأفراد الموجه لهم. </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6959743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89324" y="1136468"/>
            <a:ext cx="4128422" cy="4811153"/>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39017" y="1436914"/>
            <a:ext cx="8343618" cy="438333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فالخبر وفق هذا المعيار هو الذى يهم عدداً أكبر من الناس، فتخصص له الصحف وباقي وسائل الإعلام الأخرى مساحة أوسع من مساحة غيره من الأخبار، وتخصص له مكاناً يحقق لفت النظر السريع، وتكون ضخامة الخبر مستمدة من مكان حدوثه أو من الشخصية الرئيسية أو أن الخبر ضخم في حد ذاته..</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mj-lt"/>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9442958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478874" y="751147"/>
            <a:ext cx="4493054" cy="5576462"/>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8199" y="894341"/>
            <a:ext cx="8271163" cy="551083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endParaRPr lang="en-US" sz="9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b="1" dirty="0">
                <a:solidFill>
                  <a:srgbClr val="002060"/>
                </a:solidFill>
                <a:latin typeface="+mj-lt"/>
                <a:ea typeface="Calibri" panose="020F0502020204030204" pitchFamily="34" charset="0"/>
                <a:cs typeface="+mj-cs"/>
              </a:rPr>
              <a:t>6</a:t>
            </a:r>
            <a:r>
              <a:rPr lang="ar-EG" sz="2400" b="1" dirty="0">
                <a:solidFill>
                  <a:srgbClr val="002060"/>
                </a:solidFill>
                <a:latin typeface="Calibri" panose="020F0502020204030204" pitchFamily="34" charset="0"/>
                <a:ea typeface="Calibri" panose="020F0502020204030204" pitchFamily="34" charset="0"/>
                <a:cs typeface="+mj-cs"/>
              </a:rPr>
              <a:t>. الحالية: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أو ما يعرف بصراع السبق الصحفي في التغطية الإخبارية ويُعد الاهتمام بهذه القيمة من أهم العناصر الأساسية في اختيار نوعية الأخبار خصوصاً في هذا </a:t>
            </a:r>
            <a:r>
              <a:rPr lang="ar-EG" sz="2400" dirty="0">
                <a:solidFill>
                  <a:srgbClr val="002060"/>
                </a:solidFill>
                <a:latin typeface="Adobe Arabic" panose="02040503050201020203" pitchFamily="18" charset="-78"/>
                <a:ea typeface="Calibri" panose="020F0502020204030204" pitchFamily="34" charset="0"/>
                <a:cs typeface="+mj-cs"/>
              </a:rPr>
              <a:t>العصر.</a:t>
            </a:r>
            <a:r>
              <a:rPr lang="ar-EG" sz="2400" dirty="0">
                <a:solidFill>
                  <a:srgbClr val="002060"/>
                </a:solidFill>
                <a:latin typeface="Calibri" panose="020F0502020204030204" pitchFamily="34" charset="0"/>
                <a:ea typeface="Calibri" panose="020F0502020204030204" pitchFamily="34" charset="0"/>
                <a:cs typeface="+mj-cs"/>
              </a:rPr>
              <a:t> حيث أصبح عامل الوقت أكثر حسماً في صناعة وتوزيع الأخبار بسبب المنافسة </a:t>
            </a:r>
            <a:r>
              <a:rPr lang="ar-EG" sz="2400" dirty="0">
                <a:solidFill>
                  <a:srgbClr val="002060"/>
                </a:solidFill>
                <a:latin typeface="Adobe Arabic" panose="02040503050201020203" pitchFamily="18" charset="-78"/>
                <a:ea typeface="Calibri" panose="020F0502020204030204" pitchFamily="34" charset="0"/>
                <a:cs typeface="+mj-cs"/>
              </a:rPr>
              <a:t>الشرسة</a:t>
            </a:r>
            <a:r>
              <a:rPr lang="ar-EG" sz="2400" dirty="0">
                <a:solidFill>
                  <a:srgbClr val="002060"/>
                </a:solidFill>
                <a:latin typeface="Calibri" panose="020F0502020204030204" pitchFamily="34" charset="0"/>
                <a:ea typeface="Calibri" panose="020F0502020204030204" pitchFamily="34" charset="0"/>
                <a:cs typeface="+mj-cs"/>
              </a:rPr>
              <a:t> بين الإمبراطوريات الإعلامية العالمية، ما يجعل الطبعات الصحفية الصباحية تختلف تماماً عن المسائية وإن النشرات التي تتفاوت بساعة زمن واحدة تختلف كلياً. وفي هذا السياق يعرف الخبر على أساس أنه معلومة تصبح أقل قيمة لو عرفها الجمهور غداً بدل اليوم.</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00662B66-5AC7-49B7-B67F-1F4845DE44B7}"/>
              </a:ext>
            </a:extLst>
          </p:cNvPr>
          <p:cNvPicPr>
            <a:picLocks noChangeAspect="1"/>
          </p:cNvPicPr>
          <p:nvPr/>
        </p:nvPicPr>
        <p:blipFill>
          <a:blip r:embed="rId3"/>
          <a:stretch>
            <a:fillRect/>
          </a:stretch>
        </p:blipFill>
        <p:spPr>
          <a:xfrm>
            <a:off x="251509" y="1376225"/>
            <a:ext cx="3072789" cy="37365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18779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87491" y="706923"/>
            <a:ext cx="4128422" cy="4945732"/>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09880" y="838712"/>
            <a:ext cx="8201891" cy="468215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pitchFamily="18" charset="-78"/>
              </a:rPr>
              <a:t>ولا تختلف كل النظريات الإعلامية في إعطاء هذه القيمة الأهمية الكبرى حيث أنها تعتقد إن الجمهور ينتظر دائماً الاطلاع على ما يقع حالاً ودون انتظار والاستزادة من المعلومات غير أن هذه القيمة تكاد تكون السبب </a:t>
            </a:r>
            <a:r>
              <a:rPr lang="ar-EG" sz="2400" dirty="0">
                <a:solidFill>
                  <a:srgbClr val="002060"/>
                </a:solidFill>
                <a:latin typeface="Adobe Arabic" panose="02040503050201020203" pitchFamily="18" charset="-78"/>
                <a:ea typeface="Calibri" panose="020F0502020204030204" pitchFamily="34" charset="0"/>
                <a:cs typeface="+mj-cs"/>
              </a:rPr>
              <a:t>الرئيسي</a:t>
            </a:r>
            <a:r>
              <a:rPr lang="ar-EG" sz="2400" dirty="0">
                <a:solidFill>
                  <a:srgbClr val="002060"/>
                </a:solidFill>
                <a:latin typeface="Calibri" panose="020F0502020204030204" pitchFamily="34" charset="0"/>
                <a:ea typeface="Calibri" panose="020F0502020204030204" pitchFamily="34" charset="0"/>
                <a:cs typeface="Adobe Arabic" panose="02040503050201020203" pitchFamily="18" charset="-78"/>
              </a:rPr>
              <a:t> في الانحرافات والانزلاقات التي تحدث في عالم مهنة الصحافة إذ تقع المؤسسات الإعلامية في مأزق السبق الصحفي الذي يؤدي إلى خرق القواعد المهنية أحياناً، </a:t>
            </a:r>
            <a:r>
              <a:rPr lang="ar-EG" sz="2400" dirty="0">
                <a:solidFill>
                  <a:srgbClr val="002060"/>
                </a:solidFill>
                <a:latin typeface="Calibri" panose="020F0502020204030204" pitchFamily="34" charset="0"/>
                <a:ea typeface="Calibri" panose="020F0502020204030204" pitchFamily="34" charset="0"/>
                <a:cs typeface="+mj-cs"/>
              </a:rPr>
              <a:t>و</a:t>
            </a:r>
            <a:r>
              <a:rPr lang="ar-EG" sz="2400" dirty="0">
                <a:solidFill>
                  <a:srgbClr val="002060"/>
                </a:solidFill>
                <a:latin typeface="Adobe Arabic" panose="02040503050201020203" pitchFamily="18" charset="-78"/>
                <a:ea typeface="Calibri" panose="020F0502020204030204" pitchFamily="34" charset="0"/>
                <a:cs typeface="+mj-cs"/>
              </a:rPr>
              <a:t>تنشر</a:t>
            </a:r>
            <a:r>
              <a:rPr lang="ar-EG" sz="24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Calibri" panose="020F0502020204030204" pitchFamily="34" charset="0"/>
                <a:ea typeface="Calibri" panose="020F0502020204030204" pitchFamily="34" charset="0"/>
                <a:cs typeface="Adobe Arabic" panose="02040503050201020203" pitchFamily="18" charset="-78"/>
              </a:rPr>
              <a:t>أخباراً ومعلومات لم يتم التأكد من كل جوانبها لضيق الوقت.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410469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894341"/>
            <a:ext cx="4128422" cy="474206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48495" y="1010128"/>
            <a:ext cx="7381505" cy="492371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spcAft>
                <a:spcPts val="800"/>
              </a:spcAft>
            </a:pPr>
            <a:r>
              <a:rPr lang="en-US"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7</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.الصراع:</a:t>
            </a:r>
            <a:endParaRPr lang="en-US"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pP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الصراع من العناصر الهامة في الخبر ويعطيه أسلوباً من الجاذبية والرغبة في المعرفة وحب الاستطلاع، وخاصة عندما يتعلق الخبر بحياة الفرد أو الناس مثل: (الأمراض، الأوبئة، الحروب ...الخ)، وهناك مثل هولندي يقول الأخبار الجيدة تمشي والأخبار السيئة تجري، وكهذا المثل فإن وسائل الإعلام تتبع دوماً الأخبار التي تتمتع بالسلبية وخصوصا إذا وجد الصراع بين جهتين أو أكثر. </a:t>
            </a:r>
            <a:endParaRPr lang="en-US"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A9D33DBA-B25D-4F3F-B08D-D953269E76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330" y="1438182"/>
            <a:ext cx="3837709" cy="41536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762501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057967"/>
            <a:ext cx="4128422" cy="474206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20684" y="1149594"/>
            <a:ext cx="9397001" cy="479568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كما أصبحت ظاهرة الإرهاب تتصدر اهتمامات وسائل الإعلام بمختلف أشكالها وأنواعها، حيث فرض الإرهاب نفسه وأصبح اللغة الأكثر تداولاً في العالم وأصبحت ظاهرة الإرهاب من القيم الخبرية التي تعتمدها الجرائد والمجلات ومختلف وسائل الإعلام، كما أصبحت</a:t>
            </a:r>
            <a:r>
              <a:rPr lang="ar-EG" sz="2400" dirty="0">
                <a:solidFill>
                  <a:srgbClr val="002060"/>
                </a:solidFill>
                <a:latin typeface="Adobe Arabic" panose="02040503050201020203" pitchFamily="18" charset="-78"/>
                <a:ea typeface="Calibri" panose="020F0502020204030204" pitchFamily="34" charset="0"/>
                <a:cs typeface="+mj-cs"/>
              </a:rPr>
              <a:t> نشرات</a:t>
            </a:r>
            <a:r>
              <a:rPr lang="ar-EG" sz="2400" dirty="0">
                <a:solidFill>
                  <a:srgbClr val="002060"/>
                </a:solidFill>
                <a:latin typeface="Calibri" panose="020F0502020204030204" pitchFamily="34" charset="0"/>
                <a:ea typeface="Calibri" panose="020F0502020204030204" pitchFamily="34" charset="0"/>
                <a:cs typeface="+mj-cs"/>
              </a:rPr>
              <a:t> الأخبار تتفنن في تقديم صور مختلفة عن الأعمال الإرهابية التي أصبحت </a:t>
            </a:r>
            <a:r>
              <a:rPr lang="ar-EG" sz="2400" dirty="0">
                <a:solidFill>
                  <a:srgbClr val="002060"/>
                </a:solidFill>
                <a:latin typeface="Adobe Arabic" panose="02040503050201020203" pitchFamily="18" charset="-78"/>
                <a:ea typeface="Calibri" panose="020F0502020204030204" pitchFamily="34" charset="0"/>
                <a:cs typeface="+mj-cs"/>
              </a:rPr>
              <a:t>تنشر</a:t>
            </a:r>
            <a:r>
              <a:rPr lang="ar-EG" sz="2400" dirty="0">
                <a:solidFill>
                  <a:srgbClr val="002060"/>
                </a:solidFill>
                <a:latin typeface="Calibri" panose="020F0502020204030204" pitchFamily="34" charset="0"/>
                <a:ea typeface="Calibri" panose="020F0502020204030204" pitchFamily="34" charset="0"/>
                <a:cs typeface="+mj-cs"/>
              </a:rPr>
              <a:t> يوما بعد يوم في دول عديدة من العالم. وبالنسبة لمعظم وسائل الإعلام الغربية وخاصة تلك التي تركز على الإثارة وعلى بيع الغرابة والعنف والجريمة فإن الإرهاب يعتبر مادة دسمة مربحة تساعد المؤسسة على زيادة المبيعات وجني الأرباح.</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3132383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5107" y="858160"/>
            <a:ext cx="4128422" cy="474206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00945" y="1006293"/>
            <a:ext cx="7621601" cy="444579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1600" dirty="0">
                <a:solidFill>
                  <a:srgbClr val="000000"/>
                </a:solidFill>
                <a:latin typeface="Calibri" panose="020F0502020204030204" pitchFamily="34" charset="0"/>
                <a:ea typeface="Calibri" panose="020F0502020204030204" pitchFamily="34" charset="0"/>
                <a:cs typeface="Adobe Arabic" panose="02040503050201020203" pitchFamily="18" charset="-78"/>
              </a:rPr>
              <a:t> </a:t>
            </a:r>
            <a:endParaRPr lang="en-US" sz="9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b="1" dirty="0">
                <a:solidFill>
                  <a:srgbClr val="002060"/>
                </a:solidFill>
                <a:latin typeface="Calibri" panose="020F0502020204030204" pitchFamily="34" charset="0"/>
                <a:ea typeface="Calibri" panose="020F0502020204030204" pitchFamily="34" charset="0"/>
                <a:cs typeface="Adobe Arabic" panose="02040503050201020203" pitchFamily="18" charset="-78"/>
              </a:rPr>
              <a:t>8</a:t>
            </a:r>
            <a:r>
              <a:rPr lang="ar-EG" sz="2400" b="1" dirty="0">
                <a:solidFill>
                  <a:srgbClr val="002060"/>
                </a:solidFill>
                <a:latin typeface="Calibri" panose="020F0502020204030204" pitchFamily="34" charset="0"/>
                <a:ea typeface="Calibri" panose="020F0502020204030204" pitchFamily="34" charset="0"/>
                <a:cs typeface="Adobe Arabic" panose="02040503050201020203" pitchFamily="18" charset="-78"/>
              </a:rPr>
              <a:t>. الأهمية: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Adobe Arabic" panose="02040503050201020203" pitchFamily="18" charset="-78"/>
              </a:rPr>
              <a:t>ترتفع أهمية الخبر كلما ازدادت أهميته للجمهور، وأهمية الخبر تكون إيجابية عندما تعالج مشاكل الناس مثل (محاربة الفقر، إيجاد الدواء لبعض الأمراض المستعصية) وتكون سلبية عندما تتحدث الأخبار عن الزلزال والكوارث مثل: الزلزال الذي أصاب إيران والجزائر أو فيضان تسونامي في جنوب شرق آسيا.</a:t>
            </a:r>
          </a:p>
          <a:p>
            <a:pPr algn="justLow" rtl="1">
              <a:lnSpc>
                <a:spcPct val="150000"/>
              </a:lnSpc>
              <a:spcAft>
                <a:spcPts val="800"/>
              </a:spcAft>
            </a:pP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7F473D48-2E3B-4F45-B0B8-E281E0F8A4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202" y="1207276"/>
            <a:ext cx="3631046" cy="40438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34615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38421" y="927855"/>
            <a:ext cx="4128422" cy="5035804"/>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97421" y="1163347"/>
            <a:ext cx="7774507" cy="562356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spcAft>
                <a:spcPts val="800"/>
              </a:spcAft>
            </a:pPr>
            <a:r>
              <a:rPr lang="en-US" sz="2800" b="1" dirty="0">
                <a:solidFill>
                  <a:srgbClr val="002060"/>
                </a:solidFill>
                <a:latin typeface="Bahnschrift SemiLight SemiConde" panose="020B0502040204020203" pitchFamily="34" charset="0"/>
                <a:ea typeface="Calibri" panose="020F0502020204030204" pitchFamily="34" charset="0"/>
                <a:cs typeface="Adobe Arabic" panose="02040503050201020203" pitchFamily="18" charset="-78"/>
              </a:rPr>
              <a:t>9</a:t>
            </a:r>
            <a:r>
              <a:rPr lang="ar-EG" sz="2800" b="1" dirty="0">
                <a:solidFill>
                  <a:srgbClr val="002060"/>
                </a:solidFill>
                <a:latin typeface="Calibri" panose="020F0502020204030204" pitchFamily="34" charset="0"/>
                <a:ea typeface="Calibri" panose="020F0502020204030204" pitchFamily="34" charset="0"/>
                <a:cs typeface="Adobe Arabic" panose="02040503050201020203" pitchFamily="18" charset="-78"/>
              </a:rPr>
              <a:t>. الشهرة:</a:t>
            </a:r>
            <a:endParaRPr lang="en-US" sz="12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الأسماء المشهورة تصنع أخباراً مقروءة مثل: ( اللقاءات مع رجال السياسة المشاهير أو الفنانين الكبار أو اللاعبين المتميزين، ويقال أن الأسماء تصنع الأخبار وأن (الأسماء اللامعة تصنع الأخبار الهامة، وكل إنسان يحب الأبطال و الساسة البارزين في الهيئة الاجتماعية، وكذلك يحب الرياضيين والفنانين وملايين من الناس يقبلون منهم على قراءة قصص المكتشفين و الرحالة ومغامرات أصحاب الملايين، وتلجأ وسائل الإعلام لإضفاء طابع من الشخصانية على الأخبار مما يرجح </a:t>
            </a:r>
            <a:r>
              <a:rPr lang="ar-EG" sz="2400" dirty="0">
                <a:solidFill>
                  <a:srgbClr val="002060"/>
                </a:solidFill>
                <a:latin typeface="Adobe Arabic" panose="02040503050201020203" pitchFamily="18" charset="-78"/>
                <a:ea typeface="Calibri" panose="020F0502020204030204" pitchFamily="34" charset="0"/>
                <a:cs typeface="+mj-cs"/>
              </a:rPr>
              <a:t>نشرها</a:t>
            </a:r>
            <a:r>
              <a:rPr lang="ar-EG" sz="2400" dirty="0">
                <a:solidFill>
                  <a:srgbClr val="002060"/>
                </a:solidFill>
                <a:latin typeface="Calibri" panose="020F0502020204030204" pitchFamily="34" charset="0"/>
                <a:ea typeface="Calibri" panose="020F0502020204030204" pitchFamily="34" charset="0"/>
                <a:cs typeface="+mj-cs"/>
              </a:rPr>
              <a:t> ورواجها، فبقدر ما تحوي الأحداث أسماء شخصيات مرموقة أو ذات شهرة، كلما كان احتمال</a:t>
            </a:r>
            <a:r>
              <a:rPr lang="ar-EG" sz="2400" dirty="0">
                <a:solidFill>
                  <a:srgbClr val="002060"/>
                </a:solidFill>
                <a:latin typeface="Adobe Arabic" panose="02040503050201020203" pitchFamily="18" charset="-78"/>
                <a:ea typeface="Calibri" panose="020F0502020204030204" pitchFamily="34" charset="0"/>
                <a:cs typeface="+mj-cs"/>
              </a:rPr>
              <a:t> نشرها</a:t>
            </a:r>
            <a:r>
              <a:rPr lang="ar-EG" sz="2400" dirty="0">
                <a:solidFill>
                  <a:srgbClr val="002060"/>
                </a:solidFill>
                <a:latin typeface="Calibri" panose="020F0502020204030204" pitchFamily="34" charset="0"/>
                <a:ea typeface="Calibri" panose="020F0502020204030204" pitchFamily="34" charset="0"/>
                <a:cs typeface="+mj-cs"/>
              </a:rPr>
              <a:t> قائماً وبالمقابل تتضاءل فرص نشر الأخبار المتعلقة بالأشخاص العاديين.</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998D26CB-218D-4150-8C5E-81CC2AF45B2B}"/>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Lst>
          </a:blip>
          <a:stretch>
            <a:fillRect/>
          </a:stretch>
        </p:blipFill>
        <p:spPr>
          <a:xfrm>
            <a:off x="286085" y="1439423"/>
            <a:ext cx="3816421" cy="44733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6474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51166" y="951810"/>
            <a:ext cx="3469780" cy="4682835"/>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77540" y="1223195"/>
            <a:ext cx="7725135" cy="523469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b="1" dirty="0">
                <a:solidFill>
                  <a:srgbClr val="002060"/>
                </a:solidFill>
                <a:latin typeface="Calibri" panose="020F0502020204030204" pitchFamily="34" charset="0"/>
                <a:ea typeface="Calibri" panose="020F0502020204030204" pitchFamily="34" charset="0"/>
                <a:cs typeface="Adobe Arabic" panose="02040503050201020203" pitchFamily="18" charset="-78"/>
              </a:rPr>
              <a:t>10</a:t>
            </a:r>
            <a:r>
              <a:rPr lang="ar-EG" sz="2400" b="1" dirty="0">
                <a:solidFill>
                  <a:srgbClr val="002060"/>
                </a:solidFill>
                <a:latin typeface="Calibri" panose="020F0502020204030204" pitchFamily="34" charset="0"/>
                <a:ea typeface="Calibri" panose="020F0502020204030204" pitchFamily="34" charset="0"/>
                <a:cs typeface="Adobe Arabic" panose="02040503050201020203" pitchFamily="18" charset="-78"/>
              </a:rPr>
              <a:t>. </a:t>
            </a:r>
            <a:r>
              <a:rPr lang="ar-EG" sz="2400" b="1" dirty="0">
                <a:solidFill>
                  <a:srgbClr val="002060"/>
                </a:solidFill>
                <a:latin typeface="Calibri" panose="020F0502020204030204" pitchFamily="34" charset="0"/>
                <a:ea typeface="Calibri" panose="020F0502020204030204" pitchFamily="34" charset="0"/>
                <a:cs typeface="+mj-cs"/>
              </a:rPr>
              <a:t>التشويق والإثارة والغرابة أو الخروج عن المعتاد:</a:t>
            </a:r>
            <a:endParaRPr lang="en-US" sz="2400" dirty="0">
              <a:solidFill>
                <a:srgbClr val="002060"/>
              </a:solidFill>
              <a:latin typeface="Calibri" panose="020F0502020204030204" pitchFamily="34" charset="0"/>
              <a:ea typeface="Calibri" panose="020F0502020204030204" pitchFamily="34" charset="0"/>
              <a:cs typeface="+mj-cs"/>
            </a:endParaRPr>
          </a:p>
          <a:p>
            <a:pPr algn="r"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يمكن توضيح هذا </a:t>
            </a:r>
            <a:r>
              <a:rPr lang="ar-EG" sz="2400" dirty="0">
                <a:solidFill>
                  <a:srgbClr val="002060"/>
                </a:solidFill>
                <a:latin typeface="Adobe Arabic" panose="02040503050201020203" pitchFamily="18" charset="-78"/>
                <a:ea typeface="Calibri" panose="020F0502020204030204" pitchFamily="34" charset="0"/>
                <a:cs typeface="+mj-cs"/>
              </a:rPr>
              <a:t>العنصر </a:t>
            </a:r>
            <a:r>
              <a:rPr lang="ar-EG" sz="2400" dirty="0">
                <a:solidFill>
                  <a:srgbClr val="002060"/>
                </a:solidFill>
                <a:latin typeface="Calibri" panose="020F0502020204030204" pitchFamily="34" charset="0"/>
                <a:ea typeface="Calibri" panose="020F0502020204030204" pitchFamily="34" charset="0"/>
                <a:cs typeface="+mj-cs"/>
              </a:rPr>
              <a:t>بطريقة سهلة وخفيفة بالاعتماد على معادلة </a:t>
            </a:r>
            <a:r>
              <a:rPr lang="ar-EG" sz="2400" dirty="0">
                <a:solidFill>
                  <a:srgbClr val="002060"/>
                </a:solidFill>
                <a:latin typeface="Adobe Arabic" panose="02040503050201020203" pitchFamily="18" charset="-78"/>
                <a:ea typeface="Calibri" panose="020F0502020204030204" pitchFamily="34" charset="0"/>
                <a:cs typeface="+mj-cs"/>
              </a:rPr>
              <a:t>تشرح</a:t>
            </a:r>
            <a:r>
              <a:rPr lang="ar-EG" sz="2400" dirty="0">
                <a:solidFill>
                  <a:srgbClr val="002060"/>
                </a:solidFill>
                <a:latin typeface="Calibri" panose="020F0502020204030204" pitchFamily="34" charset="0"/>
                <a:ea typeface="Calibri" panose="020F0502020204030204" pitchFamily="34" charset="0"/>
                <a:cs typeface="+mj-cs"/>
              </a:rPr>
              <a:t> </a:t>
            </a:r>
            <a:r>
              <a:rPr lang="ar-EG" sz="2400" dirty="0">
                <a:solidFill>
                  <a:srgbClr val="002060"/>
                </a:solidFill>
                <a:latin typeface="Adobe Arabic" panose="02040503050201020203" pitchFamily="18" charset="-78"/>
                <a:ea typeface="Calibri" panose="020F0502020204030204" pitchFamily="34" charset="0"/>
                <a:cs typeface="+mj-cs"/>
              </a:rPr>
              <a:t>عنصر </a:t>
            </a:r>
            <a:r>
              <a:rPr lang="ar-EG" sz="2400" dirty="0">
                <a:solidFill>
                  <a:srgbClr val="002060"/>
                </a:solidFill>
                <a:latin typeface="Calibri" panose="020F0502020204030204" pitchFamily="34" charset="0"/>
                <a:ea typeface="Calibri" panose="020F0502020204030204" pitchFamily="34" charset="0"/>
                <a:cs typeface="+mj-cs"/>
              </a:rPr>
              <a:t>الغرابة أو الإثارة:</a:t>
            </a:r>
            <a:endParaRPr lang="ar-EG" sz="2800" dirty="0">
              <a:solidFill>
                <a:srgbClr val="002060"/>
              </a:solidFill>
              <a:latin typeface="Calibri" panose="020F0502020204030204" pitchFamily="34" charset="0"/>
              <a:ea typeface="Calibri" panose="020F0502020204030204" pitchFamily="34" charset="0"/>
              <a:cs typeface="+mj-cs"/>
            </a:endParaRPr>
          </a:p>
          <a:p>
            <a:pPr algn="justLow" rtl="1"/>
            <a:r>
              <a:rPr lang="ar-SA" sz="2400" dirty="0">
                <a:solidFill>
                  <a:srgbClr val="002060"/>
                </a:solidFill>
                <a:cs typeface="+mj-cs"/>
              </a:rPr>
              <a:t>على سبيل المثال، نقارن بين قصتين:</a:t>
            </a:r>
            <a:endParaRPr lang="en-US" sz="2400" dirty="0">
              <a:solidFill>
                <a:srgbClr val="002060"/>
              </a:solidFill>
              <a:cs typeface="+mj-cs"/>
            </a:endParaRPr>
          </a:p>
          <a:p>
            <a:pPr algn="justLow" rtl="1"/>
            <a:r>
              <a:rPr lang="en-US" sz="2400" dirty="0">
                <a:solidFill>
                  <a:srgbClr val="002060"/>
                </a:solidFill>
                <a:cs typeface="+mj-cs"/>
              </a:rPr>
              <a:t>1</a:t>
            </a:r>
            <a:r>
              <a:rPr lang="ar-SA" sz="2400" dirty="0">
                <a:solidFill>
                  <a:srgbClr val="002060"/>
                </a:solidFill>
                <a:cs typeface="+mj-cs"/>
              </a:rPr>
              <a:t>. رجل عمره </a:t>
            </a:r>
            <a:r>
              <a:rPr lang="en-US" sz="2400" dirty="0">
                <a:solidFill>
                  <a:srgbClr val="002060"/>
                </a:solidFill>
                <a:cs typeface="+mj-cs"/>
              </a:rPr>
              <a:t>80</a:t>
            </a:r>
            <a:r>
              <a:rPr lang="ar-SA" sz="2400" dirty="0">
                <a:solidFill>
                  <a:srgbClr val="002060"/>
                </a:solidFill>
                <a:cs typeface="+mj-cs"/>
              </a:rPr>
              <a:t> سنة يعيش حياة عادية.</a:t>
            </a:r>
            <a:endParaRPr lang="en-US" sz="2400" dirty="0">
              <a:solidFill>
                <a:srgbClr val="002060"/>
              </a:solidFill>
              <a:cs typeface="+mj-cs"/>
            </a:endParaRPr>
          </a:p>
          <a:p>
            <a:pPr algn="justLow" rtl="1"/>
            <a:r>
              <a:rPr lang="en-US" sz="2400" dirty="0">
                <a:solidFill>
                  <a:srgbClr val="002060"/>
                </a:solidFill>
                <a:cs typeface="+mj-cs"/>
              </a:rPr>
              <a:t>2</a:t>
            </a:r>
            <a:r>
              <a:rPr lang="ar-SA" sz="2400" dirty="0">
                <a:solidFill>
                  <a:srgbClr val="002060"/>
                </a:solidFill>
                <a:cs typeface="+mj-cs"/>
              </a:rPr>
              <a:t>. رجل عمره </a:t>
            </a:r>
            <a:r>
              <a:rPr lang="en-US" sz="2400" dirty="0">
                <a:solidFill>
                  <a:srgbClr val="002060"/>
                </a:solidFill>
                <a:cs typeface="+mj-cs"/>
              </a:rPr>
              <a:t>80</a:t>
            </a:r>
            <a:r>
              <a:rPr lang="ar-SA" sz="2400" dirty="0">
                <a:solidFill>
                  <a:srgbClr val="002060"/>
                </a:solidFill>
                <a:cs typeface="+mj-cs"/>
              </a:rPr>
              <a:t> سنة يقوم برحلة مغامرة غير عادية.</a:t>
            </a:r>
            <a:endParaRPr lang="en-US" sz="2400" dirty="0">
              <a:solidFill>
                <a:srgbClr val="002060"/>
              </a:solidFill>
              <a:cs typeface="+mj-cs"/>
            </a:endParaRPr>
          </a:p>
          <a:p>
            <a:pPr algn="justLow" rtl="1"/>
            <a:endParaRPr lang="en-US" sz="2400">
              <a:solidFill>
                <a:srgbClr val="002060"/>
              </a:solidFill>
              <a:cs typeface="+mj-cs"/>
            </a:endParaRPr>
          </a:p>
          <a:p>
            <a:pPr algn="justLow" rtl="1"/>
            <a:r>
              <a:rPr lang="ar-SA" sz="2400">
                <a:solidFill>
                  <a:srgbClr val="002060"/>
                </a:solidFill>
                <a:cs typeface="+mj-cs"/>
              </a:rPr>
              <a:t>القصة </a:t>
            </a:r>
            <a:r>
              <a:rPr lang="ar-SA" sz="2400" dirty="0">
                <a:solidFill>
                  <a:srgbClr val="002060"/>
                </a:solidFill>
                <a:cs typeface="+mj-cs"/>
              </a:rPr>
              <a:t>الثانية تكون أكثر جاذبية للقراء بسبب العنصر الإضافي للمغامرة الغير عادية التي يقوم بها الرجل. وهذا يعكس كيف يمكن لعنصر الغرابة أن يحول الأخبار العادية إلى أخبار مشوقة ومثيرة</a:t>
            </a:r>
            <a:r>
              <a:rPr lang="ar-SA" sz="2800" dirty="0">
                <a:solidFill>
                  <a:srgbClr val="002060"/>
                </a:solidFill>
                <a:cs typeface="+mj-cs"/>
              </a:rPr>
              <a:t>.</a:t>
            </a:r>
            <a:endParaRPr lang="en-US" sz="2800" dirty="0">
              <a:solidFill>
                <a:srgbClr val="002060"/>
              </a:solidFill>
              <a:cs typeface="+mj-cs"/>
            </a:endParaRPr>
          </a:p>
          <a:p>
            <a:pPr algn="r" rtl="1">
              <a:lnSpc>
                <a:spcPct val="150000"/>
              </a:lnSpc>
              <a:spcAft>
                <a:spcPts val="800"/>
              </a:spcAft>
            </a:pPr>
            <a:endParaRPr lang="en-US" sz="28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0D75FF09-594E-4ADB-B29A-45B1482B09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527" y="1335922"/>
            <a:ext cx="3331271" cy="39146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311801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86670" y="1005097"/>
            <a:ext cx="4128422" cy="5061056"/>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34182" y="1476893"/>
            <a:ext cx="9429928" cy="437601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ومثل هذا النوع من القصص الطريفة لا يمكن أن يهمل بمجرد اختفاء العناصر الإخبارية الأخرى، بل يكفي أن يكون " غريباً " لكي يكون "خبراً، ذلك أن مثل هذا الخبر قد يعيش في أذهان الجمهور أكثر مما يعيش خبر استقالة موظف كبير بسبب خلافه مع بعض زملائه في العمل. وتذهب بعض الصحف إلى أن عناصر التشويق والإثارة والطرافة والروعة من أهم سمات الخبر الجيد.</a:t>
            </a:r>
            <a:endParaRPr lang="en-US" sz="28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2844215944"/>
      </p:ext>
    </p:extLst>
  </p:cSld>
  <p:clrMapOvr>
    <a:masterClrMapping/>
  </p:clrMapOvr>
  <p:timing>
    <p:tnLst>
      <p:par>
        <p:cTn id="1" dur="indefinite" restart="never" nodeType="tmRoot">
          <p:childTnLst>
            <p:par>
              <p:cTn id="2"/>
            </p:par>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32669" y="999126"/>
            <a:ext cx="4128422" cy="4625119"/>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78728" y="1188036"/>
            <a:ext cx="8654418" cy="413765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1600" dirty="0">
                <a:solidFill>
                  <a:srgbClr val="000000"/>
                </a:solidFill>
                <a:latin typeface="Calibri" panose="020F0502020204030204" pitchFamily="34" charset="0"/>
                <a:ea typeface="Calibri" panose="020F0502020204030204" pitchFamily="34" charset="0"/>
                <a:cs typeface="Adobe Arabic" panose="02040503050201020203" pitchFamily="18" charset="-78"/>
              </a:rPr>
              <a:t> </a:t>
            </a:r>
            <a:endParaRPr lang="en-US" sz="14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800" b="1" dirty="0">
                <a:solidFill>
                  <a:srgbClr val="002060"/>
                </a:solidFill>
                <a:latin typeface="Calibri" panose="020F0502020204030204" pitchFamily="34" charset="0"/>
                <a:ea typeface="Calibri" panose="020F0502020204030204" pitchFamily="34" charset="0"/>
                <a:cs typeface="+mj-cs"/>
              </a:rPr>
              <a:t>11</a:t>
            </a:r>
            <a:r>
              <a:rPr lang="ar-EG" sz="2800" b="1" dirty="0">
                <a:solidFill>
                  <a:srgbClr val="002060"/>
                </a:solidFill>
                <a:latin typeface="Calibri" panose="020F0502020204030204" pitchFamily="34" charset="0"/>
                <a:ea typeface="Calibri" panose="020F0502020204030204" pitchFamily="34" charset="0"/>
                <a:cs typeface="+mj-cs"/>
              </a:rPr>
              <a:t>. التداول:</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وهذا </a:t>
            </a:r>
            <a:r>
              <a:rPr lang="ar-EG" sz="2800" dirty="0">
                <a:solidFill>
                  <a:srgbClr val="002060"/>
                </a:solidFill>
                <a:latin typeface="Adobe Arabic" panose="02040503050201020203" pitchFamily="18" charset="-78"/>
                <a:ea typeface="Calibri" panose="020F0502020204030204" pitchFamily="34" charset="0"/>
                <a:cs typeface="+mj-cs"/>
              </a:rPr>
              <a:t>العنصر</a:t>
            </a:r>
            <a:r>
              <a:rPr lang="ar-EG" sz="2800" dirty="0">
                <a:solidFill>
                  <a:srgbClr val="002060"/>
                </a:solidFill>
                <a:latin typeface="Calibri" panose="020F0502020204030204" pitchFamily="34" charset="0"/>
                <a:ea typeface="Calibri" panose="020F0502020204030204" pitchFamily="34" charset="0"/>
                <a:cs typeface="+mj-cs"/>
              </a:rPr>
              <a:t> يمثل خاصية الاستمرار في تداول الخبر حتى يأخذ جدارته وأهميته الصحفية ويجعل من المجتمع يتغير تجاه قضية ما كانت تبدو صغيرة ولكن مع الاستمرارية في تداول هذا الموضوع يصبح حدثاً هاماً بالنسبة للجمهور.</a:t>
            </a:r>
          </a:p>
          <a:p>
            <a:pPr algn="justLow" rtl="1">
              <a:lnSpc>
                <a:spcPct val="150000"/>
              </a:lnSpc>
              <a:spcAft>
                <a:spcPts val="800"/>
              </a:spcAft>
            </a:pPr>
            <a:endParaRPr lang="ar-EG" sz="3200" dirty="0">
              <a:solidFill>
                <a:srgbClr val="000000"/>
              </a:solidFill>
              <a:latin typeface="Calibri" panose="020F0502020204030204" pitchFamily="34" charset="0"/>
              <a:ea typeface="Calibri" panose="020F0502020204030204" pitchFamily="34" charset="0"/>
              <a:cs typeface="Adobe Arabic" panose="02040503050201020203" pitchFamily="18" charset="-78"/>
            </a:endParaRPr>
          </a:p>
          <a:p>
            <a:pPr algn="justLow" rtl="1">
              <a:lnSpc>
                <a:spcPct val="150000"/>
              </a:lnSpc>
              <a:spcAft>
                <a:spcPts val="800"/>
              </a:spcAft>
            </a:pPr>
            <a:endParaRPr lang="en-US" sz="14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2490593957"/>
      </p:ext>
    </p:extLst>
  </p:cSld>
  <p:clrMapOvr>
    <a:masterClrMapping/>
  </p:clrMapOvr>
  <p:timing>
    <p:tnLst>
      <p:par>
        <p:cTn id="1" dur="indefinite" restart="never" nodeType="tmRoot">
          <p:childTnLst>
            <p:par>
              <p:cTn id="2"/>
            </p:par>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118764" y="1033572"/>
            <a:ext cx="3629891" cy="4858502"/>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33490" y="1371275"/>
            <a:ext cx="7793001" cy="418309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b="1" dirty="0">
                <a:solidFill>
                  <a:srgbClr val="002060"/>
                </a:solidFill>
                <a:latin typeface="Calibri" panose="020F0502020204030204" pitchFamily="34" charset="0"/>
                <a:ea typeface="Calibri" panose="020F0502020204030204" pitchFamily="34" charset="0"/>
                <a:cs typeface="+mj-cs"/>
              </a:rPr>
              <a:t>12</a:t>
            </a:r>
            <a:r>
              <a:rPr lang="ar-EG" sz="2400" b="1" dirty="0">
                <a:solidFill>
                  <a:srgbClr val="002060"/>
                </a:solidFill>
                <a:latin typeface="Calibri" panose="020F0502020204030204" pitchFamily="34" charset="0"/>
                <a:ea typeface="Calibri" panose="020F0502020204030204" pitchFamily="34" charset="0"/>
                <a:cs typeface="+mj-cs"/>
              </a:rPr>
              <a:t>. قيمة الاستمرارية: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تمثل هذه القيمة ثقلاً مهماً بالنسبة للأحداث التي تدوم مدة طويلة وتكون قابلة للتغطية المستمرة عدة أيام أو أشهر أو حتى انتهاء الحدث الذي يستمر طويلاً وتتعلق عادة بالحروب والكوارث والمحاكمات الطويلة.</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7" name="Picture 6">
            <a:extLst>
              <a:ext uri="{FF2B5EF4-FFF2-40B4-BE49-F238E27FC236}">
                <a16:creationId xmlns:a16="http://schemas.microsoft.com/office/drawing/2014/main" id="{6821A8C7-7FED-4394-A4CB-30A5C366D22D}"/>
              </a:ext>
            </a:extLst>
          </p:cNvPr>
          <p:cNvPicPr>
            <a:picLocks noChangeAspect="1"/>
          </p:cNvPicPr>
          <p:nvPr/>
        </p:nvPicPr>
        <p:blipFill>
          <a:blip r:embed="rId3"/>
          <a:stretch>
            <a:fillRect/>
          </a:stretch>
        </p:blipFill>
        <p:spPr>
          <a:xfrm>
            <a:off x="443345" y="1371275"/>
            <a:ext cx="2966473" cy="381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74257424"/>
      </p:ext>
    </p:extLst>
  </p:cSld>
  <p:clrMapOvr>
    <a:masterClrMapping/>
  </p:clrMapOvr>
  <p:timing>
    <p:tnLst>
      <p:par>
        <p:cTn id="1" dur="indefinite" restart="never" nodeType="tmRoot">
          <p:childTnLst>
            <p:par>
              <p:cTn id="2"/>
            </p:par>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065047"/>
            <a:ext cx="4128422" cy="5213231"/>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48494" y="1179998"/>
            <a:ext cx="7312883" cy="476527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b="1" dirty="0">
                <a:solidFill>
                  <a:srgbClr val="002060"/>
                </a:solidFill>
                <a:latin typeface="Bahnschrift SemiLight Condensed" panose="020B0502040204020203" pitchFamily="34" charset="0"/>
                <a:ea typeface="Calibri" panose="020F0502020204030204" pitchFamily="34" charset="0"/>
                <a:cs typeface="+mj-cs"/>
              </a:rPr>
              <a:t>13</a:t>
            </a:r>
            <a:r>
              <a:rPr lang="ar-EG" sz="2400" b="1" dirty="0">
                <a:solidFill>
                  <a:srgbClr val="002060"/>
                </a:solidFill>
                <a:latin typeface="Calibri" panose="020F0502020204030204" pitchFamily="34" charset="0"/>
                <a:ea typeface="Calibri" panose="020F0502020204030204" pitchFamily="34" charset="0"/>
                <a:cs typeface="+mj-cs"/>
              </a:rPr>
              <a:t>.قيمة السلبية:</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تعتبر الأخبار السلبية - وهي الأخبار السيئة - رائجة في الغالب وتأخذ مكانتها في أولوية الأخبار المعدة للبث أو </a:t>
            </a:r>
            <a:r>
              <a:rPr lang="ar-EG" sz="2400" dirty="0">
                <a:solidFill>
                  <a:srgbClr val="002060"/>
                </a:solidFill>
                <a:latin typeface="Adobe Arabic" panose="02040503050201020203" pitchFamily="18" charset="-78"/>
                <a:ea typeface="Calibri" panose="020F0502020204030204" pitchFamily="34" charset="0"/>
                <a:cs typeface="+mj-cs"/>
              </a:rPr>
              <a:t>النشر،</a:t>
            </a:r>
            <a:r>
              <a:rPr lang="ar-EG" sz="2400" dirty="0">
                <a:solidFill>
                  <a:srgbClr val="002060"/>
                </a:solidFill>
                <a:latin typeface="Calibri" panose="020F0502020204030204" pitchFamily="34" charset="0"/>
                <a:ea typeface="Calibri" panose="020F0502020204030204" pitchFamily="34" charset="0"/>
                <a:cs typeface="+mj-cs"/>
              </a:rPr>
              <a:t> وخصوصاً إذا ما تعلق الأمر بانفجار، أو تجدد</a:t>
            </a:r>
            <a:r>
              <a:rPr lang="ar-EG" sz="2400" dirty="0">
                <a:solidFill>
                  <a:srgbClr val="002060"/>
                </a:solidFill>
                <a:latin typeface="Adobe Arabic" panose="02040503050201020203" pitchFamily="18" charset="-78"/>
                <a:ea typeface="Calibri" panose="020F0502020204030204" pitchFamily="34" charset="0"/>
                <a:cs typeface="+mj-cs"/>
              </a:rPr>
              <a:t> الصراعات</a:t>
            </a:r>
            <a:r>
              <a:rPr lang="ar-EG" sz="2400" dirty="0">
                <a:solidFill>
                  <a:srgbClr val="002060"/>
                </a:solidFill>
                <a:latin typeface="Calibri" panose="020F0502020204030204" pitchFamily="34" charset="0"/>
                <a:ea typeface="Calibri" panose="020F0502020204030204" pitchFamily="34" charset="0"/>
                <a:cs typeface="+mj-cs"/>
              </a:rPr>
              <a:t> على مستوى دولي أو نشوب أزمة بين بلدين.</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A16CE889-9EDE-4267-B1F6-793C662DFD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194" y="1179998"/>
            <a:ext cx="3817871" cy="423954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85173644"/>
      </p:ext>
    </p:extLst>
  </p:cSld>
  <p:clrMapOvr>
    <a:masterClrMapping/>
  </p:clrMapOvr>
  <p:timing>
    <p:tnLst>
      <p:par>
        <p:cTn id="1" dur="indefinite" restart="never" nodeType="tmRoot">
          <p:childTnLst>
            <p:par>
              <p:cTn id="2"/>
            </p:par>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069499"/>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8145" y="1069499"/>
            <a:ext cx="10971211" cy="486620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0000"/>
                </a:solidFill>
                <a:latin typeface="Calibri" panose="020F0502020204030204" pitchFamily="34" charset="0"/>
                <a:ea typeface="Calibri" panose="020F0502020204030204" pitchFamily="34" charset="0"/>
                <a:cs typeface="Adobe Arabic" panose="02040503050201020203"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en-US" sz="2400" b="1" dirty="0">
                <a:solidFill>
                  <a:srgbClr val="002060"/>
                </a:solidFill>
                <a:latin typeface="Calibri" panose="020F0502020204030204" pitchFamily="34" charset="0"/>
                <a:ea typeface="Calibri" panose="020F0502020204030204" pitchFamily="34" charset="0"/>
                <a:cs typeface="+mj-cs"/>
              </a:rPr>
              <a:t>14</a:t>
            </a:r>
            <a:r>
              <a:rPr lang="ar-EG" sz="2400" b="1" dirty="0">
                <a:solidFill>
                  <a:srgbClr val="002060"/>
                </a:solidFill>
                <a:latin typeface="Calibri" panose="020F0502020204030204" pitchFamily="34" charset="0"/>
                <a:ea typeface="Calibri" panose="020F0502020204030204" pitchFamily="34" charset="0"/>
                <a:cs typeface="+mj-cs"/>
              </a:rPr>
              <a:t>. قيمة الأهمية:</a:t>
            </a: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عنصر الأهمية في الخبر، هو نتاج اتحاد مجموعة من العناصر الأخرى، فاتحاد عنصر الشهرة مع عنصر الضخامة قد يؤدي إلى خلق عنصر جديد هو عنصر الأهمية، كذلك فإن اتحاد عنصر المصلحة مع عنصر التوقع أو النتائج مع عنصر الصراع قد يؤدي إلى خلق عنصر رابع الأهمية.</a:t>
            </a: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إذاً فإن عنصر الأهمية قد يختزل داخله أكثر من عنصر من عناصر الخبر، ولكنه مع ذلك يملك قدراً كبيراً من التميز عن العناصر الأخرى، ولعل أبرز ما يميزه هو أنه يحمل في مضمونه معنى جاداً، حيث لامجال لوصف أي حدث طريف أو غريب بأنه هام.</a:t>
            </a:r>
          </a:p>
          <a:p>
            <a:pPr algn="justLow" rtl="1">
              <a:lnSpc>
                <a:spcPct val="150000"/>
              </a:lnSpc>
              <a:spcAft>
                <a:spcPts val="800"/>
              </a:spcAft>
            </a:pPr>
            <a:endParaRPr lang="en-US" sz="32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306210762"/>
      </p:ext>
    </p:extLst>
  </p:cSld>
  <p:clrMapOvr>
    <a:masterClrMapping/>
  </p:clrMapOvr>
  <p:timing>
    <p:tnLst>
      <p:par>
        <p:cTn id="1" dur="indefinite" restart="never" nodeType="tmRoot">
          <p:childTnLst>
            <p:par>
              <p:cTn id="2"/>
            </p:par>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86312" y="1228896"/>
            <a:ext cx="4439597" cy="44067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05689" y="1400675"/>
            <a:ext cx="6736989" cy="403826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800" b="1" dirty="0">
                <a:solidFill>
                  <a:srgbClr val="002060"/>
                </a:solidFill>
                <a:latin typeface="Calibri" panose="020F0502020204030204" pitchFamily="34" charset="0"/>
                <a:ea typeface="Calibri" panose="020F0502020204030204" pitchFamily="34" charset="0"/>
                <a:cs typeface="+mj-cs"/>
              </a:rPr>
              <a:t>15</a:t>
            </a:r>
            <a:r>
              <a:rPr lang="ar-EG" sz="2800" b="1" dirty="0">
                <a:solidFill>
                  <a:srgbClr val="002060"/>
                </a:solidFill>
                <a:latin typeface="Calibri" panose="020F0502020204030204" pitchFamily="34" charset="0"/>
                <a:ea typeface="Calibri" panose="020F0502020204030204" pitchFamily="34" charset="0"/>
                <a:cs typeface="+mj-cs"/>
              </a:rPr>
              <a:t>. قيمة التماثل:</a:t>
            </a:r>
            <a:endParaRPr lang="en-US" sz="28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mj-cs"/>
              </a:rPr>
              <a:t>وتعنى درجة التقاء الأحداث مع توقعات الجمهور وتنبؤاته</a:t>
            </a:r>
            <a:r>
              <a:rPr lang="ar-EG" sz="2800" dirty="0">
                <a:solidFill>
                  <a:srgbClr val="000000"/>
                </a:solidFill>
                <a:latin typeface="Calibri" panose="020F0502020204030204" pitchFamily="34" charset="0"/>
                <a:ea typeface="Calibri" panose="020F0502020204030204" pitchFamily="34" charset="0"/>
                <a:cs typeface="+mj-cs"/>
              </a:rPr>
              <a:t>.</a:t>
            </a:r>
            <a:endParaRPr lang="en-US" sz="2800" dirty="0">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15595A67-5076-43F1-9A45-8D98FC0A38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997" y="1400675"/>
            <a:ext cx="4156367" cy="37705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28287097"/>
      </p:ext>
    </p:extLst>
  </p:cSld>
  <p:clrMapOvr>
    <a:masterClrMapping/>
  </p:clrMapOvr>
  <p:timing>
    <p:tnLst>
      <p:par>
        <p:cTn id="1" dur="indefinite" restart="never" nodeType="tmRoot">
          <p:childTnLst>
            <p:par>
              <p:cTn id="2"/>
            </p:par>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924204"/>
            <a:ext cx="4128422" cy="5213231"/>
          </a:xfrm>
          <a:prstGeom prst="roundRect">
            <a:avLst>
              <a:gd name="adj" fmla="val 6140"/>
            </a:avLst>
          </a:prstGeom>
          <a:solidFill>
            <a:srgbClr val="00206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262181" y="1092229"/>
            <a:ext cx="9497290" cy="521323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b="1" dirty="0">
                <a:solidFill>
                  <a:srgbClr val="002060"/>
                </a:solidFill>
                <a:latin typeface="Calibri" panose="020F0502020204030204" pitchFamily="34" charset="0"/>
                <a:ea typeface="Calibri" panose="020F0502020204030204" pitchFamily="34" charset="0"/>
                <a:cs typeface="Adobe Arabic" panose="02040503050201020203" pitchFamily="18" charset="-78"/>
              </a:rPr>
              <a:t>16</a:t>
            </a:r>
            <a:r>
              <a:rPr lang="ar-EG" sz="2400" b="1" dirty="0">
                <a:solidFill>
                  <a:srgbClr val="002060"/>
                </a:solidFill>
                <a:latin typeface="Calibri" panose="020F0502020204030204" pitchFamily="34" charset="0"/>
                <a:ea typeface="Calibri" panose="020F0502020204030204" pitchFamily="34" charset="0"/>
                <a:cs typeface="+mj-cs"/>
              </a:rPr>
              <a:t>. قيمة التأثير:</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ويطلق البعض على هذه القيمة أيضاً اسم العاقبة، ويقصد بها ما ينتج عن الخبر من عواقب سواء ايجابية أو سلبية، أو يقصد به إثارة اهتمام أكبر عدد من الناس، فمن الأخبار ما يمس جماعة قليلة من الناس في المجتمع، فلا يهتم له كثيرًا في الصحف ووسائل الإعلام، ومن الأخبار ما يمس أكبر عدد ممكن من أفراد المجتمع، أو يمس مرفقاً من أهم المرافق الحيوية في هذا المجتمع، أو يمس مشكلة من أكبر المشكلات السياسية أو الخلقية أو الاقتصادية التي تهم المجتمع، و لهذا تخصص وسائل الإعلام لهذا الخبر الضخم مكاناً ظاهرا، ويشير الباحثون إلى تفرع قيمة أخرى عن هذه القيمة مفادها التأثير المستقبلي، فكلما كان للأخبار تأثير مستقبلي كلما كانت بارزة في النشر أو البث.</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720225936"/>
      </p:ext>
    </p:extLst>
  </p:cSld>
  <p:clrMapOvr>
    <a:masterClrMapping/>
  </p:clrMapOvr>
  <p:timing>
    <p:tnLst>
      <p:par>
        <p:cTn id="1" dur="indefinite" restart="never" nodeType="tmRoot">
          <p:childTnLst>
            <p:par>
              <p:cTn id="2"/>
            </p:par>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83092" y="1040689"/>
            <a:ext cx="3012579"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1456" y="1208714"/>
            <a:ext cx="8936181" cy="487717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تبقى هناك مجموعة من العوامل تؤثر مباشرة في خيارات الوسائل الإعلامية في </a:t>
            </a:r>
            <a:r>
              <a:rPr lang="ar-EG" sz="2400" dirty="0">
                <a:solidFill>
                  <a:srgbClr val="002060"/>
                </a:solidFill>
                <a:latin typeface="Adobe Arabic" panose="02040503050201020203" pitchFamily="18" charset="-78"/>
                <a:ea typeface="Calibri" panose="020F0502020204030204" pitchFamily="34" charset="0"/>
                <a:cs typeface="+mj-cs"/>
              </a:rPr>
              <a:t>نشر</a:t>
            </a:r>
            <a:r>
              <a:rPr lang="ar-EG" sz="2400" dirty="0">
                <a:solidFill>
                  <a:srgbClr val="002060"/>
                </a:solidFill>
                <a:latin typeface="Calibri" panose="020F0502020204030204" pitchFamily="34" charset="0"/>
                <a:ea typeface="Calibri" panose="020F0502020204030204" pitchFamily="34" charset="0"/>
                <a:cs typeface="+mj-cs"/>
              </a:rPr>
              <a:t> الخبر، فالعملية ليست دائما مبنية على صورة منطقية واضحة، فالانتماءات الإيديولوجية والسياسية للمشرفين على وسائل الإعلام في كل المجتمعات من شأنها التأثير على الأخبار وقيمها، وكذلك تدخل السلطات السياسية والمالية في كل بلد والمحيط الاجتماعي والوازع الأخلاقي أو الديني لكل مجتمع كلها عوامل خارجية، أو ربما عوامل صحفية ذاتية تؤثر بشكل مباشر أو غير مباشر على هذه القيم الاخبارية، </a:t>
            </a:r>
            <a:r>
              <a:rPr lang="ar-EG" sz="2400" dirty="0">
                <a:solidFill>
                  <a:srgbClr val="002060"/>
                </a:solidFill>
                <a:latin typeface="Adobe Arabic" panose="02040503050201020203" pitchFamily="18" charset="-78"/>
                <a:ea typeface="Calibri" panose="020F0502020204030204" pitchFamily="34" charset="0"/>
                <a:cs typeface="+mj-cs"/>
              </a:rPr>
              <a:t>وبالضرورة</a:t>
            </a:r>
            <a:r>
              <a:rPr lang="ar-EG" sz="2400" dirty="0">
                <a:solidFill>
                  <a:srgbClr val="002060"/>
                </a:solidFill>
                <a:latin typeface="Calibri" panose="020F0502020204030204" pitchFamily="34" charset="0"/>
                <a:ea typeface="Calibri" panose="020F0502020204030204" pitchFamily="34" charset="0"/>
                <a:cs typeface="+mj-cs"/>
              </a:rPr>
              <a:t> على سير العملية الإخبارية.</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2888022262"/>
      </p:ext>
    </p:extLst>
  </p:cSld>
  <p:clrMapOvr>
    <a:masterClrMapping/>
  </p:clrMapOvr>
  <p:timing>
    <p:tnLst>
      <p:par>
        <p:cTn id="1" dur="indefinite" restart="never" nodeType="tmRoot">
          <p:childTnLst>
            <p:par>
              <p:cTn id="2"/>
            </p:par>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094276" y="894341"/>
            <a:ext cx="287765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0" y="990410"/>
            <a:ext cx="5680363" cy="487717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en-US"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17</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الاهتمامات الإنسانية:</a:t>
            </a:r>
          </a:p>
          <a:p>
            <a:pPr algn="justLow" rtl="1">
              <a:lnSpc>
                <a:spcPct val="150000"/>
              </a:lnSpc>
              <a:spcAft>
                <a:spcPts val="800"/>
              </a:spcAft>
            </a:pP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يتوافر هذا العنصر في كثير من الأخبار التي تتناول الجوانب المتصلة بالحاجات والمطالب الإنسانية، وهى موضوعات تُثير اهتمامات القارئ، وتحرك عواطفه ومشاعره سواء بالحب والعطف أو الكره أو الخوف نظراً لطبيعتها الفجائية ولإثارتها للفضول الإنساني. </a:t>
            </a:r>
            <a:endParaRPr lang="en-US"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ED500828-5755-47AB-AB6B-BD1312BED158}"/>
              </a:ext>
            </a:extLst>
          </p:cNvPr>
          <p:cNvPicPr>
            <a:picLocks noChangeAspect="1"/>
          </p:cNvPicPr>
          <p:nvPr/>
        </p:nvPicPr>
        <p:blipFill>
          <a:blip r:embed="rId3"/>
          <a:stretch>
            <a:fillRect/>
          </a:stretch>
        </p:blipFill>
        <p:spPr>
          <a:xfrm>
            <a:off x="319927" y="1216861"/>
            <a:ext cx="5680363" cy="40195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55402000"/>
      </p:ext>
    </p:extLst>
  </p:cSld>
  <p:clrMapOvr>
    <a:masterClrMapping/>
  </p:clrMapOvr>
  <p:timing>
    <p:tnLst>
      <p:par>
        <p:cTn id="1" dur="indefinite" restart="never" nodeType="tmRoot">
          <p:childTnLst>
            <p:par>
              <p:cTn id="2"/>
            </p:par>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25238" y="1457992"/>
            <a:ext cx="2804761" cy="39236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7708" y="1666044"/>
            <a:ext cx="9289783" cy="350752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mj-cs"/>
              </a:rPr>
              <a:t>وتسعى الصحف إلى الاهتمام بهذا الجانب الإنساني، وذلك بإضفاء اللمسة الإنسانية على الأخبار باعتبار أن نشر الأخبار بشكل جاف لا يجعل القراء يتجاوبون معها أو يفهموها على عكس مما لو اكتسبت ثوباً إنسانياً، وقد تتداخل عناصر أخرى مع هذا العنصر كالصراع والغرابة وغيرها.</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701939291"/>
      </p:ext>
    </p:extLst>
  </p:cSld>
  <p:clrMapOvr>
    <a:masterClrMapping/>
  </p:clrMapOvr>
  <p:timing>
    <p:tnLst>
      <p:par>
        <p:cTn id="1" dur="indefinite" restart="never" nodeType="tmRoot">
          <p:childTnLst>
            <p:par>
              <p:cTn id="2"/>
            </p:par>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92298"/>
            <a:ext cx="3378676" cy="55133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0077" y="1300065"/>
            <a:ext cx="10323237" cy="526471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spcAft>
                <a:spcPts val="800"/>
              </a:spcAft>
            </a:pPr>
            <a:r>
              <a:rPr lang="ar-EG" sz="2000" dirty="0">
                <a:solidFill>
                  <a:srgbClr val="002060"/>
                </a:solidFill>
                <a:latin typeface="Calibri" panose="020F0502020204030204" pitchFamily="34" charset="0"/>
                <a:ea typeface="Calibri" panose="020F0502020204030204" pitchFamily="34" charset="0"/>
                <a:cs typeface="Adobe Arabic" panose="02040503050201020203" pitchFamily="18" charset="-78"/>
              </a:rPr>
              <a:t>     في ختام هذه المحاضرة، نجد أنفسنا أمام قيم إخبارية تحدد ما إذا كانت الأخبار تستحق أن ترشح النشر أم لا. بحيث تُعد هذه القيم الأساسية عناصر حاسمة لاختيار الأخبار ونشرها بشكل مناسب وفعال. أحد هذه القيم هو الشهرة، حيث يتعين على الأخبار أن تكون لها قيمة واضحة وأن تثير اهتمام الجمهور، فالأخبار التي تتعلق بشخصيات مشهورة أو أحداث مهمة غالبًا ما تلقى اهتمامًا أكبر وتحظى بمزيد من الانتشار. بالإضافة إلى ذلك، الغرابة وهي قيمة أخرى تؤخذ في الاعتبار. فالأخبار ذات الجوانب المثيرة وغير عادية غالبًا ما تجذب انتباه الجمهور. ويمكن أن تكون هذه القيمة عاملاً مهمًا في تحديد ما إذا كانت الأخبار </a:t>
            </a:r>
            <a:r>
              <a:rPr lang="ar-EG" sz="2000" dirty="0">
                <a:solidFill>
                  <a:srgbClr val="002060"/>
                </a:solidFill>
                <a:latin typeface="Calibri" panose="020F0502020204030204" pitchFamily="34" charset="0"/>
                <a:ea typeface="Calibri" panose="020F0502020204030204" pitchFamily="34" charset="0"/>
                <a:cs typeface="mohammad bold art 1" pitchFamily="2" charset="-78"/>
              </a:rPr>
              <a:t>ستنشر أم لا</a:t>
            </a:r>
            <a:r>
              <a:rPr lang="ar-EG" sz="2000" dirty="0">
                <a:solidFill>
                  <a:srgbClr val="002060"/>
                </a:solidFill>
                <a:latin typeface="Calibri" panose="020F0502020204030204" pitchFamily="34" charset="0"/>
                <a:ea typeface="Calibri" panose="020F0502020204030204" pitchFamily="34" charset="0"/>
                <a:cs typeface="Adobe Arabic" panose="02040503050201020203" pitchFamily="18" charset="-78"/>
              </a:rPr>
              <a:t>، حيث يتم تفضيل الأخبار التي تتمتع بالغرابة والتميز على الأخبار التقليدية والمعتادة. </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000" dirty="0">
                <a:solidFill>
                  <a:srgbClr val="002060"/>
                </a:solidFill>
                <a:latin typeface="Calibri" panose="020F0502020204030204" pitchFamily="34" charset="0"/>
                <a:ea typeface="Calibri" panose="020F0502020204030204" pitchFamily="34" charset="0"/>
                <a:cs typeface="Adobe Arabic" panose="02040503050201020203" pitchFamily="18" charset="-78"/>
              </a:rPr>
              <a:t>       كما يجب أن نأخذ في الاعتبار القيمة الزمنية للأخبار، فالتوقيت المناسب لنشر الأخبار يمكن أن يكون عاملاً حاسمًا. فعندما تكون الأخبار ذات أهمية فورية وتتعلق بأحداث جارية وحساسة، قد يتطلب الأمر نشرها على الفور لضمان وصولها للجمهور في الوقت المناسب.</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r>
              <a:rPr lang="ar-EG" sz="2000" dirty="0">
                <a:solidFill>
                  <a:srgbClr val="002060"/>
                </a:solidFill>
                <a:latin typeface="Calibri" panose="020F0502020204030204" pitchFamily="34" charset="0"/>
                <a:ea typeface="Calibri" panose="020F0502020204030204" pitchFamily="34" charset="0"/>
                <a:cs typeface="Adobe Arabic" panose="02040503050201020203" pitchFamily="18" charset="-78"/>
              </a:rPr>
              <a:t>      ومن القيم الأخرى المهمة في الإخبار هي الاهتمامات الإنسانية، فيجب </a:t>
            </a:r>
            <a:r>
              <a:rPr lang="ar-EG" sz="2000" dirty="0">
                <a:solidFill>
                  <a:srgbClr val="002060"/>
                </a:solidFill>
                <a:latin typeface="Calibri" panose="020F0502020204030204" pitchFamily="34" charset="0"/>
                <a:ea typeface="Calibri" panose="020F0502020204030204" pitchFamily="34" charset="0"/>
                <a:cs typeface="mohammad bold art 1" pitchFamily="2" charset="-78"/>
              </a:rPr>
              <a:t>أن ننشر الأخبار </a:t>
            </a:r>
            <a:r>
              <a:rPr lang="ar-EG" sz="2000" dirty="0">
                <a:solidFill>
                  <a:srgbClr val="002060"/>
                </a:solidFill>
                <a:latin typeface="Calibri" panose="020F0502020204030204" pitchFamily="34" charset="0"/>
                <a:ea typeface="Calibri" panose="020F0502020204030204" pitchFamily="34" charset="0"/>
                <a:cs typeface="Adobe Arabic" panose="02040503050201020203" pitchFamily="18" charset="-78"/>
              </a:rPr>
              <a:t>التي تلقى اهتمامًا عامًا وتتعلق بالقضايا الاجتماعية والبيئية وحقوق الإنسان والعدالة. كما يتعين علينا أن نكون حذرين ومسؤولين في اختيار الأخبار التي تعكس القضايا المهمة وتساهم في توعية الجمهور وتعزيز التغيير الإيجابي في المجتمع.</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spcAft>
                <a:spcPts val="800"/>
              </a:spcAft>
            </a:pPr>
            <a:endParaRPr lang="en-US" sz="12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j-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8869680" y="486651"/>
            <a:ext cx="2024744" cy="6517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marR="0" lvl="0" indent="-457200" algn="ct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خاتمة..</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12368350"/>
      </p:ext>
    </p:extLst>
  </p:cSld>
  <p:clrMapOvr>
    <a:masterClrMapping/>
  </p:clrMapOvr>
  <p:timing>
    <p:tnLst>
      <p:par>
        <p:cTn id="1" dur="indefinite" restart="never" nodeType="tmRoot">
          <p:childTnLst>
            <p:par>
              <p:cTn id="2"/>
            </p:par>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9"/>
            <a:ext cx="3483633" cy="47223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5579" y="1701883"/>
            <a:ext cx="9700842" cy="412650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en-US" sz="2400" dirty="0">
                <a:solidFill>
                  <a:srgbClr val="002060"/>
                </a:solidFill>
                <a:latin typeface="Adobe Arabic" panose="02040503050201020203" pitchFamily="18" charset="-78"/>
                <a:ea typeface="Calibri" panose="020F0502020204030204" pitchFamily="34" charset="0"/>
                <a:cs typeface="+mj-cs"/>
              </a:rPr>
              <a:t>1</a:t>
            </a:r>
            <a:r>
              <a:rPr lang="ar-EG" sz="2400" dirty="0">
                <a:solidFill>
                  <a:srgbClr val="002060"/>
                </a:solidFill>
                <a:latin typeface="Adobe Arabic" panose="02040503050201020203" pitchFamily="18" charset="-78"/>
                <a:ea typeface="Calibri" panose="020F0502020204030204" pitchFamily="34" charset="0"/>
                <a:cs typeface="+mj-cs"/>
              </a:rPr>
              <a:t>. نهلة أبو رشيد، </a:t>
            </a:r>
            <a:r>
              <a:rPr lang="ar-EG" sz="2400" b="1" dirty="0">
                <a:solidFill>
                  <a:srgbClr val="002060"/>
                </a:solidFill>
                <a:latin typeface="Adobe Arabic" panose="02040503050201020203" pitchFamily="18" charset="-78"/>
                <a:ea typeface="Calibri" panose="020F0502020204030204" pitchFamily="34" charset="0"/>
                <a:cs typeface="+mj-cs"/>
              </a:rPr>
              <a:t>الكتابة وتحرير الأخبار</a:t>
            </a:r>
            <a:r>
              <a:rPr lang="ar-EG" sz="2400" dirty="0">
                <a:solidFill>
                  <a:srgbClr val="002060"/>
                </a:solidFill>
                <a:latin typeface="Adobe Arabic" panose="02040503050201020203" pitchFamily="18" charset="-78"/>
                <a:ea typeface="Calibri" panose="020F0502020204030204" pitchFamily="34" charset="0"/>
                <a:cs typeface="+mj-cs"/>
              </a:rPr>
              <a:t>، الجامعة الافتراضية السورية، </a:t>
            </a:r>
            <a:r>
              <a:rPr lang="en-US" sz="2400" dirty="0">
                <a:solidFill>
                  <a:srgbClr val="002060"/>
                </a:solidFill>
                <a:latin typeface="Adobe Arabic" panose="02040503050201020203" pitchFamily="18" charset="-78"/>
                <a:ea typeface="Calibri" panose="020F0502020204030204" pitchFamily="34" charset="0"/>
                <a:cs typeface="+mj-cs"/>
              </a:rPr>
              <a:t>2020</a:t>
            </a:r>
          </a:p>
          <a:p>
            <a:pPr algn="justLow" rtl="1">
              <a:lnSpc>
                <a:spcPct val="107000"/>
              </a:lnSpc>
              <a:spcAft>
                <a:spcPts val="800"/>
              </a:spcAft>
            </a:pPr>
            <a:r>
              <a:rPr lang="en-US" sz="2400" dirty="0">
                <a:solidFill>
                  <a:srgbClr val="002060"/>
                </a:solidFill>
                <a:latin typeface="Adobe Arabic" panose="02040503050201020203" pitchFamily="18" charset="-78"/>
                <a:ea typeface="Calibri" panose="020F0502020204030204" pitchFamily="34" charset="0"/>
                <a:cs typeface="+mj-cs"/>
              </a:rPr>
              <a:t>2</a:t>
            </a:r>
            <a:r>
              <a:rPr lang="ar-EG" sz="2400" dirty="0">
                <a:solidFill>
                  <a:srgbClr val="002060"/>
                </a:solidFill>
                <a:latin typeface="Adobe Arabic" panose="02040503050201020203" pitchFamily="18" charset="-78"/>
                <a:ea typeface="Calibri" panose="020F0502020204030204" pitchFamily="34" charset="0"/>
                <a:cs typeface="+mj-cs"/>
              </a:rPr>
              <a:t>. محمد زين عبد الرحمن، </a:t>
            </a:r>
            <a:r>
              <a:rPr lang="ar-EG" sz="2400" b="1" dirty="0">
                <a:solidFill>
                  <a:srgbClr val="002060"/>
                </a:solidFill>
                <a:latin typeface="Adobe Arabic" panose="02040503050201020203" pitchFamily="18" charset="-78"/>
                <a:ea typeface="Calibri" panose="020F0502020204030204" pitchFamily="34" charset="0"/>
                <a:cs typeface="+mj-cs"/>
              </a:rPr>
              <a:t>مقدمة في الصحافة</a:t>
            </a:r>
            <a:r>
              <a:rPr lang="ar-EG" sz="2400" dirty="0">
                <a:solidFill>
                  <a:srgbClr val="002060"/>
                </a:solidFill>
                <a:latin typeface="Adobe Arabic" panose="02040503050201020203" pitchFamily="18" charset="-78"/>
                <a:ea typeface="Calibri" panose="020F0502020204030204" pitchFamily="34" charset="0"/>
                <a:cs typeface="+mj-cs"/>
              </a:rPr>
              <a:t>، دار الكتاب الجامعي، </a:t>
            </a:r>
            <a:r>
              <a:rPr lang="en-US" sz="2400" dirty="0">
                <a:solidFill>
                  <a:srgbClr val="002060"/>
                </a:solidFill>
                <a:latin typeface="Adobe Arabic" panose="02040503050201020203" pitchFamily="18" charset="-78"/>
                <a:ea typeface="Calibri" panose="020F0502020204030204" pitchFamily="34" charset="0"/>
                <a:cs typeface="+mj-cs"/>
              </a:rPr>
              <a:t>2015</a:t>
            </a:r>
            <a:r>
              <a:rPr lang="ar-EG" sz="2400" dirty="0">
                <a:solidFill>
                  <a:srgbClr val="002060"/>
                </a:solidFill>
                <a:latin typeface="Adobe Arabic" panose="02040503050201020203" pitchFamily="18" charset="-78"/>
                <a:ea typeface="Calibri" panose="020F0502020204030204" pitchFamily="34" charset="0"/>
                <a:cs typeface="+mj-cs"/>
              </a:rPr>
              <a:t> </a:t>
            </a:r>
          </a:p>
          <a:p>
            <a:pPr algn="justLow" rtl="1">
              <a:lnSpc>
                <a:spcPct val="107000"/>
              </a:lnSpc>
              <a:spcAft>
                <a:spcPts val="800"/>
              </a:spcAft>
            </a:pPr>
            <a:r>
              <a:rPr lang="en-US" sz="2400" dirty="0">
                <a:solidFill>
                  <a:srgbClr val="002060"/>
                </a:solidFill>
                <a:latin typeface="Adobe Arabic" panose="02040503050201020203" pitchFamily="18" charset="-78"/>
                <a:ea typeface="Calibri" panose="020F0502020204030204" pitchFamily="34" charset="0"/>
                <a:cs typeface="+mj-cs"/>
              </a:rPr>
              <a:t>3</a:t>
            </a:r>
            <a:r>
              <a:rPr lang="ar-EG" sz="2400" dirty="0">
                <a:solidFill>
                  <a:srgbClr val="002060"/>
                </a:solidFill>
                <a:latin typeface="Adobe Arabic" panose="02040503050201020203" pitchFamily="18" charset="-78"/>
                <a:ea typeface="Calibri" panose="020F0502020204030204" pitchFamily="34" charset="0"/>
                <a:cs typeface="+mj-cs"/>
              </a:rPr>
              <a:t>. عبد الستار جواد، </a:t>
            </a:r>
            <a:r>
              <a:rPr lang="ar-EG" sz="2400" b="1" dirty="0">
                <a:solidFill>
                  <a:srgbClr val="002060"/>
                </a:solidFill>
                <a:latin typeface="Adobe Arabic" panose="02040503050201020203" pitchFamily="18" charset="-78"/>
                <a:ea typeface="Calibri" panose="020F0502020204030204" pitchFamily="34" charset="0"/>
                <a:cs typeface="+mj-cs"/>
              </a:rPr>
              <a:t>فن كتابة الأخبار، عرض شامل للقوالب الصحفية وأساليب التحرير الحديثة</a:t>
            </a:r>
            <a:r>
              <a:rPr lang="ar-EG" sz="2400" dirty="0">
                <a:solidFill>
                  <a:srgbClr val="002060"/>
                </a:solidFill>
                <a:latin typeface="Adobe Arabic" panose="02040503050201020203" pitchFamily="18" charset="-78"/>
                <a:ea typeface="Calibri" panose="020F0502020204030204" pitchFamily="34" charset="0"/>
                <a:cs typeface="+mj-cs"/>
              </a:rPr>
              <a:t>، دار مجدلاوي للنشر والتوزيع، </a:t>
            </a:r>
            <a:r>
              <a:rPr lang="en-US" sz="2400" dirty="0">
                <a:solidFill>
                  <a:srgbClr val="002060"/>
                </a:solidFill>
                <a:latin typeface="Adobe Arabic" panose="02040503050201020203" pitchFamily="18" charset="-78"/>
                <a:ea typeface="Calibri" panose="020F0502020204030204" pitchFamily="34" charset="0"/>
                <a:cs typeface="+mj-cs"/>
              </a:rPr>
              <a:t>2001</a:t>
            </a:r>
            <a:r>
              <a:rPr lang="ar-EG" sz="2400" dirty="0">
                <a:solidFill>
                  <a:srgbClr val="002060"/>
                </a:solidFill>
                <a:latin typeface="Adobe Arabic" panose="02040503050201020203" pitchFamily="18" charset="-78"/>
                <a:ea typeface="Calibri" panose="020F0502020204030204" pitchFamily="34" charset="0"/>
                <a:cs typeface="+mj-cs"/>
              </a:rPr>
              <a:t>.</a:t>
            </a:r>
          </a:p>
          <a:p>
            <a:pPr algn="justLow" rtl="1">
              <a:lnSpc>
                <a:spcPct val="107000"/>
              </a:lnSpc>
              <a:spcAft>
                <a:spcPts val="800"/>
              </a:spcAft>
            </a:pPr>
            <a:endParaRPr lang="en-US" sz="2000" dirty="0">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7921483" y="833337"/>
            <a:ext cx="2847061" cy="49898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marR="0" lvl="0" indent="-342900" algn="ct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المصادر والمراجع... </a:t>
            </a: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7463910"/>
      </p:ext>
    </p:extLst>
  </p:cSld>
  <p:clrMapOvr>
    <a:masterClrMapping/>
  </p:clrMapOvr>
  <p:timing>
    <p:tnLst>
      <p:par>
        <p:cTn id="1" dur="indefinite" restart="never" nodeType="tmRoot">
          <p:childTnLst>
            <p:par>
              <p:cTn id="2"/>
            </p:par>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456312"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3368</TotalTime>
  <Words>2809</Words>
  <Application>Microsoft Office PowerPoint</Application>
  <PresentationFormat>Widescreen</PresentationFormat>
  <Paragraphs>164</Paragraphs>
  <Slides>40</Slides>
  <Notes>2</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40</vt:i4>
      </vt:variant>
    </vt:vector>
  </HeadingPairs>
  <TitlesOfParts>
    <vt:vector size="53" baseType="lpstr">
      <vt:lpstr>Adobe Arabic</vt:lpstr>
      <vt:lpstr>Adobe Caslon Pro</vt:lpstr>
      <vt:lpstr>Adobe Kaiti Std R</vt:lpstr>
      <vt:lpstr>Arial</vt:lpstr>
      <vt:lpstr>Bahnschrift SemiLight Condensed</vt:lpstr>
      <vt:lpstr>Bahnschrift SemiLight SemiConde</vt:lpstr>
      <vt:lpstr>Baskerville Old Face</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shereen farouk</cp:lastModifiedBy>
  <cp:revision>269</cp:revision>
  <dcterms:created xsi:type="dcterms:W3CDTF">2023-04-29T09:08:23Z</dcterms:created>
  <dcterms:modified xsi:type="dcterms:W3CDTF">2024-02-07T06:53:56Z</dcterms:modified>
</cp:coreProperties>
</file>