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496" r:id="rId3"/>
    <p:sldId id="333" r:id="rId4"/>
    <p:sldId id="497" r:id="rId5"/>
    <p:sldId id="498" r:id="rId6"/>
    <p:sldId id="499" r:id="rId7"/>
    <p:sldId id="500" r:id="rId8"/>
    <p:sldId id="501" r:id="rId9"/>
    <p:sldId id="502" r:id="rId10"/>
    <p:sldId id="503" r:id="rId11"/>
    <p:sldId id="504" r:id="rId12"/>
    <p:sldId id="505" r:id="rId13"/>
    <p:sldId id="506" r:id="rId14"/>
    <p:sldId id="507" r:id="rId15"/>
    <p:sldId id="508" r:id="rId16"/>
    <p:sldId id="509" r:id="rId17"/>
    <p:sldId id="510" r:id="rId18"/>
    <p:sldId id="511" r:id="rId19"/>
    <p:sldId id="512" r:id="rId20"/>
    <p:sldId id="513" r:id="rId21"/>
    <p:sldId id="514" r:id="rId22"/>
    <p:sldId id="515" r:id="rId23"/>
    <p:sldId id="516" r:id="rId24"/>
    <p:sldId id="517" r:id="rId25"/>
    <p:sldId id="518" r:id="rId26"/>
    <p:sldId id="343"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8" d="100"/>
          <a:sy n="98" d="100"/>
        </p:scale>
        <p:origin x="110"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DFA47C-8412-4F09-919C-A816A241D7D1}" type="datetimeFigureOut">
              <a:rPr lang="en-US" smtClean="0"/>
              <a:t>6/4/2026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3D70D-28D4-48A5-9C6C-4FFB3DF78302}" type="slidenum">
              <a:rPr lang="en-US" smtClean="0"/>
              <a:t>‹#›</a:t>
            </a:fld>
            <a:endParaRPr lang="en-US"/>
          </a:p>
        </p:txBody>
      </p:sp>
    </p:spTree>
    <p:extLst>
      <p:ext uri="{BB962C8B-B14F-4D97-AF65-F5344CB8AC3E}">
        <p14:creationId xmlns:p14="http://schemas.microsoft.com/office/powerpoint/2010/main" val="3470637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25</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7120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924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5206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3269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62368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673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27964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68656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34860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561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0037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78125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668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590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298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752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483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937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6/4/2026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1828544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4" name="TextBox 13">
            <a:extLst>
              <a:ext uri="{FF2B5EF4-FFF2-40B4-BE49-F238E27FC236}">
                <a16:creationId xmlns:a16="http://schemas.microsoft.com/office/drawing/2014/main" id="{8C520B7F-7764-8B81-C7C7-A7440DA2CCAF}"/>
              </a:ext>
            </a:extLst>
          </p:cNvPr>
          <p:cNvSpPr txBox="1"/>
          <p:nvPr/>
        </p:nvSpPr>
        <p:spPr>
          <a:xfrm>
            <a:off x="5345648" y="4239731"/>
            <a:ext cx="58674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1" u="none" strike="noStrike" kern="1200" cap="none" spc="0" normalizeH="0" baseline="0" noProof="0" dirty="0">
                <a:ln>
                  <a:noFill/>
                </a:ln>
                <a:solidFill>
                  <a:srgbClr val="35A8E0"/>
                </a:solidFill>
                <a:effectLst/>
                <a:uLnTx/>
                <a:uFillTx/>
                <a:latin typeface="Calibri" panose="020F0502020204030204"/>
                <a:ea typeface="+mn-ea"/>
                <a:cs typeface="Arial" panose="020B0604020202020204" pitchFamily="34" charset="0"/>
              </a:rPr>
              <a:t>Network Security Monitoring</a:t>
            </a:r>
            <a:endParaRPr kumimoji="0" lang="en-US" sz="1400" b="0" i="1" u="none" strike="noStrike" kern="1200" cap="none" spc="0" normalizeH="0" baseline="0" noProof="0" dirty="0">
              <a:ln>
                <a:noFill/>
              </a:ln>
              <a:solidFill>
                <a:prstClr val="black"/>
              </a:solidFill>
              <a:effectLst/>
              <a:uLnTx/>
              <a:uFillTx/>
              <a:latin typeface="Calibri" panose="020F0502020204030204"/>
              <a:ea typeface="Majalla UI"/>
              <a:cs typeface="Majalla UI"/>
            </a:endParaRPr>
          </a:p>
        </p:txBody>
      </p:sp>
      <p:sp>
        <p:nvSpPr>
          <p:cNvPr id="11" name="Title 1"/>
          <p:cNvSpPr txBox="1">
            <a:spLocks/>
          </p:cNvSpPr>
          <p:nvPr/>
        </p:nvSpPr>
        <p:spPr>
          <a:xfrm>
            <a:off x="4503474" y="2190705"/>
            <a:ext cx="7688526"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rgbClr val="00B0F0"/>
                </a:solidFill>
                <a:latin typeface="Times New Roman" panose="02020603050405020304" pitchFamily="18" charset="0"/>
                <a:ea typeface="+mn-ea"/>
                <a:cs typeface="Times New Roman" panose="02020603050405020304" pitchFamily="18" charset="0"/>
              </a:rPr>
              <a:t>Information Security Operations Center</a:t>
            </a:r>
          </a:p>
          <a:p>
            <a:pPr algn="ctr"/>
            <a:r>
              <a:rPr lang="en-US" sz="2800" b="1" dirty="0">
                <a:solidFill>
                  <a:srgbClr val="00B0F0"/>
                </a:solidFill>
                <a:latin typeface="Times New Roman" panose="02020603050405020304" pitchFamily="18" charset="0"/>
                <a:ea typeface="+mn-ea"/>
                <a:cs typeface="Times New Roman" panose="02020603050405020304" pitchFamily="18" charset="0"/>
              </a:rPr>
              <a:t>(Info SOC)</a:t>
            </a:r>
          </a:p>
          <a:p>
            <a:pPr algn="ctr"/>
            <a:r>
              <a:rPr lang="en-US" sz="3200" b="1" dirty="0">
                <a:solidFill>
                  <a:srgbClr val="00B0F0"/>
                </a:solidFill>
                <a:latin typeface="Times New Roman" panose="02020603050405020304" pitchFamily="18" charset="0"/>
                <a:ea typeface="+mn-ea"/>
                <a:cs typeface="Times New Roman" panose="02020603050405020304" pitchFamily="18" charset="0"/>
              </a:rPr>
              <a:t> </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4952003" y="3347469"/>
            <a:ext cx="6791468" cy="58473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1</a:t>
            </a:r>
          </a:p>
        </p:txBody>
      </p:sp>
      <p:sp>
        <p:nvSpPr>
          <p:cNvPr id="3" name="TextBox 2">
            <a:extLst>
              <a:ext uri="{FF2B5EF4-FFF2-40B4-BE49-F238E27FC236}">
                <a16:creationId xmlns:a16="http://schemas.microsoft.com/office/drawing/2014/main" id="{6905961B-39A3-D3DA-81EE-BAC44E2D7E53}"/>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lang="en-US" sz="2800" b="1" dirty="0">
                <a:solidFill>
                  <a:srgbClr val="00B0F0"/>
                </a:solidFill>
                <a:latin typeface="Alexandria" charset="0"/>
                <a:cs typeface="Alexandria" charset="0"/>
              </a:rPr>
              <a:t>Ibrahim Gomaa</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7" name="TextBox 6">
            <a:extLst>
              <a:ext uri="{FF2B5EF4-FFF2-40B4-BE49-F238E27FC236}">
                <a16:creationId xmlns:a16="http://schemas.microsoft.com/office/drawing/2014/main" id="{E0A65115-726D-82B6-66A3-40D5A94EA4CB}"/>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15315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Contents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088194" y="6252521"/>
            <a:ext cx="710380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graphicFrame>
        <p:nvGraphicFramePr>
          <p:cNvPr id="3" name="Table 2">
            <a:extLst>
              <a:ext uri="{FF2B5EF4-FFF2-40B4-BE49-F238E27FC236}">
                <a16:creationId xmlns:a16="http://schemas.microsoft.com/office/drawing/2014/main" id="{3871C7C7-92DD-810E-7D6C-4E98BAE27DBC}"/>
              </a:ext>
            </a:extLst>
          </p:cNvPr>
          <p:cNvGraphicFramePr>
            <a:graphicFrameLocks noGrp="1"/>
          </p:cNvGraphicFramePr>
          <p:nvPr>
            <p:extLst>
              <p:ext uri="{D42A27DB-BD31-4B8C-83A1-F6EECF244321}">
                <p14:modId xmlns:p14="http://schemas.microsoft.com/office/powerpoint/2010/main" val="1973035384"/>
              </p:ext>
            </p:extLst>
          </p:nvPr>
        </p:nvGraphicFramePr>
        <p:xfrm>
          <a:off x="589935" y="1398143"/>
          <a:ext cx="11001615" cy="4208970"/>
        </p:xfrm>
        <a:graphic>
          <a:graphicData uri="http://schemas.openxmlformats.org/drawingml/2006/table">
            <a:tbl>
              <a:tblPr firstRow="1" firstCol="1" bandRow="1">
                <a:tableStyleId>{5C22544A-7EE6-4342-B048-85BDC9FD1C3A}</a:tableStyleId>
              </a:tblPr>
              <a:tblGrid>
                <a:gridCol w="3884294">
                  <a:extLst>
                    <a:ext uri="{9D8B030D-6E8A-4147-A177-3AD203B41FA5}">
                      <a16:colId xmlns:a16="http://schemas.microsoft.com/office/drawing/2014/main" val="399010295"/>
                    </a:ext>
                  </a:extLst>
                </a:gridCol>
                <a:gridCol w="7117321">
                  <a:extLst>
                    <a:ext uri="{9D8B030D-6E8A-4147-A177-3AD203B41FA5}">
                      <a16:colId xmlns:a16="http://schemas.microsoft.com/office/drawing/2014/main" val="3417728144"/>
                    </a:ext>
                  </a:extLst>
                </a:gridCol>
              </a:tblGrid>
              <a:tr h="438240">
                <a:tc>
                  <a:txBody>
                    <a:bodyPr/>
                    <a:lstStyle/>
                    <a:p>
                      <a:pPr marL="0" marR="0" algn="ctr">
                        <a:lnSpc>
                          <a:spcPct val="107000"/>
                        </a:lnSpc>
                        <a:spcBef>
                          <a:spcPts val="0"/>
                        </a:spcBef>
                        <a:spcAft>
                          <a:spcPts val="0"/>
                        </a:spcAft>
                      </a:pPr>
                      <a:r>
                        <a:rPr lang="en-US" sz="1800" dirty="0">
                          <a:effectLst/>
                          <a:latin typeface="+mn-lt"/>
                        </a:rPr>
                        <a:t>Topic Title</a:t>
                      </a:r>
                      <a:endParaRPr lang="en-US" sz="1800" dirty="0">
                        <a:effectLst/>
                        <a:latin typeface="+mn-lt"/>
                        <a:ea typeface="Calibri" panose="020F0502020204030204" pitchFamily="34" charset="0"/>
                        <a:cs typeface="Times New Roman" panose="02020603050405020304" pitchFamily="18" charset="0"/>
                      </a:endParaRPr>
                    </a:p>
                  </a:txBody>
                  <a:tcPr marL="60168" marR="60168" marT="0" marB="0"/>
                </a:tc>
                <a:tc>
                  <a:txBody>
                    <a:bodyPr/>
                    <a:lstStyle/>
                    <a:p>
                      <a:pPr marL="0" marR="0" algn="ctr">
                        <a:lnSpc>
                          <a:spcPct val="107000"/>
                        </a:lnSpc>
                        <a:spcBef>
                          <a:spcPts val="0"/>
                        </a:spcBef>
                        <a:spcAft>
                          <a:spcPts val="0"/>
                        </a:spcAft>
                      </a:pPr>
                      <a:r>
                        <a:rPr lang="en-US" sz="1800" dirty="0">
                          <a:effectLst/>
                          <a:latin typeface="+mn-lt"/>
                        </a:rPr>
                        <a:t>Topic Objective</a:t>
                      </a:r>
                      <a:endParaRPr lang="en-US" sz="1800" dirty="0">
                        <a:effectLst/>
                        <a:latin typeface="+mn-lt"/>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64302898"/>
                  </a:ext>
                </a:extLst>
              </a:tr>
              <a:tr h="514059">
                <a:tc>
                  <a:txBody>
                    <a:bodyPr/>
                    <a:lstStyle/>
                    <a:p>
                      <a:pPr fontAlgn="ctr"/>
                      <a:r>
                        <a:rPr lang="en-US" sz="1800" b="1" dirty="0">
                          <a:latin typeface="+mn-lt"/>
                        </a:rPr>
                        <a:t>Introduction</a:t>
                      </a:r>
                    </a:p>
                  </a:txBody>
                  <a:tcPr marL="47625" marR="47625" marT="47625" marB="47625" anchor="ctr"/>
                </a:tc>
                <a:tc>
                  <a:txBody>
                    <a:bodyPr/>
                    <a:lstStyle/>
                    <a:p>
                      <a:pPr fontAlgn="ctr"/>
                      <a:r>
                        <a:rPr lang="en-US" sz="1800" dirty="0"/>
                        <a:t>Monitoring, Alerting, and what they can do for you.</a:t>
                      </a:r>
                      <a:endParaRPr lang="en-US" sz="1800" b="0" dirty="0">
                        <a:latin typeface="+mn-lt"/>
                      </a:endParaRPr>
                    </a:p>
                  </a:txBody>
                  <a:tcPr marL="47625" marR="47625" marT="47625" marB="47625" anchor="ctr"/>
                </a:tc>
                <a:extLst>
                  <a:ext uri="{0D108BD9-81ED-4DB2-BD59-A6C34878D82A}">
                    <a16:rowId xmlns:a16="http://schemas.microsoft.com/office/drawing/2014/main" val="2646230504"/>
                  </a:ext>
                </a:extLst>
              </a:tr>
              <a:tr h="514059">
                <a:tc>
                  <a:txBody>
                    <a:bodyPr/>
                    <a:lstStyle/>
                    <a:p>
                      <a:pPr fontAlgn="ctr"/>
                      <a:r>
                        <a:rPr lang="en-US" sz="1800" b="1" dirty="0">
                          <a:latin typeface="+mn-lt"/>
                        </a:rPr>
                        <a:t>War Stories</a:t>
                      </a:r>
                    </a:p>
                  </a:txBody>
                  <a:tcPr marL="47625" marR="47625" marT="47625" marB="47625" anchor="ctr"/>
                </a:tc>
                <a:tc>
                  <a:txBody>
                    <a:bodyPr/>
                    <a:lstStyle/>
                    <a:p>
                      <a:pPr fontAlgn="ctr"/>
                      <a:r>
                        <a:rPr lang="en-US" sz="1800" b="0" dirty="0">
                          <a:latin typeface="+mn-lt"/>
                        </a:rPr>
                        <a:t>Explain why networks and data are attacked.</a:t>
                      </a:r>
                    </a:p>
                  </a:txBody>
                  <a:tcPr marL="47625" marR="47625" marT="47625" marB="47625" anchor="ctr"/>
                </a:tc>
                <a:extLst>
                  <a:ext uri="{0D108BD9-81ED-4DB2-BD59-A6C34878D82A}">
                    <a16:rowId xmlns:a16="http://schemas.microsoft.com/office/drawing/2014/main" val="999312931"/>
                  </a:ext>
                </a:extLst>
              </a:tr>
              <a:tr h="742851">
                <a:tc>
                  <a:txBody>
                    <a:bodyPr/>
                    <a:lstStyle/>
                    <a:p>
                      <a:pPr fontAlgn="ctr"/>
                      <a:r>
                        <a:rPr lang="en-US" sz="1800" b="1" dirty="0">
                          <a:latin typeface="+mn-lt"/>
                        </a:rPr>
                        <a:t>Threat Actors</a:t>
                      </a:r>
                    </a:p>
                  </a:txBody>
                  <a:tcPr marL="47625" marR="47625" marT="47625" marB="47625" anchor="ctr"/>
                </a:tc>
                <a:tc>
                  <a:txBody>
                    <a:bodyPr/>
                    <a:lstStyle/>
                    <a:p>
                      <a:pPr fontAlgn="ctr"/>
                      <a:r>
                        <a:rPr lang="en-US" sz="1800" b="0" dirty="0">
                          <a:latin typeface="+mn-lt"/>
                        </a:rPr>
                        <a:t>Explain the motivations of the threat actors behind specific security incidents.</a:t>
                      </a:r>
                    </a:p>
                  </a:txBody>
                  <a:tcPr marL="47625" marR="47625" marT="47625" marB="47625" anchor="ctr"/>
                </a:tc>
                <a:extLst>
                  <a:ext uri="{0D108BD9-81ED-4DB2-BD59-A6C34878D82A}">
                    <a16:rowId xmlns:a16="http://schemas.microsoft.com/office/drawing/2014/main" val="2296854508"/>
                  </a:ext>
                </a:extLst>
              </a:tr>
              <a:tr h="514059">
                <a:tc>
                  <a:txBody>
                    <a:bodyPr/>
                    <a:lstStyle/>
                    <a:p>
                      <a:pPr fontAlgn="ctr"/>
                      <a:r>
                        <a:rPr lang="en-US" sz="1800" b="1" dirty="0">
                          <a:latin typeface="+mn-lt"/>
                        </a:rPr>
                        <a:t>Threat Impact</a:t>
                      </a:r>
                    </a:p>
                  </a:txBody>
                  <a:tcPr marL="47625" marR="47625" marT="47625" marB="47625" anchor="ctr"/>
                </a:tc>
                <a:tc>
                  <a:txBody>
                    <a:bodyPr/>
                    <a:lstStyle/>
                    <a:p>
                      <a:pPr fontAlgn="ctr"/>
                      <a:r>
                        <a:rPr lang="en-US" sz="1800" b="0" dirty="0">
                          <a:latin typeface="+mn-lt"/>
                        </a:rPr>
                        <a:t>Explain the potential impact of network security attacks.</a:t>
                      </a:r>
                    </a:p>
                  </a:txBody>
                  <a:tcPr marL="47625" marR="47625" marT="47625" marB="47625" anchor="ctr"/>
                </a:tc>
                <a:extLst>
                  <a:ext uri="{0D108BD9-81ED-4DB2-BD59-A6C34878D82A}">
                    <a16:rowId xmlns:a16="http://schemas.microsoft.com/office/drawing/2014/main" val="2969059201"/>
                  </a:ext>
                </a:extLst>
              </a:tr>
              <a:tr h="742851">
                <a:tc>
                  <a:txBody>
                    <a:bodyPr/>
                    <a:lstStyle/>
                    <a:p>
                      <a:pPr fontAlgn="ctr"/>
                      <a:r>
                        <a:rPr lang="en-US" sz="1800" b="1" dirty="0"/>
                        <a:t>The Modern Security Operations Centre</a:t>
                      </a:r>
                    </a:p>
                  </a:txBody>
                  <a:tcPr marL="47625" marR="47625" marT="47625" marB="47625" anchor="ctr"/>
                </a:tc>
                <a:tc>
                  <a:txBody>
                    <a:bodyPr/>
                    <a:lstStyle/>
                    <a:p>
                      <a:pPr fontAlgn="ctr"/>
                      <a:r>
                        <a:rPr lang="en-US" sz="1800" b="0" dirty="0"/>
                        <a:t>Explain the mission of the Security Operations Center (SOC).</a:t>
                      </a:r>
                    </a:p>
                  </a:txBody>
                  <a:tcPr marL="47625" marR="47625" marT="47625" marB="47625" anchor="ctr"/>
                </a:tc>
                <a:extLst>
                  <a:ext uri="{0D108BD9-81ED-4DB2-BD59-A6C34878D82A}">
                    <a16:rowId xmlns:a16="http://schemas.microsoft.com/office/drawing/2014/main" val="225715641"/>
                  </a:ext>
                </a:extLst>
              </a:tr>
              <a:tr h="742851">
                <a:tc>
                  <a:txBody>
                    <a:bodyPr/>
                    <a:lstStyle/>
                    <a:p>
                      <a:pPr fontAlgn="ctr"/>
                      <a:r>
                        <a:rPr lang="en-US" sz="1800" b="1" dirty="0"/>
                        <a:t>Becoming a Defender</a:t>
                      </a:r>
                    </a:p>
                  </a:txBody>
                  <a:tcPr marL="47625" marR="47625" marT="47625" marB="47625" anchor="ctr"/>
                </a:tc>
                <a:tc>
                  <a:txBody>
                    <a:bodyPr/>
                    <a:lstStyle/>
                    <a:p>
                      <a:pPr fontAlgn="ctr"/>
                      <a:r>
                        <a:rPr lang="en-US" sz="1800" b="0" dirty="0"/>
                        <a:t>Describe resources available to prepare for a career in cybersecurity operations.</a:t>
                      </a:r>
                    </a:p>
                  </a:txBody>
                  <a:tcPr marL="47625" marR="47625" marT="47625" marB="47625" anchor="ctr"/>
                </a:tc>
                <a:extLst>
                  <a:ext uri="{0D108BD9-81ED-4DB2-BD59-A6C34878D82A}">
                    <a16:rowId xmlns:a16="http://schemas.microsoft.com/office/drawing/2014/main" val="3274301724"/>
                  </a:ext>
                </a:extLst>
              </a:tr>
            </a:tbl>
          </a:graphicData>
        </a:graphic>
      </p:graphicFrame>
      <p:sp>
        <p:nvSpPr>
          <p:cNvPr id="5" name="TextBox 4">
            <a:extLst>
              <a:ext uri="{FF2B5EF4-FFF2-40B4-BE49-F238E27FC236}">
                <a16:creationId xmlns:a16="http://schemas.microsoft.com/office/drawing/2014/main" id="{76190575-5B28-913F-5A8C-B41E8C4CA4A8}"/>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28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971006"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Introduction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15543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Monitoring</a:t>
            </a:r>
            <a:r>
              <a:rPr lang="en-US" sz="2400" b="1" dirty="0">
                <a:solidFill>
                  <a:srgbClr val="0A1F61"/>
                </a:solidFill>
                <a:latin typeface="Times New Roman" panose="02020603050405020304" pitchFamily="18" charset="0"/>
                <a:cs typeface="Times New Roman" panose="02020603050405020304" pitchFamily="18" charset="0"/>
              </a:rPr>
              <a:t> </a:t>
            </a:r>
          </a:p>
          <a:p>
            <a:pPr lvl="1"/>
            <a:r>
              <a:rPr lang="en-US" dirty="0">
                <a:latin typeface="Times New Roman" panose="02020603050405020304" pitchFamily="18" charset="0"/>
                <a:cs typeface="Times New Roman" panose="02020603050405020304" pitchFamily="18" charset="0"/>
              </a:rPr>
              <a:t>is the process of maintaining surveillance over the existence and magnitude of state change and data flow in a system.</a:t>
            </a:r>
          </a:p>
          <a:p>
            <a:pPr lvl="1"/>
            <a:r>
              <a:rPr lang="en-US" dirty="0">
                <a:latin typeface="Times New Roman" panose="02020603050405020304" pitchFamily="18" charset="0"/>
                <a:cs typeface="Times New Roman" panose="02020603050405020304" pitchFamily="18" charset="0"/>
              </a:rPr>
              <a:t>the process of becoming aware of the state of a system.</a:t>
            </a:r>
          </a:p>
          <a:p>
            <a:pPr lvl="1"/>
            <a:r>
              <a:rPr lang="en-US" dirty="0">
                <a:latin typeface="Times New Roman" panose="02020603050405020304" pitchFamily="18" charset="0"/>
                <a:cs typeface="Times New Roman" panose="02020603050405020304" pitchFamily="18" charset="0"/>
              </a:rPr>
              <a:t>the process of measurement, which might not necessarily involve any human interaction</a:t>
            </a:r>
          </a:p>
        </p:txBody>
      </p:sp>
      <p:sp>
        <p:nvSpPr>
          <p:cNvPr id="6" name="Rectangle 5">
            <a:extLst>
              <a:ext uri="{FF2B5EF4-FFF2-40B4-BE49-F238E27FC236}">
                <a16:creationId xmlns:a16="http://schemas.microsoft.com/office/drawing/2014/main" id="{E702D7FA-FFFD-4C78-3316-69B7873D3420}"/>
              </a:ext>
            </a:extLst>
          </p:cNvPr>
          <p:cNvSpPr/>
          <p:nvPr/>
        </p:nvSpPr>
        <p:spPr>
          <a:xfrm>
            <a:off x="3097763" y="3334899"/>
            <a:ext cx="6861377"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This is done in two ways, </a:t>
            </a:r>
            <a:r>
              <a:rPr lang="en-US" sz="2400" b="1" dirty="0">
                <a:solidFill>
                  <a:srgbClr val="00B0F0"/>
                </a:solidFill>
                <a:latin typeface="Times New Roman" panose="02020603050405020304" pitchFamily="18" charset="0"/>
                <a:cs typeface="Times New Roman" panose="02020603050405020304" pitchFamily="18" charset="0"/>
              </a:rPr>
              <a:t>Proactive</a:t>
            </a:r>
            <a:r>
              <a:rPr lang="en-US" sz="2400" dirty="0">
                <a:latin typeface="Times New Roman" panose="02020603050405020304" pitchFamily="18" charset="0"/>
                <a:cs typeface="Times New Roman" panose="02020603050405020304" pitchFamily="18" charset="0"/>
              </a:rPr>
              <a:t> and </a:t>
            </a:r>
            <a:r>
              <a:rPr lang="en-US" sz="2400" b="1" dirty="0">
                <a:solidFill>
                  <a:srgbClr val="00B0F0"/>
                </a:solidFill>
                <a:latin typeface="Times New Roman" panose="02020603050405020304" pitchFamily="18" charset="0"/>
                <a:cs typeface="Times New Roman" panose="02020603050405020304" pitchFamily="18" charset="0"/>
              </a:rPr>
              <a:t>Reactive</a:t>
            </a:r>
          </a:p>
        </p:txBody>
      </p:sp>
      <p:sp>
        <p:nvSpPr>
          <p:cNvPr id="8" name="Rectangle 7">
            <a:extLst>
              <a:ext uri="{FF2B5EF4-FFF2-40B4-BE49-F238E27FC236}">
                <a16:creationId xmlns:a16="http://schemas.microsoft.com/office/drawing/2014/main" id="{29119271-D997-D7CE-C1AF-32F4129C0695}"/>
              </a:ext>
            </a:extLst>
          </p:cNvPr>
          <p:cNvSpPr/>
          <p:nvPr/>
        </p:nvSpPr>
        <p:spPr>
          <a:xfrm>
            <a:off x="537752" y="3969695"/>
            <a:ext cx="11412509" cy="830997"/>
          </a:xfrm>
          <a:prstGeom prst="rect">
            <a:avLst/>
          </a:prstGeom>
        </p:spPr>
        <p:txBody>
          <a:bodyPr wrap="square">
            <a:spAutoFit/>
          </a:bodyPr>
          <a:lstStyle/>
          <a:p>
            <a:r>
              <a:rPr lang="en-US" sz="2400" dirty="0">
                <a:solidFill>
                  <a:srgbClr val="000000"/>
                </a:solidFill>
                <a:latin typeface="Times New Roman" panose="02020603050405020304" pitchFamily="18" charset="0"/>
                <a:ea typeface="ＭＳ Ｐゴシック" charset="0"/>
                <a:cs typeface="Times New Roman" panose="02020603050405020304" pitchFamily="18" charset="0"/>
              </a:rPr>
              <a:t>The former involves watching visual indicators, such as time series and dashboards, and is sometimes what administrators mean by </a:t>
            </a:r>
            <a:r>
              <a:rPr lang="en-US" sz="2400" b="1" dirty="0">
                <a:solidFill>
                  <a:srgbClr val="00B0F0"/>
                </a:solidFill>
                <a:latin typeface="Times New Roman" panose="02020603050405020304" pitchFamily="18" charset="0"/>
                <a:ea typeface="ＭＳ Ｐゴシック" charset="0"/>
                <a:cs typeface="Times New Roman" panose="02020603050405020304" pitchFamily="18" charset="0"/>
              </a:rPr>
              <a:t>monitoring</a:t>
            </a:r>
            <a:r>
              <a:rPr lang="en-US" sz="2400" dirty="0">
                <a:solidFill>
                  <a:srgbClr val="00B0F0"/>
                </a:solidFill>
                <a:latin typeface="Times New Roman" panose="02020603050405020304" pitchFamily="18" charset="0"/>
                <a:ea typeface="ＭＳ Ｐゴシック" charset="0"/>
                <a:cs typeface="Times New Roman" panose="02020603050405020304" pitchFamily="18" charset="0"/>
              </a:rPr>
              <a:t>.</a:t>
            </a:r>
            <a:r>
              <a:rPr lang="en-US" sz="2400" dirty="0">
                <a:solidFill>
                  <a:srgbClr val="000000"/>
                </a:solidFill>
                <a:latin typeface="Times New Roman" panose="02020603050405020304" pitchFamily="18" charset="0"/>
                <a:ea typeface="ＭＳ Ｐゴシック" charset="0"/>
                <a:cs typeface="Times New Roman" panose="02020603050405020304" pitchFamily="18" charset="0"/>
              </a:rPr>
              <a:t> </a:t>
            </a:r>
          </a:p>
        </p:txBody>
      </p:sp>
      <p:sp>
        <p:nvSpPr>
          <p:cNvPr id="10" name="Rectangle 9">
            <a:extLst>
              <a:ext uri="{FF2B5EF4-FFF2-40B4-BE49-F238E27FC236}">
                <a16:creationId xmlns:a16="http://schemas.microsoft.com/office/drawing/2014/main" id="{AC8811EC-F2BA-0EEC-AE59-CFDD4991B660}"/>
              </a:ext>
            </a:extLst>
          </p:cNvPr>
          <p:cNvSpPr/>
          <p:nvPr/>
        </p:nvSpPr>
        <p:spPr>
          <a:xfrm>
            <a:off x="537752" y="4919080"/>
            <a:ext cx="11412510" cy="830997"/>
          </a:xfrm>
          <a:prstGeom prst="rect">
            <a:avLst/>
          </a:prstGeom>
        </p:spPr>
        <p:txBody>
          <a:bodyPr wrap="square">
            <a:spAutoFit/>
          </a:bodyPr>
          <a:lstStyle/>
          <a:p>
            <a:r>
              <a:rPr lang="en-US" sz="2400" dirty="0">
                <a:solidFill>
                  <a:srgbClr val="000000"/>
                </a:solidFill>
                <a:latin typeface="Times New Roman" panose="02020603050405020304" pitchFamily="18" charset="0"/>
                <a:ea typeface="ＭＳ Ｐゴシック" charset="0"/>
                <a:cs typeface="Times New Roman" panose="02020603050405020304" pitchFamily="18" charset="0"/>
              </a:rPr>
              <a:t>The latter involves automated ways to deliver notifications to operators to bring to their attention a grave change in system’s state; this is usually referred to as </a:t>
            </a:r>
            <a:r>
              <a:rPr lang="en-US" sz="2400" b="1" dirty="0">
                <a:solidFill>
                  <a:srgbClr val="00B0F0"/>
                </a:solidFill>
                <a:latin typeface="Times New Roman" panose="02020603050405020304" pitchFamily="18" charset="0"/>
                <a:ea typeface="ＭＳ Ｐゴシック" charset="0"/>
                <a:cs typeface="Times New Roman" panose="02020603050405020304" pitchFamily="18" charset="0"/>
              </a:rPr>
              <a:t>alerting</a:t>
            </a:r>
            <a:endParaRPr lang="en-US" sz="2400" dirty="0">
              <a:solidFill>
                <a:srgbClr val="FF0000"/>
              </a:solidFill>
              <a:latin typeface="Times New Roman" panose="02020603050405020304" pitchFamily="18" charset="0"/>
              <a:ea typeface="ＭＳ Ｐゴシック"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7678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971006"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Introduction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7" y="6252522"/>
            <a:ext cx="7275752" cy="369332"/>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931EE435-F485-C56A-4681-3885A7F4DFE8}"/>
              </a:ext>
            </a:extLst>
          </p:cNvPr>
          <p:cNvSpPr txBox="1"/>
          <p:nvPr/>
        </p:nvSpPr>
        <p:spPr>
          <a:xfrm>
            <a:off x="1177813" y="1339754"/>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Monitoring, Alerting, and What They Can Do for You</a:t>
            </a:r>
          </a:p>
        </p:txBody>
      </p:sp>
      <p:sp>
        <p:nvSpPr>
          <p:cNvPr id="21" name="Content Placeholder 1">
            <a:extLst>
              <a:ext uri="{FF2B5EF4-FFF2-40B4-BE49-F238E27FC236}">
                <a16:creationId xmlns:a16="http://schemas.microsoft.com/office/drawing/2014/main" id="{9BA4EA9E-8186-5415-FED4-3FB011D8CFF3}"/>
              </a:ext>
            </a:extLst>
          </p:cNvPr>
          <p:cNvSpPr txBox="1">
            <a:spLocks/>
          </p:cNvSpPr>
          <p:nvPr/>
        </p:nvSpPr>
        <p:spPr>
          <a:xfrm>
            <a:off x="439334" y="2176285"/>
            <a:ext cx="11752666" cy="364184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imes New Roman" panose="02020603050405020304" pitchFamily="18" charset="0"/>
                <a:cs typeface="Times New Roman" panose="02020603050405020304" pitchFamily="18" charset="0"/>
              </a:rPr>
              <a:t>* Early Problem Detection				 * Availability 				</a:t>
            </a:r>
          </a:p>
          <a:p>
            <a:pPr marL="0" indent="0">
              <a:buNone/>
            </a:pPr>
            <a:r>
              <a:rPr lang="en-US" sz="2400" dirty="0">
                <a:latin typeface="Times New Roman" panose="02020603050405020304" pitchFamily="18" charset="0"/>
                <a:cs typeface="Times New Roman" panose="02020603050405020304" pitchFamily="18" charset="0"/>
              </a:rPr>
              <a:t>* Decision Making					* Performance</a:t>
            </a:r>
          </a:p>
          <a:p>
            <a:pPr marL="0" indent="0">
              <a:buNone/>
            </a:pPr>
            <a:r>
              <a:rPr lang="en-US" sz="2400" dirty="0">
                <a:latin typeface="Times New Roman" panose="02020603050405020304" pitchFamily="18" charset="0"/>
                <a:cs typeface="Times New Roman" panose="02020603050405020304" pitchFamily="18" charset="0"/>
              </a:rPr>
              <a:t>* Baselining 						* Predictions</a:t>
            </a:r>
          </a:p>
          <a:p>
            <a:pPr marL="0" indent="0">
              <a:buNone/>
            </a:pPr>
            <a:r>
              <a:rPr lang="en-US" sz="2400" dirty="0">
                <a:latin typeface="Times New Roman" panose="02020603050405020304" pitchFamily="18" charset="0"/>
                <a:cs typeface="Times New Roman" panose="02020603050405020304" pitchFamily="18" charset="0"/>
              </a:rPr>
              <a:t>* Automation</a:t>
            </a:r>
          </a:p>
          <a:p>
            <a:pPr marL="0" indent="0">
              <a:buNone/>
            </a:pPr>
            <a:r>
              <a:rPr lang="en-US" sz="2400" dirty="0">
                <a:latin typeface="Times New Roman" panose="02020603050405020304" pitchFamily="18" charset="0"/>
                <a:cs typeface="Times New Roman" panose="02020603050405020304" pitchFamily="18" charset="0"/>
              </a:rPr>
              <a:t>* Autonomic Computing </a:t>
            </a:r>
          </a:p>
          <a:p>
            <a:pPr lvl="1"/>
            <a:r>
              <a:rPr lang="en-US" dirty="0">
                <a:latin typeface="Times New Roman" panose="02020603050405020304" pitchFamily="18" charset="0"/>
                <a:cs typeface="Times New Roman" panose="02020603050405020304" pitchFamily="18" charset="0"/>
              </a:rPr>
              <a:t>An architecture in which the system is capable of regulating itself and thus enabling self management and self-healing. The goal of AC is to </a:t>
            </a:r>
            <a:r>
              <a:rPr lang="en-US" b="1" dirty="0">
                <a:solidFill>
                  <a:srgbClr val="00B0F0"/>
                </a:solidFill>
                <a:latin typeface="Times New Roman" panose="02020603050405020304" pitchFamily="18" charset="0"/>
                <a:cs typeface="Times New Roman" panose="02020603050405020304" pitchFamily="18" charset="0"/>
              </a:rPr>
              <a:t>minimize the need for human intervention </a:t>
            </a:r>
            <a:r>
              <a:rPr lang="en-US" dirty="0">
                <a:latin typeface="Times New Roman" panose="02020603050405020304" pitchFamily="18" charset="0"/>
                <a:cs typeface="Times New Roman" panose="02020603050405020304" pitchFamily="18" charset="0"/>
              </a:rPr>
              <a:t>in a similar way, by replacing it with self-regulation</a:t>
            </a:r>
          </a:p>
        </p:txBody>
      </p:sp>
      <p:sp>
        <p:nvSpPr>
          <p:cNvPr id="22" name="TextBox 21">
            <a:extLst>
              <a:ext uri="{FF2B5EF4-FFF2-40B4-BE49-F238E27FC236}">
                <a16:creationId xmlns:a16="http://schemas.microsoft.com/office/drawing/2014/main" id="{029BF28E-91FF-A0B5-5D98-50611D3499BF}"/>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4378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8403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War Stories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931EE435-F485-C56A-4681-3885A7F4DFE8}"/>
              </a:ext>
            </a:extLst>
          </p:cNvPr>
          <p:cNvSpPr txBox="1"/>
          <p:nvPr/>
        </p:nvSpPr>
        <p:spPr>
          <a:xfrm>
            <a:off x="1177813" y="1339754"/>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Hijacked People</a:t>
            </a:r>
          </a:p>
        </p:txBody>
      </p:sp>
      <p:pic>
        <p:nvPicPr>
          <p:cNvPr id="3" name="Picture 2">
            <a:extLst>
              <a:ext uri="{FF2B5EF4-FFF2-40B4-BE49-F238E27FC236}">
                <a16:creationId xmlns:a16="http://schemas.microsoft.com/office/drawing/2014/main" id="{989EFE8C-427C-2488-A34B-86A527CA9004}"/>
              </a:ext>
            </a:extLst>
          </p:cNvPr>
          <p:cNvPicPr>
            <a:picLocks noChangeAspect="1"/>
          </p:cNvPicPr>
          <p:nvPr/>
        </p:nvPicPr>
        <p:blipFill>
          <a:blip r:embed="rId3"/>
          <a:stretch>
            <a:fillRect/>
          </a:stretch>
        </p:blipFill>
        <p:spPr>
          <a:xfrm>
            <a:off x="7006369" y="2110196"/>
            <a:ext cx="4219142" cy="2804160"/>
          </a:xfrm>
          <a:prstGeom prst="rect">
            <a:avLst/>
          </a:prstGeom>
          <a:ln w="3175">
            <a:solidFill>
              <a:schemeClr val="tx1"/>
            </a:solidFill>
          </a:ln>
        </p:spPr>
      </p:pic>
      <p:sp>
        <p:nvSpPr>
          <p:cNvPr id="5" name="Content Placeholder 1">
            <a:extLst>
              <a:ext uri="{FF2B5EF4-FFF2-40B4-BE49-F238E27FC236}">
                <a16:creationId xmlns:a16="http://schemas.microsoft.com/office/drawing/2014/main" id="{9237CC64-0FE2-B5B8-4E00-DDC47EF5FC1D}"/>
              </a:ext>
            </a:extLst>
          </p:cNvPr>
          <p:cNvSpPr txBox="1">
            <a:spLocks/>
          </p:cNvSpPr>
          <p:nvPr/>
        </p:nvSpPr>
        <p:spPr>
          <a:xfrm>
            <a:off x="977778" y="2110196"/>
            <a:ext cx="5864456" cy="32053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838" indent="-223838"/>
            <a:r>
              <a:rPr lang="en-US" sz="2400" dirty="0">
                <a:latin typeface="Times New Roman" panose="02020603050405020304" pitchFamily="18" charset="0"/>
                <a:cs typeface="Times New Roman" panose="02020603050405020304" pitchFamily="18" charset="0"/>
              </a:rPr>
              <a:t>Hackers can set up open “</a:t>
            </a:r>
            <a:r>
              <a:rPr lang="en-US" sz="2400" b="1" dirty="0">
                <a:solidFill>
                  <a:srgbClr val="00B0F0"/>
                </a:solidFill>
                <a:latin typeface="Times New Roman" panose="02020603050405020304" pitchFamily="18" charset="0"/>
                <a:cs typeface="Times New Roman" panose="02020603050405020304" pitchFamily="18" charset="0"/>
              </a:rPr>
              <a:t>rogue</a:t>
            </a:r>
            <a:r>
              <a:rPr lang="en-US" sz="2400" dirty="0">
                <a:latin typeface="Times New Roman" panose="02020603050405020304" pitchFamily="18" charset="0"/>
                <a:cs typeface="Times New Roman" panose="02020603050405020304" pitchFamily="18" charset="0"/>
              </a:rPr>
              <a:t>” wireless hotspots posing as a genuine wireless network.</a:t>
            </a:r>
          </a:p>
          <a:p>
            <a:pPr marL="0" indent="0">
              <a:buNone/>
            </a:pPr>
            <a:endParaRPr lang="en-US" sz="2400" dirty="0">
              <a:latin typeface="Times New Roman" panose="02020603050405020304" pitchFamily="18" charset="0"/>
              <a:cs typeface="Times New Roman" panose="02020603050405020304" pitchFamily="18" charset="0"/>
            </a:endParaRPr>
          </a:p>
          <a:p>
            <a:pPr marL="223838" indent="-223838"/>
            <a:r>
              <a:rPr lang="en-US" sz="2400" dirty="0">
                <a:latin typeface="Times New Roman" panose="02020603050405020304" pitchFamily="18" charset="0"/>
                <a:cs typeface="Times New Roman" panose="02020603050405020304" pitchFamily="18" charset="0"/>
              </a:rPr>
              <a:t>Rogue wireless hotspots are also known as “</a:t>
            </a:r>
            <a:r>
              <a:rPr lang="en-US" sz="2400" b="1" dirty="0">
                <a:solidFill>
                  <a:srgbClr val="00B0F0"/>
                </a:solidFill>
                <a:latin typeface="Times New Roman" panose="02020603050405020304" pitchFamily="18" charset="0"/>
                <a:cs typeface="Times New Roman" panose="02020603050405020304" pitchFamily="18" charset="0"/>
              </a:rPr>
              <a:t>evil twin</a:t>
            </a:r>
            <a:r>
              <a:rPr lang="en-US" sz="2400" dirty="0">
                <a:latin typeface="Times New Roman" panose="02020603050405020304" pitchFamily="18" charset="0"/>
                <a:cs typeface="Times New Roman" panose="02020603050405020304" pitchFamily="18" charset="0"/>
              </a:rPr>
              <a:t>” hotspots.</a:t>
            </a:r>
          </a:p>
        </p:txBody>
      </p:sp>
      <p:sp>
        <p:nvSpPr>
          <p:cNvPr id="6" name="TextBox 5">
            <a:extLst>
              <a:ext uri="{FF2B5EF4-FFF2-40B4-BE49-F238E27FC236}">
                <a16:creationId xmlns:a16="http://schemas.microsoft.com/office/drawing/2014/main" id="{CEE1D9B6-F2EB-FF40-80A9-E1476C645B93}"/>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2316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8403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War Stories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029200" y="6252521"/>
            <a:ext cx="7162800" cy="448476"/>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931EE435-F485-C56A-4681-3885A7F4DFE8}"/>
              </a:ext>
            </a:extLst>
          </p:cNvPr>
          <p:cNvSpPr txBox="1"/>
          <p:nvPr/>
        </p:nvSpPr>
        <p:spPr>
          <a:xfrm>
            <a:off x="1177813" y="1339754"/>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Ransomed Companies</a:t>
            </a:r>
          </a:p>
        </p:txBody>
      </p:sp>
      <p:pic>
        <p:nvPicPr>
          <p:cNvPr id="6" name="Picture 5">
            <a:extLst>
              <a:ext uri="{FF2B5EF4-FFF2-40B4-BE49-F238E27FC236}">
                <a16:creationId xmlns:a16="http://schemas.microsoft.com/office/drawing/2014/main" id="{26F84C6D-3A3C-A560-4FF4-F09FF1D0EB93}"/>
              </a:ext>
            </a:extLst>
          </p:cNvPr>
          <p:cNvPicPr>
            <a:picLocks noChangeAspect="1"/>
          </p:cNvPicPr>
          <p:nvPr/>
        </p:nvPicPr>
        <p:blipFill>
          <a:blip r:embed="rId3"/>
          <a:stretch>
            <a:fillRect/>
          </a:stretch>
        </p:blipFill>
        <p:spPr>
          <a:xfrm>
            <a:off x="7192930" y="2083941"/>
            <a:ext cx="4077240" cy="2812299"/>
          </a:xfrm>
          <a:prstGeom prst="rect">
            <a:avLst/>
          </a:prstGeom>
          <a:ln w="3175">
            <a:solidFill>
              <a:schemeClr val="tx1"/>
            </a:solidFill>
          </a:ln>
        </p:spPr>
      </p:pic>
      <p:sp>
        <p:nvSpPr>
          <p:cNvPr id="8" name="Content Placeholder 1">
            <a:extLst>
              <a:ext uri="{FF2B5EF4-FFF2-40B4-BE49-F238E27FC236}">
                <a16:creationId xmlns:a16="http://schemas.microsoft.com/office/drawing/2014/main" id="{EFCA9EC4-756A-C1CD-532A-1EACE53DAD28}"/>
              </a:ext>
            </a:extLst>
          </p:cNvPr>
          <p:cNvSpPr txBox="1">
            <a:spLocks/>
          </p:cNvSpPr>
          <p:nvPr/>
        </p:nvSpPr>
        <p:spPr>
          <a:xfrm>
            <a:off x="418319" y="1982189"/>
            <a:ext cx="6605323" cy="3438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838" lvl="3" indent="-223838">
              <a:buSzPct val="100000"/>
            </a:pPr>
            <a:r>
              <a:rPr lang="en-US" sz="2400" dirty="0">
                <a:latin typeface="Times New Roman" panose="02020603050405020304" pitchFamily="18" charset="0"/>
                <a:cs typeface="Times New Roman" panose="02020603050405020304" pitchFamily="18" charset="0"/>
              </a:rPr>
              <a:t>Employees of an organization are often lured into opening attachments that install ransomware on the employees’ computers.</a:t>
            </a:r>
          </a:p>
          <a:p>
            <a:pPr marL="223838" lvl="3" indent="-223838">
              <a:buSzPct val="100000"/>
            </a:pPr>
            <a:r>
              <a:rPr lang="en-US" sz="2400" dirty="0">
                <a:latin typeface="Times New Roman" panose="02020603050405020304" pitchFamily="18" charset="0"/>
                <a:cs typeface="Times New Roman" panose="02020603050405020304" pitchFamily="18" charset="0"/>
              </a:rPr>
              <a:t>This </a:t>
            </a:r>
            <a:r>
              <a:rPr lang="en-US" sz="2400" b="1" dirty="0">
                <a:solidFill>
                  <a:srgbClr val="00B0F0"/>
                </a:solidFill>
                <a:latin typeface="Times New Roman" panose="02020603050405020304" pitchFamily="18" charset="0"/>
                <a:cs typeface="Times New Roman" panose="02020603050405020304" pitchFamily="18" charset="0"/>
              </a:rPr>
              <a:t>ransomware</a:t>
            </a:r>
            <a:r>
              <a:rPr lang="en-US" sz="2400" dirty="0">
                <a:latin typeface="Times New Roman" panose="02020603050405020304" pitchFamily="18" charset="0"/>
                <a:cs typeface="Times New Roman" panose="02020603050405020304" pitchFamily="18" charset="0"/>
              </a:rPr>
              <a:t>, when installed, begins the process of </a:t>
            </a:r>
            <a:r>
              <a:rPr lang="en-US" sz="2400" b="1" dirty="0">
                <a:solidFill>
                  <a:srgbClr val="00B0F0"/>
                </a:solidFill>
                <a:latin typeface="Times New Roman" panose="02020603050405020304" pitchFamily="18" charset="0"/>
                <a:cs typeface="Times New Roman" panose="02020603050405020304" pitchFamily="18" charset="0"/>
              </a:rPr>
              <a:t>gathering and encrypting corporate data</a:t>
            </a:r>
            <a:r>
              <a:rPr lang="en-US" sz="2400" dirty="0">
                <a:solidFill>
                  <a:srgbClr val="00B0F0"/>
                </a:solidFill>
                <a:latin typeface="Times New Roman" panose="02020603050405020304" pitchFamily="18" charset="0"/>
                <a:cs typeface="Times New Roman" panose="02020603050405020304" pitchFamily="18" charset="0"/>
              </a:rPr>
              <a:t>. </a:t>
            </a:r>
          </a:p>
          <a:p>
            <a:pPr marL="223838" lvl="3" indent="-223838">
              <a:buSzPct val="100000"/>
            </a:pPr>
            <a:r>
              <a:rPr lang="en-US" sz="2400" dirty="0">
                <a:latin typeface="Times New Roman" panose="02020603050405020304" pitchFamily="18" charset="0"/>
                <a:cs typeface="Times New Roman" panose="02020603050405020304" pitchFamily="18" charset="0"/>
              </a:rPr>
              <a:t>The goal of the attackers </a:t>
            </a:r>
            <a:r>
              <a:rPr lang="en-US" sz="2400" b="1" dirty="0">
                <a:solidFill>
                  <a:srgbClr val="0A1F61"/>
                </a:solidFill>
                <a:latin typeface="Times New Roman" panose="02020603050405020304" pitchFamily="18" charset="0"/>
                <a:cs typeface="Times New Roman" panose="02020603050405020304" pitchFamily="18" charset="0"/>
              </a:rPr>
              <a:t>is </a:t>
            </a:r>
            <a:r>
              <a:rPr lang="en-US" sz="2400" b="1" dirty="0">
                <a:solidFill>
                  <a:srgbClr val="00B0F0"/>
                </a:solidFill>
                <a:latin typeface="Times New Roman" panose="02020603050405020304" pitchFamily="18" charset="0"/>
                <a:cs typeface="Times New Roman" panose="02020603050405020304" pitchFamily="18" charset="0"/>
              </a:rPr>
              <a:t>financial gain</a:t>
            </a:r>
            <a:r>
              <a:rPr lang="en-US" sz="2400" dirty="0">
                <a:latin typeface="Times New Roman" panose="02020603050405020304" pitchFamily="18" charset="0"/>
                <a:cs typeface="Times New Roman" panose="02020603050405020304" pitchFamily="18" charset="0"/>
              </a:rPr>
              <a:t>, because they hold the company’s data for ransom until they are </a:t>
            </a:r>
            <a:r>
              <a:rPr lang="en-US" sz="2400" dirty="0">
                <a:solidFill>
                  <a:srgbClr val="00B0F0"/>
                </a:solidFill>
                <a:latin typeface="Times New Roman" panose="02020603050405020304" pitchFamily="18" charset="0"/>
                <a:cs typeface="Times New Roman" panose="02020603050405020304" pitchFamily="18" charset="0"/>
              </a:rPr>
              <a:t>paid</a:t>
            </a:r>
            <a:r>
              <a:rPr lang="en-US" sz="2400" dirty="0">
                <a:latin typeface="Times New Roman" panose="02020603050405020304" pitchFamily="18" charset="0"/>
                <a:cs typeface="Times New Roman" panose="02020603050405020304" pitchFamily="18" charset="0"/>
              </a:rPr>
              <a:t>.</a:t>
            </a:r>
          </a:p>
        </p:txBody>
      </p:sp>
      <p:sp>
        <p:nvSpPr>
          <p:cNvPr id="10" name="TextBox 9">
            <a:extLst>
              <a:ext uri="{FF2B5EF4-FFF2-40B4-BE49-F238E27FC236}">
                <a16:creationId xmlns:a16="http://schemas.microsoft.com/office/drawing/2014/main" id="{C6E6A6EA-9A1B-C732-5BBB-DC1676A44BE4}"/>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8238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78403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War Stories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2"/>
            <a:ext cx="7275753" cy="389672"/>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931EE435-F485-C56A-4681-3885A7F4DFE8}"/>
              </a:ext>
            </a:extLst>
          </p:cNvPr>
          <p:cNvSpPr txBox="1"/>
          <p:nvPr/>
        </p:nvSpPr>
        <p:spPr>
          <a:xfrm>
            <a:off x="1177813" y="1192408"/>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Targeted Nations</a:t>
            </a:r>
          </a:p>
        </p:txBody>
      </p:sp>
      <p:pic>
        <p:nvPicPr>
          <p:cNvPr id="3" name="Picture 2">
            <a:extLst>
              <a:ext uri="{FF2B5EF4-FFF2-40B4-BE49-F238E27FC236}">
                <a16:creationId xmlns:a16="http://schemas.microsoft.com/office/drawing/2014/main" id="{4F1B1C5C-2374-9ED8-422D-336AE20374C2}"/>
              </a:ext>
            </a:extLst>
          </p:cNvPr>
          <p:cNvPicPr>
            <a:picLocks noChangeAspect="1"/>
          </p:cNvPicPr>
          <p:nvPr/>
        </p:nvPicPr>
        <p:blipFill>
          <a:blip r:embed="rId3"/>
          <a:stretch>
            <a:fillRect/>
          </a:stretch>
        </p:blipFill>
        <p:spPr>
          <a:xfrm>
            <a:off x="8271971" y="2414968"/>
            <a:ext cx="3612615" cy="2550931"/>
          </a:xfrm>
          <a:prstGeom prst="rect">
            <a:avLst/>
          </a:prstGeom>
          <a:ln w="3175">
            <a:solidFill>
              <a:schemeClr val="tx1"/>
            </a:solidFill>
          </a:ln>
        </p:spPr>
      </p:pic>
      <p:sp>
        <p:nvSpPr>
          <p:cNvPr id="5" name="Content Placeholder 1">
            <a:extLst>
              <a:ext uri="{FF2B5EF4-FFF2-40B4-BE49-F238E27FC236}">
                <a16:creationId xmlns:a16="http://schemas.microsoft.com/office/drawing/2014/main" id="{9CEEEB9E-31B0-9F2C-282B-987653B9FA9E}"/>
              </a:ext>
            </a:extLst>
          </p:cNvPr>
          <p:cNvSpPr txBox="1">
            <a:spLocks/>
          </p:cNvSpPr>
          <p:nvPr/>
        </p:nvSpPr>
        <p:spPr>
          <a:xfrm>
            <a:off x="418319" y="1790223"/>
            <a:ext cx="7853652" cy="38827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838" lvl="3" indent="-223838">
              <a:buSzPct val="100000"/>
            </a:pPr>
            <a:r>
              <a:rPr lang="en-US" sz="2400" dirty="0">
                <a:latin typeface="Times New Roman" panose="02020603050405020304" pitchFamily="18" charset="0"/>
                <a:cs typeface="Times New Roman" panose="02020603050405020304" pitchFamily="18" charset="0"/>
              </a:rPr>
              <a:t>Some of today’s malware is so sophisticated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and expensive to create that security experts believe only a nation state or group of nations could possibly have the influence and funding to create it.</a:t>
            </a:r>
          </a:p>
          <a:p>
            <a:pPr marL="223838" lvl="3" indent="-223838">
              <a:buSzPct val="100000"/>
            </a:pPr>
            <a:r>
              <a:rPr lang="en-US" sz="2400" dirty="0">
                <a:latin typeface="Times New Roman" panose="02020603050405020304" pitchFamily="18" charset="0"/>
                <a:cs typeface="Times New Roman" panose="02020603050405020304" pitchFamily="18" charset="0"/>
              </a:rPr>
              <a:t>Such </a:t>
            </a:r>
            <a:r>
              <a:rPr lang="en-US" sz="2400" dirty="0">
                <a:solidFill>
                  <a:srgbClr val="0A1F61"/>
                </a:solidFill>
                <a:latin typeface="Times New Roman" panose="02020603050405020304" pitchFamily="18" charset="0"/>
                <a:cs typeface="Times New Roman" panose="02020603050405020304" pitchFamily="18" charset="0"/>
              </a:rPr>
              <a:t>malware</a:t>
            </a:r>
            <a:r>
              <a:rPr lang="en-US" sz="2400" dirty="0">
                <a:latin typeface="Times New Roman" panose="02020603050405020304" pitchFamily="18" charset="0"/>
                <a:cs typeface="Times New Roman" panose="02020603050405020304" pitchFamily="18" charset="0"/>
              </a:rPr>
              <a:t> can be targeted to attack a </a:t>
            </a:r>
            <a:r>
              <a:rPr lang="en-US" sz="2400" dirty="0">
                <a:solidFill>
                  <a:srgbClr val="0A1F61"/>
                </a:solidFill>
                <a:latin typeface="Times New Roman" panose="02020603050405020304" pitchFamily="18" charset="0"/>
                <a:cs typeface="Times New Roman" panose="02020603050405020304" pitchFamily="18" charset="0"/>
              </a:rPr>
              <a:t>nation’s</a:t>
            </a:r>
            <a:r>
              <a:rPr lang="en-US" sz="2400" dirty="0">
                <a:latin typeface="Times New Roman" panose="02020603050405020304" pitchFamily="18" charset="0"/>
                <a:cs typeface="Times New Roman" panose="02020603050405020304" pitchFamily="18" charset="0"/>
              </a:rPr>
              <a:t> vulnerable infrastructure, such as the </a:t>
            </a:r>
            <a:r>
              <a:rPr lang="en-US" sz="2400" dirty="0">
                <a:solidFill>
                  <a:srgbClr val="00B0F0"/>
                </a:solidFill>
                <a:latin typeface="Times New Roman" panose="02020603050405020304" pitchFamily="18" charset="0"/>
                <a:cs typeface="Times New Roman" panose="02020603050405020304" pitchFamily="18" charset="0"/>
              </a:rPr>
              <a:t>water system </a:t>
            </a:r>
            <a:r>
              <a:rPr lang="en-US" sz="2400" dirty="0">
                <a:latin typeface="Times New Roman" panose="02020603050405020304" pitchFamily="18" charset="0"/>
                <a:cs typeface="Times New Roman" panose="02020603050405020304" pitchFamily="18" charset="0"/>
              </a:rPr>
              <a:t>or </a:t>
            </a:r>
            <a:r>
              <a:rPr lang="en-US" sz="2400" dirty="0">
                <a:solidFill>
                  <a:srgbClr val="00B0F0"/>
                </a:solidFill>
                <a:latin typeface="Times New Roman" panose="02020603050405020304" pitchFamily="18" charset="0"/>
                <a:cs typeface="Times New Roman" panose="02020603050405020304" pitchFamily="18" charset="0"/>
              </a:rPr>
              <a:t>power grid</a:t>
            </a:r>
            <a:r>
              <a:rPr lang="en-US" sz="2400" dirty="0">
                <a:latin typeface="Times New Roman" panose="02020603050405020304" pitchFamily="18" charset="0"/>
                <a:cs typeface="Times New Roman" panose="02020603050405020304" pitchFamily="18" charset="0"/>
              </a:rPr>
              <a:t>.</a:t>
            </a:r>
          </a:p>
          <a:p>
            <a:pPr marL="223838" lvl="3" indent="-223838">
              <a:buSzPct val="100000"/>
            </a:pPr>
            <a:r>
              <a:rPr lang="en-US" sz="2400" dirty="0">
                <a:latin typeface="Times New Roman" panose="02020603050405020304" pitchFamily="18" charset="0"/>
                <a:cs typeface="Times New Roman" panose="02020603050405020304" pitchFamily="18" charset="0"/>
              </a:rPr>
              <a:t>One such malware was the </a:t>
            </a:r>
            <a:r>
              <a:rPr lang="en-US" sz="2400" dirty="0">
                <a:solidFill>
                  <a:srgbClr val="0A1F61"/>
                </a:solidFill>
                <a:latin typeface="Times New Roman" panose="02020603050405020304" pitchFamily="18" charset="0"/>
                <a:cs typeface="Times New Roman" panose="02020603050405020304" pitchFamily="18" charset="0"/>
              </a:rPr>
              <a:t>Stuxnet</a:t>
            </a:r>
            <a:r>
              <a:rPr lang="en-US" sz="2400" dirty="0">
                <a:latin typeface="Times New Roman" panose="02020603050405020304" pitchFamily="18" charset="0"/>
                <a:cs typeface="Times New Roman" panose="02020603050405020304" pitchFamily="18" charset="0"/>
              </a:rPr>
              <a:t> worm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that </a:t>
            </a:r>
            <a:r>
              <a:rPr lang="en-US" sz="2400" dirty="0">
                <a:solidFill>
                  <a:srgbClr val="00B0F0"/>
                </a:solidFill>
                <a:latin typeface="Times New Roman" panose="02020603050405020304" pitchFamily="18" charset="0"/>
                <a:cs typeface="Times New Roman" panose="02020603050405020304" pitchFamily="18" charset="0"/>
              </a:rPr>
              <a:t>infected USB </a:t>
            </a:r>
            <a:r>
              <a:rPr lang="en-US" sz="2400" dirty="0">
                <a:latin typeface="Times New Roman" panose="02020603050405020304" pitchFamily="18" charset="0"/>
                <a:cs typeface="Times New Roman" panose="02020603050405020304" pitchFamily="18" charset="0"/>
              </a:rPr>
              <a:t>drives and infiltrated </a:t>
            </a:r>
            <a:br>
              <a:rPr lang="en-US" sz="2400" dirty="0">
                <a:latin typeface="Times New Roman" panose="02020603050405020304" pitchFamily="18" charset="0"/>
                <a:cs typeface="Times New Roman" panose="02020603050405020304" pitchFamily="18" charset="0"/>
              </a:rPr>
            </a:br>
            <a:r>
              <a:rPr lang="en-US" sz="2400" dirty="0">
                <a:solidFill>
                  <a:srgbClr val="00B0F0"/>
                </a:solidFill>
                <a:latin typeface="Times New Roman" panose="02020603050405020304" pitchFamily="18" charset="0"/>
                <a:cs typeface="Times New Roman" panose="02020603050405020304" pitchFamily="18" charset="0"/>
              </a:rPr>
              <a:t>Windows operating systems</a:t>
            </a:r>
            <a:r>
              <a:rPr lang="en-US" sz="2400" dirty="0">
                <a:latin typeface="Times New Roman" panose="02020603050405020304" pitchFamily="18" charset="0"/>
                <a:cs typeface="Times New Roman" panose="02020603050405020304" pitchFamily="18" charset="0"/>
              </a:rPr>
              <a:t>. It then targeted </a:t>
            </a:r>
            <a:r>
              <a:rPr lang="en-US" sz="2400" dirty="0">
                <a:solidFill>
                  <a:srgbClr val="00B0F0"/>
                </a:solidFill>
                <a:latin typeface="Times New Roman" panose="02020603050405020304" pitchFamily="18" charset="0"/>
                <a:cs typeface="Times New Roman" panose="02020603050405020304" pitchFamily="18" charset="0"/>
              </a:rPr>
              <a:t>Step 7</a:t>
            </a:r>
            <a:r>
              <a:rPr lang="en-US" sz="2400" dirty="0">
                <a:latin typeface="Times New Roman" panose="02020603050405020304" pitchFamily="18" charset="0"/>
                <a:cs typeface="Times New Roman" panose="02020603050405020304" pitchFamily="18" charset="0"/>
              </a:rPr>
              <a:t> software that was developed by Siemens for their </a:t>
            </a:r>
            <a:r>
              <a:rPr lang="en-US" sz="2400" dirty="0">
                <a:solidFill>
                  <a:srgbClr val="00B0F0"/>
                </a:solidFill>
                <a:latin typeface="Times New Roman" panose="02020603050405020304" pitchFamily="18" charset="0"/>
                <a:cs typeface="Times New Roman" panose="02020603050405020304" pitchFamily="18" charset="0"/>
              </a:rPr>
              <a:t>Programmable Logic Controllers (PLCs).</a:t>
            </a:r>
          </a:p>
        </p:txBody>
      </p:sp>
      <p:sp>
        <p:nvSpPr>
          <p:cNvPr id="10" name="TextBox 9">
            <a:extLst>
              <a:ext uri="{FF2B5EF4-FFF2-40B4-BE49-F238E27FC236}">
                <a16:creationId xmlns:a16="http://schemas.microsoft.com/office/drawing/2014/main" id="{F1A83B60-37F2-DECA-1414-9FFAF6FCFDF0}"/>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40971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367525"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Threat Actors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89922" y="6252521"/>
            <a:ext cx="7202078"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931EE435-F485-C56A-4681-3885A7F4DFE8}"/>
              </a:ext>
            </a:extLst>
          </p:cNvPr>
          <p:cNvSpPr txBox="1"/>
          <p:nvPr/>
        </p:nvSpPr>
        <p:spPr>
          <a:xfrm>
            <a:off x="1177813" y="1192408"/>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Threat Actors</a:t>
            </a:r>
          </a:p>
        </p:txBody>
      </p:sp>
      <p:pic>
        <p:nvPicPr>
          <p:cNvPr id="6" name="Picture 5">
            <a:extLst>
              <a:ext uri="{FF2B5EF4-FFF2-40B4-BE49-F238E27FC236}">
                <a16:creationId xmlns:a16="http://schemas.microsoft.com/office/drawing/2014/main" id="{94A0EBAA-F49E-AF2D-08B2-9E77A43CB8C1}"/>
              </a:ext>
            </a:extLst>
          </p:cNvPr>
          <p:cNvPicPr>
            <a:picLocks noChangeAspect="1"/>
          </p:cNvPicPr>
          <p:nvPr/>
        </p:nvPicPr>
        <p:blipFill>
          <a:blip r:embed="rId3"/>
          <a:stretch>
            <a:fillRect/>
          </a:stretch>
        </p:blipFill>
        <p:spPr>
          <a:xfrm>
            <a:off x="8596978" y="2187870"/>
            <a:ext cx="3164098" cy="2743438"/>
          </a:xfrm>
          <a:prstGeom prst="rect">
            <a:avLst/>
          </a:prstGeom>
        </p:spPr>
      </p:pic>
      <p:sp>
        <p:nvSpPr>
          <p:cNvPr id="8" name="Content Placeholder 1">
            <a:extLst>
              <a:ext uri="{FF2B5EF4-FFF2-40B4-BE49-F238E27FC236}">
                <a16:creationId xmlns:a16="http://schemas.microsoft.com/office/drawing/2014/main" id="{BC0A7E61-CFD7-A59C-AC6D-9B0ABC87121E}"/>
              </a:ext>
            </a:extLst>
          </p:cNvPr>
          <p:cNvSpPr txBox="1">
            <a:spLocks/>
          </p:cNvSpPr>
          <p:nvPr/>
        </p:nvSpPr>
        <p:spPr>
          <a:xfrm>
            <a:off x="678426" y="1794009"/>
            <a:ext cx="7389530" cy="33843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3">
              <a:buSzPct val="100000"/>
            </a:pPr>
            <a:r>
              <a:rPr lang="en-US" sz="2400" b="1" dirty="0">
                <a:solidFill>
                  <a:srgbClr val="00B0F0"/>
                </a:solidFill>
                <a:latin typeface="Times New Roman" panose="02020603050405020304" pitchFamily="18" charset="0"/>
                <a:cs typeface="Times New Roman" panose="02020603050405020304" pitchFamily="18" charset="0"/>
              </a:rPr>
              <a:t>Threat actors </a:t>
            </a:r>
            <a:r>
              <a:rPr lang="en-US" sz="2400" dirty="0">
                <a:latin typeface="Times New Roman" panose="02020603050405020304" pitchFamily="18" charset="0"/>
                <a:cs typeface="Times New Roman" panose="02020603050405020304" pitchFamily="18" charset="0"/>
              </a:rPr>
              <a:t>are individuals or groups of individuals who </a:t>
            </a:r>
            <a:r>
              <a:rPr lang="en-US" sz="2400" b="1" dirty="0">
                <a:solidFill>
                  <a:srgbClr val="00B0F0"/>
                </a:solidFill>
                <a:latin typeface="Times New Roman" panose="02020603050405020304" pitchFamily="18" charset="0"/>
                <a:cs typeface="Times New Roman" panose="02020603050405020304" pitchFamily="18" charset="0"/>
              </a:rPr>
              <a:t>perform cyberattacks</a:t>
            </a:r>
            <a:r>
              <a:rPr lang="en-US" sz="2400" dirty="0">
                <a:latin typeface="Times New Roman" panose="02020603050405020304" pitchFamily="18" charset="0"/>
                <a:cs typeface="Times New Roman" panose="02020603050405020304" pitchFamily="18" charset="0"/>
              </a:rPr>
              <a:t>. They include, but are not limited to:</a:t>
            </a:r>
          </a:p>
          <a:p>
            <a:pPr lvl="5">
              <a:buSzPct val="100000"/>
            </a:pPr>
            <a:r>
              <a:rPr lang="en-US" sz="2400" b="1" dirty="0">
                <a:solidFill>
                  <a:srgbClr val="000000"/>
                </a:solidFill>
                <a:latin typeface="Times New Roman" panose="02020603050405020304" pitchFamily="18" charset="0"/>
                <a:cs typeface="Times New Roman" panose="02020603050405020304" pitchFamily="18" charset="0"/>
              </a:rPr>
              <a:t>Amateurs</a:t>
            </a:r>
          </a:p>
          <a:p>
            <a:pPr lvl="5">
              <a:buSzPct val="100000"/>
            </a:pPr>
            <a:r>
              <a:rPr lang="en-US" sz="2400" b="1" dirty="0">
                <a:solidFill>
                  <a:srgbClr val="000000"/>
                </a:solidFill>
                <a:latin typeface="Times New Roman" panose="02020603050405020304" pitchFamily="18" charset="0"/>
                <a:cs typeface="Times New Roman" panose="02020603050405020304" pitchFamily="18" charset="0"/>
              </a:rPr>
              <a:t>Hacktivists</a:t>
            </a:r>
          </a:p>
          <a:p>
            <a:pPr lvl="5">
              <a:buSzPct val="100000"/>
            </a:pPr>
            <a:r>
              <a:rPr lang="en-US" sz="2400" b="1" dirty="0">
                <a:solidFill>
                  <a:srgbClr val="000000"/>
                </a:solidFill>
                <a:latin typeface="Times New Roman" panose="02020603050405020304" pitchFamily="18" charset="0"/>
                <a:cs typeface="Times New Roman" panose="02020603050405020304" pitchFamily="18" charset="0"/>
              </a:rPr>
              <a:t>Organized crime groups</a:t>
            </a:r>
          </a:p>
          <a:p>
            <a:pPr lvl="5">
              <a:buSzPct val="100000"/>
            </a:pPr>
            <a:r>
              <a:rPr lang="en-US" sz="2400" b="1" dirty="0">
                <a:solidFill>
                  <a:srgbClr val="000000"/>
                </a:solidFill>
                <a:latin typeface="Times New Roman" panose="02020603050405020304" pitchFamily="18" charset="0"/>
                <a:cs typeface="Times New Roman" panose="02020603050405020304" pitchFamily="18" charset="0"/>
              </a:rPr>
              <a:t>State-sponsored groups</a:t>
            </a:r>
          </a:p>
          <a:p>
            <a:pPr lvl="5">
              <a:buSzPct val="100000"/>
            </a:pPr>
            <a:r>
              <a:rPr lang="en-US" sz="2400" b="1" dirty="0">
                <a:solidFill>
                  <a:srgbClr val="000000"/>
                </a:solidFill>
                <a:latin typeface="Times New Roman" panose="02020603050405020304" pitchFamily="18" charset="0"/>
                <a:cs typeface="Times New Roman" panose="02020603050405020304" pitchFamily="18" charset="0"/>
              </a:rPr>
              <a:t>Terrorist groups</a:t>
            </a:r>
          </a:p>
          <a:p>
            <a:pPr lvl="3">
              <a:buSzPct val="100000"/>
            </a:pPr>
            <a:r>
              <a:rPr lang="en-US" sz="2400" b="1" dirty="0">
                <a:solidFill>
                  <a:srgbClr val="00B0F0"/>
                </a:solidFill>
                <a:latin typeface="Times New Roman" panose="02020603050405020304" pitchFamily="18" charset="0"/>
                <a:cs typeface="Times New Roman" panose="02020603050405020304" pitchFamily="18" charset="0"/>
              </a:rPr>
              <a:t>Cyberattacks</a:t>
            </a:r>
            <a:r>
              <a:rPr lang="en-US" sz="2400" dirty="0">
                <a:latin typeface="Times New Roman" panose="02020603050405020304" pitchFamily="18" charset="0"/>
                <a:cs typeface="Times New Roman" panose="02020603050405020304" pitchFamily="18" charset="0"/>
              </a:rPr>
              <a:t> are intentional </a:t>
            </a:r>
            <a:r>
              <a:rPr lang="en-US" sz="2400" b="1" dirty="0">
                <a:solidFill>
                  <a:srgbClr val="00B0F0"/>
                </a:solidFill>
                <a:latin typeface="Times New Roman" panose="02020603050405020304" pitchFamily="18" charset="0"/>
                <a:cs typeface="Times New Roman" panose="02020603050405020304" pitchFamily="18" charset="0"/>
              </a:rPr>
              <a:t>malicious acts </a:t>
            </a:r>
            <a:r>
              <a:rPr lang="en-US" sz="2400" dirty="0">
                <a:latin typeface="Times New Roman" panose="02020603050405020304" pitchFamily="18" charset="0"/>
                <a:cs typeface="Times New Roman" panose="02020603050405020304" pitchFamily="18" charset="0"/>
              </a:rPr>
              <a:t>meant to negatively impact another individual or organization.</a:t>
            </a:r>
            <a:endParaRPr lang="en-US" sz="2400"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B021FA2-10D8-8BA8-6D58-F70D9AA2F652}"/>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3584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367525"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Threat Actors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147186" y="6252521"/>
            <a:ext cx="7044813" cy="363467"/>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pic>
        <p:nvPicPr>
          <p:cNvPr id="3" name="Picture 3">
            <a:extLst>
              <a:ext uri="{FF2B5EF4-FFF2-40B4-BE49-F238E27FC236}">
                <a16:creationId xmlns:a16="http://schemas.microsoft.com/office/drawing/2014/main" id="{49C0EF09-BBAA-6BD3-90DC-23CBD9A192BE}"/>
              </a:ext>
            </a:extLst>
          </p:cNvPr>
          <p:cNvPicPr>
            <a:picLocks noChangeAspect="1" noChangeArrowheads="1"/>
          </p:cNvPicPr>
          <p:nvPr/>
        </p:nvPicPr>
        <p:blipFill>
          <a:blip r:embed="rId3"/>
          <a:srcRect/>
          <a:stretch>
            <a:fillRect/>
          </a:stretch>
        </p:blipFill>
        <p:spPr bwMode="auto">
          <a:xfrm>
            <a:off x="819654" y="1553606"/>
            <a:ext cx="731520" cy="701943"/>
          </a:xfrm>
          <a:prstGeom prst="rect">
            <a:avLst/>
          </a:prstGeom>
          <a:ln>
            <a:noFill/>
          </a:ln>
          <a:effectLst>
            <a:outerShdw blurRad="292100" dist="139700" dir="2700000" algn="tl" rotWithShape="0">
              <a:srgbClr val="333333">
                <a:alpha val="65000"/>
              </a:srgbClr>
            </a:outerShdw>
          </a:effectLst>
        </p:spPr>
      </p:pic>
      <p:pic>
        <p:nvPicPr>
          <p:cNvPr id="5" name="Picture 11">
            <a:extLst>
              <a:ext uri="{FF2B5EF4-FFF2-40B4-BE49-F238E27FC236}">
                <a16:creationId xmlns:a16="http://schemas.microsoft.com/office/drawing/2014/main" id="{BF6BA031-1F97-8D98-F9FB-9E8E6076EBB3}"/>
              </a:ext>
            </a:extLst>
          </p:cNvPr>
          <p:cNvPicPr>
            <a:picLocks noChangeAspect="1" noChangeArrowheads="1"/>
          </p:cNvPicPr>
          <p:nvPr/>
        </p:nvPicPr>
        <p:blipFill>
          <a:blip r:embed="rId4"/>
          <a:srcRect/>
          <a:stretch>
            <a:fillRect/>
          </a:stretch>
        </p:blipFill>
        <p:spPr bwMode="auto">
          <a:xfrm>
            <a:off x="4075294" y="1553606"/>
            <a:ext cx="731520" cy="643127"/>
          </a:xfrm>
          <a:prstGeom prst="rect">
            <a:avLst/>
          </a:prstGeom>
          <a:ln>
            <a:noFill/>
          </a:ln>
          <a:effectLst>
            <a:outerShdw blurRad="292100" dist="139700" dir="2700000" algn="tl" rotWithShape="0">
              <a:srgbClr val="333333">
                <a:alpha val="65000"/>
              </a:srgbClr>
            </a:outerShdw>
          </a:effectLst>
        </p:spPr>
      </p:pic>
      <p:sp>
        <p:nvSpPr>
          <p:cNvPr id="10" name="Content Placeholder 1">
            <a:extLst>
              <a:ext uri="{FF2B5EF4-FFF2-40B4-BE49-F238E27FC236}">
                <a16:creationId xmlns:a16="http://schemas.microsoft.com/office/drawing/2014/main" id="{61DD4DC7-ED8C-73AC-E40C-4FC67764A3B9}"/>
              </a:ext>
            </a:extLst>
          </p:cNvPr>
          <p:cNvSpPr txBox="1">
            <a:spLocks/>
          </p:cNvSpPr>
          <p:nvPr/>
        </p:nvSpPr>
        <p:spPr bwMode="auto">
          <a:xfrm>
            <a:off x="2927948" y="2204822"/>
            <a:ext cx="2896938" cy="3703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333375" lvl="3" indent="0" algn="ctr">
              <a:buSzPct val="100000"/>
              <a:buNone/>
            </a:pPr>
            <a:r>
              <a:rPr lang="en-US" sz="1800" b="1" dirty="0">
                <a:solidFill>
                  <a:srgbClr val="00B0F0"/>
                </a:solidFill>
                <a:latin typeface="Times New Roman" panose="02020603050405020304" pitchFamily="18" charset="0"/>
                <a:cs typeface="Times New Roman" panose="02020603050405020304" pitchFamily="18" charset="0"/>
              </a:rPr>
              <a:t>Hacktivists</a:t>
            </a:r>
          </a:p>
          <a:p>
            <a:pPr marL="336550" lvl="3" indent="-223838">
              <a:buSzPct val="100000"/>
            </a:pPr>
            <a:r>
              <a:rPr lang="en-US" sz="1800" dirty="0">
                <a:latin typeface="Times New Roman" panose="02020603050405020304" pitchFamily="18" charset="0"/>
                <a:cs typeface="Times New Roman" panose="02020603050405020304" pitchFamily="18" charset="0"/>
              </a:rPr>
              <a:t>These are hackers who publicly </a:t>
            </a:r>
            <a:r>
              <a:rPr lang="en-US" sz="1800" dirty="0">
                <a:solidFill>
                  <a:schemeClr val="tx1"/>
                </a:solidFill>
                <a:latin typeface="Times New Roman" panose="02020603050405020304" pitchFamily="18" charset="0"/>
                <a:cs typeface="Times New Roman" panose="02020603050405020304" pitchFamily="18" charset="0"/>
              </a:rPr>
              <a:t>protest</a:t>
            </a:r>
            <a:r>
              <a:rPr lang="en-US" sz="1800" dirty="0">
                <a:latin typeface="Times New Roman" panose="02020603050405020304" pitchFamily="18" charset="0"/>
                <a:cs typeface="Times New Roman" panose="02020603050405020304" pitchFamily="18" charset="0"/>
              </a:rPr>
              <a:t> against a variety of </a:t>
            </a:r>
            <a:r>
              <a:rPr lang="en-US" sz="1800" dirty="0">
                <a:solidFill>
                  <a:schemeClr val="tx1"/>
                </a:solidFill>
                <a:latin typeface="Times New Roman" panose="02020603050405020304" pitchFamily="18" charset="0"/>
                <a:cs typeface="Times New Roman" panose="02020603050405020304" pitchFamily="18" charset="0"/>
              </a:rPr>
              <a:t>political and social ideas.</a:t>
            </a:r>
          </a:p>
          <a:p>
            <a:pPr marL="336550" lvl="3" indent="-223838">
              <a:buSzPct val="100000"/>
            </a:pPr>
            <a:r>
              <a:rPr lang="en-US" sz="1800" dirty="0">
                <a:latin typeface="Times New Roman" panose="02020603050405020304" pitchFamily="18" charset="0"/>
                <a:cs typeface="Times New Roman" panose="02020603050405020304" pitchFamily="18" charset="0"/>
              </a:rPr>
              <a:t>They post articles and videos, leaking sensitive information, and disrupting web services with illegitimate traffic in Distributed Denial of Service </a:t>
            </a:r>
            <a:r>
              <a:rPr lang="en-US" sz="1800" dirty="0">
                <a:solidFill>
                  <a:schemeClr val="tx1"/>
                </a:solidFill>
                <a:latin typeface="Times New Roman" panose="02020603050405020304" pitchFamily="18" charset="0"/>
                <a:cs typeface="Times New Roman" panose="02020603050405020304" pitchFamily="18" charset="0"/>
              </a:rPr>
              <a:t>(DDoS) </a:t>
            </a:r>
            <a:r>
              <a:rPr lang="en-US" sz="1800" dirty="0">
                <a:latin typeface="Times New Roman" panose="02020603050405020304" pitchFamily="18" charset="0"/>
                <a:cs typeface="Times New Roman" panose="02020603050405020304" pitchFamily="18" charset="0"/>
              </a:rPr>
              <a:t>attacks.</a:t>
            </a:r>
          </a:p>
        </p:txBody>
      </p:sp>
      <p:pic>
        <p:nvPicPr>
          <p:cNvPr id="11" name="Picture 4">
            <a:extLst>
              <a:ext uri="{FF2B5EF4-FFF2-40B4-BE49-F238E27FC236}">
                <a16:creationId xmlns:a16="http://schemas.microsoft.com/office/drawing/2014/main" id="{DDF9A16E-B12A-017A-854B-D5C7246361B2}"/>
              </a:ext>
            </a:extLst>
          </p:cNvPr>
          <p:cNvPicPr>
            <a:picLocks noChangeAspect="1" noChangeArrowheads="1"/>
          </p:cNvPicPr>
          <p:nvPr/>
        </p:nvPicPr>
        <p:blipFill>
          <a:blip r:embed="rId5"/>
          <a:srcRect/>
          <a:stretch>
            <a:fillRect/>
          </a:stretch>
        </p:blipFill>
        <p:spPr bwMode="auto">
          <a:xfrm>
            <a:off x="6700173" y="1574341"/>
            <a:ext cx="731520" cy="629828"/>
          </a:xfrm>
          <a:prstGeom prst="rect">
            <a:avLst/>
          </a:prstGeom>
          <a:ln>
            <a:noFill/>
          </a:ln>
          <a:effectLst>
            <a:outerShdw blurRad="292100" dist="139700" dir="2700000" algn="tl" rotWithShape="0">
              <a:srgbClr val="333333">
                <a:alpha val="65000"/>
              </a:srgbClr>
            </a:outerShdw>
          </a:effectLst>
        </p:spPr>
      </p:pic>
      <p:sp>
        <p:nvSpPr>
          <p:cNvPr id="15" name="Content Placeholder 1">
            <a:extLst>
              <a:ext uri="{FF2B5EF4-FFF2-40B4-BE49-F238E27FC236}">
                <a16:creationId xmlns:a16="http://schemas.microsoft.com/office/drawing/2014/main" id="{DA456553-8329-3AF4-3983-3CE012C30923}"/>
              </a:ext>
            </a:extLst>
          </p:cNvPr>
          <p:cNvSpPr txBox="1">
            <a:spLocks/>
          </p:cNvSpPr>
          <p:nvPr/>
        </p:nvSpPr>
        <p:spPr bwMode="auto">
          <a:xfrm>
            <a:off x="5372305" y="2240227"/>
            <a:ext cx="3199262" cy="3703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333375" lvl="3" indent="0" algn="ctr">
              <a:buSzPct val="100000"/>
              <a:buFont typeface="Arial" charset="0"/>
              <a:buNone/>
            </a:pPr>
            <a:r>
              <a:rPr lang="en-US" sz="1800" b="1" dirty="0">
                <a:solidFill>
                  <a:srgbClr val="00B0F0"/>
                </a:solidFill>
                <a:latin typeface="Times New Roman" panose="02020603050405020304" pitchFamily="18" charset="0"/>
                <a:cs typeface="Times New Roman" panose="02020603050405020304" pitchFamily="18" charset="0"/>
              </a:rPr>
              <a:t>Financial Gain</a:t>
            </a:r>
          </a:p>
          <a:p>
            <a:pPr marL="336550" lvl="3" indent="-160338">
              <a:buSzPct val="100000"/>
            </a:pPr>
            <a:r>
              <a:rPr lang="en-US" sz="1800" dirty="0">
                <a:latin typeface="Times New Roman" panose="02020603050405020304" pitchFamily="18" charset="0"/>
                <a:cs typeface="Times New Roman" panose="02020603050405020304" pitchFamily="18" charset="0"/>
              </a:rPr>
              <a:t>Much of the hacking activity that consistently threatens our security is motivated by </a:t>
            </a:r>
            <a:r>
              <a:rPr lang="en-US" sz="1800" dirty="0">
                <a:solidFill>
                  <a:schemeClr val="tx1"/>
                </a:solidFill>
                <a:latin typeface="Times New Roman" panose="02020603050405020304" pitchFamily="18" charset="0"/>
                <a:cs typeface="Times New Roman" panose="02020603050405020304" pitchFamily="18" charset="0"/>
              </a:rPr>
              <a:t>financial gain</a:t>
            </a:r>
            <a:r>
              <a:rPr lang="en-US" sz="1800" dirty="0">
                <a:solidFill>
                  <a:srgbClr val="FF0000"/>
                </a:solidFill>
                <a:latin typeface="Times New Roman" panose="02020603050405020304" pitchFamily="18" charset="0"/>
                <a:cs typeface="Times New Roman" panose="02020603050405020304" pitchFamily="18" charset="0"/>
              </a:rPr>
              <a:t>. </a:t>
            </a:r>
          </a:p>
          <a:p>
            <a:pPr marL="336550" lvl="3" indent="-160338">
              <a:buSzPct val="100000"/>
            </a:pPr>
            <a:r>
              <a:rPr lang="en-US" sz="1800" dirty="0">
                <a:latin typeface="Times New Roman" panose="02020603050405020304" pitchFamily="18" charset="0"/>
                <a:cs typeface="Times New Roman" panose="02020603050405020304" pitchFamily="18" charset="0"/>
              </a:rPr>
              <a:t> Cybercriminals want to gain access to bank accounts, personal data, and anything else they can leverage to generate cash flow.</a:t>
            </a:r>
          </a:p>
          <a:p>
            <a:pPr marL="333375" lvl="3" indent="0">
              <a:buSzPct val="100000"/>
              <a:buNone/>
            </a:pPr>
            <a:endParaRPr lang="en-US" sz="1800" b="1" dirty="0">
              <a:latin typeface="Times New Roman" panose="02020603050405020304" pitchFamily="18" charset="0"/>
              <a:cs typeface="Times New Roman" panose="02020603050405020304" pitchFamily="18" charset="0"/>
            </a:endParaRPr>
          </a:p>
        </p:txBody>
      </p:sp>
      <p:pic>
        <p:nvPicPr>
          <p:cNvPr id="21" name="Picture 3">
            <a:extLst>
              <a:ext uri="{FF2B5EF4-FFF2-40B4-BE49-F238E27FC236}">
                <a16:creationId xmlns:a16="http://schemas.microsoft.com/office/drawing/2014/main" id="{55AC24BF-EA4B-9535-D5AF-C968AD6ED333}"/>
              </a:ext>
            </a:extLst>
          </p:cNvPr>
          <p:cNvPicPr>
            <a:picLocks noChangeAspect="1" noChangeArrowheads="1"/>
          </p:cNvPicPr>
          <p:nvPr/>
        </p:nvPicPr>
        <p:blipFill>
          <a:blip r:embed="rId6"/>
          <a:srcRect/>
          <a:stretch>
            <a:fillRect/>
          </a:stretch>
        </p:blipFill>
        <p:spPr bwMode="auto">
          <a:xfrm>
            <a:off x="10114105" y="1545996"/>
            <a:ext cx="731520" cy="599759"/>
          </a:xfrm>
          <a:prstGeom prst="rect">
            <a:avLst/>
          </a:prstGeom>
          <a:ln>
            <a:noFill/>
          </a:ln>
          <a:effectLst>
            <a:outerShdw blurRad="292100" dist="139700" dir="2700000" algn="tl" rotWithShape="0">
              <a:srgbClr val="333333">
                <a:alpha val="65000"/>
              </a:srgbClr>
            </a:outerShdw>
          </a:effectLst>
        </p:spPr>
      </p:pic>
      <p:sp>
        <p:nvSpPr>
          <p:cNvPr id="22" name="Content Placeholder 1">
            <a:extLst>
              <a:ext uri="{FF2B5EF4-FFF2-40B4-BE49-F238E27FC236}">
                <a16:creationId xmlns:a16="http://schemas.microsoft.com/office/drawing/2014/main" id="{53BBE033-C172-6075-CA9F-59615A38CDE8}"/>
              </a:ext>
            </a:extLst>
          </p:cNvPr>
          <p:cNvSpPr txBox="1">
            <a:spLocks/>
          </p:cNvSpPr>
          <p:nvPr/>
        </p:nvSpPr>
        <p:spPr bwMode="auto">
          <a:xfrm>
            <a:off x="8574535" y="2179145"/>
            <a:ext cx="3498140" cy="3703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333375" lvl="3" indent="0" algn="ctr">
              <a:buSzPct val="100000"/>
              <a:buNone/>
            </a:pPr>
            <a:r>
              <a:rPr lang="en-US" sz="1800" b="1" dirty="0">
                <a:solidFill>
                  <a:srgbClr val="00B0F0"/>
                </a:solidFill>
                <a:latin typeface="Times New Roman" panose="02020603050405020304" pitchFamily="18" charset="0"/>
                <a:cs typeface="Times New Roman" panose="02020603050405020304" pitchFamily="18" charset="0"/>
              </a:rPr>
              <a:t>Trade Secrets and Global Politics</a:t>
            </a:r>
          </a:p>
          <a:p>
            <a:pPr marL="336550" lvl="3" indent="-223838">
              <a:buSzPct val="100000"/>
            </a:pPr>
            <a:r>
              <a:rPr lang="en-US" sz="1800" dirty="0">
                <a:latin typeface="Times New Roman" panose="02020603050405020304" pitchFamily="18" charset="0"/>
                <a:cs typeface="Times New Roman" panose="02020603050405020304" pitchFamily="18" charset="0"/>
              </a:rPr>
              <a:t>At times, nation states hack other countries or interfere with their internal politics. </a:t>
            </a:r>
          </a:p>
          <a:p>
            <a:pPr marL="336550" lvl="3" indent="-223838">
              <a:buSzPct val="100000"/>
            </a:pPr>
            <a:r>
              <a:rPr lang="en-US" sz="1800" dirty="0">
                <a:latin typeface="Times New Roman" panose="02020603050405020304" pitchFamily="18" charset="0"/>
                <a:cs typeface="Times New Roman" panose="02020603050405020304" pitchFamily="18" charset="0"/>
              </a:rPr>
              <a:t>Often, they may be interested in using </a:t>
            </a:r>
            <a:r>
              <a:rPr lang="en-US" sz="1800" dirty="0">
                <a:solidFill>
                  <a:schemeClr val="tx1"/>
                </a:solidFill>
                <a:latin typeface="Times New Roman" panose="02020603050405020304" pitchFamily="18" charset="0"/>
                <a:cs typeface="Times New Roman" panose="02020603050405020304" pitchFamily="18" charset="0"/>
              </a:rPr>
              <a:t>cyberspace for industrial espionage</a:t>
            </a:r>
            <a:r>
              <a:rPr lang="en-US" sz="1800" dirty="0">
                <a:latin typeface="Times New Roman" panose="02020603050405020304" pitchFamily="18" charset="0"/>
                <a:cs typeface="Times New Roman" panose="02020603050405020304" pitchFamily="18" charset="0"/>
              </a:rPr>
              <a:t>. </a:t>
            </a:r>
          </a:p>
          <a:p>
            <a:pPr marL="336550" lvl="3" indent="-223838">
              <a:buSzPct val="100000"/>
            </a:pPr>
            <a:r>
              <a:rPr lang="en-US" sz="1800" dirty="0">
                <a:latin typeface="Times New Roman" panose="02020603050405020304" pitchFamily="18" charset="0"/>
                <a:cs typeface="Times New Roman" panose="02020603050405020304" pitchFamily="18" charset="0"/>
              </a:rPr>
              <a:t>The theft of intellectual property can give a country a significant advantage in international trade.</a:t>
            </a:r>
          </a:p>
        </p:txBody>
      </p:sp>
      <p:sp>
        <p:nvSpPr>
          <p:cNvPr id="23" name="Content Placeholder 1">
            <a:extLst>
              <a:ext uri="{FF2B5EF4-FFF2-40B4-BE49-F238E27FC236}">
                <a16:creationId xmlns:a16="http://schemas.microsoft.com/office/drawing/2014/main" id="{E781DD95-9B9A-AAD2-FCDC-A78882984AD3}"/>
              </a:ext>
            </a:extLst>
          </p:cNvPr>
          <p:cNvSpPr txBox="1">
            <a:spLocks/>
          </p:cNvSpPr>
          <p:nvPr/>
        </p:nvSpPr>
        <p:spPr>
          <a:xfrm>
            <a:off x="-1098260" y="2296651"/>
            <a:ext cx="4262265" cy="359134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33375" lvl="3" indent="0" algn="ctr">
              <a:buSzPct val="100000"/>
              <a:buFont typeface="Arial" panose="020B0604020202020204" pitchFamily="34" charset="0"/>
              <a:buNone/>
            </a:pPr>
            <a:r>
              <a:rPr lang="en-US" b="1" dirty="0">
                <a:solidFill>
                  <a:srgbClr val="00B0F0"/>
                </a:solidFill>
                <a:latin typeface="Times New Roman" panose="02020603050405020304" pitchFamily="18" charset="0"/>
                <a:cs typeface="Times New Roman" panose="02020603050405020304" pitchFamily="18" charset="0"/>
              </a:rPr>
              <a:t>Amateurs</a:t>
            </a:r>
          </a:p>
          <a:p>
            <a:pPr lvl="3">
              <a:buSzPct val="100000"/>
            </a:pPr>
            <a:r>
              <a:rPr lang="en-US" dirty="0">
                <a:latin typeface="Times New Roman" panose="02020603050405020304" pitchFamily="18" charset="0"/>
                <a:cs typeface="Times New Roman" panose="02020603050405020304" pitchFamily="18" charset="0"/>
              </a:rPr>
              <a:t>They are also known as </a:t>
            </a:r>
            <a:r>
              <a:rPr lang="en-US" dirty="0">
                <a:solidFill>
                  <a:srgbClr val="0A1F61"/>
                </a:solidFill>
                <a:latin typeface="Times New Roman" panose="02020603050405020304" pitchFamily="18" charset="0"/>
                <a:cs typeface="Times New Roman" panose="02020603050405020304" pitchFamily="18" charset="0"/>
              </a:rPr>
              <a:t>script kiddies </a:t>
            </a:r>
            <a:r>
              <a:rPr lang="en-US" dirty="0">
                <a:latin typeface="Times New Roman" panose="02020603050405020304" pitchFamily="18" charset="0"/>
                <a:cs typeface="Times New Roman" panose="02020603050405020304" pitchFamily="18" charset="0"/>
              </a:rPr>
              <a:t>and have little or no skill.</a:t>
            </a:r>
          </a:p>
          <a:p>
            <a:pPr lvl="3">
              <a:buSzPct val="100000"/>
            </a:pPr>
            <a:r>
              <a:rPr lang="en-US" dirty="0">
                <a:latin typeface="Times New Roman" panose="02020603050405020304" pitchFamily="18" charset="0"/>
                <a:cs typeface="Times New Roman" panose="02020603050405020304" pitchFamily="18" charset="0"/>
              </a:rPr>
              <a:t>They existing tools or instructions often use found on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the internet to launch attacks.</a:t>
            </a:r>
          </a:p>
          <a:p>
            <a:pPr lvl="3">
              <a:buSzPct val="100000"/>
            </a:pPr>
            <a:r>
              <a:rPr lang="en-US" dirty="0">
                <a:latin typeface="Times New Roman" panose="02020603050405020304" pitchFamily="18" charset="0"/>
                <a:cs typeface="Times New Roman" panose="02020603050405020304" pitchFamily="18" charset="0"/>
              </a:rPr>
              <a:t>Even though they use basic tools, the results can still be devastating.</a:t>
            </a:r>
          </a:p>
        </p:txBody>
      </p:sp>
      <p:sp>
        <p:nvSpPr>
          <p:cNvPr id="24" name="TextBox 23">
            <a:extLst>
              <a:ext uri="{FF2B5EF4-FFF2-40B4-BE49-F238E27FC236}">
                <a16:creationId xmlns:a16="http://schemas.microsoft.com/office/drawing/2014/main" id="{E3BEEE74-28B7-540F-CB10-1355A4AC5BB2}"/>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2793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11218"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Threat Impact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pic>
        <p:nvPicPr>
          <p:cNvPr id="6" name="Picture 5">
            <a:extLst>
              <a:ext uri="{FF2B5EF4-FFF2-40B4-BE49-F238E27FC236}">
                <a16:creationId xmlns:a16="http://schemas.microsoft.com/office/drawing/2014/main" id="{750628DE-16C6-F333-FBF8-C613467CE217}"/>
              </a:ext>
            </a:extLst>
          </p:cNvPr>
          <p:cNvPicPr>
            <a:picLocks noChangeAspect="1"/>
          </p:cNvPicPr>
          <p:nvPr/>
        </p:nvPicPr>
        <p:blipFill>
          <a:blip r:embed="rId3"/>
          <a:stretch>
            <a:fillRect/>
          </a:stretch>
        </p:blipFill>
        <p:spPr>
          <a:xfrm>
            <a:off x="9425064" y="2373280"/>
            <a:ext cx="2426957" cy="3080523"/>
          </a:xfrm>
          <a:prstGeom prst="rect">
            <a:avLst/>
          </a:prstGeom>
          <a:ln w="6350">
            <a:solidFill>
              <a:schemeClr val="tx1"/>
            </a:solidFill>
          </a:ln>
        </p:spPr>
      </p:pic>
      <p:sp>
        <p:nvSpPr>
          <p:cNvPr id="8" name="Content Placeholder 1">
            <a:extLst>
              <a:ext uri="{FF2B5EF4-FFF2-40B4-BE49-F238E27FC236}">
                <a16:creationId xmlns:a16="http://schemas.microsoft.com/office/drawing/2014/main" id="{7EC424FF-750D-9EC1-A80F-9D4081F8EE7D}"/>
              </a:ext>
            </a:extLst>
          </p:cNvPr>
          <p:cNvSpPr txBox="1">
            <a:spLocks/>
          </p:cNvSpPr>
          <p:nvPr/>
        </p:nvSpPr>
        <p:spPr>
          <a:xfrm>
            <a:off x="310901" y="1880871"/>
            <a:ext cx="9114163" cy="37053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8288" indent="-182563"/>
            <a:r>
              <a:rPr lang="en-US" sz="2200" dirty="0"/>
              <a:t>Personally Identifiable Information (</a:t>
            </a:r>
            <a:r>
              <a:rPr lang="en-US" sz="2200" dirty="0">
                <a:solidFill>
                  <a:srgbClr val="00B0F0"/>
                </a:solidFill>
              </a:rPr>
              <a:t>PII</a:t>
            </a:r>
            <a:r>
              <a:rPr lang="en-US" sz="2200" dirty="0"/>
              <a:t>) is any information </a:t>
            </a:r>
            <a:br>
              <a:rPr lang="en-US" sz="2200" dirty="0"/>
            </a:br>
            <a:r>
              <a:rPr lang="en-US" sz="2200" dirty="0"/>
              <a:t>that can be used to positively identify an individual, for example, name, social security number, birthdate, credit card numbers etc.</a:t>
            </a:r>
          </a:p>
          <a:p>
            <a:pPr marL="268288" indent="-182563"/>
            <a:r>
              <a:rPr lang="en-US" sz="2200" dirty="0">
                <a:solidFill>
                  <a:srgbClr val="0A1F61"/>
                </a:solidFill>
              </a:rPr>
              <a:t>Cybercriminals</a:t>
            </a:r>
            <a:r>
              <a:rPr lang="en-US" sz="2200" dirty="0"/>
              <a:t> aim to obtain these lists of PII that can then be sold on the </a:t>
            </a:r>
            <a:r>
              <a:rPr lang="en-US" sz="2200" dirty="0">
                <a:solidFill>
                  <a:srgbClr val="0A1F61"/>
                </a:solidFill>
              </a:rPr>
              <a:t>dark web. Stolen PII </a:t>
            </a:r>
            <a:r>
              <a:rPr lang="en-US" sz="2200" dirty="0"/>
              <a:t>can be used to create </a:t>
            </a:r>
            <a:r>
              <a:rPr lang="en-US" sz="2200" dirty="0">
                <a:solidFill>
                  <a:srgbClr val="00B0F0"/>
                </a:solidFill>
              </a:rPr>
              <a:t>fake financial accounts</a:t>
            </a:r>
            <a:r>
              <a:rPr lang="en-US" sz="2200" dirty="0"/>
              <a:t>, such as </a:t>
            </a:r>
            <a:r>
              <a:rPr lang="en-US" sz="2200" dirty="0">
                <a:solidFill>
                  <a:srgbClr val="00B0F0"/>
                </a:solidFill>
              </a:rPr>
              <a:t>credit cards </a:t>
            </a:r>
            <a:r>
              <a:rPr lang="en-US" sz="2200" dirty="0"/>
              <a:t>and </a:t>
            </a:r>
            <a:r>
              <a:rPr lang="en-US" sz="2200" dirty="0">
                <a:solidFill>
                  <a:srgbClr val="00B0F0"/>
                </a:solidFill>
              </a:rPr>
              <a:t>short-term loans</a:t>
            </a:r>
            <a:r>
              <a:rPr lang="en-US" sz="2200" dirty="0"/>
              <a:t>. </a:t>
            </a:r>
          </a:p>
          <a:p>
            <a:pPr marL="268288" indent="-182563"/>
            <a:r>
              <a:rPr lang="en-US" sz="2200" dirty="0"/>
              <a:t>The medical community creates and maintains Electronic </a:t>
            </a:r>
            <a:br>
              <a:rPr lang="en-US" sz="2200" dirty="0"/>
            </a:br>
            <a:r>
              <a:rPr lang="en-US" sz="2200" dirty="0"/>
              <a:t>Medical Records (</a:t>
            </a:r>
            <a:r>
              <a:rPr lang="en-US" sz="2200" dirty="0">
                <a:solidFill>
                  <a:srgbClr val="00B0F0"/>
                </a:solidFill>
              </a:rPr>
              <a:t>EMRs</a:t>
            </a:r>
            <a:r>
              <a:rPr lang="en-US" sz="2200" dirty="0"/>
              <a:t>) that contain Protected Health </a:t>
            </a:r>
            <a:br>
              <a:rPr lang="en-US" sz="2200" dirty="0"/>
            </a:br>
            <a:r>
              <a:rPr lang="en-US" sz="2200" dirty="0"/>
              <a:t>Information (</a:t>
            </a:r>
            <a:r>
              <a:rPr lang="en-US" sz="2200" dirty="0">
                <a:solidFill>
                  <a:srgbClr val="0A1F61"/>
                </a:solidFill>
              </a:rPr>
              <a:t>PHI</a:t>
            </a:r>
            <a:r>
              <a:rPr lang="en-US" sz="2200" dirty="0"/>
              <a:t>), a subset of PII.</a:t>
            </a:r>
          </a:p>
          <a:p>
            <a:pPr marL="268288" indent="-182563"/>
            <a:r>
              <a:rPr lang="en-US" sz="2200" dirty="0"/>
              <a:t>Personal Security Information (</a:t>
            </a:r>
            <a:r>
              <a:rPr lang="en-US" sz="2200" dirty="0">
                <a:solidFill>
                  <a:srgbClr val="00B0F0"/>
                </a:solidFill>
              </a:rPr>
              <a:t>PSI</a:t>
            </a:r>
            <a:r>
              <a:rPr lang="en-US" sz="2200" dirty="0"/>
              <a:t>), another type of PII, includes usernames, passwords, and other security-related information that individuals use to access information or services on the network.</a:t>
            </a:r>
            <a:endParaRPr lang="en-US" sz="2200" b="1" dirty="0">
              <a:solidFill>
                <a:srgbClr val="000000"/>
              </a:solidFill>
            </a:endParaRPr>
          </a:p>
        </p:txBody>
      </p:sp>
      <p:sp>
        <p:nvSpPr>
          <p:cNvPr id="16" name="TextBox 15">
            <a:extLst>
              <a:ext uri="{FF2B5EF4-FFF2-40B4-BE49-F238E27FC236}">
                <a16:creationId xmlns:a16="http://schemas.microsoft.com/office/drawing/2014/main" id="{D3FD16F5-CEF0-F7DB-CB95-872D7E81BBD5}"/>
              </a:ext>
            </a:extLst>
          </p:cNvPr>
          <p:cNvSpPr txBox="1"/>
          <p:nvPr/>
        </p:nvSpPr>
        <p:spPr>
          <a:xfrm>
            <a:off x="1036943" y="1221701"/>
            <a:ext cx="878132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PII, PHI, and PSI</a:t>
            </a:r>
          </a:p>
        </p:txBody>
      </p:sp>
      <p:sp>
        <p:nvSpPr>
          <p:cNvPr id="24" name="TextBox 23">
            <a:extLst>
              <a:ext uri="{FF2B5EF4-FFF2-40B4-BE49-F238E27FC236}">
                <a16:creationId xmlns:a16="http://schemas.microsoft.com/office/drawing/2014/main" id="{6E8F4297-DF06-8238-67B9-D3912A3128DD}"/>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375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11218"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Threat Impact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7" y="6252521"/>
            <a:ext cx="7275752"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1036943" y="1221701"/>
            <a:ext cx="878132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Lost Competitive Advantage</a:t>
            </a:r>
          </a:p>
        </p:txBody>
      </p:sp>
      <p:sp>
        <p:nvSpPr>
          <p:cNvPr id="3" name="Content Placeholder 1">
            <a:extLst>
              <a:ext uri="{FF2B5EF4-FFF2-40B4-BE49-F238E27FC236}">
                <a16:creationId xmlns:a16="http://schemas.microsoft.com/office/drawing/2014/main" id="{BA26F33A-5020-A79E-F412-094937947D68}"/>
              </a:ext>
            </a:extLst>
          </p:cNvPr>
          <p:cNvSpPr txBox="1">
            <a:spLocks/>
          </p:cNvSpPr>
          <p:nvPr/>
        </p:nvSpPr>
        <p:spPr>
          <a:xfrm>
            <a:off x="651740" y="1912835"/>
            <a:ext cx="10876032"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563" lvl="3" indent="-182563">
              <a:buSzPct val="100000"/>
            </a:pPr>
            <a:r>
              <a:rPr lang="en-US" sz="2400" dirty="0">
                <a:latin typeface="Times New Roman" panose="02020603050405020304" pitchFamily="18" charset="0"/>
                <a:cs typeface="Times New Roman" panose="02020603050405020304" pitchFamily="18" charset="0"/>
              </a:rPr>
              <a:t>The </a:t>
            </a:r>
            <a:r>
              <a:rPr lang="en-US" sz="2400" dirty="0">
                <a:solidFill>
                  <a:srgbClr val="00B0F0"/>
                </a:solidFill>
                <a:latin typeface="Times New Roman" panose="02020603050405020304" pitchFamily="18" charset="0"/>
                <a:cs typeface="Times New Roman" panose="02020603050405020304" pitchFamily="18" charset="0"/>
              </a:rPr>
              <a:t>loss of intellectual property </a:t>
            </a:r>
            <a:r>
              <a:rPr lang="en-US" sz="2400" dirty="0">
                <a:solidFill>
                  <a:srgbClr val="0A1F61"/>
                </a:solidFill>
                <a:latin typeface="Times New Roman" panose="02020603050405020304" pitchFamily="18" charset="0"/>
                <a:cs typeface="Times New Roman" panose="02020603050405020304" pitchFamily="18" charset="0"/>
              </a:rPr>
              <a:t>to competitors </a:t>
            </a:r>
            <a:r>
              <a:rPr lang="en-US" sz="2400" dirty="0">
                <a:latin typeface="Times New Roman" panose="02020603050405020304" pitchFamily="18" charset="0"/>
                <a:cs typeface="Times New Roman" panose="02020603050405020304" pitchFamily="18" charset="0"/>
              </a:rPr>
              <a:t>is a serious concern. </a:t>
            </a:r>
          </a:p>
          <a:p>
            <a:pPr marL="182563" lvl="3" indent="-182563">
              <a:buSzPct val="100000"/>
            </a:pPr>
            <a:endParaRPr lang="en-US" sz="2400" dirty="0">
              <a:latin typeface="Times New Roman" panose="02020603050405020304" pitchFamily="18" charset="0"/>
              <a:cs typeface="Times New Roman" panose="02020603050405020304" pitchFamily="18" charset="0"/>
            </a:endParaRPr>
          </a:p>
          <a:p>
            <a:pPr marL="182563" lvl="3" indent="-182563">
              <a:buSzPct val="100000"/>
            </a:pPr>
            <a:r>
              <a:rPr lang="en-US" sz="2400" dirty="0">
                <a:latin typeface="Times New Roman" panose="02020603050405020304" pitchFamily="18" charset="0"/>
                <a:cs typeface="Times New Roman" panose="02020603050405020304" pitchFamily="18" charset="0"/>
              </a:rPr>
              <a:t>An additional major concern is the </a:t>
            </a:r>
            <a:r>
              <a:rPr lang="en-US" sz="2400" dirty="0">
                <a:solidFill>
                  <a:srgbClr val="00B0F0"/>
                </a:solidFill>
                <a:latin typeface="Times New Roman" panose="02020603050405020304" pitchFamily="18" charset="0"/>
                <a:cs typeface="Times New Roman" panose="02020603050405020304" pitchFamily="18" charset="0"/>
              </a:rPr>
              <a:t>loss of trust </a:t>
            </a:r>
            <a:r>
              <a:rPr lang="en-US" sz="2400" dirty="0">
                <a:latin typeface="Times New Roman" panose="02020603050405020304" pitchFamily="18" charset="0"/>
                <a:cs typeface="Times New Roman" panose="02020603050405020304" pitchFamily="18" charset="0"/>
              </a:rPr>
              <a:t>that comes when a company is unable to protect its customers’ personal data. </a:t>
            </a:r>
          </a:p>
          <a:p>
            <a:pPr marL="182563" lvl="3" indent="-182563">
              <a:buSzPct val="100000"/>
            </a:pPr>
            <a:endParaRPr lang="en-US" sz="2400" dirty="0">
              <a:latin typeface="Times New Roman" panose="02020603050405020304" pitchFamily="18" charset="0"/>
              <a:cs typeface="Times New Roman" panose="02020603050405020304" pitchFamily="18" charset="0"/>
            </a:endParaRPr>
          </a:p>
          <a:p>
            <a:pPr marL="182563" lvl="3" indent="-182563">
              <a:buSzPct val="100000"/>
            </a:pPr>
            <a:r>
              <a:rPr lang="en-US" sz="2400" dirty="0">
                <a:latin typeface="Times New Roman" panose="02020603050405020304" pitchFamily="18" charset="0"/>
                <a:cs typeface="Times New Roman" panose="02020603050405020304" pitchFamily="18" charset="0"/>
              </a:rPr>
              <a:t>The loss of competitive advantage may come from this loss of trust rather than another company or country </a:t>
            </a:r>
            <a:r>
              <a:rPr lang="en-US" sz="2400" dirty="0">
                <a:solidFill>
                  <a:srgbClr val="00B0F0"/>
                </a:solidFill>
                <a:latin typeface="Times New Roman" panose="02020603050405020304" pitchFamily="18" charset="0"/>
                <a:cs typeface="Times New Roman" panose="02020603050405020304" pitchFamily="18" charset="0"/>
              </a:rPr>
              <a:t>stealing trade secrets</a:t>
            </a:r>
            <a:r>
              <a:rPr lang="en-US" sz="2400" dirty="0">
                <a:latin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C7B3FF0-1C07-FE99-5205-9E7FF75E0AD8}"/>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633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11218"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Threat Impact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133615" y="6252521"/>
            <a:ext cx="705838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1036943" y="1221701"/>
            <a:ext cx="878132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Politics and National Security</a:t>
            </a:r>
          </a:p>
        </p:txBody>
      </p:sp>
      <p:sp>
        <p:nvSpPr>
          <p:cNvPr id="5" name="Content Placeholder 1">
            <a:extLst>
              <a:ext uri="{FF2B5EF4-FFF2-40B4-BE49-F238E27FC236}">
                <a16:creationId xmlns:a16="http://schemas.microsoft.com/office/drawing/2014/main" id="{3F9D2E42-487C-13E3-1403-068131822EBC}"/>
              </a:ext>
            </a:extLst>
          </p:cNvPr>
          <p:cNvSpPr txBox="1">
            <a:spLocks/>
          </p:cNvSpPr>
          <p:nvPr/>
        </p:nvSpPr>
        <p:spPr>
          <a:xfrm>
            <a:off x="445149" y="1828720"/>
            <a:ext cx="11301701"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563" lvl="3" indent="-182563">
              <a:buSzPct val="100000"/>
            </a:pPr>
            <a:r>
              <a:rPr lang="en-US" sz="2400" dirty="0">
                <a:latin typeface="Times New Roman" panose="02020603050405020304" pitchFamily="18" charset="0"/>
                <a:cs typeface="Times New Roman" panose="02020603050405020304" pitchFamily="18" charset="0"/>
              </a:rPr>
              <a:t>It is not just businesses that get hacked. </a:t>
            </a:r>
          </a:p>
          <a:p>
            <a:pPr marL="182563" lvl="3" indent="-182563">
              <a:buSzPct val="100000"/>
            </a:pPr>
            <a:endParaRPr lang="en-US" sz="2400" dirty="0">
              <a:latin typeface="Times New Roman" panose="02020603050405020304" pitchFamily="18" charset="0"/>
              <a:cs typeface="Times New Roman" panose="02020603050405020304" pitchFamily="18" charset="0"/>
            </a:endParaRPr>
          </a:p>
          <a:p>
            <a:pPr marL="182563" lvl="3" indent="-182563">
              <a:buSzPct val="100000"/>
            </a:pPr>
            <a:r>
              <a:rPr lang="en-US" sz="2400" dirty="0">
                <a:solidFill>
                  <a:srgbClr val="24A9E1"/>
                </a:solidFill>
                <a:latin typeface="Times New Roman" panose="02020603050405020304" pitchFamily="18" charset="0"/>
                <a:cs typeface="Times New Roman" panose="02020603050405020304" pitchFamily="18" charset="0"/>
              </a:rPr>
              <a:t>State-supported hacker warriors </a:t>
            </a:r>
            <a:r>
              <a:rPr lang="en-US" sz="2400" dirty="0">
                <a:latin typeface="Times New Roman" panose="02020603050405020304" pitchFamily="18" charset="0"/>
                <a:cs typeface="Times New Roman" panose="02020603050405020304" pitchFamily="18" charset="0"/>
              </a:rPr>
              <a:t>can cause disruption and destruction of vital services and resources within an enemy nation.</a:t>
            </a:r>
          </a:p>
          <a:p>
            <a:pPr marL="182563" lvl="3" indent="-182563">
              <a:buSzPct val="100000"/>
            </a:pPr>
            <a:endParaRPr lang="en-US" sz="2400" dirty="0">
              <a:latin typeface="Times New Roman" panose="02020603050405020304" pitchFamily="18" charset="0"/>
              <a:cs typeface="Times New Roman" panose="02020603050405020304" pitchFamily="18" charset="0"/>
            </a:endParaRPr>
          </a:p>
          <a:p>
            <a:pPr marL="182563" lvl="3" indent="-182563">
              <a:buSzPct val="100000"/>
            </a:pPr>
            <a:r>
              <a:rPr lang="en-US" sz="2400" dirty="0">
                <a:latin typeface="Times New Roman" panose="02020603050405020304" pitchFamily="18" charset="0"/>
                <a:cs typeface="Times New Roman" panose="02020603050405020304" pitchFamily="18" charset="0"/>
              </a:rPr>
              <a:t>The </a:t>
            </a:r>
            <a:r>
              <a:rPr lang="en-US" sz="2400" dirty="0">
                <a:solidFill>
                  <a:srgbClr val="24A9E1"/>
                </a:solidFill>
                <a:latin typeface="Times New Roman" panose="02020603050405020304" pitchFamily="18" charset="0"/>
                <a:cs typeface="Times New Roman" panose="02020603050405020304" pitchFamily="18" charset="0"/>
              </a:rPr>
              <a:t>internet</a:t>
            </a:r>
            <a:r>
              <a:rPr lang="en-US" sz="2400" dirty="0">
                <a:latin typeface="Times New Roman" panose="02020603050405020304" pitchFamily="18" charset="0"/>
                <a:cs typeface="Times New Roman" panose="02020603050405020304" pitchFamily="18" charset="0"/>
              </a:rPr>
              <a:t> has become essential as a </a:t>
            </a:r>
            <a:r>
              <a:rPr lang="en-US" sz="2400" dirty="0">
                <a:solidFill>
                  <a:srgbClr val="24A9E1"/>
                </a:solidFill>
                <a:latin typeface="Times New Roman" panose="02020603050405020304" pitchFamily="18" charset="0"/>
                <a:cs typeface="Times New Roman" panose="02020603050405020304" pitchFamily="18" charset="0"/>
              </a:rPr>
              <a:t>medium for commercial and financial activities</a:t>
            </a:r>
            <a:r>
              <a:rPr lang="en-US" sz="2400" dirty="0">
                <a:latin typeface="Times New Roman" panose="02020603050405020304" pitchFamily="18" charset="0"/>
                <a:cs typeface="Times New Roman" panose="02020603050405020304" pitchFamily="18" charset="0"/>
              </a:rPr>
              <a:t>. Disruption of these activities can devastate a nation’s economy.</a:t>
            </a:r>
            <a:endParaRPr lang="en-US" sz="2400" b="1" dirty="0">
              <a:solidFill>
                <a:srgbClr val="00000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00F6540-C117-4201-0A6C-5BC65B3B22BC}"/>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890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514711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The Modern Security Operations Center (SOC)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1036943" y="1221701"/>
            <a:ext cx="878132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Elements of a SOC</a:t>
            </a:r>
          </a:p>
        </p:txBody>
      </p:sp>
      <p:pic>
        <p:nvPicPr>
          <p:cNvPr id="3" name="Picture 2">
            <a:extLst>
              <a:ext uri="{FF2B5EF4-FFF2-40B4-BE49-F238E27FC236}">
                <a16:creationId xmlns:a16="http://schemas.microsoft.com/office/drawing/2014/main" id="{F8E33AA5-C74A-3851-51FC-E7F9261656B3}"/>
              </a:ext>
            </a:extLst>
          </p:cNvPr>
          <p:cNvPicPr>
            <a:picLocks noChangeAspect="1"/>
          </p:cNvPicPr>
          <p:nvPr/>
        </p:nvPicPr>
        <p:blipFill>
          <a:blip r:embed="rId3"/>
          <a:stretch>
            <a:fillRect/>
          </a:stretch>
        </p:blipFill>
        <p:spPr>
          <a:xfrm>
            <a:off x="8062965" y="1610200"/>
            <a:ext cx="3711701" cy="3523434"/>
          </a:xfrm>
          <a:prstGeom prst="rect">
            <a:avLst/>
          </a:prstGeom>
          <a:ln w="6350">
            <a:solidFill>
              <a:schemeClr val="tx1"/>
            </a:solidFill>
          </a:ln>
        </p:spPr>
      </p:pic>
      <p:sp>
        <p:nvSpPr>
          <p:cNvPr id="6" name="Content Placeholder 1">
            <a:extLst>
              <a:ext uri="{FF2B5EF4-FFF2-40B4-BE49-F238E27FC236}">
                <a16:creationId xmlns:a16="http://schemas.microsoft.com/office/drawing/2014/main" id="{B83C52A8-7E6B-7E9D-1D20-1B5DD8F1C410}"/>
              </a:ext>
            </a:extLst>
          </p:cNvPr>
          <p:cNvSpPr txBox="1">
            <a:spLocks/>
          </p:cNvSpPr>
          <p:nvPr/>
        </p:nvSpPr>
        <p:spPr>
          <a:xfrm>
            <a:off x="418319" y="1741714"/>
            <a:ext cx="7338314" cy="38747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00000"/>
            </a:pPr>
            <a:r>
              <a:rPr lang="en-US" sz="2400" dirty="0">
                <a:latin typeface="Times New Roman" panose="02020603050405020304" pitchFamily="18" charset="0"/>
                <a:cs typeface="Times New Roman" panose="02020603050405020304" pitchFamily="18" charset="0"/>
              </a:rPr>
              <a:t>To use a formalized, structured, and disciplined approach for defending against cyber threats, organizations typically use the services of professionals from a </a:t>
            </a:r>
            <a:r>
              <a:rPr lang="en-US" sz="2400" dirty="0">
                <a:solidFill>
                  <a:srgbClr val="0A1F61"/>
                </a:solidFill>
                <a:latin typeface="Times New Roman" panose="02020603050405020304" pitchFamily="18" charset="0"/>
                <a:cs typeface="Times New Roman" panose="02020603050405020304" pitchFamily="18" charset="0"/>
              </a:rPr>
              <a:t>Security Operations Center (</a:t>
            </a:r>
            <a:r>
              <a:rPr lang="en-US" sz="2400" dirty="0">
                <a:solidFill>
                  <a:srgbClr val="00B0F0"/>
                </a:solidFill>
                <a:latin typeface="Times New Roman" panose="02020603050405020304" pitchFamily="18" charset="0"/>
                <a:cs typeface="Times New Roman" panose="02020603050405020304" pitchFamily="18" charset="0"/>
              </a:rPr>
              <a:t>SOC</a:t>
            </a:r>
            <a:r>
              <a:rPr lang="en-US" sz="2400" dirty="0">
                <a:solidFill>
                  <a:srgbClr val="0A1F61"/>
                </a:solidFill>
                <a:latin typeface="Times New Roman" panose="02020603050405020304" pitchFamily="18" charset="0"/>
                <a:cs typeface="Times New Roman" panose="02020603050405020304" pitchFamily="18" charset="0"/>
              </a:rPr>
              <a:t>). </a:t>
            </a:r>
          </a:p>
          <a:p>
            <a:pPr>
              <a:buSzPct val="100000"/>
            </a:pPr>
            <a:r>
              <a:rPr lang="en-US" sz="2400" dirty="0">
                <a:solidFill>
                  <a:srgbClr val="0A1F61"/>
                </a:solidFill>
                <a:latin typeface="Times New Roman" panose="02020603050405020304" pitchFamily="18" charset="0"/>
                <a:cs typeface="Times New Roman" panose="02020603050405020304" pitchFamily="18" charset="0"/>
              </a:rPr>
              <a:t>SOCs</a:t>
            </a:r>
            <a:r>
              <a:rPr lang="en-US" sz="2400" dirty="0">
                <a:latin typeface="Times New Roman" panose="02020603050405020304" pitchFamily="18" charset="0"/>
                <a:cs typeface="Times New Roman" panose="02020603050405020304" pitchFamily="18" charset="0"/>
              </a:rPr>
              <a:t> provide a broad range of </a:t>
            </a:r>
            <a:r>
              <a:rPr lang="en-US" sz="2400" dirty="0">
                <a:solidFill>
                  <a:srgbClr val="0A1F61"/>
                </a:solidFill>
                <a:latin typeface="Times New Roman" panose="02020603050405020304" pitchFamily="18" charset="0"/>
                <a:cs typeface="Times New Roman" panose="02020603050405020304" pitchFamily="18" charset="0"/>
              </a:rPr>
              <a:t>services</a:t>
            </a:r>
            <a:r>
              <a:rPr lang="en-US" sz="2400" dirty="0">
                <a:latin typeface="Times New Roman" panose="02020603050405020304" pitchFamily="18" charset="0"/>
                <a:cs typeface="Times New Roman" panose="02020603050405020304" pitchFamily="18" charset="0"/>
              </a:rPr>
              <a:t>, from </a:t>
            </a:r>
            <a:r>
              <a:rPr lang="en-US" sz="2400" dirty="0">
                <a:solidFill>
                  <a:srgbClr val="00B0F0"/>
                </a:solidFill>
                <a:latin typeface="Times New Roman" panose="02020603050405020304" pitchFamily="18" charset="0"/>
                <a:cs typeface="Times New Roman" panose="02020603050405020304" pitchFamily="18" charset="0"/>
              </a:rPr>
              <a:t>monitoring</a:t>
            </a:r>
            <a:r>
              <a:rPr lang="en-US" sz="2400" dirty="0">
                <a:solidFill>
                  <a:srgbClr val="0A1F61"/>
                </a:solidFill>
                <a:latin typeface="Times New Roman" panose="02020603050405020304" pitchFamily="18" charset="0"/>
                <a:cs typeface="Times New Roman" panose="02020603050405020304" pitchFamily="18" charset="0"/>
              </a:rPr>
              <a:t> and </a:t>
            </a:r>
            <a:r>
              <a:rPr lang="en-US" sz="2400" dirty="0">
                <a:solidFill>
                  <a:srgbClr val="00B0F0"/>
                </a:solidFill>
                <a:latin typeface="Times New Roman" panose="02020603050405020304" pitchFamily="18" charset="0"/>
                <a:cs typeface="Times New Roman" panose="02020603050405020304" pitchFamily="18" charset="0"/>
              </a:rPr>
              <a:t>management</a:t>
            </a:r>
            <a:r>
              <a:rPr lang="en-US" sz="2400" dirty="0">
                <a:latin typeface="Times New Roman" panose="02020603050405020304" pitchFamily="18" charset="0"/>
                <a:cs typeface="Times New Roman" panose="02020603050405020304" pitchFamily="18" charset="0"/>
              </a:rPr>
              <a:t>, to comprehensive </a:t>
            </a:r>
            <a:br>
              <a:rPr lang="en-US" sz="2400" dirty="0">
                <a:latin typeface="Times New Roman" panose="02020603050405020304" pitchFamily="18" charset="0"/>
                <a:cs typeface="Times New Roman" panose="02020603050405020304" pitchFamily="18" charset="0"/>
              </a:rPr>
            </a:br>
            <a:r>
              <a:rPr lang="en-US" sz="2400" dirty="0">
                <a:solidFill>
                  <a:srgbClr val="0A1F61"/>
                </a:solidFill>
                <a:latin typeface="Times New Roman" panose="02020603050405020304" pitchFamily="18" charset="0"/>
                <a:cs typeface="Times New Roman" panose="02020603050405020304" pitchFamily="18" charset="0"/>
              </a:rPr>
              <a:t>threat solutions </a:t>
            </a:r>
            <a:r>
              <a:rPr lang="en-US" sz="2400" dirty="0">
                <a:latin typeface="Times New Roman" panose="02020603050405020304" pitchFamily="18" charset="0"/>
                <a:cs typeface="Times New Roman" panose="02020603050405020304" pitchFamily="18" charset="0"/>
              </a:rPr>
              <a:t>and customized </a:t>
            </a:r>
            <a:r>
              <a:rPr lang="en-US" sz="2400" dirty="0">
                <a:solidFill>
                  <a:srgbClr val="0A1F61"/>
                </a:solidFill>
                <a:latin typeface="Times New Roman" panose="02020603050405020304" pitchFamily="18" charset="0"/>
                <a:cs typeface="Times New Roman" panose="02020603050405020304" pitchFamily="18" charset="0"/>
              </a:rPr>
              <a:t>hosted security</a:t>
            </a:r>
            <a:r>
              <a:rPr lang="en-US" sz="2400" dirty="0">
                <a:latin typeface="Times New Roman" panose="02020603050405020304" pitchFamily="18" charset="0"/>
                <a:cs typeface="Times New Roman" panose="02020603050405020304" pitchFamily="18" charset="0"/>
              </a:rPr>
              <a:t>.</a:t>
            </a:r>
          </a:p>
          <a:p>
            <a:pPr>
              <a:buSzPct val="100000"/>
            </a:pPr>
            <a:r>
              <a:rPr lang="en-US" sz="2400" dirty="0">
                <a:solidFill>
                  <a:srgbClr val="0A1F61"/>
                </a:solidFill>
                <a:latin typeface="Times New Roman" panose="02020603050405020304" pitchFamily="18" charset="0"/>
                <a:cs typeface="Times New Roman" panose="02020603050405020304" pitchFamily="18" charset="0"/>
              </a:rPr>
              <a:t>SOCs</a:t>
            </a:r>
            <a:r>
              <a:rPr lang="en-US" sz="2400" dirty="0">
                <a:latin typeface="Times New Roman" panose="02020603050405020304" pitchFamily="18" charset="0"/>
                <a:cs typeface="Times New Roman" panose="02020603050405020304" pitchFamily="18" charset="0"/>
              </a:rPr>
              <a:t> can be </a:t>
            </a:r>
            <a:r>
              <a:rPr lang="en-US" sz="2400" dirty="0">
                <a:solidFill>
                  <a:srgbClr val="00B0F0"/>
                </a:solidFill>
                <a:latin typeface="Times New Roman" panose="02020603050405020304" pitchFamily="18" charset="0"/>
                <a:cs typeface="Times New Roman" panose="02020603050405020304" pitchFamily="18" charset="0"/>
              </a:rPr>
              <a:t>wholly in-house</a:t>
            </a:r>
            <a:r>
              <a:rPr lang="en-US" sz="2400" dirty="0">
                <a:latin typeface="Times New Roman" panose="02020603050405020304" pitchFamily="18" charset="0"/>
                <a:cs typeface="Times New Roman" panose="02020603050405020304" pitchFamily="18" charset="0"/>
              </a:rPr>
              <a:t>, owned and operated by a business, or elements of a SOC can be </a:t>
            </a:r>
            <a:r>
              <a:rPr lang="en-US" sz="2400" dirty="0">
                <a:solidFill>
                  <a:srgbClr val="00B0F0"/>
                </a:solidFill>
                <a:latin typeface="Times New Roman" panose="02020603050405020304" pitchFamily="18" charset="0"/>
                <a:cs typeface="Times New Roman" panose="02020603050405020304" pitchFamily="18" charset="0"/>
              </a:rPr>
              <a:t>contracted out to security vendors.</a:t>
            </a: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BEC5FD1-CDAF-2FA2-C525-34E3E322A537}"/>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50400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514711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The Modern Security Operations Center (SOC)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043948" y="6252522"/>
            <a:ext cx="7148051" cy="389671"/>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1036943" y="1221701"/>
            <a:ext cx="878132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People in the SOC</a:t>
            </a:r>
          </a:p>
        </p:txBody>
      </p:sp>
      <p:sp>
        <p:nvSpPr>
          <p:cNvPr id="5" name="Content Placeholder 1">
            <a:extLst>
              <a:ext uri="{FF2B5EF4-FFF2-40B4-BE49-F238E27FC236}">
                <a16:creationId xmlns:a16="http://schemas.microsoft.com/office/drawing/2014/main" id="{CBEE2F87-ACFC-A282-45DE-E759DABDF178}"/>
              </a:ext>
            </a:extLst>
          </p:cNvPr>
          <p:cNvSpPr txBox="1">
            <a:spLocks/>
          </p:cNvSpPr>
          <p:nvPr/>
        </p:nvSpPr>
        <p:spPr>
          <a:xfrm>
            <a:off x="459636" y="1771830"/>
            <a:ext cx="11343158" cy="4261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300" dirty="0">
                <a:latin typeface="Times New Roman" panose="02020603050405020304" pitchFamily="18" charset="0"/>
                <a:cs typeface="Times New Roman" panose="02020603050405020304" pitchFamily="18" charset="0"/>
              </a:rPr>
              <a:t>SOCs assign job roles by tiers, according to the </a:t>
            </a:r>
            <a:r>
              <a:rPr lang="en-US" sz="2300" dirty="0">
                <a:solidFill>
                  <a:srgbClr val="00B0F0"/>
                </a:solidFill>
                <a:latin typeface="Times New Roman" panose="02020603050405020304" pitchFamily="18" charset="0"/>
                <a:cs typeface="Times New Roman" panose="02020603050405020304" pitchFamily="18" charset="0"/>
              </a:rPr>
              <a:t>expertise</a:t>
            </a:r>
            <a:r>
              <a:rPr lang="en-US" sz="2300" dirty="0">
                <a:solidFill>
                  <a:srgbClr val="0A1F61"/>
                </a:solidFill>
                <a:latin typeface="Times New Roman" panose="02020603050405020304" pitchFamily="18" charset="0"/>
                <a:cs typeface="Times New Roman" panose="02020603050405020304" pitchFamily="18" charset="0"/>
              </a:rPr>
              <a:t> and </a:t>
            </a:r>
            <a:r>
              <a:rPr lang="en-US" sz="2300" dirty="0">
                <a:solidFill>
                  <a:srgbClr val="00B0F0"/>
                </a:solidFill>
                <a:latin typeface="Times New Roman" panose="02020603050405020304" pitchFamily="18" charset="0"/>
                <a:cs typeface="Times New Roman" panose="02020603050405020304" pitchFamily="18" charset="0"/>
              </a:rPr>
              <a:t>responsibilities </a:t>
            </a:r>
            <a:r>
              <a:rPr lang="en-US" sz="2300" dirty="0">
                <a:latin typeface="Times New Roman" panose="02020603050405020304" pitchFamily="18" charset="0"/>
                <a:cs typeface="Times New Roman" panose="02020603050405020304" pitchFamily="18" charset="0"/>
              </a:rPr>
              <a:t>required for each. </a:t>
            </a:r>
          </a:p>
        </p:txBody>
      </p:sp>
      <p:graphicFrame>
        <p:nvGraphicFramePr>
          <p:cNvPr id="8" name="Table 7">
            <a:extLst>
              <a:ext uri="{FF2B5EF4-FFF2-40B4-BE49-F238E27FC236}">
                <a16:creationId xmlns:a16="http://schemas.microsoft.com/office/drawing/2014/main" id="{AF84B964-D105-19E3-300A-470437DA0A04}"/>
              </a:ext>
            </a:extLst>
          </p:cNvPr>
          <p:cNvGraphicFramePr>
            <a:graphicFrameLocks noGrp="1"/>
          </p:cNvGraphicFramePr>
          <p:nvPr>
            <p:extLst>
              <p:ext uri="{D42A27DB-BD31-4B8C-83A1-F6EECF244321}">
                <p14:modId xmlns:p14="http://schemas.microsoft.com/office/powerpoint/2010/main" val="2599410404"/>
              </p:ext>
            </p:extLst>
          </p:nvPr>
        </p:nvGraphicFramePr>
        <p:xfrm>
          <a:off x="430065" y="2341660"/>
          <a:ext cx="11343159" cy="3251200"/>
        </p:xfrm>
        <a:graphic>
          <a:graphicData uri="http://schemas.openxmlformats.org/drawingml/2006/table">
            <a:tbl>
              <a:tblPr firstRow="1" bandRow="1">
                <a:tableStyleId>{5C22544A-7EE6-4342-B048-85BDC9FD1C3A}</a:tableStyleId>
              </a:tblPr>
              <a:tblGrid>
                <a:gridCol w="3193468">
                  <a:extLst>
                    <a:ext uri="{9D8B030D-6E8A-4147-A177-3AD203B41FA5}">
                      <a16:colId xmlns:a16="http://schemas.microsoft.com/office/drawing/2014/main" val="1078132617"/>
                    </a:ext>
                  </a:extLst>
                </a:gridCol>
                <a:gridCol w="8149691">
                  <a:extLst>
                    <a:ext uri="{9D8B030D-6E8A-4147-A177-3AD203B41FA5}">
                      <a16:colId xmlns:a16="http://schemas.microsoft.com/office/drawing/2014/main" val="1096461691"/>
                    </a:ext>
                  </a:extLst>
                </a:gridCol>
              </a:tblGrid>
              <a:tr h="243066">
                <a:tc>
                  <a:txBody>
                    <a:bodyPr/>
                    <a:lstStyle/>
                    <a:p>
                      <a:pPr algn="ctr"/>
                      <a:r>
                        <a:rPr lang="en-US" sz="1650" dirty="0"/>
                        <a:t>Tiers</a:t>
                      </a:r>
                    </a:p>
                  </a:txBody>
                  <a:tcPr/>
                </a:tc>
                <a:tc>
                  <a:txBody>
                    <a:bodyPr/>
                    <a:lstStyle/>
                    <a:p>
                      <a:pPr algn="ctr"/>
                      <a:r>
                        <a:rPr lang="en-US" sz="1650" dirty="0"/>
                        <a:t>Responsibilities</a:t>
                      </a:r>
                    </a:p>
                  </a:txBody>
                  <a:tcPr/>
                </a:tc>
                <a:extLst>
                  <a:ext uri="{0D108BD9-81ED-4DB2-BD59-A6C34878D82A}">
                    <a16:rowId xmlns:a16="http://schemas.microsoft.com/office/drawing/2014/main" val="1293765165"/>
                  </a:ext>
                </a:extLst>
              </a:tr>
              <a:tr h="370840">
                <a:tc>
                  <a:txBody>
                    <a:bodyPr/>
                    <a:lstStyle/>
                    <a:p>
                      <a:r>
                        <a:rPr lang="en-US" sz="1650" dirty="0"/>
                        <a:t>Tier 1 Alert Analyst </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50" dirty="0"/>
                        <a:t>Monitor incoming alerts, verify that a true incident has occurred, and forward tickets to Tier 2, if necessary.</a:t>
                      </a:r>
                    </a:p>
                  </a:txBody>
                  <a:tcPr/>
                </a:tc>
                <a:extLst>
                  <a:ext uri="{0D108BD9-81ED-4DB2-BD59-A6C34878D82A}">
                    <a16:rowId xmlns:a16="http://schemas.microsoft.com/office/drawing/2014/main" val="4170509707"/>
                  </a:ext>
                </a:extLst>
              </a:tr>
              <a:tr h="370840">
                <a:tc>
                  <a:txBody>
                    <a:bodyPr/>
                    <a:lstStyle/>
                    <a:p>
                      <a:r>
                        <a:rPr lang="en-US" sz="1650" dirty="0"/>
                        <a:t>Tier 2 Incident Responder</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50" dirty="0"/>
                        <a:t>Responsible for deep investigation of incidents and advise remediation or action to be taken.</a:t>
                      </a:r>
                    </a:p>
                  </a:txBody>
                  <a:tcPr/>
                </a:tc>
                <a:extLst>
                  <a:ext uri="{0D108BD9-81ED-4DB2-BD59-A6C34878D82A}">
                    <a16:rowId xmlns:a16="http://schemas.microsoft.com/office/drawing/2014/main" val="3961839620"/>
                  </a:ext>
                </a:extLst>
              </a:tr>
              <a:tr h="370840">
                <a:tc>
                  <a:txBody>
                    <a:bodyPr/>
                    <a:lstStyle/>
                    <a:p>
                      <a:r>
                        <a:rPr lang="en-US" sz="1650" dirty="0"/>
                        <a:t>Tier 3 Threat Hunter</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50" dirty="0"/>
                        <a:t>Experts in network, endpoint, threat intelligence, malware reverse engineering and tracing the processes of the malware to determine its impact and how it can be removed. They are also deeply involved in hunting for potential threats and implementing threat detection tools. Threat hunters search for cyber threats that are present in the network but have not yet been detected.</a:t>
                      </a:r>
                    </a:p>
                  </a:txBody>
                  <a:tcPr/>
                </a:tc>
                <a:extLst>
                  <a:ext uri="{0D108BD9-81ED-4DB2-BD59-A6C34878D82A}">
                    <a16:rowId xmlns:a16="http://schemas.microsoft.com/office/drawing/2014/main" val="3087456267"/>
                  </a:ext>
                </a:extLst>
              </a:tr>
              <a:tr h="370840">
                <a:tc>
                  <a:txBody>
                    <a:bodyPr/>
                    <a:lstStyle/>
                    <a:p>
                      <a:r>
                        <a:rPr lang="en-US" sz="1650" dirty="0"/>
                        <a:t>SOC Manager</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50" dirty="0"/>
                        <a:t>Manages all the resources of the SOC and serves as the point of contact for the larger organization or customer.</a:t>
                      </a:r>
                    </a:p>
                  </a:txBody>
                  <a:tcPr/>
                </a:tc>
                <a:extLst>
                  <a:ext uri="{0D108BD9-81ED-4DB2-BD59-A6C34878D82A}">
                    <a16:rowId xmlns:a16="http://schemas.microsoft.com/office/drawing/2014/main" val="4039412546"/>
                  </a:ext>
                </a:extLst>
              </a:tr>
            </a:tbl>
          </a:graphicData>
        </a:graphic>
      </p:graphicFrame>
      <p:sp>
        <p:nvSpPr>
          <p:cNvPr id="10" name="TextBox 9">
            <a:extLst>
              <a:ext uri="{FF2B5EF4-FFF2-40B4-BE49-F238E27FC236}">
                <a16:creationId xmlns:a16="http://schemas.microsoft.com/office/drawing/2014/main" id="{A1004714-D18B-01E1-97DD-657B179C59B5}"/>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75278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514711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The Modern Security Operations Center (SOC)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043948" y="6252521"/>
            <a:ext cx="7148051"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1036943" y="1221701"/>
            <a:ext cx="878132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People in the SOC</a:t>
            </a:r>
          </a:p>
        </p:txBody>
      </p:sp>
      <p:pic>
        <p:nvPicPr>
          <p:cNvPr id="3" name="Picture 2">
            <a:extLst>
              <a:ext uri="{FF2B5EF4-FFF2-40B4-BE49-F238E27FC236}">
                <a16:creationId xmlns:a16="http://schemas.microsoft.com/office/drawing/2014/main" id="{2020F79A-9131-900E-1B39-ADB8DF03C7BA}"/>
              </a:ext>
            </a:extLst>
          </p:cNvPr>
          <p:cNvPicPr>
            <a:picLocks noChangeAspect="1"/>
          </p:cNvPicPr>
          <p:nvPr/>
        </p:nvPicPr>
        <p:blipFill>
          <a:blip r:embed="rId3"/>
          <a:stretch>
            <a:fillRect/>
          </a:stretch>
        </p:blipFill>
        <p:spPr>
          <a:xfrm>
            <a:off x="5502166" y="1668396"/>
            <a:ext cx="6111291" cy="3840583"/>
          </a:xfrm>
          <a:prstGeom prst="rect">
            <a:avLst/>
          </a:prstGeom>
          <a:ln w="6350">
            <a:solidFill>
              <a:schemeClr val="tx1"/>
            </a:solidFill>
          </a:ln>
        </p:spPr>
      </p:pic>
      <p:sp>
        <p:nvSpPr>
          <p:cNvPr id="6" name="Content Placeholder 1">
            <a:extLst>
              <a:ext uri="{FF2B5EF4-FFF2-40B4-BE49-F238E27FC236}">
                <a16:creationId xmlns:a16="http://schemas.microsoft.com/office/drawing/2014/main" id="{11F649BB-2027-AA2D-0F53-E524C6423F39}"/>
              </a:ext>
            </a:extLst>
          </p:cNvPr>
          <p:cNvSpPr txBox="1">
            <a:spLocks/>
          </p:cNvSpPr>
          <p:nvPr/>
        </p:nvSpPr>
        <p:spPr>
          <a:xfrm>
            <a:off x="439334" y="1839988"/>
            <a:ext cx="4914216" cy="38549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400" dirty="0">
                <a:solidFill>
                  <a:srgbClr val="00B0F0"/>
                </a:solidFill>
              </a:rPr>
              <a:t>First tier jobs </a:t>
            </a:r>
            <a:r>
              <a:rPr lang="en-US" sz="2400" dirty="0"/>
              <a:t>are more </a:t>
            </a:r>
            <a:r>
              <a:rPr lang="en-US" sz="2400" dirty="0">
                <a:solidFill>
                  <a:srgbClr val="0A1F61"/>
                </a:solidFill>
              </a:rPr>
              <a:t>entry level</a:t>
            </a:r>
            <a:r>
              <a:rPr lang="en-US" sz="2400" dirty="0"/>
              <a:t>, while </a:t>
            </a:r>
            <a:r>
              <a:rPr lang="en-US" sz="2400" dirty="0">
                <a:solidFill>
                  <a:srgbClr val="0A1F61"/>
                </a:solidFill>
              </a:rPr>
              <a:t>third tier </a:t>
            </a:r>
            <a:r>
              <a:rPr lang="en-US" sz="2400" dirty="0"/>
              <a:t>jobs require </a:t>
            </a:r>
            <a:r>
              <a:rPr lang="en-US" sz="2400" dirty="0">
                <a:solidFill>
                  <a:srgbClr val="0A1F61"/>
                </a:solidFill>
              </a:rPr>
              <a:t>extensive expertise</a:t>
            </a:r>
            <a:r>
              <a:rPr lang="en-US" sz="2400" dirty="0"/>
              <a:t>.</a:t>
            </a:r>
          </a:p>
          <a:p>
            <a:pPr marL="177800" indent="-177800"/>
            <a:endParaRPr lang="en-US" sz="2400" dirty="0"/>
          </a:p>
          <a:p>
            <a:pPr marL="177800" indent="-177800"/>
            <a:r>
              <a:rPr lang="en-US" sz="2400" dirty="0"/>
              <a:t>The figure, which is originally from the </a:t>
            </a:r>
            <a:r>
              <a:rPr lang="en-US" sz="2400" dirty="0">
                <a:solidFill>
                  <a:srgbClr val="00B0F0"/>
                </a:solidFill>
              </a:rPr>
              <a:t>SANS Institute</a:t>
            </a:r>
            <a:r>
              <a:rPr lang="en-US" sz="2400" dirty="0"/>
              <a:t>, graphically represents how these roles interact with each other.</a:t>
            </a:r>
          </a:p>
        </p:txBody>
      </p:sp>
      <p:sp>
        <p:nvSpPr>
          <p:cNvPr id="10" name="TextBox 9">
            <a:extLst>
              <a:ext uri="{FF2B5EF4-FFF2-40B4-BE49-F238E27FC236}">
                <a16:creationId xmlns:a16="http://schemas.microsoft.com/office/drawing/2014/main" id="{87F51836-0102-2FFA-885F-B2B8B4D77358}"/>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750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514711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The Modern Security Operations Center (SOC)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79768" y="6252521"/>
            <a:ext cx="7212231"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1036943" y="1221701"/>
            <a:ext cx="878132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People in the SOC</a:t>
            </a:r>
          </a:p>
        </p:txBody>
      </p:sp>
      <p:pic>
        <p:nvPicPr>
          <p:cNvPr id="5" name="Picture 4">
            <a:extLst>
              <a:ext uri="{FF2B5EF4-FFF2-40B4-BE49-F238E27FC236}">
                <a16:creationId xmlns:a16="http://schemas.microsoft.com/office/drawing/2014/main" id="{D316FA1E-C8DB-80D9-B35F-EBF731DA5C1A}"/>
              </a:ext>
            </a:extLst>
          </p:cNvPr>
          <p:cNvPicPr>
            <a:picLocks noChangeAspect="1"/>
          </p:cNvPicPr>
          <p:nvPr/>
        </p:nvPicPr>
        <p:blipFill>
          <a:blip r:embed="rId3"/>
          <a:stretch>
            <a:fillRect/>
          </a:stretch>
        </p:blipFill>
        <p:spPr>
          <a:xfrm>
            <a:off x="7721906" y="1415429"/>
            <a:ext cx="4259413" cy="4355617"/>
          </a:xfrm>
          <a:prstGeom prst="rect">
            <a:avLst/>
          </a:prstGeom>
          <a:ln w="6350">
            <a:solidFill>
              <a:srgbClr val="58585B"/>
            </a:solidFill>
          </a:ln>
        </p:spPr>
      </p:pic>
      <p:sp>
        <p:nvSpPr>
          <p:cNvPr id="8" name="Content Placeholder 1">
            <a:extLst>
              <a:ext uri="{FF2B5EF4-FFF2-40B4-BE49-F238E27FC236}">
                <a16:creationId xmlns:a16="http://schemas.microsoft.com/office/drawing/2014/main" id="{69375D15-B929-57DC-252C-930FF67A7661}"/>
              </a:ext>
            </a:extLst>
          </p:cNvPr>
          <p:cNvSpPr txBox="1">
            <a:spLocks/>
          </p:cNvSpPr>
          <p:nvPr/>
        </p:nvSpPr>
        <p:spPr>
          <a:xfrm>
            <a:off x="418319" y="1700431"/>
            <a:ext cx="7212231" cy="37053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000" dirty="0">
                <a:solidFill>
                  <a:srgbClr val="00B0F0"/>
                </a:solidFill>
              </a:rPr>
              <a:t>A Cybersecurity Analyst </a:t>
            </a:r>
            <a:r>
              <a:rPr lang="en-US" sz="2000" dirty="0"/>
              <a:t>is required to </a:t>
            </a:r>
            <a:r>
              <a:rPr lang="en-US" sz="2000" dirty="0">
                <a:solidFill>
                  <a:srgbClr val="0A1F61"/>
                </a:solidFill>
              </a:rPr>
              <a:t>monitor security alert </a:t>
            </a:r>
            <a:r>
              <a:rPr lang="en-US" sz="2000" dirty="0"/>
              <a:t>queues and </a:t>
            </a:r>
            <a:r>
              <a:rPr lang="en-US" sz="2000" dirty="0">
                <a:solidFill>
                  <a:srgbClr val="0A1F61"/>
                </a:solidFill>
              </a:rPr>
              <a:t>investigate the assigned alerts</a:t>
            </a:r>
            <a:r>
              <a:rPr lang="en-US" sz="2000" dirty="0"/>
              <a:t>. A </a:t>
            </a:r>
            <a:r>
              <a:rPr lang="en-US" sz="2000" dirty="0">
                <a:solidFill>
                  <a:srgbClr val="0A1F61"/>
                </a:solidFill>
              </a:rPr>
              <a:t>ticketing system </a:t>
            </a:r>
            <a:r>
              <a:rPr lang="en-US" sz="2000" dirty="0"/>
              <a:t>is used to assign these alerts to the analyst’s queue. </a:t>
            </a:r>
          </a:p>
          <a:p>
            <a:pPr marL="177800" indent="-177800"/>
            <a:r>
              <a:rPr lang="en-US" sz="2000" dirty="0"/>
              <a:t>The software that generates the alerts can trigger </a:t>
            </a:r>
            <a:r>
              <a:rPr lang="en-US" sz="2000" dirty="0">
                <a:solidFill>
                  <a:srgbClr val="00B0F0"/>
                </a:solidFill>
              </a:rPr>
              <a:t>false alarms</a:t>
            </a:r>
            <a:r>
              <a:rPr lang="en-US" sz="2000" dirty="0">
                <a:solidFill>
                  <a:srgbClr val="FF0000"/>
                </a:solidFill>
              </a:rPr>
              <a:t>.</a:t>
            </a:r>
            <a:r>
              <a:rPr lang="en-US" sz="2000" dirty="0"/>
              <a:t> The analyst, therefore, needs to verify that an assigned alert represents a true security incident. </a:t>
            </a:r>
          </a:p>
          <a:p>
            <a:pPr marL="177800" indent="-177800"/>
            <a:r>
              <a:rPr lang="en-US" sz="2000" dirty="0"/>
              <a:t>When this verification is established, the </a:t>
            </a:r>
            <a:r>
              <a:rPr lang="en-US" sz="2000" dirty="0">
                <a:solidFill>
                  <a:srgbClr val="0A1F61"/>
                </a:solidFill>
              </a:rPr>
              <a:t>incident</a:t>
            </a:r>
            <a:r>
              <a:rPr lang="en-US" sz="2000" dirty="0"/>
              <a:t> can be forwarded to </a:t>
            </a:r>
            <a:r>
              <a:rPr lang="en-US" sz="2000" dirty="0">
                <a:solidFill>
                  <a:srgbClr val="00B0F0"/>
                </a:solidFill>
              </a:rPr>
              <a:t>investigators</a:t>
            </a:r>
            <a:r>
              <a:rPr lang="en-US" sz="2000" dirty="0">
                <a:solidFill>
                  <a:srgbClr val="FF0000"/>
                </a:solidFill>
              </a:rPr>
              <a:t> </a:t>
            </a:r>
            <a:r>
              <a:rPr lang="en-US" sz="2000" dirty="0"/>
              <a:t>or other security personnel to be acted upon. Otherwise, the alert is dismissed as a false alarm.</a:t>
            </a:r>
          </a:p>
          <a:p>
            <a:pPr marL="177800" indent="-177800"/>
            <a:r>
              <a:rPr lang="en-US" sz="2000" dirty="0"/>
              <a:t>If a ticket cannot be resolved, the Cybersecurity Analyst forwards the ticket to </a:t>
            </a:r>
            <a:r>
              <a:rPr lang="en-US" sz="2000" dirty="0">
                <a:solidFill>
                  <a:srgbClr val="00B0F0"/>
                </a:solidFill>
              </a:rPr>
              <a:t>a Tier 2 Incident Responder </a:t>
            </a:r>
            <a:r>
              <a:rPr lang="en-US" sz="2000" dirty="0"/>
              <a:t>for deeper investigation and remediation. </a:t>
            </a:r>
          </a:p>
          <a:p>
            <a:pPr marL="177800" indent="-177800"/>
            <a:r>
              <a:rPr lang="en-US" sz="2000" dirty="0"/>
              <a:t>If the Incident Responder cannot resolve the ticket, it is forwarded it to a </a:t>
            </a:r>
            <a:r>
              <a:rPr lang="en-US" sz="2000" dirty="0">
                <a:solidFill>
                  <a:srgbClr val="00B0F0"/>
                </a:solidFill>
              </a:rPr>
              <a:t>Tier 3</a:t>
            </a:r>
            <a:r>
              <a:rPr lang="en-US" sz="2000" dirty="0"/>
              <a:t> personnel.</a:t>
            </a:r>
          </a:p>
        </p:txBody>
      </p:sp>
      <p:sp>
        <p:nvSpPr>
          <p:cNvPr id="10" name="TextBox 9">
            <a:extLst>
              <a:ext uri="{FF2B5EF4-FFF2-40B4-BE49-F238E27FC236}">
                <a16:creationId xmlns:a16="http://schemas.microsoft.com/office/drawing/2014/main" id="{8F1E1326-5037-0398-3257-074059A3ABCB}"/>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8779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514711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The Modern Security Operations Center (SOC)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117690" y="6252521"/>
            <a:ext cx="7074309" cy="47734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896073" y="1458580"/>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Technologies in the SOC: SIEM	</a:t>
            </a:r>
          </a:p>
        </p:txBody>
      </p:sp>
      <p:pic>
        <p:nvPicPr>
          <p:cNvPr id="3" name="Picture 2">
            <a:extLst>
              <a:ext uri="{FF2B5EF4-FFF2-40B4-BE49-F238E27FC236}">
                <a16:creationId xmlns:a16="http://schemas.microsoft.com/office/drawing/2014/main" id="{8720B01A-EE80-67AE-E367-021A03F228AA}"/>
              </a:ext>
            </a:extLst>
          </p:cNvPr>
          <p:cNvPicPr>
            <a:picLocks noChangeAspect="1"/>
          </p:cNvPicPr>
          <p:nvPr/>
        </p:nvPicPr>
        <p:blipFill>
          <a:blip r:embed="rId3"/>
          <a:stretch>
            <a:fillRect/>
          </a:stretch>
        </p:blipFill>
        <p:spPr>
          <a:xfrm>
            <a:off x="6855353" y="1548979"/>
            <a:ext cx="5139423" cy="3960000"/>
          </a:xfrm>
          <a:prstGeom prst="rect">
            <a:avLst/>
          </a:prstGeom>
          <a:ln>
            <a:solidFill>
              <a:schemeClr val="tx1"/>
            </a:solidFill>
          </a:ln>
        </p:spPr>
      </p:pic>
      <p:sp>
        <p:nvSpPr>
          <p:cNvPr id="6" name="Content Placeholder 1">
            <a:extLst>
              <a:ext uri="{FF2B5EF4-FFF2-40B4-BE49-F238E27FC236}">
                <a16:creationId xmlns:a16="http://schemas.microsoft.com/office/drawing/2014/main" id="{9923C405-29BE-538F-A14B-1B50B14A1805}"/>
              </a:ext>
            </a:extLst>
          </p:cNvPr>
          <p:cNvSpPr txBox="1">
            <a:spLocks/>
          </p:cNvSpPr>
          <p:nvPr/>
        </p:nvSpPr>
        <p:spPr>
          <a:xfrm>
            <a:off x="371426" y="2405883"/>
            <a:ext cx="6398084" cy="29257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400" dirty="0">
                <a:latin typeface="Times New Roman" panose="02020603050405020304" pitchFamily="18" charset="0"/>
                <a:cs typeface="Times New Roman" panose="02020603050405020304" pitchFamily="18" charset="0"/>
              </a:rPr>
              <a:t>An SOC needs a Security Information and Event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Management (</a:t>
            </a:r>
            <a:r>
              <a:rPr lang="en-US" sz="2400" dirty="0">
                <a:solidFill>
                  <a:srgbClr val="00B0F0"/>
                </a:solidFill>
                <a:latin typeface="Times New Roman" panose="02020603050405020304" pitchFamily="18" charset="0"/>
                <a:cs typeface="Times New Roman" panose="02020603050405020304" pitchFamily="18" charset="0"/>
              </a:rPr>
              <a:t>SIEM</a:t>
            </a:r>
            <a:r>
              <a:rPr lang="en-US" sz="2400" dirty="0">
                <a:latin typeface="Times New Roman" panose="02020603050405020304" pitchFamily="18" charset="0"/>
                <a:cs typeface="Times New Roman" panose="02020603050405020304" pitchFamily="18" charset="0"/>
              </a:rPr>
              <a:t>) system to understand the data that firewalls, network appliances, intrusion detection systems, and other devices generate.</a:t>
            </a:r>
          </a:p>
          <a:p>
            <a:pPr marL="177800" indent="-177800"/>
            <a:r>
              <a:rPr lang="en-US" sz="2400" dirty="0">
                <a:solidFill>
                  <a:srgbClr val="00B0F0"/>
                </a:solidFill>
                <a:latin typeface="Times New Roman" panose="02020603050405020304" pitchFamily="18" charset="0"/>
                <a:cs typeface="Times New Roman" panose="02020603050405020304" pitchFamily="18" charset="0"/>
              </a:rPr>
              <a:t>SIEM</a:t>
            </a:r>
            <a:r>
              <a:rPr lang="en-US" sz="2400" dirty="0">
                <a:latin typeface="Times New Roman" panose="02020603050405020304" pitchFamily="18" charset="0"/>
                <a:cs typeface="Times New Roman" panose="02020603050405020304" pitchFamily="18" charset="0"/>
              </a:rPr>
              <a:t> systems </a:t>
            </a:r>
            <a:r>
              <a:rPr lang="en-US" sz="2400" dirty="0">
                <a:solidFill>
                  <a:srgbClr val="00B0F0"/>
                </a:solidFill>
                <a:latin typeface="Times New Roman" panose="02020603050405020304" pitchFamily="18" charset="0"/>
                <a:cs typeface="Times New Roman" panose="02020603050405020304" pitchFamily="18" charset="0"/>
              </a:rPr>
              <a:t>collect and filter data, and detect, classify, analyze and investigate threats</a:t>
            </a:r>
            <a:r>
              <a:rPr lang="en-US" sz="2400" dirty="0">
                <a:latin typeface="Times New Roman" panose="02020603050405020304" pitchFamily="18" charset="0"/>
                <a:cs typeface="Times New Roman" panose="02020603050405020304" pitchFamily="18" charset="0"/>
              </a:rPr>
              <a:t>. They may also manage resources to implement preventive measures and address future threats. </a:t>
            </a:r>
          </a:p>
        </p:txBody>
      </p:sp>
    </p:spTree>
    <p:extLst>
      <p:ext uri="{BB962C8B-B14F-4D97-AF65-F5344CB8AC3E}">
        <p14:creationId xmlns:p14="http://schemas.microsoft.com/office/powerpoint/2010/main" val="29281278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514711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The Modern Security Operations Center (SOC)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117690" y="6252521"/>
            <a:ext cx="7074309" cy="47734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896073" y="1458580"/>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Technologies in the SOC: SOAR</a:t>
            </a:r>
          </a:p>
        </p:txBody>
      </p:sp>
      <p:pic>
        <p:nvPicPr>
          <p:cNvPr id="5" name="Picture 4">
            <a:extLst>
              <a:ext uri="{FF2B5EF4-FFF2-40B4-BE49-F238E27FC236}">
                <a16:creationId xmlns:a16="http://schemas.microsoft.com/office/drawing/2014/main" id="{F66D3A3F-57C8-DBA9-B496-9CF14654104B}"/>
              </a:ext>
            </a:extLst>
          </p:cNvPr>
          <p:cNvPicPr>
            <a:picLocks noChangeAspect="1"/>
          </p:cNvPicPr>
          <p:nvPr/>
        </p:nvPicPr>
        <p:blipFill>
          <a:blip r:embed="rId3"/>
          <a:stretch>
            <a:fillRect/>
          </a:stretch>
        </p:blipFill>
        <p:spPr>
          <a:xfrm>
            <a:off x="6868171" y="1857101"/>
            <a:ext cx="5095941" cy="3898779"/>
          </a:xfrm>
          <a:prstGeom prst="rect">
            <a:avLst/>
          </a:prstGeom>
          <a:ln w="6350">
            <a:solidFill>
              <a:schemeClr val="tx1"/>
            </a:solidFill>
          </a:ln>
        </p:spPr>
      </p:pic>
      <p:sp>
        <p:nvSpPr>
          <p:cNvPr id="8" name="Content Placeholder 1">
            <a:extLst>
              <a:ext uri="{FF2B5EF4-FFF2-40B4-BE49-F238E27FC236}">
                <a16:creationId xmlns:a16="http://schemas.microsoft.com/office/drawing/2014/main" id="{0800131D-F7D0-C845-79CC-E6F546F12286}"/>
              </a:ext>
            </a:extLst>
          </p:cNvPr>
          <p:cNvSpPr txBox="1">
            <a:spLocks/>
          </p:cNvSpPr>
          <p:nvPr/>
        </p:nvSpPr>
        <p:spPr>
          <a:xfrm>
            <a:off x="242194" y="2090975"/>
            <a:ext cx="6477452" cy="381238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400" dirty="0">
                <a:solidFill>
                  <a:srgbClr val="24A9E1"/>
                </a:solidFill>
                <a:latin typeface="Times New Roman" panose="02020603050405020304" pitchFamily="18" charset="0"/>
                <a:cs typeface="Times New Roman" panose="02020603050405020304" pitchFamily="18" charset="0"/>
              </a:rPr>
              <a:t>SIEM</a:t>
            </a:r>
            <a:r>
              <a:rPr lang="en-US" sz="2400" dirty="0">
                <a:latin typeface="Times New Roman" panose="02020603050405020304" pitchFamily="18" charset="0"/>
                <a:cs typeface="Times New Roman" panose="02020603050405020304" pitchFamily="18" charset="0"/>
              </a:rPr>
              <a:t> and Security Orchestration, Automation and Response (</a:t>
            </a:r>
            <a:r>
              <a:rPr lang="en-US" sz="2400" dirty="0">
                <a:solidFill>
                  <a:srgbClr val="24A9E1"/>
                </a:solidFill>
                <a:latin typeface="Times New Roman" panose="02020603050405020304" pitchFamily="18" charset="0"/>
                <a:cs typeface="Times New Roman" panose="02020603050405020304" pitchFamily="18" charset="0"/>
              </a:rPr>
              <a:t>SOAR</a:t>
            </a:r>
            <a:r>
              <a:rPr lang="en-US" sz="2400" dirty="0">
                <a:latin typeface="Times New Roman" panose="02020603050405020304" pitchFamily="18" charset="0"/>
                <a:cs typeface="Times New Roman" panose="02020603050405020304" pitchFamily="18" charset="0"/>
              </a:rPr>
              <a:t>) are often </a:t>
            </a:r>
            <a:r>
              <a:rPr lang="en-US" sz="2400" dirty="0">
                <a:solidFill>
                  <a:srgbClr val="24A9E1"/>
                </a:solidFill>
                <a:latin typeface="Times New Roman" panose="02020603050405020304" pitchFamily="18" charset="0"/>
                <a:cs typeface="Times New Roman" panose="02020603050405020304" pitchFamily="18" charset="0"/>
              </a:rPr>
              <a:t>paired together </a:t>
            </a:r>
            <a:r>
              <a:rPr lang="en-US" sz="2400" dirty="0">
                <a:latin typeface="Times New Roman" panose="02020603050405020304" pitchFamily="18" charset="0"/>
                <a:cs typeface="Times New Roman" panose="02020603050405020304" pitchFamily="18" charset="0"/>
              </a:rPr>
              <a:t>as they have capabilities that complement each other.</a:t>
            </a:r>
          </a:p>
          <a:p>
            <a:pPr marL="177800" indent="-177800"/>
            <a:r>
              <a:rPr lang="en-US" sz="2400" dirty="0">
                <a:latin typeface="Times New Roman" panose="02020603050405020304" pitchFamily="18" charset="0"/>
                <a:cs typeface="Times New Roman" panose="02020603050405020304" pitchFamily="18" charset="0"/>
              </a:rPr>
              <a:t>Large security operations (SecOps) teams use both technologies to optimize their SOC. </a:t>
            </a:r>
          </a:p>
          <a:p>
            <a:pPr marL="177800" indent="-177800"/>
            <a:r>
              <a:rPr lang="en-US" sz="2400" dirty="0">
                <a:solidFill>
                  <a:srgbClr val="24A9E1"/>
                </a:solidFill>
                <a:latin typeface="Times New Roman" panose="02020603050405020304" pitchFamily="18" charset="0"/>
                <a:cs typeface="Times New Roman" panose="02020603050405020304" pitchFamily="18" charset="0"/>
              </a:rPr>
              <a:t>SOAR </a:t>
            </a:r>
            <a:r>
              <a:rPr lang="en-US" sz="2400" dirty="0">
                <a:latin typeface="Times New Roman" panose="02020603050405020304" pitchFamily="18" charset="0"/>
                <a:cs typeface="Times New Roman" panose="02020603050405020304" pitchFamily="18" charset="0"/>
              </a:rPr>
              <a:t>platforms are similar to SIEMs as they </a:t>
            </a:r>
            <a:r>
              <a:rPr lang="en-US" sz="2400" dirty="0">
                <a:solidFill>
                  <a:srgbClr val="24A9E1"/>
                </a:solidFill>
                <a:latin typeface="Times New Roman" panose="02020603050405020304" pitchFamily="18" charset="0"/>
                <a:cs typeface="Times New Roman" panose="02020603050405020304" pitchFamily="18" charset="0"/>
              </a:rPr>
              <a:t>aggregate, correlate, and analyze alerts</a:t>
            </a:r>
            <a:r>
              <a:rPr lang="en-US" sz="2400" dirty="0">
                <a:latin typeface="Times New Roman" panose="02020603050405020304" pitchFamily="18" charset="0"/>
                <a:cs typeface="Times New Roman" panose="02020603050405020304" pitchFamily="18" charset="0"/>
              </a:rPr>
              <a:t>. In addition, SOAR technology </a:t>
            </a:r>
            <a:r>
              <a:rPr lang="en-US" sz="2400" dirty="0">
                <a:solidFill>
                  <a:srgbClr val="24A9E1"/>
                </a:solidFill>
                <a:latin typeface="Times New Roman" panose="02020603050405020304" pitchFamily="18" charset="0"/>
                <a:cs typeface="Times New Roman" panose="02020603050405020304" pitchFamily="18" charset="0"/>
              </a:rPr>
              <a:t>integrate threat intelligence and automate incident investigation and response </a:t>
            </a:r>
            <a:r>
              <a:rPr lang="en-US" sz="2400" dirty="0">
                <a:latin typeface="Times New Roman" panose="02020603050405020304" pitchFamily="18" charset="0"/>
                <a:cs typeface="Times New Roman" panose="02020603050405020304" pitchFamily="18" charset="0"/>
              </a:rPr>
              <a:t>workflows based on playbooks developed by the security team.</a:t>
            </a:r>
          </a:p>
        </p:txBody>
      </p:sp>
    </p:spTree>
    <p:extLst>
      <p:ext uri="{BB962C8B-B14F-4D97-AF65-F5344CB8AC3E}">
        <p14:creationId xmlns:p14="http://schemas.microsoft.com/office/powerpoint/2010/main" val="3978485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514711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The Modern Security Operations Center (SOC)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117690" y="6252521"/>
            <a:ext cx="7074309" cy="47734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896073" y="1458580"/>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Technologies in the SOC: SOAR</a:t>
            </a:r>
          </a:p>
        </p:txBody>
      </p:sp>
      <p:sp>
        <p:nvSpPr>
          <p:cNvPr id="3" name="Content Placeholder 1">
            <a:extLst>
              <a:ext uri="{FF2B5EF4-FFF2-40B4-BE49-F238E27FC236}">
                <a16:creationId xmlns:a16="http://schemas.microsoft.com/office/drawing/2014/main" id="{1A640870-2003-4D9B-3102-6A4033EB58EC}"/>
              </a:ext>
            </a:extLst>
          </p:cNvPr>
          <p:cNvSpPr txBox="1">
            <a:spLocks/>
          </p:cNvSpPr>
          <p:nvPr/>
        </p:nvSpPr>
        <p:spPr>
          <a:xfrm>
            <a:off x="669897" y="2298496"/>
            <a:ext cx="11270169" cy="38123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SOAR security platforms:</a:t>
            </a:r>
          </a:p>
          <a:p>
            <a:pPr marL="627063" lvl="5" indent="-163513"/>
            <a:r>
              <a:rPr lang="en-US" sz="2400" dirty="0">
                <a:solidFill>
                  <a:srgbClr val="24A9E1"/>
                </a:solidFill>
                <a:latin typeface="Times New Roman" panose="02020603050405020304" pitchFamily="18" charset="0"/>
                <a:cs typeface="Times New Roman" panose="02020603050405020304" pitchFamily="18" charset="0"/>
              </a:rPr>
              <a:t>Gather alarm data </a:t>
            </a:r>
            <a:r>
              <a:rPr lang="en-US" sz="2400" dirty="0">
                <a:solidFill>
                  <a:srgbClr val="000000"/>
                </a:solidFill>
                <a:latin typeface="Times New Roman" panose="02020603050405020304" pitchFamily="18" charset="0"/>
                <a:cs typeface="Times New Roman" panose="02020603050405020304" pitchFamily="18" charset="0"/>
              </a:rPr>
              <a:t>from each component of the system.</a:t>
            </a:r>
          </a:p>
          <a:p>
            <a:pPr marL="627063" lvl="5" indent="-163513"/>
            <a:r>
              <a:rPr lang="en-US" sz="2400" dirty="0">
                <a:solidFill>
                  <a:srgbClr val="000000"/>
                </a:solidFill>
                <a:latin typeface="Times New Roman" panose="02020603050405020304" pitchFamily="18" charset="0"/>
                <a:cs typeface="Times New Roman" panose="02020603050405020304" pitchFamily="18" charset="0"/>
              </a:rPr>
              <a:t>Provide tools that enable cases to be </a:t>
            </a:r>
            <a:r>
              <a:rPr lang="en-US" sz="2400" dirty="0">
                <a:solidFill>
                  <a:srgbClr val="24A9E1"/>
                </a:solidFill>
                <a:latin typeface="Times New Roman" panose="02020603050405020304" pitchFamily="18" charset="0"/>
                <a:cs typeface="Times New Roman" panose="02020603050405020304" pitchFamily="18" charset="0"/>
              </a:rPr>
              <a:t>researched, assessed, and investigated</a:t>
            </a:r>
            <a:r>
              <a:rPr lang="en-US" sz="2400" dirty="0">
                <a:solidFill>
                  <a:srgbClr val="000000"/>
                </a:solidFill>
                <a:latin typeface="Times New Roman" panose="02020603050405020304" pitchFamily="18" charset="0"/>
                <a:cs typeface="Times New Roman" panose="02020603050405020304" pitchFamily="18" charset="0"/>
              </a:rPr>
              <a:t>.</a:t>
            </a:r>
          </a:p>
          <a:p>
            <a:pPr marL="627063" lvl="5" indent="-163513"/>
            <a:r>
              <a:rPr lang="en-US" sz="2400" dirty="0">
                <a:solidFill>
                  <a:srgbClr val="000000"/>
                </a:solidFill>
                <a:latin typeface="Times New Roman" panose="02020603050405020304" pitchFamily="18" charset="0"/>
                <a:cs typeface="Times New Roman" panose="02020603050405020304" pitchFamily="18" charset="0"/>
              </a:rPr>
              <a:t>Emphasize integration as a means of </a:t>
            </a:r>
            <a:r>
              <a:rPr lang="en-US" sz="2400" dirty="0">
                <a:solidFill>
                  <a:srgbClr val="0A1F61"/>
                </a:solidFill>
                <a:latin typeface="Times New Roman" panose="02020603050405020304" pitchFamily="18" charset="0"/>
                <a:cs typeface="Times New Roman" panose="02020603050405020304" pitchFamily="18" charset="0"/>
              </a:rPr>
              <a:t>automating complex incident response workflows</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solidFill>
                  <a:srgbClr val="000000"/>
                </a:solidFill>
                <a:latin typeface="Times New Roman" panose="02020603050405020304" pitchFamily="18" charset="0"/>
                <a:cs typeface="Times New Roman" panose="02020603050405020304" pitchFamily="18" charset="0"/>
              </a:rPr>
              <a:t>that enable more rapid response and adaptive defense strategies.</a:t>
            </a:r>
          </a:p>
          <a:p>
            <a:pPr marL="627063" lvl="5" indent="-163513"/>
            <a:r>
              <a:rPr lang="en-US" sz="2400" dirty="0">
                <a:solidFill>
                  <a:srgbClr val="000000"/>
                </a:solidFill>
                <a:latin typeface="Times New Roman" panose="02020603050405020304" pitchFamily="18" charset="0"/>
                <a:cs typeface="Times New Roman" panose="02020603050405020304" pitchFamily="18" charset="0"/>
              </a:rPr>
              <a:t>Include </a:t>
            </a:r>
            <a:r>
              <a:rPr lang="en-US" sz="2400" dirty="0">
                <a:solidFill>
                  <a:srgbClr val="24A9E1"/>
                </a:solidFill>
                <a:latin typeface="Times New Roman" panose="02020603050405020304" pitchFamily="18" charset="0"/>
                <a:cs typeface="Times New Roman" panose="02020603050405020304" pitchFamily="18" charset="0"/>
              </a:rPr>
              <a:t>pre-defined playbooks </a:t>
            </a:r>
            <a:r>
              <a:rPr lang="en-US" sz="2400" dirty="0">
                <a:solidFill>
                  <a:srgbClr val="000000"/>
                </a:solidFill>
                <a:latin typeface="Times New Roman" panose="02020603050405020304" pitchFamily="18" charset="0"/>
                <a:cs typeface="Times New Roman" panose="02020603050405020304" pitchFamily="18" charset="0"/>
              </a:rPr>
              <a:t>that </a:t>
            </a:r>
            <a:r>
              <a:rPr lang="en-US" sz="2400" dirty="0">
                <a:solidFill>
                  <a:srgbClr val="0A1F61"/>
                </a:solidFill>
                <a:latin typeface="Times New Roman" panose="02020603050405020304" pitchFamily="18" charset="0"/>
                <a:cs typeface="Times New Roman" panose="02020603050405020304" pitchFamily="18" charset="0"/>
              </a:rPr>
              <a:t>enable automatic response </a:t>
            </a:r>
            <a:r>
              <a:rPr lang="en-US" sz="2400" dirty="0">
                <a:solidFill>
                  <a:srgbClr val="000000"/>
                </a:solidFill>
                <a:latin typeface="Times New Roman" panose="02020603050405020304" pitchFamily="18" charset="0"/>
                <a:cs typeface="Times New Roman" panose="02020603050405020304" pitchFamily="18" charset="0"/>
              </a:rPr>
              <a:t>to specific threats. </a:t>
            </a:r>
            <a:r>
              <a:rPr lang="en-US" sz="2400" dirty="0">
                <a:solidFill>
                  <a:srgbClr val="24A9E1"/>
                </a:solidFill>
                <a:latin typeface="Times New Roman" panose="02020603050405020304" pitchFamily="18" charset="0"/>
                <a:cs typeface="Times New Roman" panose="02020603050405020304" pitchFamily="18" charset="0"/>
              </a:rPr>
              <a:t>Playbooks</a:t>
            </a:r>
            <a:r>
              <a:rPr lang="en-US" sz="2400" dirty="0">
                <a:solidFill>
                  <a:srgbClr val="000000"/>
                </a:solidFill>
                <a:latin typeface="Times New Roman" panose="02020603050405020304" pitchFamily="18" charset="0"/>
                <a:cs typeface="Times New Roman" panose="02020603050405020304" pitchFamily="18" charset="0"/>
              </a:rPr>
              <a:t> can be </a:t>
            </a:r>
            <a:r>
              <a:rPr lang="en-US" sz="2400" dirty="0">
                <a:solidFill>
                  <a:srgbClr val="24A9E1"/>
                </a:solidFill>
                <a:latin typeface="Times New Roman" panose="02020603050405020304" pitchFamily="18" charset="0"/>
                <a:cs typeface="Times New Roman" panose="02020603050405020304" pitchFamily="18" charset="0"/>
              </a:rPr>
              <a:t>initiated automatically </a:t>
            </a:r>
            <a:r>
              <a:rPr lang="en-US" sz="2400" dirty="0">
                <a:solidFill>
                  <a:srgbClr val="000000"/>
                </a:solidFill>
                <a:latin typeface="Times New Roman" panose="02020603050405020304" pitchFamily="18" charset="0"/>
                <a:cs typeface="Times New Roman" panose="02020603050405020304" pitchFamily="18" charset="0"/>
              </a:rPr>
              <a:t>based on predefined rules or may be triggered by security personnel.</a:t>
            </a:r>
          </a:p>
          <a:p>
            <a:pPr marL="0" indent="0"/>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5102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514711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The Modern Security Operations Center (SOC)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117690" y="6252521"/>
            <a:ext cx="7074309" cy="47734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896073" y="1458580"/>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SOC Metrics</a:t>
            </a:r>
          </a:p>
        </p:txBody>
      </p:sp>
      <p:sp>
        <p:nvSpPr>
          <p:cNvPr id="5" name="Content Placeholder 1">
            <a:extLst>
              <a:ext uri="{FF2B5EF4-FFF2-40B4-BE49-F238E27FC236}">
                <a16:creationId xmlns:a16="http://schemas.microsoft.com/office/drawing/2014/main" id="{55DA11AD-3E2F-0B1B-FEC5-76CB255443F3}"/>
              </a:ext>
            </a:extLst>
          </p:cNvPr>
          <p:cNvSpPr txBox="1">
            <a:spLocks/>
          </p:cNvSpPr>
          <p:nvPr/>
        </p:nvSpPr>
        <p:spPr bwMode="auto">
          <a:xfrm>
            <a:off x="439025" y="1986408"/>
            <a:ext cx="11733349" cy="587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noAutofit/>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177800" marR="0" lvl="0" indent="-177800" algn="l" defTabSz="684213" rtl="0" eaLnBrk="1" fontAlgn="base" latinLnBrk="0" hangingPunct="1">
              <a:lnSpc>
                <a:spcPct val="100000"/>
              </a:lnSpc>
              <a:spcBef>
                <a:spcPts val="300"/>
              </a:spcBef>
              <a:spcAft>
                <a:spcPts val="300"/>
              </a:spcAft>
              <a:buClrTx/>
              <a:buSzPct val="100000"/>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charset="0"/>
              </a:rPr>
              <a:t>Many metrics or </a:t>
            </a:r>
            <a:r>
              <a:rPr kumimoji="0" lang="en-US" sz="1800" b="0" i="0" u="none" strike="noStrike" kern="1200" cap="none" spc="0" normalizeH="0" baseline="0" noProof="0" dirty="0">
                <a:ln>
                  <a:noFill/>
                </a:ln>
                <a:solidFill>
                  <a:srgbClr val="24A9E1"/>
                </a:solidFill>
                <a:effectLst/>
                <a:uLnTx/>
                <a:uFillTx/>
                <a:latin typeface="Arial"/>
                <a:ea typeface="ＭＳ Ｐゴシック" charset="0"/>
              </a:rPr>
              <a:t>Key Performance Indicators </a:t>
            </a:r>
            <a:r>
              <a:rPr kumimoji="0" lang="en-US" sz="1800" b="0" i="0" u="none" strike="noStrike" kern="1200" cap="none" spc="0" normalizeH="0" baseline="0" noProof="0" dirty="0">
                <a:ln>
                  <a:noFill/>
                </a:ln>
                <a:solidFill>
                  <a:srgbClr val="000000"/>
                </a:solidFill>
                <a:effectLst/>
                <a:uLnTx/>
                <a:uFillTx/>
                <a:latin typeface="Arial"/>
                <a:ea typeface="ＭＳ Ｐゴシック" charset="0"/>
              </a:rPr>
              <a:t>(KPI) can be devised to measure different aspects of SOC performance. However, </a:t>
            </a:r>
            <a:r>
              <a:rPr kumimoji="0" lang="en-US" sz="1800" b="0" i="0" u="none" strike="noStrike" kern="1200" cap="none" spc="0" normalizeH="0" baseline="0" noProof="0" dirty="0">
                <a:ln>
                  <a:noFill/>
                </a:ln>
                <a:solidFill>
                  <a:srgbClr val="24A9E1"/>
                </a:solidFill>
                <a:effectLst/>
                <a:uLnTx/>
                <a:uFillTx/>
                <a:latin typeface="Arial"/>
                <a:ea typeface="ＭＳ Ｐゴシック" charset="0"/>
              </a:rPr>
              <a:t>five metrics </a:t>
            </a:r>
            <a:r>
              <a:rPr kumimoji="0" lang="en-US" sz="1800" b="0" i="0" u="none" strike="noStrike" kern="1200" cap="none" spc="0" normalizeH="0" baseline="0" noProof="0" dirty="0">
                <a:ln>
                  <a:noFill/>
                </a:ln>
                <a:solidFill>
                  <a:srgbClr val="000000"/>
                </a:solidFill>
                <a:effectLst/>
                <a:uLnTx/>
                <a:uFillTx/>
                <a:latin typeface="Arial"/>
                <a:ea typeface="ＭＳ Ｐゴシック" charset="0"/>
              </a:rPr>
              <a:t>are commonly used as SOC metrics by SOC managers.</a:t>
            </a:r>
          </a:p>
        </p:txBody>
      </p:sp>
      <p:graphicFrame>
        <p:nvGraphicFramePr>
          <p:cNvPr id="6" name="Table 6">
            <a:extLst>
              <a:ext uri="{FF2B5EF4-FFF2-40B4-BE49-F238E27FC236}">
                <a16:creationId xmlns:a16="http://schemas.microsoft.com/office/drawing/2014/main" id="{5D98B582-056D-C159-9A11-4AC977CC51E9}"/>
              </a:ext>
            </a:extLst>
          </p:cNvPr>
          <p:cNvGraphicFramePr>
            <a:graphicFrameLocks noGrp="1"/>
          </p:cNvGraphicFramePr>
          <p:nvPr>
            <p:extLst>
              <p:ext uri="{D42A27DB-BD31-4B8C-83A1-F6EECF244321}">
                <p14:modId xmlns:p14="http://schemas.microsoft.com/office/powerpoint/2010/main" val="2742043653"/>
              </p:ext>
            </p:extLst>
          </p:nvPr>
        </p:nvGraphicFramePr>
        <p:xfrm>
          <a:off x="471878" y="2665403"/>
          <a:ext cx="11401541" cy="3139440"/>
        </p:xfrm>
        <a:graphic>
          <a:graphicData uri="http://schemas.openxmlformats.org/drawingml/2006/table">
            <a:tbl>
              <a:tblPr firstRow="1" bandRow="1">
                <a:tableStyleId>{5C22544A-7EE6-4342-B048-85BDC9FD1C3A}</a:tableStyleId>
              </a:tblPr>
              <a:tblGrid>
                <a:gridCol w="2349826">
                  <a:extLst>
                    <a:ext uri="{9D8B030D-6E8A-4147-A177-3AD203B41FA5}">
                      <a16:colId xmlns:a16="http://schemas.microsoft.com/office/drawing/2014/main" val="3202697632"/>
                    </a:ext>
                  </a:extLst>
                </a:gridCol>
                <a:gridCol w="9051715">
                  <a:extLst>
                    <a:ext uri="{9D8B030D-6E8A-4147-A177-3AD203B41FA5}">
                      <a16:colId xmlns:a16="http://schemas.microsoft.com/office/drawing/2014/main" val="2379890372"/>
                    </a:ext>
                  </a:extLst>
                </a:gridCol>
              </a:tblGrid>
              <a:tr h="279854">
                <a:tc>
                  <a:txBody>
                    <a:bodyPr/>
                    <a:lstStyle/>
                    <a:p>
                      <a:pPr algn="ctr"/>
                      <a:r>
                        <a:rPr lang="en-US" sz="1700" dirty="0"/>
                        <a:t>Metrics</a:t>
                      </a:r>
                    </a:p>
                  </a:txBody>
                  <a:tcPr/>
                </a:tc>
                <a:tc>
                  <a:txBody>
                    <a:bodyPr/>
                    <a:lstStyle/>
                    <a:p>
                      <a:pPr algn="ctr"/>
                      <a:r>
                        <a:rPr lang="en-US" sz="1700" dirty="0"/>
                        <a:t>Definition</a:t>
                      </a:r>
                    </a:p>
                  </a:txBody>
                  <a:tcPr/>
                </a:tc>
                <a:extLst>
                  <a:ext uri="{0D108BD9-81ED-4DB2-BD59-A6C34878D82A}">
                    <a16:rowId xmlns:a16="http://schemas.microsoft.com/office/drawing/2014/main" val="893738194"/>
                  </a:ext>
                </a:extLst>
              </a:tr>
              <a:tr h="475751">
                <a:tc>
                  <a:txBody>
                    <a:bodyPr/>
                    <a:lstStyle/>
                    <a:p>
                      <a:r>
                        <a:rPr lang="en-US" sz="1700" b="0" dirty="0">
                          <a:solidFill>
                            <a:schemeClr val="tx1"/>
                          </a:solidFill>
                        </a:rPr>
                        <a:t>Dwell Time</a:t>
                      </a:r>
                    </a:p>
                  </a:txBody>
                  <a:tcPr/>
                </a:tc>
                <a:tc>
                  <a:txBody>
                    <a:bodyPr/>
                    <a:lstStyle/>
                    <a:p>
                      <a:pPr marL="0" indent="0">
                        <a:buClrTx/>
                        <a:buSzPct val="100000"/>
                        <a:buFont typeface="Arial" pitchFamily="34" charset="0"/>
                        <a:buNone/>
                      </a:pPr>
                      <a:r>
                        <a:rPr lang="en-US" sz="1700" kern="1200" dirty="0">
                          <a:solidFill>
                            <a:schemeClr val="tx1"/>
                          </a:solidFill>
                          <a:latin typeface="+mn-lt"/>
                          <a:ea typeface="+mn-ea"/>
                          <a:cs typeface="+mn-cs"/>
                        </a:rPr>
                        <a:t>The length of time that </a:t>
                      </a:r>
                      <a:r>
                        <a:rPr lang="en-US" sz="1700" dirty="0">
                          <a:solidFill>
                            <a:schemeClr val="tx1"/>
                          </a:solidFill>
                        </a:rPr>
                        <a:t>threat actors have access to a network before they are detected, and their access is stopped</a:t>
                      </a:r>
                    </a:p>
                  </a:txBody>
                  <a:tcPr/>
                </a:tc>
                <a:extLst>
                  <a:ext uri="{0D108BD9-81ED-4DB2-BD59-A6C34878D82A}">
                    <a16:rowId xmlns:a16="http://schemas.microsoft.com/office/drawing/2014/main" val="1143087975"/>
                  </a:ext>
                </a:extLst>
              </a:tr>
              <a:tr h="475751">
                <a:tc>
                  <a:txBody>
                    <a:bodyPr/>
                    <a:lstStyle/>
                    <a:p>
                      <a:r>
                        <a:rPr lang="en-US" sz="1700" b="0" dirty="0">
                          <a:solidFill>
                            <a:schemeClr val="tx1"/>
                          </a:solidFill>
                        </a:rPr>
                        <a:t>Mean Time to Detect (MTTD)</a:t>
                      </a:r>
                    </a:p>
                  </a:txBody>
                  <a:tcPr/>
                </a:tc>
                <a:tc>
                  <a:txBody>
                    <a:bodyPr/>
                    <a:lstStyle/>
                    <a:p>
                      <a:pPr marL="0" lvl="5" indent="0"/>
                      <a:r>
                        <a:rPr lang="en-US" sz="1700" dirty="0">
                          <a:solidFill>
                            <a:schemeClr val="tx1"/>
                          </a:solidFill>
                        </a:rPr>
                        <a:t>The average time that it takes for the SOC personnel to identify valid security incidents have occurred in the network</a:t>
                      </a:r>
                    </a:p>
                  </a:txBody>
                  <a:tcPr/>
                </a:tc>
                <a:extLst>
                  <a:ext uri="{0D108BD9-81ED-4DB2-BD59-A6C34878D82A}">
                    <a16:rowId xmlns:a16="http://schemas.microsoft.com/office/drawing/2014/main" val="3865522104"/>
                  </a:ext>
                </a:extLst>
              </a:tr>
              <a:tr h="475751">
                <a:tc>
                  <a:txBody>
                    <a:bodyPr/>
                    <a:lstStyle/>
                    <a:p>
                      <a:r>
                        <a:rPr lang="en-US" sz="1700" b="0" kern="1200" dirty="0">
                          <a:solidFill>
                            <a:schemeClr val="tx1"/>
                          </a:solidFill>
                          <a:latin typeface="+mn-lt"/>
                          <a:ea typeface="+mn-ea"/>
                          <a:cs typeface="+mn-cs"/>
                        </a:rPr>
                        <a:t>Mean Time to Respond (MTTR) </a:t>
                      </a:r>
                      <a:endParaRPr lang="en-US" sz="1700" b="0" dirty="0">
                        <a:solidFill>
                          <a:schemeClr val="tx1"/>
                        </a:solidFill>
                      </a:endParaRPr>
                    </a:p>
                  </a:txBody>
                  <a:tcPr/>
                </a:tc>
                <a:tc>
                  <a:txBody>
                    <a:bodyPr/>
                    <a:lstStyle/>
                    <a:p>
                      <a:pPr marL="0" lvl="5" indent="0" algn="l" defTabSz="685777" rtl="0" eaLnBrk="1" latinLnBrk="0" hangingPunct="1"/>
                      <a:r>
                        <a:rPr lang="en-US" sz="1700" b="0" kern="1200" dirty="0">
                          <a:solidFill>
                            <a:schemeClr val="tx1"/>
                          </a:solidFill>
                          <a:latin typeface="+mn-lt"/>
                          <a:ea typeface="+mn-ea"/>
                          <a:cs typeface="+mn-cs"/>
                        </a:rPr>
                        <a:t>The average time it takes to stop and remediate a security incident</a:t>
                      </a:r>
                    </a:p>
                  </a:txBody>
                  <a:tcPr/>
                </a:tc>
                <a:extLst>
                  <a:ext uri="{0D108BD9-81ED-4DB2-BD59-A6C34878D82A}">
                    <a16:rowId xmlns:a16="http://schemas.microsoft.com/office/drawing/2014/main" val="696299273"/>
                  </a:ext>
                </a:extLst>
              </a:tr>
              <a:tr h="475751">
                <a:tc>
                  <a:txBody>
                    <a:bodyPr/>
                    <a:lstStyle/>
                    <a:p>
                      <a:r>
                        <a:rPr lang="en-US" sz="1700" b="0" kern="1200" dirty="0">
                          <a:solidFill>
                            <a:schemeClr val="tx1"/>
                          </a:solidFill>
                          <a:latin typeface="+mn-lt"/>
                          <a:ea typeface="+mn-ea"/>
                          <a:cs typeface="+mn-cs"/>
                        </a:rPr>
                        <a:t>Mean Time to Contain (MTTC) </a:t>
                      </a:r>
                      <a:endParaRPr lang="en-US" sz="1700" b="0" dirty="0">
                        <a:solidFill>
                          <a:schemeClr val="tx1"/>
                        </a:solidFill>
                      </a:endParaRPr>
                    </a:p>
                  </a:txBody>
                  <a:tcPr/>
                </a:tc>
                <a:tc>
                  <a:txBody>
                    <a:bodyPr/>
                    <a:lstStyle/>
                    <a:p>
                      <a:pPr marL="0" lvl="5" indent="0" algn="l" defTabSz="685777" rtl="0" eaLnBrk="1" latinLnBrk="0" hangingPunct="1"/>
                      <a:r>
                        <a:rPr lang="en-US" sz="1700" b="0" kern="1200" dirty="0">
                          <a:solidFill>
                            <a:schemeClr val="tx1"/>
                          </a:solidFill>
                          <a:latin typeface="+mn-lt"/>
                          <a:ea typeface="+mn-ea"/>
                          <a:cs typeface="+mn-cs"/>
                        </a:rPr>
                        <a:t>The time required to stop the incident from causing further damage to systems or data</a:t>
                      </a:r>
                    </a:p>
                  </a:txBody>
                  <a:tcPr/>
                </a:tc>
                <a:extLst>
                  <a:ext uri="{0D108BD9-81ED-4DB2-BD59-A6C34878D82A}">
                    <a16:rowId xmlns:a16="http://schemas.microsoft.com/office/drawing/2014/main" val="2373930189"/>
                  </a:ext>
                </a:extLst>
              </a:tr>
              <a:tr h="279854">
                <a:tc>
                  <a:txBody>
                    <a:bodyPr/>
                    <a:lstStyle/>
                    <a:p>
                      <a:r>
                        <a:rPr lang="en-US" sz="1700" b="0" kern="1200" dirty="0">
                          <a:solidFill>
                            <a:schemeClr val="tx1"/>
                          </a:solidFill>
                          <a:latin typeface="+mn-lt"/>
                          <a:ea typeface="+mn-ea"/>
                          <a:cs typeface="+mn-cs"/>
                        </a:rPr>
                        <a:t>Time to Control</a:t>
                      </a:r>
                      <a:endParaRPr lang="en-US" sz="1700" b="0" dirty="0">
                        <a:solidFill>
                          <a:schemeClr val="tx1"/>
                        </a:solidFill>
                      </a:endParaRPr>
                    </a:p>
                  </a:txBody>
                  <a:tcPr/>
                </a:tc>
                <a:tc>
                  <a:txBody>
                    <a:bodyPr/>
                    <a:lstStyle/>
                    <a:p>
                      <a:pPr marL="0" lvl="5" indent="0" algn="l" defTabSz="685777" rtl="0" eaLnBrk="1" latinLnBrk="0" hangingPunct="1"/>
                      <a:r>
                        <a:rPr lang="en-US" sz="1700" b="0" kern="1200" dirty="0">
                          <a:solidFill>
                            <a:schemeClr val="tx1"/>
                          </a:solidFill>
                          <a:latin typeface="+mn-lt"/>
                          <a:ea typeface="+mn-ea"/>
                          <a:cs typeface="+mn-cs"/>
                        </a:rPr>
                        <a:t>The time required to stop the spread of malware in the network</a:t>
                      </a:r>
                    </a:p>
                  </a:txBody>
                  <a:tcPr/>
                </a:tc>
                <a:extLst>
                  <a:ext uri="{0D108BD9-81ED-4DB2-BD59-A6C34878D82A}">
                    <a16:rowId xmlns:a16="http://schemas.microsoft.com/office/drawing/2014/main" val="4022707893"/>
                  </a:ext>
                </a:extLst>
              </a:tr>
            </a:tbl>
          </a:graphicData>
        </a:graphic>
      </p:graphicFrame>
    </p:spTree>
    <p:extLst>
      <p:ext uri="{BB962C8B-B14F-4D97-AF65-F5344CB8AC3E}">
        <p14:creationId xmlns:p14="http://schemas.microsoft.com/office/powerpoint/2010/main" val="2348509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514711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The Modern Security Operations Center (SOC)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117690" y="6252521"/>
            <a:ext cx="7074309" cy="47734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896073" y="1458580"/>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Enterprise and Managed Security</a:t>
            </a:r>
          </a:p>
        </p:txBody>
      </p:sp>
      <p:sp>
        <p:nvSpPr>
          <p:cNvPr id="3" name="Content Placeholder 1">
            <a:extLst>
              <a:ext uri="{FF2B5EF4-FFF2-40B4-BE49-F238E27FC236}">
                <a16:creationId xmlns:a16="http://schemas.microsoft.com/office/drawing/2014/main" id="{ED7D791D-E5E7-142F-DB92-743522F0C5D6}"/>
              </a:ext>
            </a:extLst>
          </p:cNvPr>
          <p:cNvSpPr txBox="1">
            <a:spLocks/>
          </p:cNvSpPr>
          <p:nvPr/>
        </p:nvSpPr>
        <p:spPr>
          <a:xfrm>
            <a:off x="482958" y="2054195"/>
            <a:ext cx="10812969" cy="246170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For medium and large networks, the organization will benefit from implementing an </a:t>
            </a:r>
            <a:r>
              <a:rPr lang="en-US" sz="2400" dirty="0">
                <a:solidFill>
                  <a:srgbClr val="24A9E1"/>
                </a:solidFill>
                <a:latin typeface="Times New Roman" panose="02020603050405020304" pitchFamily="18" charset="0"/>
                <a:cs typeface="Times New Roman" panose="02020603050405020304" pitchFamily="18" charset="0"/>
              </a:rPr>
              <a:t>enterprise-level SOC</a:t>
            </a:r>
            <a:r>
              <a:rPr lang="en-US" sz="2400" dirty="0">
                <a:latin typeface="Times New Roman" panose="02020603050405020304" pitchFamily="18" charset="0"/>
                <a:cs typeface="Times New Roman" panose="02020603050405020304" pitchFamily="18" charset="0"/>
              </a:rPr>
              <a:t>, which is a </a:t>
            </a:r>
            <a:r>
              <a:rPr lang="en-US" sz="2400" dirty="0">
                <a:solidFill>
                  <a:srgbClr val="24A9E1"/>
                </a:solidFill>
                <a:latin typeface="Times New Roman" panose="02020603050405020304" pitchFamily="18" charset="0"/>
                <a:cs typeface="Times New Roman" panose="02020603050405020304" pitchFamily="18" charset="0"/>
              </a:rPr>
              <a:t>complete in-house solution</a:t>
            </a:r>
            <a:r>
              <a:rPr lang="en-US" sz="2400" dirty="0">
                <a:latin typeface="Times New Roman" panose="02020603050405020304" pitchFamily="18" charset="0"/>
                <a:cs typeface="Times New Roman" panose="02020603050405020304" pitchFamily="18" charset="0"/>
              </a:rPr>
              <a:t>. </a:t>
            </a:r>
          </a:p>
          <a:p>
            <a:endParaRPr lang="en-US" sz="2400" dirty="0">
              <a:solidFill>
                <a:srgbClr val="FF0000"/>
              </a:solidFill>
              <a:latin typeface="Times New Roman" panose="02020603050405020304" pitchFamily="18" charset="0"/>
              <a:cs typeface="Times New Roman" panose="02020603050405020304" pitchFamily="18" charset="0"/>
            </a:endParaRPr>
          </a:p>
          <a:p>
            <a:r>
              <a:rPr lang="en-US" sz="2400" dirty="0">
                <a:solidFill>
                  <a:srgbClr val="24A9E1"/>
                </a:solidFill>
                <a:latin typeface="Times New Roman" panose="02020603050405020304" pitchFamily="18" charset="0"/>
                <a:cs typeface="Times New Roman" panose="02020603050405020304" pitchFamily="18" charset="0"/>
              </a:rPr>
              <a:t>Larger organizations </a:t>
            </a:r>
            <a:r>
              <a:rPr lang="en-US" sz="2400" dirty="0">
                <a:latin typeface="Times New Roman" panose="02020603050405020304" pitchFamily="18" charset="0"/>
                <a:cs typeface="Times New Roman" panose="02020603050405020304" pitchFamily="18" charset="0"/>
              </a:rPr>
              <a:t>may </a:t>
            </a:r>
            <a:r>
              <a:rPr lang="en-US" sz="2400" dirty="0">
                <a:solidFill>
                  <a:srgbClr val="0A1F61"/>
                </a:solidFill>
                <a:latin typeface="Times New Roman" panose="02020603050405020304" pitchFamily="18" charset="0"/>
                <a:cs typeface="Times New Roman" panose="02020603050405020304" pitchFamily="18" charset="0"/>
              </a:rPr>
              <a:t>outsource at least a part of the SOC </a:t>
            </a:r>
            <a:r>
              <a:rPr lang="en-US" sz="2400" dirty="0">
                <a:latin typeface="Times New Roman" panose="02020603050405020304" pitchFamily="18" charset="0"/>
                <a:cs typeface="Times New Roman" panose="02020603050405020304" pitchFamily="18" charset="0"/>
              </a:rPr>
              <a:t>operations to a security solutions provider.</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6479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05135"/>
            <a:ext cx="5147113"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Becoming a Defender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117690" y="6252521"/>
            <a:ext cx="7074309" cy="47734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896073" y="1458580"/>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Certifications</a:t>
            </a:r>
          </a:p>
        </p:txBody>
      </p:sp>
      <p:pic>
        <p:nvPicPr>
          <p:cNvPr id="5" name="Picture 4">
            <a:extLst>
              <a:ext uri="{FF2B5EF4-FFF2-40B4-BE49-F238E27FC236}">
                <a16:creationId xmlns:a16="http://schemas.microsoft.com/office/drawing/2014/main" id="{BA347617-574A-BE2F-1A1D-46FA41CA3D04}"/>
              </a:ext>
            </a:extLst>
          </p:cNvPr>
          <p:cNvPicPr>
            <a:picLocks noChangeAspect="1"/>
          </p:cNvPicPr>
          <p:nvPr/>
        </p:nvPicPr>
        <p:blipFill>
          <a:blip r:embed="rId3"/>
          <a:stretch>
            <a:fillRect/>
          </a:stretch>
        </p:blipFill>
        <p:spPr>
          <a:xfrm>
            <a:off x="7934387" y="2822921"/>
            <a:ext cx="3900489" cy="1481138"/>
          </a:xfrm>
          <a:prstGeom prst="rect">
            <a:avLst/>
          </a:prstGeom>
          <a:ln w="6350">
            <a:solidFill>
              <a:schemeClr val="tx1"/>
            </a:solidFill>
          </a:ln>
        </p:spPr>
      </p:pic>
      <p:sp>
        <p:nvSpPr>
          <p:cNvPr id="6" name="Content Placeholder 1">
            <a:extLst>
              <a:ext uri="{FF2B5EF4-FFF2-40B4-BE49-F238E27FC236}">
                <a16:creationId xmlns:a16="http://schemas.microsoft.com/office/drawing/2014/main" id="{B1C6ED0E-C7A8-52B4-81B7-D79101DB1A31}"/>
              </a:ext>
            </a:extLst>
          </p:cNvPr>
          <p:cNvSpPr txBox="1">
            <a:spLocks/>
          </p:cNvSpPr>
          <p:nvPr/>
        </p:nvSpPr>
        <p:spPr>
          <a:xfrm>
            <a:off x="513076" y="2260024"/>
            <a:ext cx="8432376"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400" dirty="0"/>
              <a:t>A variety of cybersecurity certifications that are relevant to careers in SOCs are available:</a:t>
            </a:r>
          </a:p>
          <a:p>
            <a:pPr marL="366712" lvl="1" indent="-177800"/>
            <a:r>
              <a:rPr lang="en-US" dirty="0">
                <a:solidFill>
                  <a:srgbClr val="24A9E1"/>
                </a:solidFill>
              </a:rPr>
              <a:t>Cisco Certified CyberOps Associate</a:t>
            </a:r>
          </a:p>
          <a:p>
            <a:pPr marL="366712" lvl="1" indent="-177800"/>
            <a:r>
              <a:rPr lang="en-US" dirty="0">
                <a:solidFill>
                  <a:srgbClr val="24A9E1"/>
                </a:solidFill>
              </a:rPr>
              <a:t>CompTIA Cybersecurity Analyst Certification</a:t>
            </a:r>
          </a:p>
          <a:p>
            <a:pPr marL="366712" lvl="1" indent="-177800"/>
            <a:r>
              <a:rPr lang="en-US" dirty="0">
                <a:solidFill>
                  <a:srgbClr val="24A9E1"/>
                </a:solidFill>
              </a:rPr>
              <a:t>(ISC)² Information Security Certifications</a:t>
            </a:r>
          </a:p>
          <a:p>
            <a:pPr marL="366712" lvl="1" indent="-177800"/>
            <a:r>
              <a:rPr lang="fr-FR" dirty="0">
                <a:solidFill>
                  <a:srgbClr val="24A9E1"/>
                </a:solidFill>
              </a:rPr>
              <a:t>Global Information Assurance Certification (GIAC)</a:t>
            </a:r>
          </a:p>
          <a:p>
            <a:pPr marL="177800" indent="-177800"/>
            <a:r>
              <a:rPr lang="en-US" sz="2400" dirty="0"/>
              <a:t>Search for “cybersecurity certifications” on the</a:t>
            </a:r>
            <a:br>
              <a:rPr lang="en-US" sz="2400" dirty="0"/>
            </a:br>
            <a:r>
              <a:rPr lang="en-US" sz="2400" dirty="0"/>
              <a:t>Internet to know more about other vendor </a:t>
            </a:r>
            <a:br>
              <a:rPr lang="en-US" sz="2400" dirty="0"/>
            </a:br>
            <a:r>
              <a:rPr lang="en-US" sz="2400" dirty="0"/>
              <a:t>and vendor-neutral certifications.</a:t>
            </a:r>
          </a:p>
        </p:txBody>
      </p:sp>
    </p:spTree>
    <p:extLst>
      <p:ext uri="{BB962C8B-B14F-4D97-AF65-F5344CB8AC3E}">
        <p14:creationId xmlns:p14="http://schemas.microsoft.com/office/powerpoint/2010/main" val="21170920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05135"/>
            <a:ext cx="5147113"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Becoming a Defender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117690" y="6252521"/>
            <a:ext cx="7074309" cy="47734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896073" y="1267261"/>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Further Education</a:t>
            </a:r>
          </a:p>
        </p:txBody>
      </p:sp>
      <p:pic>
        <p:nvPicPr>
          <p:cNvPr id="3" name="Picture 2">
            <a:extLst>
              <a:ext uri="{FF2B5EF4-FFF2-40B4-BE49-F238E27FC236}">
                <a16:creationId xmlns:a16="http://schemas.microsoft.com/office/drawing/2014/main" id="{48765F74-5AC4-0BDF-5E8D-A44E8008B84A}"/>
              </a:ext>
            </a:extLst>
          </p:cNvPr>
          <p:cNvPicPr>
            <a:picLocks noChangeAspect="1" noChangeArrowheads="1"/>
          </p:cNvPicPr>
          <p:nvPr/>
        </p:nvPicPr>
        <p:blipFill rotWithShape="1">
          <a:blip r:embed="rId3"/>
          <a:srcRect l="4067" t="2298" r="3035" b="2748"/>
          <a:stretch/>
        </p:blipFill>
        <p:spPr bwMode="auto">
          <a:xfrm>
            <a:off x="9194029" y="2544026"/>
            <a:ext cx="2855259" cy="2458408"/>
          </a:xfrm>
          <a:prstGeom prst="rect">
            <a:avLst/>
          </a:prstGeom>
          <a:noFill/>
          <a:ln w="6350">
            <a:solidFill>
              <a:schemeClr val="tx1"/>
            </a:solidFill>
            <a:miter lim="800000"/>
            <a:headEnd/>
            <a:tailEnd/>
          </a:ln>
        </p:spPr>
      </p:pic>
      <p:sp>
        <p:nvSpPr>
          <p:cNvPr id="8" name="Content Placeholder 1">
            <a:extLst>
              <a:ext uri="{FF2B5EF4-FFF2-40B4-BE49-F238E27FC236}">
                <a16:creationId xmlns:a16="http://schemas.microsoft.com/office/drawing/2014/main" id="{953B340A-F834-1BD5-729F-03C211E36C53}"/>
              </a:ext>
            </a:extLst>
          </p:cNvPr>
          <p:cNvSpPr txBox="1">
            <a:spLocks/>
          </p:cNvSpPr>
          <p:nvPr/>
        </p:nvSpPr>
        <p:spPr>
          <a:xfrm>
            <a:off x="276797" y="1920568"/>
            <a:ext cx="8917232"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400" b="1" dirty="0">
                <a:solidFill>
                  <a:srgbClr val="24A9E1"/>
                </a:solidFill>
              </a:rPr>
              <a:t>Degrees</a:t>
            </a:r>
            <a:r>
              <a:rPr lang="en-US" sz="2400" dirty="0"/>
              <a:t>: When considering a career in the cybersecurity field, one should seriously consider pursuing a technical degree or bachelor’s degree in </a:t>
            </a:r>
            <a:r>
              <a:rPr lang="en-US" sz="2400" dirty="0">
                <a:solidFill>
                  <a:srgbClr val="0A1F61"/>
                </a:solidFill>
              </a:rPr>
              <a:t>computer science, electrical engineering, information technology, or information security</a:t>
            </a:r>
            <a:r>
              <a:rPr lang="en-US" sz="2400" dirty="0"/>
              <a:t>. </a:t>
            </a:r>
          </a:p>
          <a:p>
            <a:pPr marL="177800" indent="-177800"/>
            <a:r>
              <a:rPr lang="en-US" sz="2400" b="1" dirty="0">
                <a:solidFill>
                  <a:srgbClr val="24A9E1"/>
                </a:solidFill>
              </a:rPr>
              <a:t>Python Programming</a:t>
            </a:r>
            <a:r>
              <a:rPr lang="en-US" sz="2400" dirty="0"/>
              <a:t>: Computer programming is an essential skill for anyone who wishes to pursue a career in cybersecurity. If you have never learned how to program, then </a:t>
            </a:r>
            <a:r>
              <a:rPr lang="en-US" sz="2400" dirty="0">
                <a:solidFill>
                  <a:srgbClr val="0A1F61"/>
                </a:solidFill>
              </a:rPr>
              <a:t>Python might be the first language to learn.</a:t>
            </a:r>
          </a:p>
          <a:p>
            <a:pPr marL="177800" indent="-177800"/>
            <a:r>
              <a:rPr lang="en-US" sz="2400" b="1" dirty="0">
                <a:solidFill>
                  <a:srgbClr val="24A9E1"/>
                </a:solidFill>
              </a:rPr>
              <a:t>Linux Skills</a:t>
            </a:r>
            <a:r>
              <a:rPr lang="en-US" sz="2400" dirty="0"/>
              <a:t>: Linux is widely used in SOCs and other networking and security environments. Linux skills are a valuable addition to your skillset as you work to develop a career in cybersecurity.</a:t>
            </a:r>
          </a:p>
        </p:txBody>
      </p:sp>
    </p:spTree>
    <p:extLst>
      <p:ext uri="{BB962C8B-B14F-4D97-AF65-F5344CB8AC3E}">
        <p14:creationId xmlns:p14="http://schemas.microsoft.com/office/powerpoint/2010/main" val="29346858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05135"/>
            <a:ext cx="5147113"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Becoming a Defender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117690" y="6252521"/>
            <a:ext cx="7074309" cy="47734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6" name="TextBox 15">
            <a:extLst>
              <a:ext uri="{FF2B5EF4-FFF2-40B4-BE49-F238E27FC236}">
                <a16:creationId xmlns:a16="http://schemas.microsoft.com/office/drawing/2014/main" id="{D3FD16F5-CEF0-F7DB-CB95-872D7E81BBD5}"/>
              </a:ext>
            </a:extLst>
          </p:cNvPr>
          <p:cNvSpPr txBox="1"/>
          <p:nvPr/>
        </p:nvSpPr>
        <p:spPr>
          <a:xfrm>
            <a:off x="896073" y="1267261"/>
            <a:ext cx="8781327"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Getting Experience</a:t>
            </a:r>
          </a:p>
        </p:txBody>
      </p:sp>
      <p:pic>
        <p:nvPicPr>
          <p:cNvPr id="5" name="Picture 4">
            <a:extLst>
              <a:ext uri="{FF2B5EF4-FFF2-40B4-BE49-F238E27FC236}">
                <a16:creationId xmlns:a16="http://schemas.microsoft.com/office/drawing/2014/main" id="{14A914C4-FA6A-156B-49CE-1992F3DF8726}"/>
              </a:ext>
            </a:extLst>
          </p:cNvPr>
          <p:cNvPicPr>
            <a:picLocks noChangeAspect="1"/>
          </p:cNvPicPr>
          <p:nvPr/>
        </p:nvPicPr>
        <p:blipFill>
          <a:blip r:embed="rId3"/>
          <a:stretch>
            <a:fillRect/>
          </a:stretch>
        </p:blipFill>
        <p:spPr>
          <a:xfrm>
            <a:off x="9237459" y="2925312"/>
            <a:ext cx="2764582" cy="1825591"/>
          </a:xfrm>
          <a:prstGeom prst="rect">
            <a:avLst/>
          </a:prstGeom>
          <a:ln w="9525">
            <a:solidFill>
              <a:schemeClr val="tx1"/>
            </a:solidFill>
          </a:ln>
        </p:spPr>
      </p:pic>
      <p:sp>
        <p:nvSpPr>
          <p:cNvPr id="6" name="Content Placeholder 1">
            <a:extLst>
              <a:ext uri="{FF2B5EF4-FFF2-40B4-BE49-F238E27FC236}">
                <a16:creationId xmlns:a16="http://schemas.microsoft.com/office/drawing/2014/main" id="{0F1B3D91-0385-9247-0A6D-97226325E11E}"/>
              </a:ext>
            </a:extLst>
          </p:cNvPr>
          <p:cNvSpPr txBox="1">
            <a:spLocks/>
          </p:cNvSpPr>
          <p:nvPr/>
        </p:nvSpPr>
        <p:spPr>
          <a:xfrm>
            <a:off x="378224" y="1953074"/>
            <a:ext cx="11380528"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000" b="1" dirty="0">
                <a:solidFill>
                  <a:srgbClr val="24A9E1"/>
                </a:solidFill>
              </a:rPr>
              <a:t>Internships</a:t>
            </a:r>
            <a:r>
              <a:rPr lang="en-US" sz="2000" b="1" dirty="0">
                <a:solidFill>
                  <a:srgbClr val="FF0000"/>
                </a:solidFill>
              </a:rPr>
              <a:t>:</a:t>
            </a:r>
            <a:r>
              <a:rPr lang="en-US" sz="2000" b="1" dirty="0"/>
              <a:t> </a:t>
            </a:r>
            <a:r>
              <a:rPr lang="en-US" sz="2000" dirty="0"/>
              <a:t>Internships are an excellent method for entering the cybersecurity field. Sometimes, internships turn into an offer of full-time employment. However, even a temporary internship allows you the opportunity to gain experience in the inner workings of a cybersecurity organization</a:t>
            </a:r>
          </a:p>
          <a:p>
            <a:pPr marL="177800" indent="-177800"/>
            <a:r>
              <a:rPr lang="en-US" sz="2000" b="1" dirty="0">
                <a:solidFill>
                  <a:srgbClr val="24A9E1"/>
                </a:solidFill>
              </a:rPr>
              <a:t>Scholarships and Awards</a:t>
            </a:r>
            <a:r>
              <a:rPr lang="en-US" sz="2000" dirty="0"/>
              <a:t>: To help close the security</a:t>
            </a:r>
            <a:br>
              <a:rPr lang="en-US" sz="2000" dirty="0"/>
            </a:br>
            <a:r>
              <a:rPr lang="en-US" sz="2000" dirty="0"/>
              <a:t>skills gap, organizations have</a:t>
            </a:r>
            <a:br>
              <a:rPr lang="en-US" sz="2000" dirty="0"/>
            </a:br>
            <a:r>
              <a:rPr lang="en-US" sz="2000" dirty="0"/>
              <a:t>introduced scholarship and awards programs.</a:t>
            </a:r>
          </a:p>
          <a:p>
            <a:pPr marL="177800" indent="-177800"/>
            <a:r>
              <a:rPr lang="en-US" sz="2000" b="1" dirty="0">
                <a:solidFill>
                  <a:srgbClr val="24A9E1"/>
                </a:solidFill>
              </a:rPr>
              <a:t>Temporary Agencies</a:t>
            </a:r>
            <a:r>
              <a:rPr lang="en-US" sz="2000" dirty="0"/>
              <a:t>: Many organizations use temporary agencies to fill job </a:t>
            </a:r>
          </a:p>
          <a:p>
            <a:pPr marL="0" indent="0">
              <a:buNone/>
            </a:pPr>
            <a:r>
              <a:rPr lang="en-US" sz="2000" dirty="0"/>
              <a:t>openings for the first 90 days. If the employee is a good match, the organization may </a:t>
            </a:r>
          </a:p>
          <a:p>
            <a:pPr marL="0" indent="0">
              <a:buNone/>
            </a:pPr>
            <a:r>
              <a:rPr lang="en-US" sz="2000" dirty="0"/>
              <a:t>convert the employee to a full-time, permanent position.</a:t>
            </a:r>
          </a:p>
          <a:p>
            <a:pPr marL="177800" indent="-177800"/>
            <a:r>
              <a:rPr lang="en-US" sz="2000" b="1" dirty="0">
                <a:solidFill>
                  <a:srgbClr val="24A9E1"/>
                </a:solidFill>
              </a:rPr>
              <a:t>Your First Job</a:t>
            </a:r>
            <a:r>
              <a:rPr lang="en-US" sz="2000" b="1" dirty="0"/>
              <a:t>: </a:t>
            </a:r>
            <a:r>
              <a:rPr lang="en-US" sz="2000" dirty="0"/>
              <a:t>If you have no experience in the cybersecurity field, working for a call center or support desk may be your first step into gaining the experience you need to move ahead in your career. </a:t>
            </a:r>
          </a:p>
        </p:txBody>
      </p:sp>
    </p:spTree>
    <p:extLst>
      <p:ext uri="{BB962C8B-B14F-4D97-AF65-F5344CB8AC3E}">
        <p14:creationId xmlns:p14="http://schemas.microsoft.com/office/powerpoint/2010/main" val="37152927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1651819" y="631061"/>
            <a:ext cx="8025581"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4984955" y="6252521"/>
            <a:ext cx="7207044" cy="368051"/>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3" name="TextBox 2">
            <a:extLst>
              <a:ext uri="{FF2B5EF4-FFF2-40B4-BE49-F238E27FC236}">
                <a16:creationId xmlns:a16="http://schemas.microsoft.com/office/drawing/2014/main" id="{6E64F4E6-BF20-F105-F54B-9593D1F2A021}"/>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a:t>
            </a:r>
          </a:p>
        </p:txBody>
      </p:sp>
      <p:sp>
        <p:nvSpPr>
          <p:cNvPr id="6" name="TextBox 5">
            <a:extLst>
              <a:ext uri="{FF2B5EF4-FFF2-40B4-BE49-F238E27FC236}">
                <a16:creationId xmlns:a16="http://schemas.microsoft.com/office/drawing/2014/main" id="{931CCFD5-4ECB-2F66-5558-B65240568702}"/>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2" name="TextBox 11">
            <a:extLst>
              <a:ext uri="{FF2B5EF4-FFF2-40B4-BE49-F238E27FC236}">
                <a16:creationId xmlns:a16="http://schemas.microsoft.com/office/drawing/2014/main" id="{35B247E3-90A5-50F7-5D5A-32A7A3B51091}"/>
              </a:ext>
            </a:extLst>
          </p:cNvPr>
          <p:cNvSpPr txBox="1"/>
          <p:nvPr/>
        </p:nvSpPr>
        <p:spPr>
          <a:xfrm>
            <a:off x="4869519" y="6251726"/>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245</TotalTime>
  <Words>2534</Words>
  <Application>Microsoft Office PowerPoint</Application>
  <PresentationFormat>Widescreen</PresentationFormat>
  <Paragraphs>308</Paragraphs>
  <Slides>25</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25</vt:i4>
      </vt:variant>
    </vt:vector>
  </HeadingPairs>
  <TitlesOfParts>
    <vt:vector size="34" baseType="lpstr">
      <vt:lpstr>Alexandria</vt:lpstr>
      <vt:lpstr>Aptos</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Ibrahim Gomaa</cp:lastModifiedBy>
  <cp:revision>35</cp:revision>
  <dcterms:created xsi:type="dcterms:W3CDTF">2021-08-03T13:03:26Z</dcterms:created>
  <dcterms:modified xsi:type="dcterms:W3CDTF">2026-06-04T21:41:32Z</dcterms:modified>
</cp:coreProperties>
</file>