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2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5"/>
  </p:notesMasterIdLst>
  <p:sldIdLst>
    <p:sldId id="480" r:id="rId3"/>
    <p:sldId id="303" r:id="rId4"/>
    <p:sldId id="313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577" r:id="rId15"/>
    <p:sldId id="578" r:id="rId16"/>
    <p:sldId id="570" r:id="rId17"/>
    <p:sldId id="571" r:id="rId18"/>
    <p:sldId id="572" r:id="rId19"/>
    <p:sldId id="573" r:id="rId20"/>
    <p:sldId id="574" r:id="rId21"/>
    <p:sldId id="575" r:id="rId22"/>
    <p:sldId id="576" r:id="rId23"/>
    <p:sldId id="579" r:id="rId24"/>
    <p:sldId id="580" r:id="rId25"/>
    <p:sldId id="581" r:id="rId26"/>
    <p:sldId id="582" r:id="rId27"/>
    <p:sldId id="340" r:id="rId28"/>
    <p:sldId id="341" r:id="rId29"/>
    <p:sldId id="583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584" r:id="rId38"/>
    <p:sldId id="335" r:id="rId39"/>
    <p:sldId id="336" r:id="rId40"/>
    <p:sldId id="337" r:id="rId41"/>
    <p:sldId id="566" r:id="rId42"/>
    <p:sldId id="499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19"/>
            <p14:sldId id="320"/>
            <p14:sldId id="321"/>
            <p14:sldId id="322"/>
            <p14:sldId id="323"/>
            <p14:sldId id="324"/>
            <p14:sldId id="325"/>
            <p14:sldId id="326"/>
            <p14:sldId id="327"/>
            <p14:sldId id="577"/>
            <p14:sldId id="578"/>
            <p14:sldId id="570"/>
            <p14:sldId id="571"/>
            <p14:sldId id="572"/>
            <p14:sldId id="573"/>
            <p14:sldId id="574"/>
            <p14:sldId id="575"/>
            <p14:sldId id="576"/>
            <p14:sldId id="579"/>
            <p14:sldId id="580"/>
            <p14:sldId id="581"/>
            <p14:sldId id="582"/>
            <p14:sldId id="340"/>
            <p14:sldId id="341"/>
            <p14:sldId id="583"/>
            <p14:sldId id="328"/>
            <p14:sldId id="329"/>
            <p14:sldId id="330"/>
            <p14:sldId id="331"/>
            <p14:sldId id="332"/>
            <p14:sldId id="333"/>
            <p14:sldId id="334"/>
            <p14:sldId id="584"/>
            <p14:sldId id="335"/>
            <p14:sldId id="336"/>
            <p14:sldId id="337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customXml" Target="../customXml/item2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7">
            <a:extLst>
              <a:ext uri="{FF2B5EF4-FFF2-40B4-BE49-F238E27FC236}">
                <a16:creationId xmlns:a16="http://schemas.microsoft.com/office/drawing/2014/main" id="{410D04D9-7440-D6B7-8802-EB0BAD50E9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99A0A9-0C5B-4AD8-B97B-E2C31037B267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26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0643" name="Rectangle 2">
            <a:extLst>
              <a:ext uri="{FF2B5EF4-FFF2-40B4-BE49-F238E27FC236}">
                <a16:creationId xmlns:a16="http://schemas.microsoft.com/office/drawing/2014/main" id="{FFA32156-8EB3-E913-8861-B2DF0BA0DD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0644" name="Rectangle 3">
            <a:extLst>
              <a:ext uri="{FF2B5EF4-FFF2-40B4-BE49-F238E27FC236}">
                <a16:creationId xmlns:a16="http://schemas.microsoft.com/office/drawing/2014/main" id="{621DFC3A-C60D-18CA-46D5-1C66F02B54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7">
            <a:extLst>
              <a:ext uri="{FF2B5EF4-FFF2-40B4-BE49-F238E27FC236}">
                <a16:creationId xmlns:a16="http://schemas.microsoft.com/office/drawing/2014/main" id="{4F3F1D40-C2E8-B989-3014-F9B420392F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0FBD7AC-3CC1-4025-934C-F09B66837F04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27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2691" name="Rectangle 2">
            <a:extLst>
              <a:ext uri="{FF2B5EF4-FFF2-40B4-BE49-F238E27FC236}">
                <a16:creationId xmlns:a16="http://schemas.microsoft.com/office/drawing/2014/main" id="{94F19C4F-5320-1E38-FC76-0C6F65A194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2692" name="Rectangle 3">
            <a:extLst>
              <a:ext uri="{FF2B5EF4-FFF2-40B4-BE49-F238E27FC236}">
                <a16:creationId xmlns:a16="http://schemas.microsoft.com/office/drawing/2014/main" id="{BB0665DC-858A-3599-8001-5DA4DB429D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" y="-328671"/>
            <a:ext cx="796418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13056"/>
            <a:ext cx="8537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Sustainability and the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65479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02057" y="4711441"/>
            <a:ext cx="5395682" cy="2048479"/>
          </a:xfrm>
          <a:prstGeom prst="parallelogram">
            <a:avLst>
              <a:gd name="adj" fmla="val 105882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245360" y="1975948"/>
            <a:ext cx="96519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importance of sustainability in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the challenge to sustainability posed by the tragedy of the commons.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key dimensions of sustainability for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incentives for successful sustainability efforts.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5969" y="-70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Role of Sustainability in a Supply Chain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5625"/>
            <a:ext cx="11049000" cy="4351338"/>
          </a:xfrm>
        </p:spPr>
        <p:txBody>
          <a:bodyPr/>
          <a:lstStyle/>
          <a:p>
            <a:r>
              <a:rPr lang="en-US" b="1" i="1" dirty="0">
                <a:solidFill>
                  <a:srgbClr val="0070C0"/>
                </a:solidFill>
              </a:rPr>
              <a:t>The health and survival </a:t>
            </a:r>
            <a:r>
              <a:rPr lang="en-US" dirty="0"/>
              <a:t>of every supply chain depends on the health of the surrounding world</a:t>
            </a:r>
          </a:p>
          <a:p>
            <a:r>
              <a:rPr lang="en-US" dirty="0"/>
              <a:t>Expand the goal of a supply chain beyond the interests of its participants</a:t>
            </a:r>
          </a:p>
          <a:p>
            <a:r>
              <a:rPr lang="en-US" b="1" i="1" dirty="0">
                <a:solidFill>
                  <a:srgbClr val="0070C0"/>
                </a:solidFill>
              </a:rPr>
              <a:t>Sustainable development </a:t>
            </a:r>
            <a:r>
              <a:rPr lang="en-US" dirty="0"/>
              <a:t>– development that meets the needs of the present without compromising the ability of future generations to meet their own needs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91D2EA5-252D-5E6F-518D-999384378C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3C72BFF-9E49-556A-2ECC-7660C8BA662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27FD2A-C220-D107-4438-F8A02B59DBE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911790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Role of Sustainability in a Supply Chain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1593474"/>
            <a:ext cx="10850389" cy="4899212"/>
          </a:xfrm>
        </p:spPr>
        <p:txBody>
          <a:bodyPr>
            <a:normAutofit fontScale="92500" lnSpcReduction="20000"/>
          </a:bodyPr>
          <a:lstStyle/>
          <a:p>
            <a:r>
              <a:rPr lang="en-US" sz="3000" dirty="0">
                <a:effectLst/>
                <a:ea typeface="Times New Roman" panose="02020603050405020304" pitchFamily="18" charset="0"/>
              </a:rPr>
              <a:t>Focusing on sustainability allows a supply chain to better serve more conscious customers while often improving supply chain performance</a:t>
            </a:r>
          </a:p>
          <a:p>
            <a:pPr marR="0" lvl="0" rtl="0"/>
            <a:r>
              <a:rPr lang="en-US" sz="3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Palatino Linotype" panose="02040502050505030304" pitchFamily="18" charset="0"/>
              </a:rPr>
              <a:t>Customers have usually backed up words about the importance of sustainability without a willingness to pay more for sustainable products.</a:t>
            </a:r>
          </a:p>
          <a:p>
            <a:endParaRPr lang="en-US" sz="3000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Three pillars of sustainable development</a:t>
            </a:r>
          </a:p>
          <a:p>
            <a:pPr lvl="1"/>
            <a:r>
              <a:rPr lang="en-US" sz="2600" dirty="0"/>
              <a:t>Economic sustainability</a:t>
            </a:r>
          </a:p>
          <a:p>
            <a:pPr lvl="1"/>
            <a:r>
              <a:rPr lang="en-US" sz="2600" dirty="0"/>
              <a:t>Environmental sustainability</a:t>
            </a:r>
          </a:p>
          <a:p>
            <a:pPr lvl="1"/>
            <a:r>
              <a:rPr lang="en-US" sz="2600" dirty="0"/>
              <a:t>Social sustainability</a:t>
            </a:r>
          </a:p>
          <a:p>
            <a:r>
              <a:rPr lang="en-US" b="1" dirty="0">
                <a:solidFill>
                  <a:srgbClr val="0070C0"/>
                </a:solidFill>
              </a:rPr>
              <a:t>Factor categories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Reducing risk and improving the financial performance of the supply chain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Community pressures and government mandates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Attracting customers that value sustainability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6A373CE-175C-A354-805F-EC8E3B79EB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1C365E-4394-4496-A793-F6F35EDD030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81BF5E-D8B1-E0E8-2D71-62EC40A571C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926793184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359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AU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Role of Sustainability in a Supply Chain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5" y="1766668"/>
            <a:ext cx="10935454" cy="4525963"/>
          </a:xfrm>
        </p:spPr>
        <p:txBody>
          <a:bodyPr>
            <a:normAutofit/>
          </a:bodyPr>
          <a:lstStyle/>
          <a:p>
            <a:pPr marR="0" lvl="0" rtl="0"/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reality, actions in a supply chain improve both sustainability and supply chain surplus.</a:t>
            </a: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r>
              <a:rPr lang="en-US" dirty="0"/>
              <a:t>Most effort expended in reducing risk</a:t>
            </a:r>
          </a:p>
          <a:p>
            <a:r>
              <a:rPr lang="en-US" dirty="0"/>
              <a:t>Activity slow as actions may require upfront investment</a:t>
            </a:r>
          </a:p>
          <a:p>
            <a:r>
              <a:rPr lang="en-US" dirty="0"/>
              <a:t>Barriers to increased focus on sustainability</a:t>
            </a:r>
          </a:p>
          <a:p>
            <a:pPr lvl="1"/>
            <a:r>
              <a:rPr lang="en-US" dirty="0"/>
              <a:t>Insufficient return on investment</a:t>
            </a:r>
          </a:p>
          <a:p>
            <a:pPr lvl="1"/>
            <a:r>
              <a:rPr lang="en-US" dirty="0"/>
              <a:t>Customers’ unwillingness to pay a premium for green products</a:t>
            </a:r>
          </a:p>
          <a:p>
            <a:pPr lvl="1"/>
            <a:r>
              <a:rPr lang="en-US" dirty="0"/>
              <a:t>Difficulty evaluating sustainability across a product life cycle </a:t>
            </a:r>
          </a:p>
          <a:p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4B6A213-E153-AA27-C524-8BE8EAAD0E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F591B4C-75EA-3FCC-5E2B-28B37A69CBC0}"/>
              </a:ext>
            </a:extLst>
          </p:cNvPr>
          <p:cNvSpPr/>
          <p:nvPr/>
        </p:nvSpPr>
        <p:spPr>
          <a:xfrm>
            <a:off x="11439022" y="1155862"/>
            <a:ext cx="2112748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8DE133-7B3E-F572-52FB-312E29375A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4260034106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0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Tragedy of the Commons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825625"/>
            <a:ext cx="11700394" cy="4351338"/>
          </a:xfrm>
        </p:spPr>
        <p:txBody>
          <a:bodyPr/>
          <a:lstStyle/>
          <a:p>
            <a:r>
              <a:rPr lang="en-US" dirty="0"/>
              <a:t>Dilemma arising when the common good does not align perfectly with the good of individual entities</a:t>
            </a:r>
          </a:p>
          <a:p>
            <a:r>
              <a:rPr lang="en-US" dirty="0"/>
              <a:t>Every company and supply chain faces the challenge of the tragedy of the commons as it operates in a global environment </a:t>
            </a:r>
          </a:p>
          <a:p>
            <a:r>
              <a:rPr lang="en-US" dirty="0"/>
              <a:t>Difficult to imagine a sustainable solution emerging without some intervention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0C0282E-BE02-D13A-C5D7-549131E75C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43FA6F3-E3A4-0719-7DC4-02C44E8E235B}"/>
              </a:ext>
            </a:extLst>
          </p:cNvPr>
          <p:cNvSpPr/>
          <p:nvPr/>
        </p:nvSpPr>
        <p:spPr>
          <a:xfrm>
            <a:off x="11848600" y="1155862"/>
            <a:ext cx="125779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EFF666-E82D-005B-C6BE-2AA610D31B8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446048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001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Solutions to this “Tragedy”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" y="1578533"/>
            <a:ext cx="10369475" cy="4914153"/>
          </a:xfrm>
        </p:spPr>
        <p:txBody>
          <a:bodyPr>
            <a:normAutofit/>
          </a:bodyPr>
          <a:lstStyle/>
          <a:p>
            <a:r>
              <a:rPr lang="en-US" dirty="0"/>
              <a:t>Choose from options that are unlikely to be supported by all of their own free will</a:t>
            </a:r>
          </a:p>
          <a:p>
            <a:r>
              <a:rPr lang="en-US" dirty="0"/>
              <a:t>Mutual coercion – social arrangements or mechanisms coerce all participants to behave in a way that helps the common good </a:t>
            </a:r>
          </a:p>
          <a:p>
            <a:pPr lvl="1"/>
            <a:r>
              <a:rPr lang="en-US" sz="2800" b="1" dirty="0"/>
              <a:t>Command-and-control approach</a:t>
            </a:r>
          </a:p>
          <a:p>
            <a:pPr lvl="2"/>
            <a:r>
              <a:rPr lang="en-US" sz="2800" dirty="0"/>
              <a:t>Government/regulators set standards</a:t>
            </a:r>
          </a:p>
          <a:p>
            <a:pPr lvl="1"/>
            <a:r>
              <a:rPr lang="en-US" sz="2800" b="1" dirty="0"/>
              <a:t>Market mechanisms</a:t>
            </a:r>
          </a:p>
          <a:p>
            <a:pPr lvl="2"/>
            <a:r>
              <a:rPr lang="en-US" sz="2800" dirty="0"/>
              <a:t>Cap-and-trade</a:t>
            </a:r>
            <a:endParaRPr lang="en-AU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F81AE7B-3A72-AB6D-68A9-B7EE2D3A47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C05213B-DEEB-71D5-93FA-AA1E106580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678D6E-9072-C030-C6A7-B994C5432C1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893858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225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Key Pillars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640841"/>
            <a:ext cx="10322560" cy="4525963"/>
          </a:xfrm>
        </p:spPr>
        <p:txBody>
          <a:bodyPr>
            <a:normAutofit/>
          </a:bodyPr>
          <a:lstStyle/>
          <a:p>
            <a:r>
              <a:rPr lang="en-US" dirty="0"/>
              <a:t>Measuring performance along all three pillars may be required to evaluate the impact of sustainability-related efforts</a:t>
            </a:r>
          </a:p>
          <a:p>
            <a:r>
              <a:rPr lang="en-US" dirty="0"/>
              <a:t>Two fundamental challenges for social and environmental pillars</a:t>
            </a:r>
          </a:p>
          <a:p>
            <a:pPr lvl="1"/>
            <a:r>
              <a:rPr lang="en-US" sz="2800" dirty="0"/>
              <a:t>Scope of measurement</a:t>
            </a:r>
          </a:p>
          <a:p>
            <a:pPr lvl="1"/>
            <a:r>
              <a:rPr lang="en-US" sz="2800" dirty="0"/>
              <a:t>Absolute of relative measures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8CFEA9C-39A7-3F03-0994-5A4B5E850B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FB4A88E-2CEF-1066-0AF0-730666346DAA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10D4E-6E52-4822-4FAE-42C7C62255F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030791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320" y="79527"/>
            <a:ext cx="10515600" cy="960668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Social Pillar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960" y="1825625"/>
            <a:ext cx="11038840" cy="4351338"/>
          </a:xfrm>
        </p:spPr>
        <p:txBody>
          <a:bodyPr>
            <a:normAutofit/>
          </a:bodyPr>
          <a:lstStyle/>
          <a:p>
            <a:r>
              <a:rPr lang="en-US" dirty="0"/>
              <a:t>A firm’s ability to address issues that are important for its workforce, customers, and society </a:t>
            </a:r>
          </a:p>
          <a:p>
            <a:r>
              <a:rPr lang="en-US" dirty="0"/>
              <a:t>A</a:t>
            </a:r>
            <a:r>
              <a:rPr lang="en-AU" dirty="0"/>
              <a:t>udit and support suppliers</a:t>
            </a:r>
          </a:p>
          <a:p>
            <a:pPr lvl="1"/>
            <a:r>
              <a:rPr lang="en-AU" sz="2800" dirty="0"/>
              <a:t>Supplier collaboration and capability building strongly associated with social and environmental responsibility performance improvement and lower operating costs</a:t>
            </a:r>
          </a:p>
          <a:p>
            <a:pPr lvl="1"/>
            <a:r>
              <a:rPr lang="en-AU" sz="2800" dirty="0"/>
              <a:t>Benefits accrue to all customers of the supplier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7CF0ADD-8971-16A1-84B8-A6A7910801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85BC670-3FB2-9DBE-611A-601219169C8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386F27-0BDC-49A5-8E63-CF712FF921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79204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240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Environmental Pillar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159" y="1816684"/>
            <a:ext cx="11998961" cy="4351338"/>
          </a:xfrm>
        </p:spPr>
        <p:txBody>
          <a:bodyPr>
            <a:normAutofit/>
          </a:bodyPr>
          <a:lstStyle/>
          <a:p>
            <a:r>
              <a:rPr lang="en-US" b="1" dirty="0"/>
              <a:t>Firm’s impact on the environment, including air, land, water, and ecosystems</a:t>
            </a:r>
          </a:p>
          <a:p>
            <a:pPr lvl="1"/>
            <a:r>
              <a:rPr lang="en-US" sz="2800" dirty="0"/>
              <a:t>Resource reduction</a:t>
            </a:r>
          </a:p>
          <a:p>
            <a:pPr lvl="1"/>
            <a:r>
              <a:rPr lang="en-US" sz="2800" dirty="0"/>
              <a:t>Emission reduction</a:t>
            </a:r>
          </a:p>
          <a:p>
            <a:pPr lvl="1"/>
            <a:r>
              <a:rPr lang="en-US" sz="2800" dirty="0"/>
              <a:t>Product innovation</a:t>
            </a:r>
          </a:p>
          <a:p>
            <a:r>
              <a:rPr lang="en-US" b="1" dirty="0"/>
              <a:t>Not all “green” claims are valid</a:t>
            </a:r>
          </a:p>
          <a:p>
            <a:pPr lvl="1"/>
            <a:r>
              <a:rPr lang="en-US" sz="2800" i="1" dirty="0"/>
              <a:t>Greenwashing</a:t>
            </a:r>
            <a:endParaRPr lang="en-AU" sz="2800" i="1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46922AF-884A-E8BC-9A0A-2248312DF4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FE16DB8-21CB-42D9-845B-B3E89CE73B63}"/>
              </a:ext>
            </a:extLst>
          </p:cNvPr>
          <p:cNvSpPr/>
          <p:nvPr/>
        </p:nvSpPr>
        <p:spPr>
          <a:xfrm>
            <a:off x="11643360" y="1155862"/>
            <a:ext cx="19084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FAEDC8-EAD1-5E32-BF96-97531354E5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552650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830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Sustainability and Supply Chain Drivers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28907"/>
            <a:ext cx="10363200" cy="2971800"/>
          </a:xfrm>
        </p:spPr>
        <p:txBody>
          <a:bodyPr/>
          <a:lstStyle/>
          <a:p>
            <a:r>
              <a:rPr lang="en-AU" dirty="0"/>
              <a:t>Match pillars with drivers</a:t>
            </a:r>
          </a:p>
          <a:p>
            <a:r>
              <a:rPr lang="en-AU" dirty="0"/>
              <a:t>Measure environmental impact for each driver along each of the social and environmental categories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56B4B5A-05D7-DD77-043D-3CBD9EF049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D9C1F1E-A968-F094-E7A4-1A4CD456293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C23D8A-C7CF-EC5B-8DD7-92E366A41A4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506742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5A0D9-7B7E-18B8-E1C2-568CC6B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1468EF-F93C-C12A-47EE-4F2679B36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A088EC-2263-6183-2AFA-263893EF6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62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2A05D5-F31B-A410-45D5-5912FBCFB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459E5-C38C-921F-4AF6-A6872262A3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669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335F548-D529-CEA0-416C-AE5B5F075B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/>
          <a:lstStyle/>
          <a:p>
            <a:pPr algn="ctr"/>
            <a:r>
              <a:rPr lang="en-CA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F8A7D16-174E-327A-B038-D56FA09F78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0040" y="1631215"/>
            <a:ext cx="11252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altLang="en-US" sz="3200" dirty="0"/>
              <a:t>“A complete supply chain dedicated to the reverse flow of products and materials for the purpose of returns, repair, remanufacture, and/or recycling.”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6FDB59D-12BF-CBD8-B986-1A7D999E93BF}"/>
              </a:ext>
            </a:extLst>
          </p:cNvPr>
          <p:cNvSpPr/>
          <p:nvPr/>
        </p:nvSpPr>
        <p:spPr>
          <a:xfrm>
            <a:off x="11450320" y="1155862"/>
            <a:ext cx="21014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7964FD9-4EAF-5DFF-254A-E9409A6600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6914B6-3777-1B64-3DDC-21726164B70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5D5798F0-998C-94AF-7D6D-AA2641C808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563562"/>
          </a:xfrm>
        </p:spPr>
        <p:txBody>
          <a:bodyPr>
            <a:normAutofit fontScale="90000"/>
          </a:bodyPr>
          <a:lstStyle/>
          <a:p>
            <a:pPr algn="ctr"/>
            <a:r>
              <a:rPr lang="en-CA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6C1E3C1E-D2B6-7DA9-D6E6-D2259B80CA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0189" y="1815465"/>
            <a:ext cx="10886440" cy="4351338"/>
          </a:xfrm>
        </p:spPr>
        <p:txBody>
          <a:bodyPr>
            <a:normAutofit/>
          </a:bodyPr>
          <a:lstStyle/>
          <a:p>
            <a:pPr rtl="0"/>
            <a:r>
              <a:rPr lang="en-CA" altLang="en-US" dirty="0"/>
              <a:t>Can represent major costs to a company</a:t>
            </a:r>
          </a:p>
          <a:p>
            <a:pPr rtl="0"/>
            <a:r>
              <a:rPr lang="en-CA" altLang="en-US" dirty="0"/>
              <a:t>Amount of goods returned</a:t>
            </a:r>
          </a:p>
          <a:p>
            <a:pPr lvl="1" rtl="0"/>
            <a:r>
              <a:rPr lang="en-CA" altLang="en-US" sz="2800" dirty="0"/>
              <a:t>up to 50% in the publishing industry</a:t>
            </a:r>
          </a:p>
          <a:p>
            <a:pPr lvl="1" rtl="0"/>
            <a:r>
              <a:rPr lang="en-CA" altLang="en-US" sz="2800" dirty="0"/>
              <a:t>90% of automotive starter motors or alternators</a:t>
            </a:r>
          </a:p>
          <a:p>
            <a:pPr rtl="0"/>
            <a:r>
              <a:rPr lang="en-CA" altLang="en-US" dirty="0"/>
              <a:t>Companies are taking responsibility of the return of packaging materials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B239C25-E984-4C19-4575-A8EDC36C6D3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D2783C2-EC16-F2F1-E1F4-DAE3F355C0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007D0B-EECE-8CA6-EB7F-D8F67F7DF1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374C84E-AC2D-AAA1-5B66-ADC75B19B1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3001" y="18255"/>
            <a:ext cx="10515600" cy="1325563"/>
          </a:xfrm>
        </p:spPr>
        <p:txBody>
          <a:bodyPr/>
          <a:lstStyle/>
          <a:p>
            <a:pPr algn="ctr"/>
            <a:r>
              <a:rPr lang="en-CA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 - Information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305CF9E9-A850-B730-4AE4-BF59DE21F3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CA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Goods are returned to supplier</a:t>
            </a:r>
          </a:p>
          <a:p>
            <a:pPr rtl="0"/>
            <a:r>
              <a:rPr lang="en-CA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is also needed</a:t>
            </a:r>
          </a:p>
          <a:p>
            <a:pPr lvl="1" rtl="0"/>
            <a:r>
              <a:rPr lang="en-CA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 / approval for the return</a:t>
            </a:r>
          </a:p>
          <a:p>
            <a:pPr lvl="1" rtl="0"/>
            <a:r>
              <a:rPr lang="en-CA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credit information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4C3ED2B-BB69-570F-9377-8A98D9D0AC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18A57F9-BC54-C436-0A3B-6B8CBB2E39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6ECC76-4FA4-238C-0549-CBEA17FC89A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8">
            <a:extLst>
              <a:ext uri="{FF2B5EF4-FFF2-40B4-BE49-F238E27FC236}">
                <a16:creationId xmlns:a16="http://schemas.microsoft.com/office/drawing/2014/main" id="{6CD9F4C4-67EE-F470-1A0A-78B02CA7683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810000" y="5029200"/>
            <a:ext cx="3733800" cy="1066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Information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BE2D6ABB-F2C0-5D8F-2C57-99BEF38491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62590" y="79526"/>
            <a:ext cx="7793037" cy="1143000"/>
          </a:xfrm>
        </p:spPr>
        <p:txBody>
          <a:bodyPr>
            <a:normAutofit/>
          </a:bodyPr>
          <a:lstStyle/>
          <a:p>
            <a:pPr algn="ctr"/>
            <a:r>
              <a:rPr lang="en-CA" altLang="en-US" sz="4000" b="1" dirty="0"/>
              <a:t>Reverse Logistics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18C67691-10E9-59F5-C203-46B692B58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1905000"/>
            <a:ext cx="25146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>
                <a:solidFill>
                  <a:schemeClr val="bg1"/>
                </a:solidFill>
                <a:latin typeface="Tahoma" panose="020B0604030504040204" pitchFamily="34" charset="0"/>
              </a:rPr>
              <a:t>Supplier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8B38652B-49C9-9CAA-30B1-2E496952E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1905000"/>
            <a:ext cx="25908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>
                <a:solidFill>
                  <a:schemeClr val="bg1"/>
                </a:solidFill>
                <a:latin typeface="Tahoma" panose="020B0604030504040204" pitchFamily="34" charset="0"/>
              </a:rPr>
              <a:t>Customer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AutoShape 6">
            <a:extLst>
              <a:ext uri="{FF2B5EF4-FFF2-40B4-BE49-F238E27FC236}">
                <a16:creationId xmlns:a16="http://schemas.microsoft.com/office/drawing/2014/main" id="{07C9579A-7661-F011-A8D6-C856CF16983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876800" y="4191000"/>
            <a:ext cx="3429000" cy="1066800"/>
          </a:xfrm>
          <a:prstGeom prst="rightArrow">
            <a:avLst>
              <a:gd name="adj1" fmla="val 50000"/>
              <a:gd name="adj2" fmla="val 80357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Returned Goods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6174AA3-B692-05F5-4CED-2E270F49DE1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B6F49A7-5F2B-B584-CF95-59A19ACC6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7FD322-854E-AA1A-4450-DA58EF4F4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C98CAE3C-555E-1AA0-B64B-588BD980E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/>
          <a:lstStyle/>
          <a:p>
            <a:pPr algn="ctr"/>
            <a:r>
              <a:rPr lang="en-CA" altLang="en-US"/>
              <a:t>Green Logisitics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202F047-B7F3-9E4F-922A-60932E4642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CA" altLang="en-US" dirty="0"/>
              <a:t>Return and disposal of packaging materials</a:t>
            </a:r>
          </a:p>
          <a:p>
            <a:pPr rtl="0"/>
            <a:r>
              <a:rPr lang="en-CA" altLang="en-US" dirty="0"/>
              <a:t>Return and disposal of environmentally sensitive materials</a:t>
            </a:r>
          </a:p>
          <a:p>
            <a:pPr lvl="1" rtl="0"/>
            <a:r>
              <a:rPr lang="en-CA" altLang="en-US" sz="2800" dirty="0"/>
              <a:t>heavy metals</a:t>
            </a:r>
          </a:p>
          <a:p>
            <a:pPr lvl="1" rtl="0"/>
            <a:r>
              <a:rPr lang="en-CA" altLang="en-US" sz="2800" dirty="0"/>
              <a:t>solvents</a:t>
            </a:r>
          </a:p>
          <a:p>
            <a:pPr rtl="0"/>
            <a:r>
              <a:rPr lang="en-CA" altLang="en-US" dirty="0"/>
              <a:t>Use of reusable (returnable) packaging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90C7483-07C1-FE59-2225-A6A491F7B41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F12CBA2-6156-6E2E-AEAB-E5BC1784D4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B2827A-881F-1DAF-DAF9-76EB372D8D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2ED57CF-0E9E-81C5-7836-212D95A1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92162"/>
          </a:xfrm>
        </p:spPr>
        <p:txBody>
          <a:bodyPr/>
          <a:lstStyle/>
          <a:p>
            <a:pPr algn="ctr"/>
            <a:r>
              <a:rPr lang="en-CA" altLang="en-US" sz="3600" b="1"/>
              <a:t>Returned Goods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27BD8BF-42DC-3A7F-6EBC-B0DFC87E1D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CA" altLang="en-US" dirty="0"/>
              <a:t>Quality demands by customers</a:t>
            </a:r>
          </a:p>
          <a:p>
            <a:pPr rtl="0"/>
            <a:r>
              <a:rPr lang="en-CA" altLang="en-US" dirty="0"/>
              <a:t>Damage or defects</a:t>
            </a:r>
          </a:p>
          <a:p>
            <a:pPr rtl="0"/>
            <a:r>
              <a:rPr lang="en-CA" altLang="en-US" dirty="0"/>
              <a:t>Excessive inventories</a:t>
            </a:r>
          </a:p>
          <a:p>
            <a:pPr rtl="0"/>
            <a:r>
              <a:rPr lang="en-CA" altLang="en-US" dirty="0"/>
              <a:t>Seasonal inventories</a:t>
            </a:r>
          </a:p>
          <a:p>
            <a:pPr rtl="0"/>
            <a:r>
              <a:rPr lang="en-CA" altLang="en-US" dirty="0"/>
              <a:t>Out-of-date inventories</a:t>
            </a:r>
          </a:p>
          <a:p>
            <a:pPr rtl="0"/>
            <a:r>
              <a:rPr lang="en-CA" altLang="en-US" dirty="0"/>
              <a:t>Remanufacturing or refurbishment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BA784B8-49BE-854B-252D-85C00CB9A71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D465733-CED8-397E-DD0E-81BE783E4D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274187-28EA-B802-CCDA-2E5CD50ABD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179CA08C-7A87-CE73-3F5F-01CD5D85BC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683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Returned Goods - Disposition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F2F2262-5369-F8B3-AFE6-C5232F86E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55040" y="2017713"/>
            <a:ext cx="9179560" cy="4114800"/>
          </a:xfrm>
        </p:spPr>
        <p:txBody>
          <a:bodyPr/>
          <a:lstStyle/>
          <a:p>
            <a:pPr rtl="0"/>
            <a:r>
              <a:rPr lang="en-CA" altLang="en-US" dirty="0"/>
              <a:t>Returned to inventory</a:t>
            </a:r>
          </a:p>
          <a:p>
            <a:pPr rtl="0"/>
            <a:r>
              <a:rPr lang="en-CA" altLang="en-US" dirty="0"/>
              <a:t>Refurbished for resale</a:t>
            </a:r>
          </a:p>
          <a:p>
            <a:pPr rtl="0"/>
            <a:r>
              <a:rPr lang="en-CA" altLang="en-US" dirty="0"/>
              <a:t>Sold into alternate markets</a:t>
            </a:r>
          </a:p>
          <a:p>
            <a:pPr rtl="0"/>
            <a:r>
              <a:rPr lang="en-CA" altLang="en-US" dirty="0"/>
              <a:t>Disassembled to retrieve components</a:t>
            </a:r>
          </a:p>
          <a:p>
            <a:pPr rtl="0"/>
            <a:r>
              <a:rPr lang="en-CA" altLang="en-US" dirty="0"/>
              <a:t>Sorted for material recovery</a:t>
            </a:r>
          </a:p>
        </p:txBody>
      </p:sp>
      <p:sp>
        <p:nvSpPr>
          <p:cNvPr id="17412" name="AutoShape 4">
            <a:extLst>
              <a:ext uri="{FF2B5EF4-FFF2-40B4-BE49-F238E27FC236}">
                <a16:creationId xmlns:a16="http://schemas.microsoft.com/office/drawing/2014/main" id="{CFB520AA-1E87-C7CC-4617-891156B5BC0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8305800" y="3200400"/>
            <a:ext cx="3429000" cy="990600"/>
          </a:xfrm>
          <a:prstGeom prst="leftArrow">
            <a:avLst>
              <a:gd name="adj1" fmla="val 50000"/>
              <a:gd name="adj2" fmla="val 86538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2800" b="1">
                <a:solidFill>
                  <a:schemeClr val="bg1"/>
                </a:solidFill>
                <a:latin typeface="Tahoma" panose="020B0604030504040204" pitchFamily="34" charset="0"/>
              </a:rPr>
              <a:t>Value</a:t>
            </a:r>
            <a:endParaRPr lang="en-CA" altLang="en-US" sz="24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0F9C9F7-A27B-D1AB-F8F3-2F172DE1A6C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F8482E8-50A7-B2E9-8C20-2A27CEA97B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4A3CDB-271B-1AD4-8852-8C26195338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79BB29-C009-7D4F-105F-054109AD5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7C867-2157-B226-EE40-EE4AB6AE0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80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105F10-A30B-2B60-B016-3AB72F2A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5093C9-1DDC-606F-FC1E-EDB7B73D1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54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60FB6-D5B5-1E31-ADA3-2D3FACB7E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0DD184-1842-6F26-002F-A3788F841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58F8B1-73F8-1CA1-E410-FEADE28FA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774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A9265-0946-A111-1E6E-6843C65F8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D29F651-4056-6FFF-5FFE-F68A4B48D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AAF13A-B572-5623-5F80-4393712B5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099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id="{2E65A544-A9BF-0C28-9FEF-CD1C56AA0C9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02629" y="-396545"/>
            <a:ext cx="9144000" cy="1295401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ea typeface="MS PGothic" panose="020B0600070205080204" pitchFamily="34" charset="-128"/>
              </a:rPr>
              <a:t> </a:t>
            </a:r>
            <a:br>
              <a:rPr lang="en-US" altLang="en-US" sz="4000" b="1" dirty="0">
                <a:ea typeface="MS PGothic" panose="020B0600070205080204" pitchFamily="34" charset="-128"/>
              </a:rPr>
            </a:br>
            <a:r>
              <a:rPr lang="en-US" altLang="en-US" sz="3600" b="1" dirty="0">
                <a:solidFill>
                  <a:srgbClr val="C0000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B7AEBCD7-2FBB-B0C7-21BB-02AB1ACE30A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11175" y="1534160"/>
            <a:ext cx="10712425" cy="495871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b="1" dirty="0">
                <a:ea typeface="MS PGothic" panose="020B0600070205080204" pitchFamily="34" charset="-128"/>
              </a:rPr>
              <a:t>Supply chain design for reverse logistics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n-US" sz="1600" b="1" dirty="0">
              <a:ea typeface="MS PGothic" panose="020B0600070205080204" pitchFamily="34" charset="-128"/>
            </a:endParaRP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Reverse flows require their own systems.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Information flows need worldwide data warehouse.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Cash flows (credits, etc.) need customer-centered approach.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Product flows need reverse forecasting, special collection locations, processing centers, and transportation.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Reverse revenues minus reverse expenses can bring profits.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Life cycle design considers the 4 Rs in all phases of product life.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Design for wise use of resources, reuse of old products.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Prepare for returns before introduction.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Develop systems to support continued use, upgrades in maturity.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Be prepared for end-of-life cycle, especially with dangerous goods.</a:t>
            </a:r>
          </a:p>
          <a:p>
            <a:pPr marL="344488" lvl="1" indent="-230188">
              <a:lnSpc>
                <a:spcPct val="80000"/>
              </a:lnSpc>
            </a:pPr>
            <a:endParaRPr lang="en-US" altLang="en-US" sz="1600" b="1" dirty="0">
              <a:ea typeface="MS PGothic" panose="020B0600070205080204" pitchFamily="34" charset="-128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A66D968-E3C8-7F1D-E6C5-C657C9A687D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3CBE875-634C-365E-29DD-6C5232A25A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A41A08-153A-FFD2-2326-69610FD7C4C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633CC5BF-4EB1-16A7-018E-F4EA5D176D0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02629" y="-402686"/>
            <a:ext cx="9144000" cy="1295400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ea typeface="MS PGothic" panose="020B0600070205080204" pitchFamily="34" charset="-128"/>
              </a:rPr>
              <a:t> </a:t>
            </a:r>
            <a:br>
              <a:rPr lang="en-US" altLang="en-US" sz="3600" b="1" dirty="0">
                <a:ea typeface="MS PGothic" panose="020B0600070205080204" pitchFamily="34" charset="-128"/>
              </a:rPr>
            </a:br>
            <a:r>
              <a:rPr lang="en-US" altLang="en-US" sz="3600" b="1" dirty="0">
                <a:solidFill>
                  <a:srgbClr val="C0000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41667" name="Rectangle 5">
            <a:extLst>
              <a:ext uri="{FF2B5EF4-FFF2-40B4-BE49-F238E27FC236}">
                <a16:creationId xmlns:a16="http://schemas.microsoft.com/office/drawing/2014/main" id="{90F5505F-3FEA-1056-7F3D-5093F69CC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3001" y="2525713"/>
            <a:ext cx="9833973" cy="408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Lucrative customer service contracts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Fewer, or no, costly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Enhanced customer loyalty and reputation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Revenues for materials in product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efficient products and logistical tactics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New types of jobs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sustainable use of energy and resources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Reduction of harmful emissions and pollutants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Reduced need for landfills and incinerators</a:t>
            </a:r>
          </a:p>
        </p:txBody>
      </p:sp>
      <p:sp>
        <p:nvSpPr>
          <p:cNvPr id="241668" name="Rectangle 6">
            <a:extLst>
              <a:ext uri="{FF2B5EF4-FFF2-40B4-BE49-F238E27FC236}">
                <a16:creationId xmlns:a16="http://schemas.microsoft.com/office/drawing/2014/main" id="{F7381F0D-BEF1-E322-351E-EB660C809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1820" y="1547031"/>
            <a:ext cx="1893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The payoffs</a:t>
            </a:r>
          </a:p>
        </p:txBody>
      </p:sp>
      <p:grpSp>
        <p:nvGrpSpPr>
          <p:cNvPr id="241669" name="Group 16">
            <a:extLst>
              <a:ext uri="{FF2B5EF4-FFF2-40B4-BE49-F238E27FC236}">
                <a16:creationId xmlns:a16="http://schemas.microsoft.com/office/drawing/2014/main" id="{0F8DE57B-7B52-408B-432B-630E19FB8A85}"/>
              </a:ext>
            </a:extLst>
          </p:cNvPr>
          <p:cNvGrpSpPr>
            <a:grpSpLocks/>
          </p:cNvGrpSpPr>
          <p:nvPr/>
        </p:nvGrpSpPr>
        <p:grpSpPr bwMode="auto">
          <a:xfrm>
            <a:off x="985198" y="2636618"/>
            <a:ext cx="307975" cy="3656013"/>
            <a:chOff x="492" y="1600"/>
            <a:chExt cx="194" cy="2303"/>
          </a:xfrm>
        </p:grpSpPr>
        <p:sp>
          <p:nvSpPr>
            <p:cNvPr id="241671" name="AutoShape 7">
              <a:extLst>
                <a:ext uri="{FF2B5EF4-FFF2-40B4-BE49-F238E27FC236}">
                  <a16:creationId xmlns:a16="http://schemas.microsoft.com/office/drawing/2014/main" id="{79164C1A-2158-25FF-8010-76B73930C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60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2" name="AutoShape 8">
              <a:extLst>
                <a:ext uri="{FF2B5EF4-FFF2-40B4-BE49-F238E27FC236}">
                  <a16:creationId xmlns:a16="http://schemas.microsoft.com/office/drawing/2014/main" id="{CF4CF40D-B681-CDFB-2B68-A0663DA7CD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852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3" name="AutoShape 9">
              <a:extLst>
                <a:ext uri="{FF2B5EF4-FFF2-40B4-BE49-F238E27FC236}">
                  <a16:creationId xmlns:a16="http://schemas.microsoft.com/office/drawing/2014/main" id="{4F290B56-98C8-3A0A-5074-A75C3E19DB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11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4" name="AutoShape 10">
              <a:extLst>
                <a:ext uri="{FF2B5EF4-FFF2-40B4-BE49-F238E27FC236}">
                  <a16:creationId xmlns:a16="http://schemas.microsoft.com/office/drawing/2014/main" id="{A1B84C0F-EBD6-93E7-D679-545342114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374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5" name="AutoShape 11">
              <a:extLst>
                <a:ext uri="{FF2B5EF4-FFF2-40B4-BE49-F238E27FC236}">
                  <a16:creationId xmlns:a16="http://schemas.microsoft.com/office/drawing/2014/main" id="{6F6EADDA-F495-ADF6-7F46-3F048FE2F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63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6" name="AutoShape 12">
              <a:extLst>
                <a:ext uri="{FF2B5EF4-FFF2-40B4-BE49-F238E27FC236}">
                  <a16:creationId xmlns:a16="http://schemas.microsoft.com/office/drawing/2014/main" id="{D3EC138A-B050-9AF1-600C-66B47E8EC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89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7" name="AutoShape 13">
              <a:extLst>
                <a:ext uri="{FF2B5EF4-FFF2-40B4-BE49-F238E27FC236}">
                  <a16:creationId xmlns:a16="http://schemas.microsoft.com/office/drawing/2014/main" id="{DB426D66-9C43-CD8A-6D4D-469B068C1E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14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8" name="AutoShape 14">
              <a:extLst>
                <a:ext uri="{FF2B5EF4-FFF2-40B4-BE49-F238E27FC236}">
                  <a16:creationId xmlns:a16="http://schemas.microsoft.com/office/drawing/2014/main" id="{634BBB66-604E-2DA0-A335-E038DC289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40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9" name="AutoShape 15">
              <a:extLst>
                <a:ext uri="{FF2B5EF4-FFF2-40B4-BE49-F238E27FC236}">
                  <a16:creationId xmlns:a16="http://schemas.microsoft.com/office/drawing/2014/main" id="{BD22D277-AC4F-D73A-A38B-5B08C6AC11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67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B8ACC3-2735-5989-B92E-E496719E58C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AE46592-AA49-99B9-4ED8-705E224C4F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6AC72B-44EB-2E78-C568-B8A6B55BF8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51BC-FCE4-8C50-702A-62F09C2F7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F1C08-24F2-ACE9-ED50-56141B686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62404C-A18F-583A-E49D-C16456469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AC690A-FCB4-6BC7-6FA2-8367093A8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243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Facilities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869012"/>
            <a:ext cx="11474425" cy="4351338"/>
          </a:xfrm>
        </p:spPr>
        <p:txBody>
          <a:bodyPr/>
          <a:lstStyle/>
          <a:p>
            <a:r>
              <a:rPr lang="en-US" dirty="0"/>
              <a:t>Consumers of energy and water and emitters of waste and green- house gases </a:t>
            </a:r>
          </a:p>
          <a:p>
            <a:r>
              <a:rPr lang="en-US" dirty="0"/>
              <a:t>Separate the improvement opportunities into those that generate positive cash flows and those that do not</a:t>
            </a:r>
          </a:p>
          <a:p>
            <a:r>
              <a:rPr lang="en-US" dirty="0"/>
              <a:t>Facilities often offer the best opportunity to simultaneously improve the environmental and financial performances through innovation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D45C817-8067-27C0-F748-5AD4BD0CA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41DB1B-58B7-98E3-7DCD-AD02D20DDE7A}"/>
              </a:ext>
            </a:extLst>
          </p:cNvPr>
          <p:cNvSpPr/>
          <p:nvPr/>
        </p:nvSpPr>
        <p:spPr>
          <a:xfrm>
            <a:off x="11765280" y="1155862"/>
            <a:ext cx="17864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857994-CD2C-A02C-B7F7-8945E4310A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1344070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Inventory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1825625"/>
            <a:ext cx="11409680" cy="4351338"/>
          </a:xfrm>
        </p:spPr>
        <p:txBody>
          <a:bodyPr/>
          <a:lstStyle/>
          <a:p>
            <a:r>
              <a:rPr lang="en-US" dirty="0"/>
              <a:t>Most supply chains focus on raw materials, work in process, finished goods </a:t>
            </a:r>
          </a:p>
          <a:p>
            <a:r>
              <a:rPr lang="en-US" dirty="0"/>
              <a:t>Inventory in a landfill</a:t>
            </a:r>
          </a:p>
          <a:p>
            <a:r>
              <a:rPr lang="en-US" dirty="0"/>
              <a:t>Cost borne collectively by society </a:t>
            </a:r>
          </a:p>
          <a:p>
            <a:r>
              <a:rPr lang="en-US" dirty="0"/>
              <a:t>Reduce harmful inventory, unlock unused value</a:t>
            </a:r>
          </a:p>
          <a:p>
            <a:r>
              <a:rPr lang="en-US" dirty="0"/>
              <a:t>“Cradle to cradle” design </a:t>
            </a:r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4494C2E-F33D-4362-FFB3-8CD0428B47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D899687-7ACA-59EC-5037-8AEBA6E27847}"/>
              </a:ext>
            </a:extLst>
          </p:cNvPr>
          <p:cNvSpPr/>
          <p:nvPr/>
        </p:nvSpPr>
        <p:spPr>
          <a:xfrm>
            <a:off x="11623040" y="1155862"/>
            <a:ext cx="21725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D4A75E-8871-9086-4D11-34EC474615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851424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5160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Transportation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47" y="1676703"/>
            <a:ext cx="11623039" cy="4525963"/>
          </a:xfrm>
        </p:spPr>
        <p:txBody>
          <a:bodyPr>
            <a:normAutofit/>
          </a:bodyPr>
          <a:lstStyle/>
          <a:p>
            <a:r>
              <a:rPr lang="en-US" dirty="0"/>
              <a:t>Improve environmental performance through resource and emission reduction </a:t>
            </a:r>
          </a:p>
          <a:p>
            <a:r>
              <a:rPr lang="en-US" dirty="0"/>
              <a:t>Product design can play a significant role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34CE2CF-2949-B5A6-9314-0B6EF3F5F6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971124E-D2F2-BABD-15EE-309CD219EF14}"/>
              </a:ext>
            </a:extLst>
          </p:cNvPr>
          <p:cNvSpPr/>
          <p:nvPr/>
        </p:nvSpPr>
        <p:spPr>
          <a:xfrm>
            <a:off x="11717086" y="1155862"/>
            <a:ext cx="1834683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89B10B-5103-7AFB-FD01-3BE9DC17F2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41792719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8955"/>
          </a:xfrm>
        </p:spPr>
        <p:txBody>
          <a:bodyPr>
            <a:normAutofit fontScale="90000"/>
          </a:bodyPr>
          <a:lstStyle/>
          <a:p>
            <a:pPr algn="ctr"/>
            <a:r>
              <a:rPr lang="en-AU" b="1" dirty="0">
                <a:solidFill>
                  <a:srgbClr val="0070C0"/>
                </a:solidFill>
              </a:rPr>
              <a:t>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664148"/>
            <a:ext cx="11700394" cy="4525963"/>
          </a:xfrm>
        </p:spPr>
        <p:txBody>
          <a:bodyPr/>
          <a:lstStyle/>
          <a:p>
            <a:r>
              <a:rPr lang="en-US" dirty="0"/>
              <a:t>Greatest social and environmental impact occurs in the extended supply chain </a:t>
            </a:r>
          </a:p>
          <a:p>
            <a:r>
              <a:rPr lang="en-US" dirty="0"/>
              <a:t>Impact has grown with increased global sourcing </a:t>
            </a:r>
          </a:p>
          <a:p>
            <a:r>
              <a:rPr lang="en-US" dirty="0"/>
              <a:t>Verifying and tracking supplier performance with regard to sustainability a major challenge</a:t>
            </a:r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62AE67-93CE-53E8-A9CB-B29690E752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FDB94D8-2560-94A4-1DBA-B23E3204AEC3}"/>
              </a:ext>
            </a:extLst>
          </p:cNvPr>
          <p:cNvSpPr/>
          <p:nvPr/>
        </p:nvSpPr>
        <p:spPr>
          <a:xfrm>
            <a:off x="11880825" y="1155862"/>
            <a:ext cx="167094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C8DD5-0A7C-8814-EF01-7AA5AC6953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8656599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00110"/>
          </a:xfrm>
        </p:spPr>
        <p:txBody>
          <a:bodyPr>
            <a:normAutofit fontScale="90000"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080" y="1659965"/>
            <a:ext cx="10967720" cy="4525963"/>
          </a:xfrm>
        </p:spPr>
        <p:txBody>
          <a:bodyPr/>
          <a:lstStyle/>
          <a:p>
            <a:r>
              <a:rPr lang="en-US" dirty="0"/>
              <a:t>One of the biggest challenges to improved supply chain sustainability </a:t>
            </a:r>
          </a:p>
          <a:p>
            <a:r>
              <a:rPr lang="en-US" dirty="0"/>
              <a:t>Absence of standards for measurement and reporting means that some claims of environmental improvement are not verifiable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00A7514-828F-E296-AA4D-7B3B1AE4CB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B937ACC-32F0-4116-DB45-BB5C7328EFA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10B30A-D22F-EA9A-3F0F-567F0A6A38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0190228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029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Pricing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4" y="1809375"/>
            <a:ext cx="11342345" cy="4734859"/>
          </a:xfrm>
        </p:spPr>
        <p:txBody>
          <a:bodyPr>
            <a:normAutofit/>
          </a:bodyPr>
          <a:lstStyle/>
          <a:p>
            <a:r>
              <a:rPr lang="en-US" sz="2800" dirty="0"/>
              <a:t>Differential pricing can improve the utilization of assets, leading to resource reduction </a:t>
            </a:r>
          </a:p>
          <a:p>
            <a:pPr lvl="1"/>
            <a:r>
              <a:rPr lang="en-US" sz="2400" dirty="0"/>
              <a:t>Delays the need for additional capacity </a:t>
            </a:r>
          </a:p>
          <a:p>
            <a:r>
              <a:rPr lang="en-US" sz="2800" dirty="0"/>
              <a:t>Consumption visibility and differential pricing potentially lead to reduce resource consumption</a:t>
            </a:r>
          </a:p>
          <a:p>
            <a:r>
              <a:rPr lang="en-US" sz="2800" dirty="0"/>
              <a:t>Biggest challenge is changing the customer’s willingness to pay </a:t>
            </a:r>
          </a:p>
          <a:p>
            <a:r>
              <a:rPr lang="en-US" sz="2800" dirty="0"/>
              <a:t>Government incentives can encourage customers and firms </a:t>
            </a:r>
            <a:endParaRPr lang="en-AU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77F844D-80F2-FAE8-8130-6416D63472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3FAEF1F-A4BD-5741-8D72-8600A2A4A26A}"/>
              </a:ext>
            </a:extLst>
          </p:cNvPr>
          <p:cNvSpPr/>
          <p:nvPr/>
        </p:nvSpPr>
        <p:spPr>
          <a:xfrm>
            <a:off x="11653519" y="1155862"/>
            <a:ext cx="189825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C7EF90-C119-E216-1179-5BC1F790D5B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4428307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800" y="-6604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70C0"/>
                </a:solidFill>
              </a:rPr>
              <a:t>Closed-Loop Supply Chains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519" y="1600200"/>
            <a:ext cx="10769109" cy="4973918"/>
          </a:xfrm>
        </p:spPr>
        <p:txBody>
          <a:bodyPr>
            <a:normAutofit/>
          </a:bodyPr>
          <a:lstStyle/>
          <a:p>
            <a:r>
              <a:rPr lang="en-US" dirty="0"/>
              <a:t>Improve sustainability by designing products that use fewer resources and can be recycled and remanufactured </a:t>
            </a:r>
          </a:p>
          <a:p>
            <a:r>
              <a:rPr lang="en-US" dirty="0"/>
              <a:t>Depends on</a:t>
            </a:r>
          </a:p>
          <a:p>
            <a:pPr lvl="1"/>
            <a:r>
              <a:rPr lang="en-US" dirty="0"/>
              <a:t>The incentive to recycle or remanufacture</a:t>
            </a:r>
          </a:p>
          <a:p>
            <a:pPr lvl="1"/>
            <a:r>
              <a:rPr lang="en-US" dirty="0"/>
              <a:t>The cost to recycle or remanufacture </a:t>
            </a:r>
          </a:p>
          <a:p>
            <a:r>
              <a:rPr lang="en-US" dirty="0"/>
              <a:t>Cannibalization of demand for new products </a:t>
            </a:r>
          </a:p>
          <a:p>
            <a:r>
              <a:rPr lang="en-US" dirty="0"/>
              <a:t>Cost of recycling or remanufacturing has a significant impact on the process of recycling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D19BBE-8732-E351-9E6D-8C0D2C6C66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51060AD-1D5D-EE27-350A-20B707179976}"/>
              </a:ext>
            </a:extLst>
          </p:cNvPr>
          <p:cNvSpPr/>
          <p:nvPr/>
        </p:nvSpPr>
        <p:spPr>
          <a:xfrm>
            <a:off x="11409680" y="1155862"/>
            <a:ext cx="21420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C4F5F9-A4B2-5AA1-BC6D-BEF4D38C130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0769694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88195-B6EB-6A3B-A8A7-C57360DC4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4143D-F429-44B4-CAF5-8B257FF70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EA2984-CEAB-AA7B-69D9-B61D70249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E769BA-3194-77B8-ACF0-D37EAC951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703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96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Pricing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959" y="1601695"/>
            <a:ext cx="10677669" cy="4525963"/>
          </a:xfrm>
        </p:spPr>
        <p:txBody>
          <a:bodyPr/>
          <a:lstStyle/>
          <a:p>
            <a:r>
              <a:rPr lang="en-US" dirty="0"/>
              <a:t>Internalize the “monetary value” of the social or environmental cost </a:t>
            </a:r>
          </a:p>
          <a:p>
            <a:r>
              <a:rPr lang="en-US" dirty="0"/>
              <a:t>Incorporate suitable prices for the social and environmental impacts of different actions </a:t>
            </a:r>
          </a:p>
          <a:p>
            <a:r>
              <a:rPr lang="en-US" dirty="0"/>
              <a:t>Significant challenges to setting these prices 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6BA58DC-B5A2-7D8D-A4E2-D08A12B311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9B166C-1990-A2C7-FFEA-B92F8A43FC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A9CA8E-E7D8-685D-FBDA-E8A3894929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1066883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480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640" y="1825625"/>
            <a:ext cx="11059160" cy="4351338"/>
          </a:xfrm>
        </p:spPr>
        <p:txBody>
          <a:bodyPr>
            <a:normAutofit/>
          </a:bodyPr>
          <a:lstStyle/>
          <a:p>
            <a:r>
              <a:rPr lang="en-US" dirty="0"/>
              <a:t>Firms will not put sufficient effort into reducing GHGs unless they are “forced” to reduce emissions or required to pay for the social cost of their emission </a:t>
            </a:r>
          </a:p>
          <a:p>
            <a:r>
              <a:rPr lang="en-US" b="1" dirty="0"/>
              <a:t>T</a:t>
            </a:r>
            <a:r>
              <a:rPr lang="en-AU" b="1" dirty="0"/>
              <a:t>wo approaches</a:t>
            </a:r>
          </a:p>
          <a:p>
            <a:pPr lvl="1"/>
            <a:r>
              <a:rPr lang="en-AU" sz="2800" dirty="0"/>
              <a:t>Carbon tax  </a:t>
            </a:r>
          </a:p>
          <a:p>
            <a:pPr lvl="1"/>
            <a:r>
              <a:rPr lang="en-AU" sz="2800" dirty="0"/>
              <a:t>Cap-and-trade system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46F2169-7422-4002-7770-F1AE1A0BC7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4E4A8E3-6749-2C6D-AEC5-819F0173A816}"/>
              </a:ext>
            </a:extLst>
          </p:cNvPr>
          <p:cNvSpPr/>
          <p:nvPr/>
        </p:nvSpPr>
        <p:spPr>
          <a:xfrm>
            <a:off x="11435080" y="1155862"/>
            <a:ext cx="21166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E31431-48FC-6790-E415-DFBEF46090A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1802387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029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b="1" dirty="0"/>
              <a:t>Evaluating pricing mechanisms</a:t>
            </a:r>
          </a:p>
          <a:p>
            <a:pPr lvl="1"/>
            <a:r>
              <a:rPr lang="en-AU" sz="2800" dirty="0"/>
              <a:t>Cost of administration</a:t>
            </a:r>
          </a:p>
          <a:p>
            <a:pPr lvl="1"/>
            <a:r>
              <a:rPr lang="en-AU" sz="2800" dirty="0"/>
              <a:t>Price volatility</a:t>
            </a:r>
          </a:p>
          <a:p>
            <a:pPr lvl="1"/>
            <a:r>
              <a:rPr lang="en-AU" sz="2800" dirty="0"/>
              <a:t>Emission uncertainty</a:t>
            </a:r>
          </a:p>
          <a:p>
            <a:pPr lvl="1"/>
            <a:r>
              <a:rPr lang="en-AU" sz="2800" dirty="0"/>
              <a:t>New information uncertainty</a:t>
            </a:r>
          </a:p>
          <a:p>
            <a:pPr lvl="1"/>
            <a:r>
              <a:rPr lang="en-AU" sz="2800" dirty="0"/>
              <a:t>Industry competitiveness</a:t>
            </a:r>
          </a:p>
          <a:p>
            <a:pPr lvl="1"/>
            <a:r>
              <a:rPr lang="en-AU" sz="2800" dirty="0"/>
              <a:t>Wealth transfer to energy-exporting countries</a:t>
            </a:r>
          </a:p>
          <a:p>
            <a:pPr lvl="1"/>
            <a:r>
              <a:rPr lang="en-AU" sz="2800" dirty="0"/>
              <a:t>Revenue neutrality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A353E69-E731-6CCE-F6B3-AB32A0C261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B0E3B7-4ED4-F85D-248C-5F0A6C29B1F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4DECF8-CEEE-B4EF-5E41-949DAB4E3A4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522956781"/>
      </p:ext>
    </p:extLst>
  </p:cSld>
  <p:clrMapOvr>
    <a:masterClrMapping/>
  </p:clrMapOvr>
  <p:transition spd="slow">
    <p:strips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36581"/>
            <a:ext cx="21945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2141583" y="4665403"/>
            <a:ext cx="5573486" cy="129032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31870" y="724765"/>
            <a:ext cx="723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290320" y="1860649"/>
            <a:ext cx="105905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importance of sustainability in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the challenge to sustainability posed by the tragedy of the commons.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key dimensions of sustainability for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incentives for successful sustainability efforts.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0" y="1534160"/>
            <a:ext cx="10907486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18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D6CF797-1B8E-4C28-A02A-1963C94B4C14}"/>
</file>

<file path=customXml/itemProps2.xml><?xml version="1.0" encoding="utf-8"?>
<ds:datastoreItem xmlns:ds="http://schemas.openxmlformats.org/officeDocument/2006/customXml" ds:itemID="{8D95763C-65C5-426E-B304-33CAF665A495}"/>
</file>

<file path=customXml/itemProps3.xml><?xml version="1.0" encoding="utf-8"?>
<ds:datastoreItem xmlns:ds="http://schemas.openxmlformats.org/officeDocument/2006/customXml" ds:itemID="{B1DD7C54-819B-447C-BD64-35B05D3AD4EC}"/>
</file>

<file path=docProps/app.xml><?xml version="1.0" encoding="utf-8"?>
<Properties xmlns="http://schemas.openxmlformats.org/officeDocument/2006/extended-properties" xmlns:vt="http://schemas.openxmlformats.org/officeDocument/2006/docPropsVTypes">
  <TotalTime>9206</TotalTime>
  <Words>1540</Words>
  <Application>Microsoft Office PowerPoint</Application>
  <PresentationFormat>Widescreen</PresentationFormat>
  <Paragraphs>244</Paragraphs>
  <Slides>42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MS PGothic</vt:lpstr>
      <vt:lpstr>Arial</vt:lpstr>
      <vt:lpstr>Arial Black</vt:lpstr>
      <vt:lpstr>Calibri</vt:lpstr>
      <vt:lpstr>Calibri Light</vt:lpstr>
      <vt:lpstr>Palatino Linotype</vt:lpstr>
      <vt:lpstr>Tahoma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Role of Sustainability in a Supply Chain</vt:lpstr>
      <vt:lpstr>Role of Sustainability in a Supply Chain</vt:lpstr>
      <vt:lpstr>Role of Sustainability in a Supply Chain</vt:lpstr>
      <vt:lpstr>Tragedy of the Commons</vt:lpstr>
      <vt:lpstr>Solutions to this “Tragedy”</vt:lpstr>
      <vt:lpstr>Key Pillars of Sustainability</vt:lpstr>
      <vt:lpstr>Social Pillar</vt:lpstr>
      <vt:lpstr>Environmental Pillar</vt:lpstr>
      <vt:lpstr>Sustainability and Supply Chain Drivers</vt:lpstr>
      <vt:lpstr>PowerPoint Presentation</vt:lpstr>
      <vt:lpstr>PowerPoint Presentation</vt:lpstr>
      <vt:lpstr>Reverse Logistics</vt:lpstr>
      <vt:lpstr>Reverse Logistics</vt:lpstr>
      <vt:lpstr>Reverse Logistics - Information</vt:lpstr>
      <vt:lpstr>Reverse Logistics</vt:lpstr>
      <vt:lpstr>Green Logisitics</vt:lpstr>
      <vt:lpstr>Returned Goods</vt:lpstr>
      <vt:lpstr>Returned Goods - Disposition</vt:lpstr>
      <vt:lpstr>PowerPoint Presentation</vt:lpstr>
      <vt:lpstr>PowerPoint Presentation</vt:lpstr>
      <vt:lpstr>PowerPoint Presentation</vt:lpstr>
      <vt:lpstr>PowerPoint Presentation</vt:lpstr>
      <vt:lpstr>  Reverse Logistics</vt:lpstr>
      <vt:lpstr>  Reverse Logistics</vt:lpstr>
      <vt:lpstr>PowerPoint Presentation</vt:lpstr>
      <vt:lpstr>Facilities</vt:lpstr>
      <vt:lpstr>Inventory</vt:lpstr>
      <vt:lpstr>Transportation</vt:lpstr>
      <vt:lpstr>Sourcing</vt:lpstr>
      <vt:lpstr>Information</vt:lpstr>
      <vt:lpstr>Pricing</vt:lpstr>
      <vt:lpstr>Closed-Loop Supply Chains</vt:lpstr>
      <vt:lpstr>PowerPoint Presentation</vt:lpstr>
      <vt:lpstr>Pricing of Sustainability</vt:lpstr>
      <vt:lpstr>Pricing Emissions</vt:lpstr>
      <vt:lpstr>Pricing Emissions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229</cp:revision>
  <dcterms:created xsi:type="dcterms:W3CDTF">2023-04-29T09:08:23Z</dcterms:created>
  <dcterms:modified xsi:type="dcterms:W3CDTF">2024-12-02T09:45:09Z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