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3"/>
  </p:notesMasterIdLst>
  <p:sldIdLst>
    <p:sldId id="480" r:id="rId3"/>
    <p:sldId id="313" r:id="rId4"/>
    <p:sldId id="303" r:id="rId5"/>
    <p:sldId id="306" r:id="rId6"/>
    <p:sldId id="276" r:id="rId7"/>
    <p:sldId id="515" r:id="rId8"/>
    <p:sldId id="256" r:id="rId9"/>
    <p:sldId id="481" r:id="rId10"/>
    <p:sldId id="492" r:id="rId11"/>
    <p:sldId id="491" r:id="rId12"/>
    <p:sldId id="516" r:id="rId13"/>
    <p:sldId id="487" r:id="rId14"/>
    <p:sldId id="517" r:id="rId15"/>
    <p:sldId id="486" r:id="rId16"/>
    <p:sldId id="485" r:id="rId17"/>
    <p:sldId id="518" r:id="rId18"/>
    <p:sldId id="494" r:id="rId19"/>
    <p:sldId id="519" r:id="rId20"/>
    <p:sldId id="496" r:id="rId21"/>
    <p:sldId id="497" r:id="rId22"/>
    <p:sldId id="498" r:id="rId23"/>
    <p:sldId id="499" r:id="rId24"/>
    <p:sldId id="501" r:id="rId25"/>
    <p:sldId id="503" r:id="rId26"/>
    <p:sldId id="502" r:id="rId27"/>
    <p:sldId id="500" r:id="rId28"/>
    <p:sldId id="505" r:id="rId29"/>
    <p:sldId id="520" r:id="rId30"/>
    <p:sldId id="506" r:id="rId31"/>
    <p:sldId id="507" r:id="rId32"/>
    <p:sldId id="504" r:id="rId33"/>
    <p:sldId id="509" r:id="rId34"/>
    <p:sldId id="521" r:id="rId35"/>
    <p:sldId id="508" r:id="rId36"/>
    <p:sldId id="512" r:id="rId37"/>
    <p:sldId id="513" r:id="rId38"/>
    <p:sldId id="522" r:id="rId39"/>
    <p:sldId id="511" r:id="rId40"/>
    <p:sldId id="51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303"/>
            <p14:sldId id="306"/>
            <p14:sldId id="276"/>
            <p14:sldId id="515"/>
            <p14:sldId id="256"/>
            <p14:sldId id="481"/>
            <p14:sldId id="492"/>
            <p14:sldId id="491"/>
            <p14:sldId id="516"/>
            <p14:sldId id="487"/>
            <p14:sldId id="517"/>
            <p14:sldId id="486"/>
            <p14:sldId id="485"/>
            <p14:sldId id="518"/>
            <p14:sldId id="494"/>
            <p14:sldId id="519"/>
            <p14:sldId id="496"/>
            <p14:sldId id="497"/>
            <p14:sldId id="498"/>
            <p14:sldId id="499"/>
            <p14:sldId id="501"/>
            <p14:sldId id="503"/>
            <p14:sldId id="502"/>
            <p14:sldId id="500"/>
            <p14:sldId id="505"/>
            <p14:sldId id="520"/>
            <p14:sldId id="506"/>
            <p14:sldId id="507"/>
            <p14:sldId id="504"/>
            <p14:sldId id="509"/>
            <p14:sldId id="521"/>
            <p14:sldId id="508"/>
            <p14:sldId id="512"/>
            <p14:sldId id="513"/>
            <p14:sldId id="522"/>
            <p14:sldId id="511"/>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95021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43373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70933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8242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2524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92720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26038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83377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4809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86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10111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49010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39854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4600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676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8303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8563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426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1.jp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theme" Target="../theme/theme2.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8717422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7.emf"/><Relationship Id="rId3" Type="http://schemas.openxmlformats.org/officeDocument/2006/relationships/image" Target="../media/image14.png"/><Relationship Id="rId7" Type="http://schemas.openxmlformats.org/officeDocument/2006/relationships/image" Target="../media/image9.png"/><Relationship Id="rId12" Type="http://schemas.openxmlformats.org/officeDocument/2006/relationships/hyperlink" Target="https://www.linkedin.com/in/dr-mona-moustafa-elashry-dba-mba-ba-diploma-lecturer-business-consultant" TargetMode="Externa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11" Type="http://schemas.openxmlformats.org/officeDocument/2006/relationships/hyperlink" Target="https://www.facebook.com/DrMonaMostafaElashry/" TargetMode="External"/><Relationship Id="rId5" Type="http://schemas.openxmlformats.org/officeDocument/2006/relationships/image" Target="../media/image7.png"/><Relationship Id="rId10" Type="http://schemas.openxmlformats.org/officeDocument/2006/relationships/hyperlink" Target="https://www.facebook.com/Dr.MonaElashry" TargetMode="External"/><Relationship Id="rId4" Type="http://schemas.openxmlformats.org/officeDocument/2006/relationships/image" Target="../media/image15.svg"/><Relationship Id="rId9" Type="http://schemas.openxmlformats.org/officeDocument/2006/relationships/image" Target="../media/image16.png"/><Relationship Id="rId14" Type="http://schemas.openxmlformats.org/officeDocument/2006/relationships/image" Target="../media/image18.emf"/></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9.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hyperlink" Target="https://kahoot.com/schools-u/"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29.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hyperlink" Target="https://vark-learn.com/%d8%a7%d8%b3%d8%aa%d8%a8%d9%8a%d8%a7%d9%86-%d9%81%d8%a7%d8%b1%d9%83/" TargetMode="External"/><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8" Type="http://schemas.openxmlformats.org/officeDocument/2006/relationships/image" Target="../media/image25.emf"/><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26.emf"/></Relationships>
</file>

<file path=ppt/slides/_rels/slide3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30.png"/><Relationship Id="rId4" Type="http://schemas.openxmlformats.org/officeDocument/2006/relationships/image" Target="../media/image3.png"/><Relationship Id="rId9" Type="http://schemas.openxmlformats.org/officeDocument/2006/relationships/image" Target="../media/image29.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2.png"/><Relationship Id="rId7" Type="http://schemas.openxmlformats.org/officeDocument/2006/relationships/image" Target="../media/image4.png"/><Relationship Id="rId2" Type="http://schemas.openxmlformats.org/officeDocument/2006/relationships/image" Target="../media/image31.jpe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550866" y="3798809"/>
            <a:ext cx="5753100"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Mona </a:t>
            </a:r>
            <a:r>
              <a:rPr lang="en-US" sz="2400" dirty="0" err="1">
                <a:solidFill>
                  <a:srgbClr val="2D3956"/>
                </a:solidFill>
                <a:latin typeface="Tajawal Medium" panose="00000600000000000000" pitchFamily="2" charset="-78"/>
                <a:cs typeface="Tajawal Medium" panose="00000600000000000000" pitchFamily="2" charset="-78"/>
              </a:rPr>
              <a:t>Moustafa</a:t>
            </a:r>
            <a:r>
              <a:rPr lang="en-US" sz="2400" dirty="0">
                <a:solidFill>
                  <a:srgbClr val="2D3956"/>
                </a:solidFill>
                <a:latin typeface="Tajawal Medium" panose="00000600000000000000" pitchFamily="2" charset="-78"/>
                <a:cs typeface="Tajawal Medium" panose="00000600000000000000" pitchFamily="2" charset="-78"/>
              </a:rPr>
              <a:t> </a:t>
            </a:r>
            <a:r>
              <a:rPr lang="en-US" sz="2400" dirty="0" err="1">
                <a:solidFill>
                  <a:srgbClr val="2D3956"/>
                </a:solidFill>
                <a:latin typeface="Tajawal Medium" panose="00000600000000000000" pitchFamily="2" charset="-78"/>
                <a:cs typeface="Tajawal Medium" panose="00000600000000000000" pitchFamily="2" charset="-78"/>
              </a:rPr>
              <a:t>Elashry</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5267789"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Leadership</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394224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1- Introduction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523174"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 511</a:t>
            </a:r>
          </a:p>
          <a:p>
            <a:r>
              <a:rPr lang="en-US" sz="2000" dirty="0">
                <a:solidFill>
                  <a:srgbClr val="2D3956"/>
                </a:solidFill>
                <a:latin typeface="Tajawal Medium" panose="00000600000000000000" pitchFamily="2" charset="-78"/>
                <a:cs typeface="Tajawal Medium" panose="00000600000000000000" pitchFamily="2" charset="-78"/>
              </a:rPr>
              <a:t>Introduction</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553839" y="638042"/>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Lecture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87262" y="1297218"/>
            <a:ext cx="8843591" cy="5693866"/>
          </a:xfrm>
          <a:prstGeom prst="rect">
            <a:avLst/>
          </a:prstGeom>
          <a:noFill/>
        </p:spPr>
        <p:txBody>
          <a:bodyPr wrap="square" rtlCol="0">
            <a:spAutoFit/>
          </a:bodyPr>
          <a:lstStyle/>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About The Instructor</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Topics</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Teaching Strategy</a:t>
            </a:r>
          </a:p>
          <a:p>
            <a:pPr marL="285750" indent="-285750">
              <a:buFont typeface="Wingdings" panose="05000000000000000000" pitchFamily="2" charset="2"/>
              <a:buChar char="Ø"/>
            </a:pPr>
            <a:r>
              <a:rPr lang="en-US" sz="2800" dirty="0">
                <a:solidFill>
                  <a:srgbClr val="0A1F61"/>
                </a:solidFill>
                <a:latin typeface="Tajawal ExtraBold" panose="00000800000000000000" pitchFamily="2" charset="-78"/>
                <a:cs typeface="Tajawal ExtraBold" panose="00000800000000000000" pitchFamily="2" charset="-78"/>
              </a:rPr>
              <a:t>Sending Questions</a:t>
            </a:r>
          </a:p>
          <a:p>
            <a:pPr marL="285750" indent="-285750">
              <a:buFont typeface="Wingdings" panose="05000000000000000000" pitchFamily="2" charset="2"/>
              <a:buChar char="Ø"/>
            </a:pPr>
            <a:r>
              <a:rPr lang="en-US" sz="2800" dirty="0">
                <a:solidFill>
                  <a:srgbClr val="0A1F61"/>
                </a:solidFill>
                <a:latin typeface="Tajawal ExtraBold" panose="00000800000000000000" pitchFamily="2" charset="-78"/>
                <a:cs typeface="Tajawal ExtraBold" panose="00000800000000000000" pitchFamily="2" charset="-78"/>
              </a:rPr>
              <a:t>Online Lecture Strategy</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Learning Methods</a:t>
            </a:r>
          </a:p>
          <a:p>
            <a:pPr marL="285750" indent="-285750">
              <a:buFont typeface="Wingdings" panose="05000000000000000000" pitchFamily="2" charset="2"/>
              <a:buChar char="ü"/>
            </a:pPr>
            <a:r>
              <a:rPr lang="en-US" sz="2800" dirty="0">
                <a:solidFill>
                  <a:srgbClr val="0A1F61"/>
                </a:solidFill>
                <a:latin typeface="Tajawal ExtraBold" panose="00000800000000000000" pitchFamily="2" charset="-78"/>
                <a:cs typeface="Tajawal ExtraBold" panose="00000800000000000000" pitchFamily="2" charset="-78"/>
              </a:rPr>
              <a:t>VERK Test</a:t>
            </a:r>
          </a:p>
          <a:p>
            <a:pPr marL="285750" indent="-285750">
              <a:buFont typeface="Wingdings" panose="05000000000000000000" pitchFamily="2" charset="2"/>
              <a:buChar char="ü"/>
            </a:pPr>
            <a:r>
              <a:rPr lang="en-US" sz="2800" dirty="0">
                <a:solidFill>
                  <a:srgbClr val="0A1F61"/>
                </a:solidFill>
                <a:latin typeface="Tajawal ExtraBold" panose="00000800000000000000" pitchFamily="2" charset="-78"/>
                <a:cs typeface="Tajawal ExtraBold" panose="00000800000000000000" pitchFamily="2" charset="-78"/>
              </a:rPr>
              <a:t>SQ3R Method</a:t>
            </a:r>
          </a:p>
          <a:p>
            <a:pPr marL="285750" indent="-285750">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Conclusion</a:t>
            </a: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764720"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About The Instructor</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2444" y="1521419"/>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33625" y="1767648"/>
            <a:ext cx="4939333" cy="4058932"/>
          </a:xfrm>
          <a:prstGeom prst="rect">
            <a:avLst/>
          </a:prstGeom>
        </p:spPr>
        <p:txBody>
          <a:bodyPr wrap="square">
            <a:spAutoFit/>
          </a:bodyPr>
          <a:lstStyle/>
          <a:p>
            <a:pPr marL="285750" indent="-285750">
              <a:lnSpc>
                <a:spcPct val="120000"/>
              </a:lnSpc>
              <a:buFont typeface="Wingdings" panose="05000000000000000000" pitchFamily="2" charset="2"/>
              <a:buChar char="q"/>
            </a:pPr>
            <a:r>
              <a:rPr lang="en-US" dirty="0">
                <a:solidFill>
                  <a:schemeClr val="bg1"/>
                </a:solidFill>
                <a:latin typeface="Tajawal ExtraBold" panose="00000800000000000000" pitchFamily="2" charset="-78"/>
                <a:cs typeface="Tajawal ExtraBold" panose="00000800000000000000" pitchFamily="2" charset="-78"/>
              </a:rPr>
              <a:t>Education:</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Doctorate of Business Administration2021</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Master of Business Administration 2016</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Postgraduate Diploma in Business Administration 2011</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Bachelor degree in Economics 1999</a:t>
            </a:r>
          </a:p>
          <a:p>
            <a:pPr>
              <a:lnSpc>
                <a:spcPct val="120000"/>
              </a:lnSpc>
            </a:pPr>
            <a:endParaRPr lang="en-US" dirty="0">
              <a:solidFill>
                <a:schemeClr val="bg1"/>
              </a:solidFill>
              <a:latin typeface="Tajawal ExtraBold" panose="00000800000000000000" pitchFamily="2" charset="-78"/>
              <a:cs typeface="Tajawal ExtraBold" panose="00000800000000000000" pitchFamily="2" charset="-78"/>
            </a:endParaRPr>
          </a:p>
          <a:p>
            <a:pPr marL="285750" indent="-285750">
              <a:lnSpc>
                <a:spcPct val="120000"/>
              </a:lnSpc>
              <a:buFont typeface="Wingdings" panose="05000000000000000000" pitchFamily="2" charset="2"/>
              <a:buChar char="q"/>
            </a:pPr>
            <a:r>
              <a:rPr lang="en-US" dirty="0">
                <a:solidFill>
                  <a:schemeClr val="bg1"/>
                </a:solidFill>
                <a:latin typeface="Tajawal ExtraBold" panose="00000800000000000000" pitchFamily="2" charset="-78"/>
                <a:cs typeface="Tajawal ExtraBold" panose="00000800000000000000" pitchFamily="2" charset="-78"/>
              </a:rPr>
              <a:t>Experiences:</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Teaching different courses in management</a:t>
            </a:r>
          </a:p>
          <a:p>
            <a:pPr marL="285750" indent="-285750">
              <a:lnSpc>
                <a:spcPct val="120000"/>
              </a:lnSpc>
              <a:buFont typeface="Arial" panose="020B0604020202020204" pitchFamily="34" charset="0"/>
              <a:buChar char="•"/>
            </a:pPr>
            <a:r>
              <a:rPr lang="en-US" dirty="0">
                <a:solidFill>
                  <a:schemeClr val="bg1"/>
                </a:solidFill>
                <a:latin typeface="Tajawal ExtraBold" panose="00000800000000000000" pitchFamily="2" charset="-78"/>
                <a:cs typeface="Tajawal ExtraBold" panose="00000800000000000000" pitchFamily="2" charset="-78"/>
              </a:rPr>
              <a:t>Teaching research methodology &amp; Statistical Analysis</a:t>
            </a:r>
          </a:p>
          <a:p>
            <a:pPr>
              <a:lnSpc>
                <a:spcPct val="120000"/>
              </a:lnSpc>
            </a:pPr>
            <a:endParaRPr lang="en-US" dirty="0">
              <a:solidFill>
                <a:schemeClr val="bg1"/>
              </a:solidFill>
              <a:cs typeface="Segoe UI Light" panose="020B0502040204020203" pitchFamily="34"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Google Shape;105;p2">
            <a:extLst>
              <a:ext uri="{FF2B5EF4-FFF2-40B4-BE49-F238E27FC236}">
                <a16:creationId xmlns:a16="http://schemas.microsoft.com/office/drawing/2014/main" id="{3CF3544F-DD3B-0DE7-1882-22E88455455E}"/>
              </a:ext>
            </a:extLst>
          </p:cNvPr>
          <p:cNvSpPr txBox="1"/>
          <p:nvPr/>
        </p:nvSpPr>
        <p:spPr>
          <a:xfrm>
            <a:off x="7440372" y="1466582"/>
            <a:ext cx="4751628" cy="1692731"/>
          </a:xfrm>
          <a:prstGeom prst="rect">
            <a:avLst/>
          </a:prstGeom>
          <a:noFill/>
          <a:ln>
            <a:noFill/>
          </a:ln>
        </p:spPr>
        <p:txBody>
          <a:bodyPr spcFirstLastPara="1" wrap="square" lIns="91425" tIns="45700" rIns="91425" bIns="45700" anchor="t" anchorCtr="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latin typeface="Arial" panose="020B0604020202020204" pitchFamily="34" charset="0"/>
              </a:rPr>
              <a:t>Name: Dr. Mona Mostafa </a:t>
            </a:r>
            <a:r>
              <a:rPr kumimoji="0" lang="en-US" sz="2400" b="0" i="0" u="none" strike="noStrike" kern="0" cap="none" spc="0" normalizeH="0" baseline="0" noProof="0" dirty="0" err="1">
                <a:ln>
                  <a:noFill/>
                </a:ln>
                <a:effectLst/>
                <a:uLnTx/>
                <a:uFillTx/>
                <a:latin typeface="Arial" panose="020B0604020202020204" pitchFamily="34" charset="0"/>
              </a:rPr>
              <a:t>Elashry</a:t>
            </a:r>
            <a:endParaRPr kumimoji="0" lang="en-US" sz="2400" b="0" i="0" u="none" strike="noStrike" kern="0" cap="none" spc="0" normalizeH="0" baseline="0" noProof="0" dirty="0">
              <a:ln>
                <a:noFill/>
              </a:ln>
              <a:effectLst/>
              <a:uLnTx/>
              <a:uFillTx/>
              <a:latin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fr-FR" sz="2400" b="0" i="0" u="none" strike="noStrike" kern="0" cap="none" spc="0" normalizeH="0" baseline="0" noProof="0" dirty="0">
                <a:ln>
                  <a:noFill/>
                </a:ln>
                <a:effectLst/>
                <a:uLnTx/>
                <a:uFillTx/>
                <a:latin typeface="Arial" panose="020B0604020202020204" pitchFamily="34" charset="0"/>
              </a:rPr>
              <a:t>Email: mona.mostafa@esu.ac.ae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effectLst/>
                <a:uLnTx/>
                <a:uFillTx/>
                <a:latin typeface="Arial" panose="020B0604020202020204" pitchFamily="34" charset="0"/>
              </a:rPr>
              <a:t>Nationality: Egyptian</a:t>
            </a:r>
            <a:endParaRPr kumimoji="0" lang="en-US" sz="2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sz="1600" b="0" i="0" u="none" strike="noStrike" kern="0" cap="none" spc="0" normalizeH="0" baseline="0" noProof="0" dirty="0">
              <a:ln>
                <a:noFill/>
              </a:ln>
              <a:solidFill>
                <a:prstClr val="black"/>
              </a:solidFill>
              <a:effectLst/>
              <a:uLnTx/>
              <a:uFillTx/>
            </a:endParaRPr>
          </a:p>
        </p:txBody>
      </p:sp>
      <p:pic>
        <p:nvPicPr>
          <p:cNvPr id="4" name="Picture 3">
            <a:extLst>
              <a:ext uri="{FF2B5EF4-FFF2-40B4-BE49-F238E27FC236}">
                <a16:creationId xmlns:a16="http://schemas.microsoft.com/office/drawing/2014/main" id="{86926D8F-E2A5-231A-0040-F4C710851B3F}"/>
              </a:ext>
            </a:extLst>
          </p:cNvPr>
          <p:cNvPicPr>
            <a:picLocks noChangeAspect="1"/>
          </p:cNvPicPr>
          <p:nvPr/>
        </p:nvPicPr>
        <p:blipFill>
          <a:blip r:embed="rId9"/>
          <a:stretch>
            <a:fillRect/>
          </a:stretch>
        </p:blipFill>
        <p:spPr>
          <a:xfrm>
            <a:off x="4985253" y="1524080"/>
            <a:ext cx="2517190" cy="1957040"/>
          </a:xfrm>
          <a:prstGeom prst="rect">
            <a:avLst/>
          </a:prstGeom>
        </p:spPr>
      </p:pic>
      <p:sp>
        <p:nvSpPr>
          <p:cNvPr id="10" name="TextBox 9">
            <a:extLst>
              <a:ext uri="{FF2B5EF4-FFF2-40B4-BE49-F238E27FC236}">
                <a16:creationId xmlns:a16="http://schemas.microsoft.com/office/drawing/2014/main" id="{1250429B-D14F-A93A-4455-4F4D4F965FE1}"/>
              </a:ext>
            </a:extLst>
          </p:cNvPr>
          <p:cNvSpPr txBox="1"/>
          <p:nvPr/>
        </p:nvSpPr>
        <p:spPr>
          <a:xfrm>
            <a:off x="6066805" y="3968233"/>
            <a:ext cx="5850971" cy="1077218"/>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hlinkClick r:id="rId10"/>
              </a:rPr>
              <a:t>https://www.facebook.com/Dr.</a:t>
            </a:r>
            <a:r>
              <a:rPr kumimoji="0" lang="en-US" sz="1400" b="0" i="0" u="none" strike="noStrike" kern="0" cap="none" spc="0" normalizeH="0" baseline="0" noProof="0" dirty="0">
                <a:ln>
                  <a:noFill/>
                </a:ln>
                <a:solidFill>
                  <a:srgbClr val="000000"/>
                </a:solidFill>
                <a:effectLst/>
                <a:uLnTx/>
                <a:uFillTx/>
                <a:hlinkClick r:id="rId10"/>
              </a:rPr>
              <a:t>MonaElashry</a:t>
            </a:r>
            <a:endParaRPr kumimoji="0" lang="en-US"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000000"/>
                </a:solidFill>
                <a:effectLst/>
                <a:uLnTx/>
                <a:uFillTx/>
                <a:hlinkClick r:id="rId11"/>
              </a:rPr>
              <a:t>https://www.facebook.com/DrMonaMostafaElashry/</a:t>
            </a:r>
            <a:endParaRPr kumimoji="0" lang="en-US" sz="1400" b="0" i="0" u="none" strike="noStrike" kern="0" cap="none" spc="0" normalizeH="0" baseline="0" noProof="0" dirty="0">
              <a:ln>
                <a:noFill/>
              </a:ln>
              <a:solidFill>
                <a:srgbClr val="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dirty="0">
              <a:ln>
                <a:noFill/>
              </a:ln>
              <a:solidFill>
                <a:prstClr val="black"/>
              </a:solidFill>
              <a:effectLst/>
              <a:uLnTx/>
              <a:uFillTx/>
            </a:endParaRPr>
          </a:p>
        </p:txBody>
      </p:sp>
      <p:sp>
        <p:nvSpPr>
          <p:cNvPr id="11" name="TextBox 10">
            <a:extLst>
              <a:ext uri="{FF2B5EF4-FFF2-40B4-BE49-F238E27FC236}">
                <a16:creationId xmlns:a16="http://schemas.microsoft.com/office/drawing/2014/main" id="{303A2074-9E24-ED9A-A6E6-4605130936A1}"/>
              </a:ext>
            </a:extLst>
          </p:cNvPr>
          <p:cNvSpPr txBox="1"/>
          <p:nvPr/>
        </p:nvSpPr>
        <p:spPr>
          <a:xfrm>
            <a:off x="4985981" y="5678024"/>
            <a:ext cx="6990044" cy="132343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000000"/>
                </a:solidFill>
                <a:effectLst/>
                <a:uLnTx/>
                <a:uFillTx/>
                <a:hlinkClick r:id="rId12"/>
              </a:rPr>
              <a:t>https://www.linkedin.com/in/dr-mona-moustafa-elashry-dba-mba-ba-diploma-lecturer-business-consultant</a:t>
            </a:r>
            <a:r>
              <a:rPr kumimoji="0" lang="en-US" sz="1600" b="0" i="0" u="none" strike="noStrike" kern="0" cap="none" spc="0" normalizeH="0" baseline="0" noProof="0" dirty="0">
                <a:ln>
                  <a:noFill/>
                </a:ln>
                <a:solidFill>
                  <a:srgbClr val="000000"/>
                </a:solidFill>
                <a:effectLst/>
                <a:uLnTx/>
                <a:uFillTx/>
              </a:rPr>
              <a:t> 152596a8/?lipi=urn%3Ali%3Apage%3Ad_flagship3_resumebuilder%3BzyIN5DFLTX%2B0tLC9J1C9Yw%3D%3D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srgbClr val="000000"/>
              </a:solidFill>
              <a:effectLst/>
              <a:uLnTx/>
              <a:uFillTx/>
            </a:endParaRPr>
          </a:p>
        </p:txBody>
      </p:sp>
      <p:pic>
        <p:nvPicPr>
          <p:cNvPr id="12" name="Picture 11">
            <a:extLst>
              <a:ext uri="{FF2B5EF4-FFF2-40B4-BE49-F238E27FC236}">
                <a16:creationId xmlns:a16="http://schemas.microsoft.com/office/drawing/2014/main" id="{70E3C3B8-EED0-57B8-4B2E-1EB0EB732B2C}"/>
              </a:ext>
            </a:extLst>
          </p:cNvPr>
          <p:cNvPicPr>
            <a:picLocks noChangeAspect="1"/>
          </p:cNvPicPr>
          <p:nvPr/>
        </p:nvPicPr>
        <p:blipFill>
          <a:blip r:embed="rId13"/>
          <a:stretch>
            <a:fillRect/>
          </a:stretch>
        </p:blipFill>
        <p:spPr>
          <a:xfrm>
            <a:off x="5055599" y="3926322"/>
            <a:ext cx="724277" cy="688063"/>
          </a:xfrm>
          <a:prstGeom prst="rect">
            <a:avLst/>
          </a:prstGeom>
        </p:spPr>
      </p:pic>
      <p:pic>
        <p:nvPicPr>
          <p:cNvPr id="13" name="Picture 12">
            <a:extLst>
              <a:ext uri="{FF2B5EF4-FFF2-40B4-BE49-F238E27FC236}">
                <a16:creationId xmlns:a16="http://schemas.microsoft.com/office/drawing/2014/main" id="{264CC707-70AF-F7A4-AC27-BF4F37D4555C}"/>
              </a:ext>
            </a:extLst>
          </p:cNvPr>
          <p:cNvPicPr>
            <a:picLocks noChangeAspect="1"/>
          </p:cNvPicPr>
          <p:nvPr/>
        </p:nvPicPr>
        <p:blipFill>
          <a:blip r:embed="rId14"/>
          <a:stretch>
            <a:fillRect/>
          </a:stretch>
        </p:blipFill>
        <p:spPr>
          <a:xfrm>
            <a:off x="5076673" y="5151880"/>
            <a:ext cx="543208" cy="57036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My Favorite Quote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A88E80D-8F44-30A0-61AF-A258420C256A}"/>
              </a:ext>
            </a:extLst>
          </p:cNvPr>
          <p:cNvPicPr>
            <a:picLocks noChangeAspect="1"/>
          </p:cNvPicPr>
          <p:nvPr/>
        </p:nvPicPr>
        <p:blipFill>
          <a:blip r:embed="rId8"/>
          <a:stretch>
            <a:fillRect/>
          </a:stretch>
        </p:blipFill>
        <p:spPr>
          <a:xfrm>
            <a:off x="1547445" y="1761236"/>
            <a:ext cx="9003323" cy="398704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057667"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Academic Agenda</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53776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418647"/>
            <a:ext cx="1442263" cy="1275627"/>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478956"/>
            <a:ext cx="1267138" cy="345895"/>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aphicFrame>
        <p:nvGraphicFramePr>
          <p:cNvPr id="2" name="Table 1">
            <a:extLst>
              <a:ext uri="{FF2B5EF4-FFF2-40B4-BE49-F238E27FC236}">
                <a16:creationId xmlns:a16="http://schemas.microsoft.com/office/drawing/2014/main" id="{0CA570DF-9703-7F8D-6032-693A32B5D398}"/>
              </a:ext>
            </a:extLst>
          </p:cNvPr>
          <p:cNvGraphicFramePr>
            <a:graphicFrameLocks noGrp="1"/>
          </p:cNvGraphicFramePr>
          <p:nvPr>
            <p:extLst>
              <p:ext uri="{D42A27DB-BD31-4B8C-83A1-F6EECF244321}">
                <p14:modId xmlns:p14="http://schemas.microsoft.com/office/powerpoint/2010/main" val="803509974"/>
              </p:ext>
            </p:extLst>
          </p:nvPr>
        </p:nvGraphicFramePr>
        <p:xfrm>
          <a:off x="1442263" y="166232"/>
          <a:ext cx="10749738" cy="6525536"/>
        </p:xfrm>
        <a:graphic>
          <a:graphicData uri="http://schemas.openxmlformats.org/drawingml/2006/table">
            <a:tbl>
              <a:tblPr/>
              <a:tblGrid>
                <a:gridCol w="3583246">
                  <a:extLst>
                    <a:ext uri="{9D8B030D-6E8A-4147-A177-3AD203B41FA5}">
                      <a16:colId xmlns:a16="http://schemas.microsoft.com/office/drawing/2014/main" val="792748945"/>
                    </a:ext>
                  </a:extLst>
                </a:gridCol>
                <a:gridCol w="3583246">
                  <a:extLst>
                    <a:ext uri="{9D8B030D-6E8A-4147-A177-3AD203B41FA5}">
                      <a16:colId xmlns:a16="http://schemas.microsoft.com/office/drawing/2014/main" val="1280915372"/>
                    </a:ext>
                  </a:extLst>
                </a:gridCol>
                <a:gridCol w="3583246">
                  <a:extLst>
                    <a:ext uri="{9D8B030D-6E8A-4147-A177-3AD203B41FA5}">
                      <a16:colId xmlns:a16="http://schemas.microsoft.com/office/drawing/2014/main" val="2062828852"/>
                    </a:ext>
                  </a:extLst>
                </a:gridCol>
              </a:tblGrid>
              <a:tr h="326427">
                <a:tc>
                  <a:txBody>
                    <a:bodyPr/>
                    <a:lstStyle/>
                    <a:p>
                      <a:pPr algn="ctr" fontAlgn="t"/>
                      <a:r>
                        <a:rPr lang="ar-SA" sz="2000">
                          <a:solidFill>
                            <a:srgbClr val="FFFFFF"/>
                          </a:solidFill>
                          <a:effectLst/>
                        </a:rPr>
                        <a:t>الأسبوع</a:t>
                      </a:r>
                    </a:p>
                  </a:txBody>
                  <a:tcPr marL="64945" marR="64945" marT="32473" marB="32473">
                    <a:lnL>
                      <a:noFill/>
                    </a:lnL>
                    <a:lnR>
                      <a:noFill/>
                    </a:lnR>
                    <a:lnT>
                      <a:noFill/>
                    </a:lnT>
                    <a:lnB>
                      <a:noFill/>
                    </a:lnB>
                    <a:solidFill>
                      <a:srgbClr val="090A12"/>
                    </a:solidFill>
                  </a:tcPr>
                </a:tc>
                <a:tc>
                  <a:txBody>
                    <a:bodyPr/>
                    <a:lstStyle/>
                    <a:p>
                      <a:pPr algn="ctr" fontAlgn="t"/>
                      <a:r>
                        <a:rPr lang="ar-SA" sz="2000" dirty="0">
                          <a:solidFill>
                            <a:srgbClr val="FFFFFF"/>
                          </a:solidFill>
                          <a:effectLst/>
                        </a:rPr>
                        <a:t>الموضوع</a:t>
                      </a:r>
                    </a:p>
                  </a:txBody>
                  <a:tcPr marL="64945" marR="64945" marT="32473" marB="32473">
                    <a:lnL>
                      <a:noFill/>
                    </a:lnL>
                    <a:lnR>
                      <a:noFill/>
                    </a:lnR>
                    <a:lnT>
                      <a:noFill/>
                    </a:lnT>
                    <a:lnB>
                      <a:noFill/>
                    </a:lnB>
                    <a:solidFill>
                      <a:srgbClr val="FC9614"/>
                    </a:solidFill>
                  </a:tcPr>
                </a:tc>
                <a:tc>
                  <a:txBody>
                    <a:bodyPr/>
                    <a:lstStyle/>
                    <a:p>
                      <a:pPr algn="ctr" fontAlgn="t"/>
                      <a:r>
                        <a:rPr lang="ar-SA" sz="2000" dirty="0">
                          <a:solidFill>
                            <a:srgbClr val="FFFFFF"/>
                          </a:solidFill>
                          <a:effectLst/>
                        </a:rPr>
                        <a:t>التاريخ</a:t>
                      </a:r>
                    </a:p>
                  </a:txBody>
                  <a:tcPr marL="64945" marR="64945" marT="32473" marB="32473">
                    <a:lnL>
                      <a:noFill/>
                    </a:lnL>
                    <a:lnR>
                      <a:noFill/>
                    </a:lnR>
                    <a:lnT>
                      <a:noFill/>
                    </a:lnT>
                    <a:lnB>
                      <a:noFill/>
                    </a:lnB>
                    <a:solidFill>
                      <a:srgbClr val="35A8E0"/>
                    </a:solidFill>
                  </a:tcPr>
                </a:tc>
                <a:extLst>
                  <a:ext uri="{0D108BD9-81ED-4DB2-BD59-A6C34878D82A}">
                    <a16:rowId xmlns:a16="http://schemas.microsoft.com/office/drawing/2014/main" val="3786087773"/>
                  </a:ext>
                </a:extLst>
              </a:tr>
              <a:tr h="326427">
                <a:tc>
                  <a:txBody>
                    <a:bodyPr/>
                    <a:lstStyle/>
                    <a:p>
                      <a:pPr algn="ctr" fontAlgn="t"/>
                      <a:r>
                        <a:rPr lang="ar-SA" sz="2000" dirty="0">
                          <a:effectLst/>
                        </a:rPr>
                        <a:t>الأسبوع 1</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توجيهية</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3/6/2023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917165555"/>
                  </a:ext>
                </a:extLst>
              </a:tr>
              <a:tr h="326427">
                <a:tc>
                  <a:txBody>
                    <a:bodyPr/>
                    <a:lstStyle/>
                    <a:p>
                      <a:pPr algn="ctr" fontAlgn="t"/>
                      <a:r>
                        <a:rPr lang="ar-SA" sz="2000">
                          <a:effectLst/>
                        </a:rPr>
                        <a:t>الأسبوع 2</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10/6/2023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744885379"/>
                  </a:ext>
                </a:extLst>
              </a:tr>
              <a:tr h="326427">
                <a:tc>
                  <a:txBody>
                    <a:bodyPr/>
                    <a:lstStyle/>
                    <a:p>
                      <a:pPr algn="ctr" fontAlgn="t"/>
                      <a:r>
                        <a:rPr lang="ar-SA" sz="2000">
                          <a:effectLst/>
                        </a:rPr>
                        <a:t>الأسبوع 3</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17/6/2023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148590526"/>
                  </a:ext>
                </a:extLst>
              </a:tr>
              <a:tr h="326427">
                <a:tc>
                  <a:txBody>
                    <a:bodyPr/>
                    <a:lstStyle/>
                    <a:p>
                      <a:pPr algn="ctr" fontAlgn="t"/>
                      <a:endParaRPr lang="en-US" sz="2000" dirty="0">
                        <a:effectLst/>
                      </a:endParaRPr>
                    </a:p>
                  </a:txBody>
                  <a:tcPr marL="64945" marR="64945" marT="32473" marB="32473">
                    <a:lnL>
                      <a:noFill/>
                    </a:lnL>
                    <a:lnR>
                      <a:noFill/>
                    </a:lnR>
                    <a:lnT>
                      <a:noFill/>
                    </a:lnT>
                    <a:lnB>
                      <a:noFill/>
                    </a:lnB>
                    <a:solidFill>
                      <a:srgbClr val="FFFFFF"/>
                    </a:solidFill>
                  </a:tcPr>
                </a:tc>
                <a:tc gridSpan="2">
                  <a:txBody>
                    <a:bodyPr/>
                    <a:lstStyle/>
                    <a:p>
                      <a:pPr algn="ctr" fontAlgn="t"/>
                      <a:r>
                        <a:rPr lang="ar-SA" sz="2000" dirty="0">
                          <a:effectLst/>
                        </a:rPr>
                        <a:t>إ</a:t>
                      </a:r>
                      <a:r>
                        <a:rPr lang="ar-SA" sz="2000" b="1" dirty="0">
                          <a:effectLst/>
                        </a:rPr>
                        <a:t>جازة عيد </a:t>
                      </a:r>
                      <a:r>
                        <a:rPr lang="ar-SA" sz="2000" b="1" dirty="0" err="1">
                          <a:effectLst/>
                        </a:rPr>
                        <a:t>الأضحى</a:t>
                      </a:r>
                      <a:r>
                        <a:rPr lang="ar-SA" sz="2000" b="1" dirty="0">
                          <a:effectLst/>
                        </a:rPr>
                        <a:t> المبار ك من 24/6/2023 إلى 1/7/2023</a:t>
                      </a:r>
                    </a:p>
                  </a:txBody>
                  <a:tcPr marL="64945" marR="64945" marT="32473" marB="32473">
                    <a:lnL>
                      <a:noFill/>
                    </a:lnL>
                    <a:lnR>
                      <a:noFill/>
                    </a:lnR>
                    <a:lnT>
                      <a:noFill/>
                    </a:lnT>
                    <a:lnB>
                      <a:noFill/>
                    </a:lnB>
                    <a:solidFill>
                      <a:srgbClr val="FFFFFF"/>
                    </a:solidFill>
                  </a:tcPr>
                </a:tc>
                <a:tc hMerge="1">
                  <a:txBody>
                    <a:bodyPr/>
                    <a:lstStyle/>
                    <a:p>
                      <a:endParaRPr lang="en-US"/>
                    </a:p>
                  </a:txBody>
                  <a:tcPr/>
                </a:tc>
                <a:extLst>
                  <a:ext uri="{0D108BD9-81ED-4DB2-BD59-A6C34878D82A}">
                    <a16:rowId xmlns:a16="http://schemas.microsoft.com/office/drawing/2014/main" val="3641196328"/>
                  </a:ext>
                </a:extLst>
              </a:tr>
              <a:tr h="595517">
                <a:tc>
                  <a:txBody>
                    <a:bodyPr/>
                    <a:lstStyle/>
                    <a:p>
                      <a:pPr algn="ctr" fontAlgn="t"/>
                      <a:r>
                        <a:rPr lang="ar-SA" sz="2000">
                          <a:effectLst/>
                        </a:rPr>
                        <a:t>الأسبوع 4</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 حلقة نقاش – اختبار قصير</a:t>
                      </a:r>
                      <a:br>
                        <a:rPr lang="ar-SA" sz="2000" dirty="0">
                          <a:effectLst/>
                        </a:rPr>
                      </a:br>
                      <a:r>
                        <a:rPr lang="ar-SA" sz="2000" b="1" dirty="0">
                          <a:effectLst/>
                        </a:rPr>
                        <a:t>آخر موعد للاعتذار عن الفصل أو عن مقرر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082863092"/>
                  </a:ext>
                </a:extLst>
              </a:tr>
              <a:tr h="326427">
                <a:tc>
                  <a:txBody>
                    <a:bodyPr/>
                    <a:lstStyle/>
                    <a:p>
                      <a:pPr algn="ctr" fontAlgn="t"/>
                      <a:r>
                        <a:rPr lang="ar-SA" sz="2000">
                          <a:effectLst/>
                        </a:rPr>
                        <a:t>الأسبوع 5</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8/7/2023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3910621064"/>
                  </a:ext>
                </a:extLst>
              </a:tr>
              <a:tr h="326427">
                <a:tc>
                  <a:txBody>
                    <a:bodyPr/>
                    <a:lstStyle/>
                    <a:p>
                      <a:pPr algn="ctr" fontAlgn="t"/>
                      <a:r>
                        <a:rPr lang="ar-SA" sz="2000">
                          <a:effectLst/>
                        </a:rPr>
                        <a:t>الأسبوع 6</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15/7/2023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852488679"/>
                  </a:ext>
                </a:extLst>
              </a:tr>
              <a:tr h="326427">
                <a:tc>
                  <a:txBody>
                    <a:bodyPr/>
                    <a:lstStyle/>
                    <a:p>
                      <a:pPr algn="ctr" fontAlgn="t"/>
                      <a:r>
                        <a:rPr lang="ar-SA" sz="2000">
                          <a:effectLst/>
                        </a:rPr>
                        <a:t>الأسبوع 7</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22/7/2023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1368362951"/>
                  </a:ext>
                </a:extLst>
              </a:tr>
              <a:tr h="326427">
                <a:tc>
                  <a:txBody>
                    <a:bodyPr/>
                    <a:lstStyle/>
                    <a:p>
                      <a:pPr algn="ctr" fontAlgn="t"/>
                      <a:r>
                        <a:rPr lang="ar-SA" sz="2000">
                          <a:effectLst/>
                        </a:rPr>
                        <a:t>الأسبوع 8</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29/7/2023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3989875416"/>
                  </a:ext>
                </a:extLst>
              </a:tr>
              <a:tr h="326427">
                <a:tc>
                  <a:txBody>
                    <a:bodyPr/>
                    <a:lstStyle/>
                    <a:p>
                      <a:pPr algn="ctr" fontAlgn="t"/>
                      <a:r>
                        <a:rPr lang="ar-SA" sz="2000">
                          <a:effectLst/>
                        </a:rPr>
                        <a:t>الأسبوع 9</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5/8/2023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02204543"/>
                  </a:ext>
                </a:extLst>
              </a:tr>
              <a:tr h="326427">
                <a:tc>
                  <a:txBody>
                    <a:bodyPr/>
                    <a:lstStyle/>
                    <a:p>
                      <a:pPr algn="ctr" fontAlgn="t"/>
                      <a:r>
                        <a:rPr lang="ar-SA" sz="2000">
                          <a:effectLst/>
                        </a:rPr>
                        <a:t>الأسبوع 10</a:t>
                      </a:r>
                    </a:p>
                  </a:txBody>
                  <a:tcPr marL="64945" marR="64945" marT="32473" marB="32473">
                    <a:lnL>
                      <a:noFill/>
                    </a:lnL>
                    <a:lnR>
                      <a:noFill/>
                    </a:lnR>
                    <a:lnT>
                      <a:noFill/>
                    </a:lnT>
                    <a:lnB>
                      <a:noFill/>
                    </a:lnB>
                    <a:solidFill>
                      <a:srgbClr val="FFFFFF"/>
                    </a:solidFill>
                  </a:tcPr>
                </a:tc>
                <a:tc>
                  <a:txBody>
                    <a:bodyPr/>
                    <a:lstStyle/>
                    <a:p>
                      <a:pPr algn="ctr" fontAlgn="t"/>
                      <a:r>
                        <a:rPr lang="ar-SA" sz="2000" dirty="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12/8/2023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924755615"/>
                  </a:ext>
                </a:extLst>
              </a:tr>
              <a:tr h="326427">
                <a:tc>
                  <a:txBody>
                    <a:bodyPr/>
                    <a:lstStyle/>
                    <a:p>
                      <a:pPr algn="ctr" fontAlgn="t"/>
                      <a:r>
                        <a:rPr lang="ar-SA" sz="2000">
                          <a:effectLst/>
                        </a:rPr>
                        <a:t>الأسبوع 11</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محاضرة – حلقة نقاش – اختبار قصير</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19/8/2023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826376985"/>
                  </a:ext>
                </a:extLst>
              </a:tr>
              <a:tr h="326427">
                <a:tc>
                  <a:txBody>
                    <a:bodyPr/>
                    <a:lstStyle/>
                    <a:p>
                      <a:pPr algn="ctr" fontAlgn="t"/>
                      <a:r>
                        <a:rPr lang="ar-SA" sz="2000">
                          <a:effectLst/>
                        </a:rPr>
                        <a:t>الأسبوع 12</a:t>
                      </a:r>
                    </a:p>
                  </a:txBody>
                  <a:tcPr marL="64945" marR="64945" marT="32473" marB="32473">
                    <a:lnL>
                      <a:noFill/>
                    </a:lnL>
                    <a:lnR>
                      <a:noFill/>
                    </a:lnR>
                    <a:lnT>
                      <a:noFill/>
                    </a:lnT>
                    <a:lnB>
                      <a:noFill/>
                    </a:lnB>
                    <a:solidFill>
                      <a:srgbClr val="FFFFFF"/>
                    </a:solidFill>
                  </a:tcPr>
                </a:tc>
                <a:tc>
                  <a:txBody>
                    <a:bodyPr/>
                    <a:lstStyle/>
                    <a:p>
                      <a:pPr algn="ctr" fontAlgn="t"/>
                      <a:r>
                        <a:rPr lang="ar-SA" sz="2000">
                          <a:effectLst/>
                        </a:rPr>
                        <a:t>حلقة نقاش</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26/8/2023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614307031"/>
                  </a:ext>
                </a:extLst>
              </a:tr>
              <a:tr h="326427">
                <a:tc>
                  <a:txBody>
                    <a:bodyPr/>
                    <a:lstStyle/>
                    <a:p>
                      <a:pPr algn="ctr" fontAlgn="t"/>
                      <a:r>
                        <a:rPr lang="ar-SA" sz="2000" dirty="0">
                          <a:effectLst/>
                        </a:rPr>
                        <a:t>الأسبوع 13</a:t>
                      </a:r>
                    </a:p>
                  </a:txBody>
                  <a:tcPr marL="64945" marR="64945" marT="32473" marB="32473">
                    <a:lnL>
                      <a:noFill/>
                    </a:lnL>
                    <a:lnR>
                      <a:noFill/>
                    </a:lnR>
                    <a:lnT>
                      <a:noFill/>
                    </a:lnT>
                    <a:lnB>
                      <a:noFill/>
                    </a:lnB>
                    <a:solidFill>
                      <a:srgbClr val="FFFFFF"/>
                    </a:solidFill>
                  </a:tcPr>
                </a:tc>
                <a:tc>
                  <a:txBody>
                    <a:bodyPr/>
                    <a:lstStyle/>
                    <a:p>
                      <a:pPr algn="ctr" fontAlgn="t"/>
                      <a:r>
                        <a:rPr lang="ar-SA" sz="2000" b="1" dirty="0">
                          <a:effectLst/>
                        </a:rPr>
                        <a:t>بداية الاختبارات النهائية</a:t>
                      </a:r>
                    </a:p>
                  </a:txBody>
                  <a:tcPr marL="64945" marR="64945" marT="32473" marB="32473">
                    <a:lnL>
                      <a:noFill/>
                    </a:lnL>
                    <a:lnR>
                      <a:noFill/>
                    </a:lnR>
                    <a:lnT>
                      <a:noFill/>
                    </a:lnT>
                    <a:lnB>
                      <a:noFill/>
                    </a:lnB>
                    <a:solidFill>
                      <a:srgbClr val="FFFFFF"/>
                    </a:solidFill>
                  </a:tcPr>
                </a:tc>
                <a:tc>
                  <a:txBody>
                    <a:bodyPr/>
                    <a:lstStyle/>
                    <a:p>
                      <a:pPr algn="ctr" fontAlgn="t"/>
                      <a:r>
                        <a:rPr lang="en-US" sz="2000">
                          <a:effectLst/>
                        </a:rPr>
                        <a:t>2/9/2023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90736319"/>
                  </a:ext>
                </a:extLst>
              </a:tr>
              <a:tr h="326427">
                <a:tc>
                  <a:txBody>
                    <a:bodyPr/>
                    <a:lstStyle/>
                    <a:p>
                      <a:pPr algn="ctr" fontAlgn="t"/>
                      <a:r>
                        <a:rPr lang="ar-SA" sz="2000">
                          <a:effectLst/>
                        </a:rPr>
                        <a:t>نهاية الدراسة</a:t>
                      </a:r>
                    </a:p>
                  </a:txBody>
                  <a:tcPr marL="64945" marR="64945" marT="32473" marB="32473">
                    <a:lnL>
                      <a:noFill/>
                    </a:lnL>
                    <a:lnR>
                      <a:noFill/>
                    </a:lnR>
                    <a:lnT>
                      <a:noFill/>
                    </a:lnT>
                    <a:lnB>
                      <a:noFill/>
                    </a:lnB>
                    <a:solidFill>
                      <a:srgbClr val="FFFFFF"/>
                    </a:solidFill>
                  </a:tcPr>
                </a:tc>
                <a:tc>
                  <a:txBody>
                    <a:bodyPr/>
                    <a:lstStyle/>
                    <a:p>
                      <a:pPr algn="ctr" fontAlgn="t"/>
                      <a:r>
                        <a:rPr lang="ar-SA" sz="2000" b="1" dirty="0">
                          <a:effectLst/>
                        </a:rPr>
                        <a:t>نهاية الاختبارات النهائية</a:t>
                      </a:r>
                    </a:p>
                  </a:txBody>
                  <a:tcPr marL="64945" marR="64945" marT="32473" marB="32473">
                    <a:lnL>
                      <a:noFill/>
                    </a:lnL>
                    <a:lnR>
                      <a:noFill/>
                    </a:lnR>
                    <a:lnT>
                      <a:noFill/>
                    </a:lnT>
                    <a:lnB>
                      <a:noFill/>
                    </a:lnB>
                    <a:solidFill>
                      <a:srgbClr val="FFFFFF"/>
                    </a:solidFill>
                  </a:tcPr>
                </a:tc>
                <a:tc>
                  <a:txBody>
                    <a:bodyPr/>
                    <a:lstStyle/>
                    <a:p>
                      <a:pPr algn="ctr" fontAlgn="t"/>
                      <a:r>
                        <a:rPr lang="en-US" sz="2000" dirty="0">
                          <a:effectLst/>
                        </a:rPr>
                        <a:t>9/9/2023</a:t>
                      </a:r>
                    </a:p>
                  </a:txBody>
                  <a:tcPr marL="64945" marR="64945" marT="32473" marB="32473">
                    <a:lnL>
                      <a:noFill/>
                    </a:lnL>
                    <a:lnR>
                      <a:noFill/>
                    </a:lnR>
                    <a:lnT>
                      <a:noFill/>
                    </a:lnT>
                    <a:lnB>
                      <a:noFill/>
                    </a:lnB>
                    <a:solidFill>
                      <a:srgbClr val="FFFFFF"/>
                    </a:solidFill>
                  </a:tcPr>
                </a:tc>
                <a:extLst>
                  <a:ext uri="{0D108BD9-81ED-4DB2-BD59-A6C34878D82A}">
                    <a16:rowId xmlns:a16="http://schemas.microsoft.com/office/drawing/2014/main" val="2911432601"/>
                  </a:ext>
                </a:extLst>
              </a:tr>
            </a:tbl>
          </a:graphicData>
        </a:graphic>
      </p:graphicFrame>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Quizzes &amp; Exams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7F63C53-A357-578C-2F27-288004AB3168}"/>
              </a:ext>
            </a:extLst>
          </p:cNvPr>
          <p:cNvPicPr>
            <a:picLocks noChangeAspect="1"/>
          </p:cNvPicPr>
          <p:nvPr/>
        </p:nvPicPr>
        <p:blipFill>
          <a:blip r:embed="rId8"/>
          <a:stretch>
            <a:fillRect/>
          </a:stretch>
        </p:blipFill>
        <p:spPr>
          <a:xfrm>
            <a:off x="1782706" y="2008509"/>
            <a:ext cx="8626588" cy="3571834"/>
          </a:xfrm>
          <a:prstGeom prst="rect">
            <a:avLst/>
          </a:prstGeom>
        </p:spPr>
      </p:pic>
    </p:spTree>
    <p:extLst>
      <p:ext uri="{BB962C8B-B14F-4D97-AF65-F5344CB8AC3E}">
        <p14:creationId xmlns:p14="http://schemas.microsoft.com/office/powerpoint/2010/main" val="4234443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Final Exam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DC14AE17-29D9-8E1C-864F-0E84F7FE0410}"/>
              </a:ext>
            </a:extLst>
          </p:cNvPr>
          <p:cNvPicPr>
            <a:picLocks noChangeAspect="1"/>
          </p:cNvPicPr>
          <p:nvPr/>
        </p:nvPicPr>
        <p:blipFill rotWithShape="1">
          <a:blip r:embed="rId8"/>
          <a:srcRect l="10416" t="26526" r="6076" b="30350"/>
          <a:stretch/>
        </p:blipFill>
        <p:spPr>
          <a:xfrm>
            <a:off x="1533377" y="1861957"/>
            <a:ext cx="9059595" cy="3718386"/>
          </a:xfrm>
          <a:prstGeom prst="rect">
            <a:avLst/>
          </a:prstGeom>
        </p:spPr>
      </p:pic>
    </p:spTree>
    <p:extLst>
      <p:ext uri="{BB962C8B-B14F-4D97-AF65-F5344CB8AC3E}">
        <p14:creationId xmlns:p14="http://schemas.microsoft.com/office/powerpoint/2010/main" val="28065880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r"/>
            <a:r>
              <a:rPr lang="ar-SA" sz="2800" b="1" dirty="0">
                <a:solidFill>
                  <a:schemeClr val="bg1"/>
                </a:solidFill>
                <a:latin typeface="Tajawal Medium" panose="00000600000000000000" pitchFamily="2" charset="-78"/>
                <a:cs typeface="Tajawal Medium" panose="00000600000000000000" pitchFamily="2" charset="-78"/>
              </a:rPr>
              <a:t>الأعمال وتوزيع الدرجات</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6" name="Picture 5">
            <a:extLst>
              <a:ext uri="{FF2B5EF4-FFF2-40B4-BE49-F238E27FC236}">
                <a16:creationId xmlns:a16="http://schemas.microsoft.com/office/drawing/2014/main" id="{DD8A3DDD-B987-49B2-44E7-7E00325BB443}"/>
              </a:ext>
            </a:extLst>
          </p:cNvPr>
          <p:cNvPicPr>
            <a:picLocks noChangeAspect="1"/>
          </p:cNvPicPr>
          <p:nvPr/>
        </p:nvPicPr>
        <p:blipFill>
          <a:blip r:embed="rId8"/>
          <a:stretch>
            <a:fillRect/>
          </a:stretch>
        </p:blipFill>
        <p:spPr>
          <a:xfrm>
            <a:off x="1223889" y="1448158"/>
            <a:ext cx="9805181" cy="4972257"/>
          </a:xfrm>
          <a:prstGeom prst="rect">
            <a:avLst/>
          </a:prstGeom>
        </p:spPr>
      </p:pic>
    </p:spTree>
    <p:extLst>
      <p:ext uri="{BB962C8B-B14F-4D97-AF65-F5344CB8AC3E}">
        <p14:creationId xmlns:p14="http://schemas.microsoft.com/office/powerpoint/2010/main" val="2110096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9121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Description</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29979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92148" y="1933548"/>
            <a:ext cx="9207704" cy="4401205"/>
          </a:xfrm>
          <a:prstGeom prst="rect">
            <a:avLst/>
          </a:prstGeom>
          <a:noFill/>
        </p:spPr>
        <p:txBody>
          <a:bodyPr wrap="square" rtlCol="0">
            <a:spAutoFit/>
          </a:bodyPr>
          <a:lstStyle/>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Credit Hours: 3 credit hours </a:t>
            </a:r>
          </a:p>
          <a:p>
            <a:pPr marL="285750" indent="-285750">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materials and reference for this course will be:</a:t>
            </a:r>
          </a:p>
          <a:p>
            <a:pPr marL="457200" indent="-457200">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The textbook.</a:t>
            </a:r>
          </a:p>
          <a:p>
            <a:pPr marL="457200" indent="-457200">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Lecture notes and slides.</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Required Textbook</a:t>
            </a:r>
            <a:r>
              <a:rPr lang="en-US" sz="2800" dirty="0">
                <a:solidFill>
                  <a:srgbClr val="2D3956"/>
                </a:solidFill>
                <a:latin typeface="Tajawal ExtraBold" panose="00000800000000000000" pitchFamily="2" charset="-78"/>
                <a:cs typeface="Tajawal ExtraBold" panose="00000800000000000000" pitchFamily="2" charset="-78"/>
              </a:rPr>
              <a:t>: Project Team Leadership and Communication by Samuel </a:t>
            </a:r>
            <a:r>
              <a:rPr lang="en-US" sz="2800" dirty="0" err="1">
                <a:solidFill>
                  <a:srgbClr val="2D3956"/>
                </a:solidFill>
                <a:latin typeface="Tajawal ExtraBold" panose="00000800000000000000" pitchFamily="2" charset="-78"/>
                <a:cs typeface="Tajawal ExtraBold" panose="00000800000000000000" pitchFamily="2" charset="-78"/>
              </a:rPr>
              <a:t>Malachowsky</a:t>
            </a: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F4202DF-2EF5-93F4-18BE-F53793494A86}"/>
              </a:ext>
            </a:extLst>
          </p:cNvPr>
          <p:cNvPicPr>
            <a:picLocks noChangeAspect="1"/>
          </p:cNvPicPr>
          <p:nvPr/>
        </p:nvPicPr>
        <p:blipFill rotWithShape="1">
          <a:blip r:embed="rId8"/>
          <a:srcRect l="22228"/>
          <a:stretch/>
        </p:blipFill>
        <p:spPr>
          <a:xfrm>
            <a:off x="10032043" y="2306131"/>
            <a:ext cx="1879649" cy="2216902"/>
          </a:xfrm>
          <a:prstGeom prst="rect">
            <a:avLst/>
          </a:prstGeom>
        </p:spPr>
      </p:pic>
    </p:spTree>
    <p:extLst>
      <p:ext uri="{BB962C8B-B14F-4D97-AF65-F5344CB8AC3E}">
        <p14:creationId xmlns:p14="http://schemas.microsoft.com/office/powerpoint/2010/main" val="10784469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4275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Objectives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35417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24104" y="1861957"/>
            <a:ext cx="9085440" cy="4832092"/>
          </a:xfrm>
          <a:prstGeom prst="rect">
            <a:avLst/>
          </a:prstGeom>
          <a:noFill/>
        </p:spPr>
        <p:txBody>
          <a:bodyPr wrap="square" rtlCol="0">
            <a:spAutoFit/>
          </a:bodyPr>
          <a:lstStyle/>
          <a:p>
            <a:pPr marL="285750" indent="-28575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You’ve been self-motivated your whole life. </a:t>
            </a:r>
          </a:p>
          <a:p>
            <a:pPr marL="285750" indent="-28575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You’ve mastered the skills and technical expertise required by your field. </a:t>
            </a:r>
          </a:p>
          <a:p>
            <a:pPr marL="285750" indent="-28575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Your colleagues and peers respect you as a professional and a friend.  </a:t>
            </a:r>
          </a:p>
          <a:p>
            <a:pPr marL="285750" indent="-28575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But nothing has prepared you for the host of challenges that come with leading a team: oppressive schedules, demanding customers, and people who just can’t seem to get to work.</a:t>
            </a:r>
          </a:p>
          <a:p>
            <a:pPr marL="285750" indent="-285750" algn="just">
              <a:buFont typeface="Wingdings" panose="05000000000000000000" pitchFamily="2" charset="2"/>
              <a:buChar char="v"/>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Wingdings" panose="05000000000000000000" pitchFamily="2" charset="2"/>
              <a:buChar char="v"/>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776631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2019690"/>
            <a:ext cx="8980333" cy="4185761"/>
          </a:xfrm>
          <a:prstGeom prst="rect">
            <a:avLst/>
          </a:prstGeom>
          <a:noFill/>
        </p:spPr>
        <p:txBody>
          <a:bodyPr wrap="square" rtlCol="0">
            <a:spAutoFit/>
          </a:bodyPr>
          <a:lstStyle/>
          <a:p>
            <a:pPr marL="342900" indent="-342900" algn="just">
              <a:buFont typeface="Wingdings" panose="05000000000000000000" pitchFamily="2" charset="2"/>
              <a:buChar char="v"/>
            </a:pPr>
            <a:r>
              <a:rPr lang="en-US" sz="2800" dirty="0">
                <a:solidFill>
                  <a:srgbClr val="2D3956"/>
                </a:solidFill>
                <a:latin typeface="Tajawal ExtraBold" panose="00000800000000000000" pitchFamily="2" charset="-78"/>
                <a:cs typeface="Tajawal ExtraBold" panose="00000800000000000000" pitchFamily="2" charset="-78"/>
              </a:rPr>
              <a:t>This course takes a step-by-step approach in helping you to understand how to fulfil the expectations of a team leader—from gaining a basic grasp of what makes a project a project—to techniques in estimating time and creating schedules—to how to properly communicate reports, metrics, and numbers in a way that’s relevant to those who care about your project.</a:t>
            </a:r>
          </a:p>
          <a:p>
            <a:pPr marL="285750" indent="-28575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04902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85797"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778427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61957"/>
            <a:ext cx="9465269" cy="4154984"/>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Understand the principles of leadership, and how they apply to you as a professional and those you work with</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Properly prioritize tasks, project schedules, and customer demands</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Analyze and manage the expectations of those important to the project through consistent, planned communication</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Build trust, foster commitment, and manage conflict within your team</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Identify and stop common project issues in their tracks and much more</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33085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095688" y="2659559"/>
            <a:ext cx="1962204"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913641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65369" y="1778986"/>
            <a:ext cx="9465269" cy="4154984"/>
          </a:xfrm>
          <a:prstGeom prst="rect">
            <a:avLst/>
          </a:prstGeom>
          <a:noFill/>
        </p:spPr>
        <p:txBody>
          <a:bodyPr wrap="square" rtlCol="0">
            <a:spAutoFit/>
          </a:bodyPr>
          <a:lstStyle/>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Introduction to project leadership</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Project Fundamentals</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Understanding Leadership</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Theories of Leadership</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Prioritization: The Core of Project Leadership</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Team Structure and Development</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Leadership and Resolving Conflict </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Leadership and Motivation</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Communication and Expectation Management</a:t>
            </a:r>
          </a:p>
          <a:p>
            <a:pPr marL="457200" indent="-457200" algn="just">
              <a:buFont typeface="+mj-lt"/>
              <a:buAutoNum type="arabicPeriod"/>
            </a:pPr>
            <a:r>
              <a:rPr lang="en-US" sz="2400" dirty="0">
                <a:solidFill>
                  <a:srgbClr val="2D3956"/>
                </a:solidFill>
                <a:latin typeface="Tajawal ExtraBold" panose="00000800000000000000" pitchFamily="2" charset="-78"/>
                <a:cs typeface="Tajawal ExtraBold" panose="00000800000000000000" pitchFamily="2" charset="-78"/>
              </a:rPr>
              <a:t>Decision Making: An Essential Leadership Skill </a:t>
            </a:r>
          </a:p>
          <a:p>
            <a:pPr marL="285750" indent="-285750" algn="just">
              <a:buFont typeface="Arial" panose="020B0604020202020204" pitchFamily="34" charset="0"/>
              <a:buChar char="•"/>
            </a:pP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329184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427536"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 to project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6" y="1861957"/>
            <a:ext cx="9141712" cy="3970318"/>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In this introduction, we explore what is a definition for management, project, and leadership.</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is a project?</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Leadership VS Management.</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Leader vs Manager.</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Impact of leadership on project</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Major project leadership skills.</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43901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1041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2156657"/>
            <a:ext cx="9345750" cy="3477875"/>
          </a:xfrm>
          <a:prstGeom prst="rect">
            <a:avLst/>
          </a:prstGeom>
          <a:noFill/>
        </p:spPr>
        <p:txBody>
          <a:bodyPr wrap="square" rtlCol="0">
            <a:spAutoFit/>
          </a:bodyPr>
          <a:lstStyle/>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In this introduction, we explore what it means to be a leader and how to match your leadership style, influence, and motivators with the culture of the team you are leading. Additionally, this chapter explores who is important to the project and provides a basic understanding of the field of Project Management.</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The Leader’s Title</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Leadership Styles</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Influence</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Motivators</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Matching Leadership with Culture</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Who We Lead</a:t>
            </a:r>
          </a:p>
          <a:p>
            <a:pPr marL="285750" indent="-285750" algn="just">
              <a:buFont typeface="Arial" panose="020B0604020202020204" pitchFamily="34" charset="0"/>
              <a:buChar char="•"/>
            </a:pPr>
            <a:r>
              <a:rPr lang="en-US" sz="2000" dirty="0">
                <a:solidFill>
                  <a:srgbClr val="2D3956"/>
                </a:solidFill>
                <a:latin typeface="Tajawal ExtraBold" panose="00000800000000000000" pitchFamily="2" charset="-78"/>
                <a:cs typeface="Tajawal ExtraBold" panose="00000800000000000000" pitchFamily="2" charset="-78"/>
              </a:rPr>
              <a:t>The Discipline of Project Management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040283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48380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Theories of Leadership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319431"/>
            <a:ext cx="9465269" cy="2677656"/>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Understand different leadership theories.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Types of leadership power (Influence).</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Motivators.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Culture.</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Professional Discipline and Ethics.</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201731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8919"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Decision Making: An Essential Leadership Skill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61957"/>
            <a:ext cx="9465269" cy="3970318"/>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is Decision Making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Decision Making and leadership</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Importance of Decision-Making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Types of decision making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Decision Making style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Stages of decision making process/ models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Decision making from leaders perspective</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Decision-making skills</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593670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891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Project Fundamentals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61957"/>
            <a:ext cx="946526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is a Project?</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Project Environment</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Values, Needs, and Process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Quality and The Project Triangle</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Defining Project Outcomes: A Layered Approach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Project’s Early Stages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Chapter Tool: Planning Project Quality</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373292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188919"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Prioritization: The Core of Project Leadership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4141" y="2063962"/>
            <a:ext cx="9465269" cy="3108543"/>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Why is Prioritization So Essential?</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Estimation Methods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Estimates vs. Commitments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Accuracy and Precision</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Project Scheduling</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Project Tracking</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Risk Management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68692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012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Structure and Development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61957"/>
            <a:ext cx="9465269" cy="3785652"/>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What Makes a Team Successful?</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Team Structure</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Team Development</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Needs and the Team</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Building Trust</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Managing Conflict</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Achieving Commitment</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Embracing Accountability</a:t>
            </a: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Focusing on Results</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955791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693628"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Communication and Expectation Management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61957"/>
            <a:ext cx="9465269" cy="3108543"/>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Importance of Project Communication</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Basic Communication Concepts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Communications within the Team: Meeting Success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Ethics in Communication</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Communicating with Metrics and Reports</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Stakeholder Expectation Management</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467877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03676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Teaching Strategy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147018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645918"/>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470173"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Teaching Strategy/ Sending Questions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993272" y="5571162"/>
            <a:ext cx="1100003" cy="572400"/>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F869BAF2-BEAB-81AF-3258-D433E704340B}"/>
              </a:ext>
            </a:extLst>
          </p:cNvPr>
          <p:cNvGrpSpPr/>
          <p:nvPr/>
        </p:nvGrpSpPr>
        <p:grpSpPr>
          <a:xfrm>
            <a:off x="4063651" y="2841136"/>
            <a:ext cx="719968" cy="91440"/>
            <a:chOff x="3275739" y="1309326"/>
            <a:chExt cx="719968" cy="91440"/>
          </a:xfrm>
        </p:grpSpPr>
        <p:sp>
          <p:nvSpPr>
            <p:cNvPr id="28" name="Straight Connector 3">
              <a:extLst>
                <a:ext uri="{FF2B5EF4-FFF2-40B4-BE49-F238E27FC236}">
                  <a16:creationId xmlns:a16="http://schemas.microsoft.com/office/drawing/2014/main" id="{D2C33917-5B3D-9A79-D3C7-D8D441B34656}"/>
                </a:ext>
              </a:extLst>
            </p:cNvPr>
            <p:cNvSpPr/>
            <p:nvPr/>
          </p:nvSpPr>
          <p:spPr>
            <a:xfrm>
              <a:off x="3275739" y="1309326"/>
              <a:ext cx="719968" cy="91440"/>
            </a:xfrm>
            <a:custGeom>
              <a:avLst/>
              <a:gdLst/>
              <a:ahLst/>
              <a:cxnLst/>
              <a:rect l="0" t="0" r="0" b="0"/>
              <a:pathLst>
                <a:path>
                  <a:moveTo>
                    <a:pt x="0" y="45720"/>
                  </a:moveTo>
                  <a:lnTo>
                    <a:pt x="719968" y="45720"/>
                  </a:lnTo>
                </a:path>
              </a:pathLst>
            </a:custGeom>
            <a:noFill/>
            <a:ln w="6350" cap="flat" cmpd="sng" algn="ctr">
              <a:solidFill>
                <a:srgbClr val="ED7D31">
                  <a:hueOff val="0"/>
                  <a:satOff val="0"/>
                  <a:lumOff val="0"/>
                  <a:alphaOff val="0"/>
                </a:srgbClr>
              </a:solidFill>
              <a:prstDash val="solid"/>
              <a:miter lim="800000"/>
              <a:tailEnd type="arrow"/>
            </a:ln>
            <a:effectLst/>
          </p:spPr>
        </p:sp>
        <p:sp>
          <p:nvSpPr>
            <p:cNvPr id="29" name="Straight Connector 4">
              <a:extLst>
                <a:ext uri="{FF2B5EF4-FFF2-40B4-BE49-F238E27FC236}">
                  <a16:creationId xmlns:a16="http://schemas.microsoft.com/office/drawing/2014/main" id="{55215119-6703-7A5D-EBE2-B4303369F203}"/>
                </a:ext>
              </a:extLst>
            </p:cNvPr>
            <p:cNvSpPr txBox="1"/>
            <p:nvPr/>
          </p:nvSpPr>
          <p:spPr>
            <a:xfrm>
              <a:off x="3616959"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6" name="Group 5">
            <a:extLst>
              <a:ext uri="{FF2B5EF4-FFF2-40B4-BE49-F238E27FC236}">
                <a16:creationId xmlns:a16="http://schemas.microsoft.com/office/drawing/2014/main" id="{A630552E-ECA2-79E7-4C05-DA80CBA9960A}"/>
              </a:ext>
            </a:extLst>
          </p:cNvPr>
          <p:cNvGrpSpPr/>
          <p:nvPr/>
        </p:nvGrpSpPr>
        <p:grpSpPr>
          <a:xfrm>
            <a:off x="802108" y="1645920"/>
            <a:ext cx="3263343" cy="2481870"/>
            <a:chOff x="14196" y="114110"/>
            <a:chExt cx="3263343" cy="2481870"/>
          </a:xfrm>
        </p:grpSpPr>
        <p:sp>
          <p:nvSpPr>
            <p:cNvPr id="26" name="Rectangle 25">
              <a:extLst>
                <a:ext uri="{FF2B5EF4-FFF2-40B4-BE49-F238E27FC236}">
                  <a16:creationId xmlns:a16="http://schemas.microsoft.com/office/drawing/2014/main" id="{12513F10-97F6-8CC5-52E7-4043FC1CFBD8}"/>
                </a:ext>
              </a:extLst>
            </p:cNvPr>
            <p:cNvSpPr/>
            <p:nvPr/>
          </p:nvSpPr>
          <p:spPr>
            <a:xfrm>
              <a:off x="14196" y="114110"/>
              <a:ext cx="3263343" cy="2481870"/>
            </a:xfrm>
            <a:prstGeom prst="rect">
              <a:avLst/>
            </a:prstGeom>
            <a:solidFill>
              <a:srgbClr val="ED7D31">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7" name="TextBox 26">
              <a:extLst>
                <a:ext uri="{FF2B5EF4-FFF2-40B4-BE49-F238E27FC236}">
                  <a16:creationId xmlns:a16="http://schemas.microsoft.com/office/drawing/2014/main" id="{6A1AD6B8-0AFD-9607-4A32-8FF772FC868D}"/>
                </a:ext>
              </a:extLst>
            </p:cNvPr>
            <p:cNvSpPr txBox="1"/>
            <p:nvPr/>
          </p:nvSpPr>
          <p:spPr>
            <a:xfrm>
              <a:off x="14196" y="114110"/>
              <a:ext cx="3263343" cy="2481870"/>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Recorded Lecture</a:t>
              </a:r>
            </a:p>
          </p:txBody>
        </p:sp>
      </p:grpSp>
      <p:grpSp>
        <p:nvGrpSpPr>
          <p:cNvPr id="7" name="Group 6">
            <a:extLst>
              <a:ext uri="{FF2B5EF4-FFF2-40B4-BE49-F238E27FC236}">
                <a16:creationId xmlns:a16="http://schemas.microsoft.com/office/drawing/2014/main" id="{D6D3BFCD-6578-0DA3-F2A2-03D8B912C5AA}"/>
              </a:ext>
            </a:extLst>
          </p:cNvPr>
          <p:cNvGrpSpPr/>
          <p:nvPr/>
        </p:nvGrpSpPr>
        <p:grpSpPr>
          <a:xfrm>
            <a:off x="8077563" y="2841136"/>
            <a:ext cx="719968" cy="91440"/>
            <a:chOff x="7289651" y="1309326"/>
            <a:chExt cx="719968" cy="91440"/>
          </a:xfrm>
        </p:grpSpPr>
        <p:sp>
          <p:nvSpPr>
            <p:cNvPr id="23" name="Straight Connector 7">
              <a:extLst>
                <a:ext uri="{FF2B5EF4-FFF2-40B4-BE49-F238E27FC236}">
                  <a16:creationId xmlns:a16="http://schemas.microsoft.com/office/drawing/2014/main" id="{8F450A49-4F4F-0514-AB7D-C178224BAE9A}"/>
                </a:ext>
              </a:extLst>
            </p:cNvPr>
            <p:cNvSpPr/>
            <p:nvPr/>
          </p:nvSpPr>
          <p:spPr>
            <a:xfrm>
              <a:off x="7289651" y="1309326"/>
              <a:ext cx="719968" cy="91440"/>
            </a:xfrm>
            <a:custGeom>
              <a:avLst/>
              <a:gdLst/>
              <a:ahLst/>
              <a:cxnLst/>
              <a:rect l="0" t="0" r="0" b="0"/>
              <a:pathLst>
                <a:path>
                  <a:moveTo>
                    <a:pt x="0" y="45720"/>
                  </a:moveTo>
                  <a:lnTo>
                    <a:pt x="719968" y="45720"/>
                  </a:lnTo>
                </a:path>
              </a:pathLst>
            </a:custGeom>
            <a:noFill/>
            <a:ln w="6350" cap="flat" cmpd="sng" algn="ctr">
              <a:solidFill>
                <a:srgbClr val="A5A5A5">
                  <a:hueOff val="0"/>
                  <a:satOff val="0"/>
                  <a:lumOff val="0"/>
                  <a:alphaOff val="0"/>
                </a:srgbClr>
              </a:solidFill>
              <a:prstDash val="solid"/>
              <a:miter lim="800000"/>
              <a:tailEnd type="arrow"/>
            </a:ln>
            <a:effectLst/>
          </p:spPr>
        </p:sp>
        <p:sp>
          <p:nvSpPr>
            <p:cNvPr id="24" name="Straight Connector 8">
              <a:extLst>
                <a:ext uri="{FF2B5EF4-FFF2-40B4-BE49-F238E27FC236}">
                  <a16:creationId xmlns:a16="http://schemas.microsoft.com/office/drawing/2014/main" id="{346874F0-E616-8D3C-4B09-9B92E061CB0E}"/>
                </a:ext>
              </a:extLst>
            </p:cNvPr>
            <p:cNvSpPr txBox="1"/>
            <p:nvPr/>
          </p:nvSpPr>
          <p:spPr>
            <a:xfrm>
              <a:off x="7630871"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8" name="Group 7">
            <a:extLst>
              <a:ext uri="{FF2B5EF4-FFF2-40B4-BE49-F238E27FC236}">
                <a16:creationId xmlns:a16="http://schemas.microsoft.com/office/drawing/2014/main" id="{77EAE707-C1B4-25EE-CB40-ED2678D47CC9}"/>
              </a:ext>
            </a:extLst>
          </p:cNvPr>
          <p:cNvGrpSpPr/>
          <p:nvPr/>
        </p:nvGrpSpPr>
        <p:grpSpPr>
          <a:xfrm>
            <a:off x="4816020" y="1735773"/>
            <a:ext cx="3263343" cy="2302164"/>
            <a:chOff x="4028108" y="203963"/>
            <a:chExt cx="3263343" cy="2302164"/>
          </a:xfrm>
        </p:grpSpPr>
        <p:sp>
          <p:nvSpPr>
            <p:cNvPr id="21" name="Rectangle 20">
              <a:extLst>
                <a:ext uri="{FF2B5EF4-FFF2-40B4-BE49-F238E27FC236}">
                  <a16:creationId xmlns:a16="http://schemas.microsoft.com/office/drawing/2014/main" id="{C36D6E61-CB8E-0538-B6BD-DB8CFAE6DD13}"/>
                </a:ext>
              </a:extLst>
            </p:cNvPr>
            <p:cNvSpPr/>
            <p:nvPr/>
          </p:nvSpPr>
          <p:spPr>
            <a:xfrm>
              <a:off x="4028108" y="203963"/>
              <a:ext cx="3263343" cy="2302164"/>
            </a:xfrm>
            <a:prstGeom prst="rect">
              <a:avLst/>
            </a:prstGeom>
            <a:solidFill>
              <a:srgbClr val="A5A5A5">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2" name="TextBox 21">
              <a:extLst>
                <a:ext uri="{FF2B5EF4-FFF2-40B4-BE49-F238E27FC236}">
                  <a16:creationId xmlns:a16="http://schemas.microsoft.com/office/drawing/2014/main" id="{6FBB0B82-056D-344F-D28E-FD03F8167E4D}"/>
                </a:ext>
              </a:extLst>
            </p:cNvPr>
            <p:cNvSpPr txBox="1"/>
            <p:nvPr/>
          </p:nvSpPr>
          <p:spPr>
            <a:xfrm>
              <a:off x="4028108" y="203963"/>
              <a:ext cx="3263343" cy="230216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Read Carefully Pdf/ Ppt.</a:t>
              </a:r>
            </a:p>
          </p:txBody>
        </p:sp>
      </p:grpSp>
      <p:grpSp>
        <p:nvGrpSpPr>
          <p:cNvPr id="10" name="Group 9">
            <a:extLst>
              <a:ext uri="{FF2B5EF4-FFF2-40B4-BE49-F238E27FC236}">
                <a16:creationId xmlns:a16="http://schemas.microsoft.com/office/drawing/2014/main" id="{6C458F79-AD16-6386-EA7D-CC7DC85E8032}"/>
              </a:ext>
            </a:extLst>
          </p:cNvPr>
          <p:cNvGrpSpPr/>
          <p:nvPr/>
        </p:nvGrpSpPr>
        <p:grpSpPr>
          <a:xfrm>
            <a:off x="8829932" y="1787758"/>
            <a:ext cx="3263343" cy="2198194"/>
            <a:chOff x="8042020" y="255948"/>
            <a:chExt cx="3263343" cy="2198194"/>
          </a:xfrm>
        </p:grpSpPr>
        <p:sp>
          <p:nvSpPr>
            <p:cNvPr id="17" name="Rectangle 16">
              <a:extLst>
                <a:ext uri="{FF2B5EF4-FFF2-40B4-BE49-F238E27FC236}">
                  <a16:creationId xmlns:a16="http://schemas.microsoft.com/office/drawing/2014/main" id="{B52CE551-FA88-ED70-9CB8-564D4323DB99}"/>
                </a:ext>
              </a:extLst>
            </p:cNvPr>
            <p:cNvSpPr/>
            <p:nvPr/>
          </p:nvSpPr>
          <p:spPr>
            <a:xfrm>
              <a:off x="8042020" y="255948"/>
              <a:ext cx="3263343" cy="2198194"/>
            </a:xfrm>
            <a:prstGeom prst="rect">
              <a:avLst/>
            </a:prstGeom>
            <a:solidFill>
              <a:srgbClr val="FFC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8" name="TextBox 17">
              <a:extLst>
                <a:ext uri="{FF2B5EF4-FFF2-40B4-BE49-F238E27FC236}">
                  <a16:creationId xmlns:a16="http://schemas.microsoft.com/office/drawing/2014/main" id="{A5FE9790-45D8-DB82-82EA-7E49DB91B02C}"/>
                </a:ext>
              </a:extLst>
            </p:cNvPr>
            <p:cNvSpPr txBox="1"/>
            <p:nvPr/>
          </p:nvSpPr>
          <p:spPr>
            <a:xfrm>
              <a:off x="8042020" y="255948"/>
              <a:ext cx="3263343" cy="219819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Write your Inquiries/ Questions you don`t find an answer for (Note: You should first search for the answer)</a:t>
              </a:r>
            </a:p>
          </p:txBody>
        </p:sp>
      </p:grpSp>
    </p:spTree>
    <p:extLst>
      <p:ext uri="{BB962C8B-B14F-4D97-AF65-F5344CB8AC3E}">
        <p14:creationId xmlns:p14="http://schemas.microsoft.com/office/powerpoint/2010/main" val="38860533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645918"/>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Teaching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993272" y="5571162"/>
            <a:ext cx="1100003" cy="572400"/>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F869BAF2-BEAB-81AF-3258-D433E704340B}"/>
              </a:ext>
            </a:extLst>
          </p:cNvPr>
          <p:cNvGrpSpPr/>
          <p:nvPr/>
        </p:nvGrpSpPr>
        <p:grpSpPr>
          <a:xfrm>
            <a:off x="4063651" y="2841136"/>
            <a:ext cx="719968" cy="91440"/>
            <a:chOff x="3275739" y="1309326"/>
            <a:chExt cx="719968" cy="91440"/>
          </a:xfrm>
        </p:grpSpPr>
        <p:sp>
          <p:nvSpPr>
            <p:cNvPr id="28" name="Straight Connector 3">
              <a:extLst>
                <a:ext uri="{FF2B5EF4-FFF2-40B4-BE49-F238E27FC236}">
                  <a16:creationId xmlns:a16="http://schemas.microsoft.com/office/drawing/2014/main" id="{D2C33917-5B3D-9A79-D3C7-D8D441B34656}"/>
                </a:ext>
              </a:extLst>
            </p:cNvPr>
            <p:cNvSpPr/>
            <p:nvPr/>
          </p:nvSpPr>
          <p:spPr>
            <a:xfrm>
              <a:off x="3275739" y="1309326"/>
              <a:ext cx="719968" cy="91440"/>
            </a:xfrm>
            <a:custGeom>
              <a:avLst/>
              <a:gdLst/>
              <a:ahLst/>
              <a:cxnLst/>
              <a:rect l="0" t="0" r="0" b="0"/>
              <a:pathLst>
                <a:path>
                  <a:moveTo>
                    <a:pt x="0" y="45720"/>
                  </a:moveTo>
                  <a:lnTo>
                    <a:pt x="719968" y="45720"/>
                  </a:lnTo>
                </a:path>
              </a:pathLst>
            </a:custGeom>
            <a:noFill/>
            <a:ln w="6350" cap="flat" cmpd="sng" algn="ctr">
              <a:solidFill>
                <a:srgbClr val="ED7D31">
                  <a:hueOff val="0"/>
                  <a:satOff val="0"/>
                  <a:lumOff val="0"/>
                  <a:alphaOff val="0"/>
                </a:srgbClr>
              </a:solidFill>
              <a:prstDash val="solid"/>
              <a:miter lim="800000"/>
              <a:tailEnd type="arrow"/>
            </a:ln>
            <a:effectLst/>
          </p:spPr>
        </p:sp>
        <p:sp>
          <p:nvSpPr>
            <p:cNvPr id="29" name="Straight Connector 4">
              <a:extLst>
                <a:ext uri="{FF2B5EF4-FFF2-40B4-BE49-F238E27FC236}">
                  <a16:creationId xmlns:a16="http://schemas.microsoft.com/office/drawing/2014/main" id="{55215119-6703-7A5D-EBE2-B4303369F203}"/>
                </a:ext>
              </a:extLst>
            </p:cNvPr>
            <p:cNvSpPr txBox="1"/>
            <p:nvPr/>
          </p:nvSpPr>
          <p:spPr>
            <a:xfrm>
              <a:off x="3616959"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6" name="Group 5">
            <a:extLst>
              <a:ext uri="{FF2B5EF4-FFF2-40B4-BE49-F238E27FC236}">
                <a16:creationId xmlns:a16="http://schemas.microsoft.com/office/drawing/2014/main" id="{A630552E-ECA2-79E7-4C05-DA80CBA9960A}"/>
              </a:ext>
            </a:extLst>
          </p:cNvPr>
          <p:cNvGrpSpPr/>
          <p:nvPr/>
        </p:nvGrpSpPr>
        <p:grpSpPr>
          <a:xfrm>
            <a:off x="802108" y="1645920"/>
            <a:ext cx="3263343" cy="2481870"/>
            <a:chOff x="14196" y="114110"/>
            <a:chExt cx="3263343" cy="2481870"/>
          </a:xfrm>
        </p:grpSpPr>
        <p:sp>
          <p:nvSpPr>
            <p:cNvPr id="26" name="Rectangle 25">
              <a:extLst>
                <a:ext uri="{FF2B5EF4-FFF2-40B4-BE49-F238E27FC236}">
                  <a16:creationId xmlns:a16="http://schemas.microsoft.com/office/drawing/2014/main" id="{12513F10-97F6-8CC5-52E7-4043FC1CFBD8}"/>
                </a:ext>
              </a:extLst>
            </p:cNvPr>
            <p:cNvSpPr/>
            <p:nvPr/>
          </p:nvSpPr>
          <p:spPr>
            <a:xfrm>
              <a:off x="14196" y="114110"/>
              <a:ext cx="3263343" cy="2481870"/>
            </a:xfrm>
            <a:prstGeom prst="rect">
              <a:avLst/>
            </a:prstGeom>
            <a:solidFill>
              <a:srgbClr val="ED7D31">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7" name="TextBox 26">
              <a:extLst>
                <a:ext uri="{FF2B5EF4-FFF2-40B4-BE49-F238E27FC236}">
                  <a16:creationId xmlns:a16="http://schemas.microsoft.com/office/drawing/2014/main" id="{6A1AD6B8-0AFD-9607-4A32-8FF772FC868D}"/>
                </a:ext>
              </a:extLst>
            </p:cNvPr>
            <p:cNvSpPr txBox="1"/>
            <p:nvPr/>
          </p:nvSpPr>
          <p:spPr>
            <a:xfrm>
              <a:off x="14196" y="114110"/>
              <a:ext cx="3263343" cy="2481870"/>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Recorded Lecture</a:t>
              </a:r>
            </a:p>
          </p:txBody>
        </p:sp>
      </p:grpSp>
      <p:grpSp>
        <p:nvGrpSpPr>
          <p:cNvPr id="7" name="Group 6">
            <a:extLst>
              <a:ext uri="{FF2B5EF4-FFF2-40B4-BE49-F238E27FC236}">
                <a16:creationId xmlns:a16="http://schemas.microsoft.com/office/drawing/2014/main" id="{D6D3BFCD-6578-0DA3-F2A2-03D8B912C5AA}"/>
              </a:ext>
            </a:extLst>
          </p:cNvPr>
          <p:cNvGrpSpPr/>
          <p:nvPr/>
        </p:nvGrpSpPr>
        <p:grpSpPr>
          <a:xfrm>
            <a:off x="8077563" y="2841136"/>
            <a:ext cx="719968" cy="91440"/>
            <a:chOff x="7289651" y="1309326"/>
            <a:chExt cx="719968" cy="91440"/>
          </a:xfrm>
        </p:grpSpPr>
        <p:sp>
          <p:nvSpPr>
            <p:cNvPr id="23" name="Straight Connector 7">
              <a:extLst>
                <a:ext uri="{FF2B5EF4-FFF2-40B4-BE49-F238E27FC236}">
                  <a16:creationId xmlns:a16="http://schemas.microsoft.com/office/drawing/2014/main" id="{8F450A49-4F4F-0514-AB7D-C178224BAE9A}"/>
                </a:ext>
              </a:extLst>
            </p:cNvPr>
            <p:cNvSpPr/>
            <p:nvPr/>
          </p:nvSpPr>
          <p:spPr>
            <a:xfrm>
              <a:off x="7289651" y="1309326"/>
              <a:ext cx="719968" cy="91440"/>
            </a:xfrm>
            <a:custGeom>
              <a:avLst/>
              <a:gdLst/>
              <a:ahLst/>
              <a:cxnLst/>
              <a:rect l="0" t="0" r="0" b="0"/>
              <a:pathLst>
                <a:path>
                  <a:moveTo>
                    <a:pt x="0" y="45720"/>
                  </a:moveTo>
                  <a:lnTo>
                    <a:pt x="719968" y="45720"/>
                  </a:lnTo>
                </a:path>
              </a:pathLst>
            </a:custGeom>
            <a:noFill/>
            <a:ln w="6350" cap="flat" cmpd="sng" algn="ctr">
              <a:solidFill>
                <a:srgbClr val="A5A5A5">
                  <a:hueOff val="0"/>
                  <a:satOff val="0"/>
                  <a:lumOff val="0"/>
                  <a:alphaOff val="0"/>
                </a:srgbClr>
              </a:solidFill>
              <a:prstDash val="solid"/>
              <a:miter lim="800000"/>
              <a:tailEnd type="arrow"/>
            </a:ln>
            <a:effectLst/>
          </p:spPr>
        </p:sp>
        <p:sp>
          <p:nvSpPr>
            <p:cNvPr id="24" name="Straight Connector 8">
              <a:extLst>
                <a:ext uri="{FF2B5EF4-FFF2-40B4-BE49-F238E27FC236}">
                  <a16:creationId xmlns:a16="http://schemas.microsoft.com/office/drawing/2014/main" id="{346874F0-E616-8D3C-4B09-9B92E061CB0E}"/>
                </a:ext>
              </a:extLst>
            </p:cNvPr>
            <p:cNvSpPr txBox="1"/>
            <p:nvPr/>
          </p:nvSpPr>
          <p:spPr>
            <a:xfrm>
              <a:off x="7630871"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8" name="Group 7">
            <a:extLst>
              <a:ext uri="{FF2B5EF4-FFF2-40B4-BE49-F238E27FC236}">
                <a16:creationId xmlns:a16="http://schemas.microsoft.com/office/drawing/2014/main" id="{77EAE707-C1B4-25EE-CB40-ED2678D47CC9}"/>
              </a:ext>
            </a:extLst>
          </p:cNvPr>
          <p:cNvGrpSpPr/>
          <p:nvPr/>
        </p:nvGrpSpPr>
        <p:grpSpPr>
          <a:xfrm>
            <a:off x="4816020" y="1735773"/>
            <a:ext cx="3263343" cy="2302164"/>
            <a:chOff x="4028108" y="203963"/>
            <a:chExt cx="3263343" cy="2302164"/>
          </a:xfrm>
        </p:grpSpPr>
        <p:sp>
          <p:nvSpPr>
            <p:cNvPr id="21" name="Rectangle 20">
              <a:extLst>
                <a:ext uri="{FF2B5EF4-FFF2-40B4-BE49-F238E27FC236}">
                  <a16:creationId xmlns:a16="http://schemas.microsoft.com/office/drawing/2014/main" id="{C36D6E61-CB8E-0538-B6BD-DB8CFAE6DD13}"/>
                </a:ext>
              </a:extLst>
            </p:cNvPr>
            <p:cNvSpPr/>
            <p:nvPr/>
          </p:nvSpPr>
          <p:spPr>
            <a:xfrm>
              <a:off x="4028108" y="203963"/>
              <a:ext cx="3263343" cy="2302164"/>
            </a:xfrm>
            <a:prstGeom prst="rect">
              <a:avLst/>
            </a:prstGeom>
            <a:solidFill>
              <a:srgbClr val="A5A5A5">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2" name="TextBox 21">
              <a:extLst>
                <a:ext uri="{FF2B5EF4-FFF2-40B4-BE49-F238E27FC236}">
                  <a16:creationId xmlns:a16="http://schemas.microsoft.com/office/drawing/2014/main" id="{6FBB0B82-056D-344F-D28E-FD03F8167E4D}"/>
                </a:ext>
              </a:extLst>
            </p:cNvPr>
            <p:cNvSpPr txBox="1"/>
            <p:nvPr/>
          </p:nvSpPr>
          <p:spPr>
            <a:xfrm>
              <a:off x="4028108" y="203963"/>
              <a:ext cx="3263343" cy="230216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Read Carefully Pdf/ Ppt.</a:t>
              </a:r>
            </a:p>
          </p:txBody>
        </p:sp>
      </p:grpSp>
      <p:grpSp>
        <p:nvGrpSpPr>
          <p:cNvPr id="9" name="Group 8">
            <a:extLst>
              <a:ext uri="{FF2B5EF4-FFF2-40B4-BE49-F238E27FC236}">
                <a16:creationId xmlns:a16="http://schemas.microsoft.com/office/drawing/2014/main" id="{B9A62250-E426-E5AC-BBDE-A80E8FCFB513}"/>
              </a:ext>
            </a:extLst>
          </p:cNvPr>
          <p:cNvGrpSpPr/>
          <p:nvPr/>
        </p:nvGrpSpPr>
        <p:grpSpPr>
          <a:xfrm>
            <a:off x="2433779" y="3984153"/>
            <a:ext cx="8027824" cy="861806"/>
            <a:chOff x="1645867" y="2452343"/>
            <a:chExt cx="8027824" cy="861806"/>
          </a:xfrm>
        </p:grpSpPr>
        <p:sp>
          <p:nvSpPr>
            <p:cNvPr id="19" name="Straight Connector 11">
              <a:extLst>
                <a:ext uri="{FF2B5EF4-FFF2-40B4-BE49-F238E27FC236}">
                  <a16:creationId xmlns:a16="http://schemas.microsoft.com/office/drawing/2014/main" id="{8ACB5718-414B-610B-36F6-E4CE6BC249D5}"/>
                </a:ext>
              </a:extLst>
            </p:cNvPr>
            <p:cNvSpPr/>
            <p:nvPr/>
          </p:nvSpPr>
          <p:spPr>
            <a:xfrm>
              <a:off x="1645867" y="2452343"/>
              <a:ext cx="8027824" cy="861806"/>
            </a:xfrm>
            <a:custGeom>
              <a:avLst/>
              <a:gdLst/>
              <a:ahLst/>
              <a:cxnLst/>
              <a:rect l="0" t="0" r="0" b="0"/>
              <a:pathLst>
                <a:path>
                  <a:moveTo>
                    <a:pt x="8027824" y="0"/>
                  </a:moveTo>
                  <a:lnTo>
                    <a:pt x="8027824" y="448003"/>
                  </a:lnTo>
                  <a:lnTo>
                    <a:pt x="0" y="448003"/>
                  </a:lnTo>
                  <a:lnTo>
                    <a:pt x="0" y="861806"/>
                  </a:lnTo>
                </a:path>
              </a:pathLst>
            </a:custGeom>
            <a:noFill/>
            <a:ln w="6350" cap="flat" cmpd="sng" algn="ctr">
              <a:solidFill>
                <a:srgbClr val="FFC000">
                  <a:hueOff val="0"/>
                  <a:satOff val="0"/>
                  <a:lumOff val="0"/>
                  <a:alphaOff val="0"/>
                </a:srgbClr>
              </a:solidFill>
              <a:prstDash val="solid"/>
              <a:miter lim="800000"/>
              <a:tailEnd type="arrow"/>
            </a:ln>
            <a:effectLst/>
          </p:spPr>
        </p:sp>
        <p:sp>
          <p:nvSpPr>
            <p:cNvPr id="20" name="Straight Connector 12">
              <a:extLst>
                <a:ext uri="{FF2B5EF4-FFF2-40B4-BE49-F238E27FC236}">
                  <a16:creationId xmlns:a16="http://schemas.microsoft.com/office/drawing/2014/main" id="{3A3B527C-E178-786C-A700-1247CECD02B7}"/>
                </a:ext>
              </a:extLst>
            </p:cNvPr>
            <p:cNvSpPr txBox="1"/>
            <p:nvPr/>
          </p:nvSpPr>
          <p:spPr>
            <a:xfrm>
              <a:off x="5457848" y="2879490"/>
              <a:ext cx="403863"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10" name="Group 9">
            <a:extLst>
              <a:ext uri="{FF2B5EF4-FFF2-40B4-BE49-F238E27FC236}">
                <a16:creationId xmlns:a16="http://schemas.microsoft.com/office/drawing/2014/main" id="{6C458F79-AD16-6386-EA7D-CC7DC85E8032}"/>
              </a:ext>
            </a:extLst>
          </p:cNvPr>
          <p:cNvGrpSpPr/>
          <p:nvPr/>
        </p:nvGrpSpPr>
        <p:grpSpPr>
          <a:xfrm>
            <a:off x="8829932" y="1787758"/>
            <a:ext cx="3263343" cy="2198194"/>
            <a:chOff x="8042020" y="255948"/>
            <a:chExt cx="3263343" cy="2198194"/>
          </a:xfrm>
        </p:grpSpPr>
        <p:sp>
          <p:nvSpPr>
            <p:cNvPr id="17" name="Rectangle 16">
              <a:extLst>
                <a:ext uri="{FF2B5EF4-FFF2-40B4-BE49-F238E27FC236}">
                  <a16:creationId xmlns:a16="http://schemas.microsoft.com/office/drawing/2014/main" id="{B52CE551-FA88-ED70-9CB8-564D4323DB99}"/>
                </a:ext>
              </a:extLst>
            </p:cNvPr>
            <p:cNvSpPr/>
            <p:nvPr/>
          </p:nvSpPr>
          <p:spPr>
            <a:xfrm>
              <a:off x="8042020" y="255948"/>
              <a:ext cx="3263343" cy="2198194"/>
            </a:xfrm>
            <a:prstGeom prst="rect">
              <a:avLst/>
            </a:prstGeom>
            <a:solidFill>
              <a:srgbClr val="FFC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8" name="TextBox 17">
              <a:extLst>
                <a:ext uri="{FF2B5EF4-FFF2-40B4-BE49-F238E27FC236}">
                  <a16:creationId xmlns:a16="http://schemas.microsoft.com/office/drawing/2014/main" id="{A5FE9790-45D8-DB82-82EA-7E49DB91B02C}"/>
                </a:ext>
              </a:extLst>
            </p:cNvPr>
            <p:cNvSpPr txBox="1"/>
            <p:nvPr/>
          </p:nvSpPr>
          <p:spPr>
            <a:xfrm>
              <a:off x="8042020" y="255948"/>
              <a:ext cx="3263343" cy="219819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Write your Inquiries/ Questions you don`t find an answer for (Note: You should first search for the answer)</a:t>
              </a:r>
            </a:p>
          </p:txBody>
        </p:sp>
      </p:grpSp>
      <p:grpSp>
        <p:nvGrpSpPr>
          <p:cNvPr id="11" name="Group 10">
            <a:extLst>
              <a:ext uri="{FF2B5EF4-FFF2-40B4-BE49-F238E27FC236}">
                <a16:creationId xmlns:a16="http://schemas.microsoft.com/office/drawing/2014/main" id="{3236DCB6-A9A0-8C30-1E25-4BE72D4FC8C1}"/>
              </a:ext>
            </a:extLst>
          </p:cNvPr>
          <p:cNvGrpSpPr/>
          <p:nvPr/>
        </p:nvGrpSpPr>
        <p:grpSpPr>
          <a:xfrm>
            <a:off x="802108" y="4878360"/>
            <a:ext cx="3263343" cy="1958005"/>
            <a:chOff x="14196" y="3346550"/>
            <a:chExt cx="3263343" cy="1958005"/>
          </a:xfrm>
        </p:grpSpPr>
        <p:sp>
          <p:nvSpPr>
            <p:cNvPr id="15" name="Rectangle 14">
              <a:extLst>
                <a:ext uri="{FF2B5EF4-FFF2-40B4-BE49-F238E27FC236}">
                  <a16:creationId xmlns:a16="http://schemas.microsoft.com/office/drawing/2014/main" id="{CBB97DDD-0BB9-1408-D362-E2156D1CBFAB}"/>
                </a:ext>
              </a:extLst>
            </p:cNvPr>
            <p:cNvSpPr/>
            <p:nvPr/>
          </p:nvSpPr>
          <p:spPr>
            <a:xfrm>
              <a:off x="14196" y="3346550"/>
              <a:ext cx="3263343" cy="1958005"/>
            </a:xfrm>
            <a:prstGeom prst="rect">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6" name="TextBox 15">
              <a:extLst>
                <a:ext uri="{FF2B5EF4-FFF2-40B4-BE49-F238E27FC236}">
                  <a16:creationId xmlns:a16="http://schemas.microsoft.com/office/drawing/2014/main" id="{10651F56-F80E-BD6D-490C-FE673D8DE5A2}"/>
                </a:ext>
              </a:extLst>
            </p:cNvPr>
            <p:cNvSpPr txBox="1"/>
            <p:nvPr/>
          </p:nvSpPr>
          <p:spPr>
            <a:xfrm>
              <a:off x="14196"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If you can`t find answer: Send it to me by Email</a:t>
              </a:r>
            </a:p>
          </p:txBody>
        </p:sp>
      </p:grpSp>
      <p:grpSp>
        <p:nvGrpSpPr>
          <p:cNvPr id="12" name="Group 11">
            <a:extLst>
              <a:ext uri="{FF2B5EF4-FFF2-40B4-BE49-F238E27FC236}">
                <a16:creationId xmlns:a16="http://schemas.microsoft.com/office/drawing/2014/main" id="{20B6A0A3-2F59-7919-C372-89F20A8A35F9}"/>
              </a:ext>
            </a:extLst>
          </p:cNvPr>
          <p:cNvGrpSpPr/>
          <p:nvPr/>
        </p:nvGrpSpPr>
        <p:grpSpPr>
          <a:xfrm>
            <a:off x="4816020" y="4878360"/>
            <a:ext cx="3263343" cy="1958005"/>
            <a:chOff x="4028108" y="3346550"/>
            <a:chExt cx="3263343" cy="1958005"/>
          </a:xfrm>
        </p:grpSpPr>
        <p:sp>
          <p:nvSpPr>
            <p:cNvPr id="13" name="Rectangle 12">
              <a:extLst>
                <a:ext uri="{FF2B5EF4-FFF2-40B4-BE49-F238E27FC236}">
                  <a16:creationId xmlns:a16="http://schemas.microsoft.com/office/drawing/2014/main" id="{E533B2D4-1D32-07C0-D4F0-49A2A71832A8}"/>
                </a:ext>
              </a:extLst>
            </p:cNvPr>
            <p:cNvSpPr/>
            <p:nvPr/>
          </p:nvSpPr>
          <p:spPr>
            <a:xfrm>
              <a:off x="4028108" y="3346550"/>
              <a:ext cx="3263343" cy="1958005"/>
            </a:xfrm>
            <a:prstGeom prst="rect">
              <a:avLst/>
            </a:prstGeom>
            <a:solidFill>
              <a:srgbClr val="70AD47">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4" name="TextBox 13">
              <a:extLst>
                <a:ext uri="{FF2B5EF4-FFF2-40B4-BE49-F238E27FC236}">
                  <a16:creationId xmlns:a16="http://schemas.microsoft.com/office/drawing/2014/main" id="{901AA351-66D4-84C5-BBCD-8AA2A16632BB}"/>
                </a:ext>
              </a:extLst>
            </p:cNvPr>
            <p:cNvSpPr txBox="1"/>
            <p:nvPr/>
          </p:nvSpPr>
          <p:spPr>
            <a:xfrm>
              <a:off x="4028108"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I`ll answer you in the second Online lecture</a:t>
              </a:r>
            </a:p>
          </p:txBody>
        </p:sp>
      </p:grpSp>
      <p:sp>
        <p:nvSpPr>
          <p:cNvPr id="31" name="TextBox 30">
            <a:extLst>
              <a:ext uri="{FF2B5EF4-FFF2-40B4-BE49-F238E27FC236}">
                <a16:creationId xmlns:a16="http://schemas.microsoft.com/office/drawing/2014/main" id="{66C271AD-236A-D698-A5AF-96BF7D3EAB84}"/>
              </a:ext>
            </a:extLst>
          </p:cNvPr>
          <p:cNvSpPr txBox="1"/>
          <p:nvPr/>
        </p:nvSpPr>
        <p:spPr>
          <a:xfrm>
            <a:off x="3626723" y="4382616"/>
            <a:ext cx="5911948" cy="584775"/>
          </a:xfrm>
          <a:prstGeom prst="rect">
            <a:avLst/>
          </a:prstGeom>
          <a:noFill/>
        </p:spPr>
        <p:txBody>
          <a:bodyPr wrap="square">
            <a:spAutoFit/>
          </a:bodyPr>
          <a:lstStyle/>
          <a:p>
            <a:pPr lvl="0" algn="ctr"/>
            <a:r>
              <a:rPr lang="en-US" sz="3200" b="1" dirty="0">
                <a:solidFill>
                  <a:srgbClr val="0070C0"/>
                </a:solidFill>
              </a:rPr>
              <a:t>E-Mail: mona.mostafa@esu.ac.ae</a:t>
            </a:r>
          </a:p>
        </p:txBody>
      </p:sp>
    </p:spTree>
    <p:extLst>
      <p:ext uri="{BB962C8B-B14F-4D97-AF65-F5344CB8AC3E}">
        <p14:creationId xmlns:p14="http://schemas.microsoft.com/office/powerpoint/2010/main" val="31366910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57558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5"/>
            <a:ext cx="4963302"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Online Lecture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pSp>
        <p:nvGrpSpPr>
          <p:cNvPr id="4" name="Group 3">
            <a:extLst>
              <a:ext uri="{FF2B5EF4-FFF2-40B4-BE49-F238E27FC236}">
                <a16:creationId xmlns:a16="http://schemas.microsoft.com/office/drawing/2014/main" id="{3FC96314-A393-0AB9-EE76-D91061241FE6}"/>
              </a:ext>
            </a:extLst>
          </p:cNvPr>
          <p:cNvGrpSpPr/>
          <p:nvPr/>
        </p:nvGrpSpPr>
        <p:grpSpPr>
          <a:xfrm>
            <a:off x="3541851" y="2770798"/>
            <a:ext cx="719968" cy="91440"/>
            <a:chOff x="3275739" y="1309326"/>
            <a:chExt cx="719968" cy="91440"/>
          </a:xfrm>
        </p:grpSpPr>
        <p:sp>
          <p:nvSpPr>
            <p:cNvPr id="31" name="Straight Connector 3">
              <a:extLst>
                <a:ext uri="{FF2B5EF4-FFF2-40B4-BE49-F238E27FC236}">
                  <a16:creationId xmlns:a16="http://schemas.microsoft.com/office/drawing/2014/main" id="{BA4F130A-EDBA-E535-1349-B7ACA8C7BA1E}"/>
                </a:ext>
              </a:extLst>
            </p:cNvPr>
            <p:cNvSpPr/>
            <p:nvPr/>
          </p:nvSpPr>
          <p:spPr>
            <a:xfrm>
              <a:off x="3275739" y="1309326"/>
              <a:ext cx="719968" cy="91440"/>
            </a:xfrm>
            <a:custGeom>
              <a:avLst/>
              <a:gdLst/>
              <a:ahLst/>
              <a:cxnLst/>
              <a:rect l="0" t="0" r="0" b="0"/>
              <a:pathLst>
                <a:path>
                  <a:moveTo>
                    <a:pt x="0" y="45720"/>
                  </a:moveTo>
                  <a:lnTo>
                    <a:pt x="719968" y="45720"/>
                  </a:lnTo>
                </a:path>
              </a:pathLst>
            </a:custGeom>
            <a:noFill/>
            <a:ln w="6350" cap="flat" cmpd="sng" algn="ctr">
              <a:solidFill>
                <a:srgbClr val="ED7D31">
                  <a:hueOff val="0"/>
                  <a:satOff val="0"/>
                  <a:lumOff val="0"/>
                  <a:alphaOff val="0"/>
                </a:srgbClr>
              </a:solidFill>
              <a:prstDash val="solid"/>
              <a:miter lim="800000"/>
              <a:tailEnd type="arrow"/>
            </a:ln>
            <a:effectLst/>
          </p:spPr>
        </p:sp>
        <p:sp>
          <p:nvSpPr>
            <p:cNvPr id="32" name="Straight Connector 4">
              <a:extLst>
                <a:ext uri="{FF2B5EF4-FFF2-40B4-BE49-F238E27FC236}">
                  <a16:creationId xmlns:a16="http://schemas.microsoft.com/office/drawing/2014/main" id="{F5ECBCEE-73C9-7E5F-0673-1E62AC075482}"/>
                </a:ext>
              </a:extLst>
            </p:cNvPr>
            <p:cNvSpPr txBox="1"/>
            <p:nvPr/>
          </p:nvSpPr>
          <p:spPr>
            <a:xfrm>
              <a:off x="3616959"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6" name="Group 5">
            <a:extLst>
              <a:ext uri="{FF2B5EF4-FFF2-40B4-BE49-F238E27FC236}">
                <a16:creationId xmlns:a16="http://schemas.microsoft.com/office/drawing/2014/main" id="{107628DD-6F5F-F905-1F04-958B000D373F}"/>
              </a:ext>
            </a:extLst>
          </p:cNvPr>
          <p:cNvGrpSpPr/>
          <p:nvPr/>
        </p:nvGrpSpPr>
        <p:grpSpPr>
          <a:xfrm>
            <a:off x="280308" y="1575582"/>
            <a:ext cx="3263343" cy="2481870"/>
            <a:chOff x="14196" y="114110"/>
            <a:chExt cx="3263343" cy="2481870"/>
          </a:xfrm>
        </p:grpSpPr>
        <p:sp>
          <p:nvSpPr>
            <p:cNvPr id="29" name="Rectangle 28">
              <a:extLst>
                <a:ext uri="{FF2B5EF4-FFF2-40B4-BE49-F238E27FC236}">
                  <a16:creationId xmlns:a16="http://schemas.microsoft.com/office/drawing/2014/main" id="{C545FEA8-8026-4C50-75ED-21D2C664B1B3}"/>
                </a:ext>
              </a:extLst>
            </p:cNvPr>
            <p:cNvSpPr/>
            <p:nvPr/>
          </p:nvSpPr>
          <p:spPr>
            <a:xfrm>
              <a:off x="14196" y="114110"/>
              <a:ext cx="3263343" cy="2481870"/>
            </a:xfrm>
            <a:prstGeom prst="rect">
              <a:avLst/>
            </a:prstGeom>
            <a:solidFill>
              <a:srgbClr val="ED7D31">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30" name="TextBox 29">
              <a:extLst>
                <a:ext uri="{FF2B5EF4-FFF2-40B4-BE49-F238E27FC236}">
                  <a16:creationId xmlns:a16="http://schemas.microsoft.com/office/drawing/2014/main" id="{D60938FC-8C27-C816-B7AC-657245CE98FD}"/>
                </a:ext>
              </a:extLst>
            </p:cNvPr>
            <p:cNvSpPr txBox="1"/>
            <p:nvPr/>
          </p:nvSpPr>
          <p:spPr>
            <a:xfrm>
              <a:off x="14196" y="114110"/>
              <a:ext cx="3263343" cy="2481870"/>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Answers your Questions/ Inquiries (Only that were sent to me before the lecture)</a:t>
              </a:r>
            </a:p>
          </p:txBody>
        </p:sp>
      </p:grpSp>
      <p:grpSp>
        <p:nvGrpSpPr>
          <p:cNvPr id="7" name="Group 6">
            <a:extLst>
              <a:ext uri="{FF2B5EF4-FFF2-40B4-BE49-F238E27FC236}">
                <a16:creationId xmlns:a16="http://schemas.microsoft.com/office/drawing/2014/main" id="{9C832254-0D72-A0AB-09EF-CC8D47FCEC40}"/>
              </a:ext>
            </a:extLst>
          </p:cNvPr>
          <p:cNvGrpSpPr/>
          <p:nvPr/>
        </p:nvGrpSpPr>
        <p:grpSpPr>
          <a:xfrm>
            <a:off x="7555763" y="2770798"/>
            <a:ext cx="719968" cy="91440"/>
            <a:chOff x="7289651" y="1309326"/>
            <a:chExt cx="719968" cy="91440"/>
          </a:xfrm>
        </p:grpSpPr>
        <p:sp>
          <p:nvSpPr>
            <p:cNvPr id="27" name="Straight Connector 7">
              <a:extLst>
                <a:ext uri="{FF2B5EF4-FFF2-40B4-BE49-F238E27FC236}">
                  <a16:creationId xmlns:a16="http://schemas.microsoft.com/office/drawing/2014/main" id="{832DC361-E148-52FF-7993-31ED5BA2A4D8}"/>
                </a:ext>
              </a:extLst>
            </p:cNvPr>
            <p:cNvSpPr/>
            <p:nvPr/>
          </p:nvSpPr>
          <p:spPr>
            <a:xfrm>
              <a:off x="7289651" y="1309326"/>
              <a:ext cx="719968" cy="91440"/>
            </a:xfrm>
            <a:custGeom>
              <a:avLst/>
              <a:gdLst/>
              <a:ahLst/>
              <a:cxnLst/>
              <a:rect l="0" t="0" r="0" b="0"/>
              <a:pathLst>
                <a:path>
                  <a:moveTo>
                    <a:pt x="0" y="45720"/>
                  </a:moveTo>
                  <a:lnTo>
                    <a:pt x="719968" y="45720"/>
                  </a:lnTo>
                </a:path>
              </a:pathLst>
            </a:custGeom>
            <a:noFill/>
            <a:ln w="6350" cap="flat" cmpd="sng" algn="ctr">
              <a:solidFill>
                <a:srgbClr val="A5A5A5">
                  <a:hueOff val="0"/>
                  <a:satOff val="0"/>
                  <a:lumOff val="0"/>
                  <a:alphaOff val="0"/>
                </a:srgbClr>
              </a:solidFill>
              <a:prstDash val="solid"/>
              <a:miter lim="800000"/>
              <a:tailEnd type="arrow"/>
            </a:ln>
            <a:effectLst/>
          </p:spPr>
        </p:sp>
        <p:sp>
          <p:nvSpPr>
            <p:cNvPr id="28" name="Straight Connector 8">
              <a:extLst>
                <a:ext uri="{FF2B5EF4-FFF2-40B4-BE49-F238E27FC236}">
                  <a16:creationId xmlns:a16="http://schemas.microsoft.com/office/drawing/2014/main" id="{8F96E958-8FE0-2931-032D-2BB8E339202F}"/>
                </a:ext>
              </a:extLst>
            </p:cNvPr>
            <p:cNvSpPr txBox="1"/>
            <p:nvPr/>
          </p:nvSpPr>
          <p:spPr>
            <a:xfrm>
              <a:off x="7630871" y="1351289"/>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8" name="Group 7">
            <a:extLst>
              <a:ext uri="{FF2B5EF4-FFF2-40B4-BE49-F238E27FC236}">
                <a16:creationId xmlns:a16="http://schemas.microsoft.com/office/drawing/2014/main" id="{6469B783-9EDE-75FB-D58B-690171B5D0CF}"/>
              </a:ext>
            </a:extLst>
          </p:cNvPr>
          <p:cNvGrpSpPr/>
          <p:nvPr/>
        </p:nvGrpSpPr>
        <p:grpSpPr>
          <a:xfrm>
            <a:off x="4294220" y="1665435"/>
            <a:ext cx="3263343" cy="2302164"/>
            <a:chOff x="4028108" y="203963"/>
            <a:chExt cx="3263343" cy="2302164"/>
          </a:xfrm>
        </p:grpSpPr>
        <p:sp>
          <p:nvSpPr>
            <p:cNvPr id="24" name="Rectangle 23">
              <a:extLst>
                <a:ext uri="{FF2B5EF4-FFF2-40B4-BE49-F238E27FC236}">
                  <a16:creationId xmlns:a16="http://schemas.microsoft.com/office/drawing/2014/main" id="{7795B5A7-44DC-3425-05B1-C8F518CD636B}"/>
                </a:ext>
              </a:extLst>
            </p:cNvPr>
            <p:cNvSpPr/>
            <p:nvPr/>
          </p:nvSpPr>
          <p:spPr>
            <a:xfrm>
              <a:off x="4028108" y="203963"/>
              <a:ext cx="3263343" cy="2302164"/>
            </a:xfrm>
            <a:prstGeom prst="rect">
              <a:avLst/>
            </a:prstGeom>
            <a:solidFill>
              <a:srgbClr val="A5A5A5">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6" name="TextBox 25">
              <a:extLst>
                <a:ext uri="{FF2B5EF4-FFF2-40B4-BE49-F238E27FC236}">
                  <a16:creationId xmlns:a16="http://schemas.microsoft.com/office/drawing/2014/main" id="{FF10AB53-CEAC-EB91-7105-B80961856070}"/>
                </a:ext>
              </a:extLst>
            </p:cNvPr>
            <p:cNvSpPr txBox="1"/>
            <p:nvPr/>
          </p:nvSpPr>
          <p:spPr>
            <a:xfrm>
              <a:off x="4028108" y="203963"/>
              <a:ext cx="3263343" cy="2302164"/>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Will give you Important Questions/ Cases/ Tools</a:t>
              </a:r>
            </a:p>
          </p:txBody>
        </p:sp>
      </p:grpSp>
      <p:grpSp>
        <p:nvGrpSpPr>
          <p:cNvPr id="9" name="Group 8">
            <a:extLst>
              <a:ext uri="{FF2B5EF4-FFF2-40B4-BE49-F238E27FC236}">
                <a16:creationId xmlns:a16="http://schemas.microsoft.com/office/drawing/2014/main" id="{31AB3710-D4B6-BA9C-5A65-85D6EB5F6E49}"/>
              </a:ext>
            </a:extLst>
          </p:cNvPr>
          <p:cNvGrpSpPr/>
          <p:nvPr/>
        </p:nvGrpSpPr>
        <p:grpSpPr>
          <a:xfrm>
            <a:off x="1911979" y="3793721"/>
            <a:ext cx="8027824" cy="981901"/>
            <a:chOff x="1645867" y="2332249"/>
            <a:chExt cx="8027824" cy="981901"/>
          </a:xfrm>
        </p:grpSpPr>
        <p:sp>
          <p:nvSpPr>
            <p:cNvPr id="22" name="Straight Connector 11">
              <a:extLst>
                <a:ext uri="{FF2B5EF4-FFF2-40B4-BE49-F238E27FC236}">
                  <a16:creationId xmlns:a16="http://schemas.microsoft.com/office/drawing/2014/main" id="{46665D3F-A439-2598-E41D-6ADFD45D8C3A}"/>
                </a:ext>
              </a:extLst>
            </p:cNvPr>
            <p:cNvSpPr/>
            <p:nvPr/>
          </p:nvSpPr>
          <p:spPr>
            <a:xfrm>
              <a:off x="1645867" y="2332249"/>
              <a:ext cx="8027824" cy="981901"/>
            </a:xfrm>
            <a:custGeom>
              <a:avLst/>
              <a:gdLst/>
              <a:ahLst/>
              <a:cxnLst/>
              <a:rect l="0" t="0" r="0" b="0"/>
              <a:pathLst>
                <a:path>
                  <a:moveTo>
                    <a:pt x="8027824" y="0"/>
                  </a:moveTo>
                  <a:lnTo>
                    <a:pt x="8027824" y="508050"/>
                  </a:lnTo>
                  <a:lnTo>
                    <a:pt x="0" y="508050"/>
                  </a:lnTo>
                  <a:lnTo>
                    <a:pt x="0" y="981901"/>
                  </a:lnTo>
                </a:path>
              </a:pathLst>
            </a:custGeom>
            <a:noFill/>
            <a:ln w="6350" cap="flat" cmpd="sng" algn="ctr">
              <a:solidFill>
                <a:srgbClr val="FFC000">
                  <a:hueOff val="0"/>
                  <a:satOff val="0"/>
                  <a:lumOff val="0"/>
                  <a:alphaOff val="0"/>
                </a:srgbClr>
              </a:solidFill>
              <a:prstDash val="solid"/>
              <a:miter lim="800000"/>
              <a:tailEnd type="arrow"/>
            </a:ln>
            <a:effectLst/>
          </p:spPr>
        </p:sp>
        <p:sp>
          <p:nvSpPr>
            <p:cNvPr id="23" name="Straight Connector 12">
              <a:extLst>
                <a:ext uri="{FF2B5EF4-FFF2-40B4-BE49-F238E27FC236}">
                  <a16:creationId xmlns:a16="http://schemas.microsoft.com/office/drawing/2014/main" id="{6CDA52F3-DE0C-879C-F024-6FCEC870327F}"/>
                </a:ext>
              </a:extLst>
            </p:cNvPr>
            <p:cNvSpPr txBox="1"/>
            <p:nvPr/>
          </p:nvSpPr>
          <p:spPr>
            <a:xfrm>
              <a:off x="5457494" y="2819443"/>
              <a:ext cx="404571"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222250" eaLnBrk="1" fontAlgn="auto" latinLnBrk="0" hangingPunct="1">
                <a:lnSpc>
                  <a:spcPct val="90000"/>
                </a:lnSpc>
                <a:spcBef>
                  <a:spcPct val="0"/>
                </a:spcBef>
                <a:spcAft>
                  <a:spcPct val="35000"/>
                </a:spcAft>
                <a:buClrTx/>
                <a:buSzTx/>
                <a:buFontTx/>
                <a:buNone/>
                <a:tabLst/>
                <a:defRPr/>
              </a:pPr>
              <a:endParaRPr kumimoji="0" lang="en-US" sz="5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10" name="Group 9">
            <a:extLst>
              <a:ext uri="{FF2B5EF4-FFF2-40B4-BE49-F238E27FC236}">
                <a16:creationId xmlns:a16="http://schemas.microsoft.com/office/drawing/2014/main" id="{25322A88-D11D-A66C-B056-A414AC590637}"/>
              </a:ext>
            </a:extLst>
          </p:cNvPr>
          <p:cNvGrpSpPr/>
          <p:nvPr/>
        </p:nvGrpSpPr>
        <p:grpSpPr>
          <a:xfrm>
            <a:off x="8308132" y="1837515"/>
            <a:ext cx="3263343" cy="1958005"/>
            <a:chOff x="8042020" y="376043"/>
            <a:chExt cx="3263343" cy="1958005"/>
          </a:xfrm>
        </p:grpSpPr>
        <p:sp>
          <p:nvSpPr>
            <p:cNvPr id="20" name="Rectangle 19">
              <a:extLst>
                <a:ext uri="{FF2B5EF4-FFF2-40B4-BE49-F238E27FC236}">
                  <a16:creationId xmlns:a16="http://schemas.microsoft.com/office/drawing/2014/main" id="{A1FB2884-EE1B-4539-627C-E62671E64E38}"/>
                </a:ext>
              </a:extLst>
            </p:cNvPr>
            <p:cNvSpPr/>
            <p:nvPr/>
          </p:nvSpPr>
          <p:spPr>
            <a:xfrm>
              <a:off x="8042020" y="376043"/>
              <a:ext cx="3263343" cy="1958005"/>
            </a:xfrm>
            <a:prstGeom prst="rect">
              <a:avLst/>
            </a:prstGeom>
            <a:solidFill>
              <a:srgbClr val="FFC000">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21" name="TextBox 20">
              <a:extLst>
                <a:ext uri="{FF2B5EF4-FFF2-40B4-BE49-F238E27FC236}">
                  <a16:creationId xmlns:a16="http://schemas.microsoft.com/office/drawing/2014/main" id="{FADC6B13-7B21-B2E0-8FB9-307D4DA7E513}"/>
                </a:ext>
              </a:extLst>
            </p:cNvPr>
            <p:cNvSpPr txBox="1"/>
            <p:nvPr/>
          </p:nvSpPr>
          <p:spPr>
            <a:xfrm>
              <a:off x="8042020" y="376043"/>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ysClr val="window" lastClr="FFFFFF"/>
                  </a:solidFill>
                  <a:effectLst/>
                  <a:uLnTx/>
                  <a:uFillTx/>
                  <a:latin typeface="Calibri" panose="020F0502020204030204"/>
                  <a:ea typeface="+mn-ea"/>
                  <a:cs typeface="+mn-cs"/>
                </a:rPr>
                <a:t>Discuss assignments`  answers</a:t>
              </a:r>
            </a:p>
          </p:txBody>
        </p:sp>
      </p:grpSp>
      <p:grpSp>
        <p:nvGrpSpPr>
          <p:cNvPr id="11" name="Group 10">
            <a:extLst>
              <a:ext uri="{FF2B5EF4-FFF2-40B4-BE49-F238E27FC236}">
                <a16:creationId xmlns:a16="http://schemas.microsoft.com/office/drawing/2014/main" id="{19B9F365-4066-C49B-B8C6-2F927AA1E2DC}"/>
              </a:ext>
            </a:extLst>
          </p:cNvPr>
          <p:cNvGrpSpPr/>
          <p:nvPr/>
        </p:nvGrpSpPr>
        <p:grpSpPr>
          <a:xfrm>
            <a:off x="3541851" y="5741305"/>
            <a:ext cx="719968" cy="91440"/>
            <a:chOff x="3275739" y="4279833"/>
            <a:chExt cx="719968" cy="91440"/>
          </a:xfrm>
        </p:grpSpPr>
        <p:sp>
          <p:nvSpPr>
            <p:cNvPr id="18" name="Straight Connector 15">
              <a:extLst>
                <a:ext uri="{FF2B5EF4-FFF2-40B4-BE49-F238E27FC236}">
                  <a16:creationId xmlns:a16="http://schemas.microsoft.com/office/drawing/2014/main" id="{6B9046AE-A884-D213-33C6-539DDA8DB104}"/>
                </a:ext>
              </a:extLst>
            </p:cNvPr>
            <p:cNvSpPr/>
            <p:nvPr/>
          </p:nvSpPr>
          <p:spPr>
            <a:xfrm>
              <a:off x="3275739" y="4279833"/>
              <a:ext cx="719968" cy="91440"/>
            </a:xfrm>
            <a:custGeom>
              <a:avLst/>
              <a:gdLst/>
              <a:ahLst/>
              <a:cxnLst/>
              <a:rect l="0" t="0" r="0" b="0"/>
              <a:pathLst>
                <a:path>
                  <a:moveTo>
                    <a:pt x="0" y="45720"/>
                  </a:moveTo>
                  <a:lnTo>
                    <a:pt x="719968" y="45720"/>
                  </a:lnTo>
                </a:path>
              </a:pathLst>
            </a:custGeom>
            <a:noFill/>
            <a:ln w="6350" cap="flat" cmpd="sng" algn="ctr">
              <a:solidFill>
                <a:srgbClr val="4472C4">
                  <a:hueOff val="0"/>
                  <a:satOff val="0"/>
                  <a:lumOff val="0"/>
                  <a:alphaOff val="0"/>
                </a:srgbClr>
              </a:solidFill>
              <a:prstDash val="solid"/>
              <a:miter lim="800000"/>
              <a:tailEnd type="arrow"/>
            </a:ln>
            <a:effectLst/>
          </p:spPr>
        </p:sp>
        <p:sp>
          <p:nvSpPr>
            <p:cNvPr id="19" name="Straight Connector 16">
              <a:extLst>
                <a:ext uri="{FF2B5EF4-FFF2-40B4-BE49-F238E27FC236}">
                  <a16:creationId xmlns:a16="http://schemas.microsoft.com/office/drawing/2014/main" id="{F8EDAEC3-E1CE-A20B-B363-C1CB3F44F513}"/>
                </a:ext>
              </a:extLst>
            </p:cNvPr>
            <p:cNvSpPr txBox="1"/>
            <p:nvPr/>
          </p:nvSpPr>
          <p:spPr>
            <a:xfrm>
              <a:off x="3616959" y="4321796"/>
              <a:ext cx="37528" cy="7513"/>
            </a:xfrm>
            <a:prstGeom prst="rect">
              <a:avLst/>
            </a:prstGeom>
            <a:noFill/>
            <a:ln>
              <a:noFill/>
            </a:ln>
            <a:effectLst/>
          </p:spPr>
          <p:txBody>
            <a:bodyPr spcFirstLastPara="0" vert="horz" wrap="square" lIns="12700" tIns="0" rIns="12700" bIns="0" numCol="1" spcCol="1270" anchor="ctr" anchorCtr="0">
              <a:noAutofit/>
            </a:bodyPr>
            <a:lstStyle/>
            <a:p>
              <a:pPr marL="0" marR="0" lvl="0" indent="0" algn="ctr" defTabSz="355600" eaLnBrk="1" fontAlgn="auto" latinLnBrk="0" hangingPunct="1">
                <a:lnSpc>
                  <a:spcPct val="90000"/>
                </a:lnSpc>
                <a:spcBef>
                  <a:spcPct val="0"/>
                </a:spcBef>
                <a:spcAft>
                  <a:spcPct val="35000"/>
                </a:spcAft>
                <a:buClrTx/>
                <a:buSzTx/>
                <a:buFontTx/>
                <a:buNone/>
                <a:tabLst/>
                <a:defRPr/>
              </a:pPr>
              <a:endParaRPr kumimoji="0" lang="en-US" sz="800" b="0" i="0" u="none" strike="noStrike" kern="1200" cap="none" spc="0" normalizeH="0" baseline="0" noProof="0">
                <a:ln>
                  <a:noFill/>
                </a:ln>
                <a:solidFill>
                  <a:sysClr val="windowText" lastClr="000000">
                    <a:hueOff val="0"/>
                    <a:satOff val="0"/>
                    <a:lumOff val="0"/>
                    <a:alphaOff val="0"/>
                  </a:sysClr>
                </a:solidFill>
                <a:effectLst/>
                <a:uLnTx/>
                <a:uFillTx/>
                <a:latin typeface="Calibri" panose="020F0502020204030204"/>
                <a:ea typeface="+mn-ea"/>
                <a:cs typeface="+mn-cs"/>
              </a:endParaRPr>
            </a:p>
          </p:txBody>
        </p:sp>
      </p:grpSp>
      <p:grpSp>
        <p:nvGrpSpPr>
          <p:cNvPr id="12" name="Group 11">
            <a:extLst>
              <a:ext uri="{FF2B5EF4-FFF2-40B4-BE49-F238E27FC236}">
                <a16:creationId xmlns:a16="http://schemas.microsoft.com/office/drawing/2014/main" id="{A1E7B3F3-B3C2-B78A-EB2C-F7F73485EC03}"/>
              </a:ext>
            </a:extLst>
          </p:cNvPr>
          <p:cNvGrpSpPr/>
          <p:nvPr/>
        </p:nvGrpSpPr>
        <p:grpSpPr>
          <a:xfrm>
            <a:off x="280308" y="4808022"/>
            <a:ext cx="3263343" cy="1958005"/>
            <a:chOff x="14196" y="3346550"/>
            <a:chExt cx="3263343" cy="1958005"/>
          </a:xfrm>
        </p:grpSpPr>
        <p:sp>
          <p:nvSpPr>
            <p:cNvPr id="16" name="Rectangle 15">
              <a:extLst>
                <a:ext uri="{FF2B5EF4-FFF2-40B4-BE49-F238E27FC236}">
                  <a16:creationId xmlns:a16="http://schemas.microsoft.com/office/drawing/2014/main" id="{7C969006-1114-D30B-1C54-D7AB4159F7B0}"/>
                </a:ext>
              </a:extLst>
            </p:cNvPr>
            <p:cNvSpPr/>
            <p:nvPr/>
          </p:nvSpPr>
          <p:spPr>
            <a:xfrm>
              <a:off x="14196" y="3346550"/>
              <a:ext cx="3263343" cy="1958005"/>
            </a:xfrm>
            <a:prstGeom prst="rect">
              <a:avLst/>
            </a:prstGeom>
            <a:solidFill>
              <a:srgbClr val="4472C4">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7" name="TextBox 16">
              <a:extLst>
                <a:ext uri="{FF2B5EF4-FFF2-40B4-BE49-F238E27FC236}">
                  <a16:creationId xmlns:a16="http://schemas.microsoft.com/office/drawing/2014/main" id="{3EF0643F-13C3-8791-071C-E2DA909B9848}"/>
                </a:ext>
              </a:extLst>
            </p:cNvPr>
            <p:cNvSpPr txBox="1"/>
            <p:nvPr/>
          </p:nvSpPr>
          <p:spPr>
            <a:xfrm>
              <a:off x="14196"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Interactive technology tools: KAHOOT</a:t>
              </a:r>
            </a:p>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rPr>
                <a:t>Discussion about the topic</a:t>
              </a:r>
            </a:p>
            <a:p>
              <a:pPr marL="0" marR="0" lvl="0" indent="0" algn="ctr" defTabSz="1066800" eaLnBrk="1" fontAlgn="auto" latinLnBrk="0" hangingPunct="1">
                <a:lnSpc>
                  <a:spcPct val="90000"/>
                </a:lnSpc>
                <a:spcBef>
                  <a:spcPct val="0"/>
                </a:spcBef>
                <a:spcAft>
                  <a:spcPct val="35000"/>
                </a:spcAft>
                <a:buClrTx/>
                <a:buSzTx/>
                <a:buFontTx/>
                <a:buNone/>
                <a:tabLst/>
                <a:defRPr/>
              </a:pPr>
              <a:endParaRPr kumimoji="0" lang="en-US" sz="24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grpSp>
        <p:nvGrpSpPr>
          <p:cNvPr id="13" name="Group 12">
            <a:extLst>
              <a:ext uri="{FF2B5EF4-FFF2-40B4-BE49-F238E27FC236}">
                <a16:creationId xmlns:a16="http://schemas.microsoft.com/office/drawing/2014/main" id="{21F265C0-C11C-44F2-ADEB-32C3896AC0B1}"/>
              </a:ext>
            </a:extLst>
          </p:cNvPr>
          <p:cNvGrpSpPr/>
          <p:nvPr/>
        </p:nvGrpSpPr>
        <p:grpSpPr>
          <a:xfrm>
            <a:off x="4294220" y="4808022"/>
            <a:ext cx="3263343" cy="1958005"/>
            <a:chOff x="4028108" y="3346550"/>
            <a:chExt cx="3263343" cy="1958005"/>
          </a:xfrm>
        </p:grpSpPr>
        <p:sp>
          <p:nvSpPr>
            <p:cNvPr id="14" name="Rectangle 13">
              <a:extLst>
                <a:ext uri="{FF2B5EF4-FFF2-40B4-BE49-F238E27FC236}">
                  <a16:creationId xmlns:a16="http://schemas.microsoft.com/office/drawing/2014/main" id="{45DD9A1F-58FA-1C0D-103A-C17F744FD298}"/>
                </a:ext>
              </a:extLst>
            </p:cNvPr>
            <p:cNvSpPr/>
            <p:nvPr/>
          </p:nvSpPr>
          <p:spPr>
            <a:xfrm>
              <a:off x="4028108" y="3346550"/>
              <a:ext cx="3263343" cy="1958005"/>
            </a:xfrm>
            <a:prstGeom prst="rect">
              <a:avLst/>
            </a:prstGeom>
            <a:solidFill>
              <a:srgbClr val="70AD47">
                <a:hueOff val="0"/>
                <a:satOff val="0"/>
                <a:lumOff val="0"/>
                <a:alphaOff val="0"/>
              </a:srgbClr>
            </a:solidFill>
            <a:ln w="12700" cap="flat" cmpd="sng" algn="ctr">
              <a:solidFill>
                <a:sysClr val="window" lastClr="FFFFFF">
                  <a:hueOff val="0"/>
                  <a:satOff val="0"/>
                  <a:lumOff val="0"/>
                  <a:alphaOff val="0"/>
                </a:sysClr>
              </a:solidFill>
              <a:prstDash val="solid"/>
              <a:miter lim="800000"/>
            </a:ln>
            <a:effectLst/>
          </p:spPr>
        </p:sp>
        <p:sp>
          <p:nvSpPr>
            <p:cNvPr id="15" name="TextBox 14">
              <a:extLst>
                <a:ext uri="{FF2B5EF4-FFF2-40B4-BE49-F238E27FC236}">
                  <a16:creationId xmlns:a16="http://schemas.microsoft.com/office/drawing/2014/main" id="{5C4C4116-6B9A-3373-99F7-32C87FDF28BC}"/>
                </a:ext>
              </a:extLst>
            </p:cNvPr>
            <p:cNvSpPr txBox="1"/>
            <p:nvPr/>
          </p:nvSpPr>
          <p:spPr>
            <a:xfrm>
              <a:off x="4028108" y="3346550"/>
              <a:ext cx="3263343" cy="1958005"/>
            </a:xfrm>
            <a:prstGeom prst="rect">
              <a:avLst/>
            </a:prstGeom>
            <a:noFill/>
            <a:ln>
              <a:noFill/>
            </a:ln>
            <a:effectLst/>
          </p:spPr>
          <p:txBody>
            <a:bodyPr spcFirstLastPara="0" vert="horz" wrap="square" lIns="170688" tIns="170688" rIns="170688" bIns="170688"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sysClr val="window" lastClr="FFFFFF"/>
                  </a:solidFill>
                  <a:effectLst/>
                  <a:uLnTx/>
                  <a:uFillTx/>
                  <a:latin typeface="Calibri" panose="020F0502020204030204"/>
                  <a:ea typeface="+mn-ea"/>
                  <a:cs typeface="+mn-cs"/>
                </a:rPr>
                <a:t>Conclusion</a:t>
              </a:r>
            </a:p>
          </p:txBody>
        </p:sp>
      </p:grpSp>
    </p:spTree>
    <p:extLst>
      <p:ext uri="{BB962C8B-B14F-4D97-AF65-F5344CB8AC3E}">
        <p14:creationId xmlns:p14="http://schemas.microsoft.com/office/powerpoint/2010/main" val="35346772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9976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Online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8B676F5-3116-8EAF-085C-1664CA97A86C}"/>
              </a:ext>
            </a:extLst>
          </p:cNvPr>
          <p:cNvPicPr>
            <a:picLocks noChangeAspect="1"/>
          </p:cNvPicPr>
          <p:nvPr/>
        </p:nvPicPr>
        <p:blipFill>
          <a:blip r:embed="rId8"/>
          <a:stretch>
            <a:fillRect/>
          </a:stretch>
        </p:blipFill>
        <p:spPr>
          <a:xfrm>
            <a:off x="2484726" y="2246118"/>
            <a:ext cx="7979324" cy="2134979"/>
          </a:xfrm>
          <a:prstGeom prst="rect">
            <a:avLst/>
          </a:prstGeom>
        </p:spPr>
      </p:pic>
      <p:sp>
        <p:nvSpPr>
          <p:cNvPr id="6" name="TextBox 5">
            <a:extLst>
              <a:ext uri="{FF2B5EF4-FFF2-40B4-BE49-F238E27FC236}">
                <a16:creationId xmlns:a16="http://schemas.microsoft.com/office/drawing/2014/main" id="{BFCE5C8E-3978-2665-DAB0-27E91CEB41A1}"/>
              </a:ext>
            </a:extLst>
          </p:cNvPr>
          <p:cNvSpPr txBox="1"/>
          <p:nvPr/>
        </p:nvSpPr>
        <p:spPr>
          <a:xfrm>
            <a:off x="2736152" y="4878501"/>
            <a:ext cx="8097078" cy="144655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prstClr val="black"/>
                </a:solidFill>
                <a:effectLst/>
                <a:uLnTx/>
                <a:uFillTx/>
                <a:hlinkClick r:id="rId9"/>
              </a:rPr>
              <a:t>https://kahoot.com/schools-u/</a:t>
            </a:r>
            <a:endParaRPr kumimoji="0" lang="en-US" sz="4400" b="1"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4400" b="1"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564548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04497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Methods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46224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105;p2">
            <a:extLst>
              <a:ext uri="{FF2B5EF4-FFF2-40B4-BE49-F238E27FC236}">
                <a16:creationId xmlns:a16="http://schemas.microsoft.com/office/drawing/2014/main" id="{25000F8A-2B26-0D3B-0CB8-00A3B042F325}"/>
              </a:ext>
            </a:extLst>
          </p:cNvPr>
          <p:cNvSpPr txBox="1"/>
          <p:nvPr/>
        </p:nvSpPr>
        <p:spPr>
          <a:xfrm>
            <a:off x="1986138" y="2018198"/>
            <a:ext cx="8504254" cy="1877397"/>
          </a:xfrm>
          <a:prstGeom prst="rect">
            <a:avLst/>
          </a:prstGeom>
          <a:noFill/>
          <a:ln>
            <a:noFill/>
          </a:ln>
        </p:spPr>
        <p:txBody>
          <a:bodyPr spcFirstLastPara="1" wrap="square" lIns="91425" tIns="45700" rIns="91425" bIns="45700" anchor="t" anchorCtr="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effectLst/>
                <a:uLnTx/>
                <a:uFillTx/>
                <a:latin typeface="Arial" panose="020B0604020202020204" pitchFamily="34" charset="0"/>
              </a:rPr>
              <a:t>VARK TEST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800" b="0" i="0" u="none" strike="noStrike" kern="0" cap="none" spc="0" normalizeH="0" baseline="0" noProof="0" dirty="0">
                <a:ln>
                  <a:noFill/>
                </a:ln>
                <a:effectLst/>
                <a:uLnTx/>
                <a:uFillTx/>
                <a:latin typeface="Arial" panose="020B0604020202020204" pitchFamily="34" charset="0"/>
              </a:rPr>
              <a:t>Test Your Learning Style</a:t>
            </a:r>
            <a:endParaRPr kumimoji="0" sz="1400" b="0" i="0" u="none" strike="noStrike" kern="0" cap="none" spc="0" normalizeH="0" baseline="0" noProof="0" dirty="0">
              <a:ln>
                <a:noFill/>
              </a:ln>
              <a:effectLst/>
              <a:uLnTx/>
              <a:uFillTx/>
            </a:endParaRPr>
          </a:p>
        </p:txBody>
      </p:sp>
      <p:sp>
        <p:nvSpPr>
          <p:cNvPr id="6" name="Google Shape;108;p2">
            <a:extLst>
              <a:ext uri="{FF2B5EF4-FFF2-40B4-BE49-F238E27FC236}">
                <a16:creationId xmlns:a16="http://schemas.microsoft.com/office/drawing/2014/main" id="{2061F478-0AFD-D19D-4C79-971EA026900B}"/>
              </a:ext>
            </a:extLst>
          </p:cNvPr>
          <p:cNvSpPr txBox="1"/>
          <p:nvPr/>
        </p:nvSpPr>
        <p:spPr>
          <a:xfrm>
            <a:off x="1986138" y="4239239"/>
            <a:ext cx="8358337" cy="1292621"/>
          </a:xfrm>
          <a:prstGeom prst="rect">
            <a:avLst/>
          </a:prstGeom>
          <a:noFill/>
          <a:ln>
            <a:noFill/>
          </a:ln>
        </p:spPr>
        <p:txBody>
          <a:bodyPr spcFirstLastPara="1" wrap="square" lIns="91425" tIns="45700" rIns="91425" bIns="45700" anchor="t" anchorCtr="0">
            <a:spAutoFit/>
          </a:bodyPr>
          <a:lstStyle/>
          <a:p>
            <a:pPr>
              <a:defRPr/>
            </a:pPr>
            <a:endParaRPr lang="en-GB" sz="1400" dirty="0">
              <a:solidFill>
                <a:prstClr val="white"/>
              </a:solidFill>
              <a:latin typeface="Tajawal Medium"/>
              <a:ea typeface="Tajawal Medium"/>
              <a:cs typeface="Tajawal Medium"/>
              <a:sym typeface="Tajawal Medium"/>
            </a:endParaRPr>
          </a:p>
          <a:p>
            <a:pPr algn="just">
              <a:defRPr/>
            </a:pPr>
            <a:r>
              <a:rPr lang="en-US" sz="1600" b="1" dirty="0">
                <a:solidFill>
                  <a:prstClr val="black"/>
                </a:solidFill>
                <a:latin typeface="Arial" panose="020B0604020202020204" pitchFamily="34" charset="0"/>
                <a:ea typeface="Tajawal Medium"/>
                <a:cs typeface="Arial" panose="020B0604020202020204" pitchFamily="34" charset="0"/>
                <a:sym typeface="Tajawal Medium"/>
                <a:hlinkClick r:id="rId8"/>
              </a:rPr>
              <a:t>https://vark-learn.com/%d8%a7%d8%b3%d8%aa%d8%a8%d9%8a%d8%a7%d9%86-%d9%81%d8%a7%d8%b1%d9%83/</a:t>
            </a:r>
            <a:endParaRPr lang="en-US" sz="1600" b="1" dirty="0">
              <a:solidFill>
                <a:prstClr val="black"/>
              </a:solidFill>
              <a:latin typeface="Arial" panose="020B0604020202020204" pitchFamily="34" charset="0"/>
              <a:ea typeface="Tajawal Medium"/>
              <a:cs typeface="Arial" panose="020B0604020202020204" pitchFamily="34" charset="0"/>
              <a:sym typeface="Tajawal Medium"/>
            </a:endParaRPr>
          </a:p>
          <a:p>
            <a:pPr algn="just">
              <a:defRPr/>
            </a:pPr>
            <a:endParaRPr lang="en-US" sz="1600" b="1" dirty="0">
              <a:solidFill>
                <a:prstClr val="black"/>
              </a:solidFill>
              <a:latin typeface="Arial" panose="020B0604020202020204" pitchFamily="34" charset="0"/>
              <a:ea typeface="Tajawal Medium"/>
              <a:cs typeface="Arial" panose="020B0604020202020204" pitchFamily="34" charset="0"/>
              <a:sym typeface="Tajawal Medium"/>
            </a:endParaRPr>
          </a:p>
          <a:p>
            <a:pPr algn="just">
              <a:defRPr/>
            </a:pPr>
            <a:endParaRPr lang="en-US" sz="1600" b="1" dirty="0">
              <a:solidFill>
                <a:prstClr val="black"/>
              </a:solidFill>
              <a:latin typeface="Arial" panose="020B0604020202020204" pitchFamily="34" charset="0"/>
              <a:ea typeface="Tajawal Medium"/>
              <a:cs typeface="Arial" panose="020B0604020202020204" pitchFamily="34" charset="0"/>
              <a:sym typeface="Tajawal Medium"/>
            </a:endParaRPr>
          </a:p>
        </p:txBody>
      </p:sp>
    </p:spTree>
    <p:extLst>
      <p:ext uri="{BB962C8B-B14F-4D97-AF65-F5344CB8AC3E}">
        <p14:creationId xmlns:p14="http://schemas.microsoft.com/office/powerpoint/2010/main" val="26368681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VARK TEST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28EF82D-94D8-0A8C-E125-83AFCECB7F77}"/>
              </a:ext>
            </a:extLst>
          </p:cNvPr>
          <p:cNvSpPr txBox="1"/>
          <p:nvPr/>
        </p:nvSpPr>
        <p:spPr>
          <a:xfrm>
            <a:off x="1647595" y="1238958"/>
            <a:ext cx="6195390" cy="286232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V= VISUAL</a:t>
            </a: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A= AURAL</a:t>
            </a: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R= READ &amp; WRITE</a:t>
            </a:r>
            <a:endParaRPr kumimoji="0" lang="en-US" sz="3600" b="0" i="0" u="none" strike="noStrike" kern="0" cap="none" spc="0" normalizeH="0" baseline="0" noProof="0" dirty="0">
              <a:ln>
                <a:noFill/>
              </a:ln>
              <a:solidFill>
                <a:srgbClr val="00206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3600" b="1" i="1" u="none" strike="noStrike" kern="0" cap="none" spc="0" normalizeH="0" baseline="0" noProof="0" dirty="0">
                <a:ln>
                  <a:noFill/>
                </a:ln>
                <a:solidFill>
                  <a:srgbClr val="002060"/>
                </a:solidFill>
                <a:effectLst/>
                <a:uLnTx/>
                <a:uFillTx/>
              </a:rPr>
              <a:t>K= KINESTHETIC </a:t>
            </a:r>
            <a:endParaRPr kumimoji="0" lang="en-US" sz="3600" b="0" i="0" u="none" strike="noStrike" kern="0" cap="none" spc="0" normalizeH="0" baseline="0" noProof="0" dirty="0">
              <a:ln>
                <a:noFill/>
              </a:ln>
              <a:solidFill>
                <a:srgbClr val="002060"/>
              </a:solidFill>
              <a:effectLst/>
              <a:uLnTx/>
              <a:uFillTx/>
            </a:endParaRPr>
          </a:p>
        </p:txBody>
      </p:sp>
      <p:sp>
        <p:nvSpPr>
          <p:cNvPr id="6" name="TextBox 5">
            <a:extLst>
              <a:ext uri="{FF2B5EF4-FFF2-40B4-BE49-F238E27FC236}">
                <a16:creationId xmlns:a16="http://schemas.microsoft.com/office/drawing/2014/main" id="{847A2B52-7794-6F1D-7702-898C01E94B7A}"/>
              </a:ext>
            </a:extLst>
          </p:cNvPr>
          <p:cNvSpPr txBox="1"/>
          <p:nvPr/>
        </p:nvSpPr>
        <p:spPr>
          <a:xfrm>
            <a:off x="4573485" y="4578773"/>
            <a:ext cx="6195390" cy="1261884"/>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0000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none" strike="noStrike" kern="0" cap="none" spc="0" normalizeH="0" baseline="0" noProof="0" dirty="0">
                <a:ln>
                  <a:noFill/>
                </a:ln>
                <a:solidFill>
                  <a:srgbClr val="002060"/>
                </a:solidFill>
                <a:effectLst/>
                <a:uLnTx/>
                <a:uFillTx/>
              </a:rPr>
              <a:t>MAKE YOUR TEST</a:t>
            </a:r>
            <a:endParaRPr kumimoji="0" lang="en-US" sz="3200" b="0"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none" strike="noStrike" kern="0" cap="none" spc="0" normalizeH="0" baseline="0" noProof="0" dirty="0">
                <a:ln>
                  <a:noFill/>
                </a:ln>
                <a:solidFill>
                  <a:srgbClr val="002060"/>
                </a:solidFill>
                <a:effectLst/>
                <a:uLnTx/>
                <a:uFillTx/>
              </a:rPr>
              <a:t>APPLY SYLE IN YOUR LIFE </a:t>
            </a:r>
            <a:endParaRPr kumimoji="0" lang="en-US" sz="32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id="{5661C1AA-844B-5A65-4F1F-A29623DF5CB8}"/>
              </a:ext>
            </a:extLst>
          </p:cNvPr>
          <p:cNvSpPr txBox="1"/>
          <p:nvPr/>
        </p:nvSpPr>
        <p:spPr>
          <a:xfrm>
            <a:off x="2108109" y="5067072"/>
            <a:ext cx="6195390" cy="58477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002060"/>
                </a:solidFill>
                <a:effectLst/>
                <a:uLnTx/>
                <a:uFillTx/>
              </a:rPr>
              <a:t>DO THIS </a:t>
            </a:r>
            <a:endParaRPr kumimoji="0" lang="en-US" sz="1800" b="0" i="0" u="none" strike="noStrike" kern="0" cap="none" spc="0" normalizeH="0" baseline="0" noProof="0" dirty="0">
              <a:ln>
                <a:noFill/>
              </a:ln>
              <a:solidFill>
                <a:srgbClr val="002060"/>
              </a:solidFill>
              <a:effectLst/>
              <a:uLnTx/>
              <a:uFillTx/>
            </a:endParaRPr>
          </a:p>
        </p:txBody>
      </p:sp>
      <p:pic>
        <p:nvPicPr>
          <p:cNvPr id="8" name="Picture 7">
            <a:extLst>
              <a:ext uri="{FF2B5EF4-FFF2-40B4-BE49-F238E27FC236}">
                <a16:creationId xmlns:a16="http://schemas.microsoft.com/office/drawing/2014/main" id="{3CC43C1B-9D8C-815F-CF51-04617F5F7D00}"/>
              </a:ext>
            </a:extLst>
          </p:cNvPr>
          <p:cNvPicPr>
            <a:picLocks noChangeAspect="1"/>
          </p:cNvPicPr>
          <p:nvPr/>
        </p:nvPicPr>
        <p:blipFill>
          <a:blip r:embed="rId8"/>
          <a:stretch>
            <a:fillRect/>
          </a:stretch>
        </p:blipFill>
        <p:spPr>
          <a:xfrm>
            <a:off x="7295273" y="1726223"/>
            <a:ext cx="3013088" cy="2011323"/>
          </a:xfrm>
          <a:prstGeom prst="rect">
            <a:avLst/>
          </a:prstGeom>
        </p:spPr>
      </p:pic>
      <p:pic>
        <p:nvPicPr>
          <p:cNvPr id="9" name="Picture 8">
            <a:extLst>
              <a:ext uri="{FF2B5EF4-FFF2-40B4-BE49-F238E27FC236}">
                <a16:creationId xmlns:a16="http://schemas.microsoft.com/office/drawing/2014/main" id="{02E673B3-C81E-462B-420A-2EFF26E458B8}"/>
              </a:ext>
            </a:extLst>
          </p:cNvPr>
          <p:cNvPicPr>
            <a:picLocks noChangeAspect="1"/>
          </p:cNvPicPr>
          <p:nvPr/>
        </p:nvPicPr>
        <p:blipFill>
          <a:blip r:embed="rId9"/>
          <a:stretch>
            <a:fillRect/>
          </a:stretch>
        </p:blipFill>
        <p:spPr>
          <a:xfrm>
            <a:off x="9268517" y="4288318"/>
            <a:ext cx="1309255" cy="1010931"/>
          </a:xfrm>
          <a:prstGeom prst="rect">
            <a:avLst/>
          </a:prstGeom>
        </p:spPr>
      </p:pic>
    </p:spTree>
    <p:extLst>
      <p:ext uri="{BB962C8B-B14F-4D97-AF65-F5344CB8AC3E}">
        <p14:creationId xmlns:p14="http://schemas.microsoft.com/office/powerpoint/2010/main" val="21860867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74439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VARK TEST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 name="Picture 9">
            <a:extLst>
              <a:ext uri="{FF2B5EF4-FFF2-40B4-BE49-F238E27FC236}">
                <a16:creationId xmlns:a16="http://schemas.microsoft.com/office/drawing/2014/main" id="{A40FF4C8-499E-B217-9784-ED47B08BDF1A}"/>
              </a:ext>
            </a:extLst>
          </p:cNvPr>
          <p:cNvPicPr>
            <a:picLocks noChangeAspect="1"/>
          </p:cNvPicPr>
          <p:nvPr/>
        </p:nvPicPr>
        <p:blipFill rotWithShape="1">
          <a:blip r:embed="rId8"/>
          <a:srcRect l="2716" t="4966" r="2716" b="8128"/>
          <a:stretch/>
        </p:blipFill>
        <p:spPr>
          <a:xfrm>
            <a:off x="1196303" y="1708506"/>
            <a:ext cx="10245212" cy="4371296"/>
          </a:xfrm>
          <a:prstGeom prst="rect">
            <a:avLst/>
          </a:prstGeom>
        </p:spPr>
      </p:pic>
    </p:spTree>
    <p:extLst>
      <p:ext uri="{BB962C8B-B14F-4D97-AF65-F5344CB8AC3E}">
        <p14:creationId xmlns:p14="http://schemas.microsoft.com/office/powerpoint/2010/main" val="3740582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Google Shape;105;p2">
            <a:extLst>
              <a:ext uri="{FF2B5EF4-FFF2-40B4-BE49-F238E27FC236}">
                <a16:creationId xmlns:a16="http://schemas.microsoft.com/office/drawing/2014/main" id="{25000F8A-2B26-0D3B-0CB8-00A3B042F325}"/>
              </a:ext>
            </a:extLst>
          </p:cNvPr>
          <p:cNvSpPr txBox="1"/>
          <p:nvPr/>
        </p:nvSpPr>
        <p:spPr>
          <a:xfrm>
            <a:off x="1995541" y="2399040"/>
            <a:ext cx="8504254" cy="135417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SQ3R Learning Method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4254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1702189"/>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822625"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SQ3R Learning Method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BD10A13-7B59-D596-7646-832CB8689BB9}"/>
              </a:ext>
            </a:extLst>
          </p:cNvPr>
          <p:cNvPicPr>
            <a:picLocks noChangeAspect="1"/>
          </p:cNvPicPr>
          <p:nvPr/>
        </p:nvPicPr>
        <p:blipFill rotWithShape="1">
          <a:blip r:embed="rId8"/>
          <a:srcRect l="5484" t="17993" r="8467" b="16043"/>
          <a:stretch/>
        </p:blipFill>
        <p:spPr>
          <a:xfrm>
            <a:off x="1533378" y="2187029"/>
            <a:ext cx="8792309" cy="3639512"/>
          </a:xfrm>
          <a:prstGeom prst="rect">
            <a:avLst/>
          </a:prstGeom>
        </p:spPr>
      </p:pic>
    </p:spTree>
    <p:extLst>
      <p:ext uri="{BB962C8B-B14F-4D97-AF65-F5344CB8AC3E}">
        <p14:creationId xmlns:p14="http://schemas.microsoft.com/office/powerpoint/2010/main" val="8720213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5C4F2AB-F868-A33A-151A-BA130597466F}"/>
              </a:ext>
            </a:extLst>
          </p:cNvPr>
          <p:cNvSpPr txBox="1"/>
          <p:nvPr/>
        </p:nvSpPr>
        <p:spPr>
          <a:xfrm>
            <a:off x="1890744" y="67697"/>
            <a:ext cx="9501530" cy="1077218"/>
          </a:xfrm>
          <a:prstGeom prst="rect">
            <a:avLst/>
          </a:prstGeom>
          <a:noFill/>
        </p:spPr>
        <p:txBody>
          <a:bodyPr wrap="square" rtlCol="0">
            <a:spAutoFit/>
          </a:bodyPr>
          <a:lstStyle/>
          <a:p>
            <a:pPr algn="ctr"/>
            <a:r>
              <a:rPr lang="en-US" sz="3200" b="1" dirty="0">
                <a:solidFill>
                  <a:srgbClr val="2D3956"/>
                </a:solidFill>
                <a:latin typeface="Tajawal Medium" panose="00000600000000000000" pitchFamily="2" charset="-78"/>
                <a:cs typeface="Tajawal Medium" panose="00000600000000000000" pitchFamily="2" charset="-78"/>
              </a:rPr>
              <a:t>In Conclusion: </a:t>
            </a:r>
          </a:p>
          <a:p>
            <a:pPr algn="ctr"/>
            <a:r>
              <a:rPr lang="en-US" sz="3200" b="1" dirty="0">
                <a:solidFill>
                  <a:srgbClr val="2D3956"/>
                </a:solidFill>
                <a:latin typeface="Tajawal Medium" panose="00000600000000000000" pitchFamily="2" charset="-78"/>
                <a:cs typeface="Tajawal Medium" panose="00000600000000000000" pitchFamily="2" charset="-78"/>
              </a:rPr>
              <a:t>Be ready for the self- Assessment</a:t>
            </a:r>
          </a:p>
        </p:txBody>
      </p:sp>
      <p:pic>
        <p:nvPicPr>
          <p:cNvPr id="4" name="Picture 3">
            <a:extLst>
              <a:ext uri="{FF2B5EF4-FFF2-40B4-BE49-F238E27FC236}">
                <a16:creationId xmlns:a16="http://schemas.microsoft.com/office/drawing/2014/main" id="{43A0DCF6-7866-7D7C-3CB9-7DD909233A0E}"/>
              </a:ext>
            </a:extLst>
          </p:cNvPr>
          <p:cNvPicPr>
            <a:picLocks noChangeAspect="1"/>
          </p:cNvPicPr>
          <p:nvPr/>
        </p:nvPicPr>
        <p:blipFill rotWithShape="1">
          <a:blip r:embed="rId9"/>
          <a:srcRect t="19797"/>
          <a:stretch/>
        </p:blipFill>
        <p:spPr>
          <a:xfrm>
            <a:off x="7409120" y="1829706"/>
            <a:ext cx="4559402" cy="3669786"/>
          </a:xfrm>
          <a:prstGeom prst="rect">
            <a:avLst/>
          </a:prstGeom>
        </p:spPr>
      </p:pic>
      <p:pic>
        <p:nvPicPr>
          <p:cNvPr id="6" name="Picture 5">
            <a:extLst>
              <a:ext uri="{FF2B5EF4-FFF2-40B4-BE49-F238E27FC236}">
                <a16:creationId xmlns:a16="http://schemas.microsoft.com/office/drawing/2014/main" id="{1441B36D-C1BE-E125-467C-11D1FDF143C1}"/>
              </a:ext>
            </a:extLst>
          </p:cNvPr>
          <p:cNvPicPr>
            <a:picLocks noChangeAspect="1"/>
          </p:cNvPicPr>
          <p:nvPr/>
        </p:nvPicPr>
        <p:blipFill>
          <a:blip r:embed="rId10"/>
          <a:stretch>
            <a:fillRect/>
          </a:stretch>
        </p:blipFill>
        <p:spPr>
          <a:xfrm>
            <a:off x="3585210" y="2089987"/>
            <a:ext cx="3506748" cy="1753374"/>
          </a:xfrm>
          <a:prstGeom prst="rect">
            <a:avLst/>
          </a:prstGeom>
        </p:spPr>
      </p:pic>
    </p:spTree>
    <p:extLst>
      <p:ext uri="{BB962C8B-B14F-4D97-AF65-F5344CB8AC3E}">
        <p14:creationId xmlns:p14="http://schemas.microsoft.com/office/powerpoint/2010/main" val="3336462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418</TotalTime>
  <Words>1190</Words>
  <Application>Microsoft Office PowerPoint</Application>
  <PresentationFormat>Widescreen</PresentationFormat>
  <Paragraphs>247</Paragraphs>
  <Slides>40</Slides>
  <Notes>11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Arial</vt:lpstr>
      <vt:lpstr>Calibri</vt:lpstr>
      <vt:lpstr>Calibri Light</vt:lpstr>
      <vt:lpstr>Tajawal ExtraBold</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29</cp:revision>
  <dcterms:created xsi:type="dcterms:W3CDTF">2023-04-29T09:08:23Z</dcterms:created>
  <dcterms:modified xsi:type="dcterms:W3CDTF">2023-05-17T16:08:52Z</dcterms:modified>
</cp:coreProperties>
</file>