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5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24.xml"/>
  <Override ContentType="application/vnd.openxmlformats-officedocument.presentationml.notesSlide+xml" PartName="/ppt/notesSlides/notesSlide50.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34.xml"/>
  <Override ContentType="application/vnd.openxmlformats-officedocument.presentationml.notesSlide+xml" PartName="/ppt/notesSlides/notesSlide51.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43.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56.xml"/>
  <Override ContentType="application/vnd.openxmlformats-officedocument.presentationml.notesSlide+xml" PartName="/ppt/notesSlides/notesSlide30.xml"/>
  <Override ContentType="application/vnd.openxmlformats-officedocument.presentationml.notesSlide+xml" PartName="/ppt/notesSlides/notesSlide26.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57.xml"/>
  <Override ContentType="application/vnd.openxmlformats-officedocument.presentationml.notesSlide+xml" PartName="/ppt/notesSlides/notesSlide44.xml"/>
  <Override ContentType="application/vnd.openxmlformats-officedocument.presentationml.notesSlide+xml" PartName="/ppt/notesSlides/notesSlide58.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54.xml"/>
  <Override ContentType="application/vnd.openxmlformats-officedocument.presentationml.notesSlide+xml" PartName="/ppt/notesSlides/notesSlide45.xml"/>
  <Override ContentType="application/vnd.openxmlformats-officedocument.presentationml.notesSlide+xml" PartName="/ppt/notesSlides/notesSlide46.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1.xml"/>
  <Override ContentType="application/vnd.openxmlformats-officedocument.presentationml.notesSlide+xml" PartName="/ppt/notesSlides/notesSlide55.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47.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60.xml"/>
  <Override ContentType="application/vnd.openxmlformats-officedocument.presentationml.notesSlide+xml" PartName="/ppt/notesSlides/notesSlide38.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48.xml"/>
  <Override ContentType="application/vnd.openxmlformats-officedocument.presentationml.notesSlide+xml" PartName="/ppt/notesSlides/notesSlide22.xml"/>
  <Override ContentType="application/vnd.openxmlformats-officedocument.presentationml.notesSlide+xml" PartName="/ppt/notesSlides/notesSlide52.xml"/>
  <Override ContentType="application/vnd.openxmlformats-officedocument.presentationml.notesSlide+xml" PartName="/ppt/notesSlides/notesSlide7.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6.xml"/>
  <Override ContentType="application/vnd.openxmlformats-officedocument.presentationml.notesSlide+xml" PartName="/ppt/notesSlides/notesSlide49.xml"/>
  <Override ContentType="application/vnd.openxmlformats-officedocument.presentationml.notesSlide+xml" PartName="/ppt/notesSlides/notesSlide19.xml"/>
  <Override ContentType="application/vnd.openxmlformats-officedocument.presentationml.notesSlide+xml" PartName="/ppt/notesSlides/notesSlide53.xml"/>
  <Override ContentType="application/vnd.openxmlformats-officedocument.presentationml.notesSlide+xml" PartName="/ppt/notesSlides/notesSlide40.xml"/>
  <Override ContentType="application/vnd.openxmlformats-officedocument.presentationml.notesSlide+xml" PartName="/ppt/notesSlides/notesSlide23.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2.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5.xml"/>
  <Override ContentType="application/vnd.openxmlformats-officedocument.presentationml.slide+xml" PartName="/ppt/slides/slide60.xml"/>
  <Override ContentType="application/vnd.openxmlformats-officedocument.presentationml.slide+xml" PartName="/ppt/slides/slide5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5.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50.xml"/>
  <Override ContentType="application/vnd.openxmlformats-officedocument.presentationml.slide+xml" PartName="/ppt/slides/slide34.xml"/>
  <Override ContentType="application/vnd.openxmlformats-officedocument.presentationml.slide+xml" PartName="/ppt/slides/slide33.xml"/>
  <Override ContentType="application/vnd.openxmlformats-officedocument.presentationml.slide+xml" PartName="/ppt/slides/slide51.xml"/>
  <Override ContentType="application/vnd.openxmlformats-officedocument.presentationml.slide+xml" PartName="/ppt/slides/slide16.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7.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54.xml"/>
  <Override ContentType="application/vnd.openxmlformats-officedocument.presentationml.slide+xml" PartName="/ppt/slides/slide36.xml"/>
  <Override ContentType="application/vnd.openxmlformats-officedocument.presentationml.slide+xml" PartName="/ppt/slides/slide23.xml"/>
  <Override ContentType="application/vnd.openxmlformats-officedocument.presentationml.slide+xml" PartName="/ppt/slides/slide49.xml"/>
  <Override ContentType="application/vnd.openxmlformats-officedocument.presentationml.slide+xml" PartName="/ppt/slides/slide10.xml"/>
  <Override ContentType="application/vnd.openxmlformats-officedocument.presentationml.slide+xml" PartName="/ppt/slides/slide6.xml"/>
  <Override ContentType="application/vnd.openxmlformats-officedocument.presentationml.slide+xml" PartName="/ppt/slides/slide53.xml"/>
  <Override ContentType="application/vnd.openxmlformats-officedocument.presentationml.slide+xml" PartName="/ppt/slides/slide40.xml"/>
  <Override ContentType="application/vnd.openxmlformats-officedocument.presentationml.slide+xml" PartName="/ppt/slides/slide4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9.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6.xml"/>
  <Override ContentType="application/vnd.openxmlformats-officedocument.presentationml.slide+xml" PartName="/ppt/slides/slide12.xml"/>
  <Override ContentType="application/vnd.openxmlformats-officedocument.presentationml.slide+xml" PartName="/ppt/slides/slide47.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8.xml"/>
  <Override ContentType="application/vnd.openxmlformats-officedocument.presentationml.slide+xml" PartName="/ppt/slides/slide46.xml"/>
  <Override ContentType="application/vnd.openxmlformats-officedocument.presentationml.slide+xml" PartName="/ppt/slides/slide8.xml"/>
  <Override ContentType="application/vnd.openxmlformats-officedocument.presentationml.slide+xml" PartName="/ppt/slides/slide55.xml"/>
  <Override ContentType="application/vnd.openxmlformats-officedocument.presentationml.slide+xml" PartName="/ppt/slides/slide29.xml"/>
  <Override ContentType="application/vnd.openxmlformats-officedocument.presentationml.slide+xml" PartName="/ppt/slides/slide59.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58.xml"/>
  <Override ContentType="application/vnd.openxmlformats-officedocument.presentationml.slide+xml" PartName="/ppt/slides/slide45.xml"/>
  <Override ContentType="application/vnd.openxmlformats-officedocument.presentationml.slide+xml" PartName="/ppt/slides/slide28.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7.xml"/>
  <Override ContentType="application/vnd.openxmlformats-officedocument.presentationml.slide+xml" PartName="/ppt/slides/slide57.xml"/>
  <Override ContentType="application/vnd.openxmlformats-officedocument.presentationml.slide+xml" PartName="/ppt/slides/slide2.xml"/>
  <Override ContentType="application/vnd.openxmlformats-officedocument.presentationml.slide+xml" PartName="/ppt/slides/slide44.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 id="294" r:id="rId44"/>
    <p:sldId id="295" r:id="rId45"/>
    <p:sldId id="296" r:id="rId46"/>
    <p:sldId id="297" r:id="rId47"/>
    <p:sldId id="298" r:id="rId48"/>
    <p:sldId id="299" r:id="rId49"/>
    <p:sldId id="300" r:id="rId50"/>
    <p:sldId id="301" r:id="rId51"/>
    <p:sldId id="302" r:id="rId52"/>
    <p:sldId id="303" r:id="rId53"/>
    <p:sldId id="304" r:id="rId54"/>
    <p:sldId id="305" r:id="rId55"/>
    <p:sldId id="306" r:id="rId56"/>
    <p:sldId id="307" r:id="rId57"/>
    <p:sldId id="308" r:id="rId58"/>
    <p:sldId id="309" r:id="rId59"/>
    <p:sldId id="310" r:id="rId60"/>
    <p:sldId id="311" r:id="rId61"/>
    <p:sldId id="312" r:id="rId62"/>
    <p:sldId id="313" r:id="rId63"/>
    <p:sldId id="314" r:id="rId64"/>
    <p:sldId id="315" r:id="rId65"/>
  </p:sldIdLst>
  <p:sldSz cy="6858000" cx="12192000"/>
  <p:notesSz cx="6858000" cy="9144000"/>
  <p:embeddedFontLst>
    <p:embeddedFont>
      <p:font typeface="Tahoma"/>
      <p:regular r:id="rId66"/>
      <p:bold r:id="rId67"/>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68" roundtripDataSignature="AMtx7mjEP9nUURa0MAbLS2ChgrRvrQrQDw=="/>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C208C192-AADB-4CE5-861E-EF4A8E38FD2F}">
  <a:tblStyle styleId="{C208C192-AADB-4CE5-861E-EF4A8E38FD2F}" styleName="Table_0">
    <a:wholeTbl>
      <a:tcTxStyle b="off" i="off">
        <a:font>
          <a:latin typeface="Times New Roman"/>
          <a:ea typeface="Times New Roman"/>
          <a:cs typeface="Times New Roman"/>
        </a:font>
        <a:schemeClr val="dk1"/>
      </a:tcTxStyle>
      <a:tcStyle>
        <a:tcBdr>
          <a:left>
            <a:ln cap="flat" cmpd="sng" w="12700">
              <a:solidFill>
                <a:schemeClr val="lt1"/>
              </a:solidFill>
              <a:prstDash val="solid"/>
              <a:round/>
              <a:headEnd len="sm" w="sm" type="none"/>
              <a:tailEnd len="sm" w="sm" type="none"/>
            </a:ln>
          </a:left>
          <a:right>
            <a:ln cap="flat" cmpd="sng" w="12700">
              <a:solidFill>
                <a:schemeClr val="lt1"/>
              </a:solidFill>
              <a:prstDash val="solid"/>
              <a:round/>
              <a:headEnd len="sm" w="sm" type="none"/>
              <a:tailEnd len="sm" w="sm" type="none"/>
            </a:ln>
          </a:right>
          <a:top>
            <a:ln cap="flat" cmpd="sng" w="12700">
              <a:solidFill>
                <a:schemeClr val="lt1"/>
              </a:solidFill>
              <a:prstDash val="solid"/>
              <a:round/>
              <a:headEnd len="sm" w="sm" type="none"/>
              <a:tailEnd len="sm" w="sm" type="none"/>
            </a:ln>
          </a:top>
          <a:bottom>
            <a:ln cap="flat" cmpd="sng" w="12700">
              <a:solidFill>
                <a:schemeClr val="lt1"/>
              </a:solidFill>
              <a:prstDash val="solid"/>
              <a:round/>
              <a:headEnd len="sm" w="sm" type="none"/>
              <a:tailEnd len="sm" w="sm" type="none"/>
            </a:ln>
          </a:bottom>
          <a:insideH>
            <a:ln cap="flat" cmpd="sng" w="12700">
              <a:solidFill>
                <a:schemeClr val="lt1"/>
              </a:solidFill>
              <a:prstDash val="solid"/>
              <a:round/>
              <a:headEnd len="sm" w="sm" type="none"/>
              <a:tailEnd len="sm" w="sm" type="none"/>
            </a:ln>
          </a:insideH>
          <a:insideV>
            <a:ln cap="flat" cmpd="sng" w="12700">
              <a:solidFill>
                <a:schemeClr val="lt1"/>
              </a:solidFill>
              <a:prstDash val="solid"/>
              <a:round/>
              <a:headEnd len="sm" w="sm" type="none"/>
              <a:tailEnd len="sm" w="sm" type="none"/>
            </a:ln>
          </a:insideV>
        </a:tcBdr>
        <a:fill>
          <a:solidFill>
            <a:srgbClr val="E9EFF7"/>
          </a:solidFill>
        </a:fill>
      </a:tcStyle>
    </a:wholeTbl>
    <a:band1H>
      <a:tcTxStyle/>
      <a:tcStyle>
        <a:fill>
          <a:solidFill>
            <a:srgbClr val="D0DEEF"/>
          </a:solidFill>
        </a:fill>
      </a:tcStyle>
    </a:band1H>
    <a:band2H>
      <a:tcTxStyle/>
    </a:band2H>
    <a:band1V>
      <a:tcTxStyle/>
      <a:tcStyle>
        <a:fill>
          <a:solidFill>
            <a:srgbClr val="D0DEEF"/>
          </a:solidFill>
        </a:fill>
      </a:tcStyle>
    </a:band1V>
    <a:band2V>
      <a:tcTxStyle/>
    </a:band2V>
    <a:lastCol>
      <a:tcTxStyle b="on" i="off">
        <a:font>
          <a:latin typeface="Times New Roman"/>
          <a:ea typeface="Times New Roman"/>
          <a:cs typeface="Times New Roman"/>
        </a:font>
        <a:schemeClr val="lt1"/>
      </a:tcTxStyle>
      <a:tcStyle>
        <a:fill>
          <a:solidFill>
            <a:schemeClr val="accent1"/>
          </a:solidFill>
        </a:fill>
      </a:tcStyle>
    </a:lastCol>
    <a:firstCol>
      <a:tcTxStyle b="on" i="off">
        <a:font>
          <a:latin typeface="Times New Roman"/>
          <a:ea typeface="Times New Roman"/>
          <a:cs typeface="Times New Roman"/>
        </a:font>
        <a:schemeClr val="lt1"/>
      </a:tcTxStyle>
      <a:tcStyle>
        <a:fill>
          <a:solidFill>
            <a:schemeClr val="accent1"/>
          </a:solidFill>
        </a:fill>
      </a:tcStyle>
    </a:firstCol>
    <a:lastRow>
      <a:tcTxStyle b="on" i="off">
        <a:font>
          <a:latin typeface="Times New Roman"/>
          <a:ea typeface="Times New Roman"/>
          <a:cs typeface="Times New Roman"/>
        </a:font>
        <a:schemeClr val="lt1"/>
      </a:tcTxStyle>
      <a:tcStyle>
        <a:tcBdr>
          <a:top>
            <a:ln cap="flat" cmpd="sng" w="38100">
              <a:solidFill>
                <a:schemeClr val="lt1"/>
              </a:solidFill>
              <a:prstDash val="solid"/>
              <a:round/>
              <a:headEnd len="sm" w="sm" type="none"/>
              <a:tailEnd len="sm" w="sm" type="none"/>
            </a:ln>
          </a:top>
        </a:tcBdr>
        <a:fill>
          <a:solidFill>
            <a:schemeClr val="accent1"/>
          </a:solidFill>
        </a:fill>
      </a:tcStyle>
    </a:lastRow>
    <a:seCell>
      <a:tcTxStyle/>
    </a:seCell>
    <a:swCell>
      <a:tcTxStyle/>
    </a:swCell>
    <a:firstRow>
      <a:tcTxStyle b="on" i="off">
        <a:font>
          <a:latin typeface="Times New Roman"/>
          <a:ea typeface="Times New Roman"/>
          <a:cs typeface="Times New Roman"/>
        </a:font>
        <a:schemeClr val="lt1"/>
      </a:tcTxStyle>
      <a:tcStyle>
        <a:tcBdr>
          <a:bottom>
            <a:ln cap="flat" cmpd="sng" w="38100">
              <a:solidFill>
                <a:schemeClr val="lt1"/>
              </a:solidFill>
              <a:prstDash val="solid"/>
              <a:round/>
              <a:headEnd len="sm" w="sm" type="none"/>
              <a:tailEnd len="sm" w="sm" type="none"/>
            </a:ln>
          </a:bottom>
        </a:tcBdr>
        <a:fill>
          <a:solidFill>
            <a:schemeClr val="accent1"/>
          </a:solidFill>
        </a:fill>
      </a:tcStyle>
    </a:firstRow>
    <a:neCell>
      <a:tcTxStyle/>
    </a:neCell>
    <a:nwCell>
      <a:tcTxStyle/>
    </a:nwCell>
  </a:tblStyle>
</a:tblStyleLst>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42" Type="http://schemas.openxmlformats.org/officeDocument/2006/relationships/slide" Target="slides/slide37.xml"/><Relationship Id="rId41" Type="http://schemas.openxmlformats.org/officeDocument/2006/relationships/slide" Target="slides/slide36.xml"/><Relationship Id="rId44" Type="http://schemas.openxmlformats.org/officeDocument/2006/relationships/slide" Target="slides/slide39.xml"/><Relationship Id="rId43" Type="http://schemas.openxmlformats.org/officeDocument/2006/relationships/slide" Target="slides/slide38.xml"/><Relationship Id="rId46" Type="http://schemas.openxmlformats.org/officeDocument/2006/relationships/slide" Target="slides/slide41.xml"/><Relationship Id="rId45" Type="http://schemas.openxmlformats.org/officeDocument/2006/relationships/slide" Target="slides/slide40.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48" Type="http://schemas.openxmlformats.org/officeDocument/2006/relationships/slide" Target="slides/slide43.xml"/><Relationship Id="rId47" Type="http://schemas.openxmlformats.org/officeDocument/2006/relationships/slide" Target="slides/slide42.xml"/><Relationship Id="rId49" Type="http://schemas.openxmlformats.org/officeDocument/2006/relationships/slide" Target="slides/slide44.xml"/><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33" Type="http://schemas.openxmlformats.org/officeDocument/2006/relationships/slide" Target="slides/slide28.xml"/><Relationship Id="rId32" Type="http://schemas.openxmlformats.org/officeDocument/2006/relationships/slide" Target="slides/slide27.xml"/><Relationship Id="rId35" Type="http://schemas.openxmlformats.org/officeDocument/2006/relationships/slide" Target="slides/slide30.xml"/><Relationship Id="rId34" Type="http://schemas.openxmlformats.org/officeDocument/2006/relationships/slide" Target="slides/slide29.xml"/><Relationship Id="rId37" Type="http://schemas.openxmlformats.org/officeDocument/2006/relationships/slide" Target="slides/slide32.xml"/><Relationship Id="rId36" Type="http://schemas.openxmlformats.org/officeDocument/2006/relationships/slide" Target="slides/slide31.xml"/><Relationship Id="rId39" Type="http://schemas.openxmlformats.org/officeDocument/2006/relationships/slide" Target="slides/slide34.xml"/><Relationship Id="rId38" Type="http://schemas.openxmlformats.org/officeDocument/2006/relationships/slide" Target="slides/slide33.xml"/><Relationship Id="rId62" Type="http://schemas.openxmlformats.org/officeDocument/2006/relationships/slide" Target="slides/slide57.xml"/><Relationship Id="rId61" Type="http://schemas.openxmlformats.org/officeDocument/2006/relationships/slide" Target="slides/slide56.xml"/><Relationship Id="rId20" Type="http://schemas.openxmlformats.org/officeDocument/2006/relationships/slide" Target="slides/slide15.xml"/><Relationship Id="rId64" Type="http://schemas.openxmlformats.org/officeDocument/2006/relationships/slide" Target="slides/slide59.xml"/><Relationship Id="rId63" Type="http://schemas.openxmlformats.org/officeDocument/2006/relationships/slide" Target="slides/slide58.xml"/><Relationship Id="rId22" Type="http://schemas.openxmlformats.org/officeDocument/2006/relationships/slide" Target="slides/slide17.xml"/><Relationship Id="rId66" Type="http://schemas.openxmlformats.org/officeDocument/2006/relationships/font" Target="fonts/Tahoma-regular.fntdata"/><Relationship Id="rId21" Type="http://schemas.openxmlformats.org/officeDocument/2006/relationships/slide" Target="slides/slide16.xml"/><Relationship Id="rId65" Type="http://schemas.openxmlformats.org/officeDocument/2006/relationships/slide" Target="slides/slide60.xml"/><Relationship Id="rId24" Type="http://schemas.openxmlformats.org/officeDocument/2006/relationships/slide" Target="slides/slide19.xml"/><Relationship Id="rId68" Type="http://customschemas.google.com/relationships/presentationmetadata" Target="metadata"/><Relationship Id="rId23" Type="http://schemas.openxmlformats.org/officeDocument/2006/relationships/slide" Target="slides/slide18.xml"/><Relationship Id="rId67" Type="http://schemas.openxmlformats.org/officeDocument/2006/relationships/font" Target="fonts/Tahoma-bold.fntdata"/><Relationship Id="rId60" Type="http://schemas.openxmlformats.org/officeDocument/2006/relationships/slide" Target="slides/slide55.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29" Type="http://schemas.openxmlformats.org/officeDocument/2006/relationships/slide" Target="slides/slide24.xml"/><Relationship Id="rId51" Type="http://schemas.openxmlformats.org/officeDocument/2006/relationships/slide" Target="slides/slide46.xml"/><Relationship Id="rId50" Type="http://schemas.openxmlformats.org/officeDocument/2006/relationships/slide" Target="slides/slide45.xml"/><Relationship Id="rId53" Type="http://schemas.openxmlformats.org/officeDocument/2006/relationships/slide" Target="slides/slide48.xml"/><Relationship Id="rId52" Type="http://schemas.openxmlformats.org/officeDocument/2006/relationships/slide" Target="slides/slide47.xml"/><Relationship Id="rId11" Type="http://schemas.openxmlformats.org/officeDocument/2006/relationships/slide" Target="slides/slide6.xml"/><Relationship Id="rId55" Type="http://schemas.openxmlformats.org/officeDocument/2006/relationships/slide" Target="slides/slide50.xml"/><Relationship Id="rId10" Type="http://schemas.openxmlformats.org/officeDocument/2006/relationships/slide" Target="slides/slide5.xml"/><Relationship Id="rId54" Type="http://schemas.openxmlformats.org/officeDocument/2006/relationships/slide" Target="slides/slide49.xml"/><Relationship Id="rId13" Type="http://schemas.openxmlformats.org/officeDocument/2006/relationships/slide" Target="slides/slide8.xml"/><Relationship Id="rId57" Type="http://schemas.openxmlformats.org/officeDocument/2006/relationships/slide" Target="slides/slide52.xml"/><Relationship Id="rId12" Type="http://schemas.openxmlformats.org/officeDocument/2006/relationships/slide" Target="slides/slide7.xml"/><Relationship Id="rId56" Type="http://schemas.openxmlformats.org/officeDocument/2006/relationships/slide" Target="slides/slide51.xml"/><Relationship Id="rId15" Type="http://schemas.openxmlformats.org/officeDocument/2006/relationships/slide" Target="slides/slide10.xml"/><Relationship Id="rId59" Type="http://schemas.openxmlformats.org/officeDocument/2006/relationships/slide" Target="slides/slide54.xml"/><Relationship Id="rId14" Type="http://schemas.openxmlformats.org/officeDocument/2006/relationships/slide" Target="slides/slide9.xml"/><Relationship Id="rId58" Type="http://schemas.openxmlformats.org/officeDocument/2006/relationships/slide" Target="slides/slide53.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1" name="Shape 91"/>
        <p:cNvGrpSpPr/>
        <p:nvPr/>
      </p:nvGrpSpPr>
      <p:grpSpPr>
        <a:xfrm>
          <a:off x="0" y="0"/>
          <a:ext cx="0" cy="0"/>
          <a:chOff x="0" y="0"/>
          <a:chExt cx="0" cy="0"/>
        </a:xfrm>
      </p:grpSpPr>
      <p:sp>
        <p:nvSpPr>
          <p:cNvPr id="92" name="Google Shape;92;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93" name="Google Shape;93;p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4" name="Google Shape;94;p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5" name="Shape 105"/>
        <p:cNvGrpSpPr/>
        <p:nvPr/>
      </p:nvGrpSpPr>
      <p:grpSpPr>
        <a:xfrm>
          <a:off x="0" y="0"/>
          <a:ext cx="0" cy="0"/>
          <a:chOff x="0" y="0"/>
          <a:chExt cx="0" cy="0"/>
        </a:xfrm>
      </p:grpSpPr>
      <p:sp>
        <p:nvSpPr>
          <p:cNvPr id="106" name="Google Shape;106;p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7" name="Google Shape;107;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4" name="Shape 114"/>
        <p:cNvGrpSpPr/>
        <p:nvPr/>
      </p:nvGrpSpPr>
      <p:grpSpPr>
        <a:xfrm>
          <a:off x="0" y="0"/>
          <a:ext cx="0" cy="0"/>
          <a:chOff x="0" y="0"/>
          <a:chExt cx="0" cy="0"/>
        </a:xfrm>
      </p:grpSpPr>
      <p:sp>
        <p:nvSpPr>
          <p:cNvPr id="115" name="Google Shape;115;p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6" name="Google Shape;116;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3" name="Shape 123"/>
        <p:cNvGrpSpPr/>
        <p:nvPr/>
      </p:nvGrpSpPr>
      <p:grpSpPr>
        <a:xfrm>
          <a:off x="0" y="0"/>
          <a:ext cx="0" cy="0"/>
          <a:chOff x="0" y="0"/>
          <a:chExt cx="0" cy="0"/>
        </a:xfrm>
      </p:grpSpPr>
      <p:sp>
        <p:nvSpPr>
          <p:cNvPr id="124" name="Google Shape;124;p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5" name="Google Shape;125;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2" name="Shape 132"/>
        <p:cNvGrpSpPr/>
        <p:nvPr/>
      </p:nvGrpSpPr>
      <p:grpSpPr>
        <a:xfrm>
          <a:off x="0" y="0"/>
          <a:ext cx="0" cy="0"/>
          <a:chOff x="0" y="0"/>
          <a:chExt cx="0" cy="0"/>
        </a:xfrm>
      </p:grpSpPr>
      <p:sp>
        <p:nvSpPr>
          <p:cNvPr id="133" name="Google Shape;133;p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34" name="Google Shape;134;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1" name="Shape 141"/>
        <p:cNvGrpSpPr/>
        <p:nvPr/>
      </p:nvGrpSpPr>
      <p:grpSpPr>
        <a:xfrm>
          <a:off x="0" y="0"/>
          <a:ext cx="0" cy="0"/>
          <a:chOff x="0" y="0"/>
          <a:chExt cx="0" cy="0"/>
        </a:xfrm>
      </p:grpSpPr>
      <p:sp>
        <p:nvSpPr>
          <p:cNvPr id="142" name="Google Shape;142;p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3" name="Google Shape;143;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0" name="Shape 150"/>
        <p:cNvGrpSpPr/>
        <p:nvPr/>
      </p:nvGrpSpPr>
      <p:grpSpPr>
        <a:xfrm>
          <a:off x="0" y="0"/>
          <a:ext cx="0" cy="0"/>
          <a:chOff x="0" y="0"/>
          <a:chExt cx="0" cy="0"/>
        </a:xfrm>
      </p:grpSpPr>
      <p:sp>
        <p:nvSpPr>
          <p:cNvPr id="151" name="Google Shape;151;p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2" name="Google Shape;152;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9" name="Shape 159"/>
        <p:cNvGrpSpPr/>
        <p:nvPr/>
      </p:nvGrpSpPr>
      <p:grpSpPr>
        <a:xfrm>
          <a:off x="0" y="0"/>
          <a:ext cx="0" cy="0"/>
          <a:chOff x="0" y="0"/>
          <a:chExt cx="0" cy="0"/>
        </a:xfrm>
      </p:grpSpPr>
      <p:sp>
        <p:nvSpPr>
          <p:cNvPr id="160" name="Google Shape;160;p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1" name="Google Shape;161;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0" name="Shape 220"/>
        <p:cNvGrpSpPr/>
        <p:nvPr/>
      </p:nvGrpSpPr>
      <p:grpSpPr>
        <a:xfrm>
          <a:off x="0" y="0"/>
          <a:ext cx="0" cy="0"/>
          <a:chOff x="0" y="0"/>
          <a:chExt cx="0" cy="0"/>
        </a:xfrm>
      </p:grpSpPr>
      <p:sp>
        <p:nvSpPr>
          <p:cNvPr id="221" name="Google Shape;221;p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2" name="Google Shape;222;p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9" name="Shape 229"/>
        <p:cNvGrpSpPr/>
        <p:nvPr/>
      </p:nvGrpSpPr>
      <p:grpSpPr>
        <a:xfrm>
          <a:off x="0" y="0"/>
          <a:ext cx="0" cy="0"/>
          <a:chOff x="0" y="0"/>
          <a:chExt cx="0" cy="0"/>
        </a:xfrm>
      </p:grpSpPr>
      <p:sp>
        <p:nvSpPr>
          <p:cNvPr id="230" name="Google Shape;230;p1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1" name="Google Shape;231;p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8" name="Shape 238"/>
        <p:cNvGrpSpPr/>
        <p:nvPr/>
      </p:nvGrpSpPr>
      <p:grpSpPr>
        <a:xfrm>
          <a:off x="0" y="0"/>
          <a:ext cx="0" cy="0"/>
          <a:chOff x="0" y="0"/>
          <a:chExt cx="0" cy="0"/>
        </a:xfrm>
      </p:grpSpPr>
      <p:sp>
        <p:nvSpPr>
          <p:cNvPr id="239" name="Google Shape;239;p1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0" name="Google Shape;240;p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7" name="Shape 247"/>
        <p:cNvGrpSpPr/>
        <p:nvPr/>
      </p:nvGrpSpPr>
      <p:grpSpPr>
        <a:xfrm>
          <a:off x="0" y="0"/>
          <a:ext cx="0" cy="0"/>
          <a:chOff x="0" y="0"/>
          <a:chExt cx="0" cy="0"/>
        </a:xfrm>
      </p:grpSpPr>
      <p:sp>
        <p:nvSpPr>
          <p:cNvPr id="248" name="Google Shape;248;p1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9" name="Google Shape;249;p1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6" name="Shape 256"/>
        <p:cNvGrpSpPr/>
        <p:nvPr/>
      </p:nvGrpSpPr>
      <p:grpSpPr>
        <a:xfrm>
          <a:off x="0" y="0"/>
          <a:ext cx="0" cy="0"/>
          <a:chOff x="0" y="0"/>
          <a:chExt cx="0" cy="0"/>
        </a:xfrm>
      </p:grpSpPr>
      <p:sp>
        <p:nvSpPr>
          <p:cNvPr id="257" name="Google Shape;257;p1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8" name="Google Shape;258;p1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5" name="Shape 265"/>
        <p:cNvGrpSpPr/>
        <p:nvPr/>
      </p:nvGrpSpPr>
      <p:grpSpPr>
        <a:xfrm>
          <a:off x="0" y="0"/>
          <a:ext cx="0" cy="0"/>
          <a:chOff x="0" y="0"/>
          <a:chExt cx="0" cy="0"/>
        </a:xfrm>
      </p:grpSpPr>
      <p:sp>
        <p:nvSpPr>
          <p:cNvPr id="266" name="Google Shape;266;p1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7" name="Google Shape;267;p1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4" name="Shape 274"/>
        <p:cNvGrpSpPr/>
        <p:nvPr/>
      </p:nvGrpSpPr>
      <p:grpSpPr>
        <a:xfrm>
          <a:off x="0" y="0"/>
          <a:ext cx="0" cy="0"/>
          <a:chOff x="0" y="0"/>
          <a:chExt cx="0" cy="0"/>
        </a:xfrm>
      </p:grpSpPr>
      <p:sp>
        <p:nvSpPr>
          <p:cNvPr id="275" name="Google Shape;275;p1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6" name="Google Shape;276;p1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3" name="Shape 283"/>
        <p:cNvGrpSpPr/>
        <p:nvPr/>
      </p:nvGrpSpPr>
      <p:grpSpPr>
        <a:xfrm>
          <a:off x="0" y="0"/>
          <a:ext cx="0" cy="0"/>
          <a:chOff x="0" y="0"/>
          <a:chExt cx="0" cy="0"/>
        </a:xfrm>
      </p:grpSpPr>
      <p:sp>
        <p:nvSpPr>
          <p:cNvPr id="284" name="Google Shape;284;p1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5" name="Google Shape;285;p1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2" name="Shape 292"/>
        <p:cNvGrpSpPr/>
        <p:nvPr/>
      </p:nvGrpSpPr>
      <p:grpSpPr>
        <a:xfrm>
          <a:off x="0" y="0"/>
          <a:ext cx="0" cy="0"/>
          <a:chOff x="0" y="0"/>
          <a:chExt cx="0" cy="0"/>
        </a:xfrm>
      </p:grpSpPr>
      <p:sp>
        <p:nvSpPr>
          <p:cNvPr id="293" name="Google Shape;293;p1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4" name="Google Shape;294;p1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1" name="Shape 301"/>
        <p:cNvGrpSpPr/>
        <p:nvPr/>
      </p:nvGrpSpPr>
      <p:grpSpPr>
        <a:xfrm>
          <a:off x="0" y="0"/>
          <a:ext cx="0" cy="0"/>
          <a:chOff x="0" y="0"/>
          <a:chExt cx="0" cy="0"/>
        </a:xfrm>
      </p:grpSpPr>
      <p:sp>
        <p:nvSpPr>
          <p:cNvPr id="302" name="Google Shape;302;p1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3" name="Google Shape;303;p1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0" name="Shape 310"/>
        <p:cNvGrpSpPr/>
        <p:nvPr/>
      </p:nvGrpSpPr>
      <p:grpSpPr>
        <a:xfrm>
          <a:off x="0" y="0"/>
          <a:ext cx="0" cy="0"/>
          <a:chOff x="0" y="0"/>
          <a:chExt cx="0" cy="0"/>
        </a:xfrm>
      </p:grpSpPr>
      <p:sp>
        <p:nvSpPr>
          <p:cNvPr id="311" name="Google Shape;311;p1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2" name="Google Shape;312;p1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9" name="Shape 319"/>
        <p:cNvGrpSpPr/>
        <p:nvPr/>
      </p:nvGrpSpPr>
      <p:grpSpPr>
        <a:xfrm>
          <a:off x="0" y="0"/>
          <a:ext cx="0" cy="0"/>
          <a:chOff x="0" y="0"/>
          <a:chExt cx="0" cy="0"/>
        </a:xfrm>
      </p:grpSpPr>
      <p:sp>
        <p:nvSpPr>
          <p:cNvPr id="320" name="Google Shape;320;p2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1" name="Google Shape;321;p2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8" name="Shape 328"/>
        <p:cNvGrpSpPr/>
        <p:nvPr/>
      </p:nvGrpSpPr>
      <p:grpSpPr>
        <a:xfrm>
          <a:off x="0" y="0"/>
          <a:ext cx="0" cy="0"/>
          <a:chOff x="0" y="0"/>
          <a:chExt cx="0" cy="0"/>
        </a:xfrm>
      </p:grpSpPr>
      <p:sp>
        <p:nvSpPr>
          <p:cNvPr id="329" name="Google Shape;329;p2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0" name="Google Shape;330;p2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9" name="Shape 389"/>
        <p:cNvGrpSpPr/>
        <p:nvPr/>
      </p:nvGrpSpPr>
      <p:grpSpPr>
        <a:xfrm>
          <a:off x="0" y="0"/>
          <a:ext cx="0" cy="0"/>
          <a:chOff x="0" y="0"/>
          <a:chExt cx="0" cy="0"/>
        </a:xfrm>
      </p:grpSpPr>
      <p:sp>
        <p:nvSpPr>
          <p:cNvPr id="390" name="Google Shape;390;p2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91" name="Google Shape;391;p2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8" name="Shape 398"/>
        <p:cNvGrpSpPr/>
        <p:nvPr/>
      </p:nvGrpSpPr>
      <p:grpSpPr>
        <a:xfrm>
          <a:off x="0" y="0"/>
          <a:ext cx="0" cy="0"/>
          <a:chOff x="0" y="0"/>
          <a:chExt cx="0" cy="0"/>
        </a:xfrm>
      </p:grpSpPr>
      <p:sp>
        <p:nvSpPr>
          <p:cNvPr id="399" name="Google Shape;399;p2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00" name="Google Shape;400;p2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7" name="Shape 407"/>
        <p:cNvGrpSpPr/>
        <p:nvPr/>
      </p:nvGrpSpPr>
      <p:grpSpPr>
        <a:xfrm>
          <a:off x="0" y="0"/>
          <a:ext cx="0" cy="0"/>
          <a:chOff x="0" y="0"/>
          <a:chExt cx="0" cy="0"/>
        </a:xfrm>
      </p:grpSpPr>
      <p:sp>
        <p:nvSpPr>
          <p:cNvPr id="408" name="Google Shape;408;p2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09" name="Google Shape;409;p2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6" name="Shape 416"/>
        <p:cNvGrpSpPr/>
        <p:nvPr/>
      </p:nvGrpSpPr>
      <p:grpSpPr>
        <a:xfrm>
          <a:off x="0" y="0"/>
          <a:ext cx="0" cy="0"/>
          <a:chOff x="0" y="0"/>
          <a:chExt cx="0" cy="0"/>
        </a:xfrm>
      </p:grpSpPr>
      <p:sp>
        <p:nvSpPr>
          <p:cNvPr id="417" name="Google Shape;417;p2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18" name="Google Shape;418;p2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5" name="Shape 425"/>
        <p:cNvGrpSpPr/>
        <p:nvPr/>
      </p:nvGrpSpPr>
      <p:grpSpPr>
        <a:xfrm>
          <a:off x="0" y="0"/>
          <a:ext cx="0" cy="0"/>
          <a:chOff x="0" y="0"/>
          <a:chExt cx="0" cy="0"/>
        </a:xfrm>
      </p:grpSpPr>
      <p:sp>
        <p:nvSpPr>
          <p:cNvPr id="426" name="Google Shape;426;p2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27" name="Google Shape;427;p2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4" name="Shape 434"/>
        <p:cNvGrpSpPr/>
        <p:nvPr/>
      </p:nvGrpSpPr>
      <p:grpSpPr>
        <a:xfrm>
          <a:off x="0" y="0"/>
          <a:ext cx="0" cy="0"/>
          <a:chOff x="0" y="0"/>
          <a:chExt cx="0" cy="0"/>
        </a:xfrm>
      </p:grpSpPr>
      <p:sp>
        <p:nvSpPr>
          <p:cNvPr id="435" name="Google Shape;435;p2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36" name="Google Shape;436;p2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3" name="Shape 443"/>
        <p:cNvGrpSpPr/>
        <p:nvPr/>
      </p:nvGrpSpPr>
      <p:grpSpPr>
        <a:xfrm>
          <a:off x="0" y="0"/>
          <a:ext cx="0" cy="0"/>
          <a:chOff x="0" y="0"/>
          <a:chExt cx="0" cy="0"/>
        </a:xfrm>
      </p:grpSpPr>
      <p:sp>
        <p:nvSpPr>
          <p:cNvPr id="444" name="Google Shape;444;p2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45" name="Google Shape;445;p2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2" name="Shape 452"/>
        <p:cNvGrpSpPr/>
        <p:nvPr/>
      </p:nvGrpSpPr>
      <p:grpSpPr>
        <a:xfrm>
          <a:off x="0" y="0"/>
          <a:ext cx="0" cy="0"/>
          <a:chOff x="0" y="0"/>
          <a:chExt cx="0" cy="0"/>
        </a:xfrm>
      </p:grpSpPr>
      <p:sp>
        <p:nvSpPr>
          <p:cNvPr id="453" name="Google Shape;453;p2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54" name="Google Shape;454;p2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4" name="Shape 474"/>
        <p:cNvGrpSpPr/>
        <p:nvPr/>
      </p:nvGrpSpPr>
      <p:grpSpPr>
        <a:xfrm>
          <a:off x="0" y="0"/>
          <a:ext cx="0" cy="0"/>
          <a:chOff x="0" y="0"/>
          <a:chExt cx="0" cy="0"/>
        </a:xfrm>
      </p:grpSpPr>
      <p:sp>
        <p:nvSpPr>
          <p:cNvPr id="475" name="Google Shape;475;p3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76" name="Google Shape;476;p3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3" name="Shape 483"/>
        <p:cNvGrpSpPr/>
        <p:nvPr/>
      </p:nvGrpSpPr>
      <p:grpSpPr>
        <a:xfrm>
          <a:off x="0" y="0"/>
          <a:ext cx="0" cy="0"/>
          <a:chOff x="0" y="0"/>
          <a:chExt cx="0" cy="0"/>
        </a:xfrm>
      </p:grpSpPr>
      <p:sp>
        <p:nvSpPr>
          <p:cNvPr id="484" name="Google Shape;484;p3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85" name="Google Shape;485;p3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2" name="Shape 492"/>
        <p:cNvGrpSpPr/>
        <p:nvPr/>
      </p:nvGrpSpPr>
      <p:grpSpPr>
        <a:xfrm>
          <a:off x="0" y="0"/>
          <a:ext cx="0" cy="0"/>
          <a:chOff x="0" y="0"/>
          <a:chExt cx="0" cy="0"/>
        </a:xfrm>
      </p:grpSpPr>
      <p:sp>
        <p:nvSpPr>
          <p:cNvPr id="493" name="Google Shape;493;p3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94" name="Google Shape;494;p3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3" name="Shape 553"/>
        <p:cNvGrpSpPr/>
        <p:nvPr/>
      </p:nvGrpSpPr>
      <p:grpSpPr>
        <a:xfrm>
          <a:off x="0" y="0"/>
          <a:ext cx="0" cy="0"/>
          <a:chOff x="0" y="0"/>
          <a:chExt cx="0" cy="0"/>
        </a:xfrm>
      </p:grpSpPr>
      <p:sp>
        <p:nvSpPr>
          <p:cNvPr id="554" name="Google Shape;554;p3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55" name="Google Shape;555;p3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2" name="Shape 562"/>
        <p:cNvGrpSpPr/>
        <p:nvPr/>
      </p:nvGrpSpPr>
      <p:grpSpPr>
        <a:xfrm>
          <a:off x="0" y="0"/>
          <a:ext cx="0" cy="0"/>
          <a:chOff x="0" y="0"/>
          <a:chExt cx="0" cy="0"/>
        </a:xfrm>
      </p:grpSpPr>
      <p:sp>
        <p:nvSpPr>
          <p:cNvPr id="563" name="Google Shape;563;p3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64" name="Google Shape;564;p3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1" name="Shape 571"/>
        <p:cNvGrpSpPr/>
        <p:nvPr/>
      </p:nvGrpSpPr>
      <p:grpSpPr>
        <a:xfrm>
          <a:off x="0" y="0"/>
          <a:ext cx="0" cy="0"/>
          <a:chOff x="0" y="0"/>
          <a:chExt cx="0" cy="0"/>
        </a:xfrm>
      </p:grpSpPr>
      <p:sp>
        <p:nvSpPr>
          <p:cNvPr id="572" name="Google Shape;572;p3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73" name="Google Shape;573;p3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80" name="Shape 580"/>
        <p:cNvGrpSpPr/>
        <p:nvPr/>
      </p:nvGrpSpPr>
      <p:grpSpPr>
        <a:xfrm>
          <a:off x="0" y="0"/>
          <a:ext cx="0" cy="0"/>
          <a:chOff x="0" y="0"/>
          <a:chExt cx="0" cy="0"/>
        </a:xfrm>
      </p:grpSpPr>
      <p:sp>
        <p:nvSpPr>
          <p:cNvPr id="581" name="Google Shape;581;p3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82" name="Google Shape;582;p3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89" name="Shape 589"/>
        <p:cNvGrpSpPr/>
        <p:nvPr/>
      </p:nvGrpSpPr>
      <p:grpSpPr>
        <a:xfrm>
          <a:off x="0" y="0"/>
          <a:ext cx="0" cy="0"/>
          <a:chOff x="0" y="0"/>
          <a:chExt cx="0" cy="0"/>
        </a:xfrm>
      </p:grpSpPr>
      <p:sp>
        <p:nvSpPr>
          <p:cNvPr id="590" name="Google Shape;590;p3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91" name="Google Shape;591;p3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98" name="Shape 598"/>
        <p:cNvGrpSpPr/>
        <p:nvPr/>
      </p:nvGrpSpPr>
      <p:grpSpPr>
        <a:xfrm>
          <a:off x="0" y="0"/>
          <a:ext cx="0" cy="0"/>
          <a:chOff x="0" y="0"/>
          <a:chExt cx="0" cy="0"/>
        </a:xfrm>
      </p:grpSpPr>
      <p:sp>
        <p:nvSpPr>
          <p:cNvPr id="599" name="Google Shape;599;p3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00" name="Google Shape;600;p3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07" name="Shape 607"/>
        <p:cNvGrpSpPr/>
        <p:nvPr/>
      </p:nvGrpSpPr>
      <p:grpSpPr>
        <a:xfrm>
          <a:off x="0" y="0"/>
          <a:ext cx="0" cy="0"/>
          <a:chOff x="0" y="0"/>
          <a:chExt cx="0" cy="0"/>
        </a:xfrm>
      </p:grpSpPr>
      <p:sp>
        <p:nvSpPr>
          <p:cNvPr id="608" name="Google Shape;608;p3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09" name="Google Shape;609;p3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16" name="Shape 616"/>
        <p:cNvGrpSpPr/>
        <p:nvPr/>
      </p:nvGrpSpPr>
      <p:grpSpPr>
        <a:xfrm>
          <a:off x="0" y="0"/>
          <a:ext cx="0" cy="0"/>
          <a:chOff x="0" y="0"/>
          <a:chExt cx="0" cy="0"/>
        </a:xfrm>
      </p:grpSpPr>
      <p:sp>
        <p:nvSpPr>
          <p:cNvPr id="617" name="Google Shape;617;p4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18" name="Google Shape;618;p4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77" name="Shape 677"/>
        <p:cNvGrpSpPr/>
        <p:nvPr/>
      </p:nvGrpSpPr>
      <p:grpSpPr>
        <a:xfrm>
          <a:off x="0" y="0"/>
          <a:ext cx="0" cy="0"/>
          <a:chOff x="0" y="0"/>
          <a:chExt cx="0" cy="0"/>
        </a:xfrm>
      </p:grpSpPr>
      <p:sp>
        <p:nvSpPr>
          <p:cNvPr id="678" name="Google Shape;678;p4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79" name="Google Shape;679;p4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86" name="Shape 686"/>
        <p:cNvGrpSpPr/>
        <p:nvPr/>
      </p:nvGrpSpPr>
      <p:grpSpPr>
        <a:xfrm>
          <a:off x="0" y="0"/>
          <a:ext cx="0" cy="0"/>
          <a:chOff x="0" y="0"/>
          <a:chExt cx="0" cy="0"/>
        </a:xfrm>
      </p:grpSpPr>
      <p:sp>
        <p:nvSpPr>
          <p:cNvPr id="687" name="Google Shape;687;p4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88" name="Google Shape;688;p4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95" name="Shape 695"/>
        <p:cNvGrpSpPr/>
        <p:nvPr/>
      </p:nvGrpSpPr>
      <p:grpSpPr>
        <a:xfrm>
          <a:off x="0" y="0"/>
          <a:ext cx="0" cy="0"/>
          <a:chOff x="0" y="0"/>
          <a:chExt cx="0" cy="0"/>
        </a:xfrm>
      </p:grpSpPr>
      <p:sp>
        <p:nvSpPr>
          <p:cNvPr id="696" name="Google Shape;696;p4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97" name="Google Shape;697;p4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04" name="Shape 704"/>
        <p:cNvGrpSpPr/>
        <p:nvPr/>
      </p:nvGrpSpPr>
      <p:grpSpPr>
        <a:xfrm>
          <a:off x="0" y="0"/>
          <a:ext cx="0" cy="0"/>
          <a:chOff x="0" y="0"/>
          <a:chExt cx="0" cy="0"/>
        </a:xfrm>
      </p:grpSpPr>
      <p:sp>
        <p:nvSpPr>
          <p:cNvPr id="705" name="Google Shape;705;p4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06" name="Google Shape;706;p4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13" name="Shape 713"/>
        <p:cNvGrpSpPr/>
        <p:nvPr/>
      </p:nvGrpSpPr>
      <p:grpSpPr>
        <a:xfrm>
          <a:off x="0" y="0"/>
          <a:ext cx="0" cy="0"/>
          <a:chOff x="0" y="0"/>
          <a:chExt cx="0" cy="0"/>
        </a:xfrm>
      </p:grpSpPr>
      <p:sp>
        <p:nvSpPr>
          <p:cNvPr id="714" name="Google Shape;714;p4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15" name="Google Shape;715;p4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22" name="Shape 722"/>
        <p:cNvGrpSpPr/>
        <p:nvPr/>
      </p:nvGrpSpPr>
      <p:grpSpPr>
        <a:xfrm>
          <a:off x="0" y="0"/>
          <a:ext cx="0" cy="0"/>
          <a:chOff x="0" y="0"/>
          <a:chExt cx="0" cy="0"/>
        </a:xfrm>
      </p:grpSpPr>
      <p:sp>
        <p:nvSpPr>
          <p:cNvPr id="723" name="Google Shape;723;p4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24" name="Google Shape;724;p4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31" name="Shape 731"/>
        <p:cNvGrpSpPr/>
        <p:nvPr/>
      </p:nvGrpSpPr>
      <p:grpSpPr>
        <a:xfrm>
          <a:off x="0" y="0"/>
          <a:ext cx="0" cy="0"/>
          <a:chOff x="0" y="0"/>
          <a:chExt cx="0" cy="0"/>
        </a:xfrm>
      </p:grpSpPr>
      <p:sp>
        <p:nvSpPr>
          <p:cNvPr id="732" name="Google Shape;732;p4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33" name="Google Shape;733;p4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92" name="Shape 792"/>
        <p:cNvGrpSpPr/>
        <p:nvPr/>
      </p:nvGrpSpPr>
      <p:grpSpPr>
        <a:xfrm>
          <a:off x="0" y="0"/>
          <a:ext cx="0" cy="0"/>
          <a:chOff x="0" y="0"/>
          <a:chExt cx="0" cy="0"/>
        </a:xfrm>
      </p:grpSpPr>
      <p:sp>
        <p:nvSpPr>
          <p:cNvPr id="793" name="Google Shape;793;p4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94" name="Google Shape;794;p4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1" name="Shape 801"/>
        <p:cNvGrpSpPr/>
        <p:nvPr/>
      </p:nvGrpSpPr>
      <p:grpSpPr>
        <a:xfrm>
          <a:off x="0" y="0"/>
          <a:ext cx="0" cy="0"/>
          <a:chOff x="0" y="0"/>
          <a:chExt cx="0" cy="0"/>
        </a:xfrm>
      </p:grpSpPr>
      <p:sp>
        <p:nvSpPr>
          <p:cNvPr id="802" name="Google Shape;802;p4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03" name="Google Shape;803;p4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10" name="Shape 810"/>
        <p:cNvGrpSpPr/>
        <p:nvPr/>
      </p:nvGrpSpPr>
      <p:grpSpPr>
        <a:xfrm>
          <a:off x="0" y="0"/>
          <a:ext cx="0" cy="0"/>
          <a:chOff x="0" y="0"/>
          <a:chExt cx="0" cy="0"/>
        </a:xfrm>
      </p:grpSpPr>
      <p:sp>
        <p:nvSpPr>
          <p:cNvPr id="811" name="Google Shape;811;p5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12" name="Google Shape;812;p5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19" name="Shape 819"/>
        <p:cNvGrpSpPr/>
        <p:nvPr/>
      </p:nvGrpSpPr>
      <p:grpSpPr>
        <a:xfrm>
          <a:off x="0" y="0"/>
          <a:ext cx="0" cy="0"/>
          <a:chOff x="0" y="0"/>
          <a:chExt cx="0" cy="0"/>
        </a:xfrm>
      </p:grpSpPr>
      <p:sp>
        <p:nvSpPr>
          <p:cNvPr id="820" name="Google Shape;820;p5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21" name="Google Shape;821;p5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28" name="Shape 828"/>
        <p:cNvGrpSpPr/>
        <p:nvPr/>
      </p:nvGrpSpPr>
      <p:grpSpPr>
        <a:xfrm>
          <a:off x="0" y="0"/>
          <a:ext cx="0" cy="0"/>
          <a:chOff x="0" y="0"/>
          <a:chExt cx="0" cy="0"/>
        </a:xfrm>
      </p:grpSpPr>
      <p:sp>
        <p:nvSpPr>
          <p:cNvPr id="829" name="Google Shape;829;p5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30" name="Google Shape;830;p5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37" name="Shape 837"/>
        <p:cNvGrpSpPr/>
        <p:nvPr/>
      </p:nvGrpSpPr>
      <p:grpSpPr>
        <a:xfrm>
          <a:off x="0" y="0"/>
          <a:ext cx="0" cy="0"/>
          <a:chOff x="0" y="0"/>
          <a:chExt cx="0" cy="0"/>
        </a:xfrm>
      </p:grpSpPr>
      <p:sp>
        <p:nvSpPr>
          <p:cNvPr id="838" name="Google Shape;838;p5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39" name="Google Shape;839;p5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6" name="Shape 846"/>
        <p:cNvGrpSpPr/>
        <p:nvPr/>
      </p:nvGrpSpPr>
      <p:grpSpPr>
        <a:xfrm>
          <a:off x="0" y="0"/>
          <a:ext cx="0" cy="0"/>
          <a:chOff x="0" y="0"/>
          <a:chExt cx="0" cy="0"/>
        </a:xfrm>
      </p:grpSpPr>
      <p:sp>
        <p:nvSpPr>
          <p:cNvPr id="847" name="Google Shape;847;p5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48" name="Google Shape;848;p5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55" name="Shape 855"/>
        <p:cNvGrpSpPr/>
        <p:nvPr/>
      </p:nvGrpSpPr>
      <p:grpSpPr>
        <a:xfrm>
          <a:off x="0" y="0"/>
          <a:ext cx="0" cy="0"/>
          <a:chOff x="0" y="0"/>
          <a:chExt cx="0" cy="0"/>
        </a:xfrm>
      </p:grpSpPr>
      <p:sp>
        <p:nvSpPr>
          <p:cNvPr id="856" name="Google Shape;856;p5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57" name="Google Shape;857;p5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64" name="Shape 864"/>
        <p:cNvGrpSpPr/>
        <p:nvPr/>
      </p:nvGrpSpPr>
      <p:grpSpPr>
        <a:xfrm>
          <a:off x="0" y="0"/>
          <a:ext cx="0" cy="0"/>
          <a:chOff x="0" y="0"/>
          <a:chExt cx="0" cy="0"/>
        </a:xfrm>
      </p:grpSpPr>
      <p:sp>
        <p:nvSpPr>
          <p:cNvPr id="865" name="Google Shape;865;p5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66" name="Google Shape;866;p5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73" name="Shape 873"/>
        <p:cNvGrpSpPr/>
        <p:nvPr/>
      </p:nvGrpSpPr>
      <p:grpSpPr>
        <a:xfrm>
          <a:off x="0" y="0"/>
          <a:ext cx="0" cy="0"/>
          <a:chOff x="0" y="0"/>
          <a:chExt cx="0" cy="0"/>
        </a:xfrm>
      </p:grpSpPr>
      <p:sp>
        <p:nvSpPr>
          <p:cNvPr id="874" name="Google Shape;874;p5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75" name="Google Shape;875;p5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82" name="Shape 882"/>
        <p:cNvGrpSpPr/>
        <p:nvPr/>
      </p:nvGrpSpPr>
      <p:grpSpPr>
        <a:xfrm>
          <a:off x="0" y="0"/>
          <a:ext cx="0" cy="0"/>
          <a:chOff x="0" y="0"/>
          <a:chExt cx="0" cy="0"/>
        </a:xfrm>
      </p:grpSpPr>
      <p:sp>
        <p:nvSpPr>
          <p:cNvPr id="883" name="Google Shape;883;p5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84" name="Google Shape;884;p5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91" name="Shape 891"/>
        <p:cNvGrpSpPr/>
        <p:nvPr/>
      </p:nvGrpSpPr>
      <p:grpSpPr>
        <a:xfrm>
          <a:off x="0" y="0"/>
          <a:ext cx="0" cy="0"/>
          <a:chOff x="0" y="0"/>
          <a:chExt cx="0" cy="0"/>
        </a:xfrm>
      </p:grpSpPr>
      <p:sp>
        <p:nvSpPr>
          <p:cNvPr id="892" name="Google Shape;892;p5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93" name="Google Shape;893;p5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00" name="Shape 900"/>
        <p:cNvGrpSpPr/>
        <p:nvPr/>
      </p:nvGrpSpPr>
      <p:grpSpPr>
        <a:xfrm>
          <a:off x="0" y="0"/>
          <a:ext cx="0" cy="0"/>
          <a:chOff x="0" y="0"/>
          <a:chExt cx="0" cy="0"/>
        </a:xfrm>
      </p:grpSpPr>
      <p:sp>
        <p:nvSpPr>
          <p:cNvPr id="901" name="Google Shape;901;p6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02" name="Google Shape;902;p6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3_Title Slide">
  <p:cSld name="23_Title Slide">
    <p:spTree>
      <p:nvGrpSpPr>
        <p:cNvPr id="17" name="Shape 17"/>
        <p:cNvGrpSpPr/>
        <p:nvPr/>
      </p:nvGrpSpPr>
      <p:grpSpPr>
        <a:xfrm>
          <a:off x="0" y="0"/>
          <a:ext cx="0" cy="0"/>
          <a:chOff x="0" y="0"/>
          <a:chExt cx="0" cy="0"/>
        </a:xfrm>
      </p:grpSpPr>
      <p:sp>
        <p:nvSpPr>
          <p:cNvPr id="18" name="Google Shape;18;p62"/>
          <p:cNvSpPr/>
          <p:nvPr>
            <p:ph idx="2" type="pic"/>
          </p:nvPr>
        </p:nvSpPr>
        <p:spPr>
          <a:xfrm>
            <a:off x="1" y="0"/>
            <a:ext cx="9740898" cy="5962650"/>
          </a:xfrm>
          <a:prstGeom prst="rect">
            <a:avLst/>
          </a:prstGeom>
          <a:solidFill>
            <a:srgbClr val="D8D8D8">
              <a:alpha val="49803"/>
            </a:srgbClr>
          </a:solidFill>
          <a:ln>
            <a:noFill/>
          </a:ln>
        </p:spPr>
      </p:sp>
      <p:sp>
        <p:nvSpPr>
          <p:cNvPr id="19" name="Google Shape;19;p62"/>
          <p:cNvSpPr txBox="1"/>
          <p:nvPr>
            <p:ph idx="10" type="dt"/>
          </p:nvPr>
        </p:nvSpPr>
        <p:spPr>
          <a:xfrm>
            <a:off x="188685" y="6443434"/>
            <a:ext cx="4136571"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sz="1200">
                <a:solidFill>
                  <a:schemeClr val="lt1"/>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62"/>
          <p:cNvSpPr txBox="1"/>
          <p:nvPr>
            <p:ph idx="11" type="ftr"/>
          </p:nvPr>
        </p:nvSpPr>
        <p:spPr>
          <a:xfrm>
            <a:off x="4949371" y="6436177"/>
            <a:ext cx="1729922"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sz="1200">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 name="Google Shape;21;p62"/>
          <p:cNvSpPr txBox="1"/>
          <p:nvPr>
            <p:ph idx="12" type="sldNum"/>
          </p:nvPr>
        </p:nvSpPr>
        <p:spPr>
          <a:xfrm>
            <a:off x="8200571" y="6443434"/>
            <a:ext cx="387712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b="0" i="0" sz="1200" u="none" cap="none" strike="noStrike">
                <a:solidFill>
                  <a:schemeClr val="lt1"/>
                </a:solidFill>
                <a:latin typeface="Times New Roman"/>
                <a:ea typeface="Times New Roman"/>
                <a:cs typeface="Times New Roman"/>
                <a:sym typeface="Times New Roman"/>
              </a:defRPr>
            </a:lvl1pPr>
            <a:lvl2pPr indent="0" lvl="1" marL="0" algn="r">
              <a:spcBef>
                <a:spcPts val="0"/>
              </a:spcBef>
              <a:buNone/>
              <a:defRPr b="0" i="0" sz="1200" u="none" cap="none" strike="noStrike">
                <a:solidFill>
                  <a:schemeClr val="lt1"/>
                </a:solidFill>
                <a:latin typeface="Times New Roman"/>
                <a:ea typeface="Times New Roman"/>
                <a:cs typeface="Times New Roman"/>
                <a:sym typeface="Times New Roman"/>
              </a:defRPr>
            </a:lvl2pPr>
            <a:lvl3pPr indent="0" lvl="2" marL="0" algn="r">
              <a:spcBef>
                <a:spcPts val="0"/>
              </a:spcBef>
              <a:buNone/>
              <a:defRPr b="0" i="0" sz="1200" u="none" cap="none" strike="noStrike">
                <a:solidFill>
                  <a:schemeClr val="lt1"/>
                </a:solidFill>
                <a:latin typeface="Times New Roman"/>
                <a:ea typeface="Times New Roman"/>
                <a:cs typeface="Times New Roman"/>
                <a:sym typeface="Times New Roman"/>
              </a:defRPr>
            </a:lvl3pPr>
            <a:lvl4pPr indent="0" lvl="3" marL="0" algn="r">
              <a:spcBef>
                <a:spcPts val="0"/>
              </a:spcBef>
              <a:buNone/>
              <a:defRPr b="0" i="0" sz="1200" u="none" cap="none" strike="noStrike">
                <a:solidFill>
                  <a:schemeClr val="lt1"/>
                </a:solidFill>
                <a:latin typeface="Times New Roman"/>
                <a:ea typeface="Times New Roman"/>
                <a:cs typeface="Times New Roman"/>
                <a:sym typeface="Times New Roman"/>
              </a:defRPr>
            </a:lvl4pPr>
            <a:lvl5pPr indent="0" lvl="4" marL="0" algn="r">
              <a:spcBef>
                <a:spcPts val="0"/>
              </a:spcBef>
              <a:buNone/>
              <a:defRPr b="0" i="0" sz="1200" u="none" cap="none" strike="noStrike">
                <a:solidFill>
                  <a:schemeClr val="lt1"/>
                </a:solidFill>
                <a:latin typeface="Times New Roman"/>
                <a:ea typeface="Times New Roman"/>
                <a:cs typeface="Times New Roman"/>
                <a:sym typeface="Times New Roman"/>
              </a:defRPr>
            </a:lvl5pPr>
            <a:lvl6pPr indent="0" lvl="5" marL="0" algn="r">
              <a:spcBef>
                <a:spcPts val="0"/>
              </a:spcBef>
              <a:buNone/>
              <a:defRPr b="0" i="0" sz="1200" u="none" cap="none" strike="noStrike">
                <a:solidFill>
                  <a:schemeClr val="lt1"/>
                </a:solidFill>
                <a:latin typeface="Times New Roman"/>
                <a:ea typeface="Times New Roman"/>
                <a:cs typeface="Times New Roman"/>
                <a:sym typeface="Times New Roman"/>
              </a:defRPr>
            </a:lvl6pPr>
            <a:lvl7pPr indent="0" lvl="6" marL="0" algn="r">
              <a:spcBef>
                <a:spcPts val="0"/>
              </a:spcBef>
              <a:buNone/>
              <a:defRPr b="0" i="0" sz="1200" u="none" cap="none" strike="noStrike">
                <a:solidFill>
                  <a:schemeClr val="lt1"/>
                </a:solidFill>
                <a:latin typeface="Times New Roman"/>
                <a:ea typeface="Times New Roman"/>
                <a:cs typeface="Times New Roman"/>
                <a:sym typeface="Times New Roman"/>
              </a:defRPr>
            </a:lvl7pPr>
            <a:lvl8pPr indent="0" lvl="7" marL="0" algn="r">
              <a:spcBef>
                <a:spcPts val="0"/>
              </a:spcBef>
              <a:buNone/>
              <a:defRPr b="0" i="0" sz="1200" u="none" cap="none" strike="noStrike">
                <a:solidFill>
                  <a:schemeClr val="lt1"/>
                </a:solidFill>
                <a:latin typeface="Times New Roman"/>
                <a:ea typeface="Times New Roman"/>
                <a:cs typeface="Times New Roman"/>
                <a:sym typeface="Times New Roman"/>
              </a:defRPr>
            </a:lvl8pPr>
            <a:lvl9pPr indent="0" lvl="8" marL="0" algn="r">
              <a:spcBef>
                <a:spcPts val="0"/>
              </a:spcBef>
              <a:buNone/>
              <a:defRPr b="0" i="0" sz="1200" u="none" cap="none" strike="noStrike">
                <a:solidFill>
                  <a:schemeClr val="lt1"/>
                </a:solidFill>
                <a:latin typeface="Times New Roman"/>
                <a:ea typeface="Times New Roman"/>
                <a:cs typeface="Times New Roman"/>
                <a:sym typeface="Times New Roman"/>
              </a:defRPr>
            </a:lvl9pPr>
          </a:lstStyle>
          <a:p>
            <a:pPr indent="0" lvl="0" marL="0" rtl="0" algn="r">
              <a:spcBef>
                <a:spcPts val="0"/>
              </a:spcBef>
              <a:spcAft>
                <a:spcPts val="0"/>
              </a:spcAft>
              <a:buNone/>
            </a:pPr>
            <a:r>
              <a:rPr lang="en-US"/>
              <a:t>MGM331 Principles of Management Information Systems</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1">
                                  <p:stCondLst>
                                    <p:cond delay="0"/>
                                  </p:stCondLst>
                                  <p:childTnLst>
                                    <p:set>
                                      <p:cBhvr>
                                        <p:cTn dur="1" fill="hold">
                                          <p:stCondLst>
                                            <p:cond delay="0"/>
                                          </p:stCondLst>
                                        </p:cTn>
                                        <p:tgtEl>
                                          <p:spTgt spid="18"/>
                                        </p:tgtEl>
                                        <p:attrNameLst>
                                          <p:attrName>style.visibility</p:attrName>
                                        </p:attrNameLst>
                                      </p:cBhvr>
                                      <p:to>
                                        <p:strVal val="visible"/>
                                      </p:to>
                                    </p:set>
                                    <p:anim calcmode="lin" valueType="num">
                                      <p:cBhvr additive="base">
                                        <p:cTn dur="500"/>
                                        <p:tgtEl>
                                          <p:spTgt spid="18"/>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p:cSld name="Title and Content">
    <p:spTree>
      <p:nvGrpSpPr>
        <p:cNvPr id="22" name="Shape 22"/>
        <p:cNvGrpSpPr/>
        <p:nvPr/>
      </p:nvGrpSpPr>
      <p:grpSpPr>
        <a:xfrm>
          <a:off x="0" y="0"/>
          <a:ext cx="0" cy="0"/>
          <a:chOff x="0" y="0"/>
          <a:chExt cx="0" cy="0"/>
        </a:xfrm>
      </p:grpSpPr>
      <p:sp>
        <p:nvSpPr>
          <p:cNvPr id="23" name="Google Shape;23;p63"/>
          <p:cNvSpPr txBox="1"/>
          <p:nvPr>
            <p:ph type="title"/>
          </p:nvPr>
        </p:nvSpPr>
        <p:spPr>
          <a:xfrm>
            <a:off x="470647" y="469859"/>
            <a:ext cx="9224681" cy="655264"/>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4" name="Google Shape;24;p63"/>
          <p:cNvSpPr txBox="1"/>
          <p:nvPr>
            <p:ph idx="1" type="body"/>
          </p:nvPr>
        </p:nvSpPr>
        <p:spPr>
          <a:xfrm>
            <a:off x="188685" y="1422213"/>
            <a:ext cx="11814627" cy="4934138"/>
          </a:xfrm>
          <a:prstGeom prst="rect">
            <a:avLst/>
          </a:prstGeom>
          <a:noFill/>
          <a:ln>
            <a:noFill/>
          </a:ln>
        </p:spPr>
        <p:txBody>
          <a:bodyPr anchorCtr="0" anchor="t" bIns="45700" lIns="91425" spcFirstLastPara="1" rIns="91425" wrap="square" tIns="45700">
            <a:normAutofit/>
          </a:bodyPr>
          <a:lstStyle>
            <a:lvl1pPr indent="-406400" lvl="0" marL="457200" algn="just">
              <a:lnSpc>
                <a:spcPct val="150000"/>
              </a:lnSpc>
              <a:spcBef>
                <a:spcPts val="1000"/>
              </a:spcBef>
              <a:spcAft>
                <a:spcPts val="0"/>
              </a:spcAft>
              <a:buClr>
                <a:schemeClr val="dk1"/>
              </a:buClr>
              <a:buSzPts val="2800"/>
              <a:buChar char="•"/>
              <a:defRPr/>
            </a:lvl1pPr>
            <a:lvl2pPr indent="-381000" lvl="1" marL="914400" algn="just">
              <a:lnSpc>
                <a:spcPct val="150000"/>
              </a:lnSpc>
              <a:spcBef>
                <a:spcPts val="500"/>
              </a:spcBef>
              <a:spcAft>
                <a:spcPts val="0"/>
              </a:spcAft>
              <a:buClr>
                <a:schemeClr val="dk1"/>
              </a:buClr>
              <a:buSzPts val="2400"/>
              <a:buChar char="•"/>
              <a:defRPr/>
            </a:lvl2pPr>
            <a:lvl3pPr indent="-355600" lvl="2" marL="1371600" algn="just">
              <a:lnSpc>
                <a:spcPct val="150000"/>
              </a:lnSpc>
              <a:spcBef>
                <a:spcPts val="500"/>
              </a:spcBef>
              <a:spcAft>
                <a:spcPts val="0"/>
              </a:spcAft>
              <a:buClr>
                <a:schemeClr val="dk1"/>
              </a:buClr>
              <a:buSzPts val="2000"/>
              <a:buChar char="•"/>
              <a:defRPr/>
            </a:lvl3pPr>
            <a:lvl4pPr indent="-342900" lvl="3" marL="1828800" algn="just">
              <a:lnSpc>
                <a:spcPct val="150000"/>
              </a:lnSpc>
              <a:spcBef>
                <a:spcPts val="500"/>
              </a:spcBef>
              <a:spcAft>
                <a:spcPts val="0"/>
              </a:spcAft>
              <a:buClr>
                <a:schemeClr val="dk1"/>
              </a:buClr>
              <a:buSzPts val="1800"/>
              <a:buChar char="•"/>
              <a:defRPr/>
            </a:lvl4pPr>
            <a:lvl5pPr indent="-342900" lvl="4" marL="2286000" algn="just">
              <a:lnSpc>
                <a:spcPct val="15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5" name="Google Shape;25;p63"/>
          <p:cNvSpPr txBox="1"/>
          <p:nvPr>
            <p:ph idx="10" type="dt"/>
          </p:nvPr>
        </p:nvSpPr>
        <p:spPr>
          <a:xfrm>
            <a:off x="159656" y="6474053"/>
            <a:ext cx="3478893" cy="378047"/>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63"/>
          <p:cNvSpPr txBox="1"/>
          <p:nvPr>
            <p:ph idx="11" type="ftr"/>
          </p:nvPr>
        </p:nvSpPr>
        <p:spPr>
          <a:xfrm>
            <a:off x="4242545" y="6486976"/>
            <a:ext cx="3706906"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 name="Google Shape;27;p63"/>
          <p:cNvSpPr txBox="1"/>
          <p:nvPr>
            <p:ph idx="12" type="sldNum"/>
          </p:nvPr>
        </p:nvSpPr>
        <p:spPr>
          <a:xfrm>
            <a:off x="8095129" y="6486976"/>
            <a:ext cx="3908183"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r>
              <a:rPr lang="en-US"/>
              <a:t>MGM331 Principles of Management Information Systems</a:t>
            </a:r>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28" name="Shape 28"/>
        <p:cNvGrpSpPr/>
        <p:nvPr/>
      </p:nvGrpSpPr>
      <p:grpSpPr>
        <a:xfrm>
          <a:off x="0" y="0"/>
          <a:ext cx="0" cy="0"/>
          <a:chOff x="0" y="0"/>
          <a:chExt cx="0" cy="0"/>
        </a:xfrm>
      </p:grpSpPr>
      <p:sp>
        <p:nvSpPr>
          <p:cNvPr id="29" name="Google Shape;29;p64"/>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lt1"/>
              </a:buClr>
              <a:buSzPts val="6000"/>
              <a:buFont typeface="Times New Roman"/>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0" name="Google Shape;30;p64"/>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31" name="Google Shape;31;p64"/>
          <p:cNvSpPr txBox="1"/>
          <p:nvPr>
            <p:ph idx="10" type="dt"/>
          </p:nvPr>
        </p:nvSpPr>
        <p:spPr>
          <a:xfrm>
            <a:off x="159656" y="6474053"/>
            <a:ext cx="3478893" cy="378047"/>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 name="Google Shape;32;p64"/>
          <p:cNvSpPr txBox="1"/>
          <p:nvPr>
            <p:ph idx="11" type="ftr"/>
          </p:nvPr>
        </p:nvSpPr>
        <p:spPr>
          <a:xfrm>
            <a:off x="4242545" y="6486976"/>
            <a:ext cx="3706906"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3" name="Google Shape;33;p64"/>
          <p:cNvSpPr txBox="1"/>
          <p:nvPr>
            <p:ph idx="12" type="sldNum"/>
          </p:nvPr>
        </p:nvSpPr>
        <p:spPr>
          <a:xfrm>
            <a:off x="8095129" y="6486976"/>
            <a:ext cx="3908183"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34" name="Shape 34"/>
        <p:cNvGrpSpPr/>
        <p:nvPr/>
      </p:nvGrpSpPr>
      <p:grpSpPr>
        <a:xfrm>
          <a:off x="0" y="0"/>
          <a:ext cx="0" cy="0"/>
          <a:chOff x="0" y="0"/>
          <a:chExt cx="0" cy="0"/>
        </a:xfrm>
      </p:grpSpPr>
      <p:sp>
        <p:nvSpPr>
          <p:cNvPr id="35" name="Google Shape;35;p65"/>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lt1"/>
              </a:buClr>
              <a:buSzPts val="6000"/>
              <a:buFont typeface="Times New Roman"/>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6" name="Google Shape;36;p65"/>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37" name="Google Shape;37;p65"/>
          <p:cNvSpPr txBox="1"/>
          <p:nvPr>
            <p:ph idx="10" type="dt"/>
          </p:nvPr>
        </p:nvSpPr>
        <p:spPr>
          <a:xfrm>
            <a:off x="159656" y="6474053"/>
            <a:ext cx="3478893" cy="378047"/>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 name="Google Shape;38;p65"/>
          <p:cNvSpPr txBox="1"/>
          <p:nvPr>
            <p:ph idx="11" type="ftr"/>
          </p:nvPr>
        </p:nvSpPr>
        <p:spPr>
          <a:xfrm>
            <a:off x="4242545" y="6486976"/>
            <a:ext cx="3706906"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 name="Google Shape;39;p65"/>
          <p:cNvSpPr txBox="1"/>
          <p:nvPr>
            <p:ph idx="12" type="sldNum"/>
          </p:nvPr>
        </p:nvSpPr>
        <p:spPr>
          <a:xfrm>
            <a:off x="8095129" y="6486976"/>
            <a:ext cx="3908183"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40" name="Shape 40"/>
        <p:cNvGrpSpPr/>
        <p:nvPr/>
      </p:nvGrpSpPr>
      <p:grpSpPr>
        <a:xfrm>
          <a:off x="0" y="0"/>
          <a:ext cx="0" cy="0"/>
          <a:chOff x="0" y="0"/>
          <a:chExt cx="0" cy="0"/>
        </a:xfrm>
      </p:grpSpPr>
      <p:sp>
        <p:nvSpPr>
          <p:cNvPr id="41" name="Google Shape;41;p66"/>
          <p:cNvSpPr txBox="1"/>
          <p:nvPr>
            <p:ph type="title"/>
          </p:nvPr>
        </p:nvSpPr>
        <p:spPr>
          <a:xfrm>
            <a:off x="-1" y="469859"/>
            <a:ext cx="9695329" cy="655264"/>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2" name="Google Shape;42;p66"/>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3" name="Google Shape;43;p66"/>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4" name="Google Shape;44;p66"/>
          <p:cNvSpPr txBox="1"/>
          <p:nvPr>
            <p:ph idx="10" type="dt"/>
          </p:nvPr>
        </p:nvSpPr>
        <p:spPr>
          <a:xfrm>
            <a:off x="159656" y="6474053"/>
            <a:ext cx="3478893" cy="378047"/>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5" name="Google Shape;45;p66"/>
          <p:cNvSpPr txBox="1"/>
          <p:nvPr>
            <p:ph idx="11" type="ftr"/>
          </p:nvPr>
        </p:nvSpPr>
        <p:spPr>
          <a:xfrm>
            <a:off x="4242545" y="6486976"/>
            <a:ext cx="3706906"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6" name="Google Shape;46;p66"/>
          <p:cNvSpPr txBox="1"/>
          <p:nvPr>
            <p:ph idx="12" type="sldNum"/>
          </p:nvPr>
        </p:nvSpPr>
        <p:spPr>
          <a:xfrm>
            <a:off x="8095129" y="6486976"/>
            <a:ext cx="3908183"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7" name="Shape 47"/>
        <p:cNvGrpSpPr/>
        <p:nvPr/>
      </p:nvGrpSpPr>
      <p:grpSpPr>
        <a:xfrm>
          <a:off x="0" y="0"/>
          <a:ext cx="0" cy="0"/>
          <a:chOff x="0" y="0"/>
          <a:chExt cx="0" cy="0"/>
        </a:xfrm>
      </p:grpSpPr>
      <p:sp>
        <p:nvSpPr>
          <p:cNvPr id="48" name="Google Shape;48;p67"/>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9" name="Google Shape;49;p67"/>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50" name="Google Shape;50;p67"/>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1" name="Google Shape;51;p67"/>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52" name="Google Shape;52;p67"/>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3" name="Google Shape;53;p67"/>
          <p:cNvSpPr txBox="1"/>
          <p:nvPr>
            <p:ph idx="10" type="dt"/>
          </p:nvPr>
        </p:nvSpPr>
        <p:spPr>
          <a:xfrm>
            <a:off x="159656" y="6474053"/>
            <a:ext cx="3478893" cy="378047"/>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4" name="Google Shape;54;p67"/>
          <p:cNvSpPr txBox="1"/>
          <p:nvPr>
            <p:ph idx="11" type="ftr"/>
          </p:nvPr>
        </p:nvSpPr>
        <p:spPr>
          <a:xfrm>
            <a:off x="4242545" y="6486976"/>
            <a:ext cx="3706906"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5" name="Google Shape;55;p67"/>
          <p:cNvSpPr txBox="1"/>
          <p:nvPr>
            <p:ph idx="12" type="sldNum"/>
          </p:nvPr>
        </p:nvSpPr>
        <p:spPr>
          <a:xfrm>
            <a:off x="8095129" y="6486976"/>
            <a:ext cx="3908183"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6" name="Shape 56"/>
        <p:cNvGrpSpPr/>
        <p:nvPr/>
      </p:nvGrpSpPr>
      <p:grpSpPr>
        <a:xfrm>
          <a:off x="0" y="0"/>
          <a:ext cx="0" cy="0"/>
          <a:chOff x="0" y="0"/>
          <a:chExt cx="0" cy="0"/>
        </a:xfrm>
      </p:grpSpPr>
      <p:sp>
        <p:nvSpPr>
          <p:cNvPr id="57" name="Google Shape;57;p68"/>
          <p:cNvSpPr txBox="1"/>
          <p:nvPr>
            <p:ph type="title"/>
          </p:nvPr>
        </p:nvSpPr>
        <p:spPr>
          <a:xfrm>
            <a:off x="-1" y="469859"/>
            <a:ext cx="9695329" cy="655264"/>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8" name="Google Shape;58;p68"/>
          <p:cNvSpPr txBox="1"/>
          <p:nvPr>
            <p:ph idx="10" type="dt"/>
          </p:nvPr>
        </p:nvSpPr>
        <p:spPr>
          <a:xfrm>
            <a:off x="188685" y="6356349"/>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sz="1200">
                <a:solidFill>
                  <a:schemeClr val="lt1"/>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9" name="Google Shape;59;p68"/>
          <p:cNvSpPr txBox="1"/>
          <p:nvPr>
            <p:ph idx="11" type="ftr"/>
          </p:nvPr>
        </p:nvSpPr>
        <p:spPr>
          <a:xfrm>
            <a:off x="4038600" y="6356350"/>
            <a:ext cx="3706906"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sz="1200">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68"/>
          <p:cNvSpPr txBox="1"/>
          <p:nvPr>
            <p:ph idx="12" type="sldNum"/>
          </p:nvPr>
        </p:nvSpPr>
        <p:spPr>
          <a:xfrm>
            <a:off x="8095129" y="6356350"/>
            <a:ext cx="3908183"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sz="1200">
                <a:solidFill>
                  <a:schemeClr val="lt1"/>
                </a:solidFill>
                <a:latin typeface="Times New Roman"/>
                <a:ea typeface="Times New Roman"/>
                <a:cs typeface="Times New Roman"/>
                <a:sym typeface="Times New Roman"/>
              </a:defRPr>
            </a:lvl1pPr>
            <a:lvl2pPr indent="0" lvl="1" marL="0" algn="r">
              <a:spcBef>
                <a:spcPts val="0"/>
              </a:spcBef>
              <a:buNone/>
              <a:defRPr sz="1200">
                <a:solidFill>
                  <a:schemeClr val="lt1"/>
                </a:solidFill>
                <a:latin typeface="Times New Roman"/>
                <a:ea typeface="Times New Roman"/>
                <a:cs typeface="Times New Roman"/>
                <a:sym typeface="Times New Roman"/>
              </a:defRPr>
            </a:lvl2pPr>
            <a:lvl3pPr indent="0" lvl="2" marL="0" algn="r">
              <a:spcBef>
                <a:spcPts val="0"/>
              </a:spcBef>
              <a:buNone/>
              <a:defRPr sz="1200">
                <a:solidFill>
                  <a:schemeClr val="lt1"/>
                </a:solidFill>
                <a:latin typeface="Times New Roman"/>
                <a:ea typeface="Times New Roman"/>
                <a:cs typeface="Times New Roman"/>
                <a:sym typeface="Times New Roman"/>
              </a:defRPr>
            </a:lvl3pPr>
            <a:lvl4pPr indent="0" lvl="3" marL="0" algn="r">
              <a:spcBef>
                <a:spcPts val="0"/>
              </a:spcBef>
              <a:buNone/>
              <a:defRPr sz="1200">
                <a:solidFill>
                  <a:schemeClr val="lt1"/>
                </a:solidFill>
                <a:latin typeface="Times New Roman"/>
                <a:ea typeface="Times New Roman"/>
                <a:cs typeface="Times New Roman"/>
                <a:sym typeface="Times New Roman"/>
              </a:defRPr>
            </a:lvl4pPr>
            <a:lvl5pPr indent="0" lvl="4" marL="0" algn="r">
              <a:spcBef>
                <a:spcPts val="0"/>
              </a:spcBef>
              <a:buNone/>
              <a:defRPr sz="1200">
                <a:solidFill>
                  <a:schemeClr val="lt1"/>
                </a:solidFill>
                <a:latin typeface="Times New Roman"/>
                <a:ea typeface="Times New Roman"/>
                <a:cs typeface="Times New Roman"/>
                <a:sym typeface="Times New Roman"/>
              </a:defRPr>
            </a:lvl5pPr>
            <a:lvl6pPr indent="0" lvl="5" marL="0" algn="r">
              <a:spcBef>
                <a:spcPts val="0"/>
              </a:spcBef>
              <a:buNone/>
              <a:defRPr sz="1200">
                <a:solidFill>
                  <a:schemeClr val="lt1"/>
                </a:solidFill>
                <a:latin typeface="Times New Roman"/>
                <a:ea typeface="Times New Roman"/>
                <a:cs typeface="Times New Roman"/>
                <a:sym typeface="Times New Roman"/>
              </a:defRPr>
            </a:lvl6pPr>
            <a:lvl7pPr indent="0" lvl="6" marL="0" algn="r">
              <a:spcBef>
                <a:spcPts val="0"/>
              </a:spcBef>
              <a:buNone/>
              <a:defRPr sz="1200">
                <a:solidFill>
                  <a:schemeClr val="lt1"/>
                </a:solidFill>
                <a:latin typeface="Times New Roman"/>
                <a:ea typeface="Times New Roman"/>
                <a:cs typeface="Times New Roman"/>
                <a:sym typeface="Times New Roman"/>
              </a:defRPr>
            </a:lvl7pPr>
            <a:lvl8pPr indent="0" lvl="7" marL="0" algn="r">
              <a:spcBef>
                <a:spcPts val="0"/>
              </a:spcBef>
              <a:buNone/>
              <a:defRPr sz="1200">
                <a:solidFill>
                  <a:schemeClr val="lt1"/>
                </a:solidFill>
                <a:latin typeface="Times New Roman"/>
                <a:ea typeface="Times New Roman"/>
                <a:cs typeface="Times New Roman"/>
                <a:sym typeface="Times New Roman"/>
              </a:defRPr>
            </a:lvl8pPr>
            <a:lvl9pPr indent="0" lvl="8" marL="0" algn="r">
              <a:spcBef>
                <a:spcPts val="0"/>
              </a:spcBef>
              <a:buNone/>
              <a:defRPr sz="1200">
                <a:solidFill>
                  <a:schemeClr val="lt1"/>
                </a:solidFill>
                <a:latin typeface="Times New Roman"/>
                <a:ea typeface="Times New Roman"/>
                <a:cs typeface="Times New Roman"/>
                <a:sym typeface="Times New Roman"/>
              </a:defRPr>
            </a:lvl9pPr>
          </a:lstStyle>
          <a:p>
            <a:pPr indent="0" lvl="0" marL="0" rtl="0" algn="r">
              <a:spcBef>
                <a:spcPts val="0"/>
              </a:spcBef>
              <a:spcAft>
                <a:spcPts val="0"/>
              </a:spcAft>
              <a:buNone/>
            </a:pPr>
            <a:r>
              <a:rPr lang="en-US"/>
              <a:t>MGM331 Principles of management information systems</a:t>
            </a:r>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61" name="Shape 61"/>
        <p:cNvGrpSpPr/>
        <p:nvPr/>
      </p:nvGrpSpPr>
      <p:grpSpPr>
        <a:xfrm>
          <a:off x="0" y="0"/>
          <a:ext cx="0" cy="0"/>
          <a:chOff x="0" y="0"/>
          <a:chExt cx="0" cy="0"/>
        </a:xfrm>
      </p:grpSpPr>
      <p:sp>
        <p:nvSpPr>
          <p:cNvPr id="62" name="Google Shape;62;p69"/>
          <p:cNvSpPr txBox="1"/>
          <p:nvPr>
            <p:ph idx="10" type="dt"/>
          </p:nvPr>
        </p:nvSpPr>
        <p:spPr>
          <a:xfrm>
            <a:off x="159656" y="6474053"/>
            <a:ext cx="3478893" cy="378047"/>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 name="Google Shape;63;p69"/>
          <p:cNvSpPr txBox="1"/>
          <p:nvPr>
            <p:ph idx="11" type="ftr"/>
          </p:nvPr>
        </p:nvSpPr>
        <p:spPr>
          <a:xfrm>
            <a:off x="4242545" y="6486976"/>
            <a:ext cx="3706906"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69"/>
          <p:cNvSpPr txBox="1"/>
          <p:nvPr>
            <p:ph idx="12" type="sldNum"/>
          </p:nvPr>
        </p:nvSpPr>
        <p:spPr>
          <a:xfrm>
            <a:off x="8095129" y="6486976"/>
            <a:ext cx="3908183"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65" name="Shape 65"/>
        <p:cNvGrpSpPr/>
        <p:nvPr/>
      </p:nvGrpSpPr>
      <p:grpSpPr>
        <a:xfrm>
          <a:off x="0" y="0"/>
          <a:ext cx="0" cy="0"/>
          <a:chOff x="0" y="0"/>
          <a:chExt cx="0" cy="0"/>
        </a:xfrm>
      </p:grpSpPr>
      <p:sp>
        <p:nvSpPr>
          <p:cNvPr id="66" name="Google Shape;66;p70"/>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lt1"/>
              </a:buClr>
              <a:buSzPts val="3200"/>
              <a:buFont typeface="Times New Roman"/>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7" name="Google Shape;67;p70"/>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68" name="Google Shape;68;p70"/>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9" name="Google Shape;69;p70"/>
          <p:cNvSpPr txBox="1"/>
          <p:nvPr>
            <p:ph idx="10" type="dt"/>
          </p:nvPr>
        </p:nvSpPr>
        <p:spPr>
          <a:xfrm>
            <a:off x="159656" y="6474053"/>
            <a:ext cx="3478893" cy="378047"/>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0" name="Google Shape;70;p70"/>
          <p:cNvSpPr txBox="1"/>
          <p:nvPr>
            <p:ph idx="11" type="ftr"/>
          </p:nvPr>
        </p:nvSpPr>
        <p:spPr>
          <a:xfrm>
            <a:off x="4242545" y="6486976"/>
            <a:ext cx="3706906"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 name="Google Shape;71;p70"/>
          <p:cNvSpPr txBox="1"/>
          <p:nvPr>
            <p:ph idx="12" type="sldNum"/>
          </p:nvPr>
        </p:nvSpPr>
        <p:spPr>
          <a:xfrm>
            <a:off x="8095129" y="6486976"/>
            <a:ext cx="3908183"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72" name="Shape 72"/>
        <p:cNvGrpSpPr/>
        <p:nvPr/>
      </p:nvGrpSpPr>
      <p:grpSpPr>
        <a:xfrm>
          <a:off x="0" y="0"/>
          <a:ext cx="0" cy="0"/>
          <a:chOff x="0" y="0"/>
          <a:chExt cx="0" cy="0"/>
        </a:xfrm>
      </p:grpSpPr>
      <p:sp>
        <p:nvSpPr>
          <p:cNvPr id="73" name="Google Shape;73;p71"/>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lt1"/>
              </a:buClr>
              <a:buSzPts val="3200"/>
              <a:buFont typeface="Times New Roman"/>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4" name="Google Shape;74;p71"/>
          <p:cNvSpPr/>
          <p:nvPr>
            <p:ph idx="2" type="pic"/>
          </p:nvPr>
        </p:nvSpPr>
        <p:spPr>
          <a:xfrm>
            <a:off x="5183188" y="987425"/>
            <a:ext cx="6172200" cy="4873625"/>
          </a:xfrm>
          <a:prstGeom prst="rect">
            <a:avLst/>
          </a:prstGeom>
          <a:noFill/>
          <a:ln>
            <a:noFill/>
          </a:ln>
        </p:spPr>
      </p:sp>
      <p:sp>
        <p:nvSpPr>
          <p:cNvPr id="75" name="Google Shape;75;p71"/>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76" name="Google Shape;76;p71"/>
          <p:cNvSpPr txBox="1"/>
          <p:nvPr>
            <p:ph idx="10" type="dt"/>
          </p:nvPr>
        </p:nvSpPr>
        <p:spPr>
          <a:xfrm>
            <a:off x="159656" y="6474053"/>
            <a:ext cx="3478893" cy="378047"/>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7" name="Google Shape;77;p71"/>
          <p:cNvSpPr txBox="1"/>
          <p:nvPr>
            <p:ph idx="11" type="ftr"/>
          </p:nvPr>
        </p:nvSpPr>
        <p:spPr>
          <a:xfrm>
            <a:off x="4242545" y="6486976"/>
            <a:ext cx="3706906"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71"/>
          <p:cNvSpPr txBox="1"/>
          <p:nvPr>
            <p:ph idx="12" type="sldNum"/>
          </p:nvPr>
        </p:nvSpPr>
        <p:spPr>
          <a:xfrm>
            <a:off x="8095129" y="6486976"/>
            <a:ext cx="3908183"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9" name="Shape 79"/>
        <p:cNvGrpSpPr/>
        <p:nvPr/>
      </p:nvGrpSpPr>
      <p:grpSpPr>
        <a:xfrm>
          <a:off x="0" y="0"/>
          <a:ext cx="0" cy="0"/>
          <a:chOff x="0" y="0"/>
          <a:chExt cx="0" cy="0"/>
        </a:xfrm>
      </p:grpSpPr>
      <p:sp>
        <p:nvSpPr>
          <p:cNvPr id="80" name="Google Shape;80;p72"/>
          <p:cNvSpPr txBox="1"/>
          <p:nvPr>
            <p:ph type="title"/>
          </p:nvPr>
        </p:nvSpPr>
        <p:spPr>
          <a:xfrm>
            <a:off x="-1" y="469859"/>
            <a:ext cx="9695329" cy="655264"/>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1" name="Google Shape;81;p72"/>
          <p:cNvSpPr txBox="1"/>
          <p:nvPr>
            <p:ph idx="1" type="body"/>
          </p:nvPr>
        </p:nvSpPr>
        <p:spPr>
          <a:xfrm rot="5400000">
            <a:off x="3628930" y="-2018032"/>
            <a:ext cx="4934138" cy="11814627"/>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2" name="Google Shape;82;p72"/>
          <p:cNvSpPr txBox="1"/>
          <p:nvPr>
            <p:ph idx="10" type="dt"/>
          </p:nvPr>
        </p:nvSpPr>
        <p:spPr>
          <a:xfrm>
            <a:off x="159656" y="6474053"/>
            <a:ext cx="3478893" cy="378047"/>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3" name="Google Shape;83;p72"/>
          <p:cNvSpPr txBox="1"/>
          <p:nvPr>
            <p:ph idx="11" type="ftr"/>
          </p:nvPr>
        </p:nvSpPr>
        <p:spPr>
          <a:xfrm>
            <a:off x="4242545" y="6486976"/>
            <a:ext cx="3706906"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4" name="Google Shape;84;p72"/>
          <p:cNvSpPr txBox="1"/>
          <p:nvPr>
            <p:ph idx="12" type="sldNum"/>
          </p:nvPr>
        </p:nvSpPr>
        <p:spPr>
          <a:xfrm>
            <a:off x="8095129" y="6486976"/>
            <a:ext cx="3908183"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85" name="Shape 85"/>
        <p:cNvGrpSpPr/>
        <p:nvPr/>
      </p:nvGrpSpPr>
      <p:grpSpPr>
        <a:xfrm>
          <a:off x="0" y="0"/>
          <a:ext cx="0" cy="0"/>
          <a:chOff x="0" y="0"/>
          <a:chExt cx="0" cy="0"/>
        </a:xfrm>
      </p:grpSpPr>
      <p:sp>
        <p:nvSpPr>
          <p:cNvPr id="86" name="Google Shape;86;p73"/>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7" name="Google Shape;87;p73"/>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8" name="Google Shape;88;p73"/>
          <p:cNvSpPr txBox="1"/>
          <p:nvPr>
            <p:ph idx="10" type="dt"/>
          </p:nvPr>
        </p:nvSpPr>
        <p:spPr>
          <a:xfrm>
            <a:off x="159656" y="6474053"/>
            <a:ext cx="3478893" cy="378047"/>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9" name="Google Shape;89;p73"/>
          <p:cNvSpPr txBox="1"/>
          <p:nvPr>
            <p:ph idx="11" type="ftr"/>
          </p:nvPr>
        </p:nvSpPr>
        <p:spPr>
          <a:xfrm>
            <a:off x="4242545" y="6486976"/>
            <a:ext cx="3706906"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0" name="Google Shape;90;p73"/>
          <p:cNvSpPr txBox="1"/>
          <p:nvPr>
            <p:ph idx="12" type="sldNum"/>
          </p:nvPr>
        </p:nvSpPr>
        <p:spPr>
          <a:xfrm>
            <a:off x="8095129" y="6486976"/>
            <a:ext cx="3908183"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9.xml"/><Relationship Id="rId10" Type="http://schemas.openxmlformats.org/officeDocument/2006/relationships/slideLayout" Target="../slideLayouts/slideLayout8.xml"/><Relationship Id="rId13" Type="http://schemas.openxmlformats.org/officeDocument/2006/relationships/slideLayout" Target="../slideLayouts/slideLayout11.xml"/><Relationship Id="rId12" Type="http://schemas.openxmlformats.org/officeDocument/2006/relationships/slideLayout" Target="../slideLayouts/slideLayout10.xml"/><Relationship Id="rId1" Type="http://schemas.openxmlformats.org/officeDocument/2006/relationships/image" Target="../media/image5.png"/><Relationship Id="rId2" Type="http://schemas.openxmlformats.org/officeDocument/2006/relationships/image" Target="../media/image1.png"/><Relationship Id="rId3" Type="http://schemas.openxmlformats.org/officeDocument/2006/relationships/slideLayout" Target="../slideLayouts/slideLayout1.xml"/><Relationship Id="rId4" Type="http://schemas.openxmlformats.org/officeDocument/2006/relationships/slideLayout" Target="../slideLayouts/slideLayout2.xml"/><Relationship Id="rId9" Type="http://schemas.openxmlformats.org/officeDocument/2006/relationships/slideLayout" Target="../slideLayouts/slideLayout7.xml"/><Relationship Id="rId15" Type="http://schemas.openxmlformats.org/officeDocument/2006/relationships/theme" Target="../theme/theme1.xml"/><Relationship Id="rId14" Type="http://schemas.openxmlformats.org/officeDocument/2006/relationships/slideLayout" Target="../slideLayouts/slideLayout12.xml"/><Relationship Id="rId5" Type="http://schemas.openxmlformats.org/officeDocument/2006/relationships/slideLayout" Target="../slideLayouts/slideLayout3.xml"/><Relationship Id="rId6" Type="http://schemas.openxmlformats.org/officeDocument/2006/relationships/slideLayout" Target="../slideLayouts/slideLayout4.xml"/><Relationship Id="rId7" Type="http://schemas.openxmlformats.org/officeDocument/2006/relationships/slideLayout" Target="../slideLayouts/slideLayout5.xml"/><Relationship Id="rId8" Type="http://schemas.openxmlformats.org/officeDocument/2006/relationships/slideLayout" Target="../slideLayouts/slideLayout6.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9" name="Shape 9"/>
        <p:cNvGrpSpPr/>
        <p:nvPr/>
      </p:nvGrpSpPr>
      <p:grpSpPr>
        <a:xfrm>
          <a:off x="0" y="0"/>
          <a:ext cx="0" cy="0"/>
          <a:chOff x="0" y="0"/>
          <a:chExt cx="0" cy="0"/>
        </a:xfrm>
      </p:grpSpPr>
      <p:sp>
        <p:nvSpPr>
          <p:cNvPr id="10" name="Google Shape;10;p61"/>
          <p:cNvSpPr/>
          <p:nvPr/>
        </p:nvSpPr>
        <p:spPr>
          <a:xfrm>
            <a:off x="188686" y="1304511"/>
            <a:ext cx="11814627" cy="505184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Times New Roman"/>
              <a:ea typeface="Times New Roman"/>
              <a:cs typeface="Times New Roman"/>
              <a:sym typeface="Times New Roman"/>
            </a:endParaRPr>
          </a:p>
        </p:txBody>
      </p:sp>
      <p:sp>
        <p:nvSpPr>
          <p:cNvPr id="11" name="Google Shape;11;p61"/>
          <p:cNvSpPr txBox="1"/>
          <p:nvPr>
            <p:ph type="title"/>
          </p:nvPr>
        </p:nvSpPr>
        <p:spPr>
          <a:xfrm>
            <a:off x="-1" y="469859"/>
            <a:ext cx="9695329" cy="655264"/>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lt1"/>
              </a:buClr>
              <a:buSzPts val="4000"/>
              <a:buFont typeface="Times New Roman"/>
              <a:buNone/>
              <a:defRPr b="0" i="0" sz="4000" u="none" cap="none" strike="noStrike">
                <a:solidFill>
                  <a:schemeClr val="lt1"/>
                </a:solidFill>
                <a:latin typeface="Times New Roman"/>
                <a:ea typeface="Times New Roman"/>
                <a:cs typeface="Times New Roman"/>
                <a:sym typeface="Times New Roman"/>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2" name="Google Shape;12;p61"/>
          <p:cNvSpPr txBox="1"/>
          <p:nvPr>
            <p:ph idx="1" type="body"/>
          </p:nvPr>
        </p:nvSpPr>
        <p:spPr>
          <a:xfrm>
            <a:off x="188685" y="1422213"/>
            <a:ext cx="11814627" cy="49341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Times New Roman"/>
                <a:ea typeface="Times New Roman"/>
                <a:cs typeface="Times New Roman"/>
                <a:sym typeface="Times New Roman"/>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Times New Roman"/>
                <a:ea typeface="Times New Roman"/>
                <a:cs typeface="Times New Roman"/>
                <a:sym typeface="Times New Roman"/>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Times New Roman"/>
                <a:ea typeface="Times New Roman"/>
                <a:cs typeface="Times New Roman"/>
                <a:sym typeface="Times New Roman"/>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Times New Roman"/>
                <a:ea typeface="Times New Roman"/>
                <a:cs typeface="Times New Roman"/>
                <a:sym typeface="Times New Roman"/>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Times New Roman"/>
                <a:ea typeface="Times New Roman"/>
                <a:cs typeface="Times New Roman"/>
                <a:sym typeface="Times New Roman"/>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Times New Roman"/>
                <a:ea typeface="Times New Roman"/>
                <a:cs typeface="Times New Roman"/>
                <a:sym typeface="Times New Roman"/>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Times New Roman"/>
                <a:ea typeface="Times New Roman"/>
                <a:cs typeface="Times New Roman"/>
                <a:sym typeface="Times New Roman"/>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Times New Roman"/>
                <a:ea typeface="Times New Roman"/>
                <a:cs typeface="Times New Roman"/>
                <a:sym typeface="Times New Roman"/>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Times New Roman"/>
                <a:ea typeface="Times New Roman"/>
                <a:cs typeface="Times New Roman"/>
                <a:sym typeface="Times New Roman"/>
              </a:defRPr>
            </a:lvl9pPr>
          </a:lstStyle>
          <a:p/>
        </p:txBody>
      </p:sp>
      <p:sp>
        <p:nvSpPr>
          <p:cNvPr id="13" name="Google Shape;13;p61"/>
          <p:cNvSpPr txBox="1"/>
          <p:nvPr>
            <p:ph idx="10" type="dt"/>
          </p:nvPr>
        </p:nvSpPr>
        <p:spPr>
          <a:xfrm>
            <a:off x="159656" y="6474053"/>
            <a:ext cx="3478893" cy="378047"/>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lt1"/>
                </a:solidFill>
                <a:latin typeface="Times New Roman"/>
                <a:ea typeface="Times New Roman"/>
                <a:cs typeface="Times New Roman"/>
                <a:sym typeface="Times New Roman"/>
              </a:defRPr>
            </a:lvl1pPr>
            <a:lvl2pPr lvl="1"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2pPr>
            <a:lvl3pPr lvl="2"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3pPr>
            <a:lvl4pPr lvl="3"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4pPr>
            <a:lvl5pPr lvl="4"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5pPr>
            <a:lvl6pPr lvl="5"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6pPr>
            <a:lvl7pPr lvl="6"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7pPr>
            <a:lvl8pPr lvl="7"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8pPr>
            <a:lvl9pPr lvl="8"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9pPr>
          </a:lstStyle>
          <a:p/>
        </p:txBody>
      </p:sp>
      <p:sp>
        <p:nvSpPr>
          <p:cNvPr id="14" name="Google Shape;14;p61"/>
          <p:cNvSpPr txBox="1"/>
          <p:nvPr>
            <p:ph idx="11" type="ftr"/>
          </p:nvPr>
        </p:nvSpPr>
        <p:spPr>
          <a:xfrm>
            <a:off x="4242545" y="6486976"/>
            <a:ext cx="3706906"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Times New Roman"/>
                <a:ea typeface="Times New Roman"/>
                <a:cs typeface="Times New Roman"/>
                <a:sym typeface="Times New Roman"/>
              </a:defRPr>
            </a:lvl1pPr>
            <a:lvl2pPr lvl="1"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2pPr>
            <a:lvl3pPr lvl="2"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3pPr>
            <a:lvl4pPr lvl="3"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4pPr>
            <a:lvl5pPr lvl="4"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5pPr>
            <a:lvl6pPr lvl="5"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6pPr>
            <a:lvl7pPr lvl="6"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7pPr>
            <a:lvl8pPr lvl="7"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8pPr>
            <a:lvl9pPr lvl="8"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9pPr>
          </a:lstStyle>
          <a:p/>
        </p:txBody>
      </p:sp>
      <p:sp>
        <p:nvSpPr>
          <p:cNvPr id="15" name="Google Shape;15;p61"/>
          <p:cNvSpPr txBox="1"/>
          <p:nvPr>
            <p:ph idx="12" type="sldNum"/>
          </p:nvPr>
        </p:nvSpPr>
        <p:spPr>
          <a:xfrm>
            <a:off x="8095129" y="6486976"/>
            <a:ext cx="3908183"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chemeClr val="lt1"/>
                </a:solidFill>
                <a:latin typeface="Times New Roman"/>
                <a:ea typeface="Times New Roman"/>
                <a:cs typeface="Times New Roman"/>
                <a:sym typeface="Times New Roman"/>
              </a:defRPr>
            </a:lvl1pPr>
            <a:lvl2pPr indent="0" lvl="1" marL="0" marR="0" rtl="0" algn="r">
              <a:spcBef>
                <a:spcPts val="0"/>
              </a:spcBef>
              <a:buNone/>
              <a:defRPr b="0" i="0" sz="1200" u="none" cap="none" strike="noStrike">
                <a:solidFill>
                  <a:schemeClr val="lt1"/>
                </a:solidFill>
                <a:latin typeface="Times New Roman"/>
                <a:ea typeface="Times New Roman"/>
                <a:cs typeface="Times New Roman"/>
                <a:sym typeface="Times New Roman"/>
              </a:defRPr>
            </a:lvl2pPr>
            <a:lvl3pPr indent="0" lvl="2" marL="0" marR="0" rtl="0" algn="r">
              <a:spcBef>
                <a:spcPts val="0"/>
              </a:spcBef>
              <a:buNone/>
              <a:defRPr b="0" i="0" sz="1200" u="none" cap="none" strike="noStrike">
                <a:solidFill>
                  <a:schemeClr val="lt1"/>
                </a:solidFill>
                <a:latin typeface="Times New Roman"/>
                <a:ea typeface="Times New Roman"/>
                <a:cs typeface="Times New Roman"/>
                <a:sym typeface="Times New Roman"/>
              </a:defRPr>
            </a:lvl3pPr>
            <a:lvl4pPr indent="0" lvl="3" marL="0" marR="0" rtl="0" algn="r">
              <a:spcBef>
                <a:spcPts val="0"/>
              </a:spcBef>
              <a:buNone/>
              <a:defRPr b="0" i="0" sz="1200" u="none" cap="none" strike="noStrike">
                <a:solidFill>
                  <a:schemeClr val="lt1"/>
                </a:solidFill>
                <a:latin typeface="Times New Roman"/>
                <a:ea typeface="Times New Roman"/>
                <a:cs typeface="Times New Roman"/>
                <a:sym typeface="Times New Roman"/>
              </a:defRPr>
            </a:lvl4pPr>
            <a:lvl5pPr indent="0" lvl="4" marL="0" marR="0" rtl="0" algn="r">
              <a:spcBef>
                <a:spcPts val="0"/>
              </a:spcBef>
              <a:buNone/>
              <a:defRPr b="0" i="0" sz="1200" u="none" cap="none" strike="noStrike">
                <a:solidFill>
                  <a:schemeClr val="lt1"/>
                </a:solidFill>
                <a:latin typeface="Times New Roman"/>
                <a:ea typeface="Times New Roman"/>
                <a:cs typeface="Times New Roman"/>
                <a:sym typeface="Times New Roman"/>
              </a:defRPr>
            </a:lvl5pPr>
            <a:lvl6pPr indent="0" lvl="5" marL="0" marR="0" rtl="0" algn="r">
              <a:spcBef>
                <a:spcPts val="0"/>
              </a:spcBef>
              <a:buNone/>
              <a:defRPr b="0" i="0" sz="1200" u="none" cap="none" strike="noStrike">
                <a:solidFill>
                  <a:schemeClr val="lt1"/>
                </a:solidFill>
                <a:latin typeface="Times New Roman"/>
                <a:ea typeface="Times New Roman"/>
                <a:cs typeface="Times New Roman"/>
                <a:sym typeface="Times New Roman"/>
              </a:defRPr>
            </a:lvl6pPr>
            <a:lvl7pPr indent="0" lvl="6" marL="0" marR="0" rtl="0" algn="r">
              <a:spcBef>
                <a:spcPts val="0"/>
              </a:spcBef>
              <a:buNone/>
              <a:defRPr b="0" i="0" sz="1200" u="none" cap="none" strike="noStrike">
                <a:solidFill>
                  <a:schemeClr val="lt1"/>
                </a:solidFill>
                <a:latin typeface="Times New Roman"/>
                <a:ea typeface="Times New Roman"/>
                <a:cs typeface="Times New Roman"/>
                <a:sym typeface="Times New Roman"/>
              </a:defRPr>
            </a:lvl7pPr>
            <a:lvl8pPr indent="0" lvl="7" marL="0" marR="0" rtl="0" algn="r">
              <a:spcBef>
                <a:spcPts val="0"/>
              </a:spcBef>
              <a:buNone/>
              <a:defRPr b="0" i="0" sz="1200" u="none" cap="none" strike="noStrike">
                <a:solidFill>
                  <a:schemeClr val="lt1"/>
                </a:solidFill>
                <a:latin typeface="Times New Roman"/>
                <a:ea typeface="Times New Roman"/>
                <a:cs typeface="Times New Roman"/>
                <a:sym typeface="Times New Roman"/>
              </a:defRPr>
            </a:lvl8pPr>
            <a:lvl9pPr indent="0" lvl="8" marL="0" marR="0" rtl="0" algn="r">
              <a:spcBef>
                <a:spcPts val="0"/>
              </a:spcBef>
              <a:buNone/>
              <a:defRPr b="0" i="0" sz="1200" u="none" cap="none" strike="noStrike">
                <a:solidFill>
                  <a:schemeClr val="lt1"/>
                </a:solidFill>
                <a:latin typeface="Times New Roman"/>
                <a:ea typeface="Times New Roman"/>
                <a:cs typeface="Times New Roman"/>
                <a:sym typeface="Times New Roman"/>
              </a:defRPr>
            </a:lvl9pPr>
          </a:lstStyle>
          <a:p>
            <a:pPr indent="0" lvl="0" marL="0" rtl="0" algn="r">
              <a:spcBef>
                <a:spcPts val="0"/>
              </a:spcBef>
              <a:spcAft>
                <a:spcPts val="0"/>
              </a:spcAft>
              <a:buNone/>
            </a:pPr>
            <a:r>
              <a:rPr lang="en-US"/>
              <a:t>MGM331 Principles of Management Information Systems</a:t>
            </a:r>
            <a:endParaRPr/>
          </a:p>
        </p:txBody>
      </p:sp>
      <p:pic>
        <p:nvPicPr>
          <p:cNvPr id="16" name="Google Shape;16;p61"/>
          <p:cNvPicPr preferRelativeResize="0"/>
          <p:nvPr/>
        </p:nvPicPr>
        <p:blipFill rotWithShape="1">
          <a:blip r:embed="rId2">
            <a:alphaModFix/>
          </a:blip>
          <a:srcRect b="0" l="0" r="0" t="0"/>
          <a:stretch/>
        </p:blipFill>
        <p:spPr>
          <a:xfrm>
            <a:off x="9808263" y="0"/>
            <a:ext cx="2383737" cy="1125123"/>
          </a:xfrm>
          <a:prstGeom prst="rect">
            <a:avLst/>
          </a:prstGeom>
          <a:noFill/>
          <a:ln>
            <a:noFill/>
          </a:ln>
        </p:spPr>
      </p:pic>
    </p:spTree>
  </p:cSld>
  <p:clrMap accent1="accent1" accent2="accent2" accent3="accent3" accent4="accent4" accent5="accent5" accent6="accent6" bg1="lt1" bg2="dk2" tx1="dk1" tx2="lt2" folHlink="folHlink" hlink="hlink"/>
  <p:sldLayoutIdLst>
    <p:sldLayoutId id="2147483649" r:id="rId3"/>
    <p:sldLayoutId id="2147483650" r:id="rId4"/>
    <p:sldLayoutId id="2147483651" r:id="rId5"/>
    <p:sldLayoutId id="2147483652" r:id="rId6"/>
    <p:sldLayoutId id="2147483653" r:id="rId7"/>
    <p:sldLayoutId id="2147483654" r:id="rId8"/>
    <p:sldLayoutId id="2147483655" r:id="rId9"/>
    <p:sldLayoutId id="2147483656" r:id="rId10"/>
    <p:sldLayoutId id="2147483657" r:id="rId11"/>
    <p:sldLayoutId id="2147483658" r:id="rId12"/>
    <p:sldLayoutId id="2147483659" r:id="rId13"/>
    <p:sldLayoutId id="2147483660" r:id="rId14"/>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3.jpg"/><Relationship Id="rId4" Type="http://schemas.openxmlformats.org/officeDocument/2006/relationships/image" Target="../media/image4.png"/><Relationship Id="rId5"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8.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 Id="rId3" Type="http://schemas.openxmlformats.org/officeDocument/2006/relationships/image" Target="../media/image9.png"/><Relationship Id="rId4" Type="http://schemas.openxmlformats.org/officeDocument/2006/relationships/image" Target="../media/image12.png"/><Relationship Id="rId5" Type="http://schemas.openxmlformats.org/officeDocument/2006/relationships/image" Target="../media/image6.png"/><Relationship Id="rId6" Type="http://schemas.openxmlformats.org/officeDocument/2006/relationships/image" Target="../media/image10.png"/><Relationship Id="rId7" Type="http://schemas.openxmlformats.org/officeDocument/2006/relationships/image" Target="../media/image7.png"/><Relationship Id="rId8" Type="http://schemas.openxmlformats.org/officeDocument/2006/relationships/image" Target="../media/image11.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9.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0.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4.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5.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6.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8.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9.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0.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1.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3.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4.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5.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6.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7.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8.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9.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0.xml"/><Relationship Id="rId3" Type="http://schemas.openxmlformats.org/officeDocument/2006/relationships/image" Target="../media/image5.png"/><Relationship Id="rId4" Type="http://schemas.openxmlformats.org/officeDocument/2006/relationships/image" Target="../media/image14.jp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5" name="Shape 95"/>
        <p:cNvGrpSpPr/>
        <p:nvPr/>
      </p:nvGrpSpPr>
      <p:grpSpPr>
        <a:xfrm>
          <a:off x="0" y="0"/>
          <a:ext cx="0" cy="0"/>
          <a:chOff x="0" y="0"/>
          <a:chExt cx="0" cy="0"/>
        </a:xfrm>
      </p:grpSpPr>
      <p:sp>
        <p:nvSpPr>
          <p:cNvPr id="96" name="Google Shape;96;p1"/>
          <p:cNvSpPr/>
          <p:nvPr/>
        </p:nvSpPr>
        <p:spPr>
          <a:xfrm flipH="1" rot="10800000">
            <a:off x="-1" y="-43544"/>
            <a:ext cx="12191999" cy="5816453"/>
          </a:xfrm>
          <a:prstGeom prst="round1Rect">
            <a:avLst>
              <a:gd fmla="val 32222" name="adj"/>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Times New Roman"/>
              <a:ea typeface="Times New Roman"/>
              <a:cs typeface="Times New Roman"/>
              <a:sym typeface="Times New Roman"/>
            </a:endParaRPr>
          </a:p>
        </p:txBody>
      </p:sp>
      <p:pic>
        <p:nvPicPr>
          <p:cNvPr id="97" name="Google Shape;97;p1"/>
          <p:cNvPicPr preferRelativeResize="0"/>
          <p:nvPr>
            <p:ph idx="2" type="pic"/>
          </p:nvPr>
        </p:nvPicPr>
        <p:blipFill rotWithShape="1">
          <a:blip r:embed="rId3">
            <a:alphaModFix/>
          </a:blip>
          <a:srcRect b="0" l="4175" r="4175" t="0"/>
          <a:stretch/>
        </p:blipFill>
        <p:spPr>
          <a:xfrm>
            <a:off x="0" y="-43541"/>
            <a:ext cx="6668803" cy="4082142"/>
          </a:xfrm>
          <a:prstGeom prst="rect">
            <a:avLst/>
          </a:prstGeom>
          <a:solidFill>
            <a:srgbClr val="D8D8D8">
              <a:alpha val="49803"/>
            </a:srgbClr>
          </a:solidFill>
          <a:ln>
            <a:noFill/>
          </a:ln>
        </p:spPr>
      </p:pic>
      <p:sp>
        <p:nvSpPr>
          <p:cNvPr id="98" name="Google Shape;98;p1"/>
          <p:cNvSpPr txBox="1"/>
          <p:nvPr/>
        </p:nvSpPr>
        <p:spPr>
          <a:xfrm>
            <a:off x="4454271" y="2264257"/>
            <a:ext cx="7737728" cy="187743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0" lang="en-US" sz="4400" u="none" cap="none" strike="noStrike">
                <a:solidFill>
                  <a:srgbClr val="00B0F0"/>
                </a:solidFill>
                <a:latin typeface="Times New Roman"/>
                <a:ea typeface="Times New Roman"/>
                <a:cs typeface="Times New Roman"/>
                <a:sym typeface="Times New Roman"/>
              </a:rPr>
              <a:t>Principles of Management Information Systems</a:t>
            </a:r>
            <a:endParaRPr/>
          </a:p>
          <a:p>
            <a:pPr indent="0" lvl="0" marL="0" marR="0" rtl="0" algn="l">
              <a:spcBef>
                <a:spcPts val="0"/>
              </a:spcBef>
              <a:spcAft>
                <a:spcPts val="0"/>
              </a:spcAft>
              <a:buNone/>
            </a:pPr>
            <a:r>
              <a:rPr b="1" lang="en-US" sz="2800">
                <a:solidFill>
                  <a:srgbClr val="00B0F0"/>
                </a:solidFill>
                <a:latin typeface="Times New Roman"/>
                <a:ea typeface="Times New Roman"/>
                <a:cs typeface="Times New Roman"/>
                <a:sym typeface="Times New Roman"/>
              </a:rPr>
              <a:t>MGM331</a:t>
            </a:r>
            <a:endParaRPr b="1" sz="3200">
              <a:solidFill>
                <a:srgbClr val="00B0F0"/>
              </a:solidFill>
              <a:latin typeface="Times New Roman"/>
              <a:ea typeface="Times New Roman"/>
              <a:cs typeface="Times New Roman"/>
              <a:sym typeface="Times New Roman"/>
            </a:endParaRPr>
          </a:p>
        </p:txBody>
      </p:sp>
      <p:sp>
        <p:nvSpPr>
          <p:cNvPr id="99" name="Google Shape;99;p1"/>
          <p:cNvSpPr/>
          <p:nvPr/>
        </p:nvSpPr>
        <p:spPr>
          <a:xfrm>
            <a:off x="274509" y="5448880"/>
            <a:ext cx="7397951" cy="921558"/>
          </a:xfrm>
          <a:prstGeom prst="roundRect">
            <a:avLst>
              <a:gd fmla="val 16667" name="adj"/>
            </a:avLst>
          </a:pr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rPr b="1" lang="en-US" sz="2800">
                <a:solidFill>
                  <a:schemeClr val="dk1"/>
                </a:solidFill>
                <a:latin typeface="Times New Roman"/>
                <a:ea typeface="Times New Roman"/>
                <a:cs typeface="Times New Roman"/>
                <a:sym typeface="Times New Roman"/>
              </a:rPr>
              <a:t>Lecture 7</a:t>
            </a:r>
            <a:endParaRPr/>
          </a:p>
          <a:p>
            <a:pPr indent="0" lvl="0" marL="0" marR="0" rtl="0" algn="l">
              <a:spcBef>
                <a:spcPts val="0"/>
              </a:spcBef>
              <a:spcAft>
                <a:spcPts val="0"/>
              </a:spcAft>
              <a:buNone/>
            </a:pPr>
            <a:r>
              <a:rPr b="1" lang="en-US" sz="2800">
                <a:solidFill>
                  <a:schemeClr val="dk1"/>
                </a:solidFill>
                <a:latin typeface="Times New Roman"/>
                <a:ea typeface="Times New Roman"/>
                <a:cs typeface="Times New Roman"/>
                <a:sym typeface="Times New Roman"/>
              </a:rPr>
              <a:t>Electronic and Mobile Commerce</a:t>
            </a:r>
            <a:endParaRPr/>
          </a:p>
        </p:txBody>
      </p:sp>
      <p:sp>
        <p:nvSpPr>
          <p:cNvPr id="100" name="Google Shape;100;p1"/>
          <p:cNvSpPr txBox="1"/>
          <p:nvPr/>
        </p:nvSpPr>
        <p:spPr>
          <a:xfrm>
            <a:off x="3152129" y="3769849"/>
            <a:ext cx="184731" cy="95410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2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2800">
              <a:solidFill>
                <a:schemeClr val="dk1"/>
              </a:solidFill>
              <a:latin typeface="Times New Roman"/>
              <a:ea typeface="Times New Roman"/>
              <a:cs typeface="Times New Roman"/>
              <a:sym typeface="Times New Roman"/>
            </a:endParaRPr>
          </a:p>
        </p:txBody>
      </p:sp>
      <p:sp>
        <p:nvSpPr>
          <p:cNvPr id="101" name="Google Shape;101;p1"/>
          <p:cNvSpPr txBox="1"/>
          <p:nvPr/>
        </p:nvSpPr>
        <p:spPr>
          <a:xfrm>
            <a:off x="8129493" y="5353912"/>
            <a:ext cx="3910107" cy="95410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rgbClr val="00B0F0"/>
                </a:solidFill>
                <a:latin typeface="Times New Roman"/>
                <a:ea typeface="Times New Roman"/>
                <a:cs typeface="Times New Roman"/>
                <a:sym typeface="Times New Roman"/>
              </a:rPr>
              <a:t>Prepared by</a:t>
            </a:r>
            <a:endParaRPr b="1" sz="2800">
              <a:solidFill>
                <a:srgbClr val="00B0F0"/>
              </a:solidFill>
              <a:latin typeface="Times New Roman"/>
              <a:ea typeface="Times New Roman"/>
              <a:cs typeface="Times New Roman"/>
              <a:sym typeface="Times New Roman"/>
            </a:endParaRPr>
          </a:p>
          <a:p>
            <a:pPr indent="0" lvl="0" marL="0" marR="0" rtl="0" algn="l">
              <a:spcBef>
                <a:spcPts val="0"/>
              </a:spcBef>
              <a:spcAft>
                <a:spcPts val="0"/>
              </a:spcAft>
              <a:buNone/>
            </a:pPr>
            <a:r>
              <a:rPr b="1" lang="en-US" sz="2800">
                <a:solidFill>
                  <a:srgbClr val="00B0F0"/>
                </a:solidFill>
                <a:latin typeface="Times New Roman"/>
                <a:ea typeface="Times New Roman"/>
                <a:cs typeface="Times New Roman"/>
                <a:sym typeface="Times New Roman"/>
              </a:rPr>
              <a:t>Dr. Eng. Youssef Ntefeh</a:t>
            </a:r>
            <a:endParaRPr b="1" sz="2800">
              <a:solidFill>
                <a:srgbClr val="00B0F0"/>
              </a:solidFill>
              <a:latin typeface="Times New Roman"/>
              <a:ea typeface="Times New Roman"/>
              <a:cs typeface="Times New Roman"/>
              <a:sym typeface="Times New Roman"/>
            </a:endParaRPr>
          </a:p>
        </p:txBody>
      </p:sp>
      <p:pic>
        <p:nvPicPr>
          <p:cNvPr id="102" name="Google Shape;102;p1"/>
          <p:cNvPicPr preferRelativeResize="0"/>
          <p:nvPr/>
        </p:nvPicPr>
        <p:blipFill rotWithShape="1">
          <a:blip r:embed="rId4">
            <a:alphaModFix/>
          </a:blip>
          <a:srcRect b="0" l="0" r="0" t="0"/>
          <a:stretch/>
        </p:blipFill>
        <p:spPr>
          <a:xfrm>
            <a:off x="313679" y="372325"/>
            <a:ext cx="2457656" cy="670874"/>
          </a:xfrm>
          <a:prstGeom prst="rect">
            <a:avLst/>
          </a:prstGeom>
          <a:noFill/>
          <a:ln>
            <a:noFill/>
          </a:ln>
        </p:spPr>
      </p:pic>
      <p:pic>
        <p:nvPicPr>
          <p:cNvPr id="103" name="Google Shape;103;p1"/>
          <p:cNvPicPr preferRelativeResize="0"/>
          <p:nvPr/>
        </p:nvPicPr>
        <p:blipFill rotWithShape="1">
          <a:blip r:embed="rId5">
            <a:alphaModFix/>
          </a:blip>
          <a:srcRect b="0" l="0" r="0" t="0"/>
          <a:stretch/>
        </p:blipFill>
        <p:spPr>
          <a:xfrm>
            <a:off x="9264625" y="248508"/>
            <a:ext cx="2470340" cy="1166001"/>
          </a:xfrm>
          <a:prstGeom prst="rect">
            <a:avLst/>
          </a:prstGeom>
          <a:noFill/>
          <a:ln>
            <a:noFill/>
          </a:ln>
        </p:spPr>
      </p:pic>
      <p:sp>
        <p:nvSpPr>
          <p:cNvPr id="104" name="Google Shape;104;p1"/>
          <p:cNvSpPr txBox="1"/>
          <p:nvPr/>
        </p:nvSpPr>
        <p:spPr>
          <a:xfrm>
            <a:off x="9264625" y="6292631"/>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000">
                <a:solidFill>
                  <a:schemeClr val="lt1"/>
                </a:solidFill>
                <a:latin typeface="Times New Roman"/>
                <a:ea typeface="Times New Roman"/>
                <a:cs typeface="Times New Roman"/>
                <a:sym typeface="Times New Roman"/>
              </a:rPr>
              <a:t>www.midocean.ae</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8" name="Shape 108"/>
        <p:cNvGrpSpPr/>
        <p:nvPr/>
      </p:nvGrpSpPr>
      <p:grpSpPr>
        <a:xfrm>
          <a:off x="0" y="0"/>
          <a:ext cx="0" cy="0"/>
          <a:chOff x="0" y="0"/>
          <a:chExt cx="0" cy="0"/>
        </a:xfrm>
      </p:grpSpPr>
      <p:sp>
        <p:nvSpPr>
          <p:cNvPr id="109" name="Google Shape;109;p2"/>
          <p:cNvSpPr txBox="1"/>
          <p:nvPr>
            <p:ph type="title"/>
          </p:nvPr>
        </p:nvSpPr>
        <p:spPr>
          <a:xfrm>
            <a:off x="470647" y="469859"/>
            <a:ext cx="9224681" cy="655264"/>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lt1"/>
              </a:buClr>
              <a:buSzPts val="4000"/>
              <a:buFont typeface="Times New Roman"/>
              <a:buNone/>
            </a:pPr>
            <a:r>
              <a:rPr lang="en-US"/>
              <a:t>Chapter 7</a:t>
            </a:r>
            <a:endParaRPr/>
          </a:p>
        </p:txBody>
      </p:sp>
      <p:sp>
        <p:nvSpPr>
          <p:cNvPr id="110" name="Google Shape;110;p2"/>
          <p:cNvSpPr txBox="1"/>
          <p:nvPr>
            <p:ph idx="1" type="body"/>
          </p:nvPr>
        </p:nvSpPr>
        <p:spPr>
          <a:xfrm>
            <a:off x="188685" y="1422213"/>
            <a:ext cx="11814627" cy="4934138"/>
          </a:xfrm>
          <a:prstGeom prst="rect">
            <a:avLst/>
          </a:prstGeom>
          <a:noFill/>
          <a:ln>
            <a:noFill/>
          </a:ln>
        </p:spPr>
        <p:txBody>
          <a:bodyPr anchorCtr="0" anchor="t" bIns="45700" lIns="91425" spcFirstLastPara="1" rIns="91425" wrap="square" tIns="45700">
            <a:normAutofit fontScale="92500" lnSpcReduction="10000"/>
          </a:bodyPr>
          <a:lstStyle/>
          <a:p>
            <a:pPr indent="-228600" lvl="0" marL="228600" rtl="0" algn="just">
              <a:lnSpc>
                <a:spcPct val="150000"/>
              </a:lnSpc>
              <a:spcBef>
                <a:spcPts val="0"/>
              </a:spcBef>
              <a:spcAft>
                <a:spcPts val="0"/>
              </a:spcAft>
              <a:buClr>
                <a:schemeClr val="dk1"/>
              </a:buClr>
              <a:buSzPct val="100000"/>
              <a:buChar char="•"/>
            </a:pPr>
            <a:r>
              <a:rPr lang="en-US"/>
              <a:t>Electronic and mobile commerce have transformed many areas of our lives and careers.</a:t>
            </a:r>
            <a:endParaRPr/>
          </a:p>
          <a:p>
            <a:pPr indent="-228600" lvl="0" marL="228600" rtl="0" algn="just">
              <a:lnSpc>
                <a:spcPct val="150000"/>
              </a:lnSpc>
              <a:spcBef>
                <a:spcPts val="1000"/>
              </a:spcBef>
              <a:spcAft>
                <a:spcPts val="0"/>
              </a:spcAft>
              <a:buClr>
                <a:schemeClr val="dk1"/>
              </a:buClr>
              <a:buSzPct val="100000"/>
              <a:buChar char="•"/>
            </a:pPr>
            <a:r>
              <a:rPr lang="en-US"/>
              <a:t>One fundamental change has been the manner in which companies interact with their suppliers, customers, government agencies, and other business partners.</a:t>
            </a:r>
            <a:endParaRPr/>
          </a:p>
          <a:p>
            <a:pPr indent="-228600" lvl="0" marL="228600" rtl="0" algn="just">
              <a:lnSpc>
                <a:spcPct val="150000"/>
              </a:lnSpc>
              <a:spcBef>
                <a:spcPts val="1000"/>
              </a:spcBef>
              <a:spcAft>
                <a:spcPts val="0"/>
              </a:spcAft>
              <a:buClr>
                <a:schemeClr val="dk1"/>
              </a:buClr>
              <a:buSzPct val="100000"/>
              <a:buChar char="•"/>
            </a:pPr>
            <a:r>
              <a:rPr lang="en-US"/>
              <a:t>As a result, most organizations today have set up business on the Internet or are considering doing so. </a:t>
            </a:r>
            <a:endParaRPr/>
          </a:p>
          <a:p>
            <a:pPr indent="-228600" lvl="0" marL="228600" rtl="0" algn="just">
              <a:lnSpc>
                <a:spcPct val="150000"/>
              </a:lnSpc>
              <a:spcBef>
                <a:spcPts val="1000"/>
              </a:spcBef>
              <a:spcAft>
                <a:spcPts val="0"/>
              </a:spcAft>
              <a:buClr>
                <a:schemeClr val="dk1"/>
              </a:buClr>
              <a:buSzPct val="100000"/>
              <a:buChar char="•"/>
            </a:pPr>
            <a:r>
              <a:rPr lang="en-US"/>
              <a:t>To be successful, all members of the organization need to plan and participate in that effort.</a:t>
            </a:r>
            <a:endParaRPr/>
          </a:p>
        </p:txBody>
      </p:sp>
      <p:sp>
        <p:nvSpPr>
          <p:cNvPr id="111" name="Google Shape;111;p2"/>
          <p:cNvSpPr txBox="1"/>
          <p:nvPr>
            <p:ph idx="10" type="dt"/>
          </p:nvPr>
        </p:nvSpPr>
        <p:spPr>
          <a:xfrm>
            <a:off x="159656" y="6474053"/>
            <a:ext cx="3478893" cy="378047"/>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Lecture 7 Electronic and Mobile Commerce</a:t>
            </a:r>
            <a:endParaRPr/>
          </a:p>
        </p:txBody>
      </p:sp>
      <p:sp>
        <p:nvSpPr>
          <p:cNvPr id="112" name="Google Shape;112;p2"/>
          <p:cNvSpPr txBox="1"/>
          <p:nvPr>
            <p:ph idx="11" type="ftr"/>
          </p:nvPr>
        </p:nvSpPr>
        <p:spPr>
          <a:xfrm>
            <a:off x="4242545" y="6486976"/>
            <a:ext cx="3706906"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solidFill>
                  <a:schemeClr val="lt1"/>
                </a:solidFill>
              </a:rPr>
              <a:t>www.midocean.ae</a:t>
            </a:r>
            <a:endParaRPr/>
          </a:p>
        </p:txBody>
      </p:sp>
      <p:sp>
        <p:nvSpPr>
          <p:cNvPr id="113" name="Google Shape;113;p2"/>
          <p:cNvSpPr txBox="1"/>
          <p:nvPr>
            <p:ph idx="12" type="sldNum"/>
          </p:nvPr>
        </p:nvSpPr>
        <p:spPr>
          <a:xfrm>
            <a:off x="8095129" y="6486976"/>
            <a:ext cx="3908183"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US"/>
              <a:t>MGM331 Principles of Management Information Systems</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7" name="Shape 117"/>
        <p:cNvGrpSpPr/>
        <p:nvPr/>
      </p:nvGrpSpPr>
      <p:grpSpPr>
        <a:xfrm>
          <a:off x="0" y="0"/>
          <a:ext cx="0" cy="0"/>
          <a:chOff x="0" y="0"/>
          <a:chExt cx="0" cy="0"/>
        </a:xfrm>
      </p:grpSpPr>
      <p:sp>
        <p:nvSpPr>
          <p:cNvPr id="118" name="Google Shape;118;p3"/>
          <p:cNvSpPr txBox="1"/>
          <p:nvPr>
            <p:ph type="title"/>
          </p:nvPr>
        </p:nvSpPr>
        <p:spPr>
          <a:xfrm>
            <a:off x="470647" y="469859"/>
            <a:ext cx="9224681" cy="655264"/>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lt1"/>
              </a:buClr>
              <a:buSzPts val="4000"/>
              <a:buFont typeface="Times New Roman"/>
              <a:buNone/>
            </a:pPr>
            <a:r>
              <a:rPr lang="en-US"/>
              <a:t>Chapter 7</a:t>
            </a:r>
            <a:endParaRPr/>
          </a:p>
        </p:txBody>
      </p:sp>
      <p:sp>
        <p:nvSpPr>
          <p:cNvPr id="119" name="Google Shape;119;p3"/>
          <p:cNvSpPr txBox="1"/>
          <p:nvPr>
            <p:ph idx="1" type="body"/>
          </p:nvPr>
        </p:nvSpPr>
        <p:spPr>
          <a:xfrm>
            <a:off x="188685" y="1422213"/>
            <a:ext cx="11814627" cy="4934138"/>
          </a:xfrm>
          <a:prstGeom prst="rect">
            <a:avLst/>
          </a:prstGeom>
          <a:noFill/>
          <a:ln>
            <a:noFill/>
          </a:ln>
        </p:spPr>
        <p:txBody>
          <a:bodyPr anchorCtr="0" anchor="t" bIns="45700" lIns="91425" spcFirstLastPara="1" rIns="91425" wrap="square" tIns="45700">
            <a:normAutofit fontScale="92500" lnSpcReduction="10000"/>
          </a:bodyPr>
          <a:lstStyle/>
          <a:p>
            <a:pPr indent="-228600" lvl="0" marL="228600" rtl="0" algn="just">
              <a:lnSpc>
                <a:spcPct val="150000"/>
              </a:lnSpc>
              <a:spcBef>
                <a:spcPts val="0"/>
              </a:spcBef>
              <a:spcAft>
                <a:spcPts val="0"/>
              </a:spcAft>
              <a:buClr>
                <a:schemeClr val="dk1"/>
              </a:buClr>
              <a:buSzPct val="100000"/>
              <a:buChar char="•"/>
            </a:pPr>
            <a:r>
              <a:rPr lang="en-US"/>
              <a:t>As a sales or marketing manager, you will be expected to help define your firm’s e-commerce business model. </a:t>
            </a:r>
            <a:endParaRPr/>
          </a:p>
          <a:p>
            <a:pPr indent="-228600" lvl="0" marL="228600" rtl="0" algn="just">
              <a:lnSpc>
                <a:spcPct val="150000"/>
              </a:lnSpc>
              <a:spcBef>
                <a:spcPts val="1000"/>
              </a:spcBef>
              <a:spcAft>
                <a:spcPts val="0"/>
              </a:spcAft>
              <a:buClr>
                <a:schemeClr val="dk1"/>
              </a:buClr>
              <a:buSzPct val="100000"/>
              <a:buChar char="•"/>
            </a:pPr>
            <a:r>
              <a:rPr lang="en-US"/>
              <a:t>As a customer service employee, you can expect to participate in the development and operation of your firm’s Web site.</a:t>
            </a:r>
            <a:endParaRPr/>
          </a:p>
          <a:p>
            <a:pPr indent="-228600" lvl="0" marL="228600" rtl="0" algn="just">
              <a:lnSpc>
                <a:spcPct val="150000"/>
              </a:lnSpc>
              <a:spcBef>
                <a:spcPts val="1000"/>
              </a:spcBef>
              <a:spcAft>
                <a:spcPts val="0"/>
              </a:spcAft>
              <a:buClr>
                <a:schemeClr val="dk1"/>
              </a:buClr>
              <a:buSzPct val="100000"/>
              <a:buChar char="•"/>
            </a:pPr>
            <a:r>
              <a:rPr lang="en-US"/>
              <a:t>As a human resource or public relations manager, you will likely be asked to provide Web site content for use by potential employees and shareholders. </a:t>
            </a:r>
            <a:endParaRPr/>
          </a:p>
          <a:p>
            <a:pPr indent="-228600" lvl="0" marL="228600" rtl="0" algn="just">
              <a:lnSpc>
                <a:spcPct val="150000"/>
              </a:lnSpc>
              <a:spcBef>
                <a:spcPts val="1000"/>
              </a:spcBef>
              <a:spcAft>
                <a:spcPts val="0"/>
              </a:spcAft>
              <a:buClr>
                <a:schemeClr val="dk1"/>
              </a:buClr>
              <a:buSzPct val="100000"/>
              <a:buChar char="•"/>
            </a:pPr>
            <a:r>
              <a:rPr lang="en-US"/>
              <a:t>As an analyst in finance, you will need to know how to measure the business impact of your firm’s Web operations and how to compare that to competitors’ efforts</a:t>
            </a:r>
            <a:endParaRPr/>
          </a:p>
        </p:txBody>
      </p:sp>
      <p:sp>
        <p:nvSpPr>
          <p:cNvPr id="120" name="Google Shape;120;p3"/>
          <p:cNvSpPr txBox="1"/>
          <p:nvPr>
            <p:ph idx="10" type="dt"/>
          </p:nvPr>
        </p:nvSpPr>
        <p:spPr>
          <a:xfrm>
            <a:off x="159656" y="6474053"/>
            <a:ext cx="3478893" cy="378047"/>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Lecture 7 Electronic and Mobile Commerce</a:t>
            </a:r>
            <a:endParaRPr/>
          </a:p>
        </p:txBody>
      </p:sp>
      <p:sp>
        <p:nvSpPr>
          <p:cNvPr id="121" name="Google Shape;121;p3"/>
          <p:cNvSpPr txBox="1"/>
          <p:nvPr>
            <p:ph idx="11" type="ftr"/>
          </p:nvPr>
        </p:nvSpPr>
        <p:spPr>
          <a:xfrm>
            <a:off x="4242545" y="6486976"/>
            <a:ext cx="3706906"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solidFill>
                  <a:schemeClr val="lt1"/>
                </a:solidFill>
              </a:rPr>
              <a:t>www.midocean.ae</a:t>
            </a:r>
            <a:endParaRPr/>
          </a:p>
        </p:txBody>
      </p:sp>
      <p:sp>
        <p:nvSpPr>
          <p:cNvPr id="122" name="Google Shape;122;p3"/>
          <p:cNvSpPr txBox="1"/>
          <p:nvPr>
            <p:ph idx="12" type="sldNum"/>
          </p:nvPr>
        </p:nvSpPr>
        <p:spPr>
          <a:xfrm>
            <a:off x="8095129" y="6486976"/>
            <a:ext cx="3908183"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US"/>
              <a:t>MGM331 Principles of Management Information Systems</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6" name="Shape 126"/>
        <p:cNvGrpSpPr/>
        <p:nvPr/>
      </p:nvGrpSpPr>
      <p:grpSpPr>
        <a:xfrm>
          <a:off x="0" y="0"/>
          <a:ext cx="0" cy="0"/>
          <a:chOff x="0" y="0"/>
          <a:chExt cx="0" cy="0"/>
        </a:xfrm>
      </p:grpSpPr>
      <p:sp>
        <p:nvSpPr>
          <p:cNvPr id="127" name="Google Shape;127;p4"/>
          <p:cNvSpPr txBox="1"/>
          <p:nvPr>
            <p:ph type="title"/>
          </p:nvPr>
        </p:nvSpPr>
        <p:spPr>
          <a:xfrm>
            <a:off x="470647" y="469859"/>
            <a:ext cx="9224681" cy="655264"/>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lt1"/>
              </a:buClr>
              <a:buSzPts val="4000"/>
              <a:buFont typeface="Times New Roman"/>
              <a:buNone/>
            </a:pPr>
            <a:r>
              <a:rPr lang="en-US"/>
              <a:t>Chapter 7</a:t>
            </a:r>
            <a:endParaRPr/>
          </a:p>
        </p:txBody>
      </p:sp>
      <p:sp>
        <p:nvSpPr>
          <p:cNvPr id="128" name="Google Shape;128;p4"/>
          <p:cNvSpPr txBox="1"/>
          <p:nvPr>
            <p:ph idx="1" type="body"/>
          </p:nvPr>
        </p:nvSpPr>
        <p:spPr>
          <a:xfrm>
            <a:off x="188685" y="1422213"/>
            <a:ext cx="11814627" cy="4934138"/>
          </a:xfrm>
          <a:prstGeom prst="rect">
            <a:avLst/>
          </a:prstGeom>
          <a:noFill/>
          <a:ln>
            <a:noFill/>
          </a:ln>
        </p:spPr>
        <p:txBody>
          <a:bodyPr anchorCtr="0" anchor="t" bIns="45700" lIns="91425" spcFirstLastPara="1" rIns="91425" wrap="square" tIns="45700">
            <a:normAutofit fontScale="85000" lnSpcReduction="10000"/>
          </a:bodyPr>
          <a:lstStyle/>
          <a:p>
            <a:pPr indent="-228600" lvl="0" marL="228600" rtl="0" algn="just">
              <a:lnSpc>
                <a:spcPct val="150000"/>
              </a:lnSpc>
              <a:spcBef>
                <a:spcPts val="0"/>
              </a:spcBef>
              <a:spcAft>
                <a:spcPts val="0"/>
              </a:spcAft>
              <a:buClr>
                <a:schemeClr val="dk1"/>
              </a:buClr>
              <a:buSzPct val="100000"/>
              <a:buChar char="•"/>
            </a:pPr>
            <a:r>
              <a:rPr lang="en-US"/>
              <a:t>Clearly, as an employee in today’s organization, you must understand what the potential role of e-commerce is, how to capitalize on its many opportunities, and how to avoid its pitfalls. </a:t>
            </a:r>
            <a:endParaRPr/>
          </a:p>
          <a:p>
            <a:pPr indent="-228600" lvl="0" marL="228600" rtl="0" algn="just">
              <a:lnSpc>
                <a:spcPct val="150000"/>
              </a:lnSpc>
              <a:spcBef>
                <a:spcPts val="1000"/>
              </a:spcBef>
              <a:spcAft>
                <a:spcPts val="0"/>
              </a:spcAft>
              <a:buClr>
                <a:schemeClr val="dk1"/>
              </a:buClr>
              <a:buSzPct val="100000"/>
              <a:buChar char="•"/>
            </a:pPr>
            <a:r>
              <a:rPr lang="en-US"/>
              <a:t>The emergence of m-commerce adds an exciting new dimension to these opportunities and challenges. </a:t>
            </a:r>
            <a:endParaRPr/>
          </a:p>
          <a:p>
            <a:pPr indent="-228600" lvl="0" marL="228600" rtl="0" algn="just">
              <a:lnSpc>
                <a:spcPct val="150000"/>
              </a:lnSpc>
              <a:spcBef>
                <a:spcPts val="1000"/>
              </a:spcBef>
              <a:spcAft>
                <a:spcPts val="0"/>
              </a:spcAft>
              <a:buClr>
                <a:schemeClr val="dk1"/>
              </a:buClr>
              <a:buSzPct val="100000"/>
              <a:buChar char="•"/>
            </a:pPr>
            <a:r>
              <a:rPr lang="en-US"/>
              <a:t>Many customers, potential employees, and shareholders will be accessing your firm’s Web site via smartphones, tablets, and laptops.</a:t>
            </a:r>
            <a:endParaRPr/>
          </a:p>
          <a:p>
            <a:pPr indent="-228600" lvl="0" marL="228600" rtl="0" algn="just">
              <a:lnSpc>
                <a:spcPct val="150000"/>
              </a:lnSpc>
              <a:spcBef>
                <a:spcPts val="1000"/>
              </a:spcBef>
              <a:spcAft>
                <a:spcPts val="0"/>
              </a:spcAft>
              <a:buClr>
                <a:schemeClr val="dk1"/>
              </a:buClr>
              <a:buSzPct val="100000"/>
              <a:buChar char="•"/>
            </a:pPr>
            <a:r>
              <a:rPr lang="en-US"/>
              <a:t>This chapter begins by providing a brief overview of the dynamic world of e-commerce.</a:t>
            </a:r>
            <a:endParaRPr/>
          </a:p>
          <a:p>
            <a:pPr indent="-77470" lvl="0" marL="228600" rtl="0" algn="just">
              <a:lnSpc>
                <a:spcPct val="150000"/>
              </a:lnSpc>
              <a:spcBef>
                <a:spcPts val="1000"/>
              </a:spcBef>
              <a:spcAft>
                <a:spcPts val="0"/>
              </a:spcAft>
              <a:buClr>
                <a:schemeClr val="dk1"/>
              </a:buClr>
              <a:buSzPct val="100000"/>
              <a:buNone/>
            </a:pPr>
            <a:r>
              <a:t/>
            </a:r>
            <a:endParaRPr/>
          </a:p>
        </p:txBody>
      </p:sp>
      <p:sp>
        <p:nvSpPr>
          <p:cNvPr id="129" name="Google Shape;129;p4"/>
          <p:cNvSpPr txBox="1"/>
          <p:nvPr>
            <p:ph idx="10" type="dt"/>
          </p:nvPr>
        </p:nvSpPr>
        <p:spPr>
          <a:xfrm>
            <a:off x="159656" y="6474053"/>
            <a:ext cx="3478893" cy="378047"/>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Lecture 7 Electronic and Mobile Commerce</a:t>
            </a:r>
            <a:endParaRPr/>
          </a:p>
        </p:txBody>
      </p:sp>
      <p:sp>
        <p:nvSpPr>
          <p:cNvPr id="130" name="Google Shape;130;p4"/>
          <p:cNvSpPr txBox="1"/>
          <p:nvPr>
            <p:ph idx="11" type="ftr"/>
          </p:nvPr>
        </p:nvSpPr>
        <p:spPr>
          <a:xfrm>
            <a:off x="4242545" y="6486976"/>
            <a:ext cx="3706906"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solidFill>
                  <a:schemeClr val="lt1"/>
                </a:solidFill>
              </a:rPr>
              <a:t>www.midocean.ae</a:t>
            </a:r>
            <a:endParaRPr/>
          </a:p>
        </p:txBody>
      </p:sp>
      <p:sp>
        <p:nvSpPr>
          <p:cNvPr id="131" name="Google Shape;131;p4"/>
          <p:cNvSpPr txBox="1"/>
          <p:nvPr>
            <p:ph idx="12" type="sldNum"/>
          </p:nvPr>
        </p:nvSpPr>
        <p:spPr>
          <a:xfrm>
            <a:off x="8095129" y="6486976"/>
            <a:ext cx="3908183"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US"/>
              <a:t>MGM331 Principles of Management Information Systems</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5" name="Shape 135"/>
        <p:cNvGrpSpPr/>
        <p:nvPr/>
      </p:nvGrpSpPr>
      <p:grpSpPr>
        <a:xfrm>
          <a:off x="0" y="0"/>
          <a:ext cx="0" cy="0"/>
          <a:chOff x="0" y="0"/>
          <a:chExt cx="0" cy="0"/>
        </a:xfrm>
      </p:grpSpPr>
      <p:sp>
        <p:nvSpPr>
          <p:cNvPr id="136" name="Google Shape;136;p5"/>
          <p:cNvSpPr txBox="1"/>
          <p:nvPr>
            <p:ph type="title"/>
          </p:nvPr>
        </p:nvSpPr>
        <p:spPr>
          <a:xfrm>
            <a:off x="470647" y="469859"/>
            <a:ext cx="9224681" cy="655264"/>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lt1"/>
              </a:buClr>
              <a:buSzPts val="4000"/>
              <a:buFont typeface="Times New Roman"/>
              <a:buNone/>
            </a:pPr>
            <a:r>
              <a:rPr lang="en-US"/>
              <a:t>Principles</a:t>
            </a:r>
            <a:endParaRPr/>
          </a:p>
        </p:txBody>
      </p:sp>
      <p:sp>
        <p:nvSpPr>
          <p:cNvPr id="137" name="Google Shape;137;p5"/>
          <p:cNvSpPr txBox="1"/>
          <p:nvPr>
            <p:ph idx="1" type="body"/>
          </p:nvPr>
        </p:nvSpPr>
        <p:spPr>
          <a:xfrm>
            <a:off x="188685" y="1422213"/>
            <a:ext cx="11814627" cy="4934138"/>
          </a:xfrm>
          <a:prstGeom prst="rect">
            <a:avLst/>
          </a:prstGeom>
          <a:noFill/>
          <a:ln>
            <a:noFill/>
          </a:ln>
        </p:spPr>
        <p:txBody>
          <a:bodyPr anchorCtr="0" anchor="t" bIns="45700" lIns="91425" spcFirstLastPara="1" rIns="91425" wrap="square" tIns="45700">
            <a:normAutofit fontScale="92500" lnSpcReduction="10000"/>
          </a:bodyPr>
          <a:lstStyle/>
          <a:p>
            <a:pPr indent="-228600" lvl="0" marL="228600" rtl="0" algn="just">
              <a:lnSpc>
                <a:spcPct val="150000"/>
              </a:lnSpc>
              <a:spcBef>
                <a:spcPts val="0"/>
              </a:spcBef>
              <a:spcAft>
                <a:spcPts val="0"/>
              </a:spcAft>
              <a:buClr>
                <a:schemeClr val="dk1"/>
              </a:buClr>
              <a:buSzPct val="100000"/>
              <a:buFont typeface="Noto Sans Symbols"/>
              <a:buChar char="✔"/>
            </a:pPr>
            <a:r>
              <a:rPr lang="en-US"/>
              <a:t>Electronic and mobile commerce are evolving, providing new ways of conducting business that present both potential benefits and problems.</a:t>
            </a:r>
            <a:endParaRPr/>
          </a:p>
          <a:p>
            <a:pPr indent="-228600" lvl="0" marL="228600" rtl="0" algn="just">
              <a:lnSpc>
                <a:spcPct val="150000"/>
              </a:lnSpc>
              <a:spcBef>
                <a:spcPts val="1000"/>
              </a:spcBef>
              <a:spcAft>
                <a:spcPts val="0"/>
              </a:spcAft>
              <a:buClr>
                <a:schemeClr val="dk1"/>
              </a:buClr>
              <a:buSzPct val="100000"/>
              <a:buFont typeface="Noto Sans Symbols"/>
              <a:buChar char="✔"/>
            </a:pPr>
            <a:r>
              <a:rPr lang="en-US"/>
              <a:t>E-commerce and m-commerce can be used in many innovative ways to improve the operations of an organization.</a:t>
            </a:r>
            <a:endParaRPr/>
          </a:p>
          <a:p>
            <a:pPr indent="-228600" lvl="0" marL="228600" rtl="0" algn="just">
              <a:lnSpc>
                <a:spcPct val="150000"/>
              </a:lnSpc>
              <a:spcBef>
                <a:spcPts val="1000"/>
              </a:spcBef>
              <a:spcAft>
                <a:spcPts val="0"/>
              </a:spcAft>
              <a:buClr>
                <a:schemeClr val="dk1"/>
              </a:buClr>
              <a:buSzPct val="100000"/>
              <a:buFont typeface="Noto Sans Symbols"/>
              <a:buChar char="✔"/>
            </a:pPr>
            <a:r>
              <a:rPr lang="en-US"/>
              <a:t>Organizations must define and execute an effective strategy to be successful in e-commerce and m-commerce.</a:t>
            </a:r>
            <a:endParaRPr/>
          </a:p>
          <a:p>
            <a:pPr indent="-228600" lvl="0" marL="228600" rtl="0" algn="just">
              <a:lnSpc>
                <a:spcPct val="150000"/>
              </a:lnSpc>
              <a:spcBef>
                <a:spcPts val="1000"/>
              </a:spcBef>
              <a:spcAft>
                <a:spcPts val="0"/>
              </a:spcAft>
              <a:buClr>
                <a:schemeClr val="dk1"/>
              </a:buClr>
              <a:buSzPct val="100000"/>
              <a:buFont typeface="Noto Sans Symbols"/>
              <a:buChar char="✔"/>
            </a:pPr>
            <a:r>
              <a:rPr lang="en-US"/>
              <a:t>E-commerce and m-commerce require the careful planning and integration of a number of technology infrastructure components.</a:t>
            </a:r>
            <a:endParaRPr/>
          </a:p>
          <a:p>
            <a:pPr indent="-64135" lvl="0" marL="228600" rtl="0" algn="just">
              <a:lnSpc>
                <a:spcPct val="150000"/>
              </a:lnSpc>
              <a:spcBef>
                <a:spcPts val="1000"/>
              </a:spcBef>
              <a:spcAft>
                <a:spcPts val="0"/>
              </a:spcAft>
              <a:buClr>
                <a:schemeClr val="dk1"/>
              </a:buClr>
              <a:buSzPct val="100000"/>
              <a:buFont typeface="Noto Sans Symbols"/>
              <a:buNone/>
            </a:pPr>
            <a:r>
              <a:t/>
            </a:r>
            <a:endParaRPr/>
          </a:p>
        </p:txBody>
      </p:sp>
      <p:sp>
        <p:nvSpPr>
          <p:cNvPr id="138" name="Google Shape;138;p5"/>
          <p:cNvSpPr txBox="1"/>
          <p:nvPr>
            <p:ph idx="10" type="dt"/>
          </p:nvPr>
        </p:nvSpPr>
        <p:spPr>
          <a:xfrm>
            <a:off x="159656" y="6474053"/>
            <a:ext cx="3478893" cy="378047"/>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Lecture 7 Electronic and Mobile Commerce</a:t>
            </a:r>
            <a:endParaRPr/>
          </a:p>
        </p:txBody>
      </p:sp>
      <p:sp>
        <p:nvSpPr>
          <p:cNvPr id="139" name="Google Shape;139;p5"/>
          <p:cNvSpPr txBox="1"/>
          <p:nvPr>
            <p:ph idx="11" type="ftr"/>
          </p:nvPr>
        </p:nvSpPr>
        <p:spPr>
          <a:xfrm>
            <a:off x="4242545" y="6486976"/>
            <a:ext cx="3706906"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solidFill>
                  <a:schemeClr val="lt1"/>
                </a:solidFill>
              </a:rPr>
              <a:t>www.midocean.ae</a:t>
            </a:r>
            <a:endParaRPr/>
          </a:p>
        </p:txBody>
      </p:sp>
      <p:sp>
        <p:nvSpPr>
          <p:cNvPr id="140" name="Google Shape;140;p5"/>
          <p:cNvSpPr txBox="1"/>
          <p:nvPr>
            <p:ph idx="12" type="sldNum"/>
          </p:nvPr>
        </p:nvSpPr>
        <p:spPr>
          <a:xfrm>
            <a:off x="8095129" y="6486976"/>
            <a:ext cx="3908183"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US"/>
              <a:t>MGM331 Principles of Management Information Systems</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4" name="Shape 144"/>
        <p:cNvGrpSpPr/>
        <p:nvPr/>
      </p:nvGrpSpPr>
      <p:grpSpPr>
        <a:xfrm>
          <a:off x="0" y="0"/>
          <a:ext cx="0" cy="0"/>
          <a:chOff x="0" y="0"/>
          <a:chExt cx="0" cy="0"/>
        </a:xfrm>
      </p:grpSpPr>
      <p:sp>
        <p:nvSpPr>
          <p:cNvPr id="145" name="Google Shape;145;p6"/>
          <p:cNvSpPr txBox="1"/>
          <p:nvPr>
            <p:ph type="title"/>
          </p:nvPr>
        </p:nvSpPr>
        <p:spPr>
          <a:xfrm>
            <a:off x="470647" y="469859"/>
            <a:ext cx="9224681" cy="655264"/>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lt1"/>
              </a:buClr>
              <a:buSzPts val="4000"/>
              <a:buFont typeface="Times New Roman"/>
              <a:buNone/>
            </a:pPr>
            <a:r>
              <a:rPr lang="en-US"/>
              <a:t>Learning Objectives</a:t>
            </a:r>
            <a:endParaRPr/>
          </a:p>
        </p:txBody>
      </p:sp>
      <p:sp>
        <p:nvSpPr>
          <p:cNvPr id="146" name="Google Shape;146;p6"/>
          <p:cNvSpPr txBox="1"/>
          <p:nvPr>
            <p:ph idx="1" type="body"/>
          </p:nvPr>
        </p:nvSpPr>
        <p:spPr>
          <a:xfrm>
            <a:off x="188685" y="1422213"/>
            <a:ext cx="11814627" cy="4934138"/>
          </a:xfrm>
          <a:prstGeom prst="rect">
            <a:avLst/>
          </a:prstGeom>
          <a:noFill/>
          <a:ln>
            <a:noFill/>
          </a:ln>
        </p:spPr>
        <p:txBody>
          <a:bodyPr anchorCtr="0" anchor="t" bIns="45700" lIns="91425" spcFirstLastPara="1" rIns="91425" wrap="square" tIns="45700">
            <a:normAutofit lnSpcReduction="10000"/>
          </a:bodyPr>
          <a:lstStyle/>
          <a:p>
            <a:pPr indent="-228600" lvl="0" marL="228600" rtl="0" algn="just">
              <a:lnSpc>
                <a:spcPct val="150000"/>
              </a:lnSpc>
              <a:spcBef>
                <a:spcPts val="0"/>
              </a:spcBef>
              <a:spcAft>
                <a:spcPts val="0"/>
              </a:spcAft>
              <a:buClr>
                <a:schemeClr val="dk1"/>
              </a:buClr>
              <a:buSzPts val="2800"/>
              <a:buFont typeface="Noto Sans Symbols"/>
              <a:buChar char="⮚"/>
            </a:pPr>
            <a:r>
              <a:rPr lang="en-US"/>
              <a:t> Describe the current status of various forms of e-commerce, including B2B, B2C, C2C, and e-government.</a:t>
            </a:r>
            <a:endParaRPr/>
          </a:p>
          <a:p>
            <a:pPr indent="-228600" lvl="0" marL="228600" rtl="0" algn="just">
              <a:lnSpc>
                <a:spcPct val="150000"/>
              </a:lnSpc>
              <a:spcBef>
                <a:spcPts val="1000"/>
              </a:spcBef>
              <a:spcAft>
                <a:spcPts val="0"/>
              </a:spcAft>
              <a:buClr>
                <a:schemeClr val="dk1"/>
              </a:buClr>
              <a:buSzPts val="2800"/>
              <a:buFont typeface="Noto Sans Symbols"/>
              <a:buChar char="⮚"/>
            </a:pPr>
            <a:r>
              <a:rPr lang="en-US"/>
              <a:t>Outline a multistage purchasing model that describes how e-commerce works.</a:t>
            </a:r>
            <a:endParaRPr/>
          </a:p>
          <a:p>
            <a:pPr indent="-228600" lvl="0" marL="228600" rtl="0" algn="just">
              <a:lnSpc>
                <a:spcPct val="150000"/>
              </a:lnSpc>
              <a:spcBef>
                <a:spcPts val="1000"/>
              </a:spcBef>
              <a:spcAft>
                <a:spcPts val="0"/>
              </a:spcAft>
              <a:buClr>
                <a:schemeClr val="dk1"/>
              </a:buClr>
              <a:buSzPts val="2800"/>
              <a:buFont typeface="Noto Sans Symbols"/>
              <a:buChar char="⮚"/>
            </a:pPr>
            <a:r>
              <a:rPr lang="en-US"/>
              <a:t>Define m-commerce and identify some of its unique challenges.</a:t>
            </a:r>
            <a:endParaRPr/>
          </a:p>
          <a:p>
            <a:pPr indent="-228600" lvl="0" marL="228600" rtl="0" algn="just">
              <a:lnSpc>
                <a:spcPct val="150000"/>
              </a:lnSpc>
              <a:spcBef>
                <a:spcPts val="1000"/>
              </a:spcBef>
              <a:spcAft>
                <a:spcPts val="0"/>
              </a:spcAft>
              <a:buClr>
                <a:schemeClr val="dk1"/>
              </a:buClr>
              <a:buSzPts val="2800"/>
              <a:buFont typeface="Noto Sans Symbols"/>
              <a:buChar char="⮚"/>
            </a:pPr>
            <a:r>
              <a:rPr lang="en-US"/>
              <a:t>Identify several e-commerce and m-commerce applications.</a:t>
            </a:r>
            <a:endParaRPr/>
          </a:p>
          <a:p>
            <a:pPr indent="-228600" lvl="0" marL="228600" rtl="0" algn="just">
              <a:lnSpc>
                <a:spcPct val="150000"/>
              </a:lnSpc>
              <a:spcBef>
                <a:spcPts val="1000"/>
              </a:spcBef>
              <a:spcAft>
                <a:spcPts val="0"/>
              </a:spcAft>
              <a:buClr>
                <a:schemeClr val="dk1"/>
              </a:buClr>
              <a:buSzPts val="2800"/>
              <a:buFont typeface="Noto Sans Symbols"/>
              <a:buChar char="⮚"/>
            </a:pPr>
            <a:r>
              <a:rPr lang="en-US"/>
              <a:t>Identify several advantages associated with the use of e-commerce and m-commerce.</a:t>
            </a:r>
            <a:endParaRPr/>
          </a:p>
        </p:txBody>
      </p:sp>
      <p:sp>
        <p:nvSpPr>
          <p:cNvPr id="147" name="Google Shape;147;p6"/>
          <p:cNvSpPr txBox="1"/>
          <p:nvPr>
            <p:ph idx="10" type="dt"/>
          </p:nvPr>
        </p:nvSpPr>
        <p:spPr>
          <a:xfrm>
            <a:off x="159656" y="6474053"/>
            <a:ext cx="3478893" cy="378047"/>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Lecture 7 Electronic and Mobile Commerce</a:t>
            </a:r>
            <a:endParaRPr/>
          </a:p>
        </p:txBody>
      </p:sp>
      <p:sp>
        <p:nvSpPr>
          <p:cNvPr id="148" name="Google Shape;148;p6"/>
          <p:cNvSpPr txBox="1"/>
          <p:nvPr>
            <p:ph idx="11" type="ftr"/>
          </p:nvPr>
        </p:nvSpPr>
        <p:spPr>
          <a:xfrm>
            <a:off x="4242545" y="6486976"/>
            <a:ext cx="3706906"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solidFill>
                  <a:schemeClr val="lt1"/>
                </a:solidFill>
              </a:rPr>
              <a:t>www.midocean.ae</a:t>
            </a:r>
            <a:endParaRPr/>
          </a:p>
        </p:txBody>
      </p:sp>
      <p:sp>
        <p:nvSpPr>
          <p:cNvPr id="149" name="Google Shape;149;p6"/>
          <p:cNvSpPr txBox="1"/>
          <p:nvPr>
            <p:ph idx="12" type="sldNum"/>
          </p:nvPr>
        </p:nvSpPr>
        <p:spPr>
          <a:xfrm>
            <a:off x="8095129" y="6486976"/>
            <a:ext cx="3908183"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US"/>
              <a:t>MGM331 Principles of Management Information Systems</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3" name="Shape 153"/>
        <p:cNvGrpSpPr/>
        <p:nvPr/>
      </p:nvGrpSpPr>
      <p:grpSpPr>
        <a:xfrm>
          <a:off x="0" y="0"/>
          <a:ext cx="0" cy="0"/>
          <a:chOff x="0" y="0"/>
          <a:chExt cx="0" cy="0"/>
        </a:xfrm>
      </p:grpSpPr>
      <p:sp>
        <p:nvSpPr>
          <p:cNvPr id="154" name="Google Shape;154;p7"/>
          <p:cNvSpPr txBox="1"/>
          <p:nvPr>
            <p:ph type="title"/>
          </p:nvPr>
        </p:nvSpPr>
        <p:spPr>
          <a:xfrm>
            <a:off x="470647" y="469859"/>
            <a:ext cx="9224681" cy="655264"/>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lt1"/>
              </a:buClr>
              <a:buSzPts val="4000"/>
              <a:buFont typeface="Times New Roman"/>
              <a:buNone/>
            </a:pPr>
            <a:r>
              <a:rPr lang="en-US"/>
              <a:t>Learning Objectives</a:t>
            </a:r>
            <a:endParaRPr/>
          </a:p>
        </p:txBody>
      </p:sp>
      <p:sp>
        <p:nvSpPr>
          <p:cNvPr id="155" name="Google Shape;155;p7"/>
          <p:cNvSpPr txBox="1"/>
          <p:nvPr>
            <p:ph idx="1" type="body"/>
          </p:nvPr>
        </p:nvSpPr>
        <p:spPr>
          <a:xfrm>
            <a:off x="188685" y="1422213"/>
            <a:ext cx="11814627" cy="4934138"/>
          </a:xfrm>
          <a:prstGeom prst="rect">
            <a:avLst/>
          </a:prstGeom>
          <a:noFill/>
          <a:ln>
            <a:noFill/>
          </a:ln>
        </p:spPr>
        <p:txBody>
          <a:bodyPr anchorCtr="0" anchor="t" bIns="45700" lIns="91425" spcFirstLastPara="1" rIns="91425" wrap="square" tIns="45700">
            <a:normAutofit/>
          </a:bodyPr>
          <a:lstStyle/>
          <a:p>
            <a:pPr indent="-228600" lvl="0" marL="228600" rtl="0" algn="just">
              <a:lnSpc>
                <a:spcPct val="150000"/>
              </a:lnSpc>
              <a:spcBef>
                <a:spcPts val="0"/>
              </a:spcBef>
              <a:spcAft>
                <a:spcPts val="0"/>
              </a:spcAft>
              <a:buClr>
                <a:schemeClr val="dk1"/>
              </a:buClr>
              <a:buSzPts val="2800"/>
              <a:buFont typeface="Noto Sans Symbols"/>
              <a:buChar char="⮚"/>
            </a:pPr>
            <a:r>
              <a:rPr lang="en-US"/>
              <a:t>Outline the key components of a successful e-commerce and m-commerce strategy.</a:t>
            </a:r>
            <a:endParaRPr/>
          </a:p>
          <a:p>
            <a:pPr indent="-228600" lvl="0" marL="228600" rtl="0" algn="just">
              <a:lnSpc>
                <a:spcPct val="150000"/>
              </a:lnSpc>
              <a:spcBef>
                <a:spcPts val="1000"/>
              </a:spcBef>
              <a:spcAft>
                <a:spcPts val="0"/>
              </a:spcAft>
              <a:buClr>
                <a:schemeClr val="dk1"/>
              </a:buClr>
              <a:buSzPts val="2800"/>
              <a:buFont typeface="Noto Sans Symbols"/>
              <a:buChar char="⮚"/>
            </a:pPr>
            <a:r>
              <a:rPr lang="en-US"/>
              <a:t>Identify the key components of technology infrastructure that must be in place for e-commerce and m-commerce to work.</a:t>
            </a:r>
            <a:endParaRPr/>
          </a:p>
          <a:p>
            <a:pPr indent="-228600" lvl="0" marL="228600" rtl="0" algn="just">
              <a:lnSpc>
                <a:spcPct val="150000"/>
              </a:lnSpc>
              <a:spcBef>
                <a:spcPts val="1000"/>
              </a:spcBef>
              <a:spcAft>
                <a:spcPts val="0"/>
              </a:spcAft>
              <a:buClr>
                <a:schemeClr val="dk1"/>
              </a:buClr>
              <a:buSzPts val="2800"/>
              <a:buFont typeface="Noto Sans Symbols"/>
              <a:buChar char="⮚"/>
            </a:pPr>
            <a:r>
              <a:rPr lang="en-US"/>
              <a:t>Discuss the key features of the electronic payment systems needed to support e-commerce and m-commerce.</a:t>
            </a:r>
            <a:endParaRPr/>
          </a:p>
          <a:p>
            <a:pPr indent="-50800" lvl="0" marL="228600" rtl="0" algn="just">
              <a:lnSpc>
                <a:spcPct val="150000"/>
              </a:lnSpc>
              <a:spcBef>
                <a:spcPts val="1000"/>
              </a:spcBef>
              <a:spcAft>
                <a:spcPts val="0"/>
              </a:spcAft>
              <a:buClr>
                <a:schemeClr val="dk1"/>
              </a:buClr>
              <a:buSzPts val="2800"/>
              <a:buFont typeface="Noto Sans Symbols"/>
              <a:buNone/>
            </a:pPr>
            <a:r>
              <a:t/>
            </a:r>
            <a:endParaRPr/>
          </a:p>
        </p:txBody>
      </p:sp>
      <p:sp>
        <p:nvSpPr>
          <p:cNvPr id="156" name="Google Shape;156;p7"/>
          <p:cNvSpPr txBox="1"/>
          <p:nvPr>
            <p:ph idx="10" type="dt"/>
          </p:nvPr>
        </p:nvSpPr>
        <p:spPr>
          <a:xfrm>
            <a:off x="159656" y="6474053"/>
            <a:ext cx="3478893" cy="378047"/>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Lecture 7 Electronic and Mobile Commerce</a:t>
            </a:r>
            <a:endParaRPr/>
          </a:p>
        </p:txBody>
      </p:sp>
      <p:sp>
        <p:nvSpPr>
          <p:cNvPr id="157" name="Google Shape;157;p7"/>
          <p:cNvSpPr txBox="1"/>
          <p:nvPr>
            <p:ph idx="11" type="ftr"/>
          </p:nvPr>
        </p:nvSpPr>
        <p:spPr>
          <a:xfrm>
            <a:off x="4242545" y="6486976"/>
            <a:ext cx="3706906"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solidFill>
                  <a:schemeClr val="lt1"/>
                </a:solidFill>
              </a:rPr>
              <a:t>www.midocean.ae</a:t>
            </a:r>
            <a:endParaRPr/>
          </a:p>
        </p:txBody>
      </p:sp>
      <p:sp>
        <p:nvSpPr>
          <p:cNvPr id="158" name="Google Shape;158;p7"/>
          <p:cNvSpPr txBox="1"/>
          <p:nvPr>
            <p:ph idx="12" type="sldNum"/>
          </p:nvPr>
        </p:nvSpPr>
        <p:spPr>
          <a:xfrm>
            <a:off x="8095129" y="6486976"/>
            <a:ext cx="3908183"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US"/>
              <a:t>MGM331 Principles of Management Information Systems</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2" name="Shape 162"/>
        <p:cNvGrpSpPr/>
        <p:nvPr/>
      </p:nvGrpSpPr>
      <p:grpSpPr>
        <a:xfrm>
          <a:off x="0" y="0"/>
          <a:ext cx="0" cy="0"/>
          <a:chOff x="0" y="0"/>
          <a:chExt cx="0" cy="0"/>
        </a:xfrm>
      </p:grpSpPr>
      <p:sp>
        <p:nvSpPr>
          <p:cNvPr id="163" name="Google Shape;163;p8"/>
          <p:cNvSpPr txBox="1"/>
          <p:nvPr>
            <p:ph idx="10" type="dt"/>
          </p:nvPr>
        </p:nvSpPr>
        <p:spPr>
          <a:xfrm>
            <a:off x="159656" y="6474053"/>
            <a:ext cx="3478893" cy="378047"/>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Lecture 7 Electronic and Mobile Commerce</a:t>
            </a:r>
            <a:endParaRPr/>
          </a:p>
        </p:txBody>
      </p:sp>
      <p:sp>
        <p:nvSpPr>
          <p:cNvPr id="164" name="Google Shape;164;p8"/>
          <p:cNvSpPr txBox="1"/>
          <p:nvPr>
            <p:ph idx="11" type="ftr"/>
          </p:nvPr>
        </p:nvSpPr>
        <p:spPr>
          <a:xfrm>
            <a:off x="4242545" y="6486976"/>
            <a:ext cx="3706906"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solidFill>
                  <a:schemeClr val="lt1"/>
                </a:solidFill>
              </a:rPr>
              <a:t>www.midocean.ae</a:t>
            </a:r>
            <a:endParaRPr/>
          </a:p>
        </p:txBody>
      </p:sp>
      <p:sp>
        <p:nvSpPr>
          <p:cNvPr id="165" name="Google Shape;165;p8"/>
          <p:cNvSpPr txBox="1"/>
          <p:nvPr>
            <p:ph idx="12" type="sldNum"/>
          </p:nvPr>
        </p:nvSpPr>
        <p:spPr>
          <a:xfrm>
            <a:off x="8095129" y="6486976"/>
            <a:ext cx="3908183"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US"/>
              <a:t>MGM331 Principles of Management Information Systems</a:t>
            </a:r>
            <a:endParaRPr/>
          </a:p>
        </p:txBody>
      </p:sp>
      <p:grpSp>
        <p:nvGrpSpPr>
          <p:cNvPr id="166" name="Google Shape;166;p8"/>
          <p:cNvGrpSpPr/>
          <p:nvPr/>
        </p:nvGrpSpPr>
        <p:grpSpPr>
          <a:xfrm>
            <a:off x="188913" y="1423682"/>
            <a:ext cx="11814175" cy="4931384"/>
            <a:chOff x="188913" y="1423682"/>
            <a:chExt cx="11814175" cy="4931384"/>
          </a:xfrm>
        </p:grpSpPr>
        <p:cxnSp>
          <p:nvCxnSpPr>
            <p:cNvPr id="167" name="Google Shape;167;p8"/>
            <p:cNvCxnSpPr/>
            <p:nvPr/>
          </p:nvCxnSpPr>
          <p:spPr>
            <a:xfrm>
              <a:off x="188913" y="1423682"/>
              <a:ext cx="11814175" cy="0"/>
            </a:xfrm>
            <a:prstGeom prst="straightConnector1">
              <a:avLst/>
            </a:prstGeom>
            <a:solidFill>
              <a:srgbClr val="599BD5"/>
            </a:solidFill>
            <a:ln cap="flat" cmpd="sng" w="12700">
              <a:solidFill>
                <a:srgbClr val="599BD5"/>
              </a:solidFill>
              <a:prstDash val="solid"/>
              <a:miter lim="800000"/>
              <a:headEnd len="sm" w="sm" type="none"/>
              <a:tailEnd len="sm" w="sm" type="none"/>
            </a:ln>
          </p:spPr>
        </p:cxnSp>
        <p:sp>
          <p:nvSpPr>
            <p:cNvPr id="168" name="Google Shape;168;p8"/>
            <p:cNvSpPr/>
            <p:nvPr/>
          </p:nvSpPr>
          <p:spPr>
            <a:xfrm>
              <a:off x="188913" y="1423682"/>
              <a:ext cx="2362835" cy="4931384"/>
            </a:xfrm>
            <a:custGeom>
              <a:rect b="b" l="l" r="r" t="t"/>
              <a:pathLst>
                <a:path extrusionOk="0" h="4931384" w="2362835">
                  <a:moveTo>
                    <a:pt x="0" y="0"/>
                  </a:moveTo>
                  <a:lnTo>
                    <a:pt x="2362835" y="0"/>
                  </a:lnTo>
                  <a:lnTo>
                    <a:pt x="2362835" y="4931384"/>
                  </a:lnTo>
                  <a:lnTo>
                    <a:pt x="0" y="4931384"/>
                  </a:lnTo>
                  <a:lnTo>
                    <a:pt x="0" y="0"/>
                  </a:lnTo>
                  <a:close/>
                </a:path>
              </a:pathLst>
            </a:custGeom>
            <a:noFill/>
            <a:ln>
              <a:noFill/>
            </a:ln>
          </p:spPr>
          <p:txBody>
            <a:bodyPr anchorCtr="0" anchor="t" bIns="140950" lIns="140950" spcFirstLastPara="1" rIns="140950" wrap="square" tIns="140950">
              <a:noAutofit/>
            </a:bodyPr>
            <a:lstStyle/>
            <a:p>
              <a:pPr indent="0" lvl="0" marL="0" marR="0" rtl="0" algn="l">
                <a:lnSpc>
                  <a:spcPct val="90000"/>
                </a:lnSpc>
                <a:spcBef>
                  <a:spcPts val="0"/>
                </a:spcBef>
                <a:spcAft>
                  <a:spcPts val="0"/>
                </a:spcAft>
                <a:buNone/>
              </a:pPr>
              <a:r>
                <a:t/>
              </a:r>
              <a:endParaRPr sz="3700">
                <a:solidFill>
                  <a:schemeClr val="dk1"/>
                </a:solidFill>
                <a:latin typeface="Times New Roman"/>
                <a:ea typeface="Times New Roman"/>
                <a:cs typeface="Times New Roman"/>
                <a:sym typeface="Times New Roman"/>
              </a:endParaRPr>
            </a:p>
            <a:p>
              <a:pPr indent="0" lvl="0" marL="0" marR="0" rtl="0" algn="l">
                <a:lnSpc>
                  <a:spcPct val="90000"/>
                </a:lnSpc>
                <a:spcBef>
                  <a:spcPts val="1295"/>
                </a:spcBef>
                <a:spcAft>
                  <a:spcPts val="0"/>
                </a:spcAft>
                <a:buNone/>
              </a:pPr>
              <a:r>
                <a:t/>
              </a:r>
              <a:endParaRPr sz="3700">
                <a:solidFill>
                  <a:schemeClr val="dk1"/>
                </a:solidFill>
                <a:latin typeface="Times New Roman"/>
                <a:ea typeface="Times New Roman"/>
                <a:cs typeface="Times New Roman"/>
                <a:sym typeface="Times New Roman"/>
              </a:endParaRPr>
            </a:p>
            <a:p>
              <a:pPr indent="0" lvl="0" marL="0" marR="0" rtl="0" algn="l">
                <a:lnSpc>
                  <a:spcPct val="90000"/>
                </a:lnSpc>
                <a:spcBef>
                  <a:spcPts val="1295"/>
                </a:spcBef>
                <a:spcAft>
                  <a:spcPts val="0"/>
                </a:spcAft>
                <a:buNone/>
              </a:pPr>
              <a:r>
                <a:rPr lang="en-US" sz="3700">
                  <a:solidFill>
                    <a:schemeClr val="dk1"/>
                  </a:solidFill>
                  <a:latin typeface="Times New Roman"/>
                  <a:ea typeface="Times New Roman"/>
                  <a:cs typeface="Times New Roman"/>
                  <a:sym typeface="Times New Roman"/>
                </a:rPr>
                <a:t>Chapter 7: Electronic and Mobile Commerce</a:t>
              </a:r>
              <a:endParaRPr sz="3700">
                <a:solidFill>
                  <a:schemeClr val="dk1"/>
                </a:solidFill>
                <a:latin typeface="Times New Roman"/>
                <a:ea typeface="Times New Roman"/>
                <a:cs typeface="Times New Roman"/>
                <a:sym typeface="Times New Roman"/>
              </a:endParaRPr>
            </a:p>
          </p:txBody>
        </p:sp>
        <p:sp>
          <p:nvSpPr>
            <p:cNvPr id="169" name="Google Shape;169;p8"/>
            <p:cNvSpPr/>
            <p:nvPr/>
          </p:nvSpPr>
          <p:spPr>
            <a:xfrm>
              <a:off x="2728960" y="1470179"/>
              <a:ext cx="4548457" cy="929933"/>
            </a:xfrm>
            <a:custGeom>
              <a:rect b="b" l="l" r="r" t="t"/>
              <a:pathLst>
                <a:path extrusionOk="0" h="929933" w="4548457">
                  <a:moveTo>
                    <a:pt x="0" y="0"/>
                  </a:moveTo>
                  <a:lnTo>
                    <a:pt x="4548457" y="0"/>
                  </a:lnTo>
                  <a:lnTo>
                    <a:pt x="4548457" y="929933"/>
                  </a:lnTo>
                  <a:lnTo>
                    <a:pt x="0" y="929933"/>
                  </a:lnTo>
                  <a:lnTo>
                    <a:pt x="0" y="0"/>
                  </a:lnTo>
                  <a:close/>
                </a:path>
              </a:pathLst>
            </a:custGeom>
            <a:noFill/>
            <a:ln>
              <a:noFill/>
            </a:ln>
          </p:spPr>
          <p:txBody>
            <a:bodyPr anchorCtr="0" anchor="t" bIns="80000" lIns="80000" spcFirstLastPara="1" rIns="80000" wrap="square" tIns="80000">
              <a:noAutofit/>
            </a:bodyPr>
            <a:lstStyle/>
            <a:p>
              <a:pPr indent="0" lvl="0" marL="0" marR="0" rtl="0" algn="l">
                <a:lnSpc>
                  <a:spcPct val="90000"/>
                </a:lnSpc>
                <a:spcBef>
                  <a:spcPts val="0"/>
                </a:spcBef>
                <a:spcAft>
                  <a:spcPts val="0"/>
                </a:spcAft>
                <a:buNone/>
              </a:pPr>
              <a:r>
                <a:rPr lang="en-US" sz="2100">
                  <a:solidFill>
                    <a:schemeClr val="dk1"/>
                  </a:solidFill>
                  <a:latin typeface="Times New Roman"/>
                  <a:ea typeface="Times New Roman"/>
                  <a:cs typeface="Times New Roman"/>
                  <a:sym typeface="Times New Roman"/>
                </a:rPr>
                <a:t>An Introduction to Electronic Commerce</a:t>
              </a:r>
              <a:endParaRPr sz="2100">
                <a:solidFill>
                  <a:schemeClr val="dk1"/>
                </a:solidFill>
                <a:latin typeface="Times New Roman"/>
                <a:ea typeface="Times New Roman"/>
                <a:cs typeface="Times New Roman"/>
                <a:sym typeface="Times New Roman"/>
              </a:endParaRPr>
            </a:p>
          </p:txBody>
        </p:sp>
        <p:sp>
          <p:nvSpPr>
            <p:cNvPr id="170" name="Google Shape;170;p8"/>
            <p:cNvSpPr/>
            <p:nvPr/>
          </p:nvSpPr>
          <p:spPr>
            <a:xfrm>
              <a:off x="7454630" y="1470179"/>
              <a:ext cx="4548457" cy="185941"/>
            </a:xfrm>
            <a:custGeom>
              <a:rect b="b" l="l" r="r" t="t"/>
              <a:pathLst>
                <a:path extrusionOk="0" h="185941" w="4548457">
                  <a:moveTo>
                    <a:pt x="0" y="0"/>
                  </a:moveTo>
                  <a:lnTo>
                    <a:pt x="4548457" y="0"/>
                  </a:lnTo>
                  <a:lnTo>
                    <a:pt x="4548457" y="185941"/>
                  </a:lnTo>
                  <a:lnTo>
                    <a:pt x="0" y="185941"/>
                  </a:lnTo>
                  <a:lnTo>
                    <a:pt x="0" y="0"/>
                  </a:lnTo>
                  <a:close/>
                </a:path>
              </a:pathLst>
            </a:custGeom>
            <a:noFill/>
            <a:ln>
              <a:noFill/>
            </a:ln>
          </p:spPr>
          <p:txBody>
            <a:bodyPr anchorCtr="0" anchor="t" bIns="22850" lIns="22850" spcFirstLastPara="1" rIns="22850" wrap="square" tIns="22850">
              <a:noAutofit/>
            </a:bodyPr>
            <a:lstStyle/>
            <a:p>
              <a:pPr indent="0" lvl="0" marL="0" marR="0" rtl="0" algn="l">
                <a:lnSpc>
                  <a:spcPct val="90000"/>
                </a:lnSpc>
                <a:spcBef>
                  <a:spcPts val="0"/>
                </a:spcBef>
                <a:spcAft>
                  <a:spcPts val="0"/>
                </a:spcAft>
                <a:buNone/>
              </a:pPr>
              <a:r>
                <a:rPr b="1" lang="en-US" sz="1050">
                  <a:solidFill>
                    <a:schemeClr val="dk1"/>
                  </a:solidFill>
                  <a:latin typeface="Times New Roman"/>
                  <a:ea typeface="Times New Roman"/>
                  <a:cs typeface="Times New Roman"/>
                  <a:sym typeface="Times New Roman"/>
                </a:rPr>
                <a:t>Business-to-Business E-Commerce</a:t>
              </a:r>
              <a:endParaRPr b="1" sz="1050">
                <a:solidFill>
                  <a:schemeClr val="dk1"/>
                </a:solidFill>
                <a:latin typeface="Times New Roman"/>
                <a:ea typeface="Times New Roman"/>
                <a:cs typeface="Times New Roman"/>
                <a:sym typeface="Times New Roman"/>
              </a:endParaRPr>
            </a:p>
          </p:txBody>
        </p:sp>
        <p:cxnSp>
          <p:nvCxnSpPr>
            <p:cNvPr id="171" name="Google Shape;171;p8"/>
            <p:cNvCxnSpPr/>
            <p:nvPr/>
          </p:nvCxnSpPr>
          <p:spPr>
            <a:xfrm>
              <a:off x="7277418" y="1656120"/>
              <a:ext cx="4548457" cy="0"/>
            </a:xfrm>
            <a:prstGeom prst="straightConnector1">
              <a:avLst/>
            </a:prstGeom>
            <a:solidFill>
              <a:srgbClr val="599BD5"/>
            </a:solidFill>
            <a:ln cap="flat" cmpd="sng" w="12700">
              <a:solidFill>
                <a:srgbClr val="C3D4EB"/>
              </a:solidFill>
              <a:prstDash val="solid"/>
              <a:miter lim="800000"/>
              <a:headEnd len="sm" w="sm" type="none"/>
              <a:tailEnd len="sm" w="sm" type="none"/>
            </a:ln>
          </p:spPr>
        </p:cxnSp>
        <p:sp>
          <p:nvSpPr>
            <p:cNvPr id="172" name="Google Shape;172;p8"/>
            <p:cNvSpPr/>
            <p:nvPr/>
          </p:nvSpPr>
          <p:spPr>
            <a:xfrm>
              <a:off x="7454630" y="1656120"/>
              <a:ext cx="4548457" cy="185941"/>
            </a:xfrm>
            <a:custGeom>
              <a:rect b="b" l="l" r="r" t="t"/>
              <a:pathLst>
                <a:path extrusionOk="0" h="185941" w="4548457">
                  <a:moveTo>
                    <a:pt x="0" y="0"/>
                  </a:moveTo>
                  <a:lnTo>
                    <a:pt x="4548457" y="0"/>
                  </a:lnTo>
                  <a:lnTo>
                    <a:pt x="4548457" y="185941"/>
                  </a:lnTo>
                  <a:lnTo>
                    <a:pt x="0" y="185941"/>
                  </a:lnTo>
                  <a:lnTo>
                    <a:pt x="0" y="0"/>
                  </a:lnTo>
                  <a:close/>
                </a:path>
              </a:pathLst>
            </a:custGeom>
            <a:noFill/>
            <a:ln>
              <a:noFill/>
            </a:ln>
          </p:spPr>
          <p:txBody>
            <a:bodyPr anchorCtr="0" anchor="t" bIns="22850" lIns="22850" spcFirstLastPara="1" rIns="22850" wrap="square" tIns="22850">
              <a:noAutofit/>
            </a:bodyPr>
            <a:lstStyle/>
            <a:p>
              <a:pPr indent="0" lvl="0" marL="0" marR="0" rtl="0" algn="l">
                <a:lnSpc>
                  <a:spcPct val="90000"/>
                </a:lnSpc>
                <a:spcBef>
                  <a:spcPts val="0"/>
                </a:spcBef>
                <a:spcAft>
                  <a:spcPts val="0"/>
                </a:spcAft>
                <a:buNone/>
              </a:pPr>
              <a:r>
                <a:rPr b="1" lang="en-US" sz="1050">
                  <a:solidFill>
                    <a:schemeClr val="dk1"/>
                  </a:solidFill>
                  <a:latin typeface="Times New Roman"/>
                  <a:ea typeface="Times New Roman"/>
                  <a:cs typeface="Times New Roman"/>
                  <a:sym typeface="Times New Roman"/>
                </a:rPr>
                <a:t>Business-to-Consumer E-Commerce</a:t>
              </a:r>
              <a:endParaRPr/>
            </a:p>
          </p:txBody>
        </p:sp>
        <p:cxnSp>
          <p:nvCxnSpPr>
            <p:cNvPr id="173" name="Google Shape;173;p8"/>
            <p:cNvCxnSpPr/>
            <p:nvPr/>
          </p:nvCxnSpPr>
          <p:spPr>
            <a:xfrm>
              <a:off x="7277418" y="1842062"/>
              <a:ext cx="4548457" cy="0"/>
            </a:xfrm>
            <a:prstGeom prst="straightConnector1">
              <a:avLst/>
            </a:prstGeom>
            <a:solidFill>
              <a:srgbClr val="599BD5"/>
            </a:solidFill>
            <a:ln cap="flat" cmpd="sng" w="12700">
              <a:solidFill>
                <a:srgbClr val="C3D4EB"/>
              </a:solidFill>
              <a:prstDash val="solid"/>
              <a:miter lim="800000"/>
              <a:headEnd len="sm" w="sm" type="none"/>
              <a:tailEnd len="sm" w="sm" type="none"/>
            </a:ln>
          </p:spPr>
        </p:cxnSp>
        <p:sp>
          <p:nvSpPr>
            <p:cNvPr id="174" name="Google Shape;174;p8"/>
            <p:cNvSpPr/>
            <p:nvPr/>
          </p:nvSpPr>
          <p:spPr>
            <a:xfrm>
              <a:off x="7454630" y="1842062"/>
              <a:ext cx="4548457" cy="185941"/>
            </a:xfrm>
            <a:custGeom>
              <a:rect b="b" l="l" r="r" t="t"/>
              <a:pathLst>
                <a:path extrusionOk="0" h="185941" w="4548457">
                  <a:moveTo>
                    <a:pt x="0" y="0"/>
                  </a:moveTo>
                  <a:lnTo>
                    <a:pt x="4548457" y="0"/>
                  </a:lnTo>
                  <a:lnTo>
                    <a:pt x="4548457" y="185941"/>
                  </a:lnTo>
                  <a:lnTo>
                    <a:pt x="0" y="185941"/>
                  </a:lnTo>
                  <a:lnTo>
                    <a:pt x="0" y="0"/>
                  </a:lnTo>
                  <a:close/>
                </a:path>
              </a:pathLst>
            </a:custGeom>
            <a:noFill/>
            <a:ln>
              <a:noFill/>
            </a:ln>
          </p:spPr>
          <p:txBody>
            <a:bodyPr anchorCtr="0" anchor="t" bIns="22850" lIns="22850" spcFirstLastPara="1" rIns="22850" wrap="square" tIns="22850">
              <a:noAutofit/>
            </a:bodyPr>
            <a:lstStyle/>
            <a:p>
              <a:pPr indent="0" lvl="0" marL="0" marR="0" rtl="0" algn="l">
                <a:lnSpc>
                  <a:spcPct val="90000"/>
                </a:lnSpc>
                <a:spcBef>
                  <a:spcPts val="0"/>
                </a:spcBef>
                <a:spcAft>
                  <a:spcPts val="0"/>
                </a:spcAft>
                <a:buNone/>
              </a:pPr>
              <a:r>
                <a:rPr b="1" lang="en-US" sz="1050">
                  <a:solidFill>
                    <a:schemeClr val="dk1"/>
                  </a:solidFill>
                  <a:latin typeface="Times New Roman"/>
                  <a:ea typeface="Times New Roman"/>
                  <a:cs typeface="Times New Roman"/>
                  <a:sym typeface="Times New Roman"/>
                </a:rPr>
                <a:t>Consumer-to-Consumer E-Commerce</a:t>
              </a:r>
              <a:endParaRPr/>
            </a:p>
          </p:txBody>
        </p:sp>
        <p:cxnSp>
          <p:nvCxnSpPr>
            <p:cNvPr id="175" name="Google Shape;175;p8"/>
            <p:cNvCxnSpPr/>
            <p:nvPr/>
          </p:nvCxnSpPr>
          <p:spPr>
            <a:xfrm>
              <a:off x="7277418" y="2028003"/>
              <a:ext cx="4548457" cy="0"/>
            </a:xfrm>
            <a:prstGeom prst="straightConnector1">
              <a:avLst/>
            </a:prstGeom>
            <a:solidFill>
              <a:srgbClr val="599BD5"/>
            </a:solidFill>
            <a:ln cap="flat" cmpd="sng" w="12700">
              <a:solidFill>
                <a:srgbClr val="C3D4EB"/>
              </a:solidFill>
              <a:prstDash val="solid"/>
              <a:miter lim="800000"/>
              <a:headEnd len="sm" w="sm" type="none"/>
              <a:tailEnd len="sm" w="sm" type="none"/>
            </a:ln>
          </p:spPr>
        </p:cxnSp>
        <p:sp>
          <p:nvSpPr>
            <p:cNvPr id="176" name="Google Shape;176;p8"/>
            <p:cNvSpPr/>
            <p:nvPr/>
          </p:nvSpPr>
          <p:spPr>
            <a:xfrm>
              <a:off x="7454630" y="2028003"/>
              <a:ext cx="4548457" cy="185941"/>
            </a:xfrm>
            <a:custGeom>
              <a:rect b="b" l="l" r="r" t="t"/>
              <a:pathLst>
                <a:path extrusionOk="0" h="185941" w="4548457">
                  <a:moveTo>
                    <a:pt x="0" y="0"/>
                  </a:moveTo>
                  <a:lnTo>
                    <a:pt x="4548457" y="0"/>
                  </a:lnTo>
                  <a:lnTo>
                    <a:pt x="4548457" y="185941"/>
                  </a:lnTo>
                  <a:lnTo>
                    <a:pt x="0" y="185941"/>
                  </a:lnTo>
                  <a:lnTo>
                    <a:pt x="0" y="0"/>
                  </a:lnTo>
                  <a:close/>
                </a:path>
              </a:pathLst>
            </a:custGeom>
            <a:noFill/>
            <a:ln>
              <a:noFill/>
            </a:ln>
          </p:spPr>
          <p:txBody>
            <a:bodyPr anchorCtr="0" anchor="t" bIns="22850" lIns="22850" spcFirstLastPara="1" rIns="22850" wrap="square" tIns="22850">
              <a:noAutofit/>
            </a:bodyPr>
            <a:lstStyle/>
            <a:p>
              <a:pPr indent="0" lvl="0" marL="0" marR="0" rtl="0" algn="l">
                <a:lnSpc>
                  <a:spcPct val="90000"/>
                </a:lnSpc>
                <a:spcBef>
                  <a:spcPts val="0"/>
                </a:spcBef>
                <a:spcAft>
                  <a:spcPts val="0"/>
                </a:spcAft>
                <a:buNone/>
              </a:pPr>
              <a:r>
                <a:rPr b="1" lang="en-US" sz="1050">
                  <a:solidFill>
                    <a:schemeClr val="dk1"/>
                  </a:solidFill>
                  <a:latin typeface="Times New Roman"/>
                  <a:ea typeface="Times New Roman"/>
                  <a:cs typeface="Times New Roman"/>
                  <a:sym typeface="Times New Roman"/>
                </a:rPr>
                <a:t>E-Government</a:t>
              </a:r>
              <a:endParaRPr/>
            </a:p>
          </p:txBody>
        </p:sp>
        <p:cxnSp>
          <p:nvCxnSpPr>
            <p:cNvPr id="177" name="Google Shape;177;p8"/>
            <p:cNvCxnSpPr/>
            <p:nvPr/>
          </p:nvCxnSpPr>
          <p:spPr>
            <a:xfrm>
              <a:off x="7277418" y="2213945"/>
              <a:ext cx="4548457" cy="0"/>
            </a:xfrm>
            <a:prstGeom prst="straightConnector1">
              <a:avLst/>
            </a:prstGeom>
            <a:solidFill>
              <a:srgbClr val="599BD5"/>
            </a:solidFill>
            <a:ln cap="flat" cmpd="sng" w="12700">
              <a:solidFill>
                <a:srgbClr val="C3D4EB"/>
              </a:solidFill>
              <a:prstDash val="solid"/>
              <a:miter lim="800000"/>
              <a:headEnd len="sm" w="sm" type="none"/>
              <a:tailEnd len="sm" w="sm" type="none"/>
            </a:ln>
          </p:spPr>
        </p:cxnSp>
        <p:sp>
          <p:nvSpPr>
            <p:cNvPr id="178" name="Google Shape;178;p8"/>
            <p:cNvSpPr/>
            <p:nvPr/>
          </p:nvSpPr>
          <p:spPr>
            <a:xfrm>
              <a:off x="7454630" y="2213945"/>
              <a:ext cx="4548457" cy="185941"/>
            </a:xfrm>
            <a:custGeom>
              <a:rect b="b" l="l" r="r" t="t"/>
              <a:pathLst>
                <a:path extrusionOk="0" h="185941" w="4548457">
                  <a:moveTo>
                    <a:pt x="0" y="0"/>
                  </a:moveTo>
                  <a:lnTo>
                    <a:pt x="4548457" y="0"/>
                  </a:lnTo>
                  <a:lnTo>
                    <a:pt x="4548457" y="185941"/>
                  </a:lnTo>
                  <a:lnTo>
                    <a:pt x="0" y="185941"/>
                  </a:lnTo>
                  <a:lnTo>
                    <a:pt x="0" y="0"/>
                  </a:lnTo>
                  <a:close/>
                </a:path>
              </a:pathLst>
            </a:custGeom>
            <a:noFill/>
            <a:ln>
              <a:noFill/>
            </a:ln>
          </p:spPr>
          <p:txBody>
            <a:bodyPr anchorCtr="0" anchor="t" bIns="22850" lIns="22850" spcFirstLastPara="1" rIns="22850" wrap="square" tIns="22850">
              <a:noAutofit/>
            </a:bodyPr>
            <a:lstStyle/>
            <a:p>
              <a:pPr indent="0" lvl="0" marL="0" marR="0" rtl="0" algn="l">
                <a:lnSpc>
                  <a:spcPct val="90000"/>
                </a:lnSpc>
                <a:spcBef>
                  <a:spcPts val="0"/>
                </a:spcBef>
                <a:spcAft>
                  <a:spcPts val="0"/>
                </a:spcAft>
                <a:buNone/>
              </a:pPr>
              <a:r>
                <a:t/>
              </a:r>
              <a:endParaRPr b="1" sz="1050">
                <a:solidFill>
                  <a:schemeClr val="dk1"/>
                </a:solidFill>
                <a:latin typeface="Times New Roman"/>
                <a:ea typeface="Times New Roman"/>
                <a:cs typeface="Times New Roman"/>
                <a:sym typeface="Times New Roman"/>
              </a:endParaRPr>
            </a:p>
          </p:txBody>
        </p:sp>
        <p:cxnSp>
          <p:nvCxnSpPr>
            <p:cNvPr id="179" name="Google Shape;179;p8"/>
            <p:cNvCxnSpPr/>
            <p:nvPr/>
          </p:nvCxnSpPr>
          <p:spPr>
            <a:xfrm>
              <a:off x="2551747" y="2215963"/>
              <a:ext cx="9451340" cy="0"/>
            </a:xfrm>
            <a:prstGeom prst="straightConnector1">
              <a:avLst/>
            </a:prstGeom>
            <a:solidFill>
              <a:srgbClr val="599BD5"/>
            </a:solidFill>
            <a:ln cap="flat" cmpd="sng" w="12700">
              <a:solidFill>
                <a:srgbClr val="C3D4EB"/>
              </a:solidFill>
              <a:prstDash val="solid"/>
              <a:miter lim="800000"/>
              <a:headEnd len="sm" w="sm" type="none"/>
              <a:tailEnd len="sm" w="sm" type="none"/>
            </a:ln>
          </p:spPr>
        </p:cxnSp>
        <p:sp>
          <p:nvSpPr>
            <p:cNvPr id="180" name="Google Shape;180;p8"/>
            <p:cNvSpPr/>
            <p:nvPr/>
          </p:nvSpPr>
          <p:spPr>
            <a:xfrm>
              <a:off x="2728960" y="2218010"/>
              <a:ext cx="4548457" cy="929933"/>
            </a:xfrm>
            <a:custGeom>
              <a:rect b="b" l="l" r="r" t="t"/>
              <a:pathLst>
                <a:path extrusionOk="0" h="929933" w="4548457">
                  <a:moveTo>
                    <a:pt x="0" y="0"/>
                  </a:moveTo>
                  <a:lnTo>
                    <a:pt x="4548457" y="0"/>
                  </a:lnTo>
                  <a:lnTo>
                    <a:pt x="4548457" y="929933"/>
                  </a:lnTo>
                  <a:lnTo>
                    <a:pt x="0" y="929933"/>
                  </a:lnTo>
                  <a:lnTo>
                    <a:pt x="0" y="0"/>
                  </a:lnTo>
                  <a:close/>
                </a:path>
              </a:pathLst>
            </a:custGeom>
            <a:noFill/>
            <a:ln>
              <a:noFill/>
            </a:ln>
          </p:spPr>
          <p:txBody>
            <a:bodyPr anchorCtr="0" anchor="t" bIns="80000" lIns="80000" spcFirstLastPara="1" rIns="80000" wrap="square" tIns="80000">
              <a:noAutofit/>
            </a:bodyPr>
            <a:lstStyle/>
            <a:p>
              <a:pPr indent="0" lvl="0" marL="0" marR="0" rtl="0" algn="l">
                <a:lnSpc>
                  <a:spcPct val="90000"/>
                </a:lnSpc>
                <a:spcBef>
                  <a:spcPts val="0"/>
                </a:spcBef>
                <a:spcAft>
                  <a:spcPts val="0"/>
                </a:spcAft>
                <a:buNone/>
              </a:pPr>
              <a:r>
                <a:rPr lang="en-US" sz="2100">
                  <a:solidFill>
                    <a:schemeClr val="dk1"/>
                  </a:solidFill>
                  <a:latin typeface="Times New Roman"/>
                  <a:ea typeface="Times New Roman"/>
                  <a:cs typeface="Times New Roman"/>
                  <a:sym typeface="Times New Roman"/>
                </a:rPr>
                <a:t>Introduction to Mobile Commerce</a:t>
              </a:r>
              <a:endParaRPr sz="2100">
                <a:solidFill>
                  <a:schemeClr val="dk1"/>
                </a:solidFill>
                <a:latin typeface="Times New Roman"/>
                <a:ea typeface="Times New Roman"/>
                <a:cs typeface="Times New Roman"/>
                <a:sym typeface="Times New Roman"/>
              </a:endParaRPr>
            </a:p>
          </p:txBody>
        </p:sp>
        <p:sp>
          <p:nvSpPr>
            <p:cNvPr id="181" name="Google Shape;181;p8"/>
            <p:cNvSpPr/>
            <p:nvPr/>
          </p:nvSpPr>
          <p:spPr>
            <a:xfrm>
              <a:off x="7454630" y="2230710"/>
              <a:ext cx="4548457" cy="309675"/>
            </a:xfrm>
            <a:custGeom>
              <a:rect b="b" l="l" r="r" t="t"/>
              <a:pathLst>
                <a:path extrusionOk="0" h="309675" w="4548457">
                  <a:moveTo>
                    <a:pt x="0" y="0"/>
                  </a:moveTo>
                  <a:lnTo>
                    <a:pt x="4548457" y="0"/>
                  </a:lnTo>
                  <a:lnTo>
                    <a:pt x="4548457" y="309675"/>
                  </a:lnTo>
                  <a:lnTo>
                    <a:pt x="0" y="309675"/>
                  </a:lnTo>
                  <a:lnTo>
                    <a:pt x="0" y="0"/>
                  </a:lnTo>
                  <a:close/>
                </a:path>
              </a:pathLst>
            </a:custGeom>
            <a:noFill/>
            <a:ln>
              <a:noFill/>
            </a:ln>
          </p:spPr>
          <p:txBody>
            <a:bodyPr anchorCtr="0" anchor="t" bIns="22850" lIns="22850" spcFirstLastPara="1" rIns="22850" wrap="square" tIns="22850">
              <a:noAutofit/>
            </a:bodyPr>
            <a:lstStyle/>
            <a:p>
              <a:pPr indent="0" lvl="0" marL="0" marR="0" rtl="0" algn="l">
                <a:lnSpc>
                  <a:spcPct val="90000"/>
                </a:lnSpc>
                <a:spcBef>
                  <a:spcPts val="0"/>
                </a:spcBef>
                <a:spcAft>
                  <a:spcPts val="0"/>
                </a:spcAft>
                <a:buNone/>
              </a:pPr>
              <a:r>
                <a:rPr b="1" lang="en-US" sz="1050">
                  <a:solidFill>
                    <a:schemeClr val="dk1"/>
                  </a:solidFill>
                  <a:latin typeface="Times New Roman"/>
                  <a:ea typeface="Times New Roman"/>
                  <a:cs typeface="Times New Roman"/>
                  <a:sym typeface="Times New Roman"/>
                </a:rPr>
                <a:t>Advantages of Electronic and Mobile Commerce</a:t>
              </a:r>
              <a:endParaRPr b="1" sz="1050">
                <a:solidFill>
                  <a:schemeClr val="dk1"/>
                </a:solidFill>
                <a:latin typeface="Times New Roman"/>
                <a:ea typeface="Times New Roman"/>
                <a:cs typeface="Times New Roman"/>
                <a:sym typeface="Times New Roman"/>
              </a:endParaRPr>
            </a:p>
          </p:txBody>
        </p:sp>
        <p:cxnSp>
          <p:nvCxnSpPr>
            <p:cNvPr id="182" name="Google Shape;182;p8"/>
            <p:cNvCxnSpPr/>
            <p:nvPr/>
          </p:nvCxnSpPr>
          <p:spPr>
            <a:xfrm>
              <a:off x="7277418" y="2438785"/>
              <a:ext cx="4548457" cy="0"/>
            </a:xfrm>
            <a:prstGeom prst="straightConnector1">
              <a:avLst/>
            </a:prstGeom>
            <a:solidFill>
              <a:srgbClr val="599BD5"/>
            </a:solidFill>
            <a:ln cap="flat" cmpd="sng" w="12700">
              <a:solidFill>
                <a:srgbClr val="C3D4EB"/>
              </a:solidFill>
              <a:prstDash val="solid"/>
              <a:miter lim="800000"/>
              <a:headEnd len="sm" w="sm" type="none"/>
              <a:tailEnd len="sm" w="sm" type="none"/>
            </a:ln>
          </p:spPr>
        </p:cxnSp>
        <p:sp>
          <p:nvSpPr>
            <p:cNvPr id="183" name="Google Shape;183;p8"/>
            <p:cNvSpPr/>
            <p:nvPr/>
          </p:nvSpPr>
          <p:spPr>
            <a:xfrm>
              <a:off x="7454630" y="2445135"/>
              <a:ext cx="4548457" cy="309675"/>
            </a:xfrm>
            <a:custGeom>
              <a:rect b="b" l="l" r="r" t="t"/>
              <a:pathLst>
                <a:path extrusionOk="0" h="309675" w="4548457">
                  <a:moveTo>
                    <a:pt x="0" y="0"/>
                  </a:moveTo>
                  <a:lnTo>
                    <a:pt x="4548457" y="0"/>
                  </a:lnTo>
                  <a:lnTo>
                    <a:pt x="4548457" y="309675"/>
                  </a:lnTo>
                  <a:lnTo>
                    <a:pt x="0" y="309675"/>
                  </a:lnTo>
                  <a:lnTo>
                    <a:pt x="0" y="0"/>
                  </a:lnTo>
                  <a:close/>
                </a:path>
              </a:pathLst>
            </a:custGeom>
            <a:noFill/>
            <a:ln>
              <a:noFill/>
            </a:ln>
          </p:spPr>
          <p:txBody>
            <a:bodyPr anchorCtr="0" anchor="t" bIns="22850" lIns="22850" spcFirstLastPara="1" rIns="22850" wrap="square" tIns="22850">
              <a:noAutofit/>
            </a:bodyPr>
            <a:lstStyle/>
            <a:p>
              <a:pPr indent="0" lvl="0" marL="0" marR="0" rtl="0" algn="l">
                <a:lnSpc>
                  <a:spcPct val="90000"/>
                </a:lnSpc>
                <a:spcBef>
                  <a:spcPts val="0"/>
                </a:spcBef>
                <a:spcAft>
                  <a:spcPts val="0"/>
                </a:spcAft>
                <a:buNone/>
              </a:pPr>
              <a:r>
                <a:rPr b="1" lang="en-US" sz="1050">
                  <a:solidFill>
                    <a:schemeClr val="dk1"/>
                  </a:solidFill>
                  <a:latin typeface="Times New Roman"/>
                  <a:ea typeface="Times New Roman"/>
                  <a:cs typeface="Times New Roman"/>
                  <a:sym typeface="Times New Roman"/>
                </a:rPr>
                <a:t>Multistage Model for E-Commerce</a:t>
              </a:r>
              <a:endParaRPr b="1" sz="1050">
                <a:solidFill>
                  <a:schemeClr val="dk1"/>
                </a:solidFill>
                <a:latin typeface="Times New Roman"/>
                <a:ea typeface="Times New Roman"/>
                <a:cs typeface="Times New Roman"/>
                <a:sym typeface="Times New Roman"/>
              </a:endParaRPr>
            </a:p>
          </p:txBody>
        </p:sp>
        <p:cxnSp>
          <p:nvCxnSpPr>
            <p:cNvPr id="184" name="Google Shape;184;p8"/>
            <p:cNvCxnSpPr/>
            <p:nvPr/>
          </p:nvCxnSpPr>
          <p:spPr>
            <a:xfrm>
              <a:off x="7277418" y="2634160"/>
              <a:ext cx="4548457" cy="0"/>
            </a:xfrm>
            <a:prstGeom prst="straightConnector1">
              <a:avLst/>
            </a:prstGeom>
            <a:solidFill>
              <a:srgbClr val="599BD5"/>
            </a:solidFill>
            <a:ln cap="flat" cmpd="sng" w="12700">
              <a:solidFill>
                <a:srgbClr val="C3D4EB"/>
              </a:solidFill>
              <a:prstDash val="solid"/>
              <a:miter lim="800000"/>
              <a:headEnd len="sm" w="sm" type="none"/>
              <a:tailEnd len="sm" w="sm" type="none"/>
            </a:ln>
          </p:spPr>
        </p:cxnSp>
        <p:sp>
          <p:nvSpPr>
            <p:cNvPr id="185" name="Google Shape;185;p8"/>
            <p:cNvSpPr/>
            <p:nvPr/>
          </p:nvSpPr>
          <p:spPr>
            <a:xfrm>
              <a:off x="7454630" y="2640510"/>
              <a:ext cx="4548457" cy="309675"/>
            </a:xfrm>
            <a:custGeom>
              <a:rect b="b" l="l" r="r" t="t"/>
              <a:pathLst>
                <a:path extrusionOk="0" h="309675" w="4548457">
                  <a:moveTo>
                    <a:pt x="0" y="0"/>
                  </a:moveTo>
                  <a:lnTo>
                    <a:pt x="4548457" y="0"/>
                  </a:lnTo>
                  <a:lnTo>
                    <a:pt x="4548457" y="309675"/>
                  </a:lnTo>
                  <a:lnTo>
                    <a:pt x="0" y="309675"/>
                  </a:lnTo>
                  <a:lnTo>
                    <a:pt x="0" y="0"/>
                  </a:lnTo>
                  <a:close/>
                </a:path>
              </a:pathLst>
            </a:custGeom>
            <a:noFill/>
            <a:ln>
              <a:noFill/>
            </a:ln>
          </p:spPr>
          <p:txBody>
            <a:bodyPr anchorCtr="0" anchor="t" bIns="22850" lIns="22850" spcFirstLastPara="1" rIns="22850" wrap="square" tIns="22850">
              <a:noAutofit/>
            </a:bodyPr>
            <a:lstStyle/>
            <a:p>
              <a:pPr indent="0" lvl="0" marL="0" marR="0" rtl="0" algn="l">
                <a:lnSpc>
                  <a:spcPct val="90000"/>
                </a:lnSpc>
                <a:spcBef>
                  <a:spcPts val="0"/>
                </a:spcBef>
                <a:spcAft>
                  <a:spcPts val="0"/>
                </a:spcAft>
                <a:buNone/>
              </a:pPr>
              <a:r>
                <a:rPr b="1" lang="en-US" sz="1050">
                  <a:solidFill>
                    <a:schemeClr val="dk1"/>
                  </a:solidFill>
                  <a:latin typeface="Times New Roman"/>
                  <a:ea typeface="Times New Roman"/>
                  <a:cs typeface="Times New Roman"/>
                  <a:sym typeface="Times New Roman"/>
                </a:rPr>
                <a:t>E-Commerce Challenges</a:t>
              </a:r>
              <a:endParaRPr b="1" sz="1050">
                <a:solidFill>
                  <a:schemeClr val="dk1"/>
                </a:solidFill>
                <a:latin typeface="Times New Roman"/>
                <a:ea typeface="Times New Roman"/>
                <a:cs typeface="Times New Roman"/>
                <a:sym typeface="Times New Roman"/>
              </a:endParaRPr>
            </a:p>
          </p:txBody>
        </p:sp>
        <p:cxnSp>
          <p:nvCxnSpPr>
            <p:cNvPr id="186" name="Google Shape;186;p8"/>
            <p:cNvCxnSpPr/>
            <p:nvPr/>
          </p:nvCxnSpPr>
          <p:spPr>
            <a:xfrm>
              <a:off x="2551747" y="2836794"/>
              <a:ext cx="9451340" cy="0"/>
            </a:xfrm>
            <a:prstGeom prst="straightConnector1">
              <a:avLst/>
            </a:prstGeom>
            <a:solidFill>
              <a:srgbClr val="599BD5"/>
            </a:solidFill>
            <a:ln cap="flat" cmpd="sng" w="12700">
              <a:solidFill>
                <a:srgbClr val="C3D4EB"/>
              </a:solidFill>
              <a:prstDash val="solid"/>
              <a:miter lim="800000"/>
              <a:headEnd len="sm" w="sm" type="none"/>
              <a:tailEnd len="sm" w="sm" type="none"/>
            </a:ln>
          </p:spPr>
        </p:cxnSp>
        <p:sp>
          <p:nvSpPr>
            <p:cNvPr id="187" name="Google Shape;187;p8"/>
            <p:cNvSpPr/>
            <p:nvPr/>
          </p:nvSpPr>
          <p:spPr>
            <a:xfrm>
              <a:off x="2728960" y="2838840"/>
              <a:ext cx="4548457" cy="929933"/>
            </a:xfrm>
            <a:custGeom>
              <a:rect b="b" l="l" r="r" t="t"/>
              <a:pathLst>
                <a:path extrusionOk="0" h="929933" w="4548457">
                  <a:moveTo>
                    <a:pt x="0" y="0"/>
                  </a:moveTo>
                  <a:lnTo>
                    <a:pt x="4548457" y="0"/>
                  </a:lnTo>
                  <a:lnTo>
                    <a:pt x="4548457" y="929933"/>
                  </a:lnTo>
                  <a:lnTo>
                    <a:pt x="0" y="929933"/>
                  </a:lnTo>
                  <a:lnTo>
                    <a:pt x="0" y="0"/>
                  </a:lnTo>
                  <a:close/>
                </a:path>
              </a:pathLst>
            </a:custGeom>
            <a:noFill/>
            <a:ln>
              <a:noFill/>
            </a:ln>
          </p:spPr>
          <p:txBody>
            <a:bodyPr anchorCtr="0" anchor="t" bIns="80000" lIns="80000" spcFirstLastPara="1" rIns="80000" wrap="square" tIns="80000">
              <a:noAutofit/>
            </a:bodyPr>
            <a:lstStyle/>
            <a:p>
              <a:pPr indent="0" lvl="0" marL="0" marR="0" rtl="0" algn="l">
                <a:lnSpc>
                  <a:spcPct val="90000"/>
                </a:lnSpc>
                <a:spcBef>
                  <a:spcPts val="0"/>
                </a:spcBef>
                <a:spcAft>
                  <a:spcPts val="0"/>
                </a:spcAft>
                <a:buNone/>
              </a:pPr>
              <a:r>
                <a:rPr lang="en-US" sz="2100">
                  <a:solidFill>
                    <a:schemeClr val="dk1"/>
                  </a:solidFill>
                  <a:latin typeface="Times New Roman"/>
                  <a:ea typeface="Times New Roman"/>
                  <a:cs typeface="Times New Roman"/>
                  <a:sym typeface="Times New Roman"/>
                </a:rPr>
                <a:t>Electronic and Mobile Commerce Applications</a:t>
              </a:r>
              <a:endParaRPr sz="2100">
                <a:solidFill>
                  <a:schemeClr val="dk1"/>
                </a:solidFill>
                <a:latin typeface="Times New Roman"/>
                <a:ea typeface="Times New Roman"/>
                <a:cs typeface="Times New Roman"/>
                <a:sym typeface="Times New Roman"/>
              </a:endParaRPr>
            </a:p>
          </p:txBody>
        </p:sp>
        <p:sp>
          <p:nvSpPr>
            <p:cNvPr id="188" name="Google Shape;188;p8"/>
            <p:cNvSpPr/>
            <p:nvPr/>
          </p:nvSpPr>
          <p:spPr>
            <a:xfrm>
              <a:off x="7454630" y="2838840"/>
              <a:ext cx="4548457" cy="207154"/>
            </a:xfrm>
            <a:custGeom>
              <a:rect b="b" l="l" r="r" t="t"/>
              <a:pathLst>
                <a:path extrusionOk="0" h="132815" w="4548457">
                  <a:moveTo>
                    <a:pt x="0" y="0"/>
                  </a:moveTo>
                  <a:lnTo>
                    <a:pt x="4548457" y="0"/>
                  </a:lnTo>
                  <a:lnTo>
                    <a:pt x="4548457" y="132815"/>
                  </a:lnTo>
                  <a:lnTo>
                    <a:pt x="0" y="132815"/>
                  </a:lnTo>
                  <a:lnTo>
                    <a:pt x="0" y="0"/>
                  </a:lnTo>
                  <a:close/>
                </a:path>
              </a:pathLst>
            </a:custGeom>
            <a:noFill/>
            <a:ln>
              <a:noFill/>
            </a:ln>
          </p:spPr>
          <p:txBody>
            <a:bodyPr anchorCtr="0" anchor="t" bIns="22850" lIns="22850" spcFirstLastPara="1" rIns="22850" wrap="square" tIns="22850">
              <a:noAutofit/>
            </a:bodyPr>
            <a:lstStyle/>
            <a:p>
              <a:pPr indent="0" lvl="0" marL="0" marR="0" rtl="0" algn="l">
                <a:lnSpc>
                  <a:spcPct val="90000"/>
                </a:lnSpc>
                <a:spcBef>
                  <a:spcPts val="0"/>
                </a:spcBef>
                <a:spcAft>
                  <a:spcPts val="0"/>
                </a:spcAft>
                <a:buNone/>
              </a:pPr>
              <a:r>
                <a:rPr b="1" lang="en-US" sz="1050">
                  <a:solidFill>
                    <a:schemeClr val="dk1"/>
                  </a:solidFill>
                  <a:latin typeface="Times New Roman"/>
                  <a:ea typeface="Times New Roman"/>
                  <a:cs typeface="Times New Roman"/>
                  <a:sym typeface="Times New Roman"/>
                </a:rPr>
                <a:t>Wholesale e-Commerce</a:t>
              </a:r>
              <a:endParaRPr b="1" sz="1050">
                <a:solidFill>
                  <a:schemeClr val="dk1"/>
                </a:solidFill>
                <a:latin typeface="Times New Roman"/>
                <a:ea typeface="Times New Roman"/>
                <a:cs typeface="Times New Roman"/>
                <a:sym typeface="Times New Roman"/>
              </a:endParaRPr>
            </a:p>
          </p:txBody>
        </p:sp>
        <p:cxnSp>
          <p:nvCxnSpPr>
            <p:cNvPr id="189" name="Google Shape;189;p8"/>
            <p:cNvCxnSpPr/>
            <p:nvPr/>
          </p:nvCxnSpPr>
          <p:spPr>
            <a:xfrm>
              <a:off x="7277418" y="3073256"/>
              <a:ext cx="4548457" cy="0"/>
            </a:xfrm>
            <a:prstGeom prst="straightConnector1">
              <a:avLst/>
            </a:prstGeom>
            <a:solidFill>
              <a:srgbClr val="599BD5"/>
            </a:solidFill>
            <a:ln cap="flat" cmpd="sng" w="12700">
              <a:solidFill>
                <a:srgbClr val="C3D4EB"/>
              </a:solidFill>
              <a:prstDash val="solid"/>
              <a:miter lim="800000"/>
              <a:headEnd len="sm" w="sm" type="none"/>
              <a:tailEnd len="sm" w="sm" type="none"/>
            </a:ln>
          </p:spPr>
        </p:cxnSp>
        <p:sp>
          <p:nvSpPr>
            <p:cNvPr id="190" name="Google Shape;190;p8"/>
            <p:cNvSpPr/>
            <p:nvPr/>
          </p:nvSpPr>
          <p:spPr>
            <a:xfrm>
              <a:off x="7454630" y="3085956"/>
              <a:ext cx="4548457" cy="219783"/>
            </a:xfrm>
            <a:custGeom>
              <a:rect b="b" l="l" r="r" t="t"/>
              <a:pathLst>
                <a:path extrusionOk="0" h="132815" w="4548457">
                  <a:moveTo>
                    <a:pt x="0" y="0"/>
                  </a:moveTo>
                  <a:lnTo>
                    <a:pt x="4548457" y="0"/>
                  </a:lnTo>
                  <a:lnTo>
                    <a:pt x="4548457" y="132815"/>
                  </a:lnTo>
                  <a:lnTo>
                    <a:pt x="0" y="132815"/>
                  </a:lnTo>
                  <a:lnTo>
                    <a:pt x="0" y="0"/>
                  </a:lnTo>
                  <a:close/>
                </a:path>
              </a:pathLst>
            </a:custGeom>
            <a:noFill/>
            <a:ln>
              <a:noFill/>
            </a:ln>
          </p:spPr>
          <p:txBody>
            <a:bodyPr anchorCtr="0" anchor="t" bIns="22850" lIns="22850" spcFirstLastPara="1" rIns="22850" wrap="square" tIns="22850">
              <a:noAutofit/>
            </a:bodyPr>
            <a:lstStyle/>
            <a:p>
              <a:pPr indent="0" lvl="0" marL="0" marR="0" rtl="0" algn="l">
                <a:lnSpc>
                  <a:spcPct val="90000"/>
                </a:lnSpc>
                <a:spcBef>
                  <a:spcPts val="0"/>
                </a:spcBef>
                <a:spcAft>
                  <a:spcPts val="0"/>
                </a:spcAft>
                <a:buNone/>
              </a:pPr>
              <a:r>
                <a:rPr b="1" lang="en-US" sz="1050">
                  <a:solidFill>
                    <a:schemeClr val="dk1"/>
                  </a:solidFill>
                  <a:latin typeface="Times New Roman"/>
                  <a:ea typeface="Times New Roman"/>
                  <a:cs typeface="Times New Roman"/>
                  <a:sym typeface="Times New Roman"/>
                </a:rPr>
                <a:t>Manufacturing</a:t>
              </a:r>
              <a:endParaRPr b="1" sz="1050">
                <a:solidFill>
                  <a:schemeClr val="dk1"/>
                </a:solidFill>
                <a:latin typeface="Times New Roman"/>
                <a:ea typeface="Times New Roman"/>
                <a:cs typeface="Times New Roman"/>
                <a:sym typeface="Times New Roman"/>
              </a:endParaRPr>
            </a:p>
          </p:txBody>
        </p:sp>
        <p:cxnSp>
          <p:nvCxnSpPr>
            <p:cNvPr id="191" name="Google Shape;191;p8"/>
            <p:cNvCxnSpPr/>
            <p:nvPr/>
          </p:nvCxnSpPr>
          <p:spPr>
            <a:xfrm>
              <a:off x="7277418" y="3294971"/>
              <a:ext cx="4548457" cy="0"/>
            </a:xfrm>
            <a:prstGeom prst="straightConnector1">
              <a:avLst/>
            </a:prstGeom>
            <a:solidFill>
              <a:srgbClr val="599BD5"/>
            </a:solidFill>
            <a:ln cap="flat" cmpd="sng" w="12700">
              <a:solidFill>
                <a:srgbClr val="C3D4EB"/>
              </a:solidFill>
              <a:prstDash val="solid"/>
              <a:miter lim="800000"/>
              <a:headEnd len="sm" w="sm" type="none"/>
              <a:tailEnd len="sm" w="sm" type="none"/>
            </a:ln>
          </p:spPr>
        </p:cxnSp>
        <p:sp>
          <p:nvSpPr>
            <p:cNvPr id="192" name="Google Shape;192;p8"/>
            <p:cNvSpPr/>
            <p:nvPr/>
          </p:nvSpPr>
          <p:spPr>
            <a:xfrm>
              <a:off x="7454630" y="3314021"/>
              <a:ext cx="4548457" cy="224200"/>
            </a:xfrm>
            <a:custGeom>
              <a:rect b="b" l="l" r="r" t="t"/>
              <a:pathLst>
                <a:path extrusionOk="0" h="132815" w="4548457">
                  <a:moveTo>
                    <a:pt x="0" y="0"/>
                  </a:moveTo>
                  <a:lnTo>
                    <a:pt x="4548457" y="0"/>
                  </a:lnTo>
                  <a:lnTo>
                    <a:pt x="4548457" y="132815"/>
                  </a:lnTo>
                  <a:lnTo>
                    <a:pt x="0" y="132815"/>
                  </a:lnTo>
                  <a:lnTo>
                    <a:pt x="0" y="0"/>
                  </a:lnTo>
                  <a:close/>
                </a:path>
              </a:pathLst>
            </a:custGeom>
            <a:noFill/>
            <a:ln>
              <a:noFill/>
            </a:ln>
          </p:spPr>
          <p:txBody>
            <a:bodyPr anchorCtr="0" anchor="t" bIns="22850" lIns="22850" spcFirstLastPara="1" rIns="22850" wrap="square" tIns="22850">
              <a:noAutofit/>
            </a:bodyPr>
            <a:lstStyle/>
            <a:p>
              <a:pPr indent="0" lvl="0" marL="0" marR="0" rtl="0" algn="l">
                <a:lnSpc>
                  <a:spcPct val="90000"/>
                </a:lnSpc>
                <a:spcBef>
                  <a:spcPts val="0"/>
                </a:spcBef>
                <a:spcAft>
                  <a:spcPts val="0"/>
                </a:spcAft>
                <a:buNone/>
              </a:pPr>
              <a:r>
                <a:rPr b="1" lang="en-US" sz="1050">
                  <a:solidFill>
                    <a:schemeClr val="dk1"/>
                  </a:solidFill>
                  <a:latin typeface="Times New Roman"/>
                  <a:ea typeface="Times New Roman"/>
                  <a:cs typeface="Times New Roman"/>
                  <a:sym typeface="Times New Roman"/>
                </a:rPr>
                <a:t>Marketing</a:t>
              </a:r>
              <a:endParaRPr b="1" sz="1050">
                <a:solidFill>
                  <a:schemeClr val="dk1"/>
                </a:solidFill>
                <a:latin typeface="Times New Roman"/>
                <a:ea typeface="Times New Roman"/>
                <a:cs typeface="Times New Roman"/>
                <a:sym typeface="Times New Roman"/>
              </a:endParaRPr>
            </a:p>
          </p:txBody>
        </p:sp>
        <p:cxnSp>
          <p:nvCxnSpPr>
            <p:cNvPr id="193" name="Google Shape;193;p8"/>
            <p:cNvCxnSpPr/>
            <p:nvPr/>
          </p:nvCxnSpPr>
          <p:spPr>
            <a:xfrm>
              <a:off x="7277418" y="3503986"/>
              <a:ext cx="4548457" cy="0"/>
            </a:xfrm>
            <a:prstGeom prst="straightConnector1">
              <a:avLst/>
            </a:prstGeom>
            <a:solidFill>
              <a:srgbClr val="599BD5"/>
            </a:solidFill>
            <a:ln cap="flat" cmpd="sng" w="12700">
              <a:solidFill>
                <a:srgbClr val="C3D4EB"/>
              </a:solidFill>
              <a:prstDash val="solid"/>
              <a:miter lim="800000"/>
              <a:headEnd len="sm" w="sm" type="none"/>
              <a:tailEnd len="sm" w="sm" type="none"/>
            </a:ln>
          </p:spPr>
        </p:cxnSp>
        <p:sp>
          <p:nvSpPr>
            <p:cNvPr id="194" name="Google Shape;194;p8"/>
            <p:cNvSpPr/>
            <p:nvPr/>
          </p:nvSpPr>
          <p:spPr>
            <a:xfrm>
              <a:off x="7454629" y="3521307"/>
              <a:ext cx="4548457" cy="222136"/>
            </a:xfrm>
            <a:custGeom>
              <a:rect b="b" l="l" r="r" t="t"/>
              <a:pathLst>
                <a:path extrusionOk="0" h="132815" w="4548457">
                  <a:moveTo>
                    <a:pt x="0" y="0"/>
                  </a:moveTo>
                  <a:lnTo>
                    <a:pt x="4548457" y="0"/>
                  </a:lnTo>
                  <a:lnTo>
                    <a:pt x="4548457" y="132815"/>
                  </a:lnTo>
                  <a:lnTo>
                    <a:pt x="0" y="132815"/>
                  </a:lnTo>
                  <a:lnTo>
                    <a:pt x="0" y="0"/>
                  </a:lnTo>
                  <a:close/>
                </a:path>
              </a:pathLst>
            </a:custGeom>
            <a:noFill/>
            <a:ln>
              <a:noFill/>
            </a:ln>
          </p:spPr>
          <p:txBody>
            <a:bodyPr anchorCtr="0" anchor="t" bIns="22850" lIns="22850" spcFirstLastPara="1" rIns="22850" wrap="square" tIns="22850">
              <a:noAutofit/>
            </a:bodyPr>
            <a:lstStyle/>
            <a:p>
              <a:pPr indent="0" lvl="0" marL="0" marR="0" rtl="0" algn="l">
                <a:lnSpc>
                  <a:spcPct val="90000"/>
                </a:lnSpc>
                <a:spcBef>
                  <a:spcPts val="0"/>
                </a:spcBef>
                <a:spcAft>
                  <a:spcPts val="0"/>
                </a:spcAft>
                <a:buNone/>
              </a:pPr>
              <a:r>
                <a:rPr b="1" lang="en-US" sz="1050">
                  <a:solidFill>
                    <a:schemeClr val="dk1"/>
                  </a:solidFill>
                  <a:latin typeface="Times New Roman"/>
                  <a:ea typeface="Times New Roman"/>
                  <a:cs typeface="Times New Roman"/>
                  <a:sym typeface="Times New Roman"/>
                </a:rPr>
                <a:t>Advertising</a:t>
              </a:r>
              <a:endParaRPr b="1" sz="1050">
                <a:solidFill>
                  <a:schemeClr val="dk1"/>
                </a:solidFill>
                <a:latin typeface="Times New Roman"/>
                <a:ea typeface="Times New Roman"/>
                <a:cs typeface="Times New Roman"/>
                <a:sym typeface="Times New Roman"/>
              </a:endParaRPr>
            </a:p>
          </p:txBody>
        </p:sp>
        <p:cxnSp>
          <p:nvCxnSpPr>
            <p:cNvPr id="195" name="Google Shape;195;p8"/>
            <p:cNvCxnSpPr/>
            <p:nvPr/>
          </p:nvCxnSpPr>
          <p:spPr>
            <a:xfrm>
              <a:off x="7277418" y="3719351"/>
              <a:ext cx="4548457" cy="0"/>
            </a:xfrm>
            <a:prstGeom prst="straightConnector1">
              <a:avLst/>
            </a:prstGeom>
            <a:solidFill>
              <a:srgbClr val="599BD5"/>
            </a:solidFill>
            <a:ln cap="flat" cmpd="sng" w="12700">
              <a:solidFill>
                <a:srgbClr val="C3D4EB"/>
              </a:solidFill>
              <a:prstDash val="solid"/>
              <a:miter lim="800000"/>
              <a:headEnd len="sm" w="sm" type="none"/>
              <a:tailEnd len="sm" w="sm" type="none"/>
            </a:ln>
          </p:spPr>
        </p:cxnSp>
        <p:sp>
          <p:nvSpPr>
            <p:cNvPr id="196" name="Google Shape;196;p8"/>
            <p:cNvSpPr/>
            <p:nvPr/>
          </p:nvSpPr>
          <p:spPr>
            <a:xfrm>
              <a:off x="7454630" y="3738401"/>
              <a:ext cx="4548457" cy="212328"/>
            </a:xfrm>
            <a:custGeom>
              <a:rect b="b" l="l" r="r" t="t"/>
              <a:pathLst>
                <a:path extrusionOk="0" h="132815" w="4548457">
                  <a:moveTo>
                    <a:pt x="0" y="0"/>
                  </a:moveTo>
                  <a:lnTo>
                    <a:pt x="4548457" y="0"/>
                  </a:lnTo>
                  <a:lnTo>
                    <a:pt x="4548457" y="132815"/>
                  </a:lnTo>
                  <a:lnTo>
                    <a:pt x="0" y="132815"/>
                  </a:lnTo>
                  <a:lnTo>
                    <a:pt x="0" y="0"/>
                  </a:lnTo>
                  <a:close/>
                </a:path>
              </a:pathLst>
            </a:custGeom>
            <a:noFill/>
            <a:ln>
              <a:noFill/>
            </a:ln>
          </p:spPr>
          <p:txBody>
            <a:bodyPr anchorCtr="0" anchor="t" bIns="22850" lIns="22850" spcFirstLastPara="1" rIns="22850" wrap="square" tIns="22850">
              <a:noAutofit/>
            </a:bodyPr>
            <a:lstStyle/>
            <a:p>
              <a:pPr indent="0" lvl="0" marL="0" marR="0" rtl="0" algn="l">
                <a:lnSpc>
                  <a:spcPct val="90000"/>
                </a:lnSpc>
                <a:spcBef>
                  <a:spcPts val="0"/>
                </a:spcBef>
                <a:spcAft>
                  <a:spcPts val="0"/>
                </a:spcAft>
                <a:buNone/>
              </a:pPr>
              <a:r>
                <a:rPr b="1" lang="en-US" sz="1050">
                  <a:solidFill>
                    <a:schemeClr val="dk1"/>
                  </a:solidFill>
                  <a:latin typeface="Times New Roman"/>
                  <a:ea typeface="Times New Roman"/>
                  <a:cs typeface="Times New Roman"/>
                  <a:sym typeface="Times New Roman"/>
                </a:rPr>
                <a:t>Bartering</a:t>
              </a:r>
              <a:endParaRPr b="1" sz="1050">
                <a:solidFill>
                  <a:schemeClr val="dk1"/>
                </a:solidFill>
                <a:latin typeface="Times New Roman"/>
                <a:ea typeface="Times New Roman"/>
                <a:cs typeface="Times New Roman"/>
                <a:sym typeface="Times New Roman"/>
              </a:endParaRPr>
            </a:p>
          </p:txBody>
        </p:sp>
        <p:cxnSp>
          <p:nvCxnSpPr>
            <p:cNvPr id="197" name="Google Shape;197;p8"/>
            <p:cNvCxnSpPr/>
            <p:nvPr/>
          </p:nvCxnSpPr>
          <p:spPr>
            <a:xfrm>
              <a:off x="7277418" y="3922017"/>
              <a:ext cx="4548457" cy="0"/>
            </a:xfrm>
            <a:prstGeom prst="straightConnector1">
              <a:avLst/>
            </a:prstGeom>
            <a:solidFill>
              <a:srgbClr val="599BD5"/>
            </a:solidFill>
            <a:ln cap="flat" cmpd="sng" w="12700">
              <a:solidFill>
                <a:srgbClr val="C3D4EB"/>
              </a:solidFill>
              <a:prstDash val="solid"/>
              <a:miter lim="800000"/>
              <a:headEnd len="sm" w="sm" type="none"/>
              <a:tailEnd len="sm" w="sm" type="none"/>
            </a:ln>
          </p:spPr>
        </p:cxnSp>
        <p:sp>
          <p:nvSpPr>
            <p:cNvPr id="198" name="Google Shape;198;p8"/>
            <p:cNvSpPr/>
            <p:nvPr/>
          </p:nvSpPr>
          <p:spPr>
            <a:xfrm>
              <a:off x="7454630" y="3934717"/>
              <a:ext cx="4548457" cy="215623"/>
            </a:xfrm>
            <a:custGeom>
              <a:rect b="b" l="l" r="r" t="t"/>
              <a:pathLst>
                <a:path extrusionOk="0" h="132815" w="4548457">
                  <a:moveTo>
                    <a:pt x="0" y="0"/>
                  </a:moveTo>
                  <a:lnTo>
                    <a:pt x="4548457" y="0"/>
                  </a:lnTo>
                  <a:lnTo>
                    <a:pt x="4548457" y="132815"/>
                  </a:lnTo>
                  <a:lnTo>
                    <a:pt x="0" y="132815"/>
                  </a:lnTo>
                  <a:lnTo>
                    <a:pt x="0" y="0"/>
                  </a:lnTo>
                  <a:close/>
                </a:path>
              </a:pathLst>
            </a:custGeom>
            <a:noFill/>
            <a:ln>
              <a:noFill/>
            </a:ln>
          </p:spPr>
          <p:txBody>
            <a:bodyPr anchorCtr="0" anchor="t" bIns="22850" lIns="22850" spcFirstLastPara="1" rIns="22850" wrap="square" tIns="22850">
              <a:noAutofit/>
            </a:bodyPr>
            <a:lstStyle/>
            <a:p>
              <a:pPr indent="0" lvl="0" marL="0" marR="0" rtl="0" algn="l">
                <a:lnSpc>
                  <a:spcPct val="90000"/>
                </a:lnSpc>
                <a:spcBef>
                  <a:spcPts val="0"/>
                </a:spcBef>
                <a:spcAft>
                  <a:spcPts val="0"/>
                </a:spcAft>
                <a:buNone/>
              </a:pPr>
              <a:r>
                <a:rPr b="1" lang="en-US" sz="1050">
                  <a:solidFill>
                    <a:schemeClr val="dk1"/>
                  </a:solidFill>
                  <a:latin typeface="Times New Roman"/>
                  <a:ea typeface="Times New Roman"/>
                  <a:cs typeface="Times New Roman"/>
                  <a:sym typeface="Times New Roman"/>
                </a:rPr>
                <a:t>Investment and Finance</a:t>
              </a:r>
              <a:endParaRPr b="1" sz="1050">
                <a:solidFill>
                  <a:schemeClr val="dk1"/>
                </a:solidFill>
                <a:latin typeface="Times New Roman"/>
                <a:ea typeface="Times New Roman"/>
                <a:cs typeface="Times New Roman"/>
                <a:sym typeface="Times New Roman"/>
              </a:endParaRPr>
            </a:p>
          </p:txBody>
        </p:sp>
        <p:cxnSp>
          <p:nvCxnSpPr>
            <p:cNvPr id="199" name="Google Shape;199;p8"/>
            <p:cNvCxnSpPr/>
            <p:nvPr/>
          </p:nvCxnSpPr>
          <p:spPr>
            <a:xfrm>
              <a:off x="7277418" y="4118332"/>
              <a:ext cx="4548457" cy="0"/>
            </a:xfrm>
            <a:prstGeom prst="straightConnector1">
              <a:avLst/>
            </a:prstGeom>
            <a:solidFill>
              <a:srgbClr val="599BD5"/>
            </a:solidFill>
            <a:ln cap="flat" cmpd="sng" w="12700">
              <a:solidFill>
                <a:srgbClr val="C3D4EB"/>
              </a:solidFill>
              <a:prstDash val="solid"/>
              <a:miter lim="800000"/>
              <a:headEnd len="sm" w="sm" type="none"/>
              <a:tailEnd len="sm" w="sm" type="none"/>
            </a:ln>
          </p:spPr>
        </p:cxnSp>
        <p:sp>
          <p:nvSpPr>
            <p:cNvPr id="200" name="Google Shape;200;p8"/>
            <p:cNvSpPr/>
            <p:nvPr/>
          </p:nvSpPr>
          <p:spPr>
            <a:xfrm>
              <a:off x="7454630" y="4137382"/>
              <a:ext cx="4548457" cy="190262"/>
            </a:xfrm>
            <a:custGeom>
              <a:rect b="b" l="l" r="r" t="t"/>
              <a:pathLst>
                <a:path extrusionOk="0" h="132815" w="4548457">
                  <a:moveTo>
                    <a:pt x="0" y="0"/>
                  </a:moveTo>
                  <a:lnTo>
                    <a:pt x="4548457" y="0"/>
                  </a:lnTo>
                  <a:lnTo>
                    <a:pt x="4548457" y="132815"/>
                  </a:lnTo>
                  <a:lnTo>
                    <a:pt x="0" y="132815"/>
                  </a:lnTo>
                  <a:lnTo>
                    <a:pt x="0" y="0"/>
                  </a:lnTo>
                  <a:close/>
                </a:path>
              </a:pathLst>
            </a:custGeom>
            <a:noFill/>
            <a:ln>
              <a:noFill/>
            </a:ln>
          </p:spPr>
          <p:txBody>
            <a:bodyPr anchorCtr="0" anchor="t" bIns="22850" lIns="22850" spcFirstLastPara="1" rIns="22850" wrap="square" tIns="22850">
              <a:noAutofit/>
            </a:bodyPr>
            <a:lstStyle/>
            <a:p>
              <a:pPr indent="0" lvl="0" marL="0" marR="0" rtl="0" algn="l">
                <a:lnSpc>
                  <a:spcPct val="90000"/>
                </a:lnSpc>
                <a:spcBef>
                  <a:spcPts val="0"/>
                </a:spcBef>
                <a:spcAft>
                  <a:spcPts val="0"/>
                </a:spcAft>
                <a:buNone/>
              </a:pPr>
              <a:r>
                <a:rPr b="1" lang="en-US" sz="1050">
                  <a:solidFill>
                    <a:schemeClr val="dk1"/>
                  </a:solidFill>
                  <a:latin typeface="Times New Roman"/>
                  <a:ea typeface="Times New Roman"/>
                  <a:cs typeface="Times New Roman"/>
                  <a:sym typeface="Times New Roman"/>
                </a:rPr>
                <a:t>Banking</a:t>
              </a:r>
              <a:endParaRPr b="1" sz="1050">
                <a:solidFill>
                  <a:schemeClr val="dk1"/>
                </a:solidFill>
                <a:latin typeface="Times New Roman"/>
                <a:ea typeface="Times New Roman"/>
                <a:cs typeface="Times New Roman"/>
                <a:sym typeface="Times New Roman"/>
              </a:endParaRPr>
            </a:p>
          </p:txBody>
        </p:sp>
        <p:cxnSp>
          <p:nvCxnSpPr>
            <p:cNvPr id="201" name="Google Shape;201;p8"/>
            <p:cNvCxnSpPr/>
            <p:nvPr/>
          </p:nvCxnSpPr>
          <p:spPr>
            <a:xfrm>
              <a:off x="2551747" y="4352974"/>
              <a:ext cx="9451340" cy="0"/>
            </a:xfrm>
            <a:prstGeom prst="straightConnector1">
              <a:avLst/>
            </a:prstGeom>
            <a:solidFill>
              <a:srgbClr val="599BD5"/>
            </a:solidFill>
            <a:ln cap="flat" cmpd="sng" w="12700">
              <a:solidFill>
                <a:srgbClr val="C3D4EB"/>
              </a:solidFill>
              <a:prstDash val="solid"/>
              <a:miter lim="800000"/>
              <a:headEnd len="sm" w="sm" type="none"/>
              <a:tailEnd len="sm" w="sm" type="none"/>
            </a:ln>
          </p:spPr>
        </p:cxnSp>
        <p:sp>
          <p:nvSpPr>
            <p:cNvPr id="202" name="Google Shape;202;p8"/>
            <p:cNvSpPr/>
            <p:nvPr/>
          </p:nvSpPr>
          <p:spPr>
            <a:xfrm>
              <a:off x="2728960" y="4399471"/>
              <a:ext cx="4548457" cy="929933"/>
            </a:xfrm>
            <a:custGeom>
              <a:rect b="b" l="l" r="r" t="t"/>
              <a:pathLst>
                <a:path extrusionOk="0" h="929933" w="4548457">
                  <a:moveTo>
                    <a:pt x="0" y="0"/>
                  </a:moveTo>
                  <a:lnTo>
                    <a:pt x="4548457" y="0"/>
                  </a:lnTo>
                  <a:lnTo>
                    <a:pt x="4548457" y="929933"/>
                  </a:lnTo>
                  <a:lnTo>
                    <a:pt x="0" y="929933"/>
                  </a:lnTo>
                  <a:lnTo>
                    <a:pt x="0" y="0"/>
                  </a:lnTo>
                  <a:close/>
                </a:path>
              </a:pathLst>
            </a:custGeom>
            <a:noFill/>
            <a:ln>
              <a:noFill/>
            </a:ln>
          </p:spPr>
          <p:txBody>
            <a:bodyPr anchorCtr="0" anchor="t" bIns="80000" lIns="80000" spcFirstLastPara="1" rIns="80000" wrap="square" tIns="80000">
              <a:noAutofit/>
            </a:bodyPr>
            <a:lstStyle/>
            <a:p>
              <a:pPr indent="0" lvl="0" marL="0" marR="0" rtl="0" algn="l">
                <a:lnSpc>
                  <a:spcPct val="90000"/>
                </a:lnSpc>
                <a:spcBef>
                  <a:spcPts val="0"/>
                </a:spcBef>
                <a:spcAft>
                  <a:spcPts val="0"/>
                </a:spcAft>
                <a:buNone/>
              </a:pPr>
              <a:r>
                <a:rPr lang="en-US" sz="2100">
                  <a:solidFill>
                    <a:schemeClr val="dk1"/>
                  </a:solidFill>
                  <a:latin typeface="Times New Roman"/>
                  <a:ea typeface="Times New Roman"/>
                  <a:cs typeface="Times New Roman"/>
                  <a:sym typeface="Times New Roman"/>
                </a:rPr>
                <a:t>Strategies for Successful E-Commerce and M-Commerce</a:t>
              </a:r>
              <a:endParaRPr sz="2100">
                <a:solidFill>
                  <a:schemeClr val="dk1"/>
                </a:solidFill>
                <a:latin typeface="Times New Roman"/>
                <a:ea typeface="Times New Roman"/>
                <a:cs typeface="Times New Roman"/>
                <a:sym typeface="Times New Roman"/>
              </a:endParaRPr>
            </a:p>
          </p:txBody>
        </p:sp>
        <p:sp>
          <p:nvSpPr>
            <p:cNvPr id="203" name="Google Shape;203;p8"/>
            <p:cNvSpPr/>
            <p:nvPr/>
          </p:nvSpPr>
          <p:spPr>
            <a:xfrm>
              <a:off x="7454630" y="4399471"/>
              <a:ext cx="4548457" cy="232483"/>
            </a:xfrm>
            <a:custGeom>
              <a:rect b="b" l="l" r="r" t="t"/>
              <a:pathLst>
                <a:path extrusionOk="0" h="232483" w="4548457">
                  <a:moveTo>
                    <a:pt x="0" y="0"/>
                  </a:moveTo>
                  <a:lnTo>
                    <a:pt x="4548457" y="0"/>
                  </a:lnTo>
                  <a:lnTo>
                    <a:pt x="4548457" y="232483"/>
                  </a:lnTo>
                  <a:lnTo>
                    <a:pt x="0" y="232483"/>
                  </a:lnTo>
                  <a:lnTo>
                    <a:pt x="0" y="0"/>
                  </a:lnTo>
                  <a:close/>
                </a:path>
              </a:pathLst>
            </a:custGeom>
            <a:noFill/>
            <a:ln>
              <a:noFill/>
            </a:ln>
          </p:spPr>
          <p:txBody>
            <a:bodyPr anchorCtr="0" anchor="t" bIns="22850" lIns="22850" spcFirstLastPara="1" rIns="22850" wrap="square" tIns="22850">
              <a:noAutofit/>
            </a:bodyPr>
            <a:lstStyle/>
            <a:p>
              <a:pPr indent="0" lvl="0" marL="0" marR="0" rtl="0" algn="l">
                <a:lnSpc>
                  <a:spcPct val="90000"/>
                </a:lnSpc>
                <a:spcBef>
                  <a:spcPts val="0"/>
                </a:spcBef>
                <a:spcAft>
                  <a:spcPts val="0"/>
                </a:spcAft>
                <a:buNone/>
              </a:pPr>
              <a:r>
                <a:rPr b="1" lang="en-US" sz="1050">
                  <a:solidFill>
                    <a:schemeClr val="dk1"/>
                  </a:solidFill>
                  <a:latin typeface="Times New Roman"/>
                  <a:ea typeface="Times New Roman"/>
                  <a:cs typeface="Times New Roman"/>
                  <a:sym typeface="Times New Roman"/>
                </a:rPr>
                <a:t>Defining an Effective E-Commerce Model and Strategy</a:t>
              </a:r>
              <a:endParaRPr b="1" sz="1050">
                <a:solidFill>
                  <a:schemeClr val="dk1"/>
                </a:solidFill>
                <a:latin typeface="Times New Roman"/>
                <a:ea typeface="Times New Roman"/>
                <a:cs typeface="Times New Roman"/>
                <a:sym typeface="Times New Roman"/>
              </a:endParaRPr>
            </a:p>
          </p:txBody>
        </p:sp>
        <p:cxnSp>
          <p:nvCxnSpPr>
            <p:cNvPr id="204" name="Google Shape;204;p8"/>
            <p:cNvCxnSpPr/>
            <p:nvPr/>
          </p:nvCxnSpPr>
          <p:spPr>
            <a:xfrm>
              <a:off x="7277418" y="4631954"/>
              <a:ext cx="4548457" cy="0"/>
            </a:xfrm>
            <a:prstGeom prst="straightConnector1">
              <a:avLst/>
            </a:prstGeom>
            <a:solidFill>
              <a:srgbClr val="599BD5"/>
            </a:solidFill>
            <a:ln cap="flat" cmpd="sng" w="12700">
              <a:solidFill>
                <a:srgbClr val="C3D4EB"/>
              </a:solidFill>
              <a:prstDash val="solid"/>
              <a:miter lim="800000"/>
              <a:headEnd len="sm" w="sm" type="none"/>
              <a:tailEnd len="sm" w="sm" type="none"/>
            </a:ln>
          </p:spPr>
        </p:cxnSp>
        <p:sp>
          <p:nvSpPr>
            <p:cNvPr id="205" name="Google Shape;205;p8"/>
            <p:cNvSpPr/>
            <p:nvPr/>
          </p:nvSpPr>
          <p:spPr>
            <a:xfrm>
              <a:off x="7454630" y="4631954"/>
              <a:ext cx="4548457" cy="232483"/>
            </a:xfrm>
            <a:custGeom>
              <a:rect b="b" l="l" r="r" t="t"/>
              <a:pathLst>
                <a:path extrusionOk="0" h="232483" w="4548457">
                  <a:moveTo>
                    <a:pt x="0" y="0"/>
                  </a:moveTo>
                  <a:lnTo>
                    <a:pt x="4548457" y="0"/>
                  </a:lnTo>
                  <a:lnTo>
                    <a:pt x="4548457" y="232483"/>
                  </a:lnTo>
                  <a:lnTo>
                    <a:pt x="0" y="232483"/>
                  </a:lnTo>
                  <a:lnTo>
                    <a:pt x="0" y="0"/>
                  </a:lnTo>
                  <a:close/>
                </a:path>
              </a:pathLst>
            </a:custGeom>
            <a:noFill/>
            <a:ln>
              <a:noFill/>
            </a:ln>
          </p:spPr>
          <p:txBody>
            <a:bodyPr anchorCtr="0" anchor="t" bIns="22850" lIns="22850" spcFirstLastPara="1" rIns="22850" wrap="square" tIns="22850">
              <a:noAutofit/>
            </a:bodyPr>
            <a:lstStyle/>
            <a:p>
              <a:pPr indent="0" lvl="0" marL="0" marR="0" rtl="0" algn="l">
                <a:lnSpc>
                  <a:spcPct val="90000"/>
                </a:lnSpc>
                <a:spcBef>
                  <a:spcPts val="0"/>
                </a:spcBef>
                <a:spcAft>
                  <a:spcPts val="0"/>
                </a:spcAft>
                <a:buNone/>
              </a:pPr>
              <a:r>
                <a:rPr b="1" lang="en-US" sz="1050">
                  <a:solidFill>
                    <a:schemeClr val="dk1"/>
                  </a:solidFill>
                  <a:latin typeface="Times New Roman"/>
                  <a:ea typeface="Times New Roman"/>
                  <a:cs typeface="Times New Roman"/>
                  <a:sym typeface="Times New Roman"/>
                </a:rPr>
                <a:t>Defining the Functions of a Web Site</a:t>
              </a:r>
              <a:endParaRPr b="1" sz="1050">
                <a:solidFill>
                  <a:schemeClr val="dk1"/>
                </a:solidFill>
                <a:latin typeface="Times New Roman"/>
                <a:ea typeface="Times New Roman"/>
                <a:cs typeface="Times New Roman"/>
                <a:sym typeface="Times New Roman"/>
              </a:endParaRPr>
            </a:p>
          </p:txBody>
        </p:sp>
        <p:cxnSp>
          <p:nvCxnSpPr>
            <p:cNvPr id="206" name="Google Shape;206;p8"/>
            <p:cNvCxnSpPr/>
            <p:nvPr/>
          </p:nvCxnSpPr>
          <p:spPr>
            <a:xfrm>
              <a:off x="7277418" y="4864438"/>
              <a:ext cx="4548457" cy="0"/>
            </a:xfrm>
            <a:prstGeom prst="straightConnector1">
              <a:avLst/>
            </a:prstGeom>
            <a:solidFill>
              <a:srgbClr val="599BD5"/>
            </a:solidFill>
            <a:ln cap="flat" cmpd="sng" w="12700">
              <a:solidFill>
                <a:srgbClr val="C3D4EB"/>
              </a:solidFill>
              <a:prstDash val="solid"/>
              <a:miter lim="800000"/>
              <a:headEnd len="sm" w="sm" type="none"/>
              <a:tailEnd len="sm" w="sm" type="none"/>
            </a:ln>
          </p:spPr>
        </p:cxnSp>
        <p:sp>
          <p:nvSpPr>
            <p:cNvPr id="207" name="Google Shape;207;p8"/>
            <p:cNvSpPr/>
            <p:nvPr/>
          </p:nvSpPr>
          <p:spPr>
            <a:xfrm>
              <a:off x="7454630" y="4864438"/>
              <a:ext cx="4548457" cy="232483"/>
            </a:xfrm>
            <a:custGeom>
              <a:rect b="b" l="l" r="r" t="t"/>
              <a:pathLst>
                <a:path extrusionOk="0" h="232483" w="4548457">
                  <a:moveTo>
                    <a:pt x="0" y="0"/>
                  </a:moveTo>
                  <a:lnTo>
                    <a:pt x="4548457" y="0"/>
                  </a:lnTo>
                  <a:lnTo>
                    <a:pt x="4548457" y="232483"/>
                  </a:lnTo>
                  <a:lnTo>
                    <a:pt x="0" y="232483"/>
                  </a:lnTo>
                  <a:lnTo>
                    <a:pt x="0" y="0"/>
                  </a:lnTo>
                  <a:close/>
                </a:path>
              </a:pathLst>
            </a:custGeom>
            <a:noFill/>
            <a:ln>
              <a:noFill/>
            </a:ln>
          </p:spPr>
          <p:txBody>
            <a:bodyPr anchorCtr="0" anchor="t" bIns="22850" lIns="22850" spcFirstLastPara="1" rIns="22850" wrap="square" tIns="22850">
              <a:noAutofit/>
            </a:bodyPr>
            <a:lstStyle/>
            <a:p>
              <a:pPr indent="0" lvl="0" marL="0" marR="0" rtl="0" algn="l">
                <a:lnSpc>
                  <a:spcPct val="90000"/>
                </a:lnSpc>
                <a:spcBef>
                  <a:spcPts val="0"/>
                </a:spcBef>
                <a:spcAft>
                  <a:spcPts val="0"/>
                </a:spcAft>
                <a:buNone/>
              </a:pPr>
              <a:r>
                <a:rPr b="1" lang="en-US" sz="1050">
                  <a:solidFill>
                    <a:schemeClr val="dk1"/>
                  </a:solidFill>
                  <a:latin typeface="Times New Roman"/>
                  <a:ea typeface="Times New Roman"/>
                  <a:cs typeface="Times New Roman"/>
                  <a:sym typeface="Times New Roman"/>
                </a:rPr>
                <a:t>Establishing a Web Site</a:t>
              </a:r>
              <a:endParaRPr b="1" sz="1050">
                <a:solidFill>
                  <a:schemeClr val="dk1"/>
                </a:solidFill>
                <a:latin typeface="Times New Roman"/>
                <a:ea typeface="Times New Roman"/>
                <a:cs typeface="Times New Roman"/>
                <a:sym typeface="Times New Roman"/>
              </a:endParaRPr>
            </a:p>
          </p:txBody>
        </p:sp>
        <p:cxnSp>
          <p:nvCxnSpPr>
            <p:cNvPr id="208" name="Google Shape;208;p8"/>
            <p:cNvCxnSpPr/>
            <p:nvPr/>
          </p:nvCxnSpPr>
          <p:spPr>
            <a:xfrm>
              <a:off x="7277418" y="5096921"/>
              <a:ext cx="4548457" cy="0"/>
            </a:xfrm>
            <a:prstGeom prst="straightConnector1">
              <a:avLst/>
            </a:prstGeom>
            <a:solidFill>
              <a:srgbClr val="599BD5"/>
            </a:solidFill>
            <a:ln cap="flat" cmpd="sng" w="12700">
              <a:solidFill>
                <a:srgbClr val="C3D4EB"/>
              </a:solidFill>
              <a:prstDash val="solid"/>
              <a:miter lim="800000"/>
              <a:headEnd len="sm" w="sm" type="none"/>
              <a:tailEnd len="sm" w="sm" type="none"/>
            </a:ln>
          </p:spPr>
        </p:cxnSp>
        <p:sp>
          <p:nvSpPr>
            <p:cNvPr id="209" name="Google Shape;209;p8"/>
            <p:cNvSpPr/>
            <p:nvPr/>
          </p:nvSpPr>
          <p:spPr>
            <a:xfrm>
              <a:off x="7454630" y="5096921"/>
              <a:ext cx="4548457" cy="232483"/>
            </a:xfrm>
            <a:custGeom>
              <a:rect b="b" l="l" r="r" t="t"/>
              <a:pathLst>
                <a:path extrusionOk="0" h="232483" w="4548457">
                  <a:moveTo>
                    <a:pt x="0" y="0"/>
                  </a:moveTo>
                  <a:lnTo>
                    <a:pt x="4548457" y="0"/>
                  </a:lnTo>
                  <a:lnTo>
                    <a:pt x="4548457" y="232483"/>
                  </a:lnTo>
                  <a:lnTo>
                    <a:pt x="0" y="232483"/>
                  </a:lnTo>
                  <a:lnTo>
                    <a:pt x="0" y="0"/>
                  </a:lnTo>
                  <a:close/>
                </a:path>
              </a:pathLst>
            </a:custGeom>
            <a:noFill/>
            <a:ln>
              <a:noFill/>
            </a:ln>
          </p:spPr>
          <p:txBody>
            <a:bodyPr anchorCtr="0" anchor="t" bIns="22850" lIns="22850" spcFirstLastPara="1" rIns="22850" wrap="square" tIns="22850">
              <a:noAutofit/>
            </a:bodyPr>
            <a:lstStyle/>
            <a:p>
              <a:pPr indent="0" lvl="0" marL="0" marR="0" rtl="0" algn="l">
                <a:lnSpc>
                  <a:spcPct val="90000"/>
                </a:lnSpc>
                <a:spcBef>
                  <a:spcPts val="0"/>
                </a:spcBef>
                <a:spcAft>
                  <a:spcPts val="0"/>
                </a:spcAft>
                <a:buNone/>
              </a:pPr>
              <a:r>
                <a:rPr b="1" lang="en-US" sz="1050">
                  <a:solidFill>
                    <a:schemeClr val="dk1"/>
                  </a:solidFill>
                  <a:latin typeface="Times New Roman"/>
                  <a:ea typeface="Times New Roman"/>
                  <a:cs typeface="Times New Roman"/>
                  <a:sym typeface="Times New Roman"/>
                </a:rPr>
                <a:t>Building Traffic to Your Web Site</a:t>
              </a:r>
              <a:endParaRPr b="1" sz="1050">
                <a:solidFill>
                  <a:schemeClr val="dk1"/>
                </a:solidFill>
                <a:latin typeface="Times New Roman"/>
                <a:ea typeface="Times New Roman"/>
                <a:cs typeface="Times New Roman"/>
                <a:sym typeface="Times New Roman"/>
              </a:endParaRPr>
            </a:p>
          </p:txBody>
        </p:sp>
        <p:cxnSp>
          <p:nvCxnSpPr>
            <p:cNvPr id="210" name="Google Shape;210;p8"/>
            <p:cNvCxnSpPr/>
            <p:nvPr/>
          </p:nvCxnSpPr>
          <p:spPr>
            <a:xfrm>
              <a:off x="2551747" y="5329405"/>
              <a:ext cx="9451340" cy="0"/>
            </a:xfrm>
            <a:prstGeom prst="straightConnector1">
              <a:avLst/>
            </a:prstGeom>
            <a:solidFill>
              <a:srgbClr val="599BD5"/>
            </a:solidFill>
            <a:ln cap="flat" cmpd="sng" w="12700">
              <a:solidFill>
                <a:srgbClr val="C3D4EB"/>
              </a:solidFill>
              <a:prstDash val="solid"/>
              <a:miter lim="800000"/>
              <a:headEnd len="sm" w="sm" type="none"/>
              <a:tailEnd len="sm" w="sm" type="none"/>
            </a:ln>
          </p:spPr>
        </p:cxnSp>
        <p:sp>
          <p:nvSpPr>
            <p:cNvPr id="211" name="Google Shape;211;p8"/>
            <p:cNvSpPr/>
            <p:nvPr/>
          </p:nvSpPr>
          <p:spPr>
            <a:xfrm>
              <a:off x="2728960" y="5375902"/>
              <a:ext cx="4548457" cy="929933"/>
            </a:xfrm>
            <a:custGeom>
              <a:rect b="b" l="l" r="r" t="t"/>
              <a:pathLst>
                <a:path extrusionOk="0" h="929933" w="4548457">
                  <a:moveTo>
                    <a:pt x="0" y="0"/>
                  </a:moveTo>
                  <a:lnTo>
                    <a:pt x="4548457" y="0"/>
                  </a:lnTo>
                  <a:lnTo>
                    <a:pt x="4548457" y="929933"/>
                  </a:lnTo>
                  <a:lnTo>
                    <a:pt x="0" y="929933"/>
                  </a:lnTo>
                  <a:lnTo>
                    <a:pt x="0" y="0"/>
                  </a:lnTo>
                  <a:close/>
                </a:path>
              </a:pathLst>
            </a:custGeom>
            <a:noFill/>
            <a:ln>
              <a:noFill/>
            </a:ln>
          </p:spPr>
          <p:txBody>
            <a:bodyPr anchorCtr="0" anchor="t" bIns="80000" lIns="80000" spcFirstLastPara="1" rIns="80000" wrap="square" tIns="80000">
              <a:noAutofit/>
            </a:bodyPr>
            <a:lstStyle/>
            <a:p>
              <a:pPr indent="0" lvl="0" marL="0" marR="0" rtl="0" algn="l">
                <a:lnSpc>
                  <a:spcPct val="90000"/>
                </a:lnSpc>
                <a:spcBef>
                  <a:spcPts val="0"/>
                </a:spcBef>
                <a:spcAft>
                  <a:spcPts val="0"/>
                </a:spcAft>
                <a:buNone/>
              </a:pPr>
              <a:r>
                <a:rPr lang="en-US" sz="2100">
                  <a:solidFill>
                    <a:schemeClr val="dk1"/>
                  </a:solidFill>
                  <a:latin typeface="Times New Roman"/>
                  <a:ea typeface="Times New Roman"/>
                  <a:cs typeface="Times New Roman"/>
                  <a:sym typeface="Times New Roman"/>
                </a:rPr>
                <a:t>Technology Infrastructure Required to Support E-Commerce and M-Commerce</a:t>
              </a:r>
              <a:endParaRPr sz="2100">
                <a:solidFill>
                  <a:schemeClr val="dk1"/>
                </a:solidFill>
                <a:latin typeface="Times New Roman"/>
                <a:ea typeface="Times New Roman"/>
                <a:cs typeface="Times New Roman"/>
                <a:sym typeface="Times New Roman"/>
              </a:endParaRPr>
            </a:p>
          </p:txBody>
        </p:sp>
        <p:sp>
          <p:nvSpPr>
            <p:cNvPr id="212" name="Google Shape;212;p8"/>
            <p:cNvSpPr/>
            <p:nvPr/>
          </p:nvSpPr>
          <p:spPr>
            <a:xfrm>
              <a:off x="7454630" y="5375902"/>
              <a:ext cx="4548457" cy="232483"/>
            </a:xfrm>
            <a:custGeom>
              <a:rect b="b" l="l" r="r" t="t"/>
              <a:pathLst>
                <a:path extrusionOk="0" h="232483" w="4548457">
                  <a:moveTo>
                    <a:pt x="0" y="0"/>
                  </a:moveTo>
                  <a:lnTo>
                    <a:pt x="4548457" y="0"/>
                  </a:lnTo>
                  <a:lnTo>
                    <a:pt x="4548457" y="232483"/>
                  </a:lnTo>
                  <a:lnTo>
                    <a:pt x="0" y="232483"/>
                  </a:lnTo>
                  <a:lnTo>
                    <a:pt x="0" y="0"/>
                  </a:lnTo>
                  <a:close/>
                </a:path>
              </a:pathLst>
            </a:custGeom>
            <a:noFill/>
            <a:ln>
              <a:noFill/>
            </a:ln>
          </p:spPr>
          <p:txBody>
            <a:bodyPr anchorCtr="0" anchor="t" bIns="22850" lIns="22850" spcFirstLastPara="1" rIns="22850" wrap="square" tIns="22850">
              <a:noAutofit/>
            </a:bodyPr>
            <a:lstStyle/>
            <a:p>
              <a:pPr indent="0" lvl="0" marL="0" marR="0" rtl="0" algn="l">
                <a:lnSpc>
                  <a:spcPct val="90000"/>
                </a:lnSpc>
                <a:spcBef>
                  <a:spcPts val="0"/>
                </a:spcBef>
                <a:spcAft>
                  <a:spcPts val="0"/>
                </a:spcAft>
                <a:buNone/>
              </a:pPr>
              <a:r>
                <a:rPr b="1" lang="en-US" sz="1050">
                  <a:solidFill>
                    <a:schemeClr val="dk1"/>
                  </a:solidFill>
                  <a:latin typeface="Times New Roman"/>
                  <a:ea typeface="Times New Roman"/>
                  <a:cs typeface="Times New Roman"/>
                  <a:sym typeface="Times New Roman"/>
                </a:rPr>
                <a:t>Hardware</a:t>
              </a:r>
              <a:endParaRPr b="1" sz="1050">
                <a:solidFill>
                  <a:schemeClr val="dk1"/>
                </a:solidFill>
                <a:latin typeface="Times New Roman"/>
                <a:ea typeface="Times New Roman"/>
                <a:cs typeface="Times New Roman"/>
                <a:sym typeface="Times New Roman"/>
              </a:endParaRPr>
            </a:p>
          </p:txBody>
        </p:sp>
        <p:cxnSp>
          <p:nvCxnSpPr>
            <p:cNvPr id="213" name="Google Shape;213;p8"/>
            <p:cNvCxnSpPr/>
            <p:nvPr/>
          </p:nvCxnSpPr>
          <p:spPr>
            <a:xfrm>
              <a:off x="7277417" y="5608385"/>
              <a:ext cx="4548457" cy="0"/>
            </a:xfrm>
            <a:prstGeom prst="straightConnector1">
              <a:avLst/>
            </a:prstGeom>
            <a:solidFill>
              <a:srgbClr val="599BD5"/>
            </a:solidFill>
            <a:ln cap="flat" cmpd="sng" w="12700">
              <a:solidFill>
                <a:srgbClr val="C3D4EB"/>
              </a:solidFill>
              <a:prstDash val="solid"/>
              <a:miter lim="800000"/>
              <a:headEnd len="sm" w="sm" type="none"/>
              <a:tailEnd len="sm" w="sm" type="none"/>
            </a:ln>
          </p:spPr>
        </p:cxnSp>
        <p:sp>
          <p:nvSpPr>
            <p:cNvPr id="214" name="Google Shape;214;p8"/>
            <p:cNvSpPr/>
            <p:nvPr/>
          </p:nvSpPr>
          <p:spPr>
            <a:xfrm>
              <a:off x="7454630" y="5608385"/>
              <a:ext cx="4548457" cy="232483"/>
            </a:xfrm>
            <a:custGeom>
              <a:rect b="b" l="l" r="r" t="t"/>
              <a:pathLst>
                <a:path extrusionOk="0" h="232483" w="4548457">
                  <a:moveTo>
                    <a:pt x="0" y="0"/>
                  </a:moveTo>
                  <a:lnTo>
                    <a:pt x="4548457" y="0"/>
                  </a:lnTo>
                  <a:lnTo>
                    <a:pt x="4548457" y="232483"/>
                  </a:lnTo>
                  <a:lnTo>
                    <a:pt x="0" y="232483"/>
                  </a:lnTo>
                  <a:lnTo>
                    <a:pt x="0" y="0"/>
                  </a:lnTo>
                  <a:close/>
                </a:path>
              </a:pathLst>
            </a:custGeom>
            <a:noFill/>
            <a:ln>
              <a:noFill/>
            </a:ln>
          </p:spPr>
          <p:txBody>
            <a:bodyPr anchorCtr="0" anchor="t" bIns="22850" lIns="22850" spcFirstLastPara="1" rIns="22850" wrap="square" tIns="22850">
              <a:noAutofit/>
            </a:bodyPr>
            <a:lstStyle/>
            <a:p>
              <a:pPr indent="0" lvl="0" marL="0" marR="0" rtl="0" algn="l">
                <a:lnSpc>
                  <a:spcPct val="90000"/>
                </a:lnSpc>
                <a:spcBef>
                  <a:spcPts val="0"/>
                </a:spcBef>
                <a:spcAft>
                  <a:spcPts val="0"/>
                </a:spcAft>
                <a:buNone/>
              </a:pPr>
              <a:r>
                <a:rPr b="1" lang="en-US" sz="1050">
                  <a:solidFill>
                    <a:schemeClr val="dk1"/>
                  </a:solidFill>
                  <a:latin typeface="Times New Roman"/>
                  <a:ea typeface="Times New Roman"/>
                  <a:cs typeface="Times New Roman"/>
                  <a:sym typeface="Times New Roman"/>
                </a:rPr>
                <a:t>E-Commerce Software</a:t>
              </a:r>
              <a:endParaRPr b="1" sz="1050">
                <a:solidFill>
                  <a:schemeClr val="dk1"/>
                </a:solidFill>
                <a:latin typeface="Times New Roman"/>
                <a:ea typeface="Times New Roman"/>
                <a:cs typeface="Times New Roman"/>
                <a:sym typeface="Times New Roman"/>
              </a:endParaRPr>
            </a:p>
          </p:txBody>
        </p:sp>
        <p:cxnSp>
          <p:nvCxnSpPr>
            <p:cNvPr id="215" name="Google Shape;215;p8"/>
            <p:cNvCxnSpPr/>
            <p:nvPr/>
          </p:nvCxnSpPr>
          <p:spPr>
            <a:xfrm>
              <a:off x="7277417" y="5840869"/>
              <a:ext cx="4548457" cy="0"/>
            </a:xfrm>
            <a:prstGeom prst="straightConnector1">
              <a:avLst/>
            </a:prstGeom>
            <a:solidFill>
              <a:srgbClr val="599BD5"/>
            </a:solidFill>
            <a:ln cap="flat" cmpd="sng" w="12700">
              <a:solidFill>
                <a:srgbClr val="C3D4EB"/>
              </a:solidFill>
              <a:prstDash val="solid"/>
              <a:miter lim="800000"/>
              <a:headEnd len="sm" w="sm" type="none"/>
              <a:tailEnd len="sm" w="sm" type="none"/>
            </a:ln>
          </p:spPr>
        </p:cxnSp>
        <p:sp>
          <p:nvSpPr>
            <p:cNvPr id="216" name="Google Shape;216;p8"/>
            <p:cNvSpPr/>
            <p:nvPr/>
          </p:nvSpPr>
          <p:spPr>
            <a:xfrm>
              <a:off x="7454630" y="5840869"/>
              <a:ext cx="4548457" cy="232483"/>
            </a:xfrm>
            <a:custGeom>
              <a:rect b="b" l="l" r="r" t="t"/>
              <a:pathLst>
                <a:path extrusionOk="0" h="232483" w="4548457">
                  <a:moveTo>
                    <a:pt x="0" y="0"/>
                  </a:moveTo>
                  <a:lnTo>
                    <a:pt x="4548457" y="0"/>
                  </a:lnTo>
                  <a:lnTo>
                    <a:pt x="4548457" y="232483"/>
                  </a:lnTo>
                  <a:lnTo>
                    <a:pt x="0" y="232483"/>
                  </a:lnTo>
                  <a:lnTo>
                    <a:pt x="0" y="0"/>
                  </a:lnTo>
                  <a:close/>
                </a:path>
              </a:pathLst>
            </a:custGeom>
            <a:noFill/>
            <a:ln>
              <a:noFill/>
            </a:ln>
          </p:spPr>
          <p:txBody>
            <a:bodyPr anchorCtr="0" anchor="t" bIns="22850" lIns="22850" spcFirstLastPara="1" rIns="22850" wrap="square" tIns="22850">
              <a:noAutofit/>
            </a:bodyPr>
            <a:lstStyle/>
            <a:p>
              <a:pPr indent="0" lvl="0" marL="0" marR="0" rtl="0" algn="l">
                <a:lnSpc>
                  <a:spcPct val="90000"/>
                </a:lnSpc>
                <a:spcBef>
                  <a:spcPts val="0"/>
                </a:spcBef>
                <a:spcAft>
                  <a:spcPts val="0"/>
                </a:spcAft>
                <a:buNone/>
              </a:pPr>
              <a:r>
                <a:rPr b="1" lang="en-US" sz="1050">
                  <a:solidFill>
                    <a:schemeClr val="dk1"/>
                  </a:solidFill>
                  <a:latin typeface="Times New Roman"/>
                  <a:ea typeface="Times New Roman"/>
                  <a:cs typeface="Times New Roman"/>
                  <a:sym typeface="Times New Roman"/>
                </a:rPr>
                <a:t>Mobile Commerce Hardware and Software</a:t>
              </a:r>
              <a:endParaRPr b="1" sz="1050">
                <a:solidFill>
                  <a:schemeClr val="dk1"/>
                </a:solidFill>
                <a:latin typeface="Times New Roman"/>
                <a:ea typeface="Times New Roman"/>
                <a:cs typeface="Times New Roman"/>
                <a:sym typeface="Times New Roman"/>
              </a:endParaRPr>
            </a:p>
          </p:txBody>
        </p:sp>
        <p:cxnSp>
          <p:nvCxnSpPr>
            <p:cNvPr id="217" name="Google Shape;217;p8"/>
            <p:cNvCxnSpPr/>
            <p:nvPr/>
          </p:nvCxnSpPr>
          <p:spPr>
            <a:xfrm>
              <a:off x="7277417" y="6073352"/>
              <a:ext cx="4548457" cy="0"/>
            </a:xfrm>
            <a:prstGeom prst="straightConnector1">
              <a:avLst/>
            </a:prstGeom>
            <a:solidFill>
              <a:srgbClr val="599BD5"/>
            </a:solidFill>
            <a:ln cap="flat" cmpd="sng" w="12700">
              <a:solidFill>
                <a:srgbClr val="C3D4EB"/>
              </a:solidFill>
              <a:prstDash val="solid"/>
              <a:miter lim="800000"/>
              <a:headEnd len="sm" w="sm" type="none"/>
              <a:tailEnd len="sm" w="sm" type="none"/>
            </a:ln>
          </p:spPr>
        </p:cxnSp>
        <p:sp>
          <p:nvSpPr>
            <p:cNvPr id="218" name="Google Shape;218;p8"/>
            <p:cNvSpPr/>
            <p:nvPr/>
          </p:nvSpPr>
          <p:spPr>
            <a:xfrm>
              <a:off x="7454630" y="6073352"/>
              <a:ext cx="4548457" cy="232483"/>
            </a:xfrm>
            <a:custGeom>
              <a:rect b="b" l="l" r="r" t="t"/>
              <a:pathLst>
                <a:path extrusionOk="0" h="232483" w="4548457">
                  <a:moveTo>
                    <a:pt x="0" y="0"/>
                  </a:moveTo>
                  <a:lnTo>
                    <a:pt x="4548457" y="0"/>
                  </a:lnTo>
                  <a:lnTo>
                    <a:pt x="4548457" y="232483"/>
                  </a:lnTo>
                  <a:lnTo>
                    <a:pt x="0" y="232483"/>
                  </a:lnTo>
                  <a:lnTo>
                    <a:pt x="0" y="0"/>
                  </a:lnTo>
                  <a:close/>
                </a:path>
              </a:pathLst>
            </a:custGeom>
            <a:noFill/>
            <a:ln>
              <a:noFill/>
            </a:ln>
          </p:spPr>
          <p:txBody>
            <a:bodyPr anchorCtr="0" anchor="t" bIns="22850" lIns="22850" spcFirstLastPara="1" rIns="22850" wrap="square" tIns="22850">
              <a:noAutofit/>
            </a:bodyPr>
            <a:lstStyle/>
            <a:p>
              <a:pPr indent="0" lvl="0" marL="0" marR="0" rtl="0" algn="l">
                <a:lnSpc>
                  <a:spcPct val="90000"/>
                </a:lnSpc>
                <a:spcBef>
                  <a:spcPts val="0"/>
                </a:spcBef>
                <a:spcAft>
                  <a:spcPts val="0"/>
                </a:spcAft>
                <a:buNone/>
              </a:pPr>
              <a:r>
                <a:rPr b="1" lang="en-US" sz="1050">
                  <a:solidFill>
                    <a:schemeClr val="dk1"/>
                  </a:solidFill>
                  <a:latin typeface="Times New Roman"/>
                  <a:ea typeface="Times New Roman"/>
                  <a:cs typeface="Times New Roman"/>
                  <a:sym typeface="Times New Roman"/>
                </a:rPr>
                <a:t>Electronic Payment Systems</a:t>
              </a:r>
              <a:endParaRPr b="1" sz="1050">
                <a:solidFill>
                  <a:schemeClr val="dk1"/>
                </a:solidFill>
                <a:latin typeface="Times New Roman"/>
                <a:ea typeface="Times New Roman"/>
                <a:cs typeface="Times New Roman"/>
                <a:sym typeface="Times New Roman"/>
              </a:endParaRPr>
            </a:p>
          </p:txBody>
        </p:sp>
        <p:cxnSp>
          <p:nvCxnSpPr>
            <p:cNvPr id="219" name="Google Shape;219;p8"/>
            <p:cNvCxnSpPr/>
            <p:nvPr/>
          </p:nvCxnSpPr>
          <p:spPr>
            <a:xfrm>
              <a:off x="2551747" y="6305835"/>
              <a:ext cx="9451340" cy="0"/>
            </a:xfrm>
            <a:prstGeom prst="straightConnector1">
              <a:avLst/>
            </a:prstGeom>
            <a:solidFill>
              <a:srgbClr val="599BD5"/>
            </a:solidFill>
            <a:ln cap="flat" cmpd="sng" w="12700">
              <a:solidFill>
                <a:srgbClr val="C3D4EB"/>
              </a:solidFill>
              <a:prstDash val="solid"/>
              <a:miter lim="800000"/>
              <a:headEnd len="sm" w="sm" type="none"/>
              <a:tailEnd len="sm" w="sm" type="none"/>
            </a:ln>
          </p:spPr>
        </p:cxnSp>
      </p:gr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3" name="Shape 223"/>
        <p:cNvGrpSpPr/>
        <p:nvPr/>
      </p:nvGrpSpPr>
      <p:grpSpPr>
        <a:xfrm>
          <a:off x="0" y="0"/>
          <a:ext cx="0" cy="0"/>
          <a:chOff x="0" y="0"/>
          <a:chExt cx="0" cy="0"/>
        </a:xfrm>
      </p:grpSpPr>
      <p:sp>
        <p:nvSpPr>
          <p:cNvPr id="224" name="Google Shape;224;p9"/>
          <p:cNvSpPr txBox="1"/>
          <p:nvPr>
            <p:ph type="title"/>
          </p:nvPr>
        </p:nvSpPr>
        <p:spPr>
          <a:xfrm>
            <a:off x="470647" y="469859"/>
            <a:ext cx="9224681" cy="655264"/>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lt1"/>
              </a:buClr>
              <a:buSzPts val="4000"/>
              <a:buFont typeface="Times New Roman"/>
              <a:buNone/>
            </a:pPr>
            <a:r>
              <a:rPr lang="en-US"/>
              <a:t>Introduction</a:t>
            </a:r>
            <a:endParaRPr/>
          </a:p>
        </p:txBody>
      </p:sp>
      <p:sp>
        <p:nvSpPr>
          <p:cNvPr id="225" name="Google Shape;225;p9"/>
          <p:cNvSpPr txBox="1"/>
          <p:nvPr>
            <p:ph idx="1" type="body"/>
          </p:nvPr>
        </p:nvSpPr>
        <p:spPr>
          <a:xfrm>
            <a:off x="188685" y="1422213"/>
            <a:ext cx="11814627" cy="4934138"/>
          </a:xfrm>
          <a:prstGeom prst="rect">
            <a:avLst/>
          </a:prstGeom>
          <a:noFill/>
          <a:ln>
            <a:noFill/>
          </a:ln>
        </p:spPr>
        <p:txBody>
          <a:bodyPr anchorCtr="0" anchor="t" bIns="45700" lIns="91425" spcFirstLastPara="1" rIns="91425" wrap="square" tIns="45700">
            <a:normAutofit fontScale="77500" lnSpcReduction="20000"/>
          </a:bodyPr>
          <a:lstStyle/>
          <a:p>
            <a:pPr indent="-228600" lvl="0" marL="228600" rtl="0" algn="just">
              <a:lnSpc>
                <a:spcPct val="150000"/>
              </a:lnSpc>
              <a:spcBef>
                <a:spcPts val="0"/>
              </a:spcBef>
              <a:spcAft>
                <a:spcPts val="0"/>
              </a:spcAft>
              <a:buClr>
                <a:schemeClr val="accent1"/>
              </a:buClr>
              <a:buSzPct val="100000"/>
              <a:buChar char="•"/>
            </a:pPr>
            <a:r>
              <a:rPr b="1" i="1" lang="en-US">
                <a:solidFill>
                  <a:schemeClr val="accent1"/>
                </a:solidFill>
              </a:rPr>
              <a:t>Electronic commerce </a:t>
            </a:r>
            <a:r>
              <a:rPr lang="en-US"/>
              <a:t>(e-commerce) is the conducting of business activities (e.g., distribution, buying, selling, marketing, and servicing of products or services) electronically over computer networks.</a:t>
            </a:r>
            <a:endParaRPr/>
          </a:p>
          <a:p>
            <a:pPr indent="-228600" lvl="0" marL="228600" rtl="0" algn="just">
              <a:lnSpc>
                <a:spcPct val="150000"/>
              </a:lnSpc>
              <a:spcBef>
                <a:spcPts val="1000"/>
              </a:spcBef>
              <a:spcAft>
                <a:spcPts val="0"/>
              </a:spcAft>
              <a:buClr>
                <a:schemeClr val="dk1"/>
              </a:buClr>
              <a:buSzPct val="100000"/>
              <a:buChar char="•"/>
            </a:pPr>
            <a:r>
              <a:rPr lang="en-US"/>
              <a:t>It includes any business transaction executed electronically between companies (business-to-business), companies and consumers (business-to-consumer), consumers and other consumers (consumer-to-consumer), public sector and business (government-to-business), public sector to citizens (government-to-citizen), and public sector to public sector (government-to-government). </a:t>
            </a:r>
            <a:endParaRPr/>
          </a:p>
          <a:p>
            <a:pPr indent="-228600" lvl="0" marL="228600" rtl="0" algn="just">
              <a:lnSpc>
                <a:spcPct val="150000"/>
              </a:lnSpc>
              <a:spcBef>
                <a:spcPts val="1000"/>
              </a:spcBef>
              <a:spcAft>
                <a:spcPts val="0"/>
              </a:spcAft>
              <a:buClr>
                <a:schemeClr val="dk1"/>
              </a:buClr>
              <a:buSzPct val="100000"/>
              <a:buChar char="•"/>
            </a:pPr>
            <a:r>
              <a:rPr lang="en-US"/>
              <a:t>Business activities that are strong candidates for conversion to e-commerce are ones that are paper based, time consuming, and inconvenient for customers.</a:t>
            </a:r>
            <a:endParaRPr/>
          </a:p>
          <a:p>
            <a:pPr indent="0" lvl="0" marL="0" rtl="0" algn="just">
              <a:lnSpc>
                <a:spcPct val="150000"/>
              </a:lnSpc>
              <a:spcBef>
                <a:spcPts val="1000"/>
              </a:spcBef>
              <a:spcAft>
                <a:spcPts val="0"/>
              </a:spcAft>
              <a:buClr>
                <a:schemeClr val="dk1"/>
              </a:buClr>
              <a:buSzPct val="100000"/>
              <a:buNone/>
            </a:pPr>
            <a:r>
              <a:t/>
            </a:r>
            <a:endParaRPr/>
          </a:p>
        </p:txBody>
      </p:sp>
      <p:sp>
        <p:nvSpPr>
          <p:cNvPr id="226" name="Google Shape;226;p9"/>
          <p:cNvSpPr txBox="1"/>
          <p:nvPr>
            <p:ph idx="10" type="dt"/>
          </p:nvPr>
        </p:nvSpPr>
        <p:spPr>
          <a:xfrm>
            <a:off x="159656" y="6474053"/>
            <a:ext cx="3478893" cy="378047"/>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Lecture 7 Electronic and Mobile Commerce</a:t>
            </a:r>
            <a:endParaRPr/>
          </a:p>
        </p:txBody>
      </p:sp>
      <p:sp>
        <p:nvSpPr>
          <p:cNvPr id="227" name="Google Shape;227;p9"/>
          <p:cNvSpPr txBox="1"/>
          <p:nvPr>
            <p:ph idx="11" type="ftr"/>
          </p:nvPr>
        </p:nvSpPr>
        <p:spPr>
          <a:xfrm>
            <a:off x="4242545" y="6486976"/>
            <a:ext cx="3706906"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solidFill>
                  <a:schemeClr val="lt1"/>
                </a:solidFill>
              </a:rPr>
              <a:t>www.midocean.ae</a:t>
            </a:r>
            <a:endParaRPr/>
          </a:p>
        </p:txBody>
      </p:sp>
      <p:sp>
        <p:nvSpPr>
          <p:cNvPr id="228" name="Google Shape;228;p9"/>
          <p:cNvSpPr txBox="1"/>
          <p:nvPr>
            <p:ph idx="12" type="sldNum"/>
          </p:nvPr>
        </p:nvSpPr>
        <p:spPr>
          <a:xfrm>
            <a:off x="8095129" y="6486976"/>
            <a:ext cx="3908183"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US"/>
              <a:t>MGM331 Principles of Management Information Systems</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2" name="Shape 232"/>
        <p:cNvGrpSpPr/>
        <p:nvPr/>
      </p:nvGrpSpPr>
      <p:grpSpPr>
        <a:xfrm>
          <a:off x="0" y="0"/>
          <a:ext cx="0" cy="0"/>
          <a:chOff x="0" y="0"/>
          <a:chExt cx="0" cy="0"/>
        </a:xfrm>
      </p:grpSpPr>
      <p:sp>
        <p:nvSpPr>
          <p:cNvPr id="233" name="Google Shape;233;p10"/>
          <p:cNvSpPr txBox="1"/>
          <p:nvPr>
            <p:ph type="title"/>
          </p:nvPr>
        </p:nvSpPr>
        <p:spPr>
          <a:xfrm>
            <a:off x="470647" y="469859"/>
            <a:ext cx="9224681" cy="655264"/>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lt1"/>
              </a:buClr>
              <a:buSzPts val="4000"/>
              <a:buFont typeface="Times New Roman"/>
              <a:buNone/>
            </a:pPr>
            <a:r>
              <a:t/>
            </a:r>
            <a:endParaRPr/>
          </a:p>
        </p:txBody>
      </p:sp>
      <p:pic>
        <p:nvPicPr>
          <p:cNvPr id="234" name="Google Shape;234;p10"/>
          <p:cNvPicPr preferRelativeResize="0"/>
          <p:nvPr>
            <p:ph idx="1" type="body"/>
          </p:nvPr>
        </p:nvPicPr>
        <p:blipFill rotWithShape="1">
          <a:blip r:embed="rId3">
            <a:alphaModFix/>
          </a:blip>
          <a:srcRect b="0" l="0" r="0" t="0"/>
          <a:stretch/>
        </p:blipFill>
        <p:spPr>
          <a:xfrm>
            <a:off x="1709738" y="1422400"/>
            <a:ext cx="8770937" cy="4933950"/>
          </a:xfrm>
          <a:prstGeom prst="rect">
            <a:avLst/>
          </a:prstGeom>
          <a:noFill/>
          <a:ln>
            <a:noFill/>
          </a:ln>
        </p:spPr>
      </p:pic>
      <p:sp>
        <p:nvSpPr>
          <p:cNvPr id="235" name="Google Shape;235;p10"/>
          <p:cNvSpPr txBox="1"/>
          <p:nvPr>
            <p:ph idx="10" type="dt"/>
          </p:nvPr>
        </p:nvSpPr>
        <p:spPr>
          <a:xfrm>
            <a:off x="159656" y="6474053"/>
            <a:ext cx="3478893" cy="378047"/>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Lecture 7 Electronic and Mobile Commerce</a:t>
            </a:r>
            <a:endParaRPr/>
          </a:p>
        </p:txBody>
      </p:sp>
      <p:sp>
        <p:nvSpPr>
          <p:cNvPr id="236" name="Google Shape;236;p10"/>
          <p:cNvSpPr txBox="1"/>
          <p:nvPr>
            <p:ph idx="11" type="ftr"/>
          </p:nvPr>
        </p:nvSpPr>
        <p:spPr>
          <a:xfrm>
            <a:off x="4242545" y="6486976"/>
            <a:ext cx="3706906"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solidFill>
                  <a:schemeClr val="lt1"/>
                </a:solidFill>
              </a:rPr>
              <a:t>www.midocean.ae</a:t>
            </a:r>
            <a:endParaRPr/>
          </a:p>
        </p:txBody>
      </p:sp>
      <p:sp>
        <p:nvSpPr>
          <p:cNvPr id="237" name="Google Shape;237;p10"/>
          <p:cNvSpPr txBox="1"/>
          <p:nvPr>
            <p:ph idx="12" type="sldNum"/>
          </p:nvPr>
        </p:nvSpPr>
        <p:spPr>
          <a:xfrm>
            <a:off x="8095129" y="6486976"/>
            <a:ext cx="3908183"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US"/>
              <a:t>MGM331 Principles of Management Information Systems</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234"/>
                                        </p:tgtEl>
                                        <p:attrNameLst>
                                          <p:attrName>style.visibility</p:attrName>
                                        </p:attrNameLst>
                                      </p:cBhvr>
                                      <p:to>
                                        <p:strVal val="visible"/>
                                      </p:to>
                                    </p:set>
                                    <p:animEffect filter="fade" transition="in">
                                      <p:cBhvr>
                                        <p:cTn dur="5000"/>
                                        <p:tgtEl>
                                          <p:spTgt spid="234"/>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1" name="Shape 241"/>
        <p:cNvGrpSpPr/>
        <p:nvPr/>
      </p:nvGrpSpPr>
      <p:grpSpPr>
        <a:xfrm>
          <a:off x="0" y="0"/>
          <a:ext cx="0" cy="0"/>
          <a:chOff x="0" y="0"/>
          <a:chExt cx="0" cy="0"/>
        </a:xfrm>
      </p:grpSpPr>
      <p:sp>
        <p:nvSpPr>
          <p:cNvPr id="242" name="Google Shape;242;p11"/>
          <p:cNvSpPr txBox="1"/>
          <p:nvPr>
            <p:ph type="title"/>
          </p:nvPr>
        </p:nvSpPr>
        <p:spPr>
          <a:xfrm>
            <a:off x="470647" y="469859"/>
            <a:ext cx="9224681" cy="655264"/>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lt1"/>
              </a:buClr>
              <a:buSzPts val="4000"/>
              <a:buFont typeface="Times New Roman"/>
              <a:buNone/>
            </a:pPr>
            <a:r>
              <a:rPr lang="en-US"/>
              <a:t>Business-to-Business E-Commerce</a:t>
            </a:r>
            <a:endParaRPr/>
          </a:p>
        </p:txBody>
      </p:sp>
      <p:sp>
        <p:nvSpPr>
          <p:cNvPr id="243" name="Google Shape;243;p11"/>
          <p:cNvSpPr txBox="1"/>
          <p:nvPr>
            <p:ph idx="1" type="body"/>
          </p:nvPr>
        </p:nvSpPr>
        <p:spPr>
          <a:xfrm>
            <a:off x="188685" y="1422213"/>
            <a:ext cx="11814627" cy="4934138"/>
          </a:xfrm>
          <a:prstGeom prst="rect">
            <a:avLst/>
          </a:prstGeom>
          <a:noFill/>
          <a:ln>
            <a:noFill/>
          </a:ln>
        </p:spPr>
        <p:txBody>
          <a:bodyPr anchorCtr="0" anchor="t" bIns="45700" lIns="91425" spcFirstLastPara="1" rIns="91425" wrap="square" tIns="45700">
            <a:normAutofit/>
          </a:bodyPr>
          <a:lstStyle/>
          <a:p>
            <a:pPr indent="-228600" lvl="0" marL="228600" rtl="0" algn="just">
              <a:lnSpc>
                <a:spcPct val="150000"/>
              </a:lnSpc>
              <a:spcBef>
                <a:spcPts val="0"/>
              </a:spcBef>
              <a:spcAft>
                <a:spcPts val="0"/>
              </a:spcAft>
              <a:buClr>
                <a:schemeClr val="accent1"/>
              </a:buClr>
              <a:buSzPts val="2800"/>
              <a:buChar char="•"/>
            </a:pPr>
            <a:r>
              <a:rPr b="1" i="1" lang="en-US">
                <a:solidFill>
                  <a:schemeClr val="accent1"/>
                </a:solidFill>
              </a:rPr>
              <a:t>Business-to-business (B2B)</a:t>
            </a:r>
            <a:r>
              <a:rPr b="1" lang="en-US"/>
              <a:t> </a:t>
            </a:r>
            <a:r>
              <a:rPr lang="en-US"/>
              <a:t>e-commerce is a subset of e-commerce in which all the participants are organizations.</a:t>
            </a:r>
            <a:endParaRPr/>
          </a:p>
          <a:p>
            <a:pPr indent="-228600" lvl="0" marL="228600" rtl="0" algn="just">
              <a:lnSpc>
                <a:spcPct val="150000"/>
              </a:lnSpc>
              <a:spcBef>
                <a:spcPts val="1000"/>
              </a:spcBef>
              <a:spcAft>
                <a:spcPts val="0"/>
              </a:spcAft>
              <a:buClr>
                <a:schemeClr val="dk1"/>
              </a:buClr>
              <a:buSzPts val="2800"/>
              <a:buChar char="•"/>
            </a:pPr>
            <a:r>
              <a:rPr lang="en-US"/>
              <a:t>B2B e-commerce is a useful tool for connecting business partners in a virtual supply chain to cut resupply times and reduce costs. </a:t>
            </a:r>
            <a:endParaRPr/>
          </a:p>
          <a:p>
            <a:pPr indent="-228600" lvl="0" marL="228600" rtl="0" algn="just">
              <a:lnSpc>
                <a:spcPct val="150000"/>
              </a:lnSpc>
              <a:spcBef>
                <a:spcPts val="1000"/>
              </a:spcBef>
              <a:spcAft>
                <a:spcPts val="0"/>
              </a:spcAft>
              <a:buClr>
                <a:schemeClr val="dk1"/>
              </a:buClr>
              <a:buSzPts val="2800"/>
              <a:buChar char="•"/>
            </a:pPr>
            <a:r>
              <a:rPr lang="en-US"/>
              <a:t>Although the business-to-consumer market grabs more of the news headlines, the B2B market is considerably larger and is growing more rapidly. </a:t>
            </a:r>
            <a:endParaRPr/>
          </a:p>
        </p:txBody>
      </p:sp>
      <p:sp>
        <p:nvSpPr>
          <p:cNvPr id="244" name="Google Shape;244;p11"/>
          <p:cNvSpPr txBox="1"/>
          <p:nvPr>
            <p:ph idx="10" type="dt"/>
          </p:nvPr>
        </p:nvSpPr>
        <p:spPr>
          <a:xfrm>
            <a:off x="159656" y="6474053"/>
            <a:ext cx="3478893" cy="378047"/>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Lecture 7 Electronic and Mobile Commerce</a:t>
            </a:r>
            <a:endParaRPr/>
          </a:p>
        </p:txBody>
      </p:sp>
      <p:sp>
        <p:nvSpPr>
          <p:cNvPr id="245" name="Google Shape;245;p11"/>
          <p:cNvSpPr txBox="1"/>
          <p:nvPr>
            <p:ph idx="11" type="ftr"/>
          </p:nvPr>
        </p:nvSpPr>
        <p:spPr>
          <a:xfrm>
            <a:off x="4242545" y="6486976"/>
            <a:ext cx="3706906"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solidFill>
                  <a:schemeClr val="lt1"/>
                </a:solidFill>
              </a:rPr>
              <a:t>www.midocean.ae</a:t>
            </a:r>
            <a:endParaRPr/>
          </a:p>
        </p:txBody>
      </p:sp>
      <p:sp>
        <p:nvSpPr>
          <p:cNvPr id="246" name="Google Shape;246;p11"/>
          <p:cNvSpPr txBox="1"/>
          <p:nvPr>
            <p:ph idx="12" type="sldNum"/>
          </p:nvPr>
        </p:nvSpPr>
        <p:spPr>
          <a:xfrm>
            <a:off x="8095129" y="6486976"/>
            <a:ext cx="3908183"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US"/>
              <a:t>MGM331 Principles of Management Information Systems</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0" name="Shape 250"/>
        <p:cNvGrpSpPr/>
        <p:nvPr/>
      </p:nvGrpSpPr>
      <p:grpSpPr>
        <a:xfrm>
          <a:off x="0" y="0"/>
          <a:ext cx="0" cy="0"/>
          <a:chOff x="0" y="0"/>
          <a:chExt cx="0" cy="0"/>
        </a:xfrm>
      </p:grpSpPr>
      <p:sp>
        <p:nvSpPr>
          <p:cNvPr id="251" name="Google Shape;251;p12"/>
          <p:cNvSpPr txBox="1"/>
          <p:nvPr>
            <p:ph type="title"/>
          </p:nvPr>
        </p:nvSpPr>
        <p:spPr>
          <a:xfrm>
            <a:off x="470647" y="469859"/>
            <a:ext cx="9224681" cy="655264"/>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lt1"/>
              </a:buClr>
              <a:buSzPts val="4000"/>
              <a:buFont typeface="Times New Roman"/>
              <a:buNone/>
            </a:pPr>
            <a:r>
              <a:rPr lang="en-US"/>
              <a:t>Business-to-Business E-Commerce</a:t>
            </a:r>
            <a:endParaRPr/>
          </a:p>
        </p:txBody>
      </p:sp>
      <p:sp>
        <p:nvSpPr>
          <p:cNvPr id="252" name="Google Shape;252;p12"/>
          <p:cNvSpPr txBox="1"/>
          <p:nvPr>
            <p:ph idx="1" type="body"/>
          </p:nvPr>
        </p:nvSpPr>
        <p:spPr>
          <a:xfrm>
            <a:off x="188685" y="1422213"/>
            <a:ext cx="11814627" cy="4934138"/>
          </a:xfrm>
          <a:prstGeom prst="rect">
            <a:avLst/>
          </a:prstGeom>
          <a:noFill/>
          <a:ln>
            <a:noFill/>
          </a:ln>
        </p:spPr>
        <p:txBody>
          <a:bodyPr anchorCtr="0" anchor="t" bIns="45700" lIns="91425" spcFirstLastPara="1" rIns="91425" wrap="square" tIns="45700">
            <a:normAutofit/>
          </a:bodyPr>
          <a:lstStyle/>
          <a:p>
            <a:pPr indent="-228600" lvl="0" marL="228600" rtl="0" algn="just">
              <a:lnSpc>
                <a:spcPct val="150000"/>
              </a:lnSpc>
              <a:spcBef>
                <a:spcPts val="0"/>
              </a:spcBef>
              <a:spcAft>
                <a:spcPts val="0"/>
              </a:spcAft>
              <a:buClr>
                <a:schemeClr val="dk1"/>
              </a:buClr>
              <a:buSzPts val="2800"/>
              <a:buChar char="•"/>
            </a:pPr>
            <a:r>
              <a:rPr lang="en-US"/>
              <a:t>Moving more customers online is key to B2B commerce success, so in addition to investing in new technologies, B2B companies are focusing on new ways of engaging their customer across multiple channels—both online and offline. </a:t>
            </a:r>
            <a:endParaRPr/>
          </a:p>
          <a:p>
            <a:pPr indent="-228600" lvl="0" marL="228600" rtl="0" algn="just">
              <a:lnSpc>
                <a:spcPct val="150000"/>
              </a:lnSpc>
              <a:spcBef>
                <a:spcPts val="1000"/>
              </a:spcBef>
              <a:spcAft>
                <a:spcPts val="0"/>
              </a:spcAft>
              <a:buClr>
                <a:schemeClr val="dk1"/>
              </a:buClr>
              <a:buSzPts val="2800"/>
              <a:buChar char="•"/>
            </a:pPr>
            <a:r>
              <a:rPr lang="en-US"/>
              <a:t>The top e-commerce priorities for many B2B buyers include transparent pricing, easily accessible product details, purchase tracking, and personalized recommendations.</a:t>
            </a:r>
            <a:endParaRPr/>
          </a:p>
          <a:p>
            <a:pPr indent="-50800" lvl="0" marL="228600" rtl="0" algn="just">
              <a:lnSpc>
                <a:spcPct val="150000"/>
              </a:lnSpc>
              <a:spcBef>
                <a:spcPts val="1000"/>
              </a:spcBef>
              <a:spcAft>
                <a:spcPts val="0"/>
              </a:spcAft>
              <a:buClr>
                <a:schemeClr val="dk1"/>
              </a:buClr>
              <a:buSzPts val="2800"/>
              <a:buNone/>
            </a:pPr>
            <a:r>
              <a:t/>
            </a:r>
            <a:endParaRPr/>
          </a:p>
          <a:p>
            <a:pPr indent="-50800" lvl="0" marL="228600" rtl="0" algn="just">
              <a:lnSpc>
                <a:spcPct val="150000"/>
              </a:lnSpc>
              <a:spcBef>
                <a:spcPts val="1000"/>
              </a:spcBef>
              <a:spcAft>
                <a:spcPts val="0"/>
              </a:spcAft>
              <a:buClr>
                <a:schemeClr val="dk1"/>
              </a:buClr>
              <a:buSzPts val="2800"/>
              <a:buNone/>
            </a:pPr>
            <a:r>
              <a:t/>
            </a:r>
            <a:endParaRPr/>
          </a:p>
        </p:txBody>
      </p:sp>
      <p:sp>
        <p:nvSpPr>
          <p:cNvPr id="253" name="Google Shape;253;p12"/>
          <p:cNvSpPr txBox="1"/>
          <p:nvPr>
            <p:ph idx="10" type="dt"/>
          </p:nvPr>
        </p:nvSpPr>
        <p:spPr>
          <a:xfrm>
            <a:off x="159656" y="6474053"/>
            <a:ext cx="3478893" cy="378047"/>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Lecture 7 Electronic and Mobile Commerce</a:t>
            </a:r>
            <a:endParaRPr/>
          </a:p>
        </p:txBody>
      </p:sp>
      <p:sp>
        <p:nvSpPr>
          <p:cNvPr id="254" name="Google Shape;254;p12"/>
          <p:cNvSpPr txBox="1"/>
          <p:nvPr>
            <p:ph idx="11" type="ftr"/>
          </p:nvPr>
        </p:nvSpPr>
        <p:spPr>
          <a:xfrm>
            <a:off x="4242545" y="6486976"/>
            <a:ext cx="3706906"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solidFill>
                  <a:schemeClr val="lt1"/>
                </a:solidFill>
              </a:rPr>
              <a:t>www.midocean.ae</a:t>
            </a:r>
            <a:endParaRPr/>
          </a:p>
        </p:txBody>
      </p:sp>
      <p:sp>
        <p:nvSpPr>
          <p:cNvPr id="255" name="Google Shape;255;p12"/>
          <p:cNvSpPr txBox="1"/>
          <p:nvPr>
            <p:ph idx="12" type="sldNum"/>
          </p:nvPr>
        </p:nvSpPr>
        <p:spPr>
          <a:xfrm>
            <a:off x="8095129" y="6486976"/>
            <a:ext cx="3908183"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US"/>
              <a:t>MGM331 Principles of Management Information Systems</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9" name="Shape 259"/>
        <p:cNvGrpSpPr/>
        <p:nvPr/>
      </p:nvGrpSpPr>
      <p:grpSpPr>
        <a:xfrm>
          <a:off x="0" y="0"/>
          <a:ext cx="0" cy="0"/>
          <a:chOff x="0" y="0"/>
          <a:chExt cx="0" cy="0"/>
        </a:xfrm>
      </p:grpSpPr>
      <p:sp>
        <p:nvSpPr>
          <p:cNvPr id="260" name="Google Shape;260;p13"/>
          <p:cNvSpPr txBox="1"/>
          <p:nvPr>
            <p:ph type="title"/>
          </p:nvPr>
        </p:nvSpPr>
        <p:spPr>
          <a:xfrm>
            <a:off x="470647" y="469859"/>
            <a:ext cx="9224681" cy="655264"/>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lt1"/>
              </a:buClr>
              <a:buSzPts val="4000"/>
              <a:buFont typeface="Times New Roman"/>
              <a:buNone/>
            </a:pPr>
            <a:r>
              <a:rPr lang="en-US"/>
              <a:t>Business-to-Business E-Commerce</a:t>
            </a:r>
            <a:endParaRPr/>
          </a:p>
        </p:txBody>
      </p:sp>
      <p:sp>
        <p:nvSpPr>
          <p:cNvPr id="261" name="Google Shape;261;p13"/>
          <p:cNvSpPr txBox="1"/>
          <p:nvPr>
            <p:ph idx="1" type="body"/>
          </p:nvPr>
        </p:nvSpPr>
        <p:spPr>
          <a:xfrm>
            <a:off x="188685" y="1422213"/>
            <a:ext cx="11814627" cy="4934138"/>
          </a:xfrm>
          <a:prstGeom prst="rect">
            <a:avLst/>
          </a:prstGeom>
          <a:noFill/>
          <a:ln>
            <a:noFill/>
          </a:ln>
        </p:spPr>
        <p:txBody>
          <a:bodyPr anchorCtr="0" anchor="t" bIns="45700" lIns="91425" spcFirstLastPara="1" rIns="91425" wrap="square" tIns="45700">
            <a:normAutofit/>
          </a:bodyPr>
          <a:lstStyle/>
          <a:p>
            <a:pPr indent="-228600" lvl="0" marL="228600" rtl="0" algn="just">
              <a:lnSpc>
                <a:spcPct val="150000"/>
              </a:lnSpc>
              <a:spcBef>
                <a:spcPts val="0"/>
              </a:spcBef>
              <a:spcAft>
                <a:spcPts val="0"/>
              </a:spcAft>
              <a:buClr>
                <a:schemeClr val="dk1"/>
              </a:buClr>
              <a:buSzPts val="2800"/>
              <a:buChar char="•"/>
            </a:pPr>
            <a:r>
              <a:rPr lang="en-US"/>
              <a:t>Many organizations use both buy-side e-commerce to purchase goods and services from their suppliers and sell-side e-commerce to sell products to their customers. </a:t>
            </a:r>
            <a:endParaRPr/>
          </a:p>
          <a:p>
            <a:pPr indent="-228600" lvl="0" marL="228600" rtl="0" algn="just">
              <a:lnSpc>
                <a:spcPct val="150000"/>
              </a:lnSpc>
              <a:spcBef>
                <a:spcPts val="1000"/>
              </a:spcBef>
              <a:spcAft>
                <a:spcPts val="0"/>
              </a:spcAft>
              <a:buClr>
                <a:schemeClr val="dk1"/>
              </a:buClr>
              <a:buSzPts val="2800"/>
              <a:buChar char="•"/>
            </a:pPr>
            <a:r>
              <a:rPr lang="en-US"/>
              <a:t>Buy-side e-commerce activities include identifying and comparing competitive suppliers and products, negotiating and establishing prices and terms, ordering and tracking shipments, and steering organizational buyers to preferred suppliers and products.</a:t>
            </a:r>
            <a:endParaRPr/>
          </a:p>
        </p:txBody>
      </p:sp>
      <p:sp>
        <p:nvSpPr>
          <p:cNvPr id="262" name="Google Shape;262;p13"/>
          <p:cNvSpPr txBox="1"/>
          <p:nvPr>
            <p:ph idx="10" type="dt"/>
          </p:nvPr>
        </p:nvSpPr>
        <p:spPr>
          <a:xfrm>
            <a:off x="159656" y="6474053"/>
            <a:ext cx="3478893" cy="378047"/>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Lecture 7 Electronic and Mobile Commerce</a:t>
            </a:r>
            <a:endParaRPr/>
          </a:p>
        </p:txBody>
      </p:sp>
      <p:sp>
        <p:nvSpPr>
          <p:cNvPr id="263" name="Google Shape;263;p13"/>
          <p:cNvSpPr txBox="1"/>
          <p:nvPr>
            <p:ph idx="11" type="ftr"/>
          </p:nvPr>
        </p:nvSpPr>
        <p:spPr>
          <a:xfrm>
            <a:off x="4242545" y="6486976"/>
            <a:ext cx="3706906"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solidFill>
                  <a:schemeClr val="lt1"/>
                </a:solidFill>
              </a:rPr>
              <a:t>www.midocean.ae</a:t>
            </a:r>
            <a:endParaRPr/>
          </a:p>
        </p:txBody>
      </p:sp>
      <p:sp>
        <p:nvSpPr>
          <p:cNvPr id="264" name="Google Shape;264;p13"/>
          <p:cNvSpPr txBox="1"/>
          <p:nvPr>
            <p:ph idx="12" type="sldNum"/>
          </p:nvPr>
        </p:nvSpPr>
        <p:spPr>
          <a:xfrm>
            <a:off x="8095129" y="6486976"/>
            <a:ext cx="3908183"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US"/>
              <a:t>MGM331 Principles of Management Information Systems</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8" name="Shape 268"/>
        <p:cNvGrpSpPr/>
        <p:nvPr/>
      </p:nvGrpSpPr>
      <p:grpSpPr>
        <a:xfrm>
          <a:off x="0" y="0"/>
          <a:ext cx="0" cy="0"/>
          <a:chOff x="0" y="0"/>
          <a:chExt cx="0" cy="0"/>
        </a:xfrm>
      </p:grpSpPr>
      <p:sp>
        <p:nvSpPr>
          <p:cNvPr id="269" name="Google Shape;269;p14"/>
          <p:cNvSpPr txBox="1"/>
          <p:nvPr>
            <p:ph type="title"/>
          </p:nvPr>
        </p:nvSpPr>
        <p:spPr>
          <a:xfrm>
            <a:off x="470647" y="469859"/>
            <a:ext cx="9224681" cy="655264"/>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lt1"/>
              </a:buClr>
              <a:buSzPts val="4000"/>
              <a:buFont typeface="Times New Roman"/>
              <a:buNone/>
            </a:pPr>
            <a:r>
              <a:rPr lang="en-US"/>
              <a:t>Business-to-Business E-Commerce</a:t>
            </a:r>
            <a:endParaRPr/>
          </a:p>
        </p:txBody>
      </p:sp>
      <p:sp>
        <p:nvSpPr>
          <p:cNvPr id="270" name="Google Shape;270;p14"/>
          <p:cNvSpPr txBox="1"/>
          <p:nvPr>
            <p:ph idx="1" type="body"/>
          </p:nvPr>
        </p:nvSpPr>
        <p:spPr>
          <a:xfrm>
            <a:off x="188685" y="1422213"/>
            <a:ext cx="11814627" cy="4934138"/>
          </a:xfrm>
          <a:prstGeom prst="rect">
            <a:avLst/>
          </a:prstGeom>
          <a:noFill/>
          <a:ln>
            <a:noFill/>
          </a:ln>
        </p:spPr>
        <p:txBody>
          <a:bodyPr anchorCtr="0" anchor="t" bIns="45700" lIns="91425" spcFirstLastPara="1" rIns="91425" wrap="square" tIns="45700">
            <a:normAutofit fontScale="92500" lnSpcReduction="10000"/>
          </a:bodyPr>
          <a:lstStyle/>
          <a:p>
            <a:pPr indent="-228600" lvl="0" marL="228600" rtl="0" algn="just">
              <a:lnSpc>
                <a:spcPct val="150000"/>
              </a:lnSpc>
              <a:spcBef>
                <a:spcPts val="0"/>
              </a:spcBef>
              <a:spcAft>
                <a:spcPts val="0"/>
              </a:spcAft>
              <a:buClr>
                <a:schemeClr val="dk1"/>
              </a:buClr>
              <a:buSzPct val="100000"/>
              <a:buChar char="•"/>
            </a:pPr>
            <a:r>
              <a:rPr lang="en-US"/>
              <a:t>Sell-side e-commerce activities include enabling the purchase of products online, providing information for customers to evaluate the organization’s goods and services, encouraging sales and generating leads from potential customers, providing a portal of information of interest to the customer, and enabling interactions among a community of consumers.</a:t>
            </a:r>
            <a:endParaRPr/>
          </a:p>
          <a:p>
            <a:pPr indent="-228600" lvl="0" marL="228600" rtl="0" algn="just">
              <a:lnSpc>
                <a:spcPct val="150000"/>
              </a:lnSpc>
              <a:spcBef>
                <a:spcPts val="1000"/>
              </a:spcBef>
              <a:spcAft>
                <a:spcPts val="0"/>
              </a:spcAft>
              <a:buClr>
                <a:schemeClr val="dk1"/>
              </a:buClr>
              <a:buSzPct val="100000"/>
              <a:buChar char="•"/>
            </a:pPr>
            <a:r>
              <a:rPr lang="en-US"/>
              <a:t> Thus, buy-side and sell-side e-commerce activities support the organization’s value chain and help the organization provide lower prices, better service, higher quality, or uniqueness of product and service.</a:t>
            </a:r>
            <a:endParaRPr/>
          </a:p>
          <a:p>
            <a:pPr indent="-64135" lvl="0" marL="228600" rtl="0" algn="just">
              <a:lnSpc>
                <a:spcPct val="150000"/>
              </a:lnSpc>
              <a:spcBef>
                <a:spcPts val="1000"/>
              </a:spcBef>
              <a:spcAft>
                <a:spcPts val="0"/>
              </a:spcAft>
              <a:buClr>
                <a:schemeClr val="dk1"/>
              </a:buClr>
              <a:buSzPct val="100000"/>
              <a:buNone/>
            </a:pPr>
            <a:r>
              <a:t/>
            </a:r>
            <a:endParaRPr/>
          </a:p>
        </p:txBody>
      </p:sp>
      <p:sp>
        <p:nvSpPr>
          <p:cNvPr id="271" name="Google Shape;271;p14"/>
          <p:cNvSpPr txBox="1"/>
          <p:nvPr>
            <p:ph idx="10" type="dt"/>
          </p:nvPr>
        </p:nvSpPr>
        <p:spPr>
          <a:xfrm>
            <a:off x="159656" y="6474053"/>
            <a:ext cx="3478893" cy="378047"/>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Lecture 7 Electronic and Mobile Commerce</a:t>
            </a:r>
            <a:endParaRPr/>
          </a:p>
        </p:txBody>
      </p:sp>
      <p:sp>
        <p:nvSpPr>
          <p:cNvPr id="272" name="Google Shape;272;p14"/>
          <p:cNvSpPr txBox="1"/>
          <p:nvPr>
            <p:ph idx="11" type="ftr"/>
          </p:nvPr>
        </p:nvSpPr>
        <p:spPr>
          <a:xfrm>
            <a:off x="4242545" y="6486976"/>
            <a:ext cx="3706906"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solidFill>
                  <a:schemeClr val="lt1"/>
                </a:solidFill>
              </a:rPr>
              <a:t>www.midocean.ae</a:t>
            </a:r>
            <a:endParaRPr/>
          </a:p>
        </p:txBody>
      </p:sp>
      <p:sp>
        <p:nvSpPr>
          <p:cNvPr id="273" name="Google Shape;273;p14"/>
          <p:cNvSpPr txBox="1"/>
          <p:nvPr>
            <p:ph idx="12" type="sldNum"/>
          </p:nvPr>
        </p:nvSpPr>
        <p:spPr>
          <a:xfrm>
            <a:off x="8095129" y="6486976"/>
            <a:ext cx="3908183"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US"/>
              <a:t>MGM331 Principles of Management Information Systems</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7" name="Shape 277"/>
        <p:cNvGrpSpPr/>
        <p:nvPr/>
      </p:nvGrpSpPr>
      <p:grpSpPr>
        <a:xfrm>
          <a:off x="0" y="0"/>
          <a:ext cx="0" cy="0"/>
          <a:chOff x="0" y="0"/>
          <a:chExt cx="0" cy="0"/>
        </a:xfrm>
      </p:grpSpPr>
      <p:sp>
        <p:nvSpPr>
          <p:cNvPr id="278" name="Google Shape;278;p15"/>
          <p:cNvSpPr txBox="1"/>
          <p:nvPr>
            <p:ph type="title"/>
          </p:nvPr>
        </p:nvSpPr>
        <p:spPr>
          <a:xfrm>
            <a:off x="470647" y="469859"/>
            <a:ext cx="9224681" cy="655264"/>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lt1"/>
              </a:buClr>
              <a:buSzPts val="4000"/>
              <a:buFont typeface="Times New Roman"/>
              <a:buNone/>
            </a:pPr>
            <a:r>
              <a:rPr lang="en-US"/>
              <a:t>Business-to-Consumer E-Commerce</a:t>
            </a:r>
            <a:endParaRPr/>
          </a:p>
        </p:txBody>
      </p:sp>
      <p:sp>
        <p:nvSpPr>
          <p:cNvPr id="279" name="Google Shape;279;p15"/>
          <p:cNvSpPr txBox="1"/>
          <p:nvPr>
            <p:ph idx="1" type="body"/>
          </p:nvPr>
        </p:nvSpPr>
        <p:spPr>
          <a:xfrm>
            <a:off x="188685" y="1422213"/>
            <a:ext cx="11814627" cy="4934138"/>
          </a:xfrm>
          <a:prstGeom prst="rect">
            <a:avLst/>
          </a:prstGeom>
          <a:noFill/>
          <a:ln>
            <a:noFill/>
          </a:ln>
        </p:spPr>
        <p:txBody>
          <a:bodyPr anchorCtr="0" anchor="t" bIns="45700" lIns="91425" spcFirstLastPara="1" rIns="91425" wrap="square" tIns="45700">
            <a:normAutofit fontScale="85000" lnSpcReduction="20000"/>
          </a:bodyPr>
          <a:lstStyle/>
          <a:p>
            <a:pPr indent="-228600" lvl="0" marL="228600" rtl="0" algn="just">
              <a:lnSpc>
                <a:spcPct val="150000"/>
              </a:lnSpc>
              <a:spcBef>
                <a:spcPts val="0"/>
              </a:spcBef>
              <a:spcAft>
                <a:spcPts val="0"/>
              </a:spcAft>
              <a:buClr>
                <a:schemeClr val="accent1"/>
              </a:buClr>
              <a:buSzPct val="100000"/>
              <a:buChar char="•"/>
            </a:pPr>
            <a:r>
              <a:rPr b="1" i="1" lang="en-US">
                <a:solidFill>
                  <a:schemeClr val="accent1"/>
                </a:solidFill>
              </a:rPr>
              <a:t>Business-to-consumer (B2C): </a:t>
            </a:r>
            <a:r>
              <a:rPr lang="en-US"/>
              <a:t>customers deal directly with an organization and avoid intermediaries. The elimination of intermediate organizations between the producer and the consumer is called disintermediation</a:t>
            </a:r>
            <a:endParaRPr/>
          </a:p>
          <a:p>
            <a:pPr indent="-228600" lvl="0" marL="228600" rtl="0" algn="just">
              <a:lnSpc>
                <a:spcPct val="150000"/>
              </a:lnSpc>
              <a:spcBef>
                <a:spcPts val="1000"/>
              </a:spcBef>
              <a:spcAft>
                <a:spcPts val="0"/>
              </a:spcAft>
              <a:buClr>
                <a:schemeClr val="dk1"/>
              </a:buClr>
              <a:buSzPct val="100000"/>
              <a:buChar char="•"/>
            </a:pPr>
            <a:r>
              <a:rPr lang="en-US"/>
              <a:t>This squeezes costs and inefficiencies out of the supply chain and can lead to higher profits for businesses and lower prices for consumers. </a:t>
            </a:r>
            <a:endParaRPr/>
          </a:p>
          <a:p>
            <a:pPr indent="-228600" lvl="0" marL="228600" rtl="0" algn="just">
              <a:lnSpc>
                <a:spcPct val="150000"/>
              </a:lnSpc>
              <a:spcBef>
                <a:spcPts val="1000"/>
              </a:spcBef>
              <a:spcAft>
                <a:spcPts val="0"/>
              </a:spcAft>
              <a:buClr>
                <a:schemeClr val="dk1"/>
              </a:buClr>
              <a:buSzPct val="100000"/>
              <a:buChar char="•"/>
            </a:pPr>
            <a:r>
              <a:rPr lang="en-US"/>
              <a:t>More than just a tool for placing orders, the Internet enables shoppers to compare prices, features, and value, and to check other customers’ opinions. </a:t>
            </a:r>
            <a:endParaRPr/>
          </a:p>
          <a:p>
            <a:pPr indent="-228600" lvl="0" marL="228600" rtl="0" algn="just">
              <a:lnSpc>
                <a:spcPct val="150000"/>
              </a:lnSpc>
              <a:spcBef>
                <a:spcPts val="1000"/>
              </a:spcBef>
              <a:spcAft>
                <a:spcPts val="0"/>
              </a:spcAft>
              <a:buClr>
                <a:schemeClr val="dk1"/>
              </a:buClr>
              <a:buSzPct val="100000"/>
              <a:buChar char="•"/>
            </a:pPr>
            <a:r>
              <a:rPr lang="en-US"/>
              <a:t>One reason for the steady growth in B2C e-commerce is shoppers find that many goods and services are cheaper when purchased online.</a:t>
            </a:r>
            <a:endParaRPr/>
          </a:p>
        </p:txBody>
      </p:sp>
      <p:sp>
        <p:nvSpPr>
          <p:cNvPr id="280" name="Google Shape;280;p15"/>
          <p:cNvSpPr txBox="1"/>
          <p:nvPr>
            <p:ph idx="10" type="dt"/>
          </p:nvPr>
        </p:nvSpPr>
        <p:spPr>
          <a:xfrm>
            <a:off x="159656" y="6474053"/>
            <a:ext cx="3478893" cy="378047"/>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Lecture 7 Electronic and Mobile Commerce</a:t>
            </a:r>
            <a:endParaRPr/>
          </a:p>
        </p:txBody>
      </p:sp>
      <p:sp>
        <p:nvSpPr>
          <p:cNvPr id="281" name="Google Shape;281;p15"/>
          <p:cNvSpPr txBox="1"/>
          <p:nvPr>
            <p:ph idx="11" type="ftr"/>
          </p:nvPr>
        </p:nvSpPr>
        <p:spPr>
          <a:xfrm>
            <a:off x="4242545" y="6486976"/>
            <a:ext cx="3706906"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solidFill>
                  <a:schemeClr val="lt1"/>
                </a:solidFill>
              </a:rPr>
              <a:t>www.midocean.ae</a:t>
            </a:r>
            <a:endParaRPr/>
          </a:p>
        </p:txBody>
      </p:sp>
      <p:sp>
        <p:nvSpPr>
          <p:cNvPr id="282" name="Google Shape;282;p15"/>
          <p:cNvSpPr txBox="1"/>
          <p:nvPr>
            <p:ph idx="12" type="sldNum"/>
          </p:nvPr>
        </p:nvSpPr>
        <p:spPr>
          <a:xfrm>
            <a:off x="8095129" y="6486976"/>
            <a:ext cx="3908183"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US"/>
              <a:t>MGM331 Principles of Management Information Systems</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6" name="Shape 286"/>
        <p:cNvGrpSpPr/>
        <p:nvPr/>
      </p:nvGrpSpPr>
      <p:grpSpPr>
        <a:xfrm>
          <a:off x="0" y="0"/>
          <a:ext cx="0" cy="0"/>
          <a:chOff x="0" y="0"/>
          <a:chExt cx="0" cy="0"/>
        </a:xfrm>
      </p:grpSpPr>
      <p:sp>
        <p:nvSpPr>
          <p:cNvPr id="287" name="Google Shape;287;p16"/>
          <p:cNvSpPr txBox="1"/>
          <p:nvPr>
            <p:ph type="title"/>
          </p:nvPr>
        </p:nvSpPr>
        <p:spPr>
          <a:xfrm>
            <a:off x="470647" y="469859"/>
            <a:ext cx="9224681" cy="655264"/>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lt1"/>
              </a:buClr>
              <a:buSzPts val="4000"/>
              <a:buFont typeface="Times New Roman"/>
              <a:buNone/>
            </a:pPr>
            <a:r>
              <a:rPr lang="en-US"/>
              <a:t>Business-to-Consumer E-Commerce</a:t>
            </a:r>
            <a:endParaRPr/>
          </a:p>
        </p:txBody>
      </p:sp>
      <p:sp>
        <p:nvSpPr>
          <p:cNvPr id="288" name="Google Shape;288;p16"/>
          <p:cNvSpPr txBox="1"/>
          <p:nvPr>
            <p:ph idx="1" type="body"/>
          </p:nvPr>
        </p:nvSpPr>
        <p:spPr>
          <a:xfrm>
            <a:off x="188685" y="1422213"/>
            <a:ext cx="11814627" cy="4934138"/>
          </a:xfrm>
          <a:prstGeom prst="rect">
            <a:avLst/>
          </a:prstGeom>
          <a:noFill/>
          <a:ln>
            <a:noFill/>
          </a:ln>
        </p:spPr>
        <p:txBody>
          <a:bodyPr anchorCtr="0" anchor="t" bIns="45700" lIns="91425" spcFirstLastPara="1" rIns="91425" wrap="square" tIns="45700">
            <a:normAutofit fontScale="77500" lnSpcReduction="20000"/>
          </a:bodyPr>
          <a:lstStyle/>
          <a:p>
            <a:pPr indent="-228600" lvl="0" marL="228600" rtl="0" algn="just">
              <a:lnSpc>
                <a:spcPct val="150000"/>
              </a:lnSpc>
              <a:spcBef>
                <a:spcPts val="0"/>
              </a:spcBef>
              <a:spcAft>
                <a:spcPts val="0"/>
              </a:spcAft>
              <a:buClr>
                <a:schemeClr val="dk1"/>
              </a:buClr>
              <a:buSzPct val="100000"/>
              <a:buChar char="•"/>
            </a:pPr>
            <a:r>
              <a:rPr lang="en-US"/>
              <a:t>Another reason for the growth in B2C e-commerce is that online B2C shoppers have the ability to design a personalized product.</a:t>
            </a:r>
            <a:endParaRPr/>
          </a:p>
          <a:p>
            <a:pPr indent="-228600" lvl="0" marL="228600" rtl="0" algn="just">
              <a:lnSpc>
                <a:spcPct val="150000"/>
              </a:lnSpc>
              <a:spcBef>
                <a:spcPts val="1000"/>
              </a:spcBef>
              <a:spcAft>
                <a:spcPts val="0"/>
              </a:spcAft>
              <a:buClr>
                <a:schemeClr val="dk1"/>
              </a:buClr>
              <a:buSzPct val="100000"/>
              <a:buChar char="•"/>
            </a:pPr>
            <a:r>
              <a:rPr lang="en-US"/>
              <a:t>Nike, Inc., provides a successful example of this approach to personalization. The company’s online NIKEiD service enables purchasers to customize a pair of shoes by selecting from different material, features, and fit options—including the level of insole cushioning, sole material, and the fabric color and design of everything from the lining of the shoe to the laces.</a:t>
            </a:r>
            <a:endParaRPr/>
          </a:p>
          <a:p>
            <a:pPr indent="-228600" lvl="0" marL="228600" rtl="0" algn="just">
              <a:lnSpc>
                <a:spcPct val="150000"/>
              </a:lnSpc>
              <a:spcBef>
                <a:spcPts val="1000"/>
              </a:spcBef>
              <a:spcAft>
                <a:spcPts val="0"/>
              </a:spcAft>
              <a:buClr>
                <a:schemeClr val="dk1"/>
              </a:buClr>
              <a:buSzPct val="100000"/>
              <a:buChar char="•"/>
            </a:pPr>
            <a:r>
              <a:rPr lang="en-US"/>
              <a:t>Third reason for the continued growth of B2C e-commerce is the effective use of social media networks by many companies looking to reach consumers, promote their products, and generate online sales. </a:t>
            </a:r>
            <a:endParaRPr/>
          </a:p>
        </p:txBody>
      </p:sp>
      <p:sp>
        <p:nvSpPr>
          <p:cNvPr id="289" name="Google Shape;289;p16"/>
          <p:cNvSpPr txBox="1"/>
          <p:nvPr>
            <p:ph idx="10" type="dt"/>
          </p:nvPr>
        </p:nvSpPr>
        <p:spPr>
          <a:xfrm>
            <a:off x="159656" y="6474053"/>
            <a:ext cx="3478893" cy="378047"/>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Lecture 7 Electronic and Mobile Commerce</a:t>
            </a:r>
            <a:endParaRPr/>
          </a:p>
        </p:txBody>
      </p:sp>
      <p:sp>
        <p:nvSpPr>
          <p:cNvPr id="290" name="Google Shape;290;p16"/>
          <p:cNvSpPr txBox="1"/>
          <p:nvPr>
            <p:ph idx="11" type="ftr"/>
          </p:nvPr>
        </p:nvSpPr>
        <p:spPr>
          <a:xfrm>
            <a:off x="4242545" y="6486976"/>
            <a:ext cx="3706906"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solidFill>
                  <a:schemeClr val="lt1"/>
                </a:solidFill>
              </a:rPr>
              <a:t>www.midocean.ae</a:t>
            </a:r>
            <a:endParaRPr/>
          </a:p>
        </p:txBody>
      </p:sp>
      <p:sp>
        <p:nvSpPr>
          <p:cNvPr id="291" name="Google Shape;291;p16"/>
          <p:cNvSpPr txBox="1"/>
          <p:nvPr>
            <p:ph idx="12" type="sldNum"/>
          </p:nvPr>
        </p:nvSpPr>
        <p:spPr>
          <a:xfrm>
            <a:off x="8095129" y="6486976"/>
            <a:ext cx="3908183"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US"/>
              <a:t>MGM331 Principles of Management Information Systems</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5" name="Shape 295"/>
        <p:cNvGrpSpPr/>
        <p:nvPr/>
      </p:nvGrpSpPr>
      <p:grpSpPr>
        <a:xfrm>
          <a:off x="0" y="0"/>
          <a:ext cx="0" cy="0"/>
          <a:chOff x="0" y="0"/>
          <a:chExt cx="0" cy="0"/>
        </a:xfrm>
      </p:grpSpPr>
      <p:sp>
        <p:nvSpPr>
          <p:cNvPr id="296" name="Google Shape;296;p17"/>
          <p:cNvSpPr txBox="1"/>
          <p:nvPr>
            <p:ph type="title"/>
          </p:nvPr>
        </p:nvSpPr>
        <p:spPr>
          <a:xfrm>
            <a:off x="470647" y="469859"/>
            <a:ext cx="9224681" cy="655264"/>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lt1"/>
              </a:buClr>
              <a:buSzPts val="4000"/>
              <a:buFont typeface="Times New Roman"/>
              <a:buNone/>
            </a:pPr>
            <a:r>
              <a:rPr lang="en-US"/>
              <a:t>Consumer-to-Consumer E-Commerce</a:t>
            </a:r>
            <a:endParaRPr/>
          </a:p>
        </p:txBody>
      </p:sp>
      <p:sp>
        <p:nvSpPr>
          <p:cNvPr id="297" name="Google Shape;297;p17"/>
          <p:cNvSpPr txBox="1"/>
          <p:nvPr>
            <p:ph idx="1" type="body"/>
          </p:nvPr>
        </p:nvSpPr>
        <p:spPr>
          <a:xfrm>
            <a:off x="188685" y="1422213"/>
            <a:ext cx="11814627" cy="4934138"/>
          </a:xfrm>
          <a:prstGeom prst="rect">
            <a:avLst/>
          </a:prstGeom>
          <a:noFill/>
          <a:ln>
            <a:noFill/>
          </a:ln>
        </p:spPr>
        <p:txBody>
          <a:bodyPr anchorCtr="0" anchor="t" bIns="45700" lIns="91425" spcFirstLastPara="1" rIns="91425" wrap="square" tIns="45700">
            <a:normAutofit/>
          </a:bodyPr>
          <a:lstStyle/>
          <a:p>
            <a:pPr indent="-228600" lvl="0" marL="228600" rtl="0" algn="just">
              <a:lnSpc>
                <a:spcPct val="150000"/>
              </a:lnSpc>
              <a:spcBef>
                <a:spcPts val="0"/>
              </a:spcBef>
              <a:spcAft>
                <a:spcPts val="0"/>
              </a:spcAft>
              <a:buClr>
                <a:schemeClr val="accent1"/>
              </a:buClr>
              <a:buSzPts val="2800"/>
              <a:buChar char="•"/>
            </a:pPr>
            <a:r>
              <a:rPr b="1" i="1" lang="en-US">
                <a:solidFill>
                  <a:schemeClr val="accent1"/>
                </a:solidFill>
              </a:rPr>
              <a:t>Consumer-to-consumer (C2C) </a:t>
            </a:r>
            <a:r>
              <a:rPr lang="en-US"/>
              <a:t>e-commerce is a subset of e-commerce that involves electronic transactions between consumers using a third party to facilitate the process.</a:t>
            </a:r>
            <a:endParaRPr/>
          </a:p>
          <a:p>
            <a:pPr indent="-228600" lvl="0" marL="228600" rtl="0" algn="just">
              <a:lnSpc>
                <a:spcPct val="150000"/>
              </a:lnSpc>
              <a:spcBef>
                <a:spcPts val="1000"/>
              </a:spcBef>
              <a:spcAft>
                <a:spcPts val="0"/>
              </a:spcAft>
              <a:buClr>
                <a:schemeClr val="dk1"/>
              </a:buClr>
              <a:buSzPts val="2800"/>
              <a:buChar char="•"/>
            </a:pPr>
            <a:r>
              <a:rPr lang="en-US"/>
              <a:t>eBay is an example of a C2C e-commerce site; customers buy and sell items to each other through the site. Founded in 1995, eBay has become one of the most popular Web sites in the world.</a:t>
            </a:r>
            <a:endParaRPr/>
          </a:p>
          <a:p>
            <a:pPr indent="-50800" lvl="0" marL="228600" rtl="0" algn="just">
              <a:lnSpc>
                <a:spcPct val="150000"/>
              </a:lnSpc>
              <a:spcBef>
                <a:spcPts val="1000"/>
              </a:spcBef>
              <a:spcAft>
                <a:spcPts val="0"/>
              </a:spcAft>
              <a:buClr>
                <a:schemeClr val="dk1"/>
              </a:buClr>
              <a:buSzPts val="2800"/>
              <a:buNone/>
            </a:pPr>
            <a:r>
              <a:t/>
            </a:r>
            <a:endParaRPr/>
          </a:p>
        </p:txBody>
      </p:sp>
      <p:sp>
        <p:nvSpPr>
          <p:cNvPr id="298" name="Google Shape;298;p17"/>
          <p:cNvSpPr txBox="1"/>
          <p:nvPr>
            <p:ph idx="10" type="dt"/>
          </p:nvPr>
        </p:nvSpPr>
        <p:spPr>
          <a:xfrm>
            <a:off x="159656" y="6474053"/>
            <a:ext cx="3478893" cy="378047"/>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Lecture 7 Electronic and Mobile Commerce</a:t>
            </a:r>
            <a:endParaRPr/>
          </a:p>
        </p:txBody>
      </p:sp>
      <p:sp>
        <p:nvSpPr>
          <p:cNvPr id="299" name="Google Shape;299;p17"/>
          <p:cNvSpPr txBox="1"/>
          <p:nvPr>
            <p:ph idx="11" type="ftr"/>
          </p:nvPr>
        </p:nvSpPr>
        <p:spPr>
          <a:xfrm>
            <a:off x="4242545" y="6486976"/>
            <a:ext cx="3706906"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solidFill>
                  <a:schemeClr val="lt1"/>
                </a:solidFill>
              </a:rPr>
              <a:t>www.midocean.ae</a:t>
            </a:r>
            <a:endParaRPr/>
          </a:p>
        </p:txBody>
      </p:sp>
      <p:sp>
        <p:nvSpPr>
          <p:cNvPr id="300" name="Google Shape;300;p17"/>
          <p:cNvSpPr txBox="1"/>
          <p:nvPr>
            <p:ph idx="12" type="sldNum"/>
          </p:nvPr>
        </p:nvSpPr>
        <p:spPr>
          <a:xfrm>
            <a:off x="8095129" y="6486976"/>
            <a:ext cx="3908183"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US"/>
              <a:t>MGM331 Principles of Management Information Systems</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4" name="Shape 304"/>
        <p:cNvGrpSpPr/>
        <p:nvPr/>
      </p:nvGrpSpPr>
      <p:grpSpPr>
        <a:xfrm>
          <a:off x="0" y="0"/>
          <a:ext cx="0" cy="0"/>
          <a:chOff x="0" y="0"/>
          <a:chExt cx="0" cy="0"/>
        </a:xfrm>
      </p:grpSpPr>
      <p:sp>
        <p:nvSpPr>
          <p:cNvPr id="305" name="Google Shape;305;p18"/>
          <p:cNvSpPr txBox="1"/>
          <p:nvPr>
            <p:ph type="title"/>
          </p:nvPr>
        </p:nvSpPr>
        <p:spPr>
          <a:xfrm>
            <a:off x="470647" y="469859"/>
            <a:ext cx="9224681" cy="655264"/>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lt1"/>
              </a:buClr>
              <a:buSzPts val="3200"/>
              <a:buFont typeface="Times New Roman"/>
              <a:buNone/>
            </a:pPr>
            <a:r>
              <a:rPr lang="en-US" sz="3200"/>
              <a:t>TABLE 7.3 Differences among B2B, B2C, and C2C</a:t>
            </a:r>
            <a:endParaRPr sz="3200"/>
          </a:p>
        </p:txBody>
      </p:sp>
      <p:sp>
        <p:nvSpPr>
          <p:cNvPr id="306" name="Google Shape;306;p18"/>
          <p:cNvSpPr txBox="1"/>
          <p:nvPr>
            <p:ph idx="10" type="dt"/>
          </p:nvPr>
        </p:nvSpPr>
        <p:spPr>
          <a:xfrm>
            <a:off x="159656" y="6474053"/>
            <a:ext cx="3478893" cy="378047"/>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Lecture 7 Electronic and Mobile Commerce</a:t>
            </a:r>
            <a:endParaRPr/>
          </a:p>
        </p:txBody>
      </p:sp>
      <p:sp>
        <p:nvSpPr>
          <p:cNvPr id="307" name="Google Shape;307;p18"/>
          <p:cNvSpPr txBox="1"/>
          <p:nvPr>
            <p:ph idx="11" type="ftr"/>
          </p:nvPr>
        </p:nvSpPr>
        <p:spPr>
          <a:xfrm>
            <a:off x="4242545" y="6486976"/>
            <a:ext cx="3706906"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solidFill>
                  <a:schemeClr val="lt1"/>
                </a:solidFill>
              </a:rPr>
              <a:t>www.midocean.ae</a:t>
            </a:r>
            <a:endParaRPr/>
          </a:p>
        </p:txBody>
      </p:sp>
      <p:sp>
        <p:nvSpPr>
          <p:cNvPr id="308" name="Google Shape;308;p18"/>
          <p:cNvSpPr txBox="1"/>
          <p:nvPr>
            <p:ph idx="12" type="sldNum"/>
          </p:nvPr>
        </p:nvSpPr>
        <p:spPr>
          <a:xfrm>
            <a:off x="8095129" y="6486976"/>
            <a:ext cx="3908183"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US"/>
              <a:t>MGM331 Principles of Management Information Systems</a:t>
            </a:r>
            <a:endParaRPr/>
          </a:p>
        </p:txBody>
      </p:sp>
      <p:graphicFrame>
        <p:nvGraphicFramePr>
          <p:cNvPr id="309" name="Google Shape;309;p18"/>
          <p:cNvGraphicFramePr/>
          <p:nvPr/>
        </p:nvGraphicFramePr>
        <p:xfrm>
          <a:off x="189136" y="1021530"/>
          <a:ext cx="3000000" cy="3000000"/>
        </p:xfrm>
        <a:graphic>
          <a:graphicData uri="http://schemas.openxmlformats.org/drawingml/2006/table">
            <a:tbl>
              <a:tblPr bandRow="1" firstRow="1">
                <a:noFill/>
                <a:tableStyleId>{C208C192-AADB-4CE5-861E-EF4A8E38FD2F}</a:tableStyleId>
              </a:tblPr>
              <a:tblGrid>
                <a:gridCol w="2953550"/>
                <a:gridCol w="2953550"/>
                <a:gridCol w="2953550"/>
                <a:gridCol w="2953550"/>
              </a:tblGrid>
              <a:tr h="164525">
                <a:tc>
                  <a:txBody>
                    <a:bodyPr/>
                    <a:lstStyle/>
                    <a:p>
                      <a:pPr indent="0" lvl="0" marL="126365" marR="0" rtl="0" algn="l">
                        <a:spcBef>
                          <a:spcPts val="0"/>
                        </a:spcBef>
                        <a:spcAft>
                          <a:spcPts val="0"/>
                        </a:spcAft>
                        <a:buNone/>
                      </a:pPr>
                      <a:r>
                        <a:rPr lang="en-US" sz="2000" u="none" cap="none" strike="noStrike">
                          <a:solidFill>
                            <a:srgbClr val="FFFFFF"/>
                          </a:solidFill>
                          <a:latin typeface="Times New Roman"/>
                          <a:ea typeface="Times New Roman"/>
                          <a:cs typeface="Times New Roman"/>
                          <a:sym typeface="Times New Roman"/>
                        </a:rPr>
                        <a:t>Factors</a:t>
                      </a:r>
                      <a:endParaRPr sz="2000" u="none" cap="none" strike="noStrike">
                        <a:latin typeface="Times New Roman"/>
                        <a:ea typeface="Times New Roman"/>
                        <a:cs typeface="Times New Roman"/>
                        <a:sym typeface="Times New Roman"/>
                      </a:endParaRPr>
                    </a:p>
                  </a:txBody>
                  <a:tcPr marT="0" marB="0" marR="0" marL="0"/>
                </a:tc>
                <a:tc>
                  <a:txBody>
                    <a:bodyPr/>
                    <a:lstStyle/>
                    <a:p>
                      <a:pPr indent="0" lvl="0" marL="126365" marR="0" rtl="0" algn="l">
                        <a:spcBef>
                          <a:spcPts val="0"/>
                        </a:spcBef>
                        <a:spcAft>
                          <a:spcPts val="0"/>
                        </a:spcAft>
                        <a:buNone/>
                      </a:pPr>
                      <a:r>
                        <a:rPr lang="en-US" sz="2000" u="none" cap="none" strike="noStrike">
                          <a:solidFill>
                            <a:srgbClr val="FFFFFF"/>
                          </a:solidFill>
                          <a:latin typeface="Times New Roman"/>
                          <a:ea typeface="Times New Roman"/>
                          <a:cs typeface="Times New Roman"/>
                          <a:sym typeface="Times New Roman"/>
                        </a:rPr>
                        <a:t>B2B</a:t>
                      </a:r>
                      <a:endParaRPr sz="2000" u="none" cap="none" strike="noStrike">
                        <a:latin typeface="Times New Roman"/>
                        <a:ea typeface="Times New Roman"/>
                        <a:cs typeface="Times New Roman"/>
                        <a:sym typeface="Times New Roman"/>
                      </a:endParaRPr>
                    </a:p>
                  </a:txBody>
                  <a:tcPr marT="0" marB="0" marR="0" marL="0"/>
                </a:tc>
                <a:tc>
                  <a:txBody>
                    <a:bodyPr/>
                    <a:lstStyle/>
                    <a:p>
                      <a:pPr indent="0" lvl="0" marL="125729" marR="0" rtl="0" algn="l">
                        <a:spcBef>
                          <a:spcPts val="0"/>
                        </a:spcBef>
                        <a:spcAft>
                          <a:spcPts val="0"/>
                        </a:spcAft>
                        <a:buNone/>
                      </a:pPr>
                      <a:r>
                        <a:rPr lang="en-US" sz="2000" u="none" cap="none" strike="noStrike">
                          <a:solidFill>
                            <a:srgbClr val="FFFFFF"/>
                          </a:solidFill>
                          <a:latin typeface="Times New Roman"/>
                          <a:ea typeface="Times New Roman"/>
                          <a:cs typeface="Times New Roman"/>
                          <a:sym typeface="Times New Roman"/>
                        </a:rPr>
                        <a:t>B2C</a:t>
                      </a:r>
                      <a:endParaRPr sz="2000" u="none" cap="none" strike="noStrike">
                        <a:latin typeface="Times New Roman"/>
                        <a:ea typeface="Times New Roman"/>
                        <a:cs typeface="Times New Roman"/>
                        <a:sym typeface="Times New Roman"/>
                      </a:endParaRPr>
                    </a:p>
                  </a:txBody>
                  <a:tcPr marT="0" marB="0" marR="0" marL="0"/>
                </a:tc>
                <a:tc>
                  <a:txBody>
                    <a:bodyPr/>
                    <a:lstStyle/>
                    <a:p>
                      <a:pPr indent="0" lvl="0" marL="125729" marR="0" rtl="0" algn="l">
                        <a:spcBef>
                          <a:spcPts val="0"/>
                        </a:spcBef>
                        <a:spcAft>
                          <a:spcPts val="0"/>
                        </a:spcAft>
                        <a:buNone/>
                      </a:pPr>
                      <a:r>
                        <a:rPr lang="en-US" sz="2000" u="none" cap="none" strike="noStrike">
                          <a:solidFill>
                            <a:srgbClr val="FFFFFF"/>
                          </a:solidFill>
                          <a:latin typeface="Times New Roman"/>
                          <a:ea typeface="Times New Roman"/>
                          <a:cs typeface="Times New Roman"/>
                          <a:sym typeface="Times New Roman"/>
                        </a:rPr>
                        <a:t>C2C</a:t>
                      </a:r>
                      <a:endParaRPr sz="2000" u="none" cap="none" strike="noStrike">
                        <a:latin typeface="Times New Roman"/>
                        <a:ea typeface="Times New Roman"/>
                        <a:cs typeface="Times New Roman"/>
                        <a:sym typeface="Times New Roman"/>
                      </a:endParaRPr>
                    </a:p>
                  </a:txBody>
                  <a:tcPr marT="0" marB="0" marR="0" marL="0"/>
                </a:tc>
              </a:tr>
              <a:tr h="378425">
                <a:tc>
                  <a:txBody>
                    <a:bodyPr/>
                    <a:lstStyle/>
                    <a:p>
                      <a:pPr indent="0" lvl="0" marL="0" marR="0" rtl="0" algn="l">
                        <a:lnSpc>
                          <a:spcPct val="100000"/>
                        </a:lnSpc>
                        <a:spcBef>
                          <a:spcPts val="0"/>
                        </a:spcBef>
                        <a:spcAft>
                          <a:spcPts val="0"/>
                        </a:spcAft>
                        <a:buClr>
                          <a:schemeClr val="dk1"/>
                        </a:buClr>
                        <a:buSzPts val="2000"/>
                        <a:buFont typeface="Times New Roman"/>
                        <a:buNone/>
                      </a:pPr>
                      <a:r>
                        <a:rPr lang="en-US" sz="2000" u="none" cap="none" strike="noStrike">
                          <a:solidFill>
                            <a:schemeClr val="dk1"/>
                          </a:solidFill>
                          <a:latin typeface="Times New Roman"/>
                          <a:ea typeface="Times New Roman"/>
                          <a:cs typeface="Times New Roman"/>
                          <a:sym typeface="Times New Roman"/>
                        </a:rPr>
                        <a:t>Typical value of sale</a:t>
                      </a:r>
                      <a:endParaRPr/>
                    </a:p>
                  </a:txBody>
                  <a:tcPr marT="45725" marB="45725" marR="91450" marL="91450"/>
                </a:tc>
                <a:tc>
                  <a:txBody>
                    <a:bodyPr/>
                    <a:lstStyle/>
                    <a:p>
                      <a:pPr indent="0" lvl="0" marL="126365" marR="200025" rtl="0" algn="l">
                        <a:lnSpc>
                          <a:spcPct val="105000"/>
                        </a:lnSpc>
                        <a:spcBef>
                          <a:spcPts val="0"/>
                        </a:spcBef>
                        <a:spcAft>
                          <a:spcPts val="0"/>
                        </a:spcAft>
                        <a:buNone/>
                      </a:pPr>
                      <a:r>
                        <a:rPr lang="en-US" sz="2000" u="none" cap="none" strike="noStrike">
                          <a:latin typeface="Times New Roman"/>
                          <a:ea typeface="Times New Roman"/>
                          <a:cs typeface="Times New Roman"/>
                          <a:sym typeface="Times New Roman"/>
                        </a:rPr>
                        <a:t>Thousands or millions of dollars</a:t>
                      </a:r>
                      <a:endParaRPr/>
                    </a:p>
                  </a:txBody>
                  <a:tcPr marT="0" marB="0" marR="0" marL="0"/>
                </a:tc>
                <a:tc>
                  <a:txBody>
                    <a:bodyPr/>
                    <a:lstStyle/>
                    <a:p>
                      <a:pPr indent="0" lvl="0" marL="0" marR="0" rtl="0" algn="l">
                        <a:lnSpc>
                          <a:spcPct val="100000"/>
                        </a:lnSpc>
                        <a:spcBef>
                          <a:spcPts val="0"/>
                        </a:spcBef>
                        <a:spcAft>
                          <a:spcPts val="0"/>
                        </a:spcAft>
                        <a:buClr>
                          <a:schemeClr val="dk1"/>
                        </a:buClr>
                        <a:buSzPts val="2000"/>
                        <a:buFont typeface="Times New Roman"/>
                        <a:buNone/>
                      </a:pPr>
                      <a:r>
                        <a:rPr lang="en-US" sz="2000" u="none" cap="none" strike="noStrike">
                          <a:solidFill>
                            <a:schemeClr val="dk1"/>
                          </a:solidFill>
                          <a:latin typeface="Times New Roman"/>
                          <a:ea typeface="Times New Roman"/>
                          <a:cs typeface="Times New Roman"/>
                          <a:sym typeface="Times New Roman"/>
                        </a:rPr>
                        <a:t>Tens or hundreds of dollars</a:t>
                      </a:r>
                      <a:endParaRPr/>
                    </a:p>
                  </a:txBody>
                  <a:tcPr marT="45725" marB="45725" marR="91450" marL="91450"/>
                </a:tc>
                <a:tc>
                  <a:txBody>
                    <a:bodyPr/>
                    <a:lstStyle/>
                    <a:p>
                      <a:pPr indent="0" lvl="0" marL="0" marR="0" rtl="0" algn="l">
                        <a:lnSpc>
                          <a:spcPct val="100000"/>
                        </a:lnSpc>
                        <a:spcBef>
                          <a:spcPts val="0"/>
                        </a:spcBef>
                        <a:spcAft>
                          <a:spcPts val="0"/>
                        </a:spcAft>
                        <a:buClr>
                          <a:schemeClr val="dk1"/>
                        </a:buClr>
                        <a:buSzPts val="2000"/>
                        <a:buFont typeface="Times New Roman"/>
                        <a:buNone/>
                      </a:pPr>
                      <a:r>
                        <a:rPr lang="en-US" sz="2000" u="none" cap="none" strike="noStrike">
                          <a:solidFill>
                            <a:schemeClr val="dk1"/>
                          </a:solidFill>
                          <a:latin typeface="Times New Roman"/>
                          <a:ea typeface="Times New Roman"/>
                          <a:cs typeface="Times New Roman"/>
                          <a:sym typeface="Times New Roman"/>
                        </a:rPr>
                        <a:t>Tens of dollars</a:t>
                      </a:r>
                      <a:endParaRPr/>
                    </a:p>
                    <a:p>
                      <a:pPr indent="0" lvl="0" marL="0" marR="0" rtl="0" algn="l">
                        <a:spcBef>
                          <a:spcPts val="0"/>
                        </a:spcBef>
                        <a:spcAft>
                          <a:spcPts val="0"/>
                        </a:spcAft>
                        <a:buNone/>
                      </a:pPr>
                      <a:r>
                        <a:t/>
                      </a:r>
                      <a:endParaRPr sz="2000"/>
                    </a:p>
                  </a:txBody>
                  <a:tcPr marT="45725" marB="45725" marR="91450" marL="91450"/>
                </a:tc>
              </a:tr>
              <a:tr h="213900">
                <a:tc>
                  <a:txBody>
                    <a:bodyPr/>
                    <a:lstStyle/>
                    <a:p>
                      <a:pPr indent="0" lvl="0" marL="0" marR="0" rtl="0" algn="l">
                        <a:lnSpc>
                          <a:spcPct val="100000"/>
                        </a:lnSpc>
                        <a:spcBef>
                          <a:spcPts val="0"/>
                        </a:spcBef>
                        <a:spcAft>
                          <a:spcPts val="0"/>
                        </a:spcAft>
                        <a:buClr>
                          <a:schemeClr val="dk1"/>
                        </a:buClr>
                        <a:buSzPts val="2000"/>
                        <a:buFont typeface="Times New Roman"/>
                        <a:buNone/>
                      </a:pPr>
                      <a:r>
                        <a:rPr lang="en-US" sz="2000">
                          <a:solidFill>
                            <a:schemeClr val="dk1"/>
                          </a:solidFill>
                          <a:latin typeface="Times New Roman"/>
                          <a:ea typeface="Times New Roman"/>
                          <a:cs typeface="Times New Roman"/>
                          <a:sym typeface="Times New Roman"/>
                        </a:rPr>
                        <a:t>Length of sales process</a:t>
                      </a:r>
                      <a:endParaRPr/>
                    </a:p>
                  </a:txBody>
                  <a:tcPr marT="45725" marB="45725" marR="91450" marL="91450"/>
                </a:tc>
                <a:tc>
                  <a:txBody>
                    <a:bodyPr/>
                    <a:lstStyle/>
                    <a:p>
                      <a:pPr indent="0" lvl="0" marL="126365" marR="0" rtl="0" algn="l">
                        <a:spcBef>
                          <a:spcPts val="0"/>
                        </a:spcBef>
                        <a:spcAft>
                          <a:spcPts val="0"/>
                        </a:spcAft>
                        <a:buNone/>
                      </a:pPr>
                      <a:r>
                        <a:rPr lang="en-US" sz="2000">
                          <a:latin typeface="Times New Roman"/>
                          <a:ea typeface="Times New Roman"/>
                          <a:cs typeface="Times New Roman"/>
                          <a:sym typeface="Times New Roman"/>
                        </a:rPr>
                        <a:t>Days to months</a:t>
                      </a:r>
                      <a:endParaRPr/>
                    </a:p>
                  </a:txBody>
                  <a:tcPr marT="0" marB="0" marR="0" marL="0"/>
                </a:tc>
                <a:tc>
                  <a:txBody>
                    <a:bodyPr/>
                    <a:lstStyle/>
                    <a:p>
                      <a:pPr indent="0" lvl="0" marL="0" marR="0" rtl="0" algn="l">
                        <a:spcBef>
                          <a:spcPts val="0"/>
                        </a:spcBef>
                        <a:spcAft>
                          <a:spcPts val="0"/>
                        </a:spcAft>
                        <a:buNone/>
                      </a:pPr>
                      <a:r>
                        <a:rPr lang="en-US" sz="2000">
                          <a:solidFill>
                            <a:schemeClr val="dk1"/>
                          </a:solidFill>
                          <a:latin typeface="Times New Roman"/>
                          <a:ea typeface="Times New Roman"/>
                          <a:cs typeface="Times New Roman"/>
                          <a:sym typeface="Times New Roman"/>
                        </a:rPr>
                        <a:t>Days to weeks </a:t>
                      </a:r>
                      <a:endParaRPr sz="2000"/>
                    </a:p>
                  </a:txBody>
                  <a:tcPr marT="45725" marB="45725" marR="91450" marL="91450"/>
                </a:tc>
                <a:tc>
                  <a:txBody>
                    <a:bodyPr/>
                    <a:lstStyle/>
                    <a:p>
                      <a:pPr indent="0" lvl="0" marL="0" marR="0" rtl="0" algn="l">
                        <a:spcBef>
                          <a:spcPts val="0"/>
                        </a:spcBef>
                        <a:spcAft>
                          <a:spcPts val="0"/>
                        </a:spcAft>
                        <a:buNone/>
                      </a:pPr>
                      <a:r>
                        <a:rPr lang="en-US" sz="2000">
                          <a:solidFill>
                            <a:schemeClr val="dk1"/>
                          </a:solidFill>
                          <a:latin typeface="Times New Roman"/>
                          <a:ea typeface="Times New Roman"/>
                          <a:cs typeface="Times New Roman"/>
                          <a:sym typeface="Times New Roman"/>
                        </a:rPr>
                        <a:t>Hours to days </a:t>
                      </a:r>
                      <a:endParaRPr sz="2000"/>
                    </a:p>
                  </a:txBody>
                  <a:tcPr marT="45725" marB="45725" marR="91450" marL="91450"/>
                </a:tc>
              </a:tr>
              <a:tr h="378425">
                <a:tc>
                  <a:txBody>
                    <a:bodyPr/>
                    <a:lstStyle/>
                    <a:p>
                      <a:pPr indent="0" lvl="0" marL="0" marR="0" rtl="0" algn="l">
                        <a:lnSpc>
                          <a:spcPct val="100000"/>
                        </a:lnSpc>
                        <a:spcBef>
                          <a:spcPts val="0"/>
                        </a:spcBef>
                        <a:spcAft>
                          <a:spcPts val="0"/>
                        </a:spcAft>
                        <a:buClr>
                          <a:schemeClr val="dk1"/>
                        </a:buClr>
                        <a:buSzPts val="2000"/>
                        <a:buFont typeface="Times New Roman"/>
                        <a:buNone/>
                      </a:pPr>
                      <a:r>
                        <a:rPr lang="en-US" sz="2000">
                          <a:solidFill>
                            <a:schemeClr val="dk1"/>
                          </a:solidFill>
                          <a:latin typeface="Times New Roman"/>
                          <a:ea typeface="Times New Roman"/>
                          <a:cs typeface="Times New Roman"/>
                          <a:sym typeface="Times New Roman"/>
                        </a:rPr>
                        <a:t>Number of decision makers involved</a:t>
                      </a:r>
                      <a:endParaRPr/>
                    </a:p>
                  </a:txBody>
                  <a:tcPr marT="45725" marB="45725" marR="91450" marL="91450"/>
                </a:tc>
                <a:tc>
                  <a:txBody>
                    <a:bodyPr/>
                    <a:lstStyle/>
                    <a:p>
                      <a:pPr indent="0" lvl="0" marL="0" marR="0" rtl="0" algn="l">
                        <a:spcBef>
                          <a:spcPts val="0"/>
                        </a:spcBef>
                        <a:spcAft>
                          <a:spcPts val="0"/>
                        </a:spcAft>
                        <a:buNone/>
                      </a:pPr>
                      <a:r>
                        <a:rPr lang="en-US" sz="2000">
                          <a:solidFill>
                            <a:schemeClr val="dk1"/>
                          </a:solidFill>
                          <a:latin typeface="Times New Roman"/>
                          <a:ea typeface="Times New Roman"/>
                          <a:cs typeface="Times New Roman"/>
                          <a:sym typeface="Times New Roman"/>
                        </a:rPr>
                        <a:t>Several people to a dozen or more</a:t>
                      </a:r>
                      <a:endParaRPr sz="2000"/>
                    </a:p>
                  </a:txBody>
                  <a:tcPr marT="45725" marB="45725" marR="91450" marL="91450"/>
                </a:tc>
                <a:tc>
                  <a:txBody>
                    <a:bodyPr/>
                    <a:lstStyle/>
                    <a:p>
                      <a:pPr indent="0" lvl="0" marL="0" marR="0" rtl="0" algn="l">
                        <a:lnSpc>
                          <a:spcPct val="100000"/>
                        </a:lnSpc>
                        <a:spcBef>
                          <a:spcPts val="0"/>
                        </a:spcBef>
                        <a:spcAft>
                          <a:spcPts val="0"/>
                        </a:spcAft>
                        <a:buClr>
                          <a:schemeClr val="dk1"/>
                        </a:buClr>
                        <a:buSzPts val="2000"/>
                        <a:buFont typeface="Times New Roman"/>
                        <a:buNone/>
                      </a:pPr>
                      <a:r>
                        <a:rPr lang="en-US" sz="2000">
                          <a:solidFill>
                            <a:schemeClr val="dk1"/>
                          </a:solidFill>
                          <a:latin typeface="Times New Roman"/>
                          <a:ea typeface="Times New Roman"/>
                          <a:cs typeface="Times New Roman"/>
                          <a:sym typeface="Times New Roman"/>
                        </a:rPr>
                        <a:t>One or two</a:t>
                      </a:r>
                      <a:endParaRPr/>
                    </a:p>
                    <a:p>
                      <a:pPr indent="0" lvl="0" marL="0" marR="0" rtl="0" algn="l">
                        <a:spcBef>
                          <a:spcPts val="0"/>
                        </a:spcBef>
                        <a:spcAft>
                          <a:spcPts val="0"/>
                        </a:spcAft>
                        <a:buNone/>
                      </a:pPr>
                      <a:r>
                        <a:t/>
                      </a:r>
                      <a:endParaRPr sz="2000"/>
                    </a:p>
                  </a:txBody>
                  <a:tcPr marT="45725" marB="45725" marR="91450" marL="91450"/>
                </a:tc>
                <a:tc>
                  <a:txBody>
                    <a:bodyPr/>
                    <a:lstStyle/>
                    <a:p>
                      <a:pPr indent="0" lvl="0" marL="0" marR="0" rtl="0" algn="l">
                        <a:lnSpc>
                          <a:spcPct val="100000"/>
                        </a:lnSpc>
                        <a:spcBef>
                          <a:spcPts val="0"/>
                        </a:spcBef>
                        <a:spcAft>
                          <a:spcPts val="0"/>
                        </a:spcAft>
                        <a:buClr>
                          <a:schemeClr val="dk1"/>
                        </a:buClr>
                        <a:buSzPts val="2000"/>
                        <a:buFont typeface="Times New Roman"/>
                        <a:buNone/>
                      </a:pPr>
                      <a:r>
                        <a:rPr lang="en-US" sz="2000">
                          <a:solidFill>
                            <a:schemeClr val="dk1"/>
                          </a:solidFill>
                          <a:latin typeface="Times New Roman"/>
                          <a:ea typeface="Times New Roman"/>
                          <a:cs typeface="Times New Roman"/>
                          <a:sym typeface="Times New Roman"/>
                        </a:rPr>
                        <a:t>One or two</a:t>
                      </a:r>
                      <a:endParaRPr/>
                    </a:p>
                    <a:p>
                      <a:pPr indent="0" lvl="0" marL="0" marR="0" rtl="0" algn="l">
                        <a:spcBef>
                          <a:spcPts val="0"/>
                        </a:spcBef>
                        <a:spcAft>
                          <a:spcPts val="0"/>
                        </a:spcAft>
                        <a:buNone/>
                      </a:pPr>
                      <a:r>
                        <a:t/>
                      </a:r>
                      <a:endParaRPr sz="2000"/>
                    </a:p>
                  </a:txBody>
                  <a:tcPr marT="45725" marB="45725" marR="91450" marL="91450"/>
                </a:tc>
              </a:tr>
              <a:tr h="378425">
                <a:tc>
                  <a:txBody>
                    <a:bodyPr/>
                    <a:lstStyle/>
                    <a:p>
                      <a:pPr indent="0" lvl="0" marL="0" marR="0" rtl="0" algn="l">
                        <a:lnSpc>
                          <a:spcPct val="100000"/>
                        </a:lnSpc>
                        <a:spcBef>
                          <a:spcPts val="0"/>
                        </a:spcBef>
                        <a:spcAft>
                          <a:spcPts val="0"/>
                        </a:spcAft>
                        <a:buClr>
                          <a:schemeClr val="dk1"/>
                        </a:buClr>
                        <a:buSzPts val="2000"/>
                        <a:buFont typeface="Times New Roman"/>
                        <a:buNone/>
                      </a:pPr>
                      <a:r>
                        <a:rPr lang="en-US" sz="2000">
                          <a:solidFill>
                            <a:schemeClr val="dk1"/>
                          </a:solidFill>
                          <a:latin typeface="Times New Roman"/>
                          <a:ea typeface="Times New Roman"/>
                          <a:cs typeface="Times New Roman"/>
                          <a:sym typeface="Times New Roman"/>
                        </a:rPr>
                        <a:t>Uniformity of offer</a:t>
                      </a:r>
                      <a:endParaRPr/>
                    </a:p>
                  </a:txBody>
                  <a:tcPr marT="45725" marB="45725" marR="91450" marL="91450"/>
                </a:tc>
                <a:tc>
                  <a:txBody>
                    <a:bodyPr/>
                    <a:lstStyle/>
                    <a:p>
                      <a:pPr indent="0" lvl="0" marL="0" marR="0" rtl="0" algn="l">
                        <a:spcBef>
                          <a:spcPts val="0"/>
                        </a:spcBef>
                        <a:spcAft>
                          <a:spcPts val="0"/>
                        </a:spcAft>
                        <a:buNone/>
                      </a:pPr>
                      <a:r>
                        <a:rPr lang="en-US" sz="2000">
                          <a:solidFill>
                            <a:schemeClr val="dk1"/>
                          </a:solidFill>
                          <a:latin typeface="Times New Roman"/>
                          <a:ea typeface="Times New Roman"/>
                          <a:cs typeface="Times New Roman"/>
                          <a:sym typeface="Times New Roman"/>
                        </a:rPr>
                        <a:t>Typically a uniform product offering</a:t>
                      </a:r>
                      <a:endParaRPr sz="2000"/>
                    </a:p>
                  </a:txBody>
                  <a:tcPr marT="45725" marB="45725" marR="91450" marL="91450"/>
                </a:tc>
                <a:tc>
                  <a:txBody>
                    <a:bodyPr/>
                    <a:lstStyle/>
                    <a:p>
                      <a:pPr indent="0" lvl="0" marL="0" marR="0" rtl="0" algn="l">
                        <a:lnSpc>
                          <a:spcPct val="100000"/>
                        </a:lnSpc>
                        <a:spcBef>
                          <a:spcPts val="0"/>
                        </a:spcBef>
                        <a:spcAft>
                          <a:spcPts val="0"/>
                        </a:spcAft>
                        <a:buClr>
                          <a:schemeClr val="dk1"/>
                        </a:buClr>
                        <a:buSzPts val="2000"/>
                        <a:buFont typeface="Times New Roman"/>
                        <a:buNone/>
                      </a:pPr>
                      <a:r>
                        <a:rPr lang="en-US" sz="2000">
                          <a:solidFill>
                            <a:schemeClr val="dk1"/>
                          </a:solidFill>
                          <a:latin typeface="Times New Roman"/>
                          <a:ea typeface="Times New Roman"/>
                          <a:cs typeface="Times New Roman"/>
                          <a:sym typeface="Times New Roman"/>
                        </a:rPr>
                        <a:t>More customized product offering</a:t>
                      </a:r>
                      <a:endParaRPr/>
                    </a:p>
                  </a:txBody>
                  <a:tcPr marT="45725" marB="45725" marR="91450" marL="91450"/>
                </a:tc>
                <a:tc>
                  <a:txBody>
                    <a:bodyPr/>
                    <a:lstStyle/>
                    <a:p>
                      <a:pPr indent="0" lvl="0" marL="0" marR="0" rtl="0" algn="l">
                        <a:lnSpc>
                          <a:spcPct val="100000"/>
                        </a:lnSpc>
                        <a:spcBef>
                          <a:spcPts val="0"/>
                        </a:spcBef>
                        <a:spcAft>
                          <a:spcPts val="0"/>
                        </a:spcAft>
                        <a:buClr>
                          <a:schemeClr val="dk1"/>
                        </a:buClr>
                        <a:buSzPts val="2000"/>
                        <a:buFont typeface="Times New Roman"/>
                        <a:buNone/>
                      </a:pPr>
                      <a:r>
                        <a:rPr lang="en-US" sz="2000">
                          <a:solidFill>
                            <a:schemeClr val="dk1"/>
                          </a:solidFill>
                          <a:latin typeface="Times New Roman"/>
                          <a:ea typeface="Times New Roman"/>
                          <a:cs typeface="Times New Roman"/>
                          <a:sym typeface="Times New Roman"/>
                        </a:rPr>
                        <a:t>Single product offering, one of a kind</a:t>
                      </a:r>
                      <a:endParaRPr/>
                    </a:p>
                  </a:txBody>
                  <a:tcPr marT="45725" marB="45725" marR="91450" marL="91450"/>
                </a:tc>
              </a:tr>
              <a:tr h="1036575">
                <a:tc>
                  <a:txBody>
                    <a:bodyPr/>
                    <a:lstStyle/>
                    <a:p>
                      <a:pPr indent="0" lvl="0" marL="0" marR="0" rtl="0" algn="l">
                        <a:spcBef>
                          <a:spcPts val="0"/>
                        </a:spcBef>
                        <a:spcAft>
                          <a:spcPts val="0"/>
                        </a:spcAft>
                        <a:buNone/>
                      </a:pPr>
                      <a:r>
                        <a:rPr lang="en-US" sz="2000">
                          <a:solidFill>
                            <a:schemeClr val="dk1"/>
                          </a:solidFill>
                          <a:latin typeface="Times New Roman"/>
                          <a:ea typeface="Times New Roman"/>
                          <a:cs typeface="Times New Roman"/>
                          <a:sym typeface="Times New Roman"/>
                        </a:rPr>
                        <a:t>Complexity of buying process</a:t>
                      </a:r>
                      <a:endParaRPr sz="2000"/>
                    </a:p>
                  </a:txBody>
                  <a:tcPr marT="45725" marB="45725" marR="91450" marL="91450"/>
                </a:tc>
                <a:tc>
                  <a:txBody>
                    <a:bodyPr/>
                    <a:lstStyle/>
                    <a:p>
                      <a:pPr indent="0" lvl="0" marL="0" marR="0" rtl="0" algn="l">
                        <a:spcBef>
                          <a:spcPts val="0"/>
                        </a:spcBef>
                        <a:spcAft>
                          <a:spcPts val="0"/>
                        </a:spcAft>
                        <a:buNone/>
                      </a:pPr>
                      <a:r>
                        <a:rPr lang="en-US" sz="2000">
                          <a:solidFill>
                            <a:schemeClr val="dk1"/>
                          </a:solidFill>
                          <a:latin typeface="Times New Roman"/>
                          <a:ea typeface="Times New Roman"/>
                          <a:cs typeface="Times New Roman"/>
                          <a:sym typeface="Times New Roman"/>
                        </a:rPr>
                        <a:t>Extremely complex; much room for negotiation on quantity, quality, options and features, price, payment, and delivery options</a:t>
                      </a:r>
                      <a:endParaRPr sz="2000"/>
                    </a:p>
                  </a:txBody>
                  <a:tcPr marT="45725" marB="45725" marR="91450" marL="91450"/>
                </a:tc>
                <a:tc>
                  <a:txBody>
                    <a:bodyPr/>
                    <a:lstStyle/>
                    <a:p>
                      <a:pPr indent="0" lvl="0" marL="0" marR="0" rtl="0" algn="l">
                        <a:spcBef>
                          <a:spcPts val="0"/>
                        </a:spcBef>
                        <a:spcAft>
                          <a:spcPts val="0"/>
                        </a:spcAft>
                        <a:buNone/>
                      </a:pPr>
                      <a:r>
                        <a:rPr lang="en-US" sz="2000">
                          <a:solidFill>
                            <a:schemeClr val="dk1"/>
                          </a:solidFill>
                          <a:latin typeface="Times New Roman"/>
                          <a:ea typeface="Times New Roman"/>
                          <a:cs typeface="Times New Roman"/>
                          <a:sym typeface="Times New Roman"/>
                        </a:rPr>
                        <a:t>Relatively simple; limited negotiation on price, payment, and delivery options</a:t>
                      </a:r>
                      <a:endParaRPr sz="2000"/>
                    </a:p>
                  </a:txBody>
                  <a:tcPr marT="45725" marB="45725" marR="91450" marL="91450"/>
                </a:tc>
                <a:tc>
                  <a:txBody>
                    <a:bodyPr/>
                    <a:lstStyle/>
                    <a:p>
                      <a:pPr indent="0" lvl="0" marL="0" marR="0" rtl="0" algn="l">
                        <a:spcBef>
                          <a:spcPts val="0"/>
                        </a:spcBef>
                        <a:spcAft>
                          <a:spcPts val="0"/>
                        </a:spcAft>
                        <a:buNone/>
                      </a:pPr>
                      <a:r>
                        <a:rPr lang="en-US" sz="2000">
                          <a:solidFill>
                            <a:schemeClr val="dk1"/>
                          </a:solidFill>
                          <a:latin typeface="Times New Roman"/>
                          <a:ea typeface="Times New Roman"/>
                          <a:cs typeface="Times New Roman"/>
                          <a:sym typeface="Times New Roman"/>
                        </a:rPr>
                        <a:t>Relatively simple; limited negotiation on payment and delivery options; negotiations focus on price</a:t>
                      </a:r>
                      <a:endParaRPr sz="2000"/>
                    </a:p>
                  </a:txBody>
                  <a:tcPr marT="45725" marB="45725" marR="91450" marL="91450"/>
                </a:tc>
              </a:tr>
              <a:tr h="542975">
                <a:tc>
                  <a:txBody>
                    <a:bodyPr/>
                    <a:lstStyle/>
                    <a:p>
                      <a:pPr indent="0" lvl="0" marL="0" marR="0" rtl="0" algn="l">
                        <a:spcBef>
                          <a:spcPts val="0"/>
                        </a:spcBef>
                        <a:spcAft>
                          <a:spcPts val="0"/>
                        </a:spcAft>
                        <a:buNone/>
                      </a:pPr>
                      <a:r>
                        <a:rPr lang="en-US" sz="2000">
                          <a:solidFill>
                            <a:schemeClr val="dk1"/>
                          </a:solidFill>
                          <a:latin typeface="Times New Roman"/>
                          <a:ea typeface="Times New Roman"/>
                          <a:cs typeface="Times New Roman"/>
                          <a:sym typeface="Times New Roman"/>
                        </a:rPr>
                        <a:t>Motivation for sale</a:t>
                      </a:r>
                      <a:endParaRPr sz="2000"/>
                    </a:p>
                  </a:txBody>
                  <a:tcPr marT="45725" marB="45725" marR="91450" marL="91450"/>
                </a:tc>
                <a:tc>
                  <a:txBody>
                    <a:bodyPr/>
                    <a:lstStyle/>
                    <a:p>
                      <a:pPr indent="0" lvl="0" marL="0" marR="0" rtl="0" algn="l">
                        <a:spcBef>
                          <a:spcPts val="0"/>
                        </a:spcBef>
                        <a:spcAft>
                          <a:spcPts val="0"/>
                        </a:spcAft>
                        <a:buNone/>
                      </a:pPr>
                      <a:r>
                        <a:rPr lang="en-US" sz="2000">
                          <a:solidFill>
                            <a:schemeClr val="dk1"/>
                          </a:solidFill>
                          <a:latin typeface="Times New Roman"/>
                          <a:ea typeface="Times New Roman"/>
                          <a:cs typeface="Times New Roman"/>
                          <a:sym typeface="Times New Roman"/>
                        </a:rPr>
                        <a:t>Driven by a business decision or need</a:t>
                      </a:r>
                      <a:endParaRPr sz="2000"/>
                    </a:p>
                  </a:txBody>
                  <a:tcPr marT="45725" marB="45725" marR="91450" marL="91450"/>
                </a:tc>
                <a:tc>
                  <a:txBody>
                    <a:bodyPr/>
                    <a:lstStyle/>
                    <a:p>
                      <a:pPr indent="0" lvl="0" marL="0" marR="0" rtl="0" algn="l">
                        <a:spcBef>
                          <a:spcPts val="0"/>
                        </a:spcBef>
                        <a:spcAft>
                          <a:spcPts val="0"/>
                        </a:spcAft>
                        <a:buNone/>
                      </a:pPr>
                      <a:r>
                        <a:rPr lang="en-US" sz="2000">
                          <a:solidFill>
                            <a:schemeClr val="dk1"/>
                          </a:solidFill>
                          <a:latin typeface="Times New Roman"/>
                          <a:ea typeface="Times New Roman"/>
                          <a:cs typeface="Times New Roman"/>
                          <a:sym typeface="Times New Roman"/>
                        </a:rPr>
                        <a:t>Driven by an individual consumer’s need or emotion</a:t>
                      </a:r>
                      <a:endParaRPr sz="2000"/>
                    </a:p>
                  </a:txBody>
                  <a:tcPr marT="45725" marB="45725" marR="91450" marL="91450"/>
                </a:tc>
                <a:tc>
                  <a:txBody>
                    <a:bodyPr/>
                    <a:lstStyle/>
                    <a:p>
                      <a:pPr indent="0" lvl="0" marL="0" marR="0" rtl="0" algn="l">
                        <a:spcBef>
                          <a:spcPts val="0"/>
                        </a:spcBef>
                        <a:spcAft>
                          <a:spcPts val="0"/>
                        </a:spcAft>
                        <a:buNone/>
                      </a:pPr>
                      <a:r>
                        <a:rPr lang="en-US" sz="2000">
                          <a:solidFill>
                            <a:schemeClr val="dk1"/>
                          </a:solidFill>
                          <a:latin typeface="Times New Roman"/>
                          <a:ea typeface="Times New Roman"/>
                          <a:cs typeface="Times New Roman"/>
                          <a:sym typeface="Times New Roman"/>
                        </a:rPr>
                        <a:t>Driven by an individual consumer’s need or emotion</a:t>
                      </a:r>
                      <a:endParaRPr sz="2000"/>
                    </a:p>
                  </a:txBody>
                  <a:tcPr marT="45725" marB="45725" marR="91450" marL="91450"/>
                </a:tc>
              </a:tr>
            </a:tbl>
          </a:graphicData>
        </a:graphic>
      </p:graphicFrame>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3" name="Shape 313"/>
        <p:cNvGrpSpPr/>
        <p:nvPr/>
      </p:nvGrpSpPr>
      <p:grpSpPr>
        <a:xfrm>
          <a:off x="0" y="0"/>
          <a:ext cx="0" cy="0"/>
          <a:chOff x="0" y="0"/>
          <a:chExt cx="0" cy="0"/>
        </a:xfrm>
      </p:grpSpPr>
      <p:sp>
        <p:nvSpPr>
          <p:cNvPr id="314" name="Google Shape;314;p19"/>
          <p:cNvSpPr txBox="1"/>
          <p:nvPr>
            <p:ph type="title"/>
          </p:nvPr>
        </p:nvSpPr>
        <p:spPr>
          <a:xfrm>
            <a:off x="470647" y="469859"/>
            <a:ext cx="9224681" cy="655264"/>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lt1"/>
              </a:buClr>
              <a:buSzPts val="4000"/>
              <a:buFont typeface="Times New Roman"/>
              <a:buNone/>
            </a:pPr>
            <a:r>
              <a:rPr lang="en-US"/>
              <a:t>E-Government</a:t>
            </a:r>
            <a:endParaRPr/>
          </a:p>
        </p:txBody>
      </p:sp>
      <p:sp>
        <p:nvSpPr>
          <p:cNvPr id="315" name="Google Shape;315;p19"/>
          <p:cNvSpPr txBox="1"/>
          <p:nvPr>
            <p:ph idx="1" type="body"/>
          </p:nvPr>
        </p:nvSpPr>
        <p:spPr>
          <a:xfrm>
            <a:off x="188685" y="1422213"/>
            <a:ext cx="11814627" cy="4934138"/>
          </a:xfrm>
          <a:prstGeom prst="rect">
            <a:avLst/>
          </a:prstGeom>
          <a:noFill/>
          <a:ln>
            <a:noFill/>
          </a:ln>
        </p:spPr>
        <p:txBody>
          <a:bodyPr anchorCtr="0" anchor="t" bIns="45700" lIns="91425" spcFirstLastPara="1" rIns="91425" wrap="square" tIns="45700">
            <a:normAutofit fontScale="85000" lnSpcReduction="10000"/>
          </a:bodyPr>
          <a:lstStyle/>
          <a:p>
            <a:pPr indent="-228600" lvl="0" marL="228600" rtl="0" algn="just">
              <a:lnSpc>
                <a:spcPct val="150000"/>
              </a:lnSpc>
              <a:spcBef>
                <a:spcPts val="0"/>
              </a:spcBef>
              <a:spcAft>
                <a:spcPts val="0"/>
              </a:spcAft>
              <a:buClr>
                <a:schemeClr val="accent1"/>
              </a:buClr>
              <a:buSzPct val="100000"/>
              <a:buChar char="•"/>
            </a:pPr>
            <a:r>
              <a:rPr b="1" i="1" lang="en-US">
                <a:solidFill>
                  <a:schemeClr val="accent1"/>
                </a:solidFill>
              </a:rPr>
              <a:t>E-government</a:t>
            </a:r>
            <a:r>
              <a:rPr lang="en-US"/>
              <a:t> is the use of information and communications technology to simplify the sharing of information, speed formerly paper-based processes, and improve the relationship between citizens and government.</a:t>
            </a:r>
            <a:endParaRPr/>
          </a:p>
          <a:p>
            <a:pPr indent="-228600" lvl="0" marL="228600" rtl="0" algn="just">
              <a:lnSpc>
                <a:spcPct val="150000"/>
              </a:lnSpc>
              <a:spcBef>
                <a:spcPts val="1000"/>
              </a:spcBef>
              <a:spcAft>
                <a:spcPts val="0"/>
              </a:spcAft>
              <a:buClr>
                <a:schemeClr val="dk1"/>
              </a:buClr>
              <a:buSzPct val="100000"/>
              <a:buChar char="•"/>
            </a:pPr>
            <a:r>
              <a:rPr lang="en-US"/>
              <a:t>Government-to-citizen (G2C), government-to-business (G2B), and government-to-government (G2G) are all forms of e-government, each with different applications.</a:t>
            </a:r>
            <a:endParaRPr/>
          </a:p>
          <a:p>
            <a:pPr indent="-228600" lvl="0" marL="228600" rtl="0" algn="just">
              <a:lnSpc>
                <a:spcPct val="150000"/>
              </a:lnSpc>
              <a:spcBef>
                <a:spcPts val="1000"/>
              </a:spcBef>
              <a:spcAft>
                <a:spcPts val="0"/>
              </a:spcAft>
              <a:buClr>
                <a:schemeClr val="dk1"/>
              </a:buClr>
              <a:buSzPct val="100000"/>
              <a:buChar char="•"/>
            </a:pPr>
            <a:r>
              <a:rPr lang="en-US"/>
              <a:t>Citizens can use </a:t>
            </a:r>
            <a:r>
              <a:rPr b="1" lang="en-US"/>
              <a:t>G2C applications </a:t>
            </a:r>
            <a:r>
              <a:rPr lang="en-US"/>
              <a:t>to renew auto licenses and apply for student loans. Citizens can purchase items from the government through its Web site, which offers the general public the opportunity to bid electronically on a wide range of government assets. </a:t>
            </a:r>
            <a:endParaRPr/>
          </a:p>
        </p:txBody>
      </p:sp>
      <p:sp>
        <p:nvSpPr>
          <p:cNvPr id="316" name="Google Shape;316;p19"/>
          <p:cNvSpPr txBox="1"/>
          <p:nvPr>
            <p:ph idx="10" type="dt"/>
          </p:nvPr>
        </p:nvSpPr>
        <p:spPr>
          <a:xfrm>
            <a:off x="159656" y="6474053"/>
            <a:ext cx="3478893" cy="378047"/>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Lecture 7 Electronic and Mobile Commerce</a:t>
            </a:r>
            <a:endParaRPr/>
          </a:p>
        </p:txBody>
      </p:sp>
      <p:sp>
        <p:nvSpPr>
          <p:cNvPr id="317" name="Google Shape;317;p19"/>
          <p:cNvSpPr txBox="1"/>
          <p:nvPr>
            <p:ph idx="11" type="ftr"/>
          </p:nvPr>
        </p:nvSpPr>
        <p:spPr>
          <a:xfrm>
            <a:off x="4242545" y="6486976"/>
            <a:ext cx="3706906"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solidFill>
                  <a:schemeClr val="lt1"/>
                </a:solidFill>
              </a:rPr>
              <a:t>www.midocean.ae</a:t>
            </a:r>
            <a:endParaRPr/>
          </a:p>
        </p:txBody>
      </p:sp>
      <p:sp>
        <p:nvSpPr>
          <p:cNvPr id="318" name="Google Shape;318;p19"/>
          <p:cNvSpPr txBox="1"/>
          <p:nvPr>
            <p:ph idx="12" type="sldNum"/>
          </p:nvPr>
        </p:nvSpPr>
        <p:spPr>
          <a:xfrm>
            <a:off x="8095129" y="6486976"/>
            <a:ext cx="3908183"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US"/>
              <a:t>MGM331 Principles of Management Information Systems</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2" name="Shape 322"/>
        <p:cNvGrpSpPr/>
        <p:nvPr/>
      </p:nvGrpSpPr>
      <p:grpSpPr>
        <a:xfrm>
          <a:off x="0" y="0"/>
          <a:ext cx="0" cy="0"/>
          <a:chOff x="0" y="0"/>
          <a:chExt cx="0" cy="0"/>
        </a:xfrm>
      </p:grpSpPr>
      <p:sp>
        <p:nvSpPr>
          <p:cNvPr id="323" name="Google Shape;323;p20"/>
          <p:cNvSpPr txBox="1"/>
          <p:nvPr>
            <p:ph type="title"/>
          </p:nvPr>
        </p:nvSpPr>
        <p:spPr>
          <a:xfrm>
            <a:off x="470647" y="469859"/>
            <a:ext cx="9224681" cy="655264"/>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lt1"/>
              </a:buClr>
              <a:buSzPts val="4000"/>
              <a:buFont typeface="Times New Roman"/>
              <a:buNone/>
            </a:pPr>
            <a:r>
              <a:rPr lang="en-US"/>
              <a:t>E-Government</a:t>
            </a:r>
            <a:endParaRPr/>
          </a:p>
        </p:txBody>
      </p:sp>
      <p:sp>
        <p:nvSpPr>
          <p:cNvPr id="324" name="Google Shape;324;p20"/>
          <p:cNvSpPr txBox="1"/>
          <p:nvPr>
            <p:ph idx="1" type="body"/>
          </p:nvPr>
        </p:nvSpPr>
        <p:spPr>
          <a:xfrm>
            <a:off x="188685" y="1422213"/>
            <a:ext cx="11814627" cy="4934138"/>
          </a:xfrm>
          <a:prstGeom prst="rect">
            <a:avLst/>
          </a:prstGeom>
          <a:noFill/>
          <a:ln>
            <a:noFill/>
          </a:ln>
        </p:spPr>
        <p:txBody>
          <a:bodyPr anchorCtr="0" anchor="t" bIns="45700" lIns="91425" spcFirstLastPara="1" rIns="91425" wrap="square" tIns="45700">
            <a:normAutofit/>
          </a:bodyPr>
          <a:lstStyle/>
          <a:p>
            <a:pPr indent="-228600" lvl="0" marL="228600" rtl="0" algn="just">
              <a:lnSpc>
                <a:spcPct val="150000"/>
              </a:lnSpc>
              <a:spcBef>
                <a:spcPts val="0"/>
              </a:spcBef>
              <a:spcAft>
                <a:spcPts val="0"/>
              </a:spcAft>
              <a:buClr>
                <a:schemeClr val="dk1"/>
              </a:buClr>
              <a:buSzPts val="2800"/>
              <a:buChar char="•"/>
            </a:pPr>
            <a:r>
              <a:rPr b="1" lang="en-US"/>
              <a:t>G2B applications </a:t>
            </a:r>
            <a:r>
              <a:rPr lang="en-US"/>
              <a:t>support the purchase of materials and services from private industry by government, enable firms to bid on government contracts, and help businesses identify government contracts on which they may bid</a:t>
            </a:r>
            <a:endParaRPr/>
          </a:p>
          <a:p>
            <a:pPr indent="-228600" lvl="0" marL="228600" rtl="0" algn="just">
              <a:lnSpc>
                <a:spcPct val="150000"/>
              </a:lnSpc>
              <a:spcBef>
                <a:spcPts val="1000"/>
              </a:spcBef>
              <a:spcAft>
                <a:spcPts val="0"/>
              </a:spcAft>
              <a:buClr>
                <a:schemeClr val="dk1"/>
              </a:buClr>
              <a:buSzPts val="2800"/>
              <a:buChar char="•"/>
            </a:pPr>
            <a:r>
              <a:rPr b="1" lang="en-US"/>
              <a:t>G2G applications </a:t>
            </a:r>
            <a:r>
              <a:rPr lang="en-US"/>
              <a:t>support transactions between government entities. Government to Government Services Online enables government organizations to report information—such as birth and death data, arrest warrant information, and information about the amount of state aid being received</a:t>
            </a:r>
            <a:endParaRPr/>
          </a:p>
          <a:p>
            <a:pPr indent="-50800" lvl="0" marL="228600" rtl="0" algn="just">
              <a:lnSpc>
                <a:spcPct val="150000"/>
              </a:lnSpc>
              <a:spcBef>
                <a:spcPts val="1000"/>
              </a:spcBef>
              <a:spcAft>
                <a:spcPts val="0"/>
              </a:spcAft>
              <a:buClr>
                <a:schemeClr val="dk1"/>
              </a:buClr>
              <a:buSzPts val="2800"/>
              <a:buNone/>
            </a:pPr>
            <a:r>
              <a:t/>
            </a:r>
            <a:endParaRPr/>
          </a:p>
        </p:txBody>
      </p:sp>
      <p:sp>
        <p:nvSpPr>
          <p:cNvPr id="325" name="Google Shape;325;p20"/>
          <p:cNvSpPr txBox="1"/>
          <p:nvPr>
            <p:ph idx="10" type="dt"/>
          </p:nvPr>
        </p:nvSpPr>
        <p:spPr>
          <a:xfrm>
            <a:off x="159656" y="6474053"/>
            <a:ext cx="3478893" cy="378047"/>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Lecture 7 Electronic and Mobile Commerce</a:t>
            </a:r>
            <a:endParaRPr/>
          </a:p>
        </p:txBody>
      </p:sp>
      <p:sp>
        <p:nvSpPr>
          <p:cNvPr id="326" name="Google Shape;326;p20"/>
          <p:cNvSpPr txBox="1"/>
          <p:nvPr>
            <p:ph idx="11" type="ftr"/>
          </p:nvPr>
        </p:nvSpPr>
        <p:spPr>
          <a:xfrm>
            <a:off x="4242545" y="6486976"/>
            <a:ext cx="3706906"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solidFill>
                  <a:schemeClr val="lt1"/>
                </a:solidFill>
              </a:rPr>
              <a:t>www.midocean.ae</a:t>
            </a:r>
            <a:endParaRPr/>
          </a:p>
        </p:txBody>
      </p:sp>
      <p:sp>
        <p:nvSpPr>
          <p:cNvPr id="327" name="Google Shape;327;p20"/>
          <p:cNvSpPr txBox="1"/>
          <p:nvPr>
            <p:ph idx="12" type="sldNum"/>
          </p:nvPr>
        </p:nvSpPr>
        <p:spPr>
          <a:xfrm>
            <a:off x="8095129" y="6486976"/>
            <a:ext cx="3908183"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US"/>
              <a:t>MGM331 Principles of Management Information Systems</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1" name="Shape 331"/>
        <p:cNvGrpSpPr/>
        <p:nvPr/>
      </p:nvGrpSpPr>
      <p:grpSpPr>
        <a:xfrm>
          <a:off x="0" y="0"/>
          <a:ext cx="0" cy="0"/>
          <a:chOff x="0" y="0"/>
          <a:chExt cx="0" cy="0"/>
        </a:xfrm>
      </p:grpSpPr>
      <p:sp>
        <p:nvSpPr>
          <p:cNvPr id="332" name="Google Shape;332;p21"/>
          <p:cNvSpPr txBox="1"/>
          <p:nvPr>
            <p:ph idx="10" type="dt"/>
          </p:nvPr>
        </p:nvSpPr>
        <p:spPr>
          <a:xfrm>
            <a:off x="159656" y="6474053"/>
            <a:ext cx="3478893" cy="378047"/>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Lecture 7 Electronic and Mobile Commerce</a:t>
            </a:r>
            <a:endParaRPr/>
          </a:p>
        </p:txBody>
      </p:sp>
      <p:sp>
        <p:nvSpPr>
          <p:cNvPr id="333" name="Google Shape;333;p21"/>
          <p:cNvSpPr txBox="1"/>
          <p:nvPr>
            <p:ph idx="11" type="ftr"/>
          </p:nvPr>
        </p:nvSpPr>
        <p:spPr>
          <a:xfrm>
            <a:off x="4242545" y="6486976"/>
            <a:ext cx="3706906"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solidFill>
                  <a:schemeClr val="lt1"/>
                </a:solidFill>
              </a:rPr>
              <a:t>www.midocean.ae</a:t>
            </a:r>
            <a:endParaRPr/>
          </a:p>
        </p:txBody>
      </p:sp>
      <p:sp>
        <p:nvSpPr>
          <p:cNvPr id="334" name="Google Shape;334;p21"/>
          <p:cNvSpPr txBox="1"/>
          <p:nvPr>
            <p:ph idx="12" type="sldNum"/>
          </p:nvPr>
        </p:nvSpPr>
        <p:spPr>
          <a:xfrm>
            <a:off x="8095129" y="6486976"/>
            <a:ext cx="3908183"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US"/>
              <a:t>MGM331 Principles of Management Information Systems</a:t>
            </a:r>
            <a:endParaRPr/>
          </a:p>
        </p:txBody>
      </p:sp>
      <p:grpSp>
        <p:nvGrpSpPr>
          <p:cNvPr id="335" name="Google Shape;335;p21"/>
          <p:cNvGrpSpPr/>
          <p:nvPr/>
        </p:nvGrpSpPr>
        <p:grpSpPr>
          <a:xfrm>
            <a:off x="188913" y="1423682"/>
            <a:ext cx="11814175" cy="4931384"/>
            <a:chOff x="188913" y="1423682"/>
            <a:chExt cx="11814175" cy="4931384"/>
          </a:xfrm>
        </p:grpSpPr>
        <p:cxnSp>
          <p:nvCxnSpPr>
            <p:cNvPr id="336" name="Google Shape;336;p21"/>
            <p:cNvCxnSpPr/>
            <p:nvPr/>
          </p:nvCxnSpPr>
          <p:spPr>
            <a:xfrm>
              <a:off x="188913" y="1423682"/>
              <a:ext cx="11814175" cy="0"/>
            </a:xfrm>
            <a:prstGeom prst="straightConnector1">
              <a:avLst/>
            </a:prstGeom>
            <a:solidFill>
              <a:srgbClr val="599BD5"/>
            </a:solidFill>
            <a:ln cap="flat" cmpd="sng" w="12700">
              <a:solidFill>
                <a:srgbClr val="599BD5"/>
              </a:solidFill>
              <a:prstDash val="solid"/>
              <a:miter lim="800000"/>
              <a:headEnd len="sm" w="sm" type="none"/>
              <a:tailEnd len="sm" w="sm" type="none"/>
            </a:ln>
          </p:spPr>
        </p:cxnSp>
        <p:sp>
          <p:nvSpPr>
            <p:cNvPr id="337" name="Google Shape;337;p21"/>
            <p:cNvSpPr/>
            <p:nvPr/>
          </p:nvSpPr>
          <p:spPr>
            <a:xfrm>
              <a:off x="188913" y="1423682"/>
              <a:ext cx="2362835" cy="4931384"/>
            </a:xfrm>
            <a:custGeom>
              <a:rect b="b" l="l" r="r" t="t"/>
              <a:pathLst>
                <a:path extrusionOk="0" h="4931384" w="2362835">
                  <a:moveTo>
                    <a:pt x="0" y="0"/>
                  </a:moveTo>
                  <a:lnTo>
                    <a:pt x="2362835" y="0"/>
                  </a:lnTo>
                  <a:lnTo>
                    <a:pt x="2362835" y="4931384"/>
                  </a:lnTo>
                  <a:lnTo>
                    <a:pt x="0" y="4931384"/>
                  </a:lnTo>
                  <a:lnTo>
                    <a:pt x="0" y="0"/>
                  </a:lnTo>
                  <a:close/>
                </a:path>
              </a:pathLst>
            </a:custGeom>
            <a:noFill/>
            <a:ln>
              <a:noFill/>
            </a:ln>
          </p:spPr>
          <p:txBody>
            <a:bodyPr anchorCtr="0" anchor="t" bIns="140950" lIns="140950" spcFirstLastPara="1" rIns="140950" wrap="square" tIns="140950">
              <a:noAutofit/>
            </a:bodyPr>
            <a:lstStyle/>
            <a:p>
              <a:pPr indent="0" lvl="0" marL="0" marR="0" rtl="0" algn="l">
                <a:lnSpc>
                  <a:spcPct val="90000"/>
                </a:lnSpc>
                <a:spcBef>
                  <a:spcPts val="0"/>
                </a:spcBef>
                <a:spcAft>
                  <a:spcPts val="0"/>
                </a:spcAft>
                <a:buNone/>
              </a:pPr>
              <a:r>
                <a:t/>
              </a:r>
              <a:endParaRPr sz="3700">
                <a:solidFill>
                  <a:schemeClr val="dk1"/>
                </a:solidFill>
                <a:latin typeface="Times New Roman"/>
                <a:ea typeface="Times New Roman"/>
                <a:cs typeface="Times New Roman"/>
                <a:sym typeface="Times New Roman"/>
              </a:endParaRPr>
            </a:p>
            <a:p>
              <a:pPr indent="0" lvl="0" marL="0" marR="0" rtl="0" algn="l">
                <a:lnSpc>
                  <a:spcPct val="90000"/>
                </a:lnSpc>
                <a:spcBef>
                  <a:spcPts val="1295"/>
                </a:spcBef>
                <a:spcAft>
                  <a:spcPts val="0"/>
                </a:spcAft>
                <a:buNone/>
              </a:pPr>
              <a:r>
                <a:t/>
              </a:r>
              <a:endParaRPr sz="3700">
                <a:solidFill>
                  <a:schemeClr val="dk1"/>
                </a:solidFill>
                <a:latin typeface="Times New Roman"/>
                <a:ea typeface="Times New Roman"/>
                <a:cs typeface="Times New Roman"/>
                <a:sym typeface="Times New Roman"/>
              </a:endParaRPr>
            </a:p>
            <a:p>
              <a:pPr indent="0" lvl="0" marL="0" marR="0" rtl="0" algn="l">
                <a:lnSpc>
                  <a:spcPct val="90000"/>
                </a:lnSpc>
                <a:spcBef>
                  <a:spcPts val="1295"/>
                </a:spcBef>
                <a:spcAft>
                  <a:spcPts val="0"/>
                </a:spcAft>
                <a:buNone/>
              </a:pPr>
              <a:r>
                <a:rPr lang="en-US" sz="3700">
                  <a:solidFill>
                    <a:schemeClr val="dk1"/>
                  </a:solidFill>
                  <a:latin typeface="Times New Roman"/>
                  <a:ea typeface="Times New Roman"/>
                  <a:cs typeface="Times New Roman"/>
                  <a:sym typeface="Times New Roman"/>
                </a:rPr>
                <a:t>Chapter 7: Electronic and Mobile Commerce</a:t>
              </a:r>
              <a:endParaRPr sz="3700">
                <a:solidFill>
                  <a:schemeClr val="dk1"/>
                </a:solidFill>
                <a:latin typeface="Times New Roman"/>
                <a:ea typeface="Times New Roman"/>
                <a:cs typeface="Times New Roman"/>
                <a:sym typeface="Times New Roman"/>
              </a:endParaRPr>
            </a:p>
          </p:txBody>
        </p:sp>
        <p:sp>
          <p:nvSpPr>
            <p:cNvPr id="338" name="Google Shape;338;p21"/>
            <p:cNvSpPr/>
            <p:nvPr/>
          </p:nvSpPr>
          <p:spPr>
            <a:xfrm>
              <a:off x="2728960" y="1470179"/>
              <a:ext cx="4548457" cy="929933"/>
            </a:xfrm>
            <a:custGeom>
              <a:rect b="b" l="l" r="r" t="t"/>
              <a:pathLst>
                <a:path extrusionOk="0" h="929933" w="4548457">
                  <a:moveTo>
                    <a:pt x="0" y="0"/>
                  </a:moveTo>
                  <a:lnTo>
                    <a:pt x="4548457" y="0"/>
                  </a:lnTo>
                  <a:lnTo>
                    <a:pt x="4548457" y="929933"/>
                  </a:lnTo>
                  <a:lnTo>
                    <a:pt x="0" y="929933"/>
                  </a:lnTo>
                  <a:lnTo>
                    <a:pt x="0" y="0"/>
                  </a:lnTo>
                  <a:close/>
                </a:path>
              </a:pathLst>
            </a:custGeom>
            <a:noFill/>
            <a:ln>
              <a:noFill/>
            </a:ln>
          </p:spPr>
          <p:txBody>
            <a:bodyPr anchorCtr="0" anchor="t" bIns="80000" lIns="80000" spcFirstLastPara="1" rIns="80000" wrap="square" tIns="80000">
              <a:noAutofit/>
            </a:bodyPr>
            <a:lstStyle/>
            <a:p>
              <a:pPr indent="0" lvl="0" marL="0" marR="0" rtl="0" algn="l">
                <a:lnSpc>
                  <a:spcPct val="90000"/>
                </a:lnSpc>
                <a:spcBef>
                  <a:spcPts val="0"/>
                </a:spcBef>
                <a:spcAft>
                  <a:spcPts val="0"/>
                </a:spcAft>
                <a:buNone/>
              </a:pPr>
              <a:r>
                <a:rPr lang="en-US" sz="2100">
                  <a:solidFill>
                    <a:schemeClr val="dk1"/>
                  </a:solidFill>
                  <a:latin typeface="Times New Roman"/>
                  <a:ea typeface="Times New Roman"/>
                  <a:cs typeface="Times New Roman"/>
                  <a:sym typeface="Times New Roman"/>
                </a:rPr>
                <a:t>An Introduction to Electronic Commerce</a:t>
              </a:r>
              <a:endParaRPr sz="2100">
                <a:solidFill>
                  <a:schemeClr val="dk1"/>
                </a:solidFill>
                <a:latin typeface="Times New Roman"/>
                <a:ea typeface="Times New Roman"/>
                <a:cs typeface="Times New Roman"/>
                <a:sym typeface="Times New Roman"/>
              </a:endParaRPr>
            </a:p>
          </p:txBody>
        </p:sp>
        <p:sp>
          <p:nvSpPr>
            <p:cNvPr id="339" name="Google Shape;339;p21"/>
            <p:cNvSpPr/>
            <p:nvPr/>
          </p:nvSpPr>
          <p:spPr>
            <a:xfrm>
              <a:off x="7454630" y="1470179"/>
              <a:ext cx="4548457" cy="185941"/>
            </a:xfrm>
            <a:custGeom>
              <a:rect b="b" l="l" r="r" t="t"/>
              <a:pathLst>
                <a:path extrusionOk="0" h="185941" w="4548457">
                  <a:moveTo>
                    <a:pt x="0" y="0"/>
                  </a:moveTo>
                  <a:lnTo>
                    <a:pt x="4548457" y="0"/>
                  </a:lnTo>
                  <a:lnTo>
                    <a:pt x="4548457" y="185941"/>
                  </a:lnTo>
                  <a:lnTo>
                    <a:pt x="0" y="185941"/>
                  </a:lnTo>
                  <a:lnTo>
                    <a:pt x="0" y="0"/>
                  </a:lnTo>
                  <a:close/>
                </a:path>
              </a:pathLst>
            </a:custGeom>
            <a:noFill/>
            <a:ln>
              <a:noFill/>
            </a:ln>
          </p:spPr>
          <p:txBody>
            <a:bodyPr anchorCtr="0" anchor="t" bIns="22850" lIns="22850" spcFirstLastPara="1" rIns="22850" wrap="square" tIns="22850">
              <a:noAutofit/>
            </a:bodyPr>
            <a:lstStyle/>
            <a:p>
              <a:pPr indent="0" lvl="0" marL="0" marR="0" rtl="0" algn="l">
                <a:lnSpc>
                  <a:spcPct val="90000"/>
                </a:lnSpc>
                <a:spcBef>
                  <a:spcPts val="0"/>
                </a:spcBef>
                <a:spcAft>
                  <a:spcPts val="0"/>
                </a:spcAft>
                <a:buNone/>
              </a:pPr>
              <a:r>
                <a:rPr b="1" lang="en-US" sz="1050">
                  <a:solidFill>
                    <a:schemeClr val="dk1"/>
                  </a:solidFill>
                  <a:latin typeface="Times New Roman"/>
                  <a:ea typeface="Times New Roman"/>
                  <a:cs typeface="Times New Roman"/>
                  <a:sym typeface="Times New Roman"/>
                </a:rPr>
                <a:t>Business-to-Business E-Commerce</a:t>
              </a:r>
              <a:endParaRPr b="1" sz="1050">
                <a:solidFill>
                  <a:schemeClr val="dk1"/>
                </a:solidFill>
                <a:latin typeface="Times New Roman"/>
                <a:ea typeface="Times New Roman"/>
                <a:cs typeface="Times New Roman"/>
                <a:sym typeface="Times New Roman"/>
              </a:endParaRPr>
            </a:p>
          </p:txBody>
        </p:sp>
        <p:cxnSp>
          <p:nvCxnSpPr>
            <p:cNvPr id="340" name="Google Shape;340;p21"/>
            <p:cNvCxnSpPr/>
            <p:nvPr/>
          </p:nvCxnSpPr>
          <p:spPr>
            <a:xfrm>
              <a:off x="7277418" y="1656120"/>
              <a:ext cx="4548457" cy="0"/>
            </a:xfrm>
            <a:prstGeom prst="straightConnector1">
              <a:avLst/>
            </a:prstGeom>
            <a:solidFill>
              <a:srgbClr val="599BD5"/>
            </a:solidFill>
            <a:ln cap="flat" cmpd="sng" w="12700">
              <a:solidFill>
                <a:srgbClr val="C3D4EB"/>
              </a:solidFill>
              <a:prstDash val="solid"/>
              <a:miter lim="800000"/>
              <a:headEnd len="sm" w="sm" type="none"/>
              <a:tailEnd len="sm" w="sm" type="none"/>
            </a:ln>
          </p:spPr>
        </p:cxnSp>
        <p:sp>
          <p:nvSpPr>
            <p:cNvPr id="341" name="Google Shape;341;p21"/>
            <p:cNvSpPr/>
            <p:nvPr/>
          </p:nvSpPr>
          <p:spPr>
            <a:xfrm>
              <a:off x="7454630" y="1656120"/>
              <a:ext cx="4548457" cy="185941"/>
            </a:xfrm>
            <a:custGeom>
              <a:rect b="b" l="l" r="r" t="t"/>
              <a:pathLst>
                <a:path extrusionOk="0" h="185941" w="4548457">
                  <a:moveTo>
                    <a:pt x="0" y="0"/>
                  </a:moveTo>
                  <a:lnTo>
                    <a:pt x="4548457" y="0"/>
                  </a:lnTo>
                  <a:lnTo>
                    <a:pt x="4548457" y="185941"/>
                  </a:lnTo>
                  <a:lnTo>
                    <a:pt x="0" y="185941"/>
                  </a:lnTo>
                  <a:lnTo>
                    <a:pt x="0" y="0"/>
                  </a:lnTo>
                  <a:close/>
                </a:path>
              </a:pathLst>
            </a:custGeom>
            <a:noFill/>
            <a:ln>
              <a:noFill/>
            </a:ln>
          </p:spPr>
          <p:txBody>
            <a:bodyPr anchorCtr="0" anchor="t" bIns="22850" lIns="22850" spcFirstLastPara="1" rIns="22850" wrap="square" tIns="22850">
              <a:noAutofit/>
            </a:bodyPr>
            <a:lstStyle/>
            <a:p>
              <a:pPr indent="0" lvl="0" marL="0" marR="0" rtl="0" algn="l">
                <a:lnSpc>
                  <a:spcPct val="90000"/>
                </a:lnSpc>
                <a:spcBef>
                  <a:spcPts val="0"/>
                </a:spcBef>
                <a:spcAft>
                  <a:spcPts val="0"/>
                </a:spcAft>
                <a:buNone/>
              </a:pPr>
              <a:r>
                <a:rPr b="1" lang="en-US" sz="1050">
                  <a:solidFill>
                    <a:schemeClr val="dk1"/>
                  </a:solidFill>
                  <a:latin typeface="Times New Roman"/>
                  <a:ea typeface="Times New Roman"/>
                  <a:cs typeface="Times New Roman"/>
                  <a:sym typeface="Times New Roman"/>
                </a:rPr>
                <a:t>Business-to-Consumer E-Commerce</a:t>
              </a:r>
              <a:endParaRPr/>
            </a:p>
          </p:txBody>
        </p:sp>
        <p:cxnSp>
          <p:nvCxnSpPr>
            <p:cNvPr id="342" name="Google Shape;342;p21"/>
            <p:cNvCxnSpPr/>
            <p:nvPr/>
          </p:nvCxnSpPr>
          <p:spPr>
            <a:xfrm>
              <a:off x="7277418" y="1842062"/>
              <a:ext cx="4548457" cy="0"/>
            </a:xfrm>
            <a:prstGeom prst="straightConnector1">
              <a:avLst/>
            </a:prstGeom>
            <a:solidFill>
              <a:srgbClr val="599BD5"/>
            </a:solidFill>
            <a:ln cap="flat" cmpd="sng" w="12700">
              <a:solidFill>
                <a:srgbClr val="C3D4EB"/>
              </a:solidFill>
              <a:prstDash val="solid"/>
              <a:miter lim="800000"/>
              <a:headEnd len="sm" w="sm" type="none"/>
              <a:tailEnd len="sm" w="sm" type="none"/>
            </a:ln>
          </p:spPr>
        </p:cxnSp>
        <p:sp>
          <p:nvSpPr>
            <p:cNvPr id="343" name="Google Shape;343;p21"/>
            <p:cNvSpPr/>
            <p:nvPr/>
          </p:nvSpPr>
          <p:spPr>
            <a:xfrm>
              <a:off x="7454630" y="1842062"/>
              <a:ext cx="4548457" cy="185941"/>
            </a:xfrm>
            <a:custGeom>
              <a:rect b="b" l="l" r="r" t="t"/>
              <a:pathLst>
                <a:path extrusionOk="0" h="185941" w="4548457">
                  <a:moveTo>
                    <a:pt x="0" y="0"/>
                  </a:moveTo>
                  <a:lnTo>
                    <a:pt x="4548457" y="0"/>
                  </a:lnTo>
                  <a:lnTo>
                    <a:pt x="4548457" y="185941"/>
                  </a:lnTo>
                  <a:lnTo>
                    <a:pt x="0" y="185941"/>
                  </a:lnTo>
                  <a:lnTo>
                    <a:pt x="0" y="0"/>
                  </a:lnTo>
                  <a:close/>
                </a:path>
              </a:pathLst>
            </a:custGeom>
            <a:noFill/>
            <a:ln>
              <a:noFill/>
            </a:ln>
          </p:spPr>
          <p:txBody>
            <a:bodyPr anchorCtr="0" anchor="t" bIns="22850" lIns="22850" spcFirstLastPara="1" rIns="22850" wrap="square" tIns="22850">
              <a:noAutofit/>
            </a:bodyPr>
            <a:lstStyle/>
            <a:p>
              <a:pPr indent="0" lvl="0" marL="0" marR="0" rtl="0" algn="l">
                <a:lnSpc>
                  <a:spcPct val="90000"/>
                </a:lnSpc>
                <a:spcBef>
                  <a:spcPts val="0"/>
                </a:spcBef>
                <a:spcAft>
                  <a:spcPts val="0"/>
                </a:spcAft>
                <a:buNone/>
              </a:pPr>
              <a:r>
                <a:rPr b="1" lang="en-US" sz="1050">
                  <a:solidFill>
                    <a:schemeClr val="dk1"/>
                  </a:solidFill>
                  <a:latin typeface="Times New Roman"/>
                  <a:ea typeface="Times New Roman"/>
                  <a:cs typeface="Times New Roman"/>
                  <a:sym typeface="Times New Roman"/>
                </a:rPr>
                <a:t>Consumer-to-Consumer E-Commerce</a:t>
              </a:r>
              <a:endParaRPr/>
            </a:p>
          </p:txBody>
        </p:sp>
        <p:cxnSp>
          <p:nvCxnSpPr>
            <p:cNvPr id="344" name="Google Shape;344;p21"/>
            <p:cNvCxnSpPr/>
            <p:nvPr/>
          </p:nvCxnSpPr>
          <p:spPr>
            <a:xfrm>
              <a:off x="7277418" y="2028003"/>
              <a:ext cx="4548457" cy="0"/>
            </a:xfrm>
            <a:prstGeom prst="straightConnector1">
              <a:avLst/>
            </a:prstGeom>
            <a:solidFill>
              <a:srgbClr val="599BD5"/>
            </a:solidFill>
            <a:ln cap="flat" cmpd="sng" w="12700">
              <a:solidFill>
                <a:srgbClr val="C3D4EB"/>
              </a:solidFill>
              <a:prstDash val="solid"/>
              <a:miter lim="800000"/>
              <a:headEnd len="sm" w="sm" type="none"/>
              <a:tailEnd len="sm" w="sm" type="none"/>
            </a:ln>
          </p:spPr>
        </p:cxnSp>
        <p:sp>
          <p:nvSpPr>
            <p:cNvPr id="345" name="Google Shape;345;p21"/>
            <p:cNvSpPr/>
            <p:nvPr/>
          </p:nvSpPr>
          <p:spPr>
            <a:xfrm>
              <a:off x="7454630" y="2028003"/>
              <a:ext cx="4548457" cy="185941"/>
            </a:xfrm>
            <a:custGeom>
              <a:rect b="b" l="l" r="r" t="t"/>
              <a:pathLst>
                <a:path extrusionOk="0" h="185941" w="4548457">
                  <a:moveTo>
                    <a:pt x="0" y="0"/>
                  </a:moveTo>
                  <a:lnTo>
                    <a:pt x="4548457" y="0"/>
                  </a:lnTo>
                  <a:lnTo>
                    <a:pt x="4548457" y="185941"/>
                  </a:lnTo>
                  <a:lnTo>
                    <a:pt x="0" y="185941"/>
                  </a:lnTo>
                  <a:lnTo>
                    <a:pt x="0" y="0"/>
                  </a:lnTo>
                  <a:close/>
                </a:path>
              </a:pathLst>
            </a:custGeom>
            <a:noFill/>
            <a:ln>
              <a:noFill/>
            </a:ln>
          </p:spPr>
          <p:txBody>
            <a:bodyPr anchorCtr="0" anchor="t" bIns="22850" lIns="22850" spcFirstLastPara="1" rIns="22850" wrap="square" tIns="22850">
              <a:noAutofit/>
            </a:bodyPr>
            <a:lstStyle/>
            <a:p>
              <a:pPr indent="0" lvl="0" marL="0" marR="0" rtl="0" algn="l">
                <a:lnSpc>
                  <a:spcPct val="90000"/>
                </a:lnSpc>
                <a:spcBef>
                  <a:spcPts val="0"/>
                </a:spcBef>
                <a:spcAft>
                  <a:spcPts val="0"/>
                </a:spcAft>
                <a:buNone/>
              </a:pPr>
              <a:r>
                <a:rPr b="1" lang="en-US" sz="1050">
                  <a:solidFill>
                    <a:schemeClr val="dk1"/>
                  </a:solidFill>
                  <a:latin typeface="Times New Roman"/>
                  <a:ea typeface="Times New Roman"/>
                  <a:cs typeface="Times New Roman"/>
                  <a:sym typeface="Times New Roman"/>
                </a:rPr>
                <a:t>E-Government</a:t>
              </a:r>
              <a:endParaRPr/>
            </a:p>
          </p:txBody>
        </p:sp>
        <p:cxnSp>
          <p:nvCxnSpPr>
            <p:cNvPr id="346" name="Google Shape;346;p21"/>
            <p:cNvCxnSpPr/>
            <p:nvPr/>
          </p:nvCxnSpPr>
          <p:spPr>
            <a:xfrm>
              <a:off x="7277418" y="2213945"/>
              <a:ext cx="4548457" cy="0"/>
            </a:xfrm>
            <a:prstGeom prst="straightConnector1">
              <a:avLst/>
            </a:prstGeom>
            <a:solidFill>
              <a:srgbClr val="599BD5"/>
            </a:solidFill>
            <a:ln cap="flat" cmpd="sng" w="12700">
              <a:solidFill>
                <a:srgbClr val="C3D4EB"/>
              </a:solidFill>
              <a:prstDash val="solid"/>
              <a:miter lim="800000"/>
              <a:headEnd len="sm" w="sm" type="none"/>
              <a:tailEnd len="sm" w="sm" type="none"/>
            </a:ln>
          </p:spPr>
        </p:cxnSp>
        <p:sp>
          <p:nvSpPr>
            <p:cNvPr id="347" name="Google Shape;347;p21"/>
            <p:cNvSpPr/>
            <p:nvPr/>
          </p:nvSpPr>
          <p:spPr>
            <a:xfrm>
              <a:off x="7454630" y="2213945"/>
              <a:ext cx="4548457" cy="185941"/>
            </a:xfrm>
            <a:custGeom>
              <a:rect b="b" l="l" r="r" t="t"/>
              <a:pathLst>
                <a:path extrusionOk="0" h="185941" w="4548457">
                  <a:moveTo>
                    <a:pt x="0" y="0"/>
                  </a:moveTo>
                  <a:lnTo>
                    <a:pt x="4548457" y="0"/>
                  </a:lnTo>
                  <a:lnTo>
                    <a:pt x="4548457" y="185941"/>
                  </a:lnTo>
                  <a:lnTo>
                    <a:pt x="0" y="185941"/>
                  </a:lnTo>
                  <a:lnTo>
                    <a:pt x="0" y="0"/>
                  </a:lnTo>
                  <a:close/>
                </a:path>
              </a:pathLst>
            </a:custGeom>
            <a:noFill/>
            <a:ln>
              <a:noFill/>
            </a:ln>
          </p:spPr>
          <p:txBody>
            <a:bodyPr anchorCtr="0" anchor="t" bIns="22850" lIns="22850" spcFirstLastPara="1" rIns="22850" wrap="square" tIns="22850">
              <a:noAutofit/>
            </a:bodyPr>
            <a:lstStyle/>
            <a:p>
              <a:pPr indent="0" lvl="0" marL="0" marR="0" rtl="0" algn="l">
                <a:lnSpc>
                  <a:spcPct val="90000"/>
                </a:lnSpc>
                <a:spcBef>
                  <a:spcPts val="0"/>
                </a:spcBef>
                <a:spcAft>
                  <a:spcPts val="0"/>
                </a:spcAft>
                <a:buNone/>
              </a:pPr>
              <a:r>
                <a:t/>
              </a:r>
              <a:endParaRPr b="1" sz="1050">
                <a:solidFill>
                  <a:schemeClr val="dk1"/>
                </a:solidFill>
                <a:latin typeface="Times New Roman"/>
                <a:ea typeface="Times New Roman"/>
                <a:cs typeface="Times New Roman"/>
                <a:sym typeface="Times New Roman"/>
              </a:endParaRPr>
            </a:p>
          </p:txBody>
        </p:sp>
        <p:cxnSp>
          <p:nvCxnSpPr>
            <p:cNvPr id="348" name="Google Shape;348;p21"/>
            <p:cNvCxnSpPr/>
            <p:nvPr/>
          </p:nvCxnSpPr>
          <p:spPr>
            <a:xfrm>
              <a:off x="2551747" y="2215963"/>
              <a:ext cx="9451340" cy="0"/>
            </a:xfrm>
            <a:prstGeom prst="straightConnector1">
              <a:avLst/>
            </a:prstGeom>
            <a:solidFill>
              <a:srgbClr val="599BD5"/>
            </a:solidFill>
            <a:ln cap="flat" cmpd="sng" w="12700">
              <a:solidFill>
                <a:srgbClr val="C3D4EB"/>
              </a:solidFill>
              <a:prstDash val="solid"/>
              <a:miter lim="800000"/>
              <a:headEnd len="sm" w="sm" type="none"/>
              <a:tailEnd len="sm" w="sm" type="none"/>
            </a:ln>
          </p:spPr>
        </p:cxnSp>
        <p:sp>
          <p:nvSpPr>
            <p:cNvPr id="349" name="Google Shape;349;p21"/>
            <p:cNvSpPr/>
            <p:nvPr/>
          </p:nvSpPr>
          <p:spPr>
            <a:xfrm>
              <a:off x="2728960" y="2218010"/>
              <a:ext cx="4548457" cy="929933"/>
            </a:xfrm>
            <a:custGeom>
              <a:rect b="b" l="l" r="r" t="t"/>
              <a:pathLst>
                <a:path extrusionOk="0" h="929933" w="4548457">
                  <a:moveTo>
                    <a:pt x="0" y="0"/>
                  </a:moveTo>
                  <a:lnTo>
                    <a:pt x="4548457" y="0"/>
                  </a:lnTo>
                  <a:lnTo>
                    <a:pt x="4548457" y="929933"/>
                  </a:lnTo>
                  <a:lnTo>
                    <a:pt x="0" y="929933"/>
                  </a:lnTo>
                  <a:lnTo>
                    <a:pt x="0" y="0"/>
                  </a:lnTo>
                  <a:close/>
                </a:path>
              </a:pathLst>
            </a:custGeom>
            <a:noFill/>
            <a:ln>
              <a:noFill/>
            </a:ln>
          </p:spPr>
          <p:txBody>
            <a:bodyPr anchorCtr="0" anchor="t" bIns="80000" lIns="80000" spcFirstLastPara="1" rIns="80000" wrap="square" tIns="80000">
              <a:noAutofit/>
            </a:bodyPr>
            <a:lstStyle/>
            <a:p>
              <a:pPr indent="0" lvl="0" marL="0" marR="0" rtl="0" algn="l">
                <a:lnSpc>
                  <a:spcPct val="90000"/>
                </a:lnSpc>
                <a:spcBef>
                  <a:spcPts val="0"/>
                </a:spcBef>
                <a:spcAft>
                  <a:spcPts val="0"/>
                </a:spcAft>
                <a:buNone/>
              </a:pPr>
              <a:r>
                <a:rPr lang="en-US" sz="2100">
                  <a:solidFill>
                    <a:schemeClr val="dk1"/>
                  </a:solidFill>
                  <a:latin typeface="Times New Roman"/>
                  <a:ea typeface="Times New Roman"/>
                  <a:cs typeface="Times New Roman"/>
                  <a:sym typeface="Times New Roman"/>
                </a:rPr>
                <a:t>Introduction to Mobile Commerce</a:t>
              </a:r>
              <a:endParaRPr sz="2100">
                <a:solidFill>
                  <a:schemeClr val="dk1"/>
                </a:solidFill>
                <a:latin typeface="Times New Roman"/>
                <a:ea typeface="Times New Roman"/>
                <a:cs typeface="Times New Roman"/>
                <a:sym typeface="Times New Roman"/>
              </a:endParaRPr>
            </a:p>
          </p:txBody>
        </p:sp>
        <p:sp>
          <p:nvSpPr>
            <p:cNvPr id="350" name="Google Shape;350;p21"/>
            <p:cNvSpPr/>
            <p:nvPr/>
          </p:nvSpPr>
          <p:spPr>
            <a:xfrm>
              <a:off x="7454630" y="2230710"/>
              <a:ext cx="4548457" cy="309675"/>
            </a:xfrm>
            <a:custGeom>
              <a:rect b="b" l="l" r="r" t="t"/>
              <a:pathLst>
                <a:path extrusionOk="0" h="309675" w="4548457">
                  <a:moveTo>
                    <a:pt x="0" y="0"/>
                  </a:moveTo>
                  <a:lnTo>
                    <a:pt x="4548457" y="0"/>
                  </a:lnTo>
                  <a:lnTo>
                    <a:pt x="4548457" y="309675"/>
                  </a:lnTo>
                  <a:lnTo>
                    <a:pt x="0" y="309675"/>
                  </a:lnTo>
                  <a:lnTo>
                    <a:pt x="0" y="0"/>
                  </a:lnTo>
                  <a:close/>
                </a:path>
              </a:pathLst>
            </a:custGeom>
            <a:noFill/>
            <a:ln>
              <a:noFill/>
            </a:ln>
          </p:spPr>
          <p:txBody>
            <a:bodyPr anchorCtr="0" anchor="t" bIns="22850" lIns="22850" spcFirstLastPara="1" rIns="22850" wrap="square" tIns="22850">
              <a:noAutofit/>
            </a:bodyPr>
            <a:lstStyle/>
            <a:p>
              <a:pPr indent="0" lvl="0" marL="0" marR="0" rtl="0" algn="l">
                <a:lnSpc>
                  <a:spcPct val="90000"/>
                </a:lnSpc>
                <a:spcBef>
                  <a:spcPts val="0"/>
                </a:spcBef>
                <a:spcAft>
                  <a:spcPts val="0"/>
                </a:spcAft>
                <a:buNone/>
              </a:pPr>
              <a:r>
                <a:rPr b="1" lang="en-US" sz="1050">
                  <a:solidFill>
                    <a:schemeClr val="dk1"/>
                  </a:solidFill>
                  <a:latin typeface="Times New Roman"/>
                  <a:ea typeface="Times New Roman"/>
                  <a:cs typeface="Times New Roman"/>
                  <a:sym typeface="Times New Roman"/>
                </a:rPr>
                <a:t>Advantages of Electronic and Mobile Commerce</a:t>
              </a:r>
              <a:endParaRPr b="1" sz="1050">
                <a:solidFill>
                  <a:schemeClr val="dk1"/>
                </a:solidFill>
                <a:latin typeface="Times New Roman"/>
                <a:ea typeface="Times New Roman"/>
                <a:cs typeface="Times New Roman"/>
                <a:sym typeface="Times New Roman"/>
              </a:endParaRPr>
            </a:p>
          </p:txBody>
        </p:sp>
        <p:cxnSp>
          <p:nvCxnSpPr>
            <p:cNvPr id="351" name="Google Shape;351;p21"/>
            <p:cNvCxnSpPr/>
            <p:nvPr/>
          </p:nvCxnSpPr>
          <p:spPr>
            <a:xfrm>
              <a:off x="7277418" y="2438785"/>
              <a:ext cx="4548457" cy="0"/>
            </a:xfrm>
            <a:prstGeom prst="straightConnector1">
              <a:avLst/>
            </a:prstGeom>
            <a:solidFill>
              <a:srgbClr val="599BD5"/>
            </a:solidFill>
            <a:ln cap="flat" cmpd="sng" w="12700">
              <a:solidFill>
                <a:srgbClr val="C3D4EB"/>
              </a:solidFill>
              <a:prstDash val="solid"/>
              <a:miter lim="800000"/>
              <a:headEnd len="sm" w="sm" type="none"/>
              <a:tailEnd len="sm" w="sm" type="none"/>
            </a:ln>
          </p:spPr>
        </p:cxnSp>
        <p:sp>
          <p:nvSpPr>
            <p:cNvPr id="352" name="Google Shape;352;p21"/>
            <p:cNvSpPr/>
            <p:nvPr/>
          </p:nvSpPr>
          <p:spPr>
            <a:xfrm>
              <a:off x="7454630" y="2445135"/>
              <a:ext cx="4548457" cy="309675"/>
            </a:xfrm>
            <a:custGeom>
              <a:rect b="b" l="l" r="r" t="t"/>
              <a:pathLst>
                <a:path extrusionOk="0" h="309675" w="4548457">
                  <a:moveTo>
                    <a:pt x="0" y="0"/>
                  </a:moveTo>
                  <a:lnTo>
                    <a:pt x="4548457" y="0"/>
                  </a:lnTo>
                  <a:lnTo>
                    <a:pt x="4548457" y="309675"/>
                  </a:lnTo>
                  <a:lnTo>
                    <a:pt x="0" y="309675"/>
                  </a:lnTo>
                  <a:lnTo>
                    <a:pt x="0" y="0"/>
                  </a:lnTo>
                  <a:close/>
                </a:path>
              </a:pathLst>
            </a:custGeom>
            <a:noFill/>
            <a:ln>
              <a:noFill/>
            </a:ln>
          </p:spPr>
          <p:txBody>
            <a:bodyPr anchorCtr="0" anchor="t" bIns="22850" lIns="22850" spcFirstLastPara="1" rIns="22850" wrap="square" tIns="22850">
              <a:noAutofit/>
            </a:bodyPr>
            <a:lstStyle/>
            <a:p>
              <a:pPr indent="0" lvl="0" marL="0" marR="0" rtl="0" algn="l">
                <a:lnSpc>
                  <a:spcPct val="90000"/>
                </a:lnSpc>
                <a:spcBef>
                  <a:spcPts val="0"/>
                </a:spcBef>
                <a:spcAft>
                  <a:spcPts val="0"/>
                </a:spcAft>
                <a:buNone/>
              </a:pPr>
              <a:r>
                <a:rPr b="1" lang="en-US" sz="1050">
                  <a:solidFill>
                    <a:schemeClr val="dk1"/>
                  </a:solidFill>
                  <a:latin typeface="Times New Roman"/>
                  <a:ea typeface="Times New Roman"/>
                  <a:cs typeface="Times New Roman"/>
                  <a:sym typeface="Times New Roman"/>
                </a:rPr>
                <a:t>Multistage Model for E-Commerce</a:t>
              </a:r>
              <a:endParaRPr b="1" sz="1050">
                <a:solidFill>
                  <a:schemeClr val="dk1"/>
                </a:solidFill>
                <a:latin typeface="Times New Roman"/>
                <a:ea typeface="Times New Roman"/>
                <a:cs typeface="Times New Roman"/>
                <a:sym typeface="Times New Roman"/>
              </a:endParaRPr>
            </a:p>
          </p:txBody>
        </p:sp>
        <p:cxnSp>
          <p:nvCxnSpPr>
            <p:cNvPr id="353" name="Google Shape;353;p21"/>
            <p:cNvCxnSpPr/>
            <p:nvPr/>
          </p:nvCxnSpPr>
          <p:spPr>
            <a:xfrm>
              <a:off x="7277418" y="2634160"/>
              <a:ext cx="4548457" cy="0"/>
            </a:xfrm>
            <a:prstGeom prst="straightConnector1">
              <a:avLst/>
            </a:prstGeom>
            <a:solidFill>
              <a:srgbClr val="599BD5"/>
            </a:solidFill>
            <a:ln cap="flat" cmpd="sng" w="12700">
              <a:solidFill>
                <a:srgbClr val="C3D4EB"/>
              </a:solidFill>
              <a:prstDash val="solid"/>
              <a:miter lim="800000"/>
              <a:headEnd len="sm" w="sm" type="none"/>
              <a:tailEnd len="sm" w="sm" type="none"/>
            </a:ln>
          </p:spPr>
        </p:cxnSp>
        <p:sp>
          <p:nvSpPr>
            <p:cNvPr id="354" name="Google Shape;354;p21"/>
            <p:cNvSpPr/>
            <p:nvPr/>
          </p:nvSpPr>
          <p:spPr>
            <a:xfrm>
              <a:off x="7454630" y="2640510"/>
              <a:ext cx="4548457" cy="309675"/>
            </a:xfrm>
            <a:custGeom>
              <a:rect b="b" l="l" r="r" t="t"/>
              <a:pathLst>
                <a:path extrusionOk="0" h="309675" w="4548457">
                  <a:moveTo>
                    <a:pt x="0" y="0"/>
                  </a:moveTo>
                  <a:lnTo>
                    <a:pt x="4548457" y="0"/>
                  </a:lnTo>
                  <a:lnTo>
                    <a:pt x="4548457" y="309675"/>
                  </a:lnTo>
                  <a:lnTo>
                    <a:pt x="0" y="309675"/>
                  </a:lnTo>
                  <a:lnTo>
                    <a:pt x="0" y="0"/>
                  </a:lnTo>
                  <a:close/>
                </a:path>
              </a:pathLst>
            </a:custGeom>
            <a:noFill/>
            <a:ln>
              <a:noFill/>
            </a:ln>
          </p:spPr>
          <p:txBody>
            <a:bodyPr anchorCtr="0" anchor="t" bIns="22850" lIns="22850" spcFirstLastPara="1" rIns="22850" wrap="square" tIns="22850">
              <a:noAutofit/>
            </a:bodyPr>
            <a:lstStyle/>
            <a:p>
              <a:pPr indent="0" lvl="0" marL="0" marR="0" rtl="0" algn="l">
                <a:lnSpc>
                  <a:spcPct val="90000"/>
                </a:lnSpc>
                <a:spcBef>
                  <a:spcPts val="0"/>
                </a:spcBef>
                <a:spcAft>
                  <a:spcPts val="0"/>
                </a:spcAft>
                <a:buNone/>
              </a:pPr>
              <a:r>
                <a:rPr b="1" lang="en-US" sz="1050">
                  <a:solidFill>
                    <a:schemeClr val="dk1"/>
                  </a:solidFill>
                  <a:latin typeface="Times New Roman"/>
                  <a:ea typeface="Times New Roman"/>
                  <a:cs typeface="Times New Roman"/>
                  <a:sym typeface="Times New Roman"/>
                </a:rPr>
                <a:t>E-Commerce Challenges</a:t>
              </a:r>
              <a:endParaRPr b="1" sz="1050">
                <a:solidFill>
                  <a:schemeClr val="dk1"/>
                </a:solidFill>
                <a:latin typeface="Times New Roman"/>
                <a:ea typeface="Times New Roman"/>
                <a:cs typeface="Times New Roman"/>
                <a:sym typeface="Times New Roman"/>
              </a:endParaRPr>
            </a:p>
          </p:txBody>
        </p:sp>
        <p:cxnSp>
          <p:nvCxnSpPr>
            <p:cNvPr id="355" name="Google Shape;355;p21"/>
            <p:cNvCxnSpPr/>
            <p:nvPr/>
          </p:nvCxnSpPr>
          <p:spPr>
            <a:xfrm>
              <a:off x="2551747" y="2836794"/>
              <a:ext cx="9451340" cy="0"/>
            </a:xfrm>
            <a:prstGeom prst="straightConnector1">
              <a:avLst/>
            </a:prstGeom>
            <a:solidFill>
              <a:srgbClr val="599BD5"/>
            </a:solidFill>
            <a:ln cap="flat" cmpd="sng" w="12700">
              <a:solidFill>
                <a:srgbClr val="C3D4EB"/>
              </a:solidFill>
              <a:prstDash val="solid"/>
              <a:miter lim="800000"/>
              <a:headEnd len="sm" w="sm" type="none"/>
              <a:tailEnd len="sm" w="sm" type="none"/>
            </a:ln>
          </p:spPr>
        </p:cxnSp>
        <p:sp>
          <p:nvSpPr>
            <p:cNvPr id="356" name="Google Shape;356;p21"/>
            <p:cNvSpPr/>
            <p:nvPr/>
          </p:nvSpPr>
          <p:spPr>
            <a:xfrm>
              <a:off x="2728960" y="2838840"/>
              <a:ext cx="4548457" cy="929933"/>
            </a:xfrm>
            <a:custGeom>
              <a:rect b="b" l="l" r="r" t="t"/>
              <a:pathLst>
                <a:path extrusionOk="0" h="929933" w="4548457">
                  <a:moveTo>
                    <a:pt x="0" y="0"/>
                  </a:moveTo>
                  <a:lnTo>
                    <a:pt x="4548457" y="0"/>
                  </a:lnTo>
                  <a:lnTo>
                    <a:pt x="4548457" y="929933"/>
                  </a:lnTo>
                  <a:lnTo>
                    <a:pt x="0" y="929933"/>
                  </a:lnTo>
                  <a:lnTo>
                    <a:pt x="0" y="0"/>
                  </a:lnTo>
                  <a:close/>
                </a:path>
              </a:pathLst>
            </a:custGeom>
            <a:noFill/>
            <a:ln>
              <a:noFill/>
            </a:ln>
          </p:spPr>
          <p:txBody>
            <a:bodyPr anchorCtr="0" anchor="t" bIns="80000" lIns="80000" spcFirstLastPara="1" rIns="80000" wrap="square" tIns="80000">
              <a:noAutofit/>
            </a:bodyPr>
            <a:lstStyle/>
            <a:p>
              <a:pPr indent="0" lvl="0" marL="0" marR="0" rtl="0" algn="l">
                <a:lnSpc>
                  <a:spcPct val="90000"/>
                </a:lnSpc>
                <a:spcBef>
                  <a:spcPts val="0"/>
                </a:spcBef>
                <a:spcAft>
                  <a:spcPts val="0"/>
                </a:spcAft>
                <a:buNone/>
              </a:pPr>
              <a:r>
                <a:rPr lang="en-US" sz="2100">
                  <a:solidFill>
                    <a:schemeClr val="dk1"/>
                  </a:solidFill>
                  <a:latin typeface="Times New Roman"/>
                  <a:ea typeface="Times New Roman"/>
                  <a:cs typeface="Times New Roman"/>
                  <a:sym typeface="Times New Roman"/>
                </a:rPr>
                <a:t>Electronic and Mobile Commerce Applications</a:t>
              </a:r>
              <a:endParaRPr sz="2100">
                <a:solidFill>
                  <a:schemeClr val="dk1"/>
                </a:solidFill>
                <a:latin typeface="Times New Roman"/>
                <a:ea typeface="Times New Roman"/>
                <a:cs typeface="Times New Roman"/>
                <a:sym typeface="Times New Roman"/>
              </a:endParaRPr>
            </a:p>
          </p:txBody>
        </p:sp>
        <p:sp>
          <p:nvSpPr>
            <p:cNvPr id="357" name="Google Shape;357;p21"/>
            <p:cNvSpPr/>
            <p:nvPr/>
          </p:nvSpPr>
          <p:spPr>
            <a:xfrm>
              <a:off x="7454630" y="2838840"/>
              <a:ext cx="4548457" cy="207154"/>
            </a:xfrm>
            <a:custGeom>
              <a:rect b="b" l="l" r="r" t="t"/>
              <a:pathLst>
                <a:path extrusionOk="0" h="132815" w="4548457">
                  <a:moveTo>
                    <a:pt x="0" y="0"/>
                  </a:moveTo>
                  <a:lnTo>
                    <a:pt x="4548457" y="0"/>
                  </a:lnTo>
                  <a:lnTo>
                    <a:pt x="4548457" y="132815"/>
                  </a:lnTo>
                  <a:lnTo>
                    <a:pt x="0" y="132815"/>
                  </a:lnTo>
                  <a:lnTo>
                    <a:pt x="0" y="0"/>
                  </a:lnTo>
                  <a:close/>
                </a:path>
              </a:pathLst>
            </a:custGeom>
            <a:noFill/>
            <a:ln>
              <a:noFill/>
            </a:ln>
          </p:spPr>
          <p:txBody>
            <a:bodyPr anchorCtr="0" anchor="t" bIns="22850" lIns="22850" spcFirstLastPara="1" rIns="22850" wrap="square" tIns="22850">
              <a:noAutofit/>
            </a:bodyPr>
            <a:lstStyle/>
            <a:p>
              <a:pPr indent="0" lvl="0" marL="0" marR="0" rtl="0" algn="l">
                <a:lnSpc>
                  <a:spcPct val="90000"/>
                </a:lnSpc>
                <a:spcBef>
                  <a:spcPts val="0"/>
                </a:spcBef>
                <a:spcAft>
                  <a:spcPts val="0"/>
                </a:spcAft>
                <a:buNone/>
              </a:pPr>
              <a:r>
                <a:rPr b="1" lang="en-US" sz="1050">
                  <a:solidFill>
                    <a:schemeClr val="dk1"/>
                  </a:solidFill>
                  <a:latin typeface="Times New Roman"/>
                  <a:ea typeface="Times New Roman"/>
                  <a:cs typeface="Times New Roman"/>
                  <a:sym typeface="Times New Roman"/>
                </a:rPr>
                <a:t>Wholesale e-Commerce</a:t>
              </a:r>
              <a:endParaRPr b="1" sz="1050">
                <a:solidFill>
                  <a:schemeClr val="dk1"/>
                </a:solidFill>
                <a:latin typeface="Times New Roman"/>
                <a:ea typeface="Times New Roman"/>
                <a:cs typeface="Times New Roman"/>
                <a:sym typeface="Times New Roman"/>
              </a:endParaRPr>
            </a:p>
          </p:txBody>
        </p:sp>
        <p:cxnSp>
          <p:nvCxnSpPr>
            <p:cNvPr id="358" name="Google Shape;358;p21"/>
            <p:cNvCxnSpPr/>
            <p:nvPr/>
          </p:nvCxnSpPr>
          <p:spPr>
            <a:xfrm>
              <a:off x="7277418" y="3073256"/>
              <a:ext cx="4548457" cy="0"/>
            </a:xfrm>
            <a:prstGeom prst="straightConnector1">
              <a:avLst/>
            </a:prstGeom>
            <a:solidFill>
              <a:srgbClr val="599BD5"/>
            </a:solidFill>
            <a:ln cap="flat" cmpd="sng" w="12700">
              <a:solidFill>
                <a:srgbClr val="C3D4EB"/>
              </a:solidFill>
              <a:prstDash val="solid"/>
              <a:miter lim="800000"/>
              <a:headEnd len="sm" w="sm" type="none"/>
              <a:tailEnd len="sm" w="sm" type="none"/>
            </a:ln>
          </p:spPr>
        </p:cxnSp>
        <p:sp>
          <p:nvSpPr>
            <p:cNvPr id="359" name="Google Shape;359;p21"/>
            <p:cNvSpPr/>
            <p:nvPr/>
          </p:nvSpPr>
          <p:spPr>
            <a:xfrm>
              <a:off x="7454630" y="3085956"/>
              <a:ext cx="4548457" cy="219783"/>
            </a:xfrm>
            <a:custGeom>
              <a:rect b="b" l="l" r="r" t="t"/>
              <a:pathLst>
                <a:path extrusionOk="0" h="132815" w="4548457">
                  <a:moveTo>
                    <a:pt x="0" y="0"/>
                  </a:moveTo>
                  <a:lnTo>
                    <a:pt x="4548457" y="0"/>
                  </a:lnTo>
                  <a:lnTo>
                    <a:pt x="4548457" y="132815"/>
                  </a:lnTo>
                  <a:lnTo>
                    <a:pt x="0" y="132815"/>
                  </a:lnTo>
                  <a:lnTo>
                    <a:pt x="0" y="0"/>
                  </a:lnTo>
                  <a:close/>
                </a:path>
              </a:pathLst>
            </a:custGeom>
            <a:noFill/>
            <a:ln>
              <a:noFill/>
            </a:ln>
          </p:spPr>
          <p:txBody>
            <a:bodyPr anchorCtr="0" anchor="t" bIns="22850" lIns="22850" spcFirstLastPara="1" rIns="22850" wrap="square" tIns="22850">
              <a:noAutofit/>
            </a:bodyPr>
            <a:lstStyle/>
            <a:p>
              <a:pPr indent="0" lvl="0" marL="0" marR="0" rtl="0" algn="l">
                <a:lnSpc>
                  <a:spcPct val="90000"/>
                </a:lnSpc>
                <a:spcBef>
                  <a:spcPts val="0"/>
                </a:spcBef>
                <a:spcAft>
                  <a:spcPts val="0"/>
                </a:spcAft>
                <a:buNone/>
              </a:pPr>
              <a:r>
                <a:rPr b="1" lang="en-US" sz="1050">
                  <a:solidFill>
                    <a:schemeClr val="dk1"/>
                  </a:solidFill>
                  <a:latin typeface="Times New Roman"/>
                  <a:ea typeface="Times New Roman"/>
                  <a:cs typeface="Times New Roman"/>
                  <a:sym typeface="Times New Roman"/>
                </a:rPr>
                <a:t>Manufacturing</a:t>
              </a:r>
              <a:endParaRPr b="1" sz="1050">
                <a:solidFill>
                  <a:schemeClr val="dk1"/>
                </a:solidFill>
                <a:latin typeface="Times New Roman"/>
                <a:ea typeface="Times New Roman"/>
                <a:cs typeface="Times New Roman"/>
                <a:sym typeface="Times New Roman"/>
              </a:endParaRPr>
            </a:p>
          </p:txBody>
        </p:sp>
        <p:cxnSp>
          <p:nvCxnSpPr>
            <p:cNvPr id="360" name="Google Shape;360;p21"/>
            <p:cNvCxnSpPr/>
            <p:nvPr/>
          </p:nvCxnSpPr>
          <p:spPr>
            <a:xfrm>
              <a:off x="7277418" y="3294971"/>
              <a:ext cx="4548457" cy="0"/>
            </a:xfrm>
            <a:prstGeom prst="straightConnector1">
              <a:avLst/>
            </a:prstGeom>
            <a:solidFill>
              <a:srgbClr val="599BD5"/>
            </a:solidFill>
            <a:ln cap="flat" cmpd="sng" w="12700">
              <a:solidFill>
                <a:srgbClr val="C3D4EB"/>
              </a:solidFill>
              <a:prstDash val="solid"/>
              <a:miter lim="800000"/>
              <a:headEnd len="sm" w="sm" type="none"/>
              <a:tailEnd len="sm" w="sm" type="none"/>
            </a:ln>
          </p:spPr>
        </p:cxnSp>
        <p:sp>
          <p:nvSpPr>
            <p:cNvPr id="361" name="Google Shape;361;p21"/>
            <p:cNvSpPr/>
            <p:nvPr/>
          </p:nvSpPr>
          <p:spPr>
            <a:xfrm>
              <a:off x="7454630" y="3314021"/>
              <a:ext cx="4548457" cy="224200"/>
            </a:xfrm>
            <a:custGeom>
              <a:rect b="b" l="l" r="r" t="t"/>
              <a:pathLst>
                <a:path extrusionOk="0" h="132815" w="4548457">
                  <a:moveTo>
                    <a:pt x="0" y="0"/>
                  </a:moveTo>
                  <a:lnTo>
                    <a:pt x="4548457" y="0"/>
                  </a:lnTo>
                  <a:lnTo>
                    <a:pt x="4548457" y="132815"/>
                  </a:lnTo>
                  <a:lnTo>
                    <a:pt x="0" y="132815"/>
                  </a:lnTo>
                  <a:lnTo>
                    <a:pt x="0" y="0"/>
                  </a:lnTo>
                  <a:close/>
                </a:path>
              </a:pathLst>
            </a:custGeom>
            <a:noFill/>
            <a:ln>
              <a:noFill/>
            </a:ln>
          </p:spPr>
          <p:txBody>
            <a:bodyPr anchorCtr="0" anchor="t" bIns="22850" lIns="22850" spcFirstLastPara="1" rIns="22850" wrap="square" tIns="22850">
              <a:noAutofit/>
            </a:bodyPr>
            <a:lstStyle/>
            <a:p>
              <a:pPr indent="0" lvl="0" marL="0" marR="0" rtl="0" algn="l">
                <a:lnSpc>
                  <a:spcPct val="90000"/>
                </a:lnSpc>
                <a:spcBef>
                  <a:spcPts val="0"/>
                </a:spcBef>
                <a:spcAft>
                  <a:spcPts val="0"/>
                </a:spcAft>
                <a:buNone/>
              </a:pPr>
              <a:r>
                <a:rPr b="1" lang="en-US" sz="1050">
                  <a:solidFill>
                    <a:schemeClr val="dk1"/>
                  </a:solidFill>
                  <a:latin typeface="Times New Roman"/>
                  <a:ea typeface="Times New Roman"/>
                  <a:cs typeface="Times New Roman"/>
                  <a:sym typeface="Times New Roman"/>
                </a:rPr>
                <a:t>Marketing</a:t>
              </a:r>
              <a:endParaRPr b="1" sz="1050">
                <a:solidFill>
                  <a:schemeClr val="dk1"/>
                </a:solidFill>
                <a:latin typeface="Times New Roman"/>
                <a:ea typeface="Times New Roman"/>
                <a:cs typeface="Times New Roman"/>
                <a:sym typeface="Times New Roman"/>
              </a:endParaRPr>
            </a:p>
          </p:txBody>
        </p:sp>
        <p:cxnSp>
          <p:nvCxnSpPr>
            <p:cNvPr id="362" name="Google Shape;362;p21"/>
            <p:cNvCxnSpPr/>
            <p:nvPr/>
          </p:nvCxnSpPr>
          <p:spPr>
            <a:xfrm>
              <a:off x="7277418" y="3503986"/>
              <a:ext cx="4548457" cy="0"/>
            </a:xfrm>
            <a:prstGeom prst="straightConnector1">
              <a:avLst/>
            </a:prstGeom>
            <a:solidFill>
              <a:srgbClr val="599BD5"/>
            </a:solidFill>
            <a:ln cap="flat" cmpd="sng" w="12700">
              <a:solidFill>
                <a:srgbClr val="C3D4EB"/>
              </a:solidFill>
              <a:prstDash val="solid"/>
              <a:miter lim="800000"/>
              <a:headEnd len="sm" w="sm" type="none"/>
              <a:tailEnd len="sm" w="sm" type="none"/>
            </a:ln>
          </p:spPr>
        </p:cxnSp>
        <p:sp>
          <p:nvSpPr>
            <p:cNvPr id="363" name="Google Shape;363;p21"/>
            <p:cNvSpPr/>
            <p:nvPr/>
          </p:nvSpPr>
          <p:spPr>
            <a:xfrm>
              <a:off x="7454629" y="3521307"/>
              <a:ext cx="4548457" cy="222136"/>
            </a:xfrm>
            <a:custGeom>
              <a:rect b="b" l="l" r="r" t="t"/>
              <a:pathLst>
                <a:path extrusionOk="0" h="132815" w="4548457">
                  <a:moveTo>
                    <a:pt x="0" y="0"/>
                  </a:moveTo>
                  <a:lnTo>
                    <a:pt x="4548457" y="0"/>
                  </a:lnTo>
                  <a:lnTo>
                    <a:pt x="4548457" y="132815"/>
                  </a:lnTo>
                  <a:lnTo>
                    <a:pt x="0" y="132815"/>
                  </a:lnTo>
                  <a:lnTo>
                    <a:pt x="0" y="0"/>
                  </a:lnTo>
                  <a:close/>
                </a:path>
              </a:pathLst>
            </a:custGeom>
            <a:noFill/>
            <a:ln>
              <a:noFill/>
            </a:ln>
          </p:spPr>
          <p:txBody>
            <a:bodyPr anchorCtr="0" anchor="t" bIns="22850" lIns="22850" spcFirstLastPara="1" rIns="22850" wrap="square" tIns="22850">
              <a:noAutofit/>
            </a:bodyPr>
            <a:lstStyle/>
            <a:p>
              <a:pPr indent="0" lvl="0" marL="0" marR="0" rtl="0" algn="l">
                <a:lnSpc>
                  <a:spcPct val="90000"/>
                </a:lnSpc>
                <a:spcBef>
                  <a:spcPts val="0"/>
                </a:spcBef>
                <a:spcAft>
                  <a:spcPts val="0"/>
                </a:spcAft>
                <a:buNone/>
              </a:pPr>
              <a:r>
                <a:rPr b="1" lang="en-US" sz="1050">
                  <a:solidFill>
                    <a:schemeClr val="dk1"/>
                  </a:solidFill>
                  <a:latin typeface="Times New Roman"/>
                  <a:ea typeface="Times New Roman"/>
                  <a:cs typeface="Times New Roman"/>
                  <a:sym typeface="Times New Roman"/>
                </a:rPr>
                <a:t>Advertising</a:t>
              </a:r>
              <a:endParaRPr b="1" sz="1050">
                <a:solidFill>
                  <a:schemeClr val="dk1"/>
                </a:solidFill>
                <a:latin typeface="Times New Roman"/>
                <a:ea typeface="Times New Roman"/>
                <a:cs typeface="Times New Roman"/>
                <a:sym typeface="Times New Roman"/>
              </a:endParaRPr>
            </a:p>
          </p:txBody>
        </p:sp>
        <p:cxnSp>
          <p:nvCxnSpPr>
            <p:cNvPr id="364" name="Google Shape;364;p21"/>
            <p:cNvCxnSpPr/>
            <p:nvPr/>
          </p:nvCxnSpPr>
          <p:spPr>
            <a:xfrm>
              <a:off x="7277418" y="3719351"/>
              <a:ext cx="4548457" cy="0"/>
            </a:xfrm>
            <a:prstGeom prst="straightConnector1">
              <a:avLst/>
            </a:prstGeom>
            <a:solidFill>
              <a:srgbClr val="599BD5"/>
            </a:solidFill>
            <a:ln cap="flat" cmpd="sng" w="12700">
              <a:solidFill>
                <a:srgbClr val="C3D4EB"/>
              </a:solidFill>
              <a:prstDash val="solid"/>
              <a:miter lim="800000"/>
              <a:headEnd len="sm" w="sm" type="none"/>
              <a:tailEnd len="sm" w="sm" type="none"/>
            </a:ln>
          </p:spPr>
        </p:cxnSp>
        <p:sp>
          <p:nvSpPr>
            <p:cNvPr id="365" name="Google Shape;365;p21"/>
            <p:cNvSpPr/>
            <p:nvPr/>
          </p:nvSpPr>
          <p:spPr>
            <a:xfrm>
              <a:off x="7454630" y="3738401"/>
              <a:ext cx="4548457" cy="212328"/>
            </a:xfrm>
            <a:custGeom>
              <a:rect b="b" l="l" r="r" t="t"/>
              <a:pathLst>
                <a:path extrusionOk="0" h="132815" w="4548457">
                  <a:moveTo>
                    <a:pt x="0" y="0"/>
                  </a:moveTo>
                  <a:lnTo>
                    <a:pt x="4548457" y="0"/>
                  </a:lnTo>
                  <a:lnTo>
                    <a:pt x="4548457" y="132815"/>
                  </a:lnTo>
                  <a:lnTo>
                    <a:pt x="0" y="132815"/>
                  </a:lnTo>
                  <a:lnTo>
                    <a:pt x="0" y="0"/>
                  </a:lnTo>
                  <a:close/>
                </a:path>
              </a:pathLst>
            </a:custGeom>
            <a:noFill/>
            <a:ln>
              <a:noFill/>
            </a:ln>
          </p:spPr>
          <p:txBody>
            <a:bodyPr anchorCtr="0" anchor="t" bIns="22850" lIns="22850" spcFirstLastPara="1" rIns="22850" wrap="square" tIns="22850">
              <a:noAutofit/>
            </a:bodyPr>
            <a:lstStyle/>
            <a:p>
              <a:pPr indent="0" lvl="0" marL="0" marR="0" rtl="0" algn="l">
                <a:lnSpc>
                  <a:spcPct val="90000"/>
                </a:lnSpc>
                <a:spcBef>
                  <a:spcPts val="0"/>
                </a:spcBef>
                <a:spcAft>
                  <a:spcPts val="0"/>
                </a:spcAft>
                <a:buNone/>
              </a:pPr>
              <a:r>
                <a:rPr b="1" lang="en-US" sz="1050">
                  <a:solidFill>
                    <a:schemeClr val="dk1"/>
                  </a:solidFill>
                  <a:latin typeface="Times New Roman"/>
                  <a:ea typeface="Times New Roman"/>
                  <a:cs typeface="Times New Roman"/>
                  <a:sym typeface="Times New Roman"/>
                </a:rPr>
                <a:t>Bartering</a:t>
              </a:r>
              <a:endParaRPr b="1" sz="1050">
                <a:solidFill>
                  <a:schemeClr val="dk1"/>
                </a:solidFill>
                <a:latin typeface="Times New Roman"/>
                <a:ea typeface="Times New Roman"/>
                <a:cs typeface="Times New Roman"/>
                <a:sym typeface="Times New Roman"/>
              </a:endParaRPr>
            </a:p>
          </p:txBody>
        </p:sp>
        <p:cxnSp>
          <p:nvCxnSpPr>
            <p:cNvPr id="366" name="Google Shape;366;p21"/>
            <p:cNvCxnSpPr/>
            <p:nvPr/>
          </p:nvCxnSpPr>
          <p:spPr>
            <a:xfrm>
              <a:off x="7277418" y="3922017"/>
              <a:ext cx="4548457" cy="0"/>
            </a:xfrm>
            <a:prstGeom prst="straightConnector1">
              <a:avLst/>
            </a:prstGeom>
            <a:solidFill>
              <a:srgbClr val="599BD5"/>
            </a:solidFill>
            <a:ln cap="flat" cmpd="sng" w="12700">
              <a:solidFill>
                <a:srgbClr val="C3D4EB"/>
              </a:solidFill>
              <a:prstDash val="solid"/>
              <a:miter lim="800000"/>
              <a:headEnd len="sm" w="sm" type="none"/>
              <a:tailEnd len="sm" w="sm" type="none"/>
            </a:ln>
          </p:spPr>
        </p:cxnSp>
        <p:sp>
          <p:nvSpPr>
            <p:cNvPr id="367" name="Google Shape;367;p21"/>
            <p:cNvSpPr/>
            <p:nvPr/>
          </p:nvSpPr>
          <p:spPr>
            <a:xfrm>
              <a:off x="7454630" y="3934717"/>
              <a:ext cx="4548457" cy="215623"/>
            </a:xfrm>
            <a:custGeom>
              <a:rect b="b" l="l" r="r" t="t"/>
              <a:pathLst>
                <a:path extrusionOk="0" h="132815" w="4548457">
                  <a:moveTo>
                    <a:pt x="0" y="0"/>
                  </a:moveTo>
                  <a:lnTo>
                    <a:pt x="4548457" y="0"/>
                  </a:lnTo>
                  <a:lnTo>
                    <a:pt x="4548457" y="132815"/>
                  </a:lnTo>
                  <a:lnTo>
                    <a:pt x="0" y="132815"/>
                  </a:lnTo>
                  <a:lnTo>
                    <a:pt x="0" y="0"/>
                  </a:lnTo>
                  <a:close/>
                </a:path>
              </a:pathLst>
            </a:custGeom>
            <a:noFill/>
            <a:ln>
              <a:noFill/>
            </a:ln>
          </p:spPr>
          <p:txBody>
            <a:bodyPr anchorCtr="0" anchor="t" bIns="22850" lIns="22850" spcFirstLastPara="1" rIns="22850" wrap="square" tIns="22850">
              <a:noAutofit/>
            </a:bodyPr>
            <a:lstStyle/>
            <a:p>
              <a:pPr indent="0" lvl="0" marL="0" marR="0" rtl="0" algn="l">
                <a:lnSpc>
                  <a:spcPct val="90000"/>
                </a:lnSpc>
                <a:spcBef>
                  <a:spcPts val="0"/>
                </a:spcBef>
                <a:spcAft>
                  <a:spcPts val="0"/>
                </a:spcAft>
                <a:buNone/>
              </a:pPr>
              <a:r>
                <a:rPr b="1" lang="en-US" sz="1050">
                  <a:solidFill>
                    <a:schemeClr val="dk1"/>
                  </a:solidFill>
                  <a:latin typeface="Times New Roman"/>
                  <a:ea typeface="Times New Roman"/>
                  <a:cs typeface="Times New Roman"/>
                  <a:sym typeface="Times New Roman"/>
                </a:rPr>
                <a:t>Investment and Finance</a:t>
              </a:r>
              <a:endParaRPr b="1" sz="1050">
                <a:solidFill>
                  <a:schemeClr val="dk1"/>
                </a:solidFill>
                <a:latin typeface="Times New Roman"/>
                <a:ea typeface="Times New Roman"/>
                <a:cs typeface="Times New Roman"/>
                <a:sym typeface="Times New Roman"/>
              </a:endParaRPr>
            </a:p>
          </p:txBody>
        </p:sp>
        <p:cxnSp>
          <p:nvCxnSpPr>
            <p:cNvPr id="368" name="Google Shape;368;p21"/>
            <p:cNvCxnSpPr/>
            <p:nvPr/>
          </p:nvCxnSpPr>
          <p:spPr>
            <a:xfrm>
              <a:off x="7277418" y="4118332"/>
              <a:ext cx="4548457" cy="0"/>
            </a:xfrm>
            <a:prstGeom prst="straightConnector1">
              <a:avLst/>
            </a:prstGeom>
            <a:solidFill>
              <a:srgbClr val="599BD5"/>
            </a:solidFill>
            <a:ln cap="flat" cmpd="sng" w="12700">
              <a:solidFill>
                <a:srgbClr val="C3D4EB"/>
              </a:solidFill>
              <a:prstDash val="solid"/>
              <a:miter lim="800000"/>
              <a:headEnd len="sm" w="sm" type="none"/>
              <a:tailEnd len="sm" w="sm" type="none"/>
            </a:ln>
          </p:spPr>
        </p:cxnSp>
        <p:sp>
          <p:nvSpPr>
            <p:cNvPr id="369" name="Google Shape;369;p21"/>
            <p:cNvSpPr/>
            <p:nvPr/>
          </p:nvSpPr>
          <p:spPr>
            <a:xfrm>
              <a:off x="7454630" y="4137382"/>
              <a:ext cx="4548457" cy="190262"/>
            </a:xfrm>
            <a:custGeom>
              <a:rect b="b" l="l" r="r" t="t"/>
              <a:pathLst>
                <a:path extrusionOk="0" h="132815" w="4548457">
                  <a:moveTo>
                    <a:pt x="0" y="0"/>
                  </a:moveTo>
                  <a:lnTo>
                    <a:pt x="4548457" y="0"/>
                  </a:lnTo>
                  <a:lnTo>
                    <a:pt x="4548457" y="132815"/>
                  </a:lnTo>
                  <a:lnTo>
                    <a:pt x="0" y="132815"/>
                  </a:lnTo>
                  <a:lnTo>
                    <a:pt x="0" y="0"/>
                  </a:lnTo>
                  <a:close/>
                </a:path>
              </a:pathLst>
            </a:custGeom>
            <a:noFill/>
            <a:ln>
              <a:noFill/>
            </a:ln>
          </p:spPr>
          <p:txBody>
            <a:bodyPr anchorCtr="0" anchor="t" bIns="22850" lIns="22850" spcFirstLastPara="1" rIns="22850" wrap="square" tIns="22850">
              <a:noAutofit/>
            </a:bodyPr>
            <a:lstStyle/>
            <a:p>
              <a:pPr indent="0" lvl="0" marL="0" marR="0" rtl="0" algn="l">
                <a:lnSpc>
                  <a:spcPct val="90000"/>
                </a:lnSpc>
                <a:spcBef>
                  <a:spcPts val="0"/>
                </a:spcBef>
                <a:spcAft>
                  <a:spcPts val="0"/>
                </a:spcAft>
                <a:buNone/>
              </a:pPr>
              <a:r>
                <a:rPr b="1" lang="en-US" sz="1050">
                  <a:solidFill>
                    <a:schemeClr val="dk1"/>
                  </a:solidFill>
                  <a:latin typeface="Times New Roman"/>
                  <a:ea typeface="Times New Roman"/>
                  <a:cs typeface="Times New Roman"/>
                  <a:sym typeface="Times New Roman"/>
                </a:rPr>
                <a:t>Banking</a:t>
              </a:r>
              <a:endParaRPr b="1" sz="1050">
                <a:solidFill>
                  <a:schemeClr val="dk1"/>
                </a:solidFill>
                <a:latin typeface="Times New Roman"/>
                <a:ea typeface="Times New Roman"/>
                <a:cs typeface="Times New Roman"/>
                <a:sym typeface="Times New Roman"/>
              </a:endParaRPr>
            </a:p>
          </p:txBody>
        </p:sp>
        <p:cxnSp>
          <p:nvCxnSpPr>
            <p:cNvPr id="370" name="Google Shape;370;p21"/>
            <p:cNvCxnSpPr/>
            <p:nvPr/>
          </p:nvCxnSpPr>
          <p:spPr>
            <a:xfrm>
              <a:off x="2551747" y="4352974"/>
              <a:ext cx="9451340" cy="0"/>
            </a:xfrm>
            <a:prstGeom prst="straightConnector1">
              <a:avLst/>
            </a:prstGeom>
            <a:solidFill>
              <a:srgbClr val="599BD5"/>
            </a:solidFill>
            <a:ln cap="flat" cmpd="sng" w="12700">
              <a:solidFill>
                <a:srgbClr val="C3D4EB"/>
              </a:solidFill>
              <a:prstDash val="solid"/>
              <a:miter lim="800000"/>
              <a:headEnd len="sm" w="sm" type="none"/>
              <a:tailEnd len="sm" w="sm" type="none"/>
            </a:ln>
          </p:spPr>
        </p:cxnSp>
        <p:sp>
          <p:nvSpPr>
            <p:cNvPr id="371" name="Google Shape;371;p21"/>
            <p:cNvSpPr/>
            <p:nvPr/>
          </p:nvSpPr>
          <p:spPr>
            <a:xfrm>
              <a:off x="2728960" y="4399471"/>
              <a:ext cx="4548457" cy="929933"/>
            </a:xfrm>
            <a:custGeom>
              <a:rect b="b" l="l" r="r" t="t"/>
              <a:pathLst>
                <a:path extrusionOk="0" h="929933" w="4548457">
                  <a:moveTo>
                    <a:pt x="0" y="0"/>
                  </a:moveTo>
                  <a:lnTo>
                    <a:pt x="4548457" y="0"/>
                  </a:lnTo>
                  <a:lnTo>
                    <a:pt x="4548457" y="929933"/>
                  </a:lnTo>
                  <a:lnTo>
                    <a:pt x="0" y="929933"/>
                  </a:lnTo>
                  <a:lnTo>
                    <a:pt x="0" y="0"/>
                  </a:lnTo>
                  <a:close/>
                </a:path>
              </a:pathLst>
            </a:custGeom>
            <a:noFill/>
            <a:ln>
              <a:noFill/>
            </a:ln>
          </p:spPr>
          <p:txBody>
            <a:bodyPr anchorCtr="0" anchor="t" bIns="80000" lIns="80000" spcFirstLastPara="1" rIns="80000" wrap="square" tIns="80000">
              <a:noAutofit/>
            </a:bodyPr>
            <a:lstStyle/>
            <a:p>
              <a:pPr indent="0" lvl="0" marL="0" marR="0" rtl="0" algn="l">
                <a:lnSpc>
                  <a:spcPct val="90000"/>
                </a:lnSpc>
                <a:spcBef>
                  <a:spcPts val="0"/>
                </a:spcBef>
                <a:spcAft>
                  <a:spcPts val="0"/>
                </a:spcAft>
                <a:buNone/>
              </a:pPr>
              <a:r>
                <a:rPr lang="en-US" sz="2100">
                  <a:solidFill>
                    <a:schemeClr val="dk1"/>
                  </a:solidFill>
                  <a:latin typeface="Times New Roman"/>
                  <a:ea typeface="Times New Roman"/>
                  <a:cs typeface="Times New Roman"/>
                  <a:sym typeface="Times New Roman"/>
                </a:rPr>
                <a:t>Strategies for Successful E-Commerce and M-Commerce</a:t>
              </a:r>
              <a:endParaRPr sz="2100">
                <a:solidFill>
                  <a:schemeClr val="dk1"/>
                </a:solidFill>
                <a:latin typeface="Times New Roman"/>
                <a:ea typeface="Times New Roman"/>
                <a:cs typeface="Times New Roman"/>
                <a:sym typeface="Times New Roman"/>
              </a:endParaRPr>
            </a:p>
          </p:txBody>
        </p:sp>
        <p:sp>
          <p:nvSpPr>
            <p:cNvPr id="372" name="Google Shape;372;p21"/>
            <p:cNvSpPr/>
            <p:nvPr/>
          </p:nvSpPr>
          <p:spPr>
            <a:xfrm>
              <a:off x="7454630" y="4399471"/>
              <a:ext cx="4548457" cy="232483"/>
            </a:xfrm>
            <a:custGeom>
              <a:rect b="b" l="l" r="r" t="t"/>
              <a:pathLst>
                <a:path extrusionOk="0" h="232483" w="4548457">
                  <a:moveTo>
                    <a:pt x="0" y="0"/>
                  </a:moveTo>
                  <a:lnTo>
                    <a:pt x="4548457" y="0"/>
                  </a:lnTo>
                  <a:lnTo>
                    <a:pt x="4548457" y="232483"/>
                  </a:lnTo>
                  <a:lnTo>
                    <a:pt x="0" y="232483"/>
                  </a:lnTo>
                  <a:lnTo>
                    <a:pt x="0" y="0"/>
                  </a:lnTo>
                  <a:close/>
                </a:path>
              </a:pathLst>
            </a:custGeom>
            <a:noFill/>
            <a:ln>
              <a:noFill/>
            </a:ln>
          </p:spPr>
          <p:txBody>
            <a:bodyPr anchorCtr="0" anchor="t" bIns="22850" lIns="22850" spcFirstLastPara="1" rIns="22850" wrap="square" tIns="22850">
              <a:noAutofit/>
            </a:bodyPr>
            <a:lstStyle/>
            <a:p>
              <a:pPr indent="0" lvl="0" marL="0" marR="0" rtl="0" algn="l">
                <a:lnSpc>
                  <a:spcPct val="90000"/>
                </a:lnSpc>
                <a:spcBef>
                  <a:spcPts val="0"/>
                </a:spcBef>
                <a:spcAft>
                  <a:spcPts val="0"/>
                </a:spcAft>
                <a:buNone/>
              </a:pPr>
              <a:r>
                <a:rPr b="1" lang="en-US" sz="1050">
                  <a:solidFill>
                    <a:schemeClr val="dk1"/>
                  </a:solidFill>
                  <a:latin typeface="Times New Roman"/>
                  <a:ea typeface="Times New Roman"/>
                  <a:cs typeface="Times New Roman"/>
                  <a:sym typeface="Times New Roman"/>
                </a:rPr>
                <a:t>Defining an Effective E-Commerce Model and Strategy</a:t>
              </a:r>
              <a:endParaRPr b="1" sz="1050">
                <a:solidFill>
                  <a:schemeClr val="dk1"/>
                </a:solidFill>
                <a:latin typeface="Times New Roman"/>
                <a:ea typeface="Times New Roman"/>
                <a:cs typeface="Times New Roman"/>
                <a:sym typeface="Times New Roman"/>
              </a:endParaRPr>
            </a:p>
          </p:txBody>
        </p:sp>
        <p:cxnSp>
          <p:nvCxnSpPr>
            <p:cNvPr id="373" name="Google Shape;373;p21"/>
            <p:cNvCxnSpPr/>
            <p:nvPr/>
          </p:nvCxnSpPr>
          <p:spPr>
            <a:xfrm>
              <a:off x="7277418" y="4631954"/>
              <a:ext cx="4548457" cy="0"/>
            </a:xfrm>
            <a:prstGeom prst="straightConnector1">
              <a:avLst/>
            </a:prstGeom>
            <a:solidFill>
              <a:srgbClr val="599BD5"/>
            </a:solidFill>
            <a:ln cap="flat" cmpd="sng" w="12700">
              <a:solidFill>
                <a:srgbClr val="C3D4EB"/>
              </a:solidFill>
              <a:prstDash val="solid"/>
              <a:miter lim="800000"/>
              <a:headEnd len="sm" w="sm" type="none"/>
              <a:tailEnd len="sm" w="sm" type="none"/>
            </a:ln>
          </p:spPr>
        </p:cxnSp>
        <p:sp>
          <p:nvSpPr>
            <p:cNvPr id="374" name="Google Shape;374;p21"/>
            <p:cNvSpPr/>
            <p:nvPr/>
          </p:nvSpPr>
          <p:spPr>
            <a:xfrm>
              <a:off x="7454630" y="4631954"/>
              <a:ext cx="4548457" cy="232483"/>
            </a:xfrm>
            <a:custGeom>
              <a:rect b="b" l="l" r="r" t="t"/>
              <a:pathLst>
                <a:path extrusionOk="0" h="232483" w="4548457">
                  <a:moveTo>
                    <a:pt x="0" y="0"/>
                  </a:moveTo>
                  <a:lnTo>
                    <a:pt x="4548457" y="0"/>
                  </a:lnTo>
                  <a:lnTo>
                    <a:pt x="4548457" y="232483"/>
                  </a:lnTo>
                  <a:lnTo>
                    <a:pt x="0" y="232483"/>
                  </a:lnTo>
                  <a:lnTo>
                    <a:pt x="0" y="0"/>
                  </a:lnTo>
                  <a:close/>
                </a:path>
              </a:pathLst>
            </a:custGeom>
            <a:noFill/>
            <a:ln>
              <a:noFill/>
            </a:ln>
          </p:spPr>
          <p:txBody>
            <a:bodyPr anchorCtr="0" anchor="t" bIns="22850" lIns="22850" spcFirstLastPara="1" rIns="22850" wrap="square" tIns="22850">
              <a:noAutofit/>
            </a:bodyPr>
            <a:lstStyle/>
            <a:p>
              <a:pPr indent="0" lvl="0" marL="0" marR="0" rtl="0" algn="l">
                <a:lnSpc>
                  <a:spcPct val="90000"/>
                </a:lnSpc>
                <a:spcBef>
                  <a:spcPts val="0"/>
                </a:spcBef>
                <a:spcAft>
                  <a:spcPts val="0"/>
                </a:spcAft>
                <a:buNone/>
              </a:pPr>
              <a:r>
                <a:rPr b="1" lang="en-US" sz="1050">
                  <a:solidFill>
                    <a:schemeClr val="dk1"/>
                  </a:solidFill>
                  <a:latin typeface="Times New Roman"/>
                  <a:ea typeface="Times New Roman"/>
                  <a:cs typeface="Times New Roman"/>
                  <a:sym typeface="Times New Roman"/>
                </a:rPr>
                <a:t>Defining the Functions of a Web Site</a:t>
              </a:r>
              <a:endParaRPr b="1" sz="1050">
                <a:solidFill>
                  <a:schemeClr val="dk1"/>
                </a:solidFill>
                <a:latin typeface="Times New Roman"/>
                <a:ea typeface="Times New Roman"/>
                <a:cs typeface="Times New Roman"/>
                <a:sym typeface="Times New Roman"/>
              </a:endParaRPr>
            </a:p>
          </p:txBody>
        </p:sp>
        <p:cxnSp>
          <p:nvCxnSpPr>
            <p:cNvPr id="375" name="Google Shape;375;p21"/>
            <p:cNvCxnSpPr/>
            <p:nvPr/>
          </p:nvCxnSpPr>
          <p:spPr>
            <a:xfrm>
              <a:off x="7277418" y="4864438"/>
              <a:ext cx="4548457" cy="0"/>
            </a:xfrm>
            <a:prstGeom prst="straightConnector1">
              <a:avLst/>
            </a:prstGeom>
            <a:solidFill>
              <a:srgbClr val="599BD5"/>
            </a:solidFill>
            <a:ln cap="flat" cmpd="sng" w="12700">
              <a:solidFill>
                <a:srgbClr val="C3D4EB"/>
              </a:solidFill>
              <a:prstDash val="solid"/>
              <a:miter lim="800000"/>
              <a:headEnd len="sm" w="sm" type="none"/>
              <a:tailEnd len="sm" w="sm" type="none"/>
            </a:ln>
          </p:spPr>
        </p:cxnSp>
        <p:sp>
          <p:nvSpPr>
            <p:cNvPr id="376" name="Google Shape;376;p21"/>
            <p:cNvSpPr/>
            <p:nvPr/>
          </p:nvSpPr>
          <p:spPr>
            <a:xfrm>
              <a:off x="7454630" y="4864438"/>
              <a:ext cx="4548457" cy="232483"/>
            </a:xfrm>
            <a:custGeom>
              <a:rect b="b" l="l" r="r" t="t"/>
              <a:pathLst>
                <a:path extrusionOk="0" h="232483" w="4548457">
                  <a:moveTo>
                    <a:pt x="0" y="0"/>
                  </a:moveTo>
                  <a:lnTo>
                    <a:pt x="4548457" y="0"/>
                  </a:lnTo>
                  <a:lnTo>
                    <a:pt x="4548457" y="232483"/>
                  </a:lnTo>
                  <a:lnTo>
                    <a:pt x="0" y="232483"/>
                  </a:lnTo>
                  <a:lnTo>
                    <a:pt x="0" y="0"/>
                  </a:lnTo>
                  <a:close/>
                </a:path>
              </a:pathLst>
            </a:custGeom>
            <a:noFill/>
            <a:ln>
              <a:noFill/>
            </a:ln>
          </p:spPr>
          <p:txBody>
            <a:bodyPr anchorCtr="0" anchor="t" bIns="22850" lIns="22850" spcFirstLastPara="1" rIns="22850" wrap="square" tIns="22850">
              <a:noAutofit/>
            </a:bodyPr>
            <a:lstStyle/>
            <a:p>
              <a:pPr indent="0" lvl="0" marL="0" marR="0" rtl="0" algn="l">
                <a:lnSpc>
                  <a:spcPct val="90000"/>
                </a:lnSpc>
                <a:spcBef>
                  <a:spcPts val="0"/>
                </a:spcBef>
                <a:spcAft>
                  <a:spcPts val="0"/>
                </a:spcAft>
                <a:buNone/>
              </a:pPr>
              <a:r>
                <a:rPr b="1" lang="en-US" sz="1050">
                  <a:solidFill>
                    <a:schemeClr val="dk1"/>
                  </a:solidFill>
                  <a:latin typeface="Times New Roman"/>
                  <a:ea typeface="Times New Roman"/>
                  <a:cs typeface="Times New Roman"/>
                  <a:sym typeface="Times New Roman"/>
                </a:rPr>
                <a:t>Establishing a Web Site</a:t>
              </a:r>
              <a:endParaRPr b="1" sz="1050">
                <a:solidFill>
                  <a:schemeClr val="dk1"/>
                </a:solidFill>
                <a:latin typeface="Times New Roman"/>
                <a:ea typeface="Times New Roman"/>
                <a:cs typeface="Times New Roman"/>
                <a:sym typeface="Times New Roman"/>
              </a:endParaRPr>
            </a:p>
          </p:txBody>
        </p:sp>
        <p:cxnSp>
          <p:nvCxnSpPr>
            <p:cNvPr id="377" name="Google Shape;377;p21"/>
            <p:cNvCxnSpPr/>
            <p:nvPr/>
          </p:nvCxnSpPr>
          <p:spPr>
            <a:xfrm>
              <a:off x="7277418" y="5096921"/>
              <a:ext cx="4548457" cy="0"/>
            </a:xfrm>
            <a:prstGeom prst="straightConnector1">
              <a:avLst/>
            </a:prstGeom>
            <a:solidFill>
              <a:srgbClr val="599BD5"/>
            </a:solidFill>
            <a:ln cap="flat" cmpd="sng" w="12700">
              <a:solidFill>
                <a:srgbClr val="C3D4EB"/>
              </a:solidFill>
              <a:prstDash val="solid"/>
              <a:miter lim="800000"/>
              <a:headEnd len="sm" w="sm" type="none"/>
              <a:tailEnd len="sm" w="sm" type="none"/>
            </a:ln>
          </p:spPr>
        </p:cxnSp>
        <p:sp>
          <p:nvSpPr>
            <p:cNvPr id="378" name="Google Shape;378;p21"/>
            <p:cNvSpPr/>
            <p:nvPr/>
          </p:nvSpPr>
          <p:spPr>
            <a:xfrm>
              <a:off x="7454630" y="5096921"/>
              <a:ext cx="4548457" cy="232483"/>
            </a:xfrm>
            <a:custGeom>
              <a:rect b="b" l="l" r="r" t="t"/>
              <a:pathLst>
                <a:path extrusionOk="0" h="232483" w="4548457">
                  <a:moveTo>
                    <a:pt x="0" y="0"/>
                  </a:moveTo>
                  <a:lnTo>
                    <a:pt x="4548457" y="0"/>
                  </a:lnTo>
                  <a:lnTo>
                    <a:pt x="4548457" y="232483"/>
                  </a:lnTo>
                  <a:lnTo>
                    <a:pt x="0" y="232483"/>
                  </a:lnTo>
                  <a:lnTo>
                    <a:pt x="0" y="0"/>
                  </a:lnTo>
                  <a:close/>
                </a:path>
              </a:pathLst>
            </a:custGeom>
            <a:noFill/>
            <a:ln>
              <a:noFill/>
            </a:ln>
          </p:spPr>
          <p:txBody>
            <a:bodyPr anchorCtr="0" anchor="t" bIns="22850" lIns="22850" spcFirstLastPara="1" rIns="22850" wrap="square" tIns="22850">
              <a:noAutofit/>
            </a:bodyPr>
            <a:lstStyle/>
            <a:p>
              <a:pPr indent="0" lvl="0" marL="0" marR="0" rtl="0" algn="l">
                <a:lnSpc>
                  <a:spcPct val="90000"/>
                </a:lnSpc>
                <a:spcBef>
                  <a:spcPts val="0"/>
                </a:spcBef>
                <a:spcAft>
                  <a:spcPts val="0"/>
                </a:spcAft>
                <a:buNone/>
              </a:pPr>
              <a:r>
                <a:rPr b="1" lang="en-US" sz="1050">
                  <a:solidFill>
                    <a:schemeClr val="dk1"/>
                  </a:solidFill>
                  <a:latin typeface="Times New Roman"/>
                  <a:ea typeface="Times New Roman"/>
                  <a:cs typeface="Times New Roman"/>
                  <a:sym typeface="Times New Roman"/>
                </a:rPr>
                <a:t>Building Traffic to Your Web Site</a:t>
              </a:r>
              <a:endParaRPr b="1" sz="1050">
                <a:solidFill>
                  <a:schemeClr val="dk1"/>
                </a:solidFill>
                <a:latin typeface="Times New Roman"/>
                <a:ea typeface="Times New Roman"/>
                <a:cs typeface="Times New Roman"/>
                <a:sym typeface="Times New Roman"/>
              </a:endParaRPr>
            </a:p>
          </p:txBody>
        </p:sp>
        <p:cxnSp>
          <p:nvCxnSpPr>
            <p:cNvPr id="379" name="Google Shape;379;p21"/>
            <p:cNvCxnSpPr/>
            <p:nvPr/>
          </p:nvCxnSpPr>
          <p:spPr>
            <a:xfrm>
              <a:off x="2551747" y="5329405"/>
              <a:ext cx="9451340" cy="0"/>
            </a:xfrm>
            <a:prstGeom prst="straightConnector1">
              <a:avLst/>
            </a:prstGeom>
            <a:solidFill>
              <a:srgbClr val="599BD5"/>
            </a:solidFill>
            <a:ln cap="flat" cmpd="sng" w="12700">
              <a:solidFill>
                <a:srgbClr val="C3D4EB"/>
              </a:solidFill>
              <a:prstDash val="solid"/>
              <a:miter lim="800000"/>
              <a:headEnd len="sm" w="sm" type="none"/>
              <a:tailEnd len="sm" w="sm" type="none"/>
            </a:ln>
          </p:spPr>
        </p:cxnSp>
        <p:sp>
          <p:nvSpPr>
            <p:cNvPr id="380" name="Google Shape;380;p21"/>
            <p:cNvSpPr/>
            <p:nvPr/>
          </p:nvSpPr>
          <p:spPr>
            <a:xfrm>
              <a:off x="2728960" y="5375902"/>
              <a:ext cx="4548457" cy="929933"/>
            </a:xfrm>
            <a:custGeom>
              <a:rect b="b" l="l" r="r" t="t"/>
              <a:pathLst>
                <a:path extrusionOk="0" h="929933" w="4548457">
                  <a:moveTo>
                    <a:pt x="0" y="0"/>
                  </a:moveTo>
                  <a:lnTo>
                    <a:pt x="4548457" y="0"/>
                  </a:lnTo>
                  <a:lnTo>
                    <a:pt x="4548457" y="929933"/>
                  </a:lnTo>
                  <a:lnTo>
                    <a:pt x="0" y="929933"/>
                  </a:lnTo>
                  <a:lnTo>
                    <a:pt x="0" y="0"/>
                  </a:lnTo>
                  <a:close/>
                </a:path>
              </a:pathLst>
            </a:custGeom>
            <a:noFill/>
            <a:ln>
              <a:noFill/>
            </a:ln>
          </p:spPr>
          <p:txBody>
            <a:bodyPr anchorCtr="0" anchor="t" bIns="80000" lIns="80000" spcFirstLastPara="1" rIns="80000" wrap="square" tIns="80000">
              <a:noAutofit/>
            </a:bodyPr>
            <a:lstStyle/>
            <a:p>
              <a:pPr indent="0" lvl="0" marL="0" marR="0" rtl="0" algn="l">
                <a:lnSpc>
                  <a:spcPct val="90000"/>
                </a:lnSpc>
                <a:spcBef>
                  <a:spcPts val="0"/>
                </a:spcBef>
                <a:spcAft>
                  <a:spcPts val="0"/>
                </a:spcAft>
                <a:buNone/>
              </a:pPr>
              <a:r>
                <a:rPr lang="en-US" sz="2100">
                  <a:solidFill>
                    <a:schemeClr val="dk1"/>
                  </a:solidFill>
                  <a:latin typeface="Times New Roman"/>
                  <a:ea typeface="Times New Roman"/>
                  <a:cs typeface="Times New Roman"/>
                  <a:sym typeface="Times New Roman"/>
                </a:rPr>
                <a:t>Technology Infrastructure Required to Support E-Commerce and M-Commerce</a:t>
              </a:r>
              <a:endParaRPr sz="2100">
                <a:solidFill>
                  <a:schemeClr val="dk1"/>
                </a:solidFill>
                <a:latin typeface="Times New Roman"/>
                <a:ea typeface="Times New Roman"/>
                <a:cs typeface="Times New Roman"/>
                <a:sym typeface="Times New Roman"/>
              </a:endParaRPr>
            </a:p>
          </p:txBody>
        </p:sp>
        <p:sp>
          <p:nvSpPr>
            <p:cNvPr id="381" name="Google Shape;381;p21"/>
            <p:cNvSpPr/>
            <p:nvPr/>
          </p:nvSpPr>
          <p:spPr>
            <a:xfrm>
              <a:off x="7454630" y="5375902"/>
              <a:ext cx="4548457" cy="232483"/>
            </a:xfrm>
            <a:custGeom>
              <a:rect b="b" l="l" r="r" t="t"/>
              <a:pathLst>
                <a:path extrusionOk="0" h="232483" w="4548457">
                  <a:moveTo>
                    <a:pt x="0" y="0"/>
                  </a:moveTo>
                  <a:lnTo>
                    <a:pt x="4548457" y="0"/>
                  </a:lnTo>
                  <a:lnTo>
                    <a:pt x="4548457" y="232483"/>
                  </a:lnTo>
                  <a:lnTo>
                    <a:pt x="0" y="232483"/>
                  </a:lnTo>
                  <a:lnTo>
                    <a:pt x="0" y="0"/>
                  </a:lnTo>
                  <a:close/>
                </a:path>
              </a:pathLst>
            </a:custGeom>
            <a:noFill/>
            <a:ln>
              <a:noFill/>
            </a:ln>
          </p:spPr>
          <p:txBody>
            <a:bodyPr anchorCtr="0" anchor="t" bIns="22850" lIns="22850" spcFirstLastPara="1" rIns="22850" wrap="square" tIns="22850">
              <a:noAutofit/>
            </a:bodyPr>
            <a:lstStyle/>
            <a:p>
              <a:pPr indent="0" lvl="0" marL="0" marR="0" rtl="0" algn="l">
                <a:lnSpc>
                  <a:spcPct val="90000"/>
                </a:lnSpc>
                <a:spcBef>
                  <a:spcPts val="0"/>
                </a:spcBef>
                <a:spcAft>
                  <a:spcPts val="0"/>
                </a:spcAft>
                <a:buNone/>
              </a:pPr>
              <a:r>
                <a:rPr b="1" lang="en-US" sz="1050">
                  <a:solidFill>
                    <a:schemeClr val="dk1"/>
                  </a:solidFill>
                  <a:latin typeface="Times New Roman"/>
                  <a:ea typeface="Times New Roman"/>
                  <a:cs typeface="Times New Roman"/>
                  <a:sym typeface="Times New Roman"/>
                </a:rPr>
                <a:t>Hardware</a:t>
              </a:r>
              <a:endParaRPr b="1" sz="1050">
                <a:solidFill>
                  <a:schemeClr val="dk1"/>
                </a:solidFill>
                <a:latin typeface="Times New Roman"/>
                <a:ea typeface="Times New Roman"/>
                <a:cs typeface="Times New Roman"/>
                <a:sym typeface="Times New Roman"/>
              </a:endParaRPr>
            </a:p>
          </p:txBody>
        </p:sp>
        <p:cxnSp>
          <p:nvCxnSpPr>
            <p:cNvPr id="382" name="Google Shape;382;p21"/>
            <p:cNvCxnSpPr/>
            <p:nvPr/>
          </p:nvCxnSpPr>
          <p:spPr>
            <a:xfrm>
              <a:off x="7277417" y="5608385"/>
              <a:ext cx="4548457" cy="0"/>
            </a:xfrm>
            <a:prstGeom prst="straightConnector1">
              <a:avLst/>
            </a:prstGeom>
            <a:solidFill>
              <a:srgbClr val="599BD5"/>
            </a:solidFill>
            <a:ln cap="flat" cmpd="sng" w="12700">
              <a:solidFill>
                <a:srgbClr val="C3D4EB"/>
              </a:solidFill>
              <a:prstDash val="solid"/>
              <a:miter lim="800000"/>
              <a:headEnd len="sm" w="sm" type="none"/>
              <a:tailEnd len="sm" w="sm" type="none"/>
            </a:ln>
          </p:spPr>
        </p:cxnSp>
        <p:sp>
          <p:nvSpPr>
            <p:cNvPr id="383" name="Google Shape;383;p21"/>
            <p:cNvSpPr/>
            <p:nvPr/>
          </p:nvSpPr>
          <p:spPr>
            <a:xfrm>
              <a:off x="7454630" y="5608385"/>
              <a:ext cx="4548457" cy="232483"/>
            </a:xfrm>
            <a:custGeom>
              <a:rect b="b" l="l" r="r" t="t"/>
              <a:pathLst>
                <a:path extrusionOk="0" h="232483" w="4548457">
                  <a:moveTo>
                    <a:pt x="0" y="0"/>
                  </a:moveTo>
                  <a:lnTo>
                    <a:pt x="4548457" y="0"/>
                  </a:lnTo>
                  <a:lnTo>
                    <a:pt x="4548457" y="232483"/>
                  </a:lnTo>
                  <a:lnTo>
                    <a:pt x="0" y="232483"/>
                  </a:lnTo>
                  <a:lnTo>
                    <a:pt x="0" y="0"/>
                  </a:lnTo>
                  <a:close/>
                </a:path>
              </a:pathLst>
            </a:custGeom>
            <a:noFill/>
            <a:ln>
              <a:noFill/>
            </a:ln>
          </p:spPr>
          <p:txBody>
            <a:bodyPr anchorCtr="0" anchor="t" bIns="22850" lIns="22850" spcFirstLastPara="1" rIns="22850" wrap="square" tIns="22850">
              <a:noAutofit/>
            </a:bodyPr>
            <a:lstStyle/>
            <a:p>
              <a:pPr indent="0" lvl="0" marL="0" marR="0" rtl="0" algn="l">
                <a:lnSpc>
                  <a:spcPct val="90000"/>
                </a:lnSpc>
                <a:spcBef>
                  <a:spcPts val="0"/>
                </a:spcBef>
                <a:spcAft>
                  <a:spcPts val="0"/>
                </a:spcAft>
                <a:buNone/>
              </a:pPr>
              <a:r>
                <a:rPr b="1" lang="en-US" sz="1050">
                  <a:solidFill>
                    <a:schemeClr val="dk1"/>
                  </a:solidFill>
                  <a:latin typeface="Times New Roman"/>
                  <a:ea typeface="Times New Roman"/>
                  <a:cs typeface="Times New Roman"/>
                  <a:sym typeface="Times New Roman"/>
                </a:rPr>
                <a:t>E-Commerce Software</a:t>
              </a:r>
              <a:endParaRPr b="1" sz="1050">
                <a:solidFill>
                  <a:schemeClr val="dk1"/>
                </a:solidFill>
                <a:latin typeface="Times New Roman"/>
                <a:ea typeface="Times New Roman"/>
                <a:cs typeface="Times New Roman"/>
                <a:sym typeface="Times New Roman"/>
              </a:endParaRPr>
            </a:p>
          </p:txBody>
        </p:sp>
        <p:cxnSp>
          <p:nvCxnSpPr>
            <p:cNvPr id="384" name="Google Shape;384;p21"/>
            <p:cNvCxnSpPr/>
            <p:nvPr/>
          </p:nvCxnSpPr>
          <p:spPr>
            <a:xfrm>
              <a:off x="7277417" y="5840869"/>
              <a:ext cx="4548457" cy="0"/>
            </a:xfrm>
            <a:prstGeom prst="straightConnector1">
              <a:avLst/>
            </a:prstGeom>
            <a:solidFill>
              <a:srgbClr val="599BD5"/>
            </a:solidFill>
            <a:ln cap="flat" cmpd="sng" w="12700">
              <a:solidFill>
                <a:srgbClr val="C3D4EB"/>
              </a:solidFill>
              <a:prstDash val="solid"/>
              <a:miter lim="800000"/>
              <a:headEnd len="sm" w="sm" type="none"/>
              <a:tailEnd len="sm" w="sm" type="none"/>
            </a:ln>
          </p:spPr>
        </p:cxnSp>
        <p:sp>
          <p:nvSpPr>
            <p:cNvPr id="385" name="Google Shape;385;p21"/>
            <p:cNvSpPr/>
            <p:nvPr/>
          </p:nvSpPr>
          <p:spPr>
            <a:xfrm>
              <a:off x="7454630" y="5840869"/>
              <a:ext cx="4548457" cy="232483"/>
            </a:xfrm>
            <a:custGeom>
              <a:rect b="b" l="l" r="r" t="t"/>
              <a:pathLst>
                <a:path extrusionOk="0" h="232483" w="4548457">
                  <a:moveTo>
                    <a:pt x="0" y="0"/>
                  </a:moveTo>
                  <a:lnTo>
                    <a:pt x="4548457" y="0"/>
                  </a:lnTo>
                  <a:lnTo>
                    <a:pt x="4548457" y="232483"/>
                  </a:lnTo>
                  <a:lnTo>
                    <a:pt x="0" y="232483"/>
                  </a:lnTo>
                  <a:lnTo>
                    <a:pt x="0" y="0"/>
                  </a:lnTo>
                  <a:close/>
                </a:path>
              </a:pathLst>
            </a:custGeom>
            <a:noFill/>
            <a:ln>
              <a:noFill/>
            </a:ln>
          </p:spPr>
          <p:txBody>
            <a:bodyPr anchorCtr="0" anchor="t" bIns="22850" lIns="22850" spcFirstLastPara="1" rIns="22850" wrap="square" tIns="22850">
              <a:noAutofit/>
            </a:bodyPr>
            <a:lstStyle/>
            <a:p>
              <a:pPr indent="0" lvl="0" marL="0" marR="0" rtl="0" algn="l">
                <a:lnSpc>
                  <a:spcPct val="90000"/>
                </a:lnSpc>
                <a:spcBef>
                  <a:spcPts val="0"/>
                </a:spcBef>
                <a:spcAft>
                  <a:spcPts val="0"/>
                </a:spcAft>
                <a:buNone/>
              </a:pPr>
              <a:r>
                <a:rPr b="1" lang="en-US" sz="1050">
                  <a:solidFill>
                    <a:schemeClr val="dk1"/>
                  </a:solidFill>
                  <a:latin typeface="Times New Roman"/>
                  <a:ea typeface="Times New Roman"/>
                  <a:cs typeface="Times New Roman"/>
                  <a:sym typeface="Times New Roman"/>
                </a:rPr>
                <a:t>Mobile Commerce Hardware and Software</a:t>
              </a:r>
              <a:endParaRPr b="1" sz="1050">
                <a:solidFill>
                  <a:schemeClr val="dk1"/>
                </a:solidFill>
                <a:latin typeface="Times New Roman"/>
                <a:ea typeface="Times New Roman"/>
                <a:cs typeface="Times New Roman"/>
                <a:sym typeface="Times New Roman"/>
              </a:endParaRPr>
            </a:p>
          </p:txBody>
        </p:sp>
        <p:cxnSp>
          <p:nvCxnSpPr>
            <p:cNvPr id="386" name="Google Shape;386;p21"/>
            <p:cNvCxnSpPr/>
            <p:nvPr/>
          </p:nvCxnSpPr>
          <p:spPr>
            <a:xfrm>
              <a:off x="7277417" y="6073352"/>
              <a:ext cx="4548457" cy="0"/>
            </a:xfrm>
            <a:prstGeom prst="straightConnector1">
              <a:avLst/>
            </a:prstGeom>
            <a:solidFill>
              <a:srgbClr val="599BD5"/>
            </a:solidFill>
            <a:ln cap="flat" cmpd="sng" w="12700">
              <a:solidFill>
                <a:srgbClr val="C3D4EB"/>
              </a:solidFill>
              <a:prstDash val="solid"/>
              <a:miter lim="800000"/>
              <a:headEnd len="sm" w="sm" type="none"/>
              <a:tailEnd len="sm" w="sm" type="none"/>
            </a:ln>
          </p:spPr>
        </p:cxnSp>
        <p:sp>
          <p:nvSpPr>
            <p:cNvPr id="387" name="Google Shape;387;p21"/>
            <p:cNvSpPr/>
            <p:nvPr/>
          </p:nvSpPr>
          <p:spPr>
            <a:xfrm>
              <a:off x="7454630" y="6073352"/>
              <a:ext cx="4548457" cy="232483"/>
            </a:xfrm>
            <a:custGeom>
              <a:rect b="b" l="l" r="r" t="t"/>
              <a:pathLst>
                <a:path extrusionOk="0" h="232483" w="4548457">
                  <a:moveTo>
                    <a:pt x="0" y="0"/>
                  </a:moveTo>
                  <a:lnTo>
                    <a:pt x="4548457" y="0"/>
                  </a:lnTo>
                  <a:lnTo>
                    <a:pt x="4548457" y="232483"/>
                  </a:lnTo>
                  <a:lnTo>
                    <a:pt x="0" y="232483"/>
                  </a:lnTo>
                  <a:lnTo>
                    <a:pt x="0" y="0"/>
                  </a:lnTo>
                  <a:close/>
                </a:path>
              </a:pathLst>
            </a:custGeom>
            <a:noFill/>
            <a:ln>
              <a:noFill/>
            </a:ln>
          </p:spPr>
          <p:txBody>
            <a:bodyPr anchorCtr="0" anchor="t" bIns="22850" lIns="22850" spcFirstLastPara="1" rIns="22850" wrap="square" tIns="22850">
              <a:noAutofit/>
            </a:bodyPr>
            <a:lstStyle/>
            <a:p>
              <a:pPr indent="0" lvl="0" marL="0" marR="0" rtl="0" algn="l">
                <a:lnSpc>
                  <a:spcPct val="90000"/>
                </a:lnSpc>
                <a:spcBef>
                  <a:spcPts val="0"/>
                </a:spcBef>
                <a:spcAft>
                  <a:spcPts val="0"/>
                </a:spcAft>
                <a:buNone/>
              </a:pPr>
              <a:r>
                <a:rPr b="1" lang="en-US" sz="1050">
                  <a:solidFill>
                    <a:schemeClr val="dk1"/>
                  </a:solidFill>
                  <a:latin typeface="Times New Roman"/>
                  <a:ea typeface="Times New Roman"/>
                  <a:cs typeface="Times New Roman"/>
                  <a:sym typeface="Times New Roman"/>
                </a:rPr>
                <a:t>Electronic Payment Systems</a:t>
              </a:r>
              <a:endParaRPr b="1" sz="1050">
                <a:solidFill>
                  <a:schemeClr val="dk1"/>
                </a:solidFill>
                <a:latin typeface="Times New Roman"/>
                <a:ea typeface="Times New Roman"/>
                <a:cs typeface="Times New Roman"/>
                <a:sym typeface="Times New Roman"/>
              </a:endParaRPr>
            </a:p>
          </p:txBody>
        </p:sp>
        <p:cxnSp>
          <p:nvCxnSpPr>
            <p:cNvPr id="388" name="Google Shape;388;p21"/>
            <p:cNvCxnSpPr/>
            <p:nvPr/>
          </p:nvCxnSpPr>
          <p:spPr>
            <a:xfrm>
              <a:off x="2551747" y="6305835"/>
              <a:ext cx="9451340" cy="0"/>
            </a:xfrm>
            <a:prstGeom prst="straightConnector1">
              <a:avLst/>
            </a:prstGeom>
            <a:solidFill>
              <a:srgbClr val="599BD5"/>
            </a:solidFill>
            <a:ln cap="flat" cmpd="sng" w="12700">
              <a:solidFill>
                <a:srgbClr val="C3D4EB"/>
              </a:solidFill>
              <a:prstDash val="solid"/>
              <a:miter lim="800000"/>
              <a:headEnd len="sm" w="sm" type="none"/>
              <a:tailEnd len="sm" w="sm" type="none"/>
            </a:ln>
          </p:spPr>
        </p:cxnSp>
      </p:gr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2" name="Shape 392"/>
        <p:cNvGrpSpPr/>
        <p:nvPr/>
      </p:nvGrpSpPr>
      <p:grpSpPr>
        <a:xfrm>
          <a:off x="0" y="0"/>
          <a:ext cx="0" cy="0"/>
          <a:chOff x="0" y="0"/>
          <a:chExt cx="0" cy="0"/>
        </a:xfrm>
      </p:grpSpPr>
      <p:sp>
        <p:nvSpPr>
          <p:cNvPr id="393" name="Google Shape;393;p22"/>
          <p:cNvSpPr txBox="1"/>
          <p:nvPr>
            <p:ph type="title"/>
          </p:nvPr>
        </p:nvSpPr>
        <p:spPr>
          <a:xfrm>
            <a:off x="470647" y="469859"/>
            <a:ext cx="9224681" cy="655264"/>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lt1"/>
              </a:buClr>
              <a:buSzPts val="4000"/>
              <a:buFont typeface="Times New Roman"/>
              <a:buNone/>
            </a:pPr>
            <a:r>
              <a:rPr lang="en-US"/>
              <a:t>Introduction to Mobile Commerce</a:t>
            </a:r>
            <a:endParaRPr/>
          </a:p>
        </p:txBody>
      </p:sp>
      <p:sp>
        <p:nvSpPr>
          <p:cNvPr id="394" name="Google Shape;394;p22"/>
          <p:cNvSpPr txBox="1"/>
          <p:nvPr>
            <p:ph idx="1" type="body"/>
          </p:nvPr>
        </p:nvSpPr>
        <p:spPr>
          <a:xfrm>
            <a:off x="188685" y="1422213"/>
            <a:ext cx="11814627" cy="4934138"/>
          </a:xfrm>
          <a:prstGeom prst="rect">
            <a:avLst/>
          </a:prstGeom>
          <a:noFill/>
          <a:ln>
            <a:noFill/>
          </a:ln>
        </p:spPr>
        <p:txBody>
          <a:bodyPr anchorCtr="0" anchor="t" bIns="45700" lIns="91425" spcFirstLastPara="1" rIns="91425" wrap="square" tIns="45700">
            <a:normAutofit/>
          </a:bodyPr>
          <a:lstStyle/>
          <a:p>
            <a:pPr indent="-228600" lvl="0" marL="228600" rtl="0" algn="just">
              <a:lnSpc>
                <a:spcPct val="150000"/>
              </a:lnSpc>
              <a:spcBef>
                <a:spcPts val="0"/>
              </a:spcBef>
              <a:spcAft>
                <a:spcPts val="0"/>
              </a:spcAft>
              <a:buClr>
                <a:schemeClr val="accent1"/>
              </a:buClr>
              <a:buSzPts val="2800"/>
              <a:buChar char="•"/>
            </a:pPr>
            <a:r>
              <a:rPr b="1" i="1" lang="en-US">
                <a:solidFill>
                  <a:schemeClr val="accent1"/>
                </a:solidFill>
              </a:rPr>
              <a:t>Mobile commerce (m-commerce) </a:t>
            </a:r>
            <a:r>
              <a:rPr lang="en-US"/>
              <a:t>relies on the use of mobile devices, such as tablets and smartphones, to place orders and conduct business.</a:t>
            </a:r>
            <a:endParaRPr/>
          </a:p>
          <a:p>
            <a:pPr indent="-228600" lvl="0" marL="228600" rtl="0" algn="just">
              <a:lnSpc>
                <a:spcPct val="150000"/>
              </a:lnSpc>
              <a:spcBef>
                <a:spcPts val="1000"/>
              </a:spcBef>
              <a:spcAft>
                <a:spcPts val="0"/>
              </a:spcAft>
              <a:buClr>
                <a:schemeClr val="dk1"/>
              </a:buClr>
              <a:buSzPts val="2800"/>
              <a:buChar char="•"/>
            </a:pPr>
            <a:r>
              <a:rPr lang="en-US"/>
              <a:t>Smartphone manufacturers such as Apple, Huawei, Lenovo, LG, Samsung, and Xiaomi are working with communications carriers such as AT&amp;T, Sprint/Nextel, T-Mobile, and Verizon to develop wireless devices, related technology, and services to support m-commerce.</a:t>
            </a:r>
            <a:endParaRPr/>
          </a:p>
        </p:txBody>
      </p:sp>
      <p:sp>
        <p:nvSpPr>
          <p:cNvPr id="395" name="Google Shape;395;p22"/>
          <p:cNvSpPr txBox="1"/>
          <p:nvPr>
            <p:ph idx="10" type="dt"/>
          </p:nvPr>
        </p:nvSpPr>
        <p:spPr>
          <a:xfrm>
            <a:off x="159656" y="6474053"/>
            <a:ext cx="3478893" cy="378047"/>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Lecture 7 Electronic and Mobile Commerce</a:t>
            </a:r>
            <a:endParaRPr/>
          </a:p>
        </p:txBody>
      </p:sp>
      <p:sp>
        <p:nvSpPr>
          <p:cNvPr id="396" name="Google Shape;396;p22"/>
          <p:cNvSpPr txBox="1"/>
          <p:nvPr>
            <p:ph idx="11" type="ftr"/>
          </p:nvPr>
        </p:nvSpPr>
        <p:spPr>
          <a:xfrm>
            <a:off x="4242545" y="6486976"/>
            <a:ext cx="3706906"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solidFill>
                  <a:schemeClr val="lt1"/>
                </a:solidFill>
              </a:rPr>
              <a:t>www.midocean.ae</a:t>
            </a:r>
            <a:endParaRPr/>
          </a:p>
        </p:txBody>
      </p:sp>
      <p:sp>
        <p:nvSpPr>
          <p:cNvPr id="397" name="Google Shape;397;p22"/>
          <p:cNvSpPr txBox="1"/>
          <p:nvPr>
            <p:ph idx="12" type="sldNum"/>
          </p:nvPr>
        </p:nvSpPr>
        <p:spPr>
          <a:xfrm>
            <a:off x="8095129" y="6486976"/>
            <a:ext cx="3908183"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US"/>
              <a:t>MGM331 Principles of Management Information Systems</a:t>
            </a:r>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1" name="Shape 401"/>
        <p:cNvGrpSpPr/>
        <p:nvPr/>
      </p:nvGrpSpPr>
      <p:grpSpPr>
        <a:xfrm>
          <a:off x="0" y="0"/>
          <a:ext cx="0" cy="0"/>
          <a:chOff x="0" y="0"/>
          <a:chExt cx="0" cy="0"/>
        </a:xfrm>
      </p:grpSpPr>
      <p:sp>
        <p:nvSpPr>
          <p:cNvPr id="402" name="Google Shape;402;p23"/>
          <p:cNvSpPr txBox="1"/>
          <p:nvPr>
            <p:ph type="title"/>
          </p:nvPr>
        </p:nvSpPr>
        <p:spPr>
          <a:xfrm>
            <a:off x="470647" y="469859"/>
            <a:ext cx="9224681" cy="655264"/>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chemeClr val="lt1"/>
              </a:buClr>
              <a:buSzPct val="100000"/>
              <a:buFont typeface="Times New Roman"/>
              <a:buNone/>
            </a:pPr>
            <a:r>
              <a:rPr lang="en-US"/>
              <a:t>Advantages of Electronic and Mobile Commerce</a:t>
            </a:r>
            <a:endParaRPr/>
          </a:p>
        </p:txBody>
      </p:sp>
      <p:sp>
        <p:nvSpPr>
          <p:cNvPr id="403" name="Google Shape;403;p23"/>
          <p:cNvSpPr txBox="1"/>
          <p:nvPr>
            <p:ph idx="1" type="body"/>
          </p:nvPr>
        </p:nvSpPr>
        <p:spPr>
          <a:xfrm>
            <a:off x="188685" y="1422213"/>
            <a:ext cx="11814627" cy="4934138"/>
          </a:xfrm>
          <a:prstGeom prst="rect">
            <a:avLst/>
          </a:prstGeom>
          <a:noFill/>
          <a:ln>
            <a:noFill/>
          </a:ln>
        </p:spPr>
        <p:txBody>
          <a:bodyPr anchorCtr="0" anchor="t" bIns="45700" lIns="91425" spcFirstLastPara="1" rIns="91425" wrap="square" tIns="45700">
            <a:noAutofit/>
          </a:bodyPr>
          <a:lstStyle/>
          <a:p>
            <a:pPr indent="-228600" lvl="0" marL="228600" rtl="0" algn="just">
              <a:lnSpc>
                <a:spcPct val="150000"/>
              </a:lnSpc>
              <a:spcBef>
                <a:spcPts val="0"/>
              </a:spcBef>
              <a:spcAft>
                <a:spcPts val="0"/>
              </a:spcAft>
              <a:buClr>
                <a:srgbClr val="FF0000"/>
              </a:buClr>
              <a:buSzPts val="1800"/>
              <a:buChar char="•"/>
            </a:pPr>
            <a:r>
              <a:rPr b="1" lang="en-US" sz="1800">
                <a:solidFill>
                  <a:srgbClr val="FF0000"/>
                </a:solidFill>
              </a:rPr>
              <a:t>Reduce Costs</a:t>
            </a:r>
            <a:r>
              <a:rPr i="1" lang="en-US" sz="1800">
                <a:solidFill>
                  <a:srgbClr val="FF0000"/>
                </a:solidFill>
              </a:rPr>
              <a:t>: </a:t>
            </a:r>
            <a:r>
              <a:rPr lang="en-US" sz="1800"/>
              <a:t>By eliminating or reducing time-consuming and labor-intensive steps through out the order and delivery process, more sales can be completed in the same period and with increased accuracy. </a:t>
            </a:r>
            <a:endParaRPr sz="1800"/>
          </a:p>
          <a:p>
            <a:pPr indent="-228600" lvl="0" marL="228600" rtl="0" algn="just">
              <a:lnSpc>
                <a:spcPct val="150000"/>
              </a:lnSpc>
              <a:spcBef>
                <a:spcPts val="1000"/>
              </a:spcBef>
              <a:spcAft>
                <a:spcPts val="0"/>
              </a:spcAft>
              <a:buClr>
                <a:schemeClr val="dk1"/>
              </a:buClr>
              <a:buSzPts val="1800"/>
              <a:buChar char="•"/>
            </a:pPr>
            <a:r>
              <a:rPr lang="en-US" sz="1800"/>
              <a:t>With increased </a:t>
            </a:r>
            <a:r>
              <a:rPr b="1" lang="en-US" sz="1800"/>
              <a:t>speed and accuracy </a:t>
            </a:r>
            <a:r>
              <a:rPr lang="en-US" sz="1800"/>
              <a:t>of customer order information, companies can reduce the need for inventory from raw materials to safety stocks and finished goods at all the intermediate manufacturing, storage, and transportation.</a:t>
            </a:r>
            <a:endParaRPr/>
          </a:p>
          <a:p>
            <a:pPr indent="-228600" lvl="0" marL="228600" rtl="0" algn="just">
              <a:lnSpc>
                <a:spcPct val="150000"/>
              </a:lnSpc>
              <a:spcBef>
                <a:spcPts val="1000"/>
              </a:spcBef>
              <a:spcAft>
                <a:spcPts val="0"/>
              </a:spcAft>
              <a:buClr>
                <a:srgbClr val="FF0000"/>
              </a:buClr>
              <a:buSzPts val="1800"/>
              <a:buChar char="•"/>
            </a:pPr>
            <a:r>
              <a:rPr b="1" lang="en-US" sz="1800">
                <a:solidFill>
                  <a:srgbClr val="FF0000"/>
                </a:solidFill>
              </a:rPr>
              <a:t>Speed the Flow of Goods and Information</a:t>
            </a:r>
            <a:r>
              <a:rPr i="1" lang="en-US" sz="1800">
                <a:solidFill>
                  <a:srgbClr val="FF0000"/>
                </a:solidFill>
              </a:rPr>
              <a:t>: </a:t>
            </a:r>
            <a:r>
              <a:rPr lang="en-US" sz="1800"/>
              <a:t>When organizations and their customers are connected via e-commerce, the flow of information is accelerated because electronic connections and communications are already established.</a:t>
            </a:r>
            <a:endParaRPr/>
          </a:p>
          <a:p>
            <a:pPr indent="-228600" lvl="0" marL="228600" rtl="0" algn="just">
              <a:lnSpc>
                <a:spcPct val="150000"/>
              </a:lnSpc>
              <a:spcBef>
                <a:spcPts val="1000"/>
              </a:spcBef>
              <a:spcAft>
                <a:spcPts val="0"/>
              </a:spcAft>
              <a:buClr>
                <a:srgbClr val="FF0000"/>
              </a:buClr>
              <a:buSzPts val="1800"/>
              <a:buChar char="•"/>
            </a:pPr>
            <a:r>
              <a:rPr b="1" lang="en-US" sz="1800">
                <a:solidFill>
                  <a:srgbClr val="FF0000"/>
                </a:solidFill>
              </a:rPr>
              <a:t>Increase Accuracy</a:t>
            </a:r>
            <a:r>
              <a:rPr i="1" lang="en-US" sz="1800">
                <a:solidFill>
                  <a:srgbClr val="FF0000"/>
                </a:solidFill>
              </a:rPr>
              <a:t>: </a:t>
            </a:r>
            <a:r>
              <a:rPr lang="en-US" sz="1800"/>
              <a:t>By enabling buyers to enter their own product specifications and order information directly, human data-entry error on the part of the supplier is eliminated.</a:t>
            </a:r>
            <a:endParaRPr/>
          </a:p>
          <a:p>
            <a:pPr indent="-228600" lvl="0" marL="228600" rtl="0" algn="just">
              <a:lnSpc>
                <a:spcPct val="150000"/>
              </a:lnSpc>
              <a:spcBef>
                <a:spcPts val="1000"/>
              </a:spcBef>
              <a:spcAft>
                <a:spcPts val="0"/>
              </a:spcAft>
              <a:buClr>
                <a:srgbClr val="FF0000"/>
              </a:buClr>
              <a:buSzPts val="1800"/>
              <a:buChar char="•"/>
            </a:pPr>
            <a:r>
              <a:rPr b="1" lang="en-US" sz="1800">
                <a:solidFill>
                  <a:srgbClr val="FF0000"/>
                </a:solidFill>
              </a:rPr>
              <a:t>Reach New Customers</a:t>
            </a:r>
            <a:endParaRPr b="1" sz="1800"/>
          </a:p>
        </p:txBody>
      </p:sp>
      <p:sp>
        <p:nvSpPr>
          <p:cNvPr id="404" name="Google Shape;404;p23"/>
          <p:cNvSpPr txBox="1"/>
          <p:nvPr>
            <p:ph idx="10" type="dt"/>
          </p:nvPr>
        </p:nvSpPr>
        <p:spPr>
          <a:xfrm>
            <a:off x="159656" y="6474053"/>
            <a:ext cx="3478893" cy="378047"/>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Lecture 7 Electronic and Mobile Commerce</a:t>
            </a:r>
            <a:endParaRPr/>
          </a:p>
        </p:txBody>
      </p:sp>
      <p:sp>
        <p:nvSpPr>
          <p:cNvPr id="405" name="Google Shape;405;p23"/>
          <p:cNvSpPr txBox="1"/>
          <p:nvPr>
            <p:ph idx="11" type="ftr"/>
          </p:nvPr>
        </p:nvSpPr>
        <p:spPr>
          <a:xfrm>
            <a:off x="4242545" y="6486976"/>
            <a:ext cx="3706906"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solidFill>
                  <a:schemeClr val="lt1"/>
                </a:solidFill>
              </a:rPr>
              <a:t>www.midocean.ae</a:t>
            </a:r>
            <a:endParaRPr/>
          </a:p>
        </p:txBody>
      </p:sp>
      <p:sp>
        <p:nvSpPr>
          <p:cNvPr id="406" name="Google Shape;406;p23"/>
          <p:cNvSpPr txBox="1"/>
          <p:nvPr>
            <p:ph idx="12" type="sldNum"/>
          </p:nvPr>
        </p:nvSpPr>
        <p:spPr>
          <a:xfrm>
            <a:off x="8095129" y="6486976"/>
            <a:ext cx="3908183"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US"/>
              <a:t>MGM331 Principles of Management Information Systems</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0" name="Shape 410"/>
        <p:cNvGrpSpPr/>
        <p:nvPr/>
      </p:nvGrpSpPr>
      <p:grpSpPr>
        <a:xfrm>
          <a:off x="0" y="0"/>
          <a:ext cx="0" cy="0"/>
          <a:chOff x="0" y="0"/>
          <a:chExt cx="0" cy="0"/>
        </a:xfrm>
      </p:grpSpPr>
      <p:sp>
        <p:nvSpPr>
          <p:cNvPr id="411" name="Google Shape;411;p24"/>
          <p:cNvSpPr txBox="1"/>
          <p:nvPr>
            <p:ph type="title"/>
          </p:nvPr>
        </p:nvSpPr>
        <p:spPr>
          <a:xfrm>
            <a:off x="470647" y="469859"/>
            <a:ext cx="9224681" cy="655264"/>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lt1"/>
              </a:buClr>
              <a:buSzPts val="4000"/>
              <a:buFont typeface="Times New Roman"/>
              <a:buNone/>
            </a:pPr>
            <a:r>
              <a:rPr lang="en-US"/>
              <a:t>Multistage Model for E-Commerce</a:t>
            </a:r>
            <a:endParaRPr/>
          </a:p>
        </p:txBody>
      </p:sp>
      <p:sp>
        <p:nvSpPr>
          <p:cNvPr id="412" name="Google Shape;412;p24"/>
          <p:cNvSpPr txBox="1"/>
          <p:nvPr>
            <p:ph idx="1" type="body"/>
          </p:nvPr>
        </p:nvSpPr>
        <p:spPr>
          <a:xfrm>
            <a:off x="188685" y="1422213"/>
            <a:ext cx="11814627" cy="4934138"/>
          </a:xfrm>
          <a:prstGeom prst="rect">
            <a:avLst/>
          </a:prstGeom>
          <a:noFill/>
          <a:ln>
            <a:noFill/>
          </a:ln>
        </p:spPr>
        <p:txBody>
          <a:bodyPr anchorCtr="0" anchor="t" bIns="45700" lIns="91425" spcFirstLastPara="1" rIns="91425" wrap="square" tIns="45700">
            <a:normAutofit/>
          </a:bodyPr>
          <a:lstStyle/>
          <a:p>
            <a:pPr indent="0" lvl="0" marL="0" rtl="0" algn="just">
              <a:lnSpc>
                <a:spcPct val="150000"/>
              </a:lnSpc>
              <a:spcBef>
                <a:spcPts val="0"/>
              </a:spcBef>
              <a:spcAft>
                <a:spcPts val="0"/>
              </a:spcAft>
              <a:buClr>
                <a:srgbClr val="FF0000"/>
              </a:buClr>
              <a:buSzPts val="2800"/>
              <a:buNone/>
            </a:pPr>
            <a:r>
              <a:rPr b="1" lang="en-US">
                <a:solidFill>
                  <a:srgbClr val="FF0000"/>
                </a:solidFill>
              </a:rPr>
              <a:t>1- Search and Identification</a:t>
            </a:r>
            <a:r>
              <a:rPr lang="en-US"/>
              <a:t>: buyer has to identify a preferred supplier based on the vendor’s price competitiveness, level of service, quality of products, and speed of delivery.</a:t>
            </a:r>
            <a:endParaRPr/>
          </a:p>
          <a:p>
            <a:pPr indent="0" lvl="0" marL="0" rtl="0" algn="just">
              <a:lnSpc>
                <a:spcPct val="150000"/>
              </a:lnSpc>
              <a:spcBef>
                <a:spcPts val="1000"/>
              </a:spcBef>
              <a:spcAft>
                <a:spcPts val="0"/>
              </a:spcAft>
              <a:buClr>
                <a:srgbClr val="FF0000"/>
              </a:buClr>
              <a:buSzPts val="2800"/>
              <a:buNone/>
            </a:pPr>
            <a:r>
              <a:rPr b="1" lang="en-US">
                <a:solidFill>
                  <a:srgbClr val="FF0000"/>
                </a:solidFill>
              </a:rPr>
              <a:t>2- Select and Negotiate</a:t>
            </a:r>
            <a:r>
              <a:rPr i="1" lang="en-US"/>
              <a:t>: </a:t>
            </a:r>
            <a:r>
              <a:rPr lang="en-US"/>
              <a:t>After price quotations have been received from each supplier, the employee examines them and indicates which items to order from a given supplier in addition to the desired delivery date and item’s quality and speed of delivery.</a:t>
            </a:r>
            <a:endParaRPr/>
          </a:p>
        </p:txBody>
      </p:sp>
      <p:sp>
        <p:nvSpPr>
          <p:cNvPr id="413" name="Google Shape;413;p24"/>
          <p:cNvSpPr txBox="1"/>
          <p:nvPr>
            <p:ph idx="10" type="dt"/>
          </p:nvPr>
        </p:nvSpPr>
        <p:spPr>
          <a:xfrm>
            <a:off x="159656" y="6474053"/>
            <a:ext cx="3478893" cy="378047"/>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Lecture 7 Electronic and Mobile Commerce</a:t>
            </a:r>
            <a:endParaRPr/>
          </a:p>
        </p:txBody>
      </p:sp>
      <p:sp>
        <p:nvSpPr>
          <p:cNvPr id="414" name="Google Shape;414;p24"/>
          <p:cNvSpPr txBox="1"/>
          <p:nvPr>
            <p:ph idx="11" type="ftr"/>
          </p:nvPr>
        </p:nvSpPr>
        <p:spPr>
          <a:xfrm>
            <a:off x="4242545" y="6486976"/>
            <a:ext cx="3706906"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solidFill>
                  <a:schemeClr val="lt1"/>
                </a:solidFill>
              </a:rPr>
              <a:t>www.midocean.ae</a:t>
            </a:r>
            <a:endParaRPr/>
          </a:p>
        </p:txBody>
      </p:sp>
      <p:sp>
        <p:nvSpPr>
          <p:cNvPr id="415" name="Google Shape;415;p24"/>
          <p:cNvSpPr txBox="1"/>
          <p:nvPr>
            <p:ph idx="12" type="sldNum"/>
          </p:nvPr>
        </p:nvSpPr>
        <p:spPr>
          <a:xfrm>
            <a:off x="8095129" y="6486976"/>
            <a:ext cx="3908183"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US"/>
              <a:t>MGM331 Principles of Management Information Systems</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9" name="Shape 419"/>
        <p:cNvGrpSpPr/>
        <p:nvPr/>
      </p:nvGrpSpPr>
      <p:grpSpPr>
        <a:xfrm>
          <a:off x="0" y="0"/>
          <a:ext cx="0" cy="0"/>
          <a:chOff x="0" y="0"/>
          <a:chExt cx="0" cy="0"/>
        </a:xfrm>
      </p:grpSpPr>
      <p:sp>
        <p:nvSpPr>
          <p:cNvPr id="420" name="Google Shape;420;p25"/>
          <p:cNvSpPr txBox="1"/>
          <p:nvPr>
            <p:ph type="title"/>
          </p:nvPr>
        </p:nvSpPr>
        <p:spPr>
          <a:xfrm>
            <a:off x="470647" y="469859"/>
            <a:ext cx="9224681" cy="655264"/>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lt1"/>
              </a:buClr>
              <a:buSzPts val="4000"/>
              <a:buFont typeface="Times New Roman"/>
              <a:buNone/>
            </a:pPr>
            <a:r>
              <a:rPr lang="en-US"/>
              <a:t>Multistage Model for E-Commerce</a:t>
            </a:r>
            <a:endParaRPr/>
          </a:p>
        </p:txBody>
      </p:sp>
      <p:sp>
        <p:nvSpPr>
          <p:cNvPr id="421" name="Google Shape;421;p25"/>
          <p:cNvSpPr txBox="1"/>
          <p:nvPr>
            <p:ph idx="1" type="body"/>
          </p:nvPr>
        </p:nvSpPr>
        <p:spPr>
          <a:xfrm>
            <a:off x="188685" y="1422213"/>
            <a:ext cx="11814627" cy="4934138"/>
          </a:xfrm>
          <a:prstGeom prst="rect">
            <a:avLst/>
          </a:prstGeom>
          <a:noFill/>
          <a:ln>
            <a:noFill/>
          </a:ln>
        </p:spPr>
        <p:txBody>
          <a:bodyPr anchorCtr="0" anchor="t" bIns="45700" lIns="91425" spcFirstLastPara="1" rIns="91425" wrap="square" tIns="45700">
            <a:normAutofit fontScale="85000" lnSpcReduction="10000"/>
          </a:bodyPr>
          <a:lstStyle/>
          <a:p>
            <a:pPr indent="0" lvl="0" marL="0" rtl="0" algn="just">
              <a:lnSpc>
                <a:spcPct val="150000"/>
              </a:lnSpc>
              <a:spcBef>
                <a:spcPts val="0"/>
              </a:spcBef>
              <a:spcAft>
                <a:spcPts val="0"/>
              </a:spcAft>
              <a:buClr>
                <a:srgbClr val="FF0000"/>
              </a:buClr>
              <a:buSzPct val="100000"/>
              <a:buNone/>
            </a:pPr>
            <a:r>
              <a:rPr b="1" lang="en-US">
                <a:solidFill>
                  <a:srgbClr val="FF0000"/>
                </a:solidFill>
              </a:rPr>
              <a:t>3- Purchase Products and Services</a:t>
            </a:r>
            <a:r>
              <a:rPr lang="en-US"/>
              <a:t>: The employee completes the purchase order specifying the final agreed-upon terms and prices by sending a completed electronic form to the supplier.</a:t>
            </a:r>
            <a:endParaRPr/>
          </a:p>
          <a:p>
            <a:pPr indent="0" lvl="0" marL="0" rtl="0" algn="just">
              <a:lnSpc>
                <a:spcPct val="150000"/>
              </a:lnSpc>
              <a:spcBef>
                <a:spcPts val="1000"/>
              </a:spcBef>
              <a:spcAft>
                <a:spcPts val="0"/>
              </a:spcAft>
              <a:buClr>
                <a:srgbClr val="FF0000"/>
              </a:buClr>
              <a:buSzPct val="100000"/>
              <a:buNone/>
            </a:pPr>
            <a:r>
              <a:rPr b="1" lang="en-US">
                <a:solidFill>
                  <a:srgbClr val="FF0000"/>
                </a:solidFill>
              </a:rPr>
              <a:t>4- Deliver Products</a:t>
            </a:r>
            <a:r>
              <a:rPr lang="en-US"/>
              <a:t>: Electronic distribution and regular mail service.</a:t>
            </a:r>
            <a:endParaRPr/>
          </a:p>
          <a:p>
            <a:pPr indent="0" lvl="0" marL="0" rtl="0" algn="just">
              <a:lnSpc>
                <a:spcPct val="150000"/>
              </a:lnSpc>
              <a:spcBef>
                <a:spcPts val="1000"/>
              </a:spcBef>
              <a:spcAft>
                <a:spcPts val="0"/>
              </a:spcAft>
              <a:buClr>
                <a:srgbClr val="FF0000"/>
              </a:buClr>
              <a:buSzPct val="100000"/>
              <a:buNone/>
            </a:pPr>
            <a:r>
              <a:rPr b="1" lang="en-US">
                <a:solidFill>
                  <a:srgbClr val="FF0000"/>
                </a:solidFill>
              </a:rPr>
              <a:t>5- After-Sales Service</a:t>
            </a:r>
            <a:r>
              <a:rPr i="1" lang="en-US"/>
              <a:t>: </a:t>
            </a:r>
            <a:r>
              <a:rPr lang="en-US"/>
              <a:t>comprehensive customer information is captured from each order and stored in the supplier’s customer database. if a customer later contacts the supplier to complain that not all items were received, that some arrived damaged, customer service representative will be able to retrieve the order information from the database. </a:t>
            </a:r>
            <a:endParaRPr/>
          </a:p>
        </p:txBody>
      </p:sp>
      <p:sp>
        <p:nvSpPr>
          <p:cNvPr id="422" name="Google Shape;422;p25"/>
          <p:cNvSpPr txBox="1"/>
          <p:nvPr>
            <p:ph idx="10" type="dt"/>
          </p:nvPr>
        </p:nvSpPr>
        <p:spPr>
          <a:xfrm>
            <a:off x="159656" y="6474053"/>
            <a:ext cx="3478893" cy="378047"/>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Lecture 7 Electronic and Mobile Commerce</a:t>
            </a:r>
            <a:endParaRPr/>
          </a:p>
        </p:txBody>
      </p:sp>
      <p:sp>
        <p:nvSpPr>
          <p:cNvPr id="423" name="Google Shape;423;p25"/>
          <p:cNvSpPr txBox="1"/>
          <p:nvPr>
            <p:ph idx="11" type="ftr"/>
          </p:nvPr>
        </p:nvSpPr>
        <p:spPr>
          <a:xfrm>
            <a:off x="4242545" y="6486976"/>
            <a:ext cx="3706906"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solidFill>
                  <a:schemeClr val="lt1"/>
                </a:solidFill>
              </a:rPr>
              <a:t>www.midocean.ae</a:t>
            </a:r>
            <a:endParaRPr/>
          </a:p>
        </p:txBody>
      </p:sp>
      <p:sp>
        <p:nvSpPr>
          <p:cNvPr id="424" name="Google Shape;424;p25"/>
          <p:cNvSpPr txBox="1"/>
          <p:nvPr>
            <p:ph idx="12" type="sldNum"/>
          </p:nvPr>
        </p:nvSpPr>
        <p:spPr>
          <a:xfrm>
            <a:off x="8095129" y="6486976"/>
            <a:ext cx="3908183"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US"/>
              <a:t>MGM331 Principles of Management Information Systems</a:t>
            </a:r>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8" name="Shape 428"/>
        <p:cNvGrpSpPr/>
        <p:nvPr/>
      </p:nvGrpSpPr>
      <p:grpSpPr>
        <a:xfrm>
          <a:off x="0" y="0"/>
          <a:ext cx="0" cy="0"/>
          <a:chOff x="0" y="0"/>
          <a:chExt cx="0" cy="0"/>
        </a:xfrm>
      </p:grpSpPr>
      <p:sp>
        <p:nvSpPr>
          <p:cNvPr id="429" name="Google Shape;429;p26"/>
          <p:cNvSpPr txBox="1"/>
          <p:nvPr>
            <p:ph type="title"/>
          </p:nvPr>
        </p:nvSpPr>
        <p:spPr>
          <a:xfrm>
            <a:off x="470647" y="469859"/>
            <a:ext cx="9224681" cy="655264"/>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lt1"/>
              </a:buClr>
              <a:buSzPts val="4000"/>
              <a:buFont typeface="Times New Roman"/>
              <a:buNone/>
            </a:pPr>
            <a:r>
              <a:rPr lang="en-US"/>
              <a:t>E-Commerce Challenges</a:t>
            </a:r>
            <a:endParaRPr/>
          </a:p>
        </p:txBody>
      </p:sp>
      <p:sp>
        <p:nvSpPr>
          <p:cNvPr id="430" name="Google Shape;430;p26"/>
          <p:cNvSpPr txBox="1"/>
          <p:nvPr>
            <p:ph idx="1" type="body"/>
          </p:nvPr>
        </p:nvSpPr>
        <p:spPr>
          <a:xfrm>
            <a:off x="188685" y="1422213"/>
            <a:ext cx="11814627" cy="4934138"/>
          </a:xfrm>
          <a:prstGeom prst="rect">
            <a:avLst/>
          </a:prstGeom>
          <a:noFill/>
          <a:ln>
            <a:noFill/>
          </a:ln>
        </p:spPr>
        <p:txBody>
          <a:bodyPr anchorCtr="0" anchor="t" bIns="45700" lIns="91425" spcFirstLastPara="1" rIns="91425" wrap="square" tIns="45700">
            <a:normAutofit fontScale="70000" lnSpcReduction="20000"/>
          </a:bodyPr>
          <a:lstStyle/>
          <a:p>
            <a:pPr indent="0" lvl="0" marL="0" rtl="0" algn="just">
              <a:lnSpc>
                <a:spcPct val="150000"/>
              </a:lnSpc>
              <a:spcBef>
                <a:spcPts val="0"/>
              </a:spcBef>
              <a:spcAft>
                <a:spcPts val="0"/>
              </a:spcAft>
              <a:buClr>
                <a:srgbClr val="FF0000"/>
              </a:buClr>
              <a:buSzPct val="100000"/>
              <a:buNone/>
            </a:pPr>
            <a:r>
              <a:rPr b="1" lang="en-US">
                <a:solidFill>
                  <a:srgbClr val="FF0000"/>
                </a:solidFill>
              </a:rPr>
              <a:t>Dealing with Consumer Privacy Concerns </a:t>
            </a:r>
            <a:endParaRPr/>
          </a:p>
          <a:p>
            <a:pPr indent="-228600" lvl="0" marL="228600" rtl="0" algn="just">
              <a:lnSpc>
                <a:spcPct val="150000"/>
              </a:lnSpc>
              <a:spcBef>
                <a:spcPts val="1000"/>
              </a:spcBef>
              <a:spcAft>
                <a:spcPts val="0"/>
              </a:spcAft>
              <a:buClr>
                <a:schemeClr val="dk1"/>
              </a:buClr>
              <a:buSzPct val="100000"/>
              <a:buChar char="•"/>
            </a:pPr>
            <a:r>
              <a:rPr lang="en-US"/>
              <a:t>While two-thirds of Internet users have purchased an item, about one-third of all adult Internet users will not buy anything online primarily because they have privacy concerns or lack trust in online merchants.</a:t>
            </a:r>
            <a:endParaRPr/>
          </a:p>
          <a:p>
            <a:pPr indent="-228600" lvl="0" marL="228600" rtl="0" algn="just">
              <a:lnSpc>
                <a:spcPct val="150000"/>
              </a:lnSpc>
              <a:spcBef>
                <a:spcPts val="1000"/>
              </a:spcBef>
              <a:spcAft>
                <a:spcPts val="0"/>
              </a:spcAft>
              <a:buClr>
                <a:schemeClr val="dk1"/>
              </a:buClr>
              <a:buSzPct val="100000"/>
              <a:buChar char="•"/>
            </a:pPr>
            <a:r>
              <a:rPr lang="en-US"/>
              <a:t>In addition to having an effective e-commerce model and strategy, companies must carefully address consumer privacy concerns and overcome consumers’ lack of trust.</a:t>
            </a:r>
            <a:endParaRPr/>
          </a:p>
          <a:p>
            <a:pPr indent="-228600" lvl="0" marL="228600" rtl="0" algn="just">
              <a:lnSpc>
                <a:spcPct val="150000"/>
              </a:lnSpc>
              <a:spcBef>
                <a:spcPts val="1000"/>
              </a:spcBef>
              <a:spcAft>
                <a:spcPts val="0"/>
              </a:spcAft>
              <a:buClr>
                <a:schemeClr val="dk1"/>
              </a:buClr>
              <a:buSzPct val="100000"/>
              <a:buChar char="•"/>
            </a:pPr>
            <a:r>
              <a:rPr lang="en-US"/>
              <a:t>In some cases, the compromise of personal data can lead to </a:t>
            </a:r>
            <a:r>
              <a:rPr b="1" i="1" lang="en-US">
                <a:solidFill>
                  <a:schemeClr val="accent1"/>
                </a:solidFill>
              </a:rPr>
              <a:t>identity theft</a:t>
            </a:r>
            <a:r>
              <a:rPr lang="en-US"/>
              <a:t> (The use of someone’s personal identification information without his or her permission)</a:t>
            </a:r>
            <a:endParaRPr/>
          </a:p>
          <a:p>
            <a:pPr indent="-228600" lvl="0" marL="228600" rtl="0" algn="just">
              <a:lnSpc>
                <a:spcPct val="150000"/>
              </a:lnSpc>
              <a:spcBef>
                <a:spcPts val="1000"/>
              </a:spcBef>
              <a:spcAft>
                <a:spcPts val="0"/>
              </a:spcAft>
              <a:buClr>
                <a:schemeClr val="dk1"/>
              </a:buClr>
              <a:buSzPct val="100000"/>
              <a:buChar char="•"/>
            </a:pPr>
            <a:r>
              <a:rPr lang="en-US"/>
              <a:t>Companies looking to do business online must invest in the latest security technology and employ highly trained security experts to protect their consumers’ data. For large companies, that can mean a sizable in-house staff that monitors security issues 24/7.</a:t>
            </a:r>
            <a:endParaRPr/>
          </a:p>
          <a:p>
            <a:pPr indent="-104140" lvl="0" marL="228600" rtl="0" algn="just">
              <a:lnSpc>
                <a:spcPct val="150000"/>
              </a:lnSpc>
              <a:spcBef>
                <a:spcPts val="1000"/>
              </a:spcBef>
              <a:spcAft>
                <a:spcPts val="0"/>
              </a:spcAft>
              <a:buClr>
                <a:schemeClr val="dk1"/>
              </a:buClr>
              <a:buSzPct val="100000"/>
              <a:buNone/>
            </a:pPr>
            <a:r>
              <a:t/>
            </a:r>
            <a:endParaRPr/>
          </a:p>
          <a:p>
            <a:pPr indent="-104140" lvl="0" marL="228600" rtl="0" algn="just">
              <a:lnSpc>
                <a:spcPct val="150000"/>
              </a:lnSpc>
              <a:spcBef>
                <a:spcPts val="1000"/>
              </a:spcBef>
              <a:spcAft>
                <a:spcPts val="0"/>
              </a:spcAft>
              <a:buClr>
                <a:schemeClr val="dk1"/>
              </a:buClr>
              <a:buSzPct val="100000"/>
              <a:buNone/>
            </a:pPr>
            <a:r>
              <a:t/>
            </a:r>
            <a:endParaRPr/>
          </a:p>
        </p:txBody>
      </p:sp>
      <p:sp>
        <p:nvSpPr>
          <p:cNvPr id="431" name="Google Shape;431;p26"/>
          <p:cNvSpPr txBox="1"/>
          <p:nvPr>
            <p:ph idx="10" type="dt"/>
          </p:nvPr>
        </p:nvSpPr>
        <p:spPr>
          <a:xfrm>
            <a:off x="159656" y="6474053"/>
            <a:ext cx="3478893" cy="378047"/>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Lecture 7 Electronic and Mobile Commerce</a:t>
            </a:r>
            <a:endParaRPr/>
          </a:p>
        </p:txBody>
      </p:sp>
      <p:sp>
        <p:nvSpPr>
          <p:cNvPr id="432" name="Google Shape;432;p26"/>
          <p:cNvSpPr txBox="1"/>
          <p:nvPr>
            <p:ph idx="11" type="ftr"/>
          </p:nvPr>
        </p:nvSpPr>
        <p:spPr>
          <a:xfrm>
            <a:off x="4242545" y="6486976"/>
            <a:ext cx="3706906"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solidFill>
                  <a:schemeClr val="lt1"/>
                </a:solidFill>
              </a:rPr>
              <a:t>www.midocean.ae</a:t>
            </a:r>
            <a:endParaRPr/>
          </a:p>
        </p:txBody>
      </p:sp>
      <p:sp>
        <p:nvSpPr>
          <p:cNvPr id="433" name="Google Shape;433;p26"/>
          <p:cNvSpPr txBox="1"/>
          <p:nvPr>
            <p:ph idx="12" type="sldNum"/>
          </p:nvPr>
        </p:nvSpPr>
        <p:spPr>
          <a:xfrm>
            <a:off x="8095129" y="6486976"/>
            <a:ext cx="3908183"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US"/>
              <a:t>MGM331 Principles of Management Information Systems</a:t>
            </a:r>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7" name="Shape 437"/>
        <p:cNvGrpSpPr/>
        <p:nvPr/>
      </p:nvGrpSpPr>
      <p:grpSpPr>
        <a:xfrm>
          <a:off x="0" y="0"/>
          <a:ext cx="0" cy="0"/>
          <a:chOff x="0" y="0"/>
          <a:chExt cx="0" cy="0"/>
        </a:xfrm>
      </p:grpSpPr>
      <p:sp>
        <p:nvSpPr>
          <p:cNvPr id="438" name="Google Shape;438;p27"/>
          <p:cNvSpPr txBox="1"/>
          <p:nvPr>
            <p:ph type="title"/>
          </p:nvPr>
        </p:nvSpPr>
        <p:spPr>
          <a:xfrm>
            <a:off x="470647" y="469859"/>
            <a:ext cx="9224681" cy="655264"/>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lt1"/>
              </a:buClr>
              <a:buSzPts val="4000"/>
              <a:buFont typeface="Times New Roman"/>
              <a:buNone/>
            </a:pPr>
            <a:r>
              <a:rPr lang="en-US"/>
              <a:t>E-Commerce Challenges</a:t>
            </a:r>
            <a:endParaRPr/>
          </a:p>
        </p:txBody>
      </p:sp>
      <p:sp>
        <p:nvSpPr>
          <p:cNvPr id="439" name="Google Shape;439;p27"/>
          <p:cNvSpPr txBox="1"/>
          <p:nvPr>
            <p:ph idx="1" type="body"/>
          </p:nvPr>
        </p:nvSpPr>
        <p:spPr>
          <a:xfrm>
            <a:off x="188685" y="1422213"/>
            <a:ext cx="11814627" cy="4934138"/>
          </a:xfrm>
          <a:prstGeom prst="rect">
            <a:avLst/>
          </a:prstGeom>
          <a:noFill/>
          <a:ln>
            <a:noFill/>
          </a:ln>
        </p:spPr>
        <p:txBody>
          <a:bodyPr anchorCtr="0" anchor="t" bIns="45700" lIns="91425" spcFirstLastPara="1" rIns="91425" wrap="square" tIns="45700">
            <a:normAutofit/>
          </a:bodyPr>
          <a:lstStyle/>
          <a:p>
            <a:pPr indent="0" lvl="0" marL="0" rtl="0" algn="just">
              <a:lnSpc>
                <a:spcPct val="150000"/>
              </a:lnSpc>
              <a:spcBef>
                <a:spcPts val="0"/>
              </a:spcBef>
              <a:spcAft>
                <a:spcPts val="0"/>
              </a:spcAft>
              <a:buClr>
                <a:srgbClr val="FF0000"/>
              </a:buClr>
              <a:buSzPts val="2800"/>
              <a:buNone/>
            </a:pPr>
            <a:r>
              <a:rPr b="1" lang="en-US">
                <a:solidFill>
                  <a:srgbClr val="FF0000"/>
                </a:solidFill>
              </a:rPr>
              <a:t>Overcoming Consumers’ Lack of Trust</a:t>
            </a:r>
            <a:endParaRPr/>
          </a:p>
          <a:p>
            <a:pPr indent="-228600" lvl="0" marL="228600" rtl="0" algn="just">
              <a:lnSpc>
                <a:spcPct val="150000"/>
              </a:lnSpc>
              <a:spcBef>
                <a:spcPts val="1000"/>
              </a:spcBef>
              <a:spcAft>
                <a:spcPts val="0"/>
              </a:spcAft>
              <a:buClr>
                <a:schemeClr val="dk1"/>
              </a:buClr>
              <a:buSzPts val="2800"/>
              <a:buChar char="•"/>
            </a:pPr>
            <a:r>
              <a:rPr lang="en-US"/>
              <a:t>Can Consumers be sure that the company or person with which they are dealing is legitimate and will send the item(s) they purchase?</a:t>
            </a:r>
            <a:endParaRPr/>
          </a:p>
          <a:p>
            <a:pPr indent="-228600" lvl="0" marL="228600" rtl="0" algn="just">
              <a:lnSpc>
                <a:spcPct val="150000"/>
              </a:lnSpc>
              <a:spcBef>
                <a:spcPts val="1000"/>
              </a:spcBef>
              <a:spcAft>
                <a:spcPts val="0"/>
              </a:spcAft>
              <a:buClr>
                <a:schemeClr val="dk1"/>
              </a:buClr>
              <a:buSzPts val="2800"/>
              <a:buChar char="•"/>
            </a:pPr>
            <a:r>
              <a:rPr lang="en-US"/>
              <a:t>What if there is a problem with the product or service when it is received: for example, if it does not match the description on the Web site, is the wrong size or wrong color, is damaged during the delivery process, or does not work as advertised?</a:t>
            </a:r>
            <a:endParaRPr/>
          </a:p>
          <a:p>
            <a:pPr indent="-50800" lvl="0" marL="228600" rtl="0" algn="just">
              <a:lnSpc>
                <a:spcPct val="150000"/>
              </a:lnSpc>
              <a:spcBef>
                <a:spcPts val="1000"/>
              </a:spcBef>
              <a:spcAft>
                <a:spcPts val="0"/>
              </a:spcAft>
              <a:buClr>
                <a:schemeClr val="dk1"/>
              </a:buClr>
              <a:buSzPts val="2800"/>
              <a:buNone/>
            </a:pPr>
            <a:r>
              <a:t/>
            </a:r>
            <a:endParaRPr/>
          </a:p>
        </p:txBody>
      </p:sp>
      <p:sp>
        <p:nvSpPr>
          <p:cNvPr id="440" name="Google Shape;440;p27"/>
          <p:cNvSpPr txBox="1"/>
          <p:nvPr>
            <p:ph idx="10" type="dt"/>
          </p:nvPr>
        </p:nvSpPr>
        <p:spPr>
          <a:xfrm>
            <a:off x="159656" y="6474053"/>
            <a:ext cx="3478893" cy="378047"/>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Lecture 7 Electronic and Mobile Commerce</a:t>
            </a:r>
            <a:endParaRPr/>
          </a:p>
        </p:txBody>
      </p:sp>
      <p:sp>
        <p:nvSpPr>
          <p:cNvPr id="441" name="Google Shape;441;p27"/>
          <p:cNvSpPr txBox="1"/>
          <p:nvPr>
            <p:ph idx="11" type="ftr"/>
          </p:nvPr>
        </p:nvSpPr>
        <p:spPr>
          <a:xfrm>
            <a:off x="4242545" y="6486976"/>
            <a:ext cx="3706906"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solidFill>
                  <a:schemeClr val="lt1"/>
                </a:solidFill>
              </a:rPr>
              <a:t>www.midocean.ae</a:t>
            </a:r>
            <a:endParaRPr/>
          </a:p>
        </p:txBody>
      </p:sp>
      <p:sp>
        <p:nvSpPr>
          <p:cNvPr id="442" name="Google Shape;442;p27"/>
          <p:cNvSpPr txBox="1"/>
          <p:nvPr>
            <p:ph idx="12" type="sldNum"/>
          </p:nvPr>
        </p:nvSpPr>
        <p:spPr>
          <a:xfrm>
            <a:off x="8095129" y="6486976"/>
            <a:ext cx="3908183"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US"/>
              <a:t>MGM331 Principles of Management Information Systems</a:t>
            </a:r>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6" name="Shape 446"/>
        <p:cNvGrpSpPr/>
        <p:nvPr/>
      </p:nvGrpSpPr>
      <p:grpSpPr>
        <a:xfrm>
          <a:off x="0" y="0"/>
          <a:ext cx="0" cy="0"/>
          <a:chOff x="0" y="0"/>
          <a:chExt cx="0" cy="0"/>
        </a:xfrm>
      </p:grpSpPr>
      <p:sp>
        <p:nvSpPr>
          <p:cNvPr id="447" name="Google Shape;447;p28"/>
          <p:cNvSpPr txBox="1"/>
          <p:nvPr>
            <p:ph type="title"/>
          </p:nvPr>
        </p:nvSpPr>
        <p:spPr>
          <a:xfrm>
            <a:off x="470647" y="469859"/>
            <a:ext cx="9224681" cy="655264"/>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lt1"/>
              </a:buClr>
              <a:buSzPts val="4000"/>
              <a:buFont typeface="Times New Roman"/>
              <a:buNone/>
            </a:pPr>
            <a:r>
              <a:rPr lang="en-US"/>
              <a:t>E-Commerce Challenges</a:t>
            </a:r>
            <a:endParaRPr/>
          </a:p>
        </p:txBody>
      </p:sp>
      <p:sp>
        <p:nvSpPr>
          <p:cNvPr id="448" name="Google Shape;448;p28"/>
          <p:cNvSpPr txBox="1"/>
          <p:nvPr>
            <p:ph idx="1" type="body"/>
          </p:nvPr>
        </p:nvSpPr>
        <p:spPr>
          <a:xfrm>
            <a:off x="188685" y="1422213"/>
            <a:ext cx="11814627" cy="4934138"/>
          </a:xfrm>
          <a:prstGeom prst="rect">
            <a:avLst/>
          </a:prstGeom>
          <a:noFill/>
          <a:ln>
            <a:noFill/>
          </a:ln>
        </p:spPr>
        <p:txBody>
          <a:bodyPr anchorCtr="0" anchor="t" bIns="45700" lIns="91425" spcFirstLastPara="1" rIns="91425" wrap="square" tIns="45700">
            <a:normAutofit fontScale="70000" lnSpcReduction="20000"/>
          </a:bodyPr>
          <a:lstStyle/>
          <a:p>
            <a:pPr indent="0" lvl="0" marL="0" rtl="0" algn="just">
              <a:lnSpc>
                <a:spcPct val="150000"/>
              </a:lnSpc>
              <a:spcBef>
                <a:spcPts val="0"/>
              </a:spcBef>
              <a:spcAft>
                <a:spcPts val="0"/>
              </a:spcAft>
              <a:buClr>
                <a:srgbClr val="FF0000"/>
              </a:buClr>
              <a:buSzPct val="100000"/>
              <a:buNone/>
            </a:pPr>
            <a:r>
              <a:rPr b="1" lang="en-US">
                <a:solidFill>
                  <a:srgbClr val="FF0000"/>
                </a:solidFill>
              </a:rPr>
              <a:t>Overcoming Consumers’ Lack of Trust</a:t>
            </a:r>
            <a:endParaRPr/>
          </a:p>
          <a:p>
            <a:pPr indent="-228600" lvl="0" marL="228600" rtl="0" algn="just">
              <a:lnSpc>
                <a:spcPct val="150000"/>
              </a:lnSpc>
              <a:spcBef>
                <a:spcPts val="1000"/>
              </a:spcBef>
              <a:spcAft>
                <a:spcPts val="0"/>
              </a:spcAft>
              <a:buClr>
                <a:schemeClr val="dk1"/>
              </a:buClr>
              <a:buSzPct val="100000"/>
              <a:buChar char="•"/>
            </a:pPr>
            <a:r>
              <a:rPr lang="en-US"/>
              <a:t>Online marketers must create specific trust-building strategies for their Web sites by analyzing their customers, products, and services.</a:t>
            </a:r>
            <a:endParaRPr/>
          </a:p>
          <a:p>
            <a:pPr indent="-228600" lvl="0" marL="228600" rtl="0" algn="just">
              <a:lnSpc>
                <a:spcPct val="150000"/>
              </a:lnSpc>
              <a:spcBef>
                <a:spcPts val="1000"/>
              </a:spcBef>
              <a:spcAft>
                <a:spcPts val="0"/>
              </a:spcAft>
              <a:buClr>
                <a:schemeClr val="dk1"/>
              </a:buClr>
              <a:buSzPct val="100000"/>
              <a:buChar char="•"/>
            </a:pPr>
            <a:r>
              <a:rPr lang="en-US"/>
              <a:t>A perception of trustworthiness can be created by implementing one or more of the </a:t>
            </a:r>
            <a:r>
              <a:rPr b="1" lang="en-US"/>
              <a:t>following strategies</a:t>
            </a:r>
            <a:r>
              <a:rPr lang="en-US"/>
              <a:t>:</a:t>
            </a:r>
            <a:endParaRPr/>
          </a:p>
          <a:p>
            <a:pPr indent="-228600" lvl="1" marL="685800" rtl="0" algn="just">
              <a:lnSpc>
                <a:spcPct val="150000"/>
              </a:lnSpc>
              <a:spcBef>
                <a:spcPts val="500"/>
              </a:spcBef>
              <a:spcAft>
                <a:spcPts val="0"/>
              </a:spcAft>
              <a:buClr>
                <a:schemeClr val="dk1"/>
              </a:buClr>
              <a:buSzPct val="75000"/>
              <a:buFont typeface="Noto Sans Symbols"/>
              <a:buChar char="❖"/>
            </a:pPr>
            <a:r>
              <a:rPr lang="en-US"/>
              <a:t>Demonstrate a strong desire to build an ongoing relationship with customers by giving first-time price incentives, offering loyalty programs, or eliciting and sharing customer feedback.</a:t>
            </a:r>
            <a:endParaRPr sz="3200"/>
          </a:p>
          <a:p>
            <a:pPr indent="-228600" lvl="1" marL="685800" rtl="0" algn="just">
              <a:lnSpc>
                <a:spcPct val="150000"/>
              </a:lnSpc>
              <a:spcBef>
                <a:spcPts val="500"/>
              </a:spcBef>
              <a:spcAft>
                <a:spcPts val="0"/>
              </a:spcAft>
              <a:buClr>
                <a:schemeClr val="dk1"/>
              </a:buClr>
              <a:buSzPct val="75000"/>
              <a:buFont typeface="Noto Sans Symbols"/>
              <a:buChar char="❖"/>
            </a:pPr>
            <a:r>
              <a:rPr lang="en-US"/>
              <a:t>Demonstrate that the company has been in business for a long time.</a:t>
            </a:r>
            <a:endParaRPr sz="3200"/>
          </a:p>
          <a:p>
            <a:pPr indent="-228600" lvl="1" marL="685800" rtl="0" algn="just">
              <a:lnSpc>
                <a:spcPct val="150000"/>
              </a:lnSpc>
              <a:spcBef>
                <a:spcPts val="500"/>
              </a:spcBef>
              <a:spcAft>
                <a:spcPts val="0"/>
              </a:spcAft>
              <a:buClr>
                <a:schemeClr val="dk1"/>
              </a:buClr>
              <a:buSzPct val="75000"/>
              <a:buFont typeface="Noto Sans Symbols"/>
              <a:buChar char="❖"/>
            </a:pPr>
            <a:r>
              <a:rPr lang="en-US"/>
              <a:t>Make it clear that considerable investment has been made in the Web site.</a:t>
            </a:r>
            <a:endParaRPr sz="3200"/>
          </a:p>
          <a:p>
            <a:pPr indent="-228600" lvl="1" marL="685800" rtl="0" algn="just">
              <a:lnSpc>
                <a:spcPct val="150000"/>
              </a:lnSpc>
              <a:spcBef>
                <a:spcPts val="500"/>
              </a:spcBef>
              <a:spcAft>
                <a:spcPts val="0"/>
              </a:spcAft>
              <a:buClr>
                <a:schemeClr val="dk1"/>
              </a:buClr>
              <a:buSzPct val="75000"/>
              <a:buFont typeface="Noto Sans Symbols"/>
              <a:buChar char="❖"/>
            </a:pPr>
            <a:r>
              <a:rPr lang="en-US"/>
              <a:t>Provide brand endorsements from well-known experts or well-respected individuals.</a:t>
            </a:r>
            <a:endParaRPr sz="3200"/>
          </a:p>
          <a:p>
            <a:pPr indent="-228600" lvl="1" marL="685800" rtl="0" algn="just">
              <a:lnSpc>
                <a:spcPct val="150000"/>
              </a:lnSpc>
              <a:spcBef>
                <a:spcPts val="500"/>
              </a:spcBef>
              <a:spcAft>
                <a:spcPts val="0"/>
              </a:spcAft>
              <a:buClr>
                <a:schemeClr val="dk1"/>
              </a:buClr>
              <a:buSzPct val="75000"/>
              <a:buFont typeface="Noto Sans Symbols"/>
              <a:buChar char="❖"/>
            </a:pPr>
            <a:r>
              <a:rPr lang="en-US"/>
              <a:t>Demonstrate participation in appropriate regulatory programs or industry associations.</a:t>
            </a:r>
            <a:endParaRPr sz="3200"/>
          </a:p>
        </p:txBody>
      </p:sp>
      <p:sp>
        <p:nvSpPr>
          <p:cNvPr id="449" name="Google Shape;449;p28"/>
          <p:cNvSpPr txBox="1"/>
          <p:nvPr>
            <p:ph idx="10" type="dt"/>
          </p:nvPr>
        </p:nvSpPr>
        <p:spPr>
          <a:xfrm>
            <a:off x="159656" y="6474053"/>
            <a:ext cx="3478893" cy="378047"/>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Lecture 7 Electronic and Mobile Commerce</a:t>
            </a:r>
            <a:endParaRPr/>
          </a:p>
        </p:txBody>
      </p:sp>
      <p:sp>
        <p:nvSpPr>
          <p:cNvPr id="450" name="Google Shape;450;p28"/>
          <p:cNvSpPr txBox="1"/>
          <p:nvPr>
            <p:ph idx="11" type="ftr"/>
          </p:nvPr>
        </p:nvSpPr>
        <p:spPr>
          <a:xfrm>
            <a:off x="4242545" y="6486976"/>
            <a:ext cx="3706906"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solidFill>
                  <a:schemeClr val="lt1"/>
                </a:solidFill>
              </a:rPr>
              <a:t>www.midocean.ae</a:t>
            </a:r>
            <a:endParaRPr/>
          </a:p>
        </p:txBody>
      </p:sp>
      <p:sp>
        <p:nvSpPr>
          <p:cNvPr id="451" name="Google Shape;451;p28"/>
          <p:cNvSpPr txBox="1"/>
          <p:nvPr>
            <p:ph idx="12" type="sldNum"/>
          </p:nvPr>
        </p:nvSpPr>
        <p:spPr>
          <a:xfrm>
            <a:off x="8095129" y="6486976"/>
            <a:ext cx="3908183"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US"/>
              <a:t>MGM331 Principles of Management Information Systems</a:t>
            </a:r>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5" name="Shape 455"/>
        <p:cNvGrpSpPr/>
        <p:nvPr/>
      </p:nvGrpSpPr>
      <p:grpSpPr>
        <a:xfrm>
          <a:off x="0" y="0"/>
          <a:ext cx="0" cy="0"/>
          <a:chOff x="0" y="0"/>
          <a:chExt cx="0" cy="0"/>
        </a:xfrm>
      </p:grpSpPr>
      <p:sp>
        <p:nvSpPr>
          <p:cNvPr id="456" name="Google Shape;456;p29"/>
          <p:cNvSpPr txBox="1"/>
          <p:nvPr>
            <p:ph type="title"/>
          </p:nvPr>
        </p:nvSpPr>
        <p:spPr>
          <a:xfrm>
            <a:off x="470647" y="469859"/>
            <a:ext cx="9224681" cy="655264"/>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lt1"/>
              </a:buClr>
              <a:buSzPts val="4000"/>
              <a:buFont typeface="Times New Roman"/>
              <a:buNone/>
            </a:pPr>
            <a:r>
              <a:rPr lang="en-US"/>
              <a:t>E-Commerce Challenges</a:t>
            </a:r>
            <a:endParaRPr/>
          </a:p>
        </p:txBody>
      </p:sp>
      <p:sp>
        <p:nvSpPr>
          <p:cNvPr id="457" name="Google Shape;457;p29"/>
          <p:cNvSpPr txBox="1"/>
          <p:nvPr>
            <p:ph idx="1" type="body"/>
          </p:nvPr>
        </p:nvSpPr>
        <p:spPr>
          <a:xfrm>
            <a:off x="188685" y="1422213"/>
            <a:ext cx="11814627" cy="4300434"/>
          </a:xfrm>
          <a:prstGeom prst="rect">
            <a:avLst/>
          </a:prstGeom>
          <a:noFill/>
          <a:ln>
            <a:noFill/>
          </a:ln>
        </p:spPr>
        <p:txBody>
          <a:bodyPr anchorCtr="0" anchor="t" bIns="45700" lIns="91425" spcFirstLastPara="1" rIns="91425" wrap="square" tIns="45700">
            <a:normAutofit fontScale="62500" lnSpcReduction="20000"/>
          </a:bodyPr>
          <a:lstStyle/>
          <a:p>
            <a:pPr indent="0" lvl="0" marL="0" rtl="0" algn="just">
              <a:lnSpc>
                <a:spcPct val="150000"/>
              </a:lnSpc>
              <a:spcBef>
                <a:spcPts val="0"/>
              </a:spcBef>
              <a:spcAft>
                <a:spcPts val="0"/>
              </a:spcAft>
              <a:buClr>
                <a:srgbClr val="FF0000"/>
              </a:buClr>
              <a:buSzPct val="100000"/>
              <a:buNone/>
            </a:pPr>
            <a:r>
              <a:rPr b="1" lang="en-US" sz="3800">
                <a:solidFill>
                  <a:srgbClr val="FF0000"/>
                </a:solidFill>
              </a:rPr>
              <a:t>Overcoming Consumers’ Lack of Trust</a:t>
            </a:r>
            <a:endParaRPr/>
          </a:p>
          <a:p>
            <a:pPr indent="-228600" lvl="0" marL="228600" rtl="0" algn="just">
              <a:lnSpc>
                <a:spcPct val="150000"/>
              </a:lnSpc>
              <a:spcBef>
                <a:spcPts val="1000"/>
              </a:spcBef>
              <a:spcAft>
                <a:spcPts val="0"/>
              </a:spcAft>
              <a:buClr>
                <a:schemeClr val="dk1"/>
              </a:buClr>
              <a:buSzPct val="100000"/>
              <a:buChar char="•"/>
            </a:pPr>
            <a:r>
              <a:rPr lang="en-US"/>
              <a:t>Here are some tips to help online shoppers avoid problems:</a:t>
            </a:r>
            <a:endParaRPr/>
          </a:p>
          <a:p>
            <a:pPr indent="-228600" lvl="1" marL="685800" rtl="0" algn="just">
              <a:lnSpc>
                <a:spcPct val="150000"/>
              </a:lnSpc>
              <a:spcBef>
                <a:spcPts val="500"/>
              </a:spcBef>
              <a:spcAft>
                <a:spcPts val="0"/>
              </a:spcAft>
              <a:buClr>
                <a:schemeClr val="dk1"/>
              </a:buClr>
              <a:buSzPct val="100000"/>
              <a:buFont typeface="Noto Sans Symbols"/>
              <a:buChar char="❖"/>
            </a:pPr>
            <a:r>
              <a:rPr lang="en-US"/>
              <a:t>Only buy from a well-known Web site you trust—one that advertises on national media, is recommended by a friend, or receives strong ratings in the media.</a:t>
            </a:r>
            <a:endParaRPr/>
          </a:p>
          <a:p>
            <a:pPr indent="-228600" lvl="1" marL="685800" rtl="0" algn="just">
              <a:lnSpc>
                <a:spcPct val="150000"/>
              </a:lnSpc>
              <a:spcBef>
                <a:spcPts val="500"/>
              </a:spcBef>
              <a:spcAft>
                <a:spcPts val="0"/>
              </a:spcAft>
              <a:buClr>
                <a:schemeClr val="dk1"/>
              </a:buClr>
              <a:buSzPct val="66666"/>
              <a:buFont typeface="Noto Sans Symbols"/>
              <a:buChar char="❖"/>
            </a:pPr>
            <a:r>
              <a:rPr lang="en-US"/>
              <a:t>Review the Web site’s privacy policy to be sure that you are comfortable with its conditions before you provide personal information.</a:t>
            </a:r>
            <a:endParaRPr sz="3600"/>
          </a:p>
          <a:p>
            <a:pPr indent="-228600" lvl="1" marL="685800" rtl="0" algn="just">
              <a:lnSpc>
                <a:spcPct val="150000"/>
              </a:lnSpc>
              <a:spcBef>
                <a:spcPts val="500"/>
              </a:spcBef>
              <a:spcAft>
                <a:spcPts val="0"/>
              </a:spcAft>
              <a:buClr>
                <a:schemeClr val="dk1"/>
              </a:buClr>
              <a:buSzPct val="66666"/>
              <a:buFont typeface="Noto Sans Symbols"/>
              <a:buChar char="❖"/>
            </a:pPr>
            <a:r>
              <a:rPr lang="en-US"/>
              <a:t>Determine what the Web site policy is for return of products purchased.</a:t>
            </a:r>
            <a:endParaRPr sz="3600"/>
          </a:p>
          <a:p>
            <a:pPr indent="-228600" lvl="1" marL="685800" rtl="0" algn="just">
              <a:lnSpc>
                <a:spcPct val="150000"/>
              </a:lnSpc>
              <a:spcBef>
                <a:spcPts val="500"/>
              </a:spcBef>
              <a:spcAft>
                <a:spcPts val="0"/>
              </a:spcAft>
              <a:buClr>
                <a:schemeClr val="dk1"/>
              </a:buClr>
              <a:buSzPct val="66666"/>
              <a:buFont typeface="Noto Sans Symbols"/>
              <a:buChar char="❖"/>
            </a:pPr>
            <a:r>
              <a:rPr lang="en-US"/>
              <a:t>Be wary if you must enter any personal information other than what’s required to complete the purchase (name, credit card number, address, and telephone number).</a:t>
            </a:r>
            <a:endParaRPr sz="3600"/>
          </a:p>
          <a:p>
            <a:pPr indent="-228600" lvl="1" marL="685800" rtl="0" algn="just">
              <a:lnSpc>
                <a:spcPct val="150000"/>
              </a:lnSpc>
              <a:spcBef>
                <a:spcPts val="500"/>
              </a:spcBef>
              <a:spcAft>
                <a:spcPts val="0"/>
              </a:spcAft>
              <a:buClr>
                <a:schemeClr val="dk1"/>
              </a:buClr>
              <a:buSzPct val="100000"/>
              <a:buFont typeface="Noto Sans Symbols"/>
              <a:buChar char="❖"/>
            </a:pPr>
            <a:r>
              <a:rPr lang="en-US"/>
              <a:t>Do not, under any conditions, ever provide information such as your Social Security number, bank account numbers.</a:t>
            </a:r>
            <a:endParaRPr/>
          </a:p>
          <a:p>
            <a:pPr indent="-228600" lvl="1" marL="685800" rtl="0" algn="just">
              <a:lnSpc>
                <a:spcPct val="150000"/>
              </a:lnSpc>
              <a:spcBef>
                <a:spcPts val="500"/>
              </a:spcBef>
              <a:spcAft>
                <a:spcPts val="0"/>
              </a:spcAft>
              <a:buClr>
                <a:schemeClr val="dk1"/>
              </a:buClr>
              <a:buSzPct val="100000"/>
              <a:buFont typeface="Noto Sans Symbols"/>
              <a:buChar char="❖"/>
            </a:pPr>
            <a:r>
              <a:rPr lang="en-US"/>
              <a:t>When you open the Web page where you enter credit card information or other personal data, make sure that the Web address begins with “https,” and check to see if a locked padlock icon appears in the Address bar or status bar, as shown in Figure</a:t>
            </a:r>
            <a:endParaRPr/>
          </a:p>
        </p:txBody>
      </p:sp>
      <p:sp>
        <p:nvSpPr>
          <p:cNvPr id="458" name="Google Shape;458;p29"/>
          <p:cNvSpPr txBox="1"/>
          <p:nvPr>
            <p:ph idx="10" type="dt"/>
          </p:nvPr>
        </p:nvSpPr>
        <p:spPr>
          <a:xfrm>
            <a:off x="159656" y="6474053"/>
            <a:ext cx="3478893" cy="378047"/>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Lecture 7 Electronic and Mobile Commerce</a:t>
            </a:r>
            <a:endParaRPr/>
          </a:p>
        </p:txBody>
      </p:sp>
      <p:sp>
        <p:nvSpPr>
          <p:cNvPr id="459" name="Google Shape;459;p29"/>
          <p:cNvSpPr txBox="1"/>
          <p:nvPr>
            <p:ph idx="11" type="ftr"/>
          </p:nvPr>
        </p:nvSpPr>
        <p:spPr>
          <a:xfrm>
            <a:off x="4242545" y="6486976"/>
            <a:ext cx="3706906"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solidFill>
                  <a:schemeClr val="lt1"/>
                </a:solidFill>
              </a:rPr>
              <a:t>www.midocean.ae</a:t>
            </a:r>
            <a:endParaRPr/>
          </a:p>
        </p:txBody>
      </p:sp>
      <p:sp>
        <p:nvSpPr>
          <p:cNvPr id="460" name="Google Shape;460;p29"/>
          <p:cNvSpPr txBox="1"/>
          <p:nvPr>
            <p:ph idx="12" type="sldNum"/>
          </p:nvPr>
        </p:nvSpPr>
        <p:spPr>
          <a:xfrm>
            <a:off x="8095129" y="6486976"/>
            <a:ext cx="3908183"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US"/>
              <a:t>MGM331 Principles of Management Information Systems</a:t>
            </a:r>
            <a:endParaRPr/>
          </a:p>
        </p:txBody>
      </p:sp>
      <p:sp>
        <p:nvSpPr>
          <p:cNvPr id="461" name="Google Shape;461;p29"/>
          <p:cNvSpPr/>
          <p:nvPr/>
        </p:nvSpPr>
        <p:spPr>
          <a:xfrm>
            <a:off x="0" y="0"/>
            <a:ext cx="12192000" cy="457200"/>
          </a:xfrm>
          <a:prstGeom prst="rect">
            <a:avLst/>
          </a:prstGeom>
          <a:no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Clr>
                <a:schemeClr val="dk1"/>
              </a:buClr>
              <a:buSzPts val="1800"/>
              <a:buFont typeface="Times New Roman"/>
              <a:buNone/>
            </a:pPr>
            <a:r>
              <a:t/>
            </a:r>
            <a:endParaRPr b="0" i="0" sz="1800" u="none" cap="none" strike="noStrike">
              <a:solidFill>
                <a:schemeClr val="dk1"/>
              </a:solidFill>
              <a:latin typeface="Arial"/>
              <a:ea typeface="Arial"/>
              <a:cs typeface="Arial"/>
              <a:sym typeface="Arial"/>
            </a:endParaRPr>
          </a:p>
        </p:txBody>
      </p:sp>
      <p:grpSp>
        <p:nvGrpSpPr>
          <p:cNvPr id="462" name="Google Shape;462;p29"/>
          <p:cNvGrpSpPr/>
          <p:nvPr/>
        </p:nvGrpSpPr>
        <p:grpSpPr>
          <a:xfrm>
            <a:off x="6587654" y="5544949"/>
            <a:ext cx="5234547" cy="920129"/>
            <a:chOff x="3840" y="-13"/>
            <a:chExt cx="6983" cy="984"/>
          </a:xfrm>
        </p:grpSpPr>
        <p:pic>
          <p:nvPicPr>
            <p:cNvPr id="463" name="Google Shape;463;p29"/>
            <p:cNvPicPr preferRelativeResize="0"/>
            <p:nvPr/>
          </p:nvPicPr>
          <p:blipFill rotWithShape="1">
            <a:blip r:embed="rId3">
              <a:alphaModFix/>
            </a:blip>
            <a:srcRect b="0" l="0" r="0" t="0"/>
            <a:stretch/>
          </p:blipFill>
          <p:spPr>
            <a:xfrm>
              <a:off x="3840" y="-13"/>
              <a:ext cx="6983" cy="710"/>
            </a:xfrm>
            <a:prstGeom prst="rect">
              <a:avLst/>
            </a:prstGeom>
            <a:noFill/>
            <a:ln>
              <a:noFill/>
            </a:ln>
          </p:spPr>
        </p:pic>
        <p:pic>
          <p:nvPicPr>
            <p:cNvPr id="464" name="Google Shape;464;p29"/>
            <p:cNvPicPr preferRelativeResize="0"/>
            <p:nvPr/>
          </p:nvPicPr>
          <p:blipFill rotWithShape="1">
            <a:blip r:embed="rId4">
              <a:alphaModFix/>
            </a:blip>
            <a:srcRect b="0" l="0" r="0" t="0"/>
            <a:stretch/>
          </p:blipFill>
          <p:spPr>
            <a:xfrm>
              <a:off x="4863" y="329"/>
              <a:ext cx="797" cy="308"/>
            </a:xfrm>
            <a:prstGeom prst="rect">
              <a:avLst/>
            </a:prstGeom>
            <a:noFill/>
            <a:ln>
              <a:noFill/>
            </a:ln>
          </p:spPr>
        </p:pic>
        <p:sp>
          <p:nvSpPr>
            <p:cNvPr id="465" name="Google Shape;465;p29"/>
            <p:cNvSpPr/>
            <p:nvPr/>
          </p:nvSpPr>
          <p:spPr>
            <a:xfrm>
              <a:off x="5474" y="427"/>
              <a:ext cx="540" cy="540"/>
            </a:xfrm>
            <a:custGeom>
              <a:rect b="b" l="l" r="r" t="t"/>
              <a:pathLst>
                <a:path extrusionOk="0" h="540" w="540">
                  <a:moveTo>
                    <a:pt x="269" y="0"/>
                  </a:moveTo>
                  <a:lnTo>
                    <a:pt x="198" y="9"/>
                  </a:lnTo>
                  <a:lnTo>
                    <a:pt x="133" y="36"/>
                  </a:lnTo>
                  <a:lnTo>
                    <a:pt x="79" y="79"/>
                  </a:lnTo>
                  <a:lnTo>
                    <a:pt x="37" y="133"/>
                  </a:lnTo>
                  <a:lnTo>
                    <a:pt x="9" y="197"/>
                  </a:lnTo>
                  <a:lnTo>
                    <a:pt x="0" y="269"/>
                  </a:lnTo>
                  <a:lnTo>
                    <a:pt x="9" y="341"/>
                  </a:lnTo>
                  <a:lnTo>
                    <a:pt x="37" y="405"/>
                  </a:lnTo>
                  <a:lnTo>
                    <a:pt x="79" y="460"/>
                  </a:lnTo>
                  <a:lnTo>
                    <a:pt x="133" y="502"/>
                  </a:lnTo>
                  <a:lnTo>
                    <a:pt x="198" y="529"/>
                  </a:lnTo>
                  <a:lnTo>
                    <a:pt x="269" y="539"/>
                  </a:lnTo>
                  <a:lnTo>
                    <a:pt x="341" y="529"/>
                  </a:lnTo>
                  <a:lnTo>
                    <a:pt x="405" y="502"/>
                  </a:lnTo>
                  <a:lnTo>
                    <a:pt x="460" y="460"/>
                  </a:lnTo>
                  <a:lnTo>
                    <a:pt x="502" y="405"/>
                  </a:lnTo>
                  <a:lnTo>
                    <a:pt x="529" y="341"/>
                  </a:lnTo>
                  <a:lnTo>
                    <a:pt x="539" y="269"/>
                  </a:lnTo>
                  <a:lnTo>
                    <a:pt x="529" y="197"/>
                  </a:lnTo>
                  <a:lnTo>
                    <a:pt x="502" y="133"/>
                  </a:lnTo>
                  <a:lnTo>
                    <a:pt x="460" y="79"/>
                  </a:lnTo>
                  <a:lnTo>
                    <a:pt x="405" y="36"/>
                  </a:lnTo>
                  <a:lnTo>
                    <a:pt x="341" y="9"/>
                  </a:lnTo>
                  <a:lnTo>
                    <a:pt x="269" y="0"/>
                  </a:lnTo>
                  <a:close/>
                </a:path>
              </a:pathLst>
            </a:custGeom>
            <a:solidFill>
              <a:srgbClr val="FFFFF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p:txBody>
        </p:sp>
        <p:sp>
          <p:nvSpPr>
            <p:cNvPr id="466" name="Google Shape;466;p29"/>
            <p:cNvSpPr/>
            <p:nvPr/>
          </p:nvSpPr>
          <p:spPr>
            <a:xfrm>
              <a:off x="5474" y="427"/>
              <a:ext cx="540" cy="540"/>
            </a:xfrm>
            <a:custGeom>
              <a:rect b="b" l="l" r="r" t="t"/>
              <a:pathLst>
                <a:path extrusionOk="0" h="540" w="540">
                  <a:moveTo>
                    <a:pt x="539" y="269"/>
                  </a:moveTo>
                  <a:lnTo>
                    <a:pt x="529" y="341"/>
                  </a:lnTo>
                  <a:lnTo>
                    <a:pt x="502" y="405"/>
                  </a:lnTo>
                  <a:lnTo>
                    <a:pt x="460" y="460"/>
                  </a:lnTo>
                  <a:lnTo>
                    <a:pt x="405" y="502"/>
                  </a:lnTo>
                  <a:lnTo>
                    <a:pt x="341" y="529"/>
                  </a:lnTo>
                  <a:lnTo>
                    <a:pt x="269" y="539"/>
                  </a:lnTo>
                  <a:lnTo>
                    <a:pt x="198" y="529"/>
                  </a:lnTo>
                  <a:lnTo>
                    <a:pt x="133" y="502"/>
                  </a:lnTo>
                  <a:lnTo>
                    <a:pt x="79" y="460"/>
                  </a:lnTo>
                  <a:lnTo>
                    <a:pt x="37" y="405"/>
                  </a:lnTo>
                  <a:lnTo>
                    <a:pt x="9" y="341"/>
                  </a:lnTo>
                  <a:lnTo>
                    <a:pt x="0" y="269"/>
                  </a:lnTo>
                  <a:lnTo>
                    <a:pt x="9" y="197"/>
                  </a:lnTo>
                  <a:lnTo>
                    <a:pt x="37" y="133"/>
                  </a:lnTo>
                  <a:lnTo>
                    <a:pt x="79" y="79"/>
                  </a:lnTo>
                  <a:lnTo>
                    <a:pt x="133" y="36"/>
                  </a:lnTo>
                  <a:lnTo>
                    <a:pt x="198" y="9"/>
                  </a:lnTo>
                  <a:lnTo>
                    <a:pt x="269" y="0"/>
                  </a:lnTo>
                  <a:lnTo>
                    <a:pt x="341" y="9"/>
                  </a:lnTo>
                  <a:lnTo>
                    <a:pt x="405" y="36"/>
                  </a:lnTo>
                  <a:lnTo>
                    <a:pt x="460" y="79"/>
                  </a:lnTo>
                  <a:lnTo>
                    <a:pt x="502" y="133"/>
                  </a:lnTo>
                  <a:lnTo>
                    <a:pt x="529" y="197"/>
                  </a:lnTo>
                  <a:lnTo>
                    <a:pt x="539" y="269"/>
                  </a:lnTo>
                  <a:close/>
                </a:path>
              </a:pathLst>
            </a:custGeom>
            <a:noFill/>
            <a:ln cap="flat" cmpd="sng" w="9525">
              <a:solidFill>
                <a:srgbClr val="BE407A"/>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p:txBody>
        </p:sp>
        <p:pic>
          <p:nvPicPr>
            <p:cNvPr id="467" name="Google Shape;467;p29"/>
            <p:cNvPicPr preferRelativeResize="0"/>
            <p:nvPr/>
          </p:nvPicPr>
          <p:blipFill rotWithShape="1">
            <a:blip r:embed="rId5">
              <a:alphaModFix/>
            </a:blip>
            <a:srcRect b="0" l="0" r="0" t="0"/>
            <a:stretch/>
          </p:blipFill>
          <p:spPr>
            <a:xfrm>
              <a:off x="4689" y="191"/>
              <a:ext cx="246" cy="246"/>
            </a:xfrm>
            <a:prstGeom prst="rect">
              <a:avLst/>
            </a:prstGeom>
            <a:noFill/>
            <a:ln>
              <a:noFill/>
            </a:ln>
          </p:spPr>
        </p:pic>
        <p:pic>
          <p:nvPicPr>
            <p:cNvPr id="468" name="Google Shape;468;p29"/>
            <p:cNvPicPr preferRelativeResize="0"/>
            <p:nvPr/>
          </p:nvPicPr>
          <p:blipFill rotWithShape="1">
            <a:blip r:embed="rId6">
              <a:alphaModFix/>
            </a:blip>
            <a:srcRect b="0" l="0" r="0" t="0"/>
            <a:stretch/>
          </p:blipFill>
          <p:spPr>
            <a:xfrm>
              <a:off x="7569" y="333"/>
              <a:ext cx="797" cy="308"/>
            </a:xfrm>
            <a:prstGeom prst="rect">
              <a:avLst/>
            </a:prstGeom>
            <a:noFill/>
            <a:ln>
              <a:noFill/>
            </a:ln>
          </p:spPr>
        </p:pic>
        <p:sp>
          <p:nvSpPr>
            <p:cNvPr id="469" name="Google Shape;469;p29"/>
            <p:cNvSpPr/>
            <p:nvPr/>
          </p:nvSpPr>
          <p:spPr>
            <a:xfrm>
              <a:off x="7215" y="431"/>
              <a:ext cx="540" cy="540"/>
            </a:xfrm>
            <a:custGeom>
              <a:rect b="b" l="l" r="r" t="t"/>
              <a:pathLst>
                <a:path extrusionOk="0" h="540" w="540">
                  <a:moveTo>
                    <a:pt x="269" y="0"/>
                  </a:moveTo>
                  <a:lnTo>
                    <a:pt x="198" y="9"/>
                  </a:lnTo>
                  <a:lnTo>
                    <a:pt x="133" y="36"/>
                  </a:lnTo>
                  <a:lnTo>
                    <a:pt x="79" y="79"/>
                  </a:lnTo>
                  <a:lnTo>
                    <a:pt x="36" y="133"/>
                  </a:lnTo>
                  <a:lnTo>
                    <a:pt x="9" y="198"/>
                  </a:lnTo>
                  <a:lnTo>
                    <a:pt x="0" y="269"/>
                  </a:lnTo>
                  <a:lnTo>
                    <a:pt x="9" y="341"/>
                  </a:lnTo>
                  <a:lnTo>
                    <a:pt x="36" y="405"/>
                  </a:lnTo>
                  <a:lnTo>
                    <a:pt x="79" y="460"/>
                  </a:lnTo>
                  <a:lnTo>
                    <a:pt x="133" y="502"/>
                  </a:lnTo>
                  <a:lnTo>
                    <a:pt x="198" y="529"/>
                  </a:lnTo>
                  <a:lnTo>
                    <a:pt x="269" y="539"/>
                  </a:lnTo>
                  <a:lnTo>
                    <a:pt x="341" y="529"/>
                  </a:lnTo>
                  <a:lnTo>
                    <a:pt x="405" y="502"/>
                  </a:lnTo>
                  <a:lnTo>
                    <a:pt x="460" y="460"/>
                  </a:lnTo>
                  <a:lnTo>
                    <a:pt x="502" y="405"/>
                  </a:lnTo>
                  <a:lnTo>
                    <a:pt x="529" y="341"/>
                  </a:lnTo>
                  <a:lnTo>
                    <a:pt x="539" y="269"/>
                  </a:lnTo>
                  <a:lnTo>
                    <a:pt x="529" y="198"/>
                  </a:lnTo>
                  <a:lnTo>
                    <a:pt x="502" y="133"/>
                  </a:lnTo>
                  <a:lnTo>
                    <a:pt x="460" y="79"/>
                  </a:lnTo>
                  <a:lnTo>
                    <a:pt x="405" y="36"/>
                  </a:lnTo>
                  <a:lnTo>
                    <a:pt x="341" y="9"/>
                  </a:lnTo>
                  <a:lnTo>
                    <a:pt x="269" y="0"/>
                  </a:lnTo>
                  <a:close/>
                </a:path>
              </a:pathLst>
            </a:custGeom>
            <a:solidFill>
              <a:srgbClr val="FFFFF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p:txBody>
        </p:sp>
        <p:sp>
          <p:nvSpPr>
            <p:cNvPr id="470" name="Google Shape;470;p29"/>
            <p:cNvSpPr/>
            <p:nvPr/>
          </p:nvSpPr>
          <p:spPr>
            <a:xfrm>
              <a:off x="7215" y="431"/>
              <a:ext cx="540" cy="540"/>
            </a:xfrm>
            <a:custGeom>
              <a:rect b="b" l="l" r="r" t="t"/>
              <a:pathLst>
                <a:path extrusionOk="0" h="540" w="540">
                  <a:moveTo>
                    <a:pt x="0" y="269"/>
                  </a:moveTo>
                  <a:lnTo>
                    <a:pt x="9" y="341"/>
                  </a:lnTo>
                  <a:lnTo>
                    <a:pt x="36" y="405"/>
                  </a:lnTo>
                  <a:lnTo>
                    <a:pt x="79" y="460"/>
                  </a:lnTo>
                  <a:lnTo>
                    <a:pt x="133" y="502"/>
                  </a:lnTo>
                  <a:lnTo>
                    <a:pt x="198" y="529"/>
                  </a:lnTo>
                  <a:lnTo>
                    <a:pt x="269" y="539"/>
                  </a:lnTo>
                  <a:lnTo>
                    <a:pt x="341" y="529"/>
                  </a:lnTo>
                  <a:lnTo>
                    <a:pt x="405" y="502"/>
                  </a:lnTo>
                  <a:lnTo>
                    <a:pt x="460" y="460"/>
                  </a:lnTo>
                  <a:lnTo>
                    <a:pt x="502" y="405"/>
                  </a:lnTo>
                  <a:lnTo>
                    <a:pt x="529" y="341"/>
                  </a:lnTo>
                  <a:lnTo>
                    <a:pt x="539" y="269"/>
                  </a:lnTo>
                  <a:lnTo>
                    <a:pt x="529" y="198"/>
                  </a:lnTo>
                  <a:lnTo>
                    <a:pt x="502" y="133"/>
                  </a:lnTo>
                  <a:lnTo>
                    <a:pt x="460" y="79"/>
                  </a:lnTo>
                  <a:lnTo>
                    <a:pt x="405" y="36"/>
                  </a:lnTo>
                  <a:lnTo>
                    <a:pt x="341" y="9"/>
                  </a:lnTo>
                  <a:lnTo>
                    <a:pt x="269" y="0"/>
                  </a:lnTo>
                  <a:lnTo>
                    <a:pt x="198" y="9"/>
                  </a:lnTo>
                  <a:lnTo>
                    <a:pt x="133" y="36"/>
                  </a:lnTo>
                  <a:lnTo>
                    <a:pt x="79" y="79"/>
                  </a:lnTo>
                  <a:lnTo>
                    <a:pt x="36" y="133"/>
                  </a:lnTo>
                  <a:lnTo>
                    <a:pt x="9" y="198"/>
                  </a:lnTo>
                  <a:lnTo>
                    <a:pt x="0" y="269"/>
                  </a:lnTo>
                  <a:close/>
                </a:path>
              </a:pathLst>
            </a:custGeom>
            <a:noFill/>
            <a:ln cap="flat" cmpd="sng" w="9525">
              <a:solidFill>
                <a:srgbClr val="BE407A"/>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p:txBody>
        </p:sp>
        <p:pic>
          <p:nvPicPr>
            <p:cNvPr id="471" name="Google Shape;471;p29"/>
            <p:cNvPicPr preferRelativeResize="0"/>
            <p:nvPr/>
          </p:nvPicPr>
          <p:blipFill rotWithShape="1">
            <a:blip r:embed="rId7">
              <a:alphaModFix/>
            </a:blip>
            <a:srcRect b="0" l="0" r="0" t="0"/>
            <a:stretch/>
          </p:blipFill>
          <p:spPr>
            <a:xfrm>
              <a:off x="8294" y="195"/>
              <a:ext cx="246" cy="246"/>
            </a:xfrm>
            <a:prstGeom prst="rect">
              <a:avLst/>
            </a:prstGeom>
            <a:noFill/>
            <a:ln>
              <a:noFill/>
            </a:ln>
          </p:spPr>
        </p:pic>
        <p:pic>
          <p:nvPicPr>
            <p:cNvPr id="472" name="Google Shape;472;p29"/>
            <p:cNvPicPr preferRelativeResize="0"/>
            <p:nvPr/>
          </p:nvPicPr>
          <p:blipFill rotWithShape="1">
            <a:blip r:embed="rId8">
              <a:alphaModFix/>
            </a:blip>
            <a:srcRect b="0" l="0" r="0" t="0"/>
            <a:stretch/>
          </p:blipFill>
          <p:spPr>
            <a:xfrm>
              <a:off x="7379" y="579"/>
              <a:ext cx="195" cy="240"/>
            </a:xfrm>
            <a:prstGeom prst="rect">
              <a:avLst/>
            </a:prstGeom>
            <a:noFill/>
            <a:ln>
              <a:noFill/>
            </a:ln>
          </p:spPr>
        </p:pic>
        <p:sp>
          <p:nvSpPr>
            <p:cNvPr id="473" name="Google Shape;473;p29"/>
            <p:cNvSpPr txBox="1"/>
            <p:nvPr/>
          </p:nvSpPr>
          <p:spPr>
            <a:xfrm>
              <a:off x="5523" y="556"/>
              <a:ext cx="475" cy="243"/>
            </a:xfrm>
            <a:prstGeom prst="rect">
              <a:avLst/>
            </a:prstGeom>
            <a:noFill/>
            <a:ln>
              <a:noFill/>
            </a:ln>
          </p:spPr>
          <p:txBody>
            <a:bodyPr anchorCtr="0" anchor="t" bIns="0" lIns="0" spcFirstLastPara="1" rIns="0" wrap="square" tIns="0">
              <a:noAutofit/>
            </a:bodyPr>
            <a:lstStyle/>
            <a:p>
              <a:pPr indent="0" lvl="0" marL="0" marR="0" rtl="0" algn="l">
                <a:lnSpc>
                  <a:spcPct val="95000"/>
                </a:lnSpc>
                <a:spcBef>
                  <a:spcPts val="0"/>
                </a:spcBef>
                <a:spcAft>
                  <a:spcPts val="0"/>
                </a:spcAft>
                <a:buClr>
                  <a:schemeClr val="dk1"/>
                </a:buClr>
                <a:buSzPts val="1000"/>
                <a:buFont typeface="Tahoma"/>
                <a:buNone/>
              </a:pPr>
              <a:r>
                <a:rPr b="0" i="0" lang="en-US" sz="1000" u="none" cap="none" strike="noStrike">
                  <a:solidFill>
                    <a:schemeClr val="dk1"/>
                  </a:solidFill>
                  <a:latin typeface="Tahoma"/>
                  <a:ea typeface="Tahoma"/>
                  <a:cs typeface="Tahoma"/>
                  <a:sym typeface="Tahoma"/>
                </a:rPr>
                <a:t>http</a:t>
              </a:r>
              <a:r>
                <a:rPr b="0" i="0" lang="en-US" sz="1000" u="none" cap="none" strike="noStrike">
                  <a:solidFill>
                    <a:srgbClr val="FB0915"/>
                  </a:solidFill>
                  <a:latin typeface="Tahoma"/>
                  <a:ea typeface="Tahoma"/>
                  <a:cs typeface="Tahoma"/>
                  <a:sym typeface="Tahoma"/>
                </a:rPr>
                <a:t>s</a:t>
              </a:r>
              <a:endParaRPr b="0" i="0" sz="1800" u="none" cap="none" strike="noStrike">
                <a:solidFill>
                  <a:schemeClr val="dk1"/>
                </a:solidFill>
                <a:latin typeface="Arial"/>
                <a:ea typeface="Arial"/>
                <a:cs typeface="Arial"/>
                <a:sym typeface="Arial"/>
              </a:endParaRPr>
            </a:p>
          </p:txBody>
        </p:sp>
      </p:gr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7" name="Shape 477"/>
        <p:cNvGrpSpPr/>
        <p:nvPr/>
      </p:nvGrpSpPr>
      <p:grpSpPr>
        <a:xfrm>
          <a:off x="0" y="0"/>
          <a:ext cx="0" cy="0"/>
          <a:chOff x="0" y="0"/>
          <a:chExt cx="0" cy="0"/>
        </a:xfrm>
      </p:grpSpPr>
      <p:sp>
        <p:nvSpPr>
          <p:cNvPr id="478" name="Google Shape;478;p30"/>
          <p:cNvSpPr txBox="1"/>
          <p:nvPr>
            <p:ph type="title"/>
          </p:nvPr>
        </p:nvSpPr>
        <p:spPr>
          <a:xfrm>
            <a:off x="470647" y="469859"/>
            <a:ext cx="9224681" cy="655264"/>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lt1"/>
              </a:buClr>
              <a:buSzPts val="4000"/>
              <a:buFont typeface="Times New Roman"/>
              <a:buNone/>
            </a:pPr>
            <a:r>
              <a:rPr lang="en-US"/>
              <a:t>E-Commerce Challenges</a:t>
            </a:r>
            <a:endParaRPr/>
          </a:p>
        </p:txBody>
      </p:sp>
      <p:sp>
        <p:nvSpPr>
          <p:cNvPr id="479" name="Google Shape;479;p30"/>
          <p:cNvSpPr txBox="1"/>
          <p:nvPr>
            <p:ph idx="1" type="body"/>
          </p:nvPr>
        </p:nvSpPr>
        <p:spPr>
          <a:xfrm>
            <a:off x="188685" y="1422213"/>
            <a:ext cx="11814627" cy="4934138"/>
          </a:xfrm>
          <a:prstGeom prst="rect">
            <a:avLst/>
          </a:prstGeom>
          <a:noFill/>
          <a:ln>
            <a:noFill/>
          </a:ln>
        </p:spPr>
        <p:txBody>
          <a:bodyPr anchorCtr="0" anchor="t" bIns="45700" lIns="91425" spcFirstLastPara="1" rIns="91425" wrap="square" tIns="45700">
            <a:normAutofit fontScale="77500" lnSpcReduction="20000"/>
          </a:bodyPr>
          <a:lstStyle/>
          <a:p>
            <a:pPr indent="0" lvl="0" marL="0" rtl="0" algn="just">
              <a:lnSpc>
                <a:spcPct val="150000"/>
              </a:lnSpc>
              <a:spcBef>
                <a:spcPts val="0"/>
              </a:spcBef>
              <a:spcAft>
                <a:spcPts val="0"/>
              </a:spcAft>
              <a:buClr>
                <a:srgbClr val="FF0000"/>
              </a:buClr>
              <a:buSzPct val="100000"/>
              <a:buNone/>
            </a:pPr>
            <a:r>
              <a:rPr b="1" lang="en-US">
                <a:solidFill>
                  <a:srgbClr val="FF0000"/>
                </a:solidFill>
              </a:rPr>
              <a:t>Overcoming Global Issues</a:t>
            </a:r>
            <a:endParaRPr/>
          </a:p>
          <a:p>
            <a:pPr indent="-228600" lvl="0" marL="228600" rtl="0" algn="just">
              <a:lnSpc>
                <a:spcPct val="150000"/>
              </a:lnSpc>
              <a:spcBef>
                <a:spcPts val="1000"/>
              </a:spcBef>
              <a:spcAft>
                <a:spcPts val="0"/>
              </a:spcAft>
              <a:buClr>
                <a:schemeClr val="dk1"/>
              </a:buClr>
              <a:buSzPct val="100000"/>
              <a:buChar char="•"/>
            </a:pPr>
            <a:r>
              <a:rPr lang="en-US"/>
              <a:t>E-commerce and m-commerce offer enormous opportunities by allowing manufacturers to buy supplies at a low cost worldwide.</a:t>
            </a:r>
            <a:endParaRPr/>
          </a:p>
          <a:p>
            <a:pPr indent="-228600" lvl="0" marL="228600" rtl="0" algn="just">
              <a:lnSpc>
                <a:spcPct val="150000"/>
              </a:lnSpc>
              <a:spcBef>
                <a:spcPts val="1000"/>
              </a:spcBef>
              <a:spcAft>
                <a:spcPts val="0"/>
              </a:spcAft>
              <a:buClr>
                <a:schemeClr val="dk1"/>
              </a:buClr>
              <a:buSzPct val="100000"/>
              <a:buChar char="•"/>
            </a:pPr>
            <a:r>
              <a:rPr lang="en-US"/>
              <a:t>They also offer enterprises the chance to sell to a global market right from the start. </a:t>
            </a:r>
            <a:endParaRPr/>
          </a:p>
          <a:p>
            <a:pPr indent="-228600" lvl="0" marL="228600" rtl="0" algn="just">
              <a:lnSpc>
                <a:spcPct val="150000"/>
              </a:lnSpc>
              <a:spcBef>
                <a:spcPts val="1000"/>
              </a:spcBef>
              <a:spcAft>
                <a:spcPts val="0"/>
              </a:spcAft>
              <a:buClr>
                <a:schemeClr val="dk1"/>
              </a:buClr>
              <a:buSzPct val="100000"/>
              <a:buChar char="•"/>
            </a:pPr>
            <a:r>
              <a:rPr lang="en-US"/>
              <a:t>Moreover, they offer great promise for developing countries, helping them to enter the prosperous global marketplace, which can help to reduce the gap between rich and poor countries.</a:t>
            </a:r>
            <a:endParaRPr/>
          </a:p>
          <a:p>
            <a:pPr indent="-228600" lvl="0" marL="228600" rtl="0" algn="just">
              <a:lnSpc>
                <a:spcPct val="150000"/>
              </a:lnSpc>
              <a:spcBef>
                <a:spcPts val="1000"/>
              </a:spcBef>
              <a:spcAft>
                <a:spcPts val="0"/>
              </a:spcAft>
              <a:buClr>
                <a:schemeClr val="dk1"/>
              </a:buClr>
              <a:buSzPct val="100000"/>
              <a:buChar char="•"/>
            </a:pPr>
            <a:r>
              <a:rPr lang="en-US"/>
              <a:t>People and companies can get products and services from around the world, instead of around the corner or across town. These opportunities, however, come with numerous </a:t>
            </a:r>
            <a:r>
              <a:rPr b="1" lang="en-US"/>
              <a:t>obstacles</a:t>
            </a:r>
            <a:r>
              <a:rPr lang="en-US"/>
              <a:t> and issues associated with all global systems:</a:t>
            </a:r>
            <a:endParaRPr/>
          </a:p>
          <a:p>
            <a:pPr indent="-90804" lvl="0" marL="228600" rtl="0" algn="just">
              <a:lnSpc>
                <a:spcPct val="150000"/>
              </a:lnSpc>
              <a:spcBef>
                <a:spcPts val="1000"/>
              </a:spcBef>
              <a:spcAft>
                <a:spcPts val="0"/>
              </a:spcAft>
              <a:buClr>
                <a:schemeClr val="dk1"/>
              </a:buClr>
              <a:buSzPct val="100000"/>
              <a:buNone/>
            </a:pPr>
            <a:r>
              <a:t/>
            </a:r>
            <a:endParaRPr/>
          </a:p>
        </p:txBody>
      </p:sp>
      <p:sp>
        <p:nvSpPr>
          <p:cNvPr id="480" name="Google Shape;480;p30"/>
          <p:cNvSpPr txBox="1"/>
          <p:nvPr>
            <p:ph idx="10" type="dt"/>
          </p:nvPr>
        </p:nvSpPr>
        <p:spPr>
          <a:xfrm>
            <a:off x="159656" y="6474053"/>
            <a:ext cx="3478893" cy="378047"/>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Lecture 7 Electronic and Mobile Commerce</a:t>
            </a:r>
            <a:endParaRPr/>
          </a:p>
        </p:txBody>
      </p:sp>
      <p:sp>
        <p:nvSpPr>
          <p:cNvPr id="481" name="Google Shape;481;p30"/>
          <p:cNvSpPr txBox="1"/>
          <p:nvPr>
            <p:ph idx="11" type="ftr"/>
          </p:nvPr>
        </p:nvSpPr>
        <p:spPr>
          <a:xfrm>
            <a:off x="4242545" y="6486976"/>
            <a:ext cx="3706906"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solidFill>
                  <a:schemeClr val="lt1"/>
                </a:solidFill>
              </a:rPr>
              <a:t>www.midocean.ae</a:t>
            </a:r>
            <a:endParaRPr/>
          </a:p>
        </p:txBody>
      </p:sp>
      <p:sp>
        <p:nvSpPr>
          <p:cNvPr id="482" name="Google Shape;482;p30"/>
          <p:cNvSpPr txBox="1"/>
          <p:nvPr>
            <p:ph idx="12" type="sldNum"/>
          </p:nvPr>
        </p:nvSpPr>
        <p:spPr>
          <a:xfrm>
            <a:off x="8095129" y="6486976"/>
            <a:ext cx="3908183"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US"/>
              <a:t>MGM331 Principles of Management Information Systems</a:t>
            </a:r>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6" name="Shape 486"/>
        <p:cNvGrpSpPr/>
        <p:nvPr/>
      </p:nvGrpSpPr>
      <p:grpSpPr>
        <a:xfrm>
          <a:off x="0" y="0"/>
          <a:ext cx="0" cy="0"/>
          <a:chOff x="0" y="0"/>
          <a:chExt cx="0" cy="0"/>
        </a:xfrm>
      </p:grpSpPr>
      <p:sp>
        <p:nvSpPr>
          <p:cNvPr id="487" name="Google Shape;487;p31"/>
          <p:cNvSpPr txBox="1"/>
          <p:nvPr>
            <p:ph type="title"/>
          </p:nvPr>
        </p:nvSpPr>
        <p:spPr>
          <a:xfrm>
            <a:off x="470647" y="469859"/>
            <a:ext cx="9224681" cy="655264"/>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lt1"/>
              </a:buClr>
              <a:buSzPts val="4000"/>
              <a:buFont typeface="Times New Roman"/>
              <a:buNone/>
            </a:pPr>
            <a:r>
              <a:rPr lang="en-US"/>
              <a:t>E-Commerce Challenges</a:t>
            </a:r>
            <a:endParaRPr/>
          </a:p>
        </p:txBody>
      </p:sp>
      <p:sp>
        <p:nvSpPr>
          <p:cNvPr id="488" name="Google Shape;488;p31"/>
          <p:cNvSpPr txBox="1"/>
          <p:nvPr>
            <p:ph idx="1" type="body"/>
          </p:nvPr>
        </p:nvSpPr>
        <p:spPr>
          <a:xfrm>
            <a:off x="188685" y="1422213"/>
            <a:ext cx="11814627" cy="4934138"/>
          </a:xfrm>
          <a:prstGeom prst="rect">
            <a:avLst/>
          </a:prstGeom>
          <a:noFill/>
          <a:ln>
            <a:noFill/>
          </a:ln>
        </p:spPr>
        <p:txBody>
          <a:bodyPr anchorCtr="0" anchor="t" bIns="45700" lIns="91425" spcFirstLastPara="1" rIns="91425" wrap="square" tIns="45700">
            <a:normAutofit fontScale="70000" lnSpcReduction="20000"/>
          </a:bodyPr>
          <a:lstStyle/>
          <a:p>
            <a:pPr indent="0" lvl="0" marL="0" rtl="0" algn="just">
              <a:lnSpc>
                <a:spcPct val="150000"/>
              </a:lnSpc>
              <a:spcBef>
                <a:spcPts val="0"/>
              </a:spcBef>
              <a:spcAft>
                <a:spcPts val="0"/>
              </a:spcAft>
              <a:buClr>
                <a:srgbClr val="FF0000"/>
              </a:buClr>
              <a:buSzPct val="100000"/>
              <a:buNone/>
            </a:pPr>
            <a:r>
              <a:rPr b="1" lang="en-US">
                <a:solidFill>
                  <a:srgbClr val="FF0000"/>
                </a:solidFill>
              </a:rPr>
              <a:t>Overcoming Global Issues</a:t>
            </a:r>
            <a:endParaRPr/>
          </a:p>
          <a:p>
            <a:pPr indent="-228600" lvl="1" marL="685800" rtl="0" algn="just">
              <a:lnSpc>
                <a:spcPct val="150000"/>
              </a:lnSpc>
              <a:spcBef>
                <a:spcPts val="500"/>
              </a:spcBef>
              <a:spcAft>
                <a:spcPts val="0"/>
              </a:spcAft>
              <a:buClr>
                <a:schemeClr val="dk1"/>
              </a:buClr>
              <a:buSzPct val="75000"/>
              <a:buFont typeface="Noto Sans Symbols"/>
              <a:buChar char="❖"/>
            </a:pPr>
            <a:r>
              <a:rPr b="1" lang="en-US"/>
              <a:t>Cultural challenges</a:t>
            </a:r>
            <a:r>
              <a:rPr lang="en-US"/>
              <a:t>: Great care must be taken to ensure that a Web site is appealing, easy to use, and inoffensive to potential customers around the world.</a:t>
            </a:r>
            <a:endParaRPr sz="3200"/>
          </a:p>
          <a:p>
            <a:pPr indent="-228600" lvl="1" marL="685800" rtl="0" algn="just">
              <a:lnSpc>
                <a:spcPct val="150000"/>
              </a:lnSpc>
              <a:spcBef>
                <a:spcPts val="500"/>
              </a:spcBef>
              <a:spcAft>
                <a:spcPts val="0"/>
              </a:spcAft>
              <a:buClr>
                <a:schemeClr val="dk1"/>
              </a:buClr>
              <a:buSzPct val="75000"/>
              <a:buFont typeface="Noto Sans Symbols"/>
              <a:buChar char="❖"/>
            </a:pPr>
            <a:r>
              <a:rPr b="1" lang="en-US"/>
              <a:t>Language challenges</a:t>
            </a:r>
            <a:r>
              <a:rPr lang="en-US"/>
              <a:t>: Language differences can make it difficult to understand the information and directions posted on a Web site.</a:t>
            </a:r>
            <a:endParaRPr sz="3200"/>
          </a:p>
          <a:p>
            <a:pPr indent="-228600" lvl="1" marL="685800" rtl="0" algn="just">
              <a:lnSpc>
                <a:spcPct val="150000"/>
              </a:lnSpc>
              <a:spcBef>
                <a:spcPts val="500"/>
              </a:spcBef>
              <a:spcAft>
                <a:spcPts val="0"/>
              </a:spcAft>
              <a:buClr>
                <a:schemeClr val="dk1"/>
              </a:buClr>
              <a:buSzPct val="75000"/>
              <a:buFont typeface="Noto Sans Symbols"/>
              <a:buChar char="❖"/>
            </a:pPr>
            <a:r>
              <a:rPr b="1" lang="en-US"/>
              <a:t>Time and distance challenges</a:t>
            </a:r>
            <a:r>
              <a:rPr lang="en-US"/>
              <a:t>: Significant time differences make it difficult for some people to be able to speak to customer services representatives or to get technical support during regular waking hours.</a:t>
            </a:r>
            <a:endParaRPr sz="3200"/>
          </a:p>
          <a:p>
            <a:pPr indent="-228600" lvl="1" marL="685800" rtl="0" algn="just">
              <a:lnSpc>
                <a:spcPct val="150000"/>
              </a:lnSpc>
              <a:spcBef>
                <a:spcPts val="500"/>
              </a:spcBef>
              <a:spcAft>
                <a:spcPts val="0"/>
              </a:spcAft>
              <a:buClr>
                <a:schemeClr val="dk1"/>
              </a:buClr>
              <a:buSzPct val="100000"/>
              <a:buFont typeface="Noto Sans Symbols"/>
              <a:buChar char="❖"/>
            </a:pPr>
            <a:r>
              <a:rPr b="1" lang="en-US"/>
              <a:t>Infrastructure challenges</a:t>
            </a:r>
            <a:r>
              <a:rPr lang="en-US"/>
              <a:t>: The Web site must support access by customers using a wide variety of hardware and software devices.</a:t>
            </a:r>
            <a:endParaRPr/>
          </a:p>
          <a:p>
            <a:pPr indent="-228600" lvl="1" marL="685800" rtl="0" algn="just">
              <a:lnSpc>
                <a:spcPct val="150000"/>
              </a:lnSpc>
              <a:spcBef>
                <a:spcPts val="500"/>
              </a:spcBef>
              <a:spcAft>
                <a:spcPts val="0"/>
              </a:spcAft>
              <a:buClr>
                <a:schemeClr val="dk1"/>
              </a:buClr>
              <a:buSzPct val="85714"/>
              <a:buFont typeface="Noto Sans Symbols"/>
              <a:buChar char="❖"/>
            </a:pPr>
            <a:r>
              <a:rPr b="1" lang="en-US"/>
              <a:t>Currency challenges</a:t>
            </a:r>
            <a:r>
              <a:rPr lang="en-US"/>
              <a:t>: The Web site must be able to state prices and accept payment in a variety of currencies.</a:t>
            </a:r>
            <a:endParaRPr sz="2800"/>
          </a:p>
          <a:p>
            <a:pPr indent="-228600" lvl="1" marL="685800" rtl="0" algn="just">
              <a:lnSpc>
                <a:spcPct val="150000"/>
              </a:lnSpc>
              <a:spcBef>
                <a:spcPts val="500"/>
              </a:spcBef>
              <a:spcAft>
                <a:spcPts val="0"/>
              </a:spcAft>
              <a:buClr>
                <a:schemeClr val="dk1"/>
              </a:buClr>
              <a:buSzPct val="100000"/>
              <a:buFont typeface="Noto Sans Symbols"/>
              <a:buChar char="❖"/>
            </a:pPr>
            <a:r>
              <a:rPr b="1" lang="en-US"/>
              <a:t>State, regional, and national law challenges</a:t>
            </a:r>
            <a:r>
              <a:rPr lang="en-US"/>
              <a:t>: The Web site must operate in conformance to a wide variety of laws that cover a variety of issues, including the protection of trademarks, the sale of copyrighted material, the collection and safeguarding of personal or financial data, the payment of sales taxes and fees, and much more.</a:t>
            </a:r>
            <a:endParaRPr/>
          </a:p>
          <a:p>
            <a:pPr indent="-104140" lvl="0" marL="228600" rtl="0" algn="just">
              <a:lnSpc>
                <a:spcPct val="150000"/>
              </a:lnSpc>
              <a:spcBef>
                <a:spcPts val="1000"/>
              </a:spcBef>
              <a:spcAft>
                <a:spcPts val="0"/>
              </a:spcAft>
              <a:buClr>
                <a:schemeClr val="dk1"/>
              </a:buClr>
              <a:buSzPct val="100000"/>
              <a:buNone/>
            </a:pPr>
            <a:r>
              <a:t/>
            </a:r>
            <a:endParaRPr/>
          </a:p>
        </p:txBody>
      </p:sp>
      <p:sp>
        <p:nvSpPr>
          <p:cNvPr id="489" name="Google Shape;489;p31"/>
          <p:cNvSpPr txBox="1"/>
          <p:nvPr>
            <p:ph idx="10" type="dt"/>
          </p:nvPr>
        </p:nvSpPr>
        <p:spPr>
          <a:xfrm>
            <a:off x="159656" y="6474053"/>
            <a:ext cx="3478893" cy="378047"/>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Lecture 7 Electronic and Mobile Commerce</a:t>
            </a:r>
            <a:endParaRPr/>
          </a:p>
        </p:txBody>
      </p:sp>
      <p:sp>
        <p:nvSpPr>
          <p:cNvPr id="490" name="Google Shape;490;p31"/>
          <p:cNvSpPr txBox="1"/>
          <p:nvPr>
            <p:ph idx="11" type="ftr"/>
          </p:nvPr>
        </p:nvSpPr>
        <p:spPr>
          <a:xfrm>
            <a:off x="4242545" y="6486976"/>
            <a:ext cx="3706906"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solidFill>
                  <a:schemeClr val="lt1"/>
                </a:solidFill>
              </a:rPr>
              <a:t>www.midocean.ae</a:t>
            </a:r>
            <a:endParaRPr/>
          </a:p>
        </p:txBody>
      </p:sp>
      <p:sp>
        <p:nvSpPr>
          <p:cNvPr id="491" name="Google Shape;491;p31"/>
          <p:cNvSpPr txBox="1"/>
          <p:nvPr>
            <p:ph idx="12" type="sldNum"/>
          </p:nvPr>
        </p:nvSpPr>
        <p:spPr>
          <a:xfrm>
            <a:off x="8095129" y="6486976"/>
            <a:ext cx="3908183"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US"/>
              <a:t>MGM331 Principles of Management Information Systems</a:t>
            </a:r>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95" name="Shape 495"/>
        <p:cNvGrpSpPr/>
        <p:nvPr/>
      </p:nvGrpSpPr>
      <p:grpSpPr>
        <a:xfrm>
          <a:off x="0" y="0"/>
          <a:ext cx="0" cy="0"/>
          <a:chOff x="0" y="0"/>
          <a:chExt cx="0" cy="0"/>
        </a:xfrm>
      </p:grpSpPr>
      <p:sp>
        <p:nvSpPr>
          <p:cNvPr id="496" name="Google Shape;496;p32"/>
          <p:cNvSpPr txBox="1"/>
          <p:nvPr>
            <p:ph idx="10" type="dt"/>
          </p:nvPr>
        </p:nvSpPr>
        <p:spPr>
          <a:xfrm>
            <a:off x="159656" y="6474053"/>
            <a:ext cx="3478893" cy="378047"/>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Lecture 7 Electronic and Mobile Commerce</a:t>
            </a:r>
            <a:endParaRPr/>
          </a:p>
        </p:txBody>
      </p:sp>
      <p:sp>
        <p:nvSpPr>
          <p:cNvPr id="497" name="Google Shape;497;p32"/>
          <p:cNvSpPr txBox="1"/>
          <p:nvPr>
            <p:ph idx="11" type="ftr"/>
          </p:nvPr>
        </p:nvSpPr>
        <p:spPr>
          <a:xfrm>
            <a:off x="4242545" y="6486976"/>
            <a:ext cx="3706906"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solidFill>
                  <a:schemeClr val="lt1"/>
                </a:solidFill>
              </a:rPr>
              <a:t>www.midocean.ae</a:t>
            </a:r>
            <a:endParaRPr/>
          </a:p>
        </p:txBody>
      </p:sp>
      <p:sp>
        <p:nvSpPr>
          <p:cNvPr id="498" name="Google Shape;498;p32"/>
          <p:cNvSpPr txBox="1"/>
          <p:nvPr>
            <p:ph idx="12" type="sldNum"/>
          </p:nvPr>
        </p:nvSpPr>
        <p:spPr>
          <a:xfrm>
            <a:off x="8095129" y="6486976"/>
            <a:ext cx="3908183"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US"/>
              <a:t>MGM331 Principles of Management Information Systems</a:t>
            </a:r>
            <a:endParaRPr/>
          </a:p>
        </p:txBody>
      </p:sp>
      <p:grpSp>
        <p:nvGrpSpPr>
          <p:cNvPr id="499" name="Google Shape;499;p32"/>
          <p:cNvGrpSpPr/>
          <p:nvPr/>
        </p:nvGrpSpPr>
        <p:grpSpPr>
          <a:xfrm>
            <a:off x="188913" y="1423682"/>
            <a:ext cx="11814175" cy="4931384"/>
            <a:chOff x="188913" y="1423682"/>
            <a:chExt cx="11814175" cy="4931384"/>
          </a:xfrm>
        </p:grpSpPr>
        <p:cxnSp>
          <p:nvCxnSpPr>
            <p:cNvPr id="500" name="Google Shape;500;p32"/>
            <p:cNvCxnSpPr/>
            <p:nvPr/>
          </p:nvCxnSpPr>
          <p:spPr>
            <a:xfrm>
              <a:off x="188913" y="1423682"/>
              <a:ext cx="11814175" cy="0"/>
            </a:xfrm>
            <a:prstGeom prst="straightConnector1">
              <a:avLst/>
            </a:prstGeom>
            <a:solidFill>
              <a:srgbClr val="599BD5"/>
            </a:solidFill>
            <a:ln cap="flat" cmpd="sng" w="12700">
              <a:solidFill>
                <a:srgbClr val="599BD5"/>
              </a:solidFill>
              <a:prstDash val="solid"/>
              <a:miter lim="800000"/>
              <a:headEnd len="sm" w="sm" type="none"/>
              <a:tailEnd len="sm" w="sm" type="none"/>
            </a:ln>
          </p:spPr>
        </p:cxnSp>
        <p:sp>
          <p:nvSpPr>
            <p:cNvPr id="501" name="Google Shape;501;p32"/>
            <p:cNvSpPr/>
            <p:nvPr/>
          </p:nvSpPr>
          <p:spPr>
            <a:xfrm>
              <a:off x="188913" y="1423682"/>
              <a:ext cx="2362835" cy="4931384"/>
            </a:xfrm>
            <a:custGeom>
              <a:rect b="b" l="l" r="r" t="t"/>
              <a:pathLst>
                <a:path extrusionOk="0" h="4931384" w="2362835">
                  <a:moveTo>
                    <a:pt x="0" y="0"/>
                  </a:moveTo>
                  <a:lnTo>
                    <a:pt x="2362835" y="0"/>
                  </a:lnTo>
                  <a:lnTo>
                    <a:pt x="2362835" y="4931384"/>
                  </a:lnTo>
                  <a:lnTo>
                    <a:pt x="0" y="4931384"/>
                  </a:lnTo>
                  <a:lnTo>
                    <a:pt x="0" y="0"/>
                  </a:lnTo>
                  <a:close/>
                </a:path>
              </a:pathLst>
            </a:custGeom>
            <a:noFill/>
            <a:ln>
              <a:noFill/>
            </a:ln>
          </p:spPr>
          <p:txBody>
            <a:bodyPr anchorCtr="0" anchor="t" bIns="140950" lIns="140950" spcFirstLastPara="1" rIns="140950" wrap="square" tIns="140950">
              <a:noAutofit/>
            </a:bodyPr>
            <a:lstStyle/>
            <a:p>
              <a:pPr indent="0" lvl="0" marL="0" marR="0" rtl="0" algn="l">
                <a:lnSpc>
                  <a:spcPct val="90000"/>
                </a:lnSpc>
                <a:spcBef>
                  <a:spcPts val="0"/>
                </a:spcBef>
                <a:spcAft>
                  <a:spcPts val="0"/>
                </a:spcAft>
                <a:buNone/>
              </a:pPr>
              <a:r>
                <a:t/>
              </a:r>
              <a:endParaRPr sz="3700">
                <a:solidFill>
                  <a:schemeClr val="dk1"/>
                </a:solidFill>
                <a:latin typeface="Times New Roman"/>
                <a:ea typeface="Times New Roman"/>
                <a:cs typeface="Times New Roman"/>
                <a:sym typeface="Times New Roman"/>
              </a:endParaRPr>
            </a:p>
            <a:p>
              <a:pPr indent="0" lvl="0" marL="0" marR="0" rtl="0" algn="l">
                <a:lnSpc>
                  <a:spcPct val="90000"/>
                </a:lnSpc>
                <a:spcBef>
                  <a:spcPts val="1295"/>
                </a:spcBef>
                <a:spcAft>
                  <a:spcPts val="0"/>
                </a:spcAft>
                <a:buNone/>
              </a:pPr>
              <a:r>
                <a:t/>
              </a:r>
              <a:endParaRPr sz="3700">
                <a:solidFill>
                  <a:schemeClr val="dk1"/>
                </a:solidFill>
                <a:latin typeface="Times New Roman"/>
                <a:ea typeface="Times New Roman"/>
                <a:cs typeface="Times New Roman"/>
                <a:sym typeface="Times New Roman"/>
              </a:endParaRPr>
            </a:p>
            <a:p>
              <a:pPr indent="0" lvl="0" marL="0" marR="0" rtl="0" algn="l">
                <a:lnSpc>
                  <a:spcPct val="90000"/>
                </a:lnSpc>
                <a:spcBef>
                  <a:spcPts val="1295"/>
                </a:spcBef>
                <a:spcAft>
                  <a:spcPts val="0"/>
                </a:spcAft>
                <a:buNone/>
              </a:pPr>
              <a:r>
                <a:rPr lang="en-US" sz="3700">
                  <a:solidFill>
                    <a:schemeClr val="dk1"/>
                  </a:solidFill>
                  <a:latin typeface="Times New Roman"/>
                  <a:ea typeface="Times New Roman"/>
                  <a:cs typeface="Times New Roman"/>
                  <a:sym typeface="Times New Roman"/>
                </a:rPr>
                <a:t>Chapter 7: Electronic and Mobile Commerce</a:t>
              </a:r>
              <a:endParaRPr sz="3700">
                <a:solidFill>
                  <a:schemeClr val="dk1"/>
                </a:solidFill>
                <a:latin typeface="Times New Roman"/>
                <a:ea typeface="Times New Roman"/>
                <a:cs typeface="Times New Roman"/>
                <a:sym typeface="Times New Roman"/>
              </a:endParaRPr>
            </a:p>
          </p:txBody>
        </p:sp>
        <p:sp>
          <p:nvSpPr>
            <p:cNvPr id="502" name="Google Shape;502;p32"/>
            <p:cNvSpPr/>
            <p:nvPr/>
          </p:nvSpPr>
          <p:spPr>
            <a:xfrm>
              <a:off x="2728960" y="1470179"/>
              <a:ext cx="4548457" cy="929933"/>
            </a:xfrm>
            <a:custGeom>
              <a:rect b="b" l="l" r="r" t="t"/>
              <a:pathLst>
                <a:path extrusionOk="0" h="929933" w="4548457">
                  <a:moveTo>
                    <a:pt x="0" y="0"/>
                  </a:moveTo>
                  <a:lnTo>
                    <a:pt x="4548457" y="0"/>
                  </a:lnTo>
                  <a:lnTo>
                    <a:pt x="4548457" y="929933"/>
                  </a:lnTo>
                  <a:lnTo>
                    <a:pt x="0" y="929933"/>
                  </a:lnTo>
                  <a:lnTo>
                    <a:pt x="0" y="0"/>
                  </a:lnTo>
                  <a:close/>
                </a:path>
              </a:pathLst>
            </a:custGeom>
            <a:noFill/>
            <a:ln>
              <a:noFill/>
            </a:ln>
          </p:spPr>
          <p:txBody>
            <a:bodyPr anchorCtr="0" anchor="t" bIns="80000" lIns="80000" spcFirstLastPara="1" rIns="80000" wrap="square" tIns="80000">
              <a:noAutofit/>
            </a:bodyPr>
            <a:lstStyle/>
            <a:p>
              <a:pPr indent="0" lvl="0" marL="0" marR="0" rtl="0" algn="l">
                <a:lnSpc>
                  <a:spcPct val="90000"/>
                </a:lnSpc>
                <a:spcBef>
                  <a:spcPts val="0"/>
                </a:spcBef>
                <a:spcAft>
                  <a:spcPts val="0"/>
                </a:spcAft>
                <a:buNone/>
              </a:pPr>
              <a:r>
                <a:rPr lang="en-US" sz="2100">
                  <a:solidFill>
                    <a:schemeClr val="dk1"/>
                  </a:solidFill>
                  <a:latin typeface="Times New Roman"/>
                  <a:ea typeface="Times New Roman"/>
                  <a:cs typeface="Times New Roman"/>
                  <a:sym typeface="Times New Roman"/>
                </a:rPr>
                <a:t>An Introduction to Electronic Commerce</a:t>
              </a:r>
              <a:endParaRPr sz="2100">
                <a:solidFill>
                  <a:schemeClr val="dk1"/>
                </a:solidFill>
                <a:latin typeface="Times New Roman"/>
                <a:ea typeface="Times New Roman"/>
                <a:cs typeface="Times New Roman"/>
                <a:sym typeface="Times New Roman"/>
              </a:endParaRPr>
            </a:p>
          </p:txBody>
        </p:sp>
        <p:sp>
          <p:nvSpPr>
            <p:cNvPr id="503" name="Google Shape;503;p32"/>
            <p:cNvSpPr/>
            <p:nvPr/>
          </p:nvSpPr>
          <p:spPr>
            <a:xfrm>
              <a:off x="7454630" y="1470179"/>
              <a:ext cx="4548457" cy="185941"/>
            </a:xfrm>
            <a:custGeom>
              <a:rect b="b" l="l" r="r" t="t"/>
              <a:pathLst>
                <a:path extrusionOk="0" h="185941" w="4548457">
                  <a:moveTo>
                    <a:pt x="0" y="0"/>
                  </a:moveTo>
                  <a:lnTo>
                    <a:pt x="4548457" y="0"/>
                  </a:lnTo>
                  <a:lnTo>
                    <a:pt x="4548457" y="185941"/>
                  </a:lnTo>
                  <a:lnTo>
                    <a:pt x="0" y="185941"/>
                  </a:lnTo>
                  <a:lnTo>
                    <a:pt x="0" y="0"/>
                  </a:lnTo>
                  <a:close/>
                </a:path>
              </a:pathLst>
            </a:custGeom>
            <a:noFill/>
            <a:ln>
              <a:noFill/>
            </a:ln>
          </p:spPr>
          <p:txBody>
            <a:bodyPr anchorCtr="0" anchor="t" bIns="22850" lIns="22850" spcFirstLastPara="1" rIns="22850" wrap="square" tIns="22850">
              <a:noAutofit/>
            </a:bodyPr>
            <a:lstStyle/>
            <a:p>
              <a:pPr indent="0" lvl="0" marL="0" marR="0" rtl="0" algn="l">
                <a:lnSpc>
                  <a:spcPct val="90000"/>
                </a:lnSpc>
                <a:spcBef>
                  <a:spcPts val="0"/>
                </a:spcBef>
                <a:spcAft>
                  <a:spcPts val="0"/>
                </a:spcAft>
                <a:buNone/>
              </a:pPr>
              <a:r>
                <a:rPr b="1" lang="en-US" sz="1050">
                  <a:solidFill>
                    <a:schemeClr val="dk1"/>
                  </a:solidFill>
                  <a:latin typeface="Times New Roman"/>
                  <a:ea typeface="Times New Roman"/>
                  <a:cs typeface="Times New Roman"/>
                  <a:sym typeface="Times New Roman"/>
                </a:rPr>
                <a:t>Business-to-Business E-Commerce</a:t>
              </a:r>
              <a:endParaRPr b="1" sz="1050">
                <a:solidFill>
                  <a:schemeClr val="dk1"/>
                </a:solidFill>
                <a:latin typeface="Times New Roman"/>
                <a:ea typeface="Times New Roman"/>
                <a:cs typeface="Times New Roman"/>
                <a:sym typeface="Times New Roman"/>
              </a:endParaRPr>
            </a:p>
          </p:txBody>
        </p:sp>
        <p:cxnSp>
          <p:nvCxnSpPr>
            <p:cNvPr id="504" name="Google Shape;504;p32"/>
            <p:cNvCxnSpPr/>
            <p:nvPr/>
          </p:nvCxnSpPr>
          <p:spPr>
            <a:xfrm>
              <a:off x="7277418" y="1656120"/>
              <a:ext cx="4548457" cy="0"/>
            </a:xfrm>
            <a:prstGeom prst="straightConnector1">
              <a:avLst/>
            </a:prstGeom>
            <a:solidFill>
              <a:srgbClr val="599BD5"/>
            </a:solidFill>
            <a:ln cap="flat" cmpd="sng" w="12700">
              <a:solidFill>
                <a:srgbClr val="C3D4EB"/>
              </a:solidFill>
              <a:prstDash val="solid"/>
              <a:miter lim="800000"/>
              <a:headEnd len="sm" w="sm" type="none"/>
              <a:tailEnd len="sm" w="sm" type="none"/>
            </a:ln>
          </p:spPr>
        </p:cxnSp>
        <p:sp>
          <p:nvSpPr>
            <p:cNvPr id="505" name="Google Shape;505;p32"/>
            <p:cNvSpPr/>
            <p:nvPr/>
          </p:nvSpPr>
          <p:spPr>
            <a:xfrm>
              <a:off x="7454630" y="1656120"/>
              <a:ext cx="4548457" cy="185941"/>
            </a:xfrm>
            <a:custGeom>
              <a:rect b="b" l="l" r="r" t="t"/>
              <a:pathLst>
                <a:path extrusionOk="0" h="185941" w="4548457">
                  <a:moveTo>
                    <a:pt x="0" y="0"/>
                  </a:moveTo>
                  <a:lnTo>
                    <a:pt x="4548457" y="0"/>
                  </a:lnTo>
                  <a:lnTo>
                    <a:pt x="4548457" y="185941"/>
                  </a:lnTo>
                  <a:lnTo>
                    <a:pt x="0" y="185941"/>
                  </a:lnTo>
                  <a:lnTo>
                    <a:pt x="0" y="0"/>
                  </a:lnTo>
                  <a:close/>
                </a:path>
              </a:pathLst>
            </a:custGeom>
            <a:noFill/>
            <a:ln>
              <a:noFill/>
            </a:ln>
          </p:spPr>
          <p:txBody>
            <a:bodyPr anchorCtr="0" anchor="t" bIns="22850" lIns="22850" spcFirstLastPara="1" rIns="22850" wrap="square" tIns="22850">
              <a:noAutofit/>
            </a:bodyPr>
            <a:lstStyle/>
            <a:p>
              <a:pPr indent="0" lvl="0" marL="0" marR="0" rtl="0" algn="l">
                <a:lnSpc>
                  <a:spcPct val="90000"/>
                </a:lnSpc>
                <a:spcBef>
                  <a:spcPts val="0"/>
                </a:spcBef>
                <a:spcAft>
                  <a:spcPts val="0"/>
                </a:spcAft>
                <a:buNone/>
              </a:pPr>
              <a:r>
                <a:rPr b="1" lang="en-US" sz="1050">
                  <a:solidFill>
                    <a:schemeClr val="dk1"/>
                  </a:solidFill>
                  <a:latin typeface="Times New Roman"/>
                  <a:ea typeface="Times New Roman"/>
                  <a:cs typeface="Times New Roman"/>
                  <a:sym typeface="Times New Roman"/>
                </a:rPr>
                <a:t>Business-to-Consumer E-Commerce</a:t>
              </a:r>
              <a:endParaRPr/>
            </a:p>
          </p:txBody>
        </p:sp>
        <p:cxnSp>
          <p:nvCxnSpPr>
            <p:cNvPr id="506" name="Google Shape;506;p32"/>
            <p:cNvCxnSpPr/>
            <p:nvPr/>
          </p:nvCxnSpPr>
          <p:spPr>
            <a:xfrm>
              <a:off x="7277418" y="1842062"/>
              <a:ext cx="4548457" cy="0"/>
            </a:xfrm>
            <a:prstGeom prst="straightConnector1">
              <a:avLst/>
            </a:prstGeom>
            <a:solidFill>
              <a:srgbClr val="599BD5"/>
            </a:solidFill>
            <a:ln cap="flat" cmpd="sng" w="12700">
              <a:solidFill>
                <a:srgbClr val="C3D4EB"/>
              </a:solidFill>
              <a:prstDash val="solid"/>
              <a:miter lim="800000"/>
              <a:headEnd len="sm" w="sm" type="none"/>
              <a:tailEnd len="sm" w="sm" type="none"/>
            </a:ln>
          </p:spPr>
        </p:cxnSp>
        <p:sp>
          <p:nvSpPr>
            <p:cNvPr id="507" name="Google Shape;507;p32"/>
            <p:cNvSpPr/>
            <p:nvPr/>
          </p:nvSpPr>
          <p:spPr>
            <a:xfrm>
              <a:off x="7454630" y="1842062"/>
              <a:ext cx="4548457" cy="185941"/>
            </a:xfrm>
            <a:custGeom>
              <a:rect b="b" l="l" r="r" t="t"/>
              <a:pathLst>
                <a:path extrusionOk="0" h="185941" w="4548457">
                  <a:moveTo>
                    <a:pt x="0" y="0"/>
                  </a:moveTo>
                  <a:lnTo>
                    <a:pt x="4548457" y="0"/>
                  </a:lnTo>
                  <a:lnTo>
                    <a:pt x="4548457" y="185941"/>
                  </a:lnTo>
                  <a:lnTo>
                    <a:pt x="0" y="185941"/>
                  </a:lnTo>
                  <a:lnTo>
                    <a:pt x="0" y="0"/>
                  </a:lnTo>
                  <a:close/>
                </a:path>
              </a:pathLst>
            </a:custGeom>
            <a:noFill/>
            <a:ln>
              <a:noFill/>
            </a:ln>
          </p:spPr>
          <p:txBody>
            <a:bodyPr anchorCtr="0" anchor="t" bIns="22850" lIns="22850" spcFirstLastPara="1" rIns="22850" wrap="square" tIns="22850">
              <a:noAutofit/>
            </a:bodyPr>
            <a:lstStyle/>
            <a:p>
              <a:pPr indent="0" lvl="0" marL="0" marR="0" rtl="0" algn="l">
                <a:lnSpc>
                  <a:spcPct val="90000"/>
                </a:lnSpc>
                <a:spcBef>
                  <a:spcPts val="0"/>
                </a:spcBef>
                <a:spcAft>
                  <a:spcPts val="0"/>
                </a:spcAft>
                <a:buNone/>
              </a:pPr>
              <a:r>
                <a:rPr b="1" lang="en-US" sz="1050">
                  <a:solidFill>
                    <a:schemeClr val="dk1"/>
                  </a:solidFill>
                  <a:latin typeface="Times New Roman"/>
                  <a:ea typeface="Times New Roman"/>
                  <a:cs typeface="Times New Roman"/>
                  <a:sym typeface="Times New Roman"/>
                </a:rPr>
                <a:t>Consumer-to-Consumer E-Commerce</a:t>
              </a:r>
              <a:endParaRPr/>
            </a:p>
          </p:txBody>
        </p:sp>
        <p:cxnSp>
          <p:nvCxnSpPr>
            <p:cNvPr id="508" name="Google Shape;508;p32"/>
            <p:cNvCxnSpPr/>
            <p:nvPr/>
          </p:nvCxnSpPr>
          <p:spPr>
            <a:xfrm>
              <a:off x="7277418" y="2028003"/>
              <a:ext cx="4548457" cy="0"/>
            </a:xfrm>
            <a:prstGeom prst="straightConnector1">
              <a:avLst/>
            </a:prstGeom>
            <a:solidFill>
              <a:srgbClr val="599BD5"/>
            </a:solidFill>
            <a:ln cap="flat" cmpd="sng" w="12700">
              <a:solidFill>
                <a:srgbClr val="C3D4EB"/>
              </a:solidFill>
              <a:prstDash val="solid"/>
              <a:miter lim="800000"/>
              <a:headEnd len="sm" w="sm" type="none"/>
              <a:tailEnd len="sm" w="sm" type="none"/>
            </a:ln>
          </p:spPr>
        </p:cxnSp>
        <p:sp>
          <p:nvSpPr>
            <p:cNvPr id="509" name="Google Shape;509;p32"/>
            <p:cNvSpPr/>
            <p:nvPr/>
          </p:nvSpPr>
          <p:spPr>
            <a:xfrm>
              <a:off x="7454630" y="2028003"/>
              <a:ext cx="4548457" cy="185941"/>
            </a:xfrm>
            <a:custGeom>
              <a:rect b="b" l="l" r="r" t="t"/>
              <a:pathLst>
                <a:path extrusionOk="0" h="185941" w="4548457">
                  <a:moveTo>
                    <a:pt x="0" y="0"/>
                  </a:moveTo>
                  <a:lnTo>
                    <a:pt x="4548457" y="0"/>
                  </a:lnTo>
                  <a:lnTo>
                    <a:pt x="4548457" y="185941"/>
                  </a:lnTo>
                  <a:lnTo>
                    <a:pt x="0" y="185941"/>
                  </a:lnTo>
                  <a:lnTo>
                    <a:pt x="0" y="0"/>
                  </a:lnTo>
                  <a:close/>
                </a:path>
              </a:pathLst>
            </a:custGeom>
            <a:noFill/>
            <a:ln>
              <a:noFill/>
            </a:ln>
          </p:spPr>
          <p:txBody>
            <a:bodyPr anchorCtr="0" anchor="t" bIns="22850" lIns="22850" spcFirstLastPara="1" rIns="22850" wrap="square" tIns="22850">
              <a:noAutofit/>
            </a:bodyPr>
            <a:lstStyle/>
            <a:p>
              <a:pPr indent="0" lvl="0" marL="0" marR="0" rtl="0" algn="l">
                <a:lnSpc>
                  <a:spcPct val="90000"/>
                </a:lnSpc>
                <a:spcBef>
                  <a:spcPts val="0"/>
                </a:spcBef>
                <a:spcAft>
                  <a:spcPts val="0"/>
                </a:spcAft>
                <a:buNone/>
              </a:pPr>
              <a:r>
                <a:rPr b="1" lang="en-US" sz="1050">
                  <a:solidFill>
                    <a:schemeClr val="dk1"/>
                  </a:solidFill>
                  <a:latin typeface="Times New Roman"/>
                  <a:ea typeface="Times New Roman"/>
                  <a:cs typeface="Times New Roman"/>
                  <a:sym typeface="Times New Roman"/>
                </a:rPr>
                <a:t>E-Government</a:t>
              </a:r>
              <a:endParaRPr/>
            </a:p>
          </p:txBody>
        </p:sp>
        <p:cxnSp>
          <p:nvCxnSpPr>
            <p:cNvPr id="510" name="Google Shape;510;p32"/>
            <p:cNvCxnSpPr/>
            <p:nvPr/>
          </p:nvCxnSpPr>
          <p:spPr>
            <a:xfrm>
              <a:off x="7277418" y="2213945"/>
              <a:ext cx="4548457" cy="0"/>
            </a:xfrm>
            <a:prstGeom prst="straightConnector1">
              <a:avLst/>
            </a:prstGeom>
            <a:solidFill>
              <a:srgbClr val="599BD5"/>
            </a:solidFill>
            <a:ln cap="flat" cmpd="sng" w="12700">
              <a:solidFill>
                <a:srgbClr val="C3D4EB"/>
              </a:solidFill>
              <a:prstDash val="solid"/>
              <a:miter lim="800000"/>
              <a:headEnd len="sm" w="sm" type="none"/>
              <a:tailEnd len="sm" w="sm" type="none"/>
            </a:ln>
          </p:spPr>
        </p:cxnSp>
        <p:sp>
          <p:nvSpPr>
            <p:cNvPr id="511" name="Google Shape;511;p32"/>
            <p:cNvSpPr/>
            <p:nvPr/>
          </p:nvSpPr>
          <p:spPr>
            <a:xfrm>
              <a:off x="7454630" y="2213945"/>
              <a:ext cx="4548457" cy="185941"/>
            </a:xfrm>
            <a:custGeom>
              <a:rect b="b" l="l" r="r" t="t"/>
              <a:pathLst>
                <a:path extrusionOk="0" h="185941" w="4548457">
                  <a:moveTo>
                    <a:pt x="0" y="0"/>
                  </a:moveTo>
                  <a:lnTo>
                    <a:pt x="4548457" y="0"/>
                  </a:lnTo>
                  <a:lnTo>
                    <a:pt x="4548457" y="185941"/>
                  </a:lnTo>
                  <a:lnTo>
                    <a:pt x="0" y="185941"/>
                  </a:lnTo>
                  <a:lnTo>
                    <a:pt x="0" y="0"/>
                  </a:lnTo>
                  <a:close/>
                </a:path>
              </a:pathLst>
            </a:custGeom>
            <a:noFill/>
            <a:ln>
              <a:noFill/>
            </a:ln>
          </p:spPr>
          <p:txBody>
            <a:bodyPr anchorCtr="0" anchor="t" bIns="22850" lIns="22850" spcFirstLastPara="1" rIns="22850" wrap="square" tIns="22850">
              <a:noAutofit/>
            </a:bodyPr>
            <a:lstStyle/>
            <a:p>
              <a:pPr indent="0" lvl="0" marL="0" marR="0" rtl="0" algn="l">
                <a:lnSpc>
                  <a:spcPct val="90000"/>
                </a:lnSpc>
                <a:spcBef>
                  <a:spcPts val="0"/>
                </a:spcBef>
                <a:spcAft>
                  <a:spcPts val="0"/>
                </a:spcAft>
                <a:buNone/>
              </a:pPr>
              <a:r>
                <a:t/>
              </a:r>
              <a:endParaRPr b="1" sz="1050">
                <a:solidFill>
                  <a:schemeClr val="dk1"/>
                </a:solidFill>
                <a:latin typeface="Times New Roman"/>
                <a:ea typeface="Times New Roman"/>
                <a:cs typeface="Times New Roman"/>
                <a:sym typeface="Times New Roman"/>
              </a:endParaRPr>
            </a:p>
          </p:txBody>
        </p:sp>
        <p:cxnSp>
          <p:nvCxnSpPr>
            <p:cNvPr id="512" name="Google Shape;512;p32"/>
            <p:cNvCxnSpPr/>
            <p:nvPr/>
          </p:nvCxnSpPr>
          <p:spPr>
            <a:xfrm>
              <a:off x="2551747" y="2215963"/>
              <a:ext cx="9451340" cy="0"/>
            </a:xfrm>
            <a:prstGeom prst="straightConnector1">
              <a:avLst/>
            </a:prstGeom>
            <a:solidFill>
              <a:srgbClr val="599BD5"/>
            </a:solidFill>
            <a:ln cap="flat" cmpd="sng" w="12700">
              <a:solidFill>
                <a:srgbClr val="C3D4EB"/>
              </a:solidFill>
              <a:prstDash val="solid"/>
              <a:miter lim="800000"/>
              <a:headEnd len="sm" w="sm" type="none"/>
              <a:tailEnd len="sm" w="sm" type="none"/>
            </a:ln>
          </p:spPr>
        </p:cxnSp>
        <p:sp>
          <p:nvSpPr>
            <p:cNvPr id="513" name="Google Shape;513;p32"/>
            <p:cNvSpPr/>
            <p:nvPr/>
          </p:nvSpPr>
          <p:spPr>
            <a:xfrm>
              <a:off x="2728960" y="2218010"/>
              <a:ext cx="4548457" cy="929933"/>
            </a:xfrm>
            <a:custGeom>
              <a:rect b="b" l="l" r="r" t="t"/>
              <a:pathLst>
                <a:path extrusionOk="0" h="929933" w="4548457">
                  <a:moveTo>
                    <a:pt x="0" y="0"/>
                  </a:moveTo>
                  <a:lnTo>
                    <a:pt x="4548457" y="0"/>
                  </a:lnTo>
                  <a:lnTo>
                    <a:pt x="4548457" y="929933"/>
                  </a:lnTo>
                  <a:lnTo>
                    <a:pt x="0" y="929933"/>
                  </a:lnTo>
                  <a:lnTo>
                    <a:pt x="0" y="0"/>
                  </a:lnTo>
                  <a:close/>
                </a:path>
              </a:pathLst>
            </a:custGeom>
            <a:noFill/>
            <a:ln>
              <a:noFill/>
            </a:ln>
          </p:spPr>
          <p:txBody>
            <a:bodyPr anchorCtr="0" anchor="t" bIns="80000" lIns="80000" spcFirstLastPara="1" rIns="80000" wrap="square" tIns="80000">
              <a:noAutofit/>
            </a:bodyPr>
            <a:lstStyle/>
            <a:p>
              <a:pPr indent="0" lvl="0" marL="0" marR="0" rtl="0" algn="l">
                <a:lnSpc>
                  <a:spcPct val="90000"/>
                </a:lnSpc>
                <a:spcBef>
                  <a:spcPts val="0"/>
                </a:spcBef>
                <a:spcAft>
                  <a:spcPts val="0"/>
                </a:spcAft>
                <a:buNone/>
              </a:pPr>
              <a:r>
                <a:rPr lang="en-US" sz="2100">
                  <a:solidFill>
                    <a:schemeClr val="dk1"/>
                  </a:solidFill>
                  <a:latin typeface="Times New Roman"/>
                  <a:ea typeface="Times New Roman"/>
                  <a:cs typeface="Times New Roman"/>
                  <a:sym typeface="Times New Roman"/>
                </a:rPr>
                <a:t>Introduction to Mobile Commerce</a:t>
              </a:r>
              <a:endParaRPr sz="2100">
                <a:solidFill>
                  <a:schemeClr val="dk1"/>
                </a:solidFill>
                <a:latin typeface="Times New Roman"/>
                <a:ea typeface="Times New Roman"/>
                <a:cs typeface="Times New Roman"/>
                <a:sym typeface="Times New Roman"/>
              </a:endParaRPr>
            </a:p>
          </p:txBody>
        </p:sp>
        <p:sp>
          <p:nvSpPr>
            <p:cNvPr id="514" name="Google Shape;514;p32"/>
            <p:cNvSpPr/>
            <p:nvPr/>
          </p:nvSpPr>
          <p:spPr>
            <a:xfrm>
              <a:off x="7454630" y="2230710"/>
              <a:ext cx="4548457" cy="309675"/>
            </a:xfrm>
            <a:custGeom>
              <a:rect b="b" l="l" r="r" t="t"/>
              <a:pathLst>
                <a:path extrusionOk="0" h="309675" w="4548457">
                  <a:moveTo>
                    <a:pt x="0" y="0"/>
                  </a:moveTo>
                  <a:lnTo>
                    <a:pt x="4548457" y="0"/>
                  </a:lnTo>
                  <a:lnTo>
                    <a:pt x="4548457" y="309675"/>
                  </a:lnTo>
                  <a:lnTo>
                    <a:pt x="0" y="309675"/>
                  </a:lnTo>
                  <a:lnTo>
                    <a:pt x="0" y="0"/>
                  </a:lnTo>
                  <a:close/>
                </a:path>
              </a:pathLst>
            </a:custGeom>
            <a:noFill/>
            <a:ln>
              <a:noFill/>
            </a:ln>
          </p:spPr>
          <p:txBody>
            <a:bodyPr anchorCtr="0" anchor="t" bIns="22850" lIns="22850" spcFirstLastPara="1" rIns="22850" wrap="square" tIns="22850">
              <a:noAutofit/>
            </a:bodyPr>
            <a:lstStyle/>
            <a:p>
              <a:pPr indent="0" lvl="0" marL="0" marR="0" rtl="0" algn="l">
                <a:lnSpc>
                  <a:spcPct val="90000"/>
                </a:lnSpc>
                <a:spcBef>
                  <a:spcPts val="0"/>
                </a:spcBef>
                <a:spcAft>
                  <a:spcPts val="0"/>
                </a:spcAft>
                <a:buNone/>
              </a:pPr>
              <a:r>
                <a:rPr b="1" lang="en-US" sz="1050">
                  <a:solidFill>
                    <a:schemeClr val="dk1"/>
                  </a:solidFill>
                  <a:latin typeface="Times New Roman"/>
                  <a:ea typeface="Times New Roman"/>
                  <a:cs typeface="Times New Roman"/>
                  <a:sym typeface="Times New Roman"/>
                </a:rPr>
                <a:t>Advantages of Electronic and Mobile Commerce</a:t>
              </a:r>
              <a:endParaRPr b="1" sz="1050">
                <a:solidFill>
                  <a:schemeClr val="dk1"/>
                </a:solidFill>
                <a:latin typeface="Times New Roman"/>
                <a:ea typeface="Times New Roman"/>
                <a:cs typeface="Times New Roman"/>
                <a:sym typeface="Times New Roman"/>
              </a:endParaRPr>
            </a:p>
          </p:txBody>
        </p:sp>
        <p:cxnSp>
          <p:nvCxnSpPr>
            <p:cNvPr id="515" name="Google Shape;515;p32"/>
            <p:cNvCxnSpPr/>
            <p:nvPr/>
          </p:nvCxnSpPr>
          <p:spPr>
            <a:xfrm>
              <a:off x="7277418" y="2438785"/>
              <a:ext cx="4548457" cy="0"/>
            </a:xfrm>
            <a:prstGeom prst="straightConnector1">
              <a:avLst/>
            </a:prstGeom>
            <a:solidFill>
              <a:srgbClr val="599BD5"/>
            </a:solidFill>
            <a:ln cap="flat" cmpd="sng" w="12700">
              <a:solidFill>
                <a:srgbClr val="C3D4EB"/>
              </a:solidFill>
              <a:prstDash val="solid"/>
              <a:miter lim="800000"/>
              <a:headEnd len="sm" w="sm" type="none"/>
              <a:tailEnd len="sm" w="sm" type="none"/>
            </a:ln>
          </p:spPr>
        </p:cxnSp>
        <p:sp>
          <p:nvSpPr>
            <p:cNvPr id="516" name="Google Shape;516;p32"/>
            <p:cNvSpPr/>
            <p:nvPr/>
          </p:nvSpPr>
          <p:spPr>
            <a:xfrm>
              <a:off x="7454630" y="2445135"/>
              <a:ext cx="4548457" cy="309675"/>
            </a:xfrm>
            <a:custGeom>
              <a:rect b="b" l="l" r="r" t="t"/>
              <a:pathLst>
                <a:path extrusionOk="0" h="309675" w="4548457">
                  <a:moveTo>
                    <a:pt x="0" y="0"/>
                  </a:moveTo>
                  <a:lnTo>
                    <a:pt x="4548457" y="0"/>
                  </a:lnTo>
                  <a:lnTo>
                    <a:pt x="4548457" y="309675"/>
                  </a:lnTo>
                  <a:lnTo>
                    <a:pt x="0" y="309675"/>
                  </a:lnTo>
                  <a:lnTo>
                    <a:pt x="0" y="0"/>
                  </a:lnTo>
                  <a:close/>
                </a:path>
              </a:pathLst>
            </a:custGeom>
            <a:noFill/>
            <a:ln>
              <a:noFill/>
            </a:ln>
          </p:spPr>
          <p:txBody>
            <a:bodyPr anchorCtr="0" anchor="t" bIns="22850" lIns="22850" spcFirstLastPara="1" rIns="22850" wrap="square" tIns="22850">
              <a:noAutofit/>
            </a:bodyPr>
            <a:lstStyle/>
            <a:p>
              <a:pPr indent="0" lvl="0" marL="0" marR="0" rtl="0" algn="l">
                <a:lnSpc>
                  <a:spcPct val="90000"/>
                </a:lnSpc>
                <a:spcBef>
                  <a:spcPts val="0"/>
                </a:spcBef>
                <a:spcAft>
                  <a:spcPts val="0"/>
                </a:spcAft>
                <a:buNone/>
              </a:pPr>
              <a:r>
                <a:rPr b="1" lang="en-US" sz="1050">
                  <a:solidFill>
                    <a:schemeClr val="dk1"/>
                  </a:solidFill>
                  <a:latin typeface="Times New Roman"/>
                  <a:ea typeface="Times New Roman"/>
                  <a:cs typeface="Times New Roman"/>
                  <a:sym typeface="Times New Roman"/>
                </a:rPr>
                <a:t>Multistage Model for E-Commerce</a:t>
              </a:r>
              <a:endParaRPr b="1" sz="1050">
                <a:solidFill>
                  <a:schemeClr val="dk1"/>
                </a:solidFill>
                <a:latin typeface="Times New Roman"/>
                <a:ea typeface="Times New Roman"/>
                <a:cs typeface="Times New Roman"/>
                <a:sym typeface="Times New Roman"/>
              </a:endParaRPr>
            </a:p>
          </p:txBody>
        </p:sp>
        <p:cxnSp>
          <p:nvCxnSpPr>
            <p:cNvPr id="517" name="Google Shape;517;p32"/>
            <p:cNvCxnSpPr/>
            <p:nvPr/>
          </p:nvCxnSpPr>
          <p:spPr>
            <a:xfrm>
              <a:off x="7277418" y="2634160"/>
              <a:ext cx="4548457" cy="0"/>
            </a:xfrm>
            <a:prstGeom prst="straightConnector1">
              <a:avLst/>
            </a:prstGeom>
            <a:solidFill>
              <a:srgbClr val="599BD5"/>
            </a:solidFill>
            <a:ln cap="flat" cmpd="sng" w="12700">
              <a:solidFill>
                <a:srgbClr val="C3D4EB"/>
              </a:solidFill>
              <a:prstDash val="solid"/>
              <a:miter lim="800000"/>
              <a:headEnd len="sm" w="sm" type="none"/>
              <a:tailEnd len="sm" w="sm" type="none"/>
            </a:ln>
          </p:spPr>
        </p:cxnSp>
        <p:sp>
          <p:nvSpPr>
            <p:cNvPr id="518" name="Google Shape;518;p32"/>
            <p:cNvSpPr/>
            <p:nvPr/>
          </p:nvSpPr>
          <p:spPr>
            <a:xfrm>
              <a:off x="7454630" y="2640510"/>
              <a:ext cx="4548457" cy="309675"/>
            </a:xfrm>
            <a:custGeom>
              <a:rect b="b" l="l" r="r" t="t"/>
              <a:pathLst>
                <a:path extrusionOk="0" h="309675" w="4548457">
                  <a:moveTo>
                    <a:pt x="0" y="0"/>
                  </a:moveTo>
                  <a:lnTo>
                    <a:pt x="4548457" y="0"/>
                  </a:lnTo>
                  <a:lnTo>
                    <a:pt x="4548457" y="309675"/>
                  </a:lnTo>
                  <a:lnTo>
                    <a:pt x="0" y="309675"/>
                  </a:lnTo>
                  <a:lnTo>
                    <a:pt x="0" y="0"/>
                  </a:lnTo>
                  <a:close/>
                </a:path>
              </a:pathLst>
            </a:custGeom>
            <a:noFill/>
            <a:ln>
              <a:noFill/>
            </a:ln>
          </p:spPr>
          <p:txBody>
            <a:bodyPr anchorCtr="0" anchor="t" bIns="22850" lIns="22850" spcFirstLastPara="1" rIns="22850" wrap="square" tIns="22850">
              <a:noAutofit/>
            </a:bodyPr>
            <a:lstStyle/>
            <a:p>
              <a:pPr indent="0" lvl="0" marL="0" marR="0" rtl="0" algn="l">
                <a:lnSpc>
                  <a:spcPct val="90000"/>
                </a:lnSpc>
                <a:spcBef>
                  <a:spcPts val="0"/>
                </a:spcBef>
                <a:spcAft>
                  <a:spcPts val="0"/>
                </a:spcAft>
                <a:buNone/>
              </a:pPr>
              <a:r>
                <a:rPr b="1" lang="en-US" sz="1050">
                  <a:solidFill>
                    <a:schemeClr val="dk1"/>
                  </a:solidFill>
                  <a:latin typeface="Times New Roman"/>
                  <a:ea typeface="Times New Roman"/>
                  <a:cs typeface="Times New Roman"/>
                  <a:sym typeface="Times New Roman"/>
                </a:rPr>
                <a:t>E-Commerce Challenges</a:t>
              </a:r>
              <a:endParaRPr b="1" sz="1050">
                <a:solidFill>
                  <a:schemeClr val="dk1"/>
                </a:solidFill>
                <a:latin typeface="Times New Roman"/>
                <a:ea typeface="Times New Roman"/>
                <a:cs typeface="Times New Roman"/>
                <a:sym typeface="Times New Roman"/>
              </a:endParaRPr>
            </a:p>
          </p:txBody>
        </p:sp>
        <p:cxnSp>
          <p:nvCxnSpPr>
            <p:cNvPr id="519" name="Google Shape;519;p32"/>
            <p:cNvCxnSpPr/>
            <p:nvPr/>
          </p:nvCxnSpPr>
          <p:spPr>
            <a:xfrm>
              <a:off x="2551747" y="2836794"/>
              <a:ext cx="9451340" cy="0"/>
            </a:xfrm>
            <a:prstGeom prst="straightConnector1">
              <a:avLst/>
            </a:prstGeom>
            <a:solidFill>
              <a:srgbClr val="599BD5"/>
            </a:solidFill>
            <a:ln cap="flat" cmpd="sng" w="12700">
              <a:solidFill>
                <a:srgbClr val="C3D4EB"/>
              </a:solidFill>
              <a:prstDash val="solid"/>
              <a:miter lim="800000"/>
              <a:headEnd len="sm" w="sm" type="none"/>
              <a:tailEnd len="sm" w="sm" type="none"/>
            </a:ln>
          </p:spPr>
        </p:cxnSp>
        <p:sp>
          <p:nvSpPr>
            <p:cNvPr id="520" name="Google Shape;520;p32"/>
            <p:cNvSpPr/>
            <p:nvPr/>
          </p:nvSpPr>
          <p:spPr>
            <a:xfrm>
              <a:off x="2728960" y="2838840"/>
              <a:ext cx="4548457" cy="929933"/>
            </a:xfrm>
            <a:custGeom>
              <a:rect b="b" l="l" r="r" t="t"/>
              <a:pathLst>
                <a:path extrusionOk="0" h="929933" w="4548457">
                  <a:moveTo>
                    <a:pt x="0" y="0"/>
                  </a:moveTo>
                  <a:lnTo>
                    <a:pt x="4548457" y="0"/>
                  </a:lnTo>
                  <a:lnTo>
                    <a:pt x="4548457" y="929933"/>
                  </a:lnTo>
                  <a:lnTo>
                    <a:pt x="0" y="929933"/>
                  </a:lnTo>
                  <a:lnTo>
                    <a:pt x="0" y="0"/>
                  </a:lnTo>
                  <a:close/>
                </a:path>
              </a:pathLst>
            </a:custGeom>
            <a:noFill/>
            <a:ln>
              <a:noFill/>
            </a:ln>
          </p:spPr>
          <p:txBody>
            <a:bodyPr anchorCtr="0" anchor="t" bIns="80000" lIns="80000" spcFirstLastPara="1" rIns="80000" wrap="square" tIns="80000">
              <a:noAutofit/>
            </a:bodyPr>
            <a:lstStyle/>
            <a:p>
              <a:pPr indent="0" lvl="0" marL="0" marR="0" rtl="0" algn="l">
                <a:lnSpc>
                  <a:spcPct val="90000"/>
                </a:lnSpc>
                <a:spcBef>
                  <a:spcPts val="0"/>
                </a:spcBef>
                <a:spcAft>
                  <a:spcPts val="0"/>
                </a:spcAft>
                <a:buNone/>
              </a:pPr>
              <a:r>
                <a:rPr lang="en-US" sz="2100">
                  <a:solidFill>
                    <a:schemeClr val="dk1"/>
                  </a:solidFill>
                  <a:latin typeface="Times New Roman"/>
                  <a:ea typeface="Times New Roman"/>
                  <a:cs typeface="Times New Roman"/>
                  <a:sym typeface="Times New Roman"/>
                </a:rPr>
                <a:t>Electronic and Mobile Commerce Applications</a:t>
              </a:r>
              <a:endParaRPr sz="2100">
                <a:solidFill>
                  <a:schemeClr val="dk1"/>
                </a:solidFill>
                <a:latin typeface="Times New Roman"/>
                <a:ea typeface="Times New Roman"/>
                <a:cs typeface="Times New Roman"/>
                <a:sym typeface="Times New Roman"/>
              </a:endParaRPr>
            </a:p>
          </p:txBody>
        </p:sp>
        <p:sp>
          <p:nvSpPr>
            <p:cNvPr id="521" name="Google Shape;521;p32"/>
            <p:cNvSpPr/>
            <p:nvPr/>
          </p:nvSpPr>
          <p:spPr>
            <a:xfrm>
              <a:off x="7454630" y="2838840"/>
              <a:ext cx="4548457" cy="207154"/>
            </a:xfrm>
            <a:custGeom>
              <a:rect b="b" l="l" r="r" t="t"/>
              <a:pathLst>
                <a:path extrusionOk="0" h="132815" w="4548457">
                  <a:moveTo>
                    <a:pt x="0" y="0"/>
                  </a:moveTo>
                  <a:lnTo>
                    <a:pt x="4548457" y="0"/>
                  </a:lnTo>
                  <a:lnTo>
                    <a:pt x="4548457" y="132815"/>
                  </a:lnTo>
                  <a:lnTo>
                    <a:pt x="0" y="132815"/>
                  </a:lnTo>
                  <a:lnTo>
                    <a:pt x="0" y="0"/>
                  </a:lnTo>
                  <a:close/>
                </a:path>
              </a:pathLst>
            </a:custGeom>
            <a:noFill/>
            <a:ln>
              <a:noFill/>
            </a:ln>
          </p:spPr>
          <p:txBody>
            <a:bodyPr anchorCtr="0" anchor="t" bIns="22850" lIns="22850" spcFirstLastPara="1" rIns="22850" wrap="square" tIns="22850">
              <a:noAutofit/>
            </a:bodyPr>
            <a:lstStyle/>
            <a:p>
              <a:pPr indent="0" lvl="0" marL="0" marR="0" rtl="0" algn="l">
                <a:lnSpc>
                  <a:spcPct val="90000"/>
                </a:lnSpc>
                <a:spcBef>
                  <a:spcPts val="0"/>
                </a:spcBef>
                <a:spcAft>
                  <a:spcPts val="0"/>
                </a:spcAft>
                <a:buNone/>
              </a:pPr>
              <a:r>
                <a:rPr b="1" lang="en-US" sz="1050">
                  <a:solidFill>
                    <a:schemeClr val="dk1"/>
                  </a:solidFill>
                  <a:latin typeface="Times New Roman"/>
                  <a:ea typeface="Times New Roman"/>
                  <a:cs typeface="Times New Roman"/>
                  <a:sym typeface="Times New Roman"/>
                </a:rPr>
                <a:t>Wholesale e-Commerce</a:t>
              </a:r>
              <a:endParaRPr b="1" sz="1050">
                <a:solidFill>
                  <a:schemeClr val="dk1"/>
                </a:solidFill>
                <a:latin typeface="Times New Roman"/>
                <a:ea typeface="Times New Roman"/>
                <a:cs typeface="Times New Roman"/>
                <a:sym typeface="Times New Roman"/>
              </a:endParaRPr>
            </a:p>
          </p:txBody>
        </p:sp>
        <p:cxnSp>
          <p:nvCxnSpPr>
            <p:cNvPr id="522" name="Google Shape;522;p32"/>
            <p:cNvCxnSpPr/>
            <p:nvPr/>
          </p:nvCxnSpPr>
          <p:spPr>
            <a:xfrm>
              <a:off x="7277418" y="3073256"/>
              <a:ext cx="4548457" cy="0"/>
            </a:xfrm>
            <a:prstGeom prst="straightConnector1">
              <a:avLst/>
            </a:prstGeom>
            <a:solidFill>
              <a:srgbClr val="599BD5"/>
            </a:solidFill>
            <a:ln cap="flat" cmpd="sng" w="12700">
              <a:solidFill>
                <a:srgbClr val="C3D4EB"/>
              </a:solidFill>
              <a:prstDash val="solid"/>
              <a:miter lim="800000"/>
              <a:headEnd len="sm" w="sm" type="none"/>
              <a:tailEnd len="sm" w="sm" type="none"/>
            </a:ln>
          </p:spPr>
        </p:cxnSp>
        <p:sp>
          <p:nvSpPr>
            <p:cNvPr id="523" name="Google Shape;523;p32"/>
            <p:cNvSpPr/>
            <p:nvPr/>
          </p:nvSpPr>
          <p:spPr>
            <a:xfrm>
              <a:off x="7454630" y="3085956"/>
              <a:ext cx="4548457" cy="219783"/>
            </a:xfrm>
            <a:custGeom>
              <a:rect b="b" l="l" r="r" t="t"/>
              <a:pathLst>
                <a:path extrusionOk="0" h="132815" w="4548457">
                  <a:moveTo>
                    <a:pt x="0" y="0"/>
                  </a:moveTo>
                  <a:lnTo>
                    <a:pt x="4548457" y="0"/>
                  </a:lnTo>
                  <a:lnTo>
                    <a:pt x="4548457" y="132815"/>
                  </a:lnTo>
                  <a:lnTo>
                    <a:pt x="0" y="132815"/>
                  </a:lnTo>
                  <a:lnTo>
                    <a:pt x="0" y="0"/>
                  </a:lnTo>
                  <a:close/>
                </a:path>
              </a:pathLst>
            </a:custGeom>
            <a:noFill/>
            <a:ln>
              <a:noFill/>
            </a:ln>
          </p:spPr>
          <p:txBody>
            <a:bodyPr anchorCtr="0" anchor="t" bIns="22850" lIns="22850" spcFirstLastPara="1" rIns="22850" wrap="square" tIns="22850">
              <a:noAutofit/>
            </a:bodyPr>
            <a:lstStyle/>
            <a:p>
              <a:pPr indent="0" lvl="0" marL="0" marR="0" rtl="0" algn="l">
                <a:lnSpc>
                  <a:spcPct val="90000"/>
                </a:lnSpc>
                <a:spcBef>
                  <a:spcPts val="0"/>
                </a:spcBef>
                <a:spcAft>
                  <a:spcPts val="0"/>
                </a:spcAft>
                <a:buNone/>
              </a:pPr>
              <a:r>
                <a:rPr b="1" lang="en-US" sz="1050">
                  <a:solidFill>
                    <a:schemeClr val="dk1"/>
                  </a:solidFill>
                  <a:latin typeface="Times New Roman"/>
                  <a:ea typeface="Times New Roman"/>
                  <a:cs typeface="Times New Roman"/>
                  <a:sym typeface="Times New Roman"/>
                </a:rPr>
                <a:t>Manufacturing</a:t>
              </a:r>
              <a:endParaRPr b="1" sz="1050">
                <a:solidFill>
                  <a:schemeClr val="dk1"/>
                </a:solidFill>
                <a:latin typeface="Times New Roman"/>
                <a:ea typeface="Times New Roman"/>
                <a:cs typeface="Times New Roman"/>
                <a:sym typeface="Times New Roman"/>
              </a:endParaRPr>
            </a:p>
          </p:txBody>
        </p:sp>
        <p:cxnSp>
          <p:nvCxnSpPr>
            <p:cNvPr id="524" name="Google Shape;524;p32"/>
            <p:cNvCxnSpPr/>
            <p:nvPr/>
          </p:nvCxnSpPr>
          <p:spPr>
            <a:xfrm>
              <a:off x="7277418" y="3294971"/>
              <a:ext cx="4548457" cy="0"/>
            </a:xfrm>
            <a:prstGeom prst="straightConnector1">
              <a:avLst/>
            </a:prstGeom>
            <a:solidFill>
              <a:srgbClr val="599BD5"/>
            </a:solidFill>
            <a:ln cap="flat" cmpd="sng" w="12700">
              <a:solidFill>
                <a:srgbClr val="C3D4EB"/>
              </a:solidFill>
              <a:prstDash val="solid"/>
              <a:miter lim="800000"/>
              <a:headEnd len="sm" w="sm" type="none"/>
              <a:tailEnd len="sm" w="sm" type="none"/>
            </a:ln>
          </p:spPr>
        </p:cxnSp>
        <p:sp>
          <p:nvSpPr>
            <p:cNvPr id="525" name="Google Shape;525;p32"/>
            <p:cNvSpPr/>
            <p:nvPr/>
          </p:nvSpPr>
          <p:spPr>
            <a:xfrm>
              <a:off x="7454630" y="3314021"/>
              <a:ext cx="4548457" cy="224200"/>
            </a:xfrm>
            <a:custGeom>
              <a:rect b="b" l="l" r="r" t="t"/>
              <a:pathLst>
                <a:path extrusionOk="0" h="132815" w="4548457">
                  <a:moveTo>
                    <a:pt x="0" y="0"/>
                  </a:moveTo>
                  <a:lnTo>
                    <a:pt x="4548457" y="0"/>
                  </a:lnTo>
                  <a:lnTo>
                    <a:pt x="4548457" y="132815"/>
                  </a:lnTo>
                  <a:lnTo>
                    <a:pt x="0" y="132815"/>
                  </a:lnTo>
                  <a:lnTo>
                    <a:pt x="0" y="0"/>
                  </a:lnTo>
                  <a:close/>
                </a:path>
              </a:pathLst>
            </a:custGeom>
            <a:noFill/>
            <a:ln>
              <a:noFill/>
            </a:ln>
          </p:spPr>
          <p:txBody>
            <a:bodyPr anchorCtr="0" anchor="t" bIns="22850" lIns="22850" spcFirstLastPara="1" rIns="22850" wrap="square" tIns="22850">
              <a:noAutofit/>
            </a:bodyPr>
            <a:lstStyle/>
            <a:p>
              <a:pPr indent="0" lvl="0" marL="0" marR="0" rtl="0" algn="l">
                <a:lnSpc>
                  <a:spcPct val="90000"/>
                </a:lnSpc>
                <a:spcBef>
                  <a:spcPts val="0"/>
                </a:spcBef>
                <a:spcAft>
                  <a:spcPts val="0"/>
                </a:spcAft>
                <a:buNone/>
              </a:pPr>
              <a:r>
                <a:rPr b="1" lang="en-US" sz="1050">
                  <a:solidFill>
                    <a:schemeClr val="dk1"/>
                  </a:solidFill>
                  <a:latin typeface="Times New Roman"/>
                  <a:ea typeface="Times New Roman"/>
                  <a:cs typeface="Times New Roman"/>
                  <a:sym typeface="Times New Roman"/>
                </a:rPr>
                <a:t>Marketing</a:t>
              </a:r>
              <a:endParaRPr b="1" sz="1050">
                <a:solidFill>
                  <a:schemeClr val="dk1"/>
                </a:solidFill>
                <a:latin typeface="Times New Roman"/>
                <a:ea typeface="Times New Roman"/>
                <a:cs typeface="Times New Roman"/>
                <a:sym typeface="Times New Roman"/>
              </a:endParaRPr>
            </a:p>
          </p:txBody>
        </p:sp>
        <p:cxnSp>
          <p:nvCxnSpPr>
            <p:cNvPr id="526" name="Google Shape;526;p32"/>
            <p:cNvCxnSpPr/>
            <p:nvPr/>
          </p:nvCxnSpPr>
          <p:spPr>
            <a:xfrm>
              <a:off x="7277418" y="3503986"/>
              <a:ext cx="4548457" cy="0"/>
            </a:xfrm>
            <a:prstGeom prst="straightConnector1">
              <a:avLst/>
            </a:prstGeom>
            <a:solidFill>
              <a:srgbClr val="599BD5"/>
            </a:solidFill>
            <a:ln cap="flat" cmpd="sng" w="12700">
              <a:solidFill>
                <a:srgbClr val="C3D4EB"/>
              </a:solidFill>
              <a:prstDash val="solid"/>
              <a:miter lim="800000"/>
              <a:headEnd len="sm" w="sm" type="none"/>
              <a:tailEnd len="sm" w="sm" type="none"/>
            </a:ln>
          </p:spPr>
        </p:cxnSp>
        <p:sp>
          <p:nvSpPr>
            <p:cNvPr id="527" name="Google Shape;527;p32"/>
            <p:cNvSpPr/>
            <p:nvPr/>
          </p:nvSpPr>
          <p:spPr>
            <a:xfrm>
              <a:off x="7454629" y="3521307"/>
              <a:ext cx="4548457" cy="222136"/>
            </a:xfrm>
            <a:custGeom>
              <a:rect b="b" l="l" r="r" t="t"/>
              <a:pathLst>
                <a:path extrusionOk="0" h="132815" w="4548457">
                  <a:moveTo>
                    <a:pt x="0" y="0"/>
                  </a:moveTo>
                  <a:lnTo>
                    <a:pt x="4548457" y="0"/>
                  </a:lnTo>
                  <a:lnTo>
                    <a:pt x="4548457" y="132815"/>
                  </a:lnTo>
                  <a:lnTo>
                    <a:pt x="0" y="132815"/>
                  </a:lnTo>
                  <a:lnTo>
                    <a:pt x="0" y="0"/>
                  </a:lnTo>
                  <a:close/>
                </a:path>
              </a:pathLst>
            </a:custGeom>
            <a:noFill/>
            <a:ln>
              <a:noFill/>
            </a:ln>
          </p:spPr>
          <p:txBody>
            <a:bodyPr anchorCtr="0" anchor="t" bIns="22850" lIns="22850" spcFirstLastPara="1" rIns="22850" wrap="square" tIns="22850">
              <a:noAutofit/>
            </a:bodyPr>
            <a:lstStyle/>
            <a:p>
              <a:pPr indent="0" lvl="0" marL="0" marR="0" rtl="0" algn="l">
                <a:lnSpc>
                  <a:spcPct val="90000"/>
                </a:lnSpc>
                <a:spcBef>
                  <a:spcPts val="0"/>
                </a:spcBef>
                <a:spcAft>
                  <a:spcPts val="0"/>
                </a:spcAft>
                <a:buNone/>
              </a:pPr>
              <a:r>
                <a:rPr b="1" lang="en-US" sz="1050">
                  <a:solidFill>
                    <a:schemeClr val="dk1"/>
                  </a:solidFill>
                  <a:latin typeface="Times New Roman"/>
                  <a:ea typeface="Times New Roman"/>
                  <a:cs typeface="Times New Roman"/>
                  <a:sym typeface="Times New Roman"/>
                </a:rPr>
                <a:t>Advertising</a:t>
              </a:r>
              <a:endParaRPr b="1" sz="1050">
                <a:solidFill>
                  <a:schemeClr val="dk1"/>
                </a:solidFill>
                <a:latin typeface="Times New Roman"/>
                <a:ea typeface="Times New Roman"/>
                <a:cs typeface="Times New Roman"/>
                <a:sym typeface="Times New Roman"/>
              </a:endParaRPr>
            </a:p>
          </p:txBody>
        </p:sp>
        <p:cxnSp>
          <p:nvCxnSpPr>
            <p:cNvPr id="528" name="Google Shape;528;p32"/>
            <p:cNvCxnSpPr/>
            <p:nvPr/>
          </p:nvCxnSpPr>
          <p:spPr>
            <a:xfrm>
              <a:off x="7277418" y="3719351"/>
              <a:ext cx="4548457" cy="0"/>
            </a:xfrm>
            <a:prstGeom prst="straightConnector1">
              <a:avLst/>
            </a:prstGeom>
            <a:solidFill>
              <a:srgbClr val="599BD5"/>
            </a:solidFill>
            <a:ln cap="flat" cmpd="sng" w="12700">
              <a:solidFill>
                <a:srgbClr val="C3D4EB"/>
              </a:solidFill>
              <a:prstDash val="solid"/>
              <a:miter lim="800000"/>
              <a:headEnd len="sm" w="sm" type="none"/>
              <a:tailEnd len="sm" w="sm" type="none"/>
            </a:ln>
          </p:spPr>
        </p:cxnSp>
        <p:sp>
          <p:nvSpPr>
            <p:cNvPr id="529" name="Google Shape;529;p32"/>
            <p:cNvSpPr/>
            <p:nvPr/>
          </p:nvSpPr>
          <p:spPr>
            <a:xfrm>
              <a:off x="7454630" y="3738401"/>
              <a:ext cx="4548457" cy="212328"/>
            </a:xfrm>
            <a:custGeom>
              <a:rect b="b" l="l" r="r" t="t"/>
              <a:pathLst>
                <a:path extrusionOk="0" h="132815" w="4548457">
                  <a:moveTo>
                    <a:pt x="0" y="0"/>
                  </a:moveTo>
                  <a:lnTo>
                    <a:pt x="4548457" y="0"/>
                  </a:lnTo>
                  <a:lnTo>
                    <a:pt x="4548457" y="132815"/>
                  </a:lnTo>
                  <a:lnTo>
                    <a:pt x="0" y="132815"/>
                  </a:lnTo>
                  <a:lnTo>
                    <a:pt x="0" y="0"/>
                  </a:lnTo>
                  <a:close/>
                </a:path>
              </a:pathLst>
            </a:custGeom>
            <a:noFill/>
            <a:ln>
              <a:noFill/>
            </a:ln>
          </p:spPr>
          <p:txBody>
            <a:bodyPr anchorCtr="0" anchor="t" bIns="22850" lIns="22850" spcFirstLastPara="1" rIns="22850" wrap="square" tIns="22850">
              <a:noAutofit/>
            </a:bodyPr>
            <a:lstStyle/>
            <a:p>
              <a:pPr indent="0" lvl="0" marL="0" marR="0" rtl="0" algn="l">
                <a:lnSpc>
                  <a:spcPct val="90000"/>
                </a:lnSpc>
                <a:spcBef>
                  <a:spcPts val="0"/>
                </a:spcBef>
                <a:spcAft>
                  <a:spcPts val="0"/>
                </a:spcAft>
                <a:buNone/>
              </a:pPr>
              <a:r>
                <a:rPr b="1" lang="en-US" sz="1050">
                  <a:solidFill>
                    <a:schemeClr val="dk1"/>
                  </a:solidFill>
                  <a:latin typeface="Times New Roman"/>
                  <a:ea typeface="Times New Roman"/>
                  <a:cs typeface="Times New Roman"/>
                  <a:sym typeface="Times New Roman"/>
                </a:rPr>
                <a:t>Bartering</a:t>
              </a:r>
              <a:endParaRPr b="1" sz="1050">
                <a:solidFill>
                  <a:schemeClr val="dk1"/>
                </a:solidFill>
                <a:latin typeface="Times New Roman"/>
                <a:ea typeface="Times New Roman"/>
                <a:cs typeface="Times New Roman"/>
                <a:sym typeface="Times New Roman"/>
              </a:endParaRPr>
            </a:p>
          </p:txBody>
        </p:sp>
        <p:cxnSp>
          <p:nvCxnSpPr>
            <p:cNvPr id="530" name="Google Shape;530;p32"/>
            <p:cNvCxnSpPr/>
            <p:nvPr/>
          </p:nvCxnSpPr>
          <p:spPr>
            <a:xfrm>
              <a:off x="7277418" y="3922017"/>
              <a:ext cx="4548457" cy="0"/>
            </a:xfrm>
            <a:prstGeom prst="straightConnector1">
              <a:avLst/>
            </a:prstGeom>
            <a:solidFill>
              <a:srgbClr val="599BD5"/>
            </a:solidFill>
            <a:ln cap="flat" cmpd="sng" w="12700">
              <a:solidFill>
                <a:srgbClr val="C3D4EB"/>
              </a:solidFill>
              <a:prstDash val="solid"/>
              <a:miter lim="800000"/>
              <a:headEnd len="sm" w="sm" type="none"/>
              <a:tailEnd len="sm" w="sm" type="none"/>
            </a:ln>
          </p:spPr>
        </p:cxnSp>
        <p:sp>
          <p:nvSpPr>
            <p:cNvPr id="531" name="Google Shape;531;p32"/>
            <p:cNvSpPr/>
            <p:nvPr/>
          </p:nvSpPr>
          <p:spPr>
            <a:xfrm>
              <a:off x="7454630" y="3934717"/>
              <a:ext cx="4548457" cy="215623"/>
            </a:xfrm>
            <a:custGeom>
              <a:rect b="b" l="l" r="r" t="t"/>
              <a:pathLst>
                <a:path extrusionOk="0" h="132815" w="4548457">
                  <a:moveTo>
                    <a:pt x="0" y="0"/>
                  </a:moveTo>
                  <a:lnTo>
                    <a:pt x="4548457" y="0"/>
                  </a:lnTo>
                  <a:lnTo>
                    <a:pt x="4548457" y="132815"/>
                  </a:lnTo>
                  <a:lnTo>
                    <a:pt x="0" y="132815"/>
                  </a:lnTo>
                  <a:lnTo>
                    <a:pt x="0" y="0"/>
                  </a:lnTo>
                  <a:close/>
                </a:path>
              </a:pathLst>
            </a:custGeom>
            <a:noFill/>
            <a:ln>
              <a:noFill/>
            </a:ln>
          </p:spPr>
          <p:txBody>
            <a:bodyPr anchorCtr="0" anchor="t" bIns="22850" lIns="22850" spcFirstLastPara="1" rIns="22850" wrap="square" tIns="22850">
              <a:noAutofit/>
            </a:bodyPr>
            <a:lstStyle/>
            <a:p>
              <a:pPr indent="0" lvl="0" marL="0" marR="0" rtl="0" algn="l">
                <a:lnSpc>
                  <a:spcPct val="90000"/>
                </a:lnSpc>
                <a:spcBef>
                  <a:spcPts val="0"/>
                </a:spcBef>
                <a:spcAft>
                  <a:spcPts val="0"/>
                </a:spcAft>
                <a:buNone/>
              </a:pPr>
              <a:r>
                <a:rPr b="1" lang="en-US" sz="1050">
                  <a:solidFill>
                    <a:schemeClr val="dk1"/>
                  </a:solidFill>
                  <a:latin typeface="Times New Roman"/>
                  <a:ea typeface="Times New Roman"/>
                  <a:cs typeface="Times New Roman"/>
                  <a:sym typeface="Times New Roman"/>
                </a:rPr>
                <a:t>Investment and Finance</a:t>
              </a:r>
              <a:endParaRPr b="1" sz="1050">
                <a:solidFill>
                  <a:schemeClr val="dk1"/>
                </a:solidFill>
                <a:latin typeface="Times New Roman"/>
                <a:ea typeface="Times New Roman"/>
                <a:cs typeface="Times New Roman"/>
                <a:sym typeface="Times New Roman"/>
              </a:endParaRPr>
            </a:p>
          </p:txBody>
        </p:sp>
        <p:cxnSp>
          <p:nvCxnSpPr>
            <p:cNvPr id="532" name="Google Shape;532;p32"/>
            <p:cNvCxnSpPr/>
            <p:nvPr/>
          </p:nvCxnSpPr>
          <p:spPr>
            <a:xfrm>
              <a:off x="7277418" y="4118332"/>
              <a:ext cx="4548457" cy="0"/>
            </a:xfrm>
            <a:prstGeom prst="straightConnector1">
              <a:avLst/>
            </a:prstGeom>
            <a:solidFill>
              <a:srgbClr val="599BD5"/>
            </a:solidFill>
            <a:ln cap="flat" cmpd="sng" w="12700">
              <a:solidFill>
                <a:srgbClr val="C3D4EB"/>
              </a:solidFill>
              <a:prstDash val="solid"/>
              <a:miter lim="800000"/>
              <a:headEnd len="sm" w="sm" type="none"/>
              <a:tailEnd len="sm" w="sm" type="none"/>
            </a:ln>
          </p:spPr>
        </p:cxnSp>
        <p:sp>
          <p:nvSpPr>
            <p:cNvPr id="533" name="Google Shape;533;p32"/>
            <p:cNvSpPr/>
            <p:nvPr/>
          </p:nvSpPr>
          <p:spPr>
            <a:xfrm>
              <a:off x="7454630" y="4137382"/>
              <a:ext cx="4548457" cy="190262"/>
            </a:xfrm>
            <a:custGeom>
              <a:rect b="b" l="l" r="r" t="t"/>
              <a:pathLst>
                <a:path extrusionOk="0" h="132815" w="4548457">
                  <a:moveTo>
                    <a:pt x="0" y="0"/>
                  </a:moveTo>
                  <a:lnTo>
                    <a:pt x="4548457" y="0"/>
                  </a:lnTo>
                  <a:lnTo>
                    <a:pt x="4548457" y="132815"/>
                  </a:lnTo>
                  <a:lnTo>
                    <a:pt x="0" y="132815"/>
                  </a:lnTo>
                  <a:lnTo>
                    <a:pt x="0" y="0"/>
                  </a:lnTo>
                  <a:close/>
                </a:path>
              </a:pathLst>
            </a:custGeom>
            <a:noFill/>
            <a:ln>
              <a:noFill/>
            </a:ln>
          </p:spPr>
          <p:txBody>
            <a:bodyPr anchorCtr="0" anchor="t" bIns="22850" lIns="22850" spcFirstLastPara="1" rIns="22850" wrap="square" tIns="22850">
              <a:noAutofit/>
            </a:bodyPr>
            <a:lstStyle/>
            <a:p>
              <a:pPr indent="0" lvl="0" marL="0" marR="0" rtl="0" algn="l">
                <a:lnSpc>
                  <a:spcPct val="90000"/>
                </a:lnSpc>
                <a:spcBef>
                  <a:spcPts val="0"/>
                </a:spcBef>
                <a:spcAft>
                  <a:spcPts val="0"/>
                </a:spcAft>
                <a:buNone/>
              </a:pPr>
              <a:r>
                <a:rPr b="1" lang="en-US" sz="1050">
                  <a:solidFill>
                    <a:schemeClr val="dk1"/>
                  </a:solidFill>
                  <a:latin typeface="Times New Roman"/>
                  <a:ea typeface="Times New Roman"/>
                  <a:cs typeface="Times New Roman"/>
                  <a:sym typeface="Times New Roman"/>
                </a:rPr>
                <a:t>Banking</a:t>
              </a:r>
              <a:endParaRPr b="1" sz="1050">
                <a:solidFill>
                  <a:schemeClr val="dk1"/>
                </a:solidFill>
                <a:latin typeface="Times New Roman"/>
                <a:ea typeface="Times New Roman"/>
                <a:cs typeface="Times New Roman"/>
                <a:sym typeface="Times New Roman"/>
              </a:endParaRPr>
            </a:p>
          </p:txBody>
        </p:sp>
        <p:cxnSp>
          <p:nvCxnSpPr>
            <p:cNvPr id="534" name="Google Shape;534;p32"/>
            <p:cNvCxnSpPr/>
            <p:nvPr/>
          </p:nvCxnSpPr>
          <p:spPr>
            <a:xfrm>
              <a:off x="2551747" y="4352974"/>
              <a:ext cx="9451340" cy="0"/>
            </a:xfrm>
            <a:prstGeom prst="straightConnector1">
              <a:avLst/>
            </a:prstGeom>
            <a:solidFill>
              <a:srgbClr val="599BD5"/>
            </a:solidFill>
            <a:ln cap="flat" cmpd="sng" w="12700">
              <a:solidFill>
                <a:srgbClr val="C3D4EB"/>
              </a:solidFill>
              <a:prstDash val="solid"/>
              <a:miter lim="800000"/>
              <a:headEnd len="sm" w="sm" type="none"/>
              <a:tailEnd len="sm" w="sm" type="none"/>
            </a:ln>
          </p:spPr>
        </p:cxnSp>
        <p:sp>
          <p:nvSpPr>
            <p:cNvPr id="535" name="Google Shape;535;p32"/>
            <p:cNvSpPr/>
            <p:nvPr/>
          </p:nvSpPr>
          <p:spPr>
            <a:xfrm>
              <a:off x="2728960" y="4399471"/>
              <a:ext cx="4548457" cy="929933"/>
            </a:xfrm>
            <a:custGeom>
              <a:rect b="b" l="l" r="r" t="t"/>
              <a:pathLst>
                <a:path extrusionOk="0" h="929933" w="4548457">
                  <a:moveTo>
                    <a:pt x="0" y="0"/>
                  </a:moveTo>
                  <a:lnTo>
                    <a:pt x="4548457" y="0"/>
                  </a:lnTo>
                  <a:lnTo>
                    <a:pt x="4548457" y="929933"/>
                  </a:lnTo>
                  <a:lnTo>
                    <a:pt x="0" y="929933"/>
                  </a:lnTo>
                  <a:lnTo>
                    <a:pt x="0" y="0"/>
                  </a:lnTo>
                  <a:close/>
                </a:path>
              </a:pathLst>
            </a:custGeom>
            <a:noFill/>
            <a:ln>
              <a:noFill/>
            </a:ln>
          </p:spPr>
          <p:txBody>
            <a:bodyPr anchorCtr="0" anchor="t" bIns="80000" lIns="80000" spcFirstLastPara="1" rIns="80000" wrap="square" tIns="80000">
              <a:noAutofit/>
            </a:bodyPr>
            <a:lstStyle/>
            <a:p>
              <a:pPr indent="0" lvl="0" marL="0" marR="0" rtl="0" algn="l">
                <a:lnSpc>
                  <a:spcPct val="90000"/>
                </a:lnSpc>
                <a:spcBef>
                  <a:spcPts val="0"/>
                </a:spcBef>
                <a:spcAft>
                  <a:spcPts val="0"/>
                </a:spcAft>
                <a:buNone/>
              </a:pPr>
              <a:r>
                <a:rPr lang="en-US" sz="2100">
                  <a:solidFill>
                    <a:schemeClr val="dk1"/>
                  </a:solidFill>
                  <a:latin typeface="Times New Roman"/>
                  <a:ea typeface="Times New Roman"/>
                  <a:cs typeface="Times New Roman"/>
                  <a:sym typeface="Times New Roman"/>
                </a:rPr>
                <a:t>Strategies for Successful E-Commerce and M-Commerce</a:t>
              </a:r>
              <a:endParaRPr sz="2100">
                <a:solidFill>
                  <a:schemeClr val="dk1"/>
                </a:solidFill>
                <a:latin typeface="Times New Roman"/>
                <a:ea typeface="Times New Roman"/>
                <a:cs typeface="Times New Roman"/>
                <a:sym typeface="Times New Roman"/>
              </a:endParaRPr>
            </a:p>
          </p:txBody>
        </p:sp>
        <p:sp>
          <p:nvSpPr>
            <p:cNvPr id="536" name="Google Shape;536;p32"/>
            <p:cNvSpPr/>
            <p:nvPr/>
          </p:nvSpPr>
          <p:spPr>
            <a:xfrm>
              <a:off x="7454630" y="4399471"/>
              <a:ext cx="4548457" cy="232483"/>
            </a:xfrm>
            <a:custGeom>
              <a:rect b="b" l="l" r="r" t="t"/>
              <a:pathLst>
                <a:path extrusionOk="0" h="232483" w="4548457">
                  <a:moveTo>
                    <a:pt x="0" y="0"/>
                  </a:moveTo>
                  <a:lnTo>
                    <a:pt x="4548457" y="0"/>
                  </a:lnTo>
                  <a:lnTo>
                    <a:pt x="4548457" y="232483"/>
                  </a:lnTo>
                  <a:lnTo>
                    <a:pt x="0" y="232483"/>
                  </a:lnTo>
                  <a:lnTo>
                    <a:pt x="0" y="0"/>
                  </a:lnTo>
                  <a:close/>
                </a:path>
              </a:pathLst>
            </a:custGeom>
            <a:noFill/>
            <a:ln>
              <a:noFill/>
            </a:ln>
          </p:spPr>
          <p:txBody>
            <a:bodyPr anchorCtr="0" anchor="t" bIns="22850" lIns="22850" spcFirstLastPara="1" rIns="22850" wrap="square" tIns="22850">
              <a:noAutofit/>
            </a:bodyPr>
            <a:lstStyle/>
            <a:p>
              <a:pPr indent="0" lvl="0" marL="0" marR="0" rtl="0" algn="l">
                <a:lnSpc>
                  <a:spcPct val="90000"/>
                </a:lnSpc>
                <a:spcBef>
                  <a:spcPts val="0"/>
                </a:spcBef>
                <a:spcAft>
                  <a:spcPts val="0"/>
                </a:spcAft>
                <a:buNone/>
              </a:pPr>
              <a:r>
                <a:rPr b="1" lang="en-US" sz="1050">
                  <a:solidFill>
                    <a:schemeClr val="dk1"/>
                  </a:solidFill>
                  <a:latin typeface="Times New Roman"/>
                  <a:ea typeface="Times New Roman"/>
                  <a:cs typeface="Times New Roman"/>
                  <a:sym typeface="Times New Roman"/>
                </a:rPr>
                <a:t>Defining an Effective E-Commerce Model and Strategy</a:t>
              </a:r>
              <a:endParaRPr b="1" sz="1050">
                <a:solidFill>
                  <a:schemeClr val="dk1"/>
                </a:solidFill>
                <a:latin typeface="Times New Roman"/>
                <a:ea typeface="Times New Roman"/>
                <a:cs typeface="Times New Roman"/>
                <a:sym typeface="Times New Roman"/>
              </a:endParaRPr>
            </a:p>
          </p:txBody>
        </p:sp>
        <p:cxnSp>
          <p:nvCxnSpPr>
            <p:cNvPr id="537" name="Google Shape;537;p32"/>
            <p:cNvCxnSpPr/>
            <p:nvPr/>
          </p:nvCxnSpPr>
          <p:spPr>
            <a:xfrm>
              <a:off x="7277418" y="4631954"/>
              <a:ext cx="4548457" cy="0"/>
            </a:xfrm>
            <a:prstGeom prst="straightConnector1">
              <a:avLst/>
            </a:prstGeom>
            <a:solidFill>
              <a:srgbClr val="599BD5"/>
            </a:solidFill>
            <a:ln cap="flat" cmpd="sng" w="12700">
              <a:solidFill>
                <a:srgbClr val="C3D4EB"/>
              </a:solidFill>
              <a:prstDash val="solid"/>
              <a:miter lim="800000"/>
              <a:headEnd len="sm" w="sm" type="none"/>
              <a:tailEnd len="sm" w="sm" type="none"/>
            </a:ln>
          </p:spPr>
        </p:cxnSp>
        <p:sp>
          <p:nvSpPr>
            <p:cNvPr id="538" name="Google Shape;538;p32"/>
            <p:cNvSpPr/>
            <p:nvPr/>
          </p:nvSpPr>
          <p:spPr>
            <a:xfrm>
              <a:off x="7454630" y="4631954"/>
              <a:ext cx="4548457" cy="232483"/>
            </a:xfrm>
            <a:custGeom>
              <a:rect b="b" l="l" r="r" t="t"/>
              <a:pathLst>
                <a:path extrusionOk="0" h="232483" w="4548457">
                  <a:moveTo>
                    <a:pt x="0" y="0"/>
                  </a:moveTo>
                  <a:lnTo>
                    <a:pt x="4548457" y="0"/>
                  </a:lnTo>
                  <a:lnTo>
                    <a:pt x="4548457" y="232483"/>
                  </a:lnTo>
                  <a:lnTo>
                    <a:pt x="0" y="232483"/>
                  </a:lnTo>
                  <a:lnTo>
                    <a:pt x="0" y="0"/>
                  </a:lnTo>
                  <a:close/>
                </a:path>
              </a:pathLst>
            </a:custGeom>
            <a:noFill/>
            <a:ln>
              <a:noFill/>
            </a:ln>
          </p:spPr>
          <p:txBody>
            <a:bodyPr anchorCtr="0" anchor="t" bIns="22850" lIns="22850" spcFirstLastPara="1" rIns="22850" wrap="square" tIns="22850">
              <a:noAutofit/>
            </a:bodyPr>
            <a:lstStyle/>
            <a:p>
              <a:pPr indent="0" lvl="0" marL="0" marR="0" rtl="0" algn="l">
                <a:lnSpc>
                  <a:spcPct val="90000"/>
                </a:lnSpc>
                <a:spcBef>
                  <a:spcPts val="0"/>
                </a:spcBef>
                <a:spcAft>
                  <a:spcPts val="0"/>
                </a:spcAft>
                <a:buNone/>
              </a:pPr>
              <a:r>
                <a:rPr b="1" lang="en-US" sz="1050">
                  <a:solidFill>
                    <a:schemeClr val="dk1"/>
                  </a:solidFill>
                  <a:latin typeface="Times New Roman"/>
                  <a:ea typeface="Times New Roman"/>
                  <a:cs typeface="Times New Roman"/>
                  <a:sym typeface="Times New Roman"/>
                </a:rPr>
                <a:t>Defining the Functions of a Web Site</a:t>
              </a:r>
              <a:endParaRPr b="1" sz="1050">
                <a:solidFill>
                  <a:schemeClr val="dk1"/>
                </a:solidFill>
                <a:latin typeface="Times New Roman"/>
                <a:ea typeface="Times New Roman"/>
                <a:cs typeface="Times New Roman"/>
                <a:sym typeface="Times New Roman"/>
              </a:endParaRPr>
            </a:p>
          </p:txBody>
        </p:sp>
        <p:cxnSp>
          <p:nvCxnSpPr>
            <p:cNvPr id="539" name="Google Shape;539;p32"/>
            <p:cNvCxnSpPr/>
            <p:nvPr/>
          </p:nvCxnSpPr>
          <p:spPr>
            <a:xfrm>
              <a:off x="7277418" y="4864438"/>
              <a:ext cx="4548457" cy="0"/>
            </a:xfrm>
            <a:prstGeom prst="straightConnector1">
              <a:avLst/>
            </a:prstGeom>
            <a:solidFill>
              <a:srgbClr val="599BD5"/>
            </a:solidFill>
            <a:ln cap="flat" cmpd="sng" w="12700">
              <a:solidFill>
                <a:srgbClr val="C3D4EB"/>
              </a:solidFill>
              <a:prstDash val="solid"/>
              <a:miter lim="800000"/>
              <a:headEnd len="sm" w="sm" type="none"/>
              <a:tailEnd len="sm" w="sm" type="none"/>
            </a:ln>
          </p:spPr>
        </p:cxnSp>
        <p:sp>
          <p:nvSpPr>
            <p:cNvPr id="540" name="Google Shape;540;p32"/>
            <p:cNvSpPr/>
            <p:nvPr/>
          </p:nvSpPr>
          <p:spPr>
            <a:xfrm>
              <a:off x="7454630" y="4864438"/>
              <a:ext cx="4548457" cy="232483"/>
            </a:xfrm>
            <a:custGeom>
              <a:rect b="b" l="l" r="r" t="t"/>
              <a:pathLst>
                <a:path extrusionOk="0" h="232483" w="4548457">
                  <a:moveTo>
                    <a:pt x="0" y="0"/>
                  </a:moveTo>
                  <a:lnTo>
                    <a:pt x="4548457" y="0"/>
                  </a:lnTo>
                  <a:lnTo>
                    <a:pt x="4548457" y="232483"/>
                  </a:lnTo>
                  <a:lnTo>
                    <a:pt x="0" y="232483"/>
                  </a:lnTo>
                  <a:lnTo>
                    <a:pt x="0" y="0"/>
                  </a:lnTo>
                  <a:close/>
                </a:path>
              </a:pathLst>
            </a:custGeom>
            <a:noFill/>
            <a:ln>
              <a:noFill/>
            </a:ln>
          </p:spPr>
          <p:txBody>
            <a:bodyPr anchorCtr="0" anchor="t" bIns="22850" lIns="22850" spcFirstLastPara="1" rIns="22850" wrap="square" tIns="22850">
              <a:noAutofit/>
            </a:bodyPr>
            <a:lstStyle/>
            <a:p>
              <a:pPr indent="0" lvl="0" marL="0" marR="0" rtl="0" algn="l">
                <a:lnSpc>
                  <a:spcPct val="90000"/>
                </a:lnSpc>
                <a:spcBef>
                  <a:spcPts val="0"/>
                </a:spcBef>
                <a:spcAft>
                  <a:spcPts val="0"/>
                </a:spcAft>
                <a:buNone/>
              </a:pPr>
              <a:r>
                <a:rPr b="1" lang="en-US" sz="1050">
                  <a:solidFill>
                    <a:schemeClr val="dk1"/>
                  </a:solidFill>
                  <a:latin typeface="Times New Roman"/>
                  <a:ea typeface="Times New Roman"/>
                  <a:cs typeface="Times New Roman"/>
                  <a:sym typeface="Times New Roman"/>
                </a:rPr>
                <a:t>Establishing a Web Site</a:t>
              </a:r>
              <a:endParaRPr b="1" sz="1050">
                <a:solidFill>
                  <a:schemeClr val="dk1"/>
                </a:solidFill>
                <a:latin typeface="Times New Roman"/>
                <a:ea typeface="Times New Roman"/>
                <a:cs typeface="Times New Roman"/>
                <a:sym typeface="Times New Roman"/>
              </a:endParaRPr>
            </a:p>
          </p:txBody>
        </p:sp>
        <p:cxnSp>
          <p:nvCxnSpPr>
            <p:cNvPr id="541" name="Google Shape;541;p32"/>
            <p:cNvCxnSpPr/>
            <p:nvPr/>
          </p:nvCxnSpPr>
          <p:spPr>
            <a:xfrm>
              <a:off x="7277418" y="5096921"/>
              <a:ext cx="4548457" cy="0"/>
            </a:xfrm>
            <a:prstGeom prst="straightConnector1">
              <a:avLst/>
            </a:prstGeom>
            <a:solidFill>
              <a:srgbClr val="599BD5"/>
            </a:solidFill>
            <a:ln cap="flat" cmpd="sng" w="12700">
              <a:solidFill>
                <a:srgbClr val="C3D4EB"/>
              </a:solidFill>
              <a:prstDash val="solid"/>
              <a:miter lim="800000"/>
              <a:headEnd len="sm" w="sm" type="none"/>
              <a:tailEnd len="sm" w="sm" type="none"/>
            </a:ln>
          </p:spPr>
        </p:cxnSp>
        <p:sp>
          <p:nvSpPr>
            <p:cNvPr id="542" name="Google Shape;542;p32"/>
            <p:cNvSpPr/>
            <p:nvPr/>
          </p:nvSpPr>
          <p:spPr>
            <a:xfrm>
              <a:off x="7454630" y="5096921"/>
              <a:ext cx="4548457" cy="232483"/>
            </a:xfrm>
            <a:custGeom>
              <a:rect b="b" l="l" r="r" t="t"/>
              <a:pathLst>
                <a:path extrusionOk="0" h="232483" w="4548457">
                  <a:moveTo>
                    <a:pt x="0" y="0"/>
                  </a:moveTo>
                  <a:lnTo>
                    <a:pt x="4548457" y="0"/>
                  </a:lnTo>
                  <a:lnTo>
                    <a:pt x="4548457" y="232483"/>
                  </a:lnTo>
                  <a:lnTo>
                    <a:pt x="0" y="232483"/>
                  </a:lnTo>
                  <a:lnTo>
                    <a:pt x="0" y="0"/>
                  </a:lnTo>
                  <a:close/>
                </a:path>
              </a:pathLst>
            </a:custGeom>
            <a:noFill/>
            <a:ln>
              <a:noFill/>
            </a:ln>
          </p:spPr>
          <p:txBody>
            <a:bodyPr anchorCtr="0" anchor="t" bIns="22850" lIns="22850" spcFirstLastPara="1" rIns="22850" wrap="square" tIns="22850">
              <a:noAutofit/>
            </a:bodyPr>
            <a:lstStyle/>
            <a:p>
              <a:pPr indent="0" lvl="0" marL="0" marR="0" rtl="0" algn="l">
                <a:lnSpc>
                  <a:spcPct val="90000"/>
                </a:lnSpc>
                <a:spcBef>
                  <a:spcPts val="0"/>
                </a:spcBef>
                <a:spcAft>
                  <a:spcPts val="0"/>
                </a:spcAft>
                <a:buNone/>
              </a:pPr>
              <a:r>
                <a:rPr b="1" lang="en-US" sz="1050">
                  <a:solidFill>
                    <a:schemeClr val="dk1"/>
                  </a:solidFill>
                  <a:latin typeface="Times New Roman"/>
                  <a:ea typeface="Times New Roman"/>
                  <a:cs typeface="Times New Roman"/>
                  <a:sym typeface="Times New Roman"/>
                </a:rPr>
                <a:t>Building Traffic to Your Web Site</a:t>
              </a:r>
              <a:endParaRPr b="1" sz="1050">
                <a:solidFill>
                  <a:schemeClr val="dk1"/>
                </a:solidFill>
                <a:latin typeface="Times New Roman"/>
                <a:ea typeface="Times New Roman"/>
                <a:cs typeface="Times New Roman"/>
                <a:sym typeface="Times New Roman"/>
              </a:endParaRPr>
            </a:p>
          </p:txBody>
        </p:sp>
        <p:cxnSp>
          <p:nvCxnSpPr>
            <p:cNvPr id="543" name="Google Shape;543;p32"/>
            <p:cNvCxnSpPr/>
            <p:nvPr/>
          </p:nvCxnSpPr>
          <p:spPr>
            <a:xfrm>
              <a:off x="2551747" y="5329405"/>
              <a:ext cx="9451340" cy="0"/>
            </a:xfrm>
            <a:prstGeom prst="straightConnector1">
              <a:avLst/>
            </a:prstGeom>
            <a:solidFill>
              <a:srgbClr val="599BD5"/>
            </a:solidFill>
            <a:ln cap="flat" cmpd="sng" w="12700">
              <a:solidFill>
                <a:srgbClr val="C3D4EB"/>
              </a:solidFill>
              <a:prstDash val="solid"/>
              <a:miter lim="800000"/>
              <a:headEnd len="sm" w="sm" type="none"/>
              <a:tailEnd len="sm" w="sm" type="none"/>
            </a:ln>
          </p:spPr>
        </p:cxnSp>
        <p:sp>
          <p:nvSpPr>
            <p:cNvPr id="544" name="Google Shape;544;p32"/>
            <p:cNvSpPr/>
            <p:nvPr/>
          </p:nvSpPr>
          <p:spPr>
            <a:xfrm>
              <a:off x="2728960" y="5375902"/>
              <a:ext cx="4548457" cy="929933"/>
            </a:xfrm>
            <a:custGeom>
              <a:rect b="b" l="l" r="r" t="t"/>
              <a:pathLst>
                <a:path extrusionOk="0" h="929933" w="4548457">
                  <a:moveTo>
                    <a:pt x="0" y="0"/>
                  </a:moveTo>
                  <a:lnTo>
                    <a:pt x="4548457" y="0"/>
                  </a:lnTo>
                  <a:lnTo>
                    <a:pt x="4548457" y="929933"/>
                  </a:lnTo>
                  <a:lnTo>
                    <a:pt x="0" y="929933"/>
                  </a:lnTo>
                  <a:lnTo>
                    <a:pt x="0" y="0"/>
                  </a:lnTo>
                  <a:close/>
                </a:path>
              </a:pathLst>
            </a:custGeom>
            <a:noFill/>
            <a:ln>
              <a:noFill/>
            </a:ln>
          </p:spPr>
          <p:txBody>
            <a:bodyPr anchorCtr="0" anchor="t" bIns="80000" lIns="80000" spcFirstLastPara="1" rIns="80000" wrap="square" tIns="80000">
              <a:noAutofit/>
            </a:bodyPr>
            <a:lstStyle/>
            <a:p>
              <a:pPr indent="0" lvl="0" marL="0" marR="0" rtl="0" algn="l">
                <a:lnSpc>
                  <a:spcPct val="90000"/>
                </a:lnSpc>
                <a:spcBef>
                  <a:spcPts val="0"/>
                </a:spcBef>
                <a:spcAft>
                  <a:spcPts val="0"/>
                </a:spcAft>
                <a:buNone/>
              </a:pPr>
              <a:r>
                <a:rPr lang="en-US" sz="2100">
                  <a:solidFill>
                    <a:schemeClr val="dk1"/>
                  </a:solidFill>
                  <a:latin typeface="Times New Roman"/>
                  <a:ea typeface="Times New Roman"/>
                  <a:cs typeface="Times New Roman"/>
                  <a:sym typeface="Times New Roman"/>
                </a:rPr>
                <a:t>Technology Infrastructure Required to Support E-Commerce and M-Commerce</a:t>
              </a:r>
              <a:endParaRPr sz="2100">
                <a:solidFill>
                  <a:schemeClr val="dk1"/>
                </a:solidFill>
                <a:latin typeface="Times New Roman"/>
                <a:ea typeface="Times New Roman"/>
                <a:cs typeface="Times New Roman"/>
                <a:sym typeface="Times New Roman"/>
              </a:endParaRPr>
            </a:p>
          </p:txBody>
        </p:sp>
        <p:sp>
          <p:nvSpPr>
            <p:cNvPr id="545" name="Google Shape;545;p32"/>
            <p:cNvSpPr/>
            <p:nvPr/>
          </p:nvSpPr>
          <p:spPr>
            <a:xfrm>
              <a:off x="7454630" y="5375902"/>
              <a:ext cx="4548457" cy="232483"/>
            </a:xfrm>
            <a:custGeom>
              <a:rect b="b" l="l" r="r" t="t"/>
              <a:pathLst>
                <a:path extrusionOk="0" h="232483" w="4548457">
                  <a:moveTo>
                    <a:pt x="0" y="0"/>
                  </a:moveTo>
                  <a:lnTo>
                    <a:pt x="4548457" y="0"/>
                  </a:lnTo>
                  <a:lnTo>
                    <a:pt x="4548457" y="232483"/>
                  </a:lnTo>
                  <a:lnTo>
                    <a:pt x="0" y="232483"/>
                  </a:lnTo>
                  <a:lnTo>
                    <a:pt x="0" y="0"/>
                  </a:lnTo>
                  <a:close/>
                </a:path>
              </a:pathLst>
            </a:custGeom>
            <a:noFill/>
            <a:ln>
              <a:noFill/>
            </a:ln>
          </p:spPr>
          <p:txBody>
            <a:bodyPr anchorCtr="0" anchor="t" bIns="22850" lIns="22850" spcFirstLastPara="1" rIns="22850" wrap="square" tIns="22850">
              <a:noAutofit/>
            </a:bodyPr>
            <a:lstStyle/>
            <a:p>
              <a:pPr indent="0" lvl="0" marL="0" marR="0" rtl="0" algn="l">
                <a:lnSpc>
                  <a:spcPct val="90000"/>
                </a:lnSpc>
                <a:spcBef>
                  <a:spcPts val="0"/>
                </a:spcBef>
                <a:spcAft>
                  <a:spcPts val="0"/>
                </a:spcAft>
                <a:buNone/>
              </a:pPr>
              <a:r>
                <a:rPr b="1" lang="en-US" sz="1050">
                  <a:solidFill>
                    <a:schemeClr val="dk1"/>
                  </a:solidFill>
                  <a:latin typeface="Times New Roman"/>
                  <a:ea typeface="Times New Roman"/>
                  <a:cs typeface="Times New Roman"/>
                  <a:sym typeface="Times New Roman"/>
                </a:rPr>
                <a:t>Hardware</a:t>
              </a:r>
              <a:endParaRPr b="1" sz="1050">
                <a:solidFill>
                  <a:schemeClr val="dk1"/>
                </a:solidFill>
                <a:latin typeface="Times New Roman"/>
                <a:ea typeface="Times New Roman"/>
                <a:cs typeface="Times New Roman"/>
                <a:sym typeface="Times New Roman"/>
              </a:endParaRPr>
            </a:p>
          </p:txBody>
        </p:sp>
        <p:cxnSp>
          <p:nvCxnSpPr>
            <p:cNvPr id="546" name="Google Shape;546;p32"/>
            <p:cNvCxnSpPr/>
            <p:nvPr/>
          </p:nvCxnSpPr>
          <p:spPr>
            <a:xfrm>
              <a:off x="7277417" y="5608385"/>
              <a:ext cx="4548457" cy="0"/>
            </a:xfrm>
            <a:prstGeom prst="straightConnector1">
              <a:avLst/>
            </a:prstGeom>
            <a:solidFill>
              <a:srgbClr val="599BD5"/>
            </a:solidFill>
            <a:ln cap="flat" cmpd="sng" w="12700">
              <a:solidFill>
                <a:srgbClr val="C3D4EB"/>
              </a:solidFill>
              <a:prstDash val="solid"/>
              <a:miter lim="800000"/>
              <a:headEnd len="sm" w="sm" type="none"/>
              <a:tailEnd len="sm" w="sm" type="none"/>
            </a:ln>
          </p:spPr>
        </p:cxnSp>
        <p:sp>
          <p:nvSpPr>
            <p:cNvPr id="547" name="Google Shape;547;p32"/>
            <p:cNvSpPr/>
            <p:nvPr/>
          </p:nvSpPr>
          <p:spPr>
            <a:xfrm>
              <a:off x="7454630" y="5608385"/>
              <a:ext cx="4548457" cy="232483"/>
            </a:xfrm>
            <a:custGeom>
              <a:rect b="b" l="l" r="r" t="t"/>
              <a:pathLst>
                <a:path extrusionOk="0" h="232483" w="4548457">
                  <a:moveTo>
                    <a:pt x="0" y="0"/>
                  </a:moveTo>
                  <a:lnTo>
                    <a:pt x="4548457" y="0"/>
                  </a:lnTo>
                  <a:lnTo>
                    <a:pt x="4548457" y="232483"/>
                  </a:lnTo>
                  <a:lnTo>
                    <a:pt x="0" y="232483"/>
                  </a:lnTo>
                  <a:lnTo>
                    <a:pt x="0" y="0"/>
                  </a:lnTo>
                  <a:close/>
                </a:path>
              </a:pathLst>
            </a:custGeom>
            <a:noFill/>
            <a:ln>
              <a:noFill/>
            </a:ln>
          </p:spPr>
          <p:txBody>
            <a:bodyPr anchorCtr="0" anchor="t" bIns="22850" lIns="22850" spcFirstLastPara="1" rIns="22850" wrap="square" tIns="22850">
              <a:noAutofit/>
            </a:bodyPr>
            <a:lstStyle/>
            <a:p>
              <a:pPr indent="0" lvl="0" marL="0" marR="0" rtl="0" algn="l">
                <a:lnSpc>
                  <a:spcPct val="90000"/>
                </a:lnSpc>
                <a:spcBef>
                  <a:spcPts val="0"/>
                </a:spcBef>
                <a:spcAft>
                  <a:spcPts val="0"/>
                </a:spcAft>
                <a:buNone/>
              </a:pPr>
              <a:r>
                <a:rPr b="1" lang="en-US" sz="1050">
                  <a:solidFill>
                    <a:schemeClr val="dk1"/>
                  </a:solidFill>
                  <a:latin typeface="Times New Roman"/>
                  <a:ea typeface="Times New Roman"/>
                  <a:cs typeface="Times New Roman"/>
                  <a:sym typeface="Times New Roman"/>
                </a:rPr>
                <a:t>E-Commerce Software</a:t>
              </a:r>
              <a:endParaRPr b="1" sz="1050">
                <a:solidFill>
                  <a:schemeClr val="dk1"/>
                </a:solidFill>
                <a:latin typeface="Times New Roman"/>
                <a:ea typeface="Times New Roman"/>
                <a:cs typeface="Times New Roman"/>
                <a:sym typeface="Times New Roman"/>
              </a:endParaRPr>
            </a:p>
          </p:txBody>
        </p:sp>
        <p:cxnSp>
          <p:nvCxnSpPr>
            <p:cNvPr id="548" name="Google Shape;548;p32"/>
            <p:cNvCxnSpPr/>
            <p:nvPr/>
          </p:nvCxnSpPr>
          <p:spPr>
            <a:xfrm>
              <a:off x="7277417" y="5840869"/>
              <a:ext cx="4548457" cy="0"/>
            </a:xfrm>
            <a:prstGeom prst="straightConnector1">
              <a:avLst/>
            </a:prstGeom>
            <a:solidFill>
              <a:srgbClr val="599BD5"/>
            </a:solidFill>
            <a:ln cap="flat" cmpd="sng" w="12700">
              <a:solidFill>
                <a:srgbClr val="C3D4EB"/>
              </a:solidFill>
              <a:prstDash val="solid"/>
              <a:miter lim="800000"/>
              <a:headEnd len="sm" w="sm" type="none"/>
              <a:tailEnd len="sm" w="sm" type="none"/>
            </a:ln>
          </p:spPr>
        </p:cxnSp>
        <p:sp>
          <p:nvSpPr>
            <p:cNvPr id="549" name="Google Shape;549;p32"/>
            <p:cNvSpPr/>
            <p:nvPr/>
          </p:nvSpPr>
          <p:spPr>
            <a:xfrm>
              <a:off x="7454630" y="5840869"/>
              <a:ext cx="4548457" cy="232483"/>
            </a:xfrm>
            <a:custGeom>
              <a:rect b="b" l="l" r="r" t="t"/>
              <a:pathLst>
                <a:path extrusionOk="0" h="232483" w="4548457">
                  <a:moveTo>
                    <a:pt x="0" y="0"/>
                  </a:moveTo>
                  <a:lnTo>
                    <a:pt x="4548457" y="0"/>
                  </a:lnTo>
                  <a:lnTo>
                    <a:pt x="4548457" y="232483"/>
                  </a:lnTo>
                  <a:lnTo>
                    <a:pt x="0" y="232483"/>
                  </a:lnTo>
                  <a:lnTo>
                    <a:pt x="0" y="0"/>
                  </a:lnTo>
                  <a:close/>
                </a:path>
              </a:pathLst>
            </a:custGeom>
            <a:noFill/>
            <a:ln>
              <a:noFill/>
            </a:ln>
          </p:spPr>
          <p:txBody>
            <a:bodyPr anchorCtr="0" anchor="t" bIns="22850" lIns="22850" spcFirstLastPara="1" rIns="22850" wrap="square" tIns="22850">
              <a:noAutofit/>
            </a:bodyPr>
            <a:lstStyle/>
            <a:p>
              <a:pPr indent="0" lvl="0" marL="0" marR="0" rtl="0" algn="l">
                <a:lnSpc>
                  <a:spcPct val="90000"/>
                </a:lnSpc>
                <a:spcBef>
                  <a:spcPts val="0"/>
                </a:spcBef>
                <a:spcAft>
                  <a:spcPts val="0"/>
                </a:spcAft>
                <a:buNone/>
              </a:pPr>
              <a:r>
                <a:rPr b="1" lang="en-US" sz="1050">
                  <a:solidFill>
                    <a:schemeClr val="dk1"/>
                  </a:solidFill>
                  <a:latin typeface="Times New Roman"/>
                  <a:ea typeface="Times New Roman"/>
                  <a:cs typeface="Times New Roman"/>
                  <a:sym typeface="Times New Roman"/>
                </a:rPr>
                <a:t>Mobile Commerce Hardware and Software</a:t>
              </a:r>
              <a:endParaRPr b="1" sz="1050">
                <a:solidFill>
                  <a:schemeClr val="dk1"/>
                </a:solidFill>
                <a:latin typeface="Times New Roman"/>
                <a:ea typeface="Times New Roman"/>
                <a:cs typeface="Times New Roman"/>
                <a:sym typeface="Times New Roman"/>
              </a:endParaRPr>
            </a:p>
          </p:txBody>
        </p:sp>
        <p:cxnSp>
          <p:nvCxnSpPr>
            <p:cNvPr id="550" name="Google Shape;550;p32"/>
            <p:cNvCxnSpPr/>
            <p:nvPr/>
          </p:nvCxnSpPr>
          <p:spPr>
            <a:xfrm>
              <a:off x="7277417" y="6073352"/>
              <a:ext cx="4548457" cy="0"/>
            </a:xfrm>
            <a:prstGeom prst="straightConnector1">
              <a:avLst/>
            </a:prstGeom>
            <a:solidFill>
              <a:srgbClr val="599BD5"/>
            </a:solidFill>
            <a:ln cap="flat" cmpd="sng" w="12700">
              <a:solidFill>
                <a:srgbClr val="C3D4EB"/>
              </a:solidFill>
              <a:prstDash val="solid"/>
              <a:miter lim="800000"/>
              <a:headEnd len="sm" w="sm" type="none"/>
              <a:tailEnd len="sm" w="sm" type="none"/>
            </a:ln>
          </p:spPr>
        </p:cxnSp>
        <p:sp>
          <p:nvSpPr>
            <p:cNvPr id="551" name="Google Shape;551;p32"/>
            <p:cNvSpPr/>
            <p:nvPr/>
          </p:nvSpPr>
          <p:spPr>
            <a:xfrm>
              <a:off x="7454630" y="6073352"/>
              <a:ext cx="4548457" cy="232483"/>
            </a:xfrm>
            <a:custGeom>
              <a:rect b="b" l="l" r="r" t="t"/>
              <a:pathLst>
                <a:path extrusionOk="0" h="232483" w="4548457">
                  <a:moveTo>
                    <a:pt x="0" y="0"/>
                  </a:moveTo>
                  <a:lnTo>
                    <a:pt x="4548457" y="0"/>
                  </a:lnTo>
                  <a:lnTo>
                    <a:pt x="4548457" y="232483"/>
                  </a:lnTo>
                  <a:lnTo>
                    <a:pt x="0" y="232483"/>
                  </a:lnTo>
                  <a:lnTo>
                    <a:pt x="0" y="0"/>
                  </a:lnTo>
                  <a:close/>
                </a:path>
              </a:pathLst>
            </a:custGeom>
            <a:noFill/>
            <a:ln>
              <a:noFill/>
            </a:ln>
          </p:spPr>
          <p:txBody>
            <a:bodyPr anchorCtr="0" anchor="t" bIns="22850" lIns="22850" spcFirstLastPara="1" rIns="22850" wrap="square" tIns="22850">
              <a:noAutofit/>
            </a:bodyPr>
            <a:lstStyle/>
            <a:p>
              <a:pPr indent="0" lvl="0" marL="0" marR="0" rtl="0" algn="l">
                <a:lnSpc>
                  <a:spcPct val="90000"/>
                </a:lnSpc>
                <a:spcBef>
                  <a:spcPts val="0"/>
                </a:spcBef>
                <a:spcAft>
                  <a:spcPts val="0"/>
                </a:spcAft>
                <a:buNone/>
              </a:pPr>
              <a:r>
                <a:rPr b="1" lang="en-US" sz="1050">
                  <a:solidFill>
                    <a:schemeClr val="dk1"/>
                  </a:solidFill>
                  <a:latin typeface="Times New Roman"/>
                  <a:ea typeface="Times New Roman"/>
                  <a:cs typeface="Times New Roman"/>
                  <a:sym typeface="Times New Roman"/>
                </a:rPr>
                <a:t>Electronic Payment Systems</a:t>
              </a:r>
              <a:endParaRPr b="1" sz="1050">
                <a:solidFill>
                  <a:schemeClr val="dk1"/>
                </a:solidFill>
                <a:latin typeface="Times New Roman"/>
                <a:ea typeface="Times New Roman"/>
                <a:cs typeface="Times New Roman"/>
                <a:sym typeface="Times New Roman"/>
              </a:endParaRPr>
            </a:p>
          </p:txBody>
        </p:sp>
        <p:cxnSp>
          <p:nvCxnSpPr>
            <p:cNvPr id="552" name="Google Shape;552;p32"/>
            <p:cNvCxnSpPr/>
            <p:nvPr/>
          </p:nvCxnSpPr>
          <p:spPr>
            <a:xfrm>
              <a:off x="2551747" y="6305835"/>
              <a:ext cx="9451340" cy="0"/>
            </a:xfrm>
            <a:prstGeom prst="straightConnector1">
              <a:avLst/>
            </a:prstGeom>
            <a:solidFill>
              <a:srgbClr val="599BD5"/>
            </a:solidFill>
            <a:ln cap="flat" cmpd="sng" w="12700">
              <a:solidFill>
                <a:srgbClr val="C3D4EB"/>
              </a:solidFill>
              <a:prstDash val="solid"/>
              <a:miter lim="800000"/>
              <a:headEnd len="sm" w="sm" type="none"/>
              <a:tailEnd len="sm" w="sm" type="none"/>
            </a:ln>
          </p:spPr>
        </p:cxnSp>
      </p:gr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56" name="Shape 556"/>
        <p:cNvGrpSpPr/>
        <p:nvPr/>
      </p:nvGrpSpPr>
      <p:grpSpPr>
        <a:xfrm>
          <a:off x="0" y="0"/>
          <a:ext cx="0" cy="0"/>
          <a:chOff x="0" y="0"/>
          <a:chExt cx="0" cy="0"/>
        </a:xfrm>
      </p:grpSpPr>
      <p:sp>
        <p:nvSpPr>
          <p:cNvPr id="557" name="Google Shape;557;p33"/>
          <p:cNvSpPr txBox="1"/>
          <p:nvPr>
            <p:ph type="title"/>
          </p:nvPr>
        </p:nvSpPr>
        <p:spPr>
          <a:xfrm>
            <a:off x="470647" y="469859"/>
            <a:ext cx="9224681" cy="655264"/>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chemeClr val="lt1"/>
              </a:buClr>
              <a:buSzPct val="100000"/>
              <a:buFont typeface="Times New Roman"/>
              <a:buNone/>
            </a:pPr>
            <a:r>
              <a:rPr lang="en-US"/>
              <a:t>Electronic and Mobile Commerce Applications</a:t>
            </a:r>
            <a:endParaRPr/>
          </a:p>
        </p:txBody>
      </p:sp>
      <p:sp>
        <p:nvSpPr>
          <p:cNvPr id="558" name="Google Shape;558;p33"/>
          <p:cNvSpPr txBox="1"/>
          <p:nvPr>
            <p:ph idx="1" type="body"/>
          </p:nvPr>
        </p:nvSpPr>
        <p:spPr>
          <a:xfrm>
            <a:off x="188685" y="1422213"/>
            <a:ext cx="11814627" cy="4934138"/>
          </a:xfrm>
          <a:prstGeom prst="rect">
            <a:avLst/>
          </a:prstGeom>
          <a:noFill/>
          <a:ln>
            <a:noFill/>
          </a:ln>
        </p:spPr>
        <p:txBody>
          <a:bodyPr anchorCtr="0" anchor="t" bIns="45700" lIns="91425" spcFirstLastPara="1" rIns="91425" wrap="square" tIns="45700">
            <a:normAutofit/>
          </a:bodyPr>
          <a:lstStyle/>
          <a:p>
            <a:pPr indent="0" lvl="0" marL="0" rtl="0" algn="just">
              <a:lnSpc>
                <a:spcPct val="150000"/>
              </a:lnSpc>
              <a:spcBef>
                <a:spcPts val="0"/>
              </a:spcBef>
              <a:spcAft>
                <a:spcPts val="0"/>
              </a:spcAft>
              <a:buClr>
                <a:srgbClr val="FF0000"/>
              </a:buClr>
              <a:buSzPts val="2800"/>
              <a:buNone/>
            </a:pPr>
            <a:r>
              <a:rPr b="1" lang="en-US">
                <a:solidFill>
                  <a:srgbClr val="FF0000"/>
                </a:solidFill>
              </a:rPr>
              <a:t>1- Wholesale e-Commerce</a:t>
            </a:r>
            <a:endParaRPr/>
          </a:p>
          <a:p>
            <a:pPr indent="-228600" lvl="0" marL="228600" rtl="0" algn="just">
              <a:lnSpc>
                <a:spcPct val="150000"/>
              </a:lnSpc>
              <a:spcBef>
                <a:spcPts val="1000"/>
              </a:spcBef>
              <a:spcAft>
                <a:spcPts val="0"/>
              </a:spcAft>
              <a:buClr>
                <a:schemeClr val="dk1"/>
              </a:buClr>
              <a:buSzPts val="2800"/>
              <a:buChar char="•"/>
            </a:pPr>
            <a:r>
              <a:rPr lang="en-US"/>
              <a:t>High percentage of manufacturing downtime is often caused by not having the right part at the right time in the right place. The result is lost productivity and capacity. </a:t>
            </a:r>
            <a:endParaRPr/>
          </a:p>
          <a:p>
            <a:pPr indent="-228600" lvl="0" marL="228600" rtl="0" algn="just">
              <a:lnSpc>
                <a:spcPct val="150000"/>
              </a:lnSpc>
              <a:spcBef>
                <a:spcPts val="1000"/>
              </a:spcBef>
              <a:spcAft>
                <a:spcPts val="0"/>
              </a:spcAft>
              <a:buClr>
                <a:schemeClr val="dk1"/>
              </a:buClr>
              <a:buSzPts val="2800"/>
              <a:buChar char="•"/>
            </a:pPr>
            <a:r>
              <a:rPr lang="en-US"/>
              <a:t>E-commerce software for plant operations provides powerful comparative searching capabilities to enable managers to identify functionally equivalent items, helping them spot opportunities to combine purchases for cost savings.</a:t>
            </a:r>
            <a:endParaRPr/>
          </a:p>
        </p:txBody>
      </p:sp>
      <p:sp>
        <p:nvSpPr>
          <p:cNvPr id="559" name="Google Shape;559;p33"/>
          <p:cNvSpPr txBox="1"/>
          <p:nvPr>
            <p:ph idx="10" type="dt"/>
          </p:nvPr>
        </p:nvSpPr>
        <p:spPr>
          <a:xfrm>
            <a:off x="159656" y="6474053"/>
            <a:ext cx="3478893" cy="378047"/>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Lecture 7 Electronic and Mobile Commerce</a:t>
            </a:r>
            <a:endParaRPr/>
          </a:p>
        </p:txBody>
      </p:sp>
      <p:sp>
        <p:nvSpPr>
          <p:cNvPr id="560" name="Google Shape;560;p33"/>
          <p:cNvSpPr txBox="1"/>
          <p:nvPr>
            <p:ph idx="11" type="ftr"/>
          </p:nvPr>
        </p:nvSpPr>
        <p:spPr>
          <a:xfrm>
            <a:off x="4242545" y="6486976"/>
            <a:ext cx="3706906"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solidFill>
                  <a:schemeClr val="lt1"/>
                </a:solidFill>
              </a:rPr>
              <a:t>www.midocean.ae</a:t>
            </a:r>
            <a:endParaRPr/>
          </a:p>
        </p:txBody>
      </p:sp>
      <p:sp>
        <p:nvSpPr>
          <p:cNvPr id="561" name="Google Shape;561;p33"/>
          <p:cNvSpPr txBox="1"/>
          <p:nvPr>
            <p:ph idx="12" type="sldNum"/>
          </p:nvPr>
        </p:nvSpPr>
        <p:spPr>
          <a:xfrm>
            <a:off x="8095129" y="6486976"/>
            <a:ext cx="3908183"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US"/>
              <a:t>MGM331 Principles of Management Information Systems</a:t>
            </a:r>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65" name="Shape 565"/>
        <p:cNvGrpSpPr/>
        <p:nvPr/>
      </p:nvGrpSpPr>
      <p:grpSpPr>
        <a:xfrm>
          <a:off x="0" y="0"/>
          <a:ext cx="0" cy="0"/>
          <a:chOff x="0" y="0"/>
          <a:chExt cx="0" cy="0"/>
        </a:xfrm>
      </p:grpSpPr>
      <p:sp>
        <p:nvSpPr>
          <p:cNvPr id="566" name="Google Shape;566;p34"/>
          <p:cNvSpPr txBox="1"/>
          <p:nvPr>
            <p:ph type="title"/>
          </p:nvPr>
        </p:nvSpPr>
        <p:spPr>
          <a:xfrm>
            <a:off x="470647" y="469859"/>
            <a:ext cx="9224681" cy="655264"/>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chemeClr val="lt1"/>
              </a:buClr>
              <a:buSzPct val="100000"/>
              <a:buFont typeface="Times New Roman"/>
              <a:buNone/>
            </a:pPr>
            <a:r>
              <a:rPr lang="en-US"/>
              <a:t>Electronic and Mobile Commerce Applications</a:t>
            </a:r>
            <a:endParaRPr/>
          </a:p>
        </p:txBody>
      </p:sp>
      <p:sp>
        <p:nvSpPr>
          <p:cNvPr id="567" name="Google Shape;567;p34"/>
          <p:cNvSpPr txBox="1"/>
          <p:nvPr>
            <p:ph idx="1" type="body"/>
          </p:nvPr>
        </p:nvSpPr>
        <p:spPr>
          <a:xfrm>
            <a:off x="188685" y="1422213"/>
            <a:ext cx="11814627" cy="4934138"/>
          </a:xfrm>
          <a:prstGeom prst="rect">
            <a:avLst/>
          </a:prstGeom>
          <a:noFill/>
          <a:ln>
            <a:noFill/>
          </a:ln>
        </p:spPr>
        <p:txBody>
          <a:bodyPr anchorCtr="0" anchor="t" bIns="45700" lIns="91425" spcFirstLastPara="1" rIns="91425" wrap="square" tIns="45700">
            <a:normAutofit/>
          </a:bodyPr>
          <a:lstStyle/>
          <a:p>
            <a:pPr indent="0" lvl="0" marL="0" rtl="0" algn="just">
              <a:lnSpc>
                <a:spcPct val="150000"/>
              </a:lnSpc>
              <a:spcBef>
                <a:spcPts val="0"/>
              </a:spcBef>
              <a:spcAft>
                <a:spcPts val="0"/>
              </a:spcAft>
              <a:buClr>
                <a:srgbClr val="FF0000"/>
              </a:buClr>
              <a:buSzPts val="2800"/>
              <a:buNone/>
            </a:pPr>
            <a:r>
              <a:rPr b="1" lang="en-US">
                <a:solidFill>
                  <a:srgbClr val="FF0000"/>
                </a:solidFill>
              </a:rPr>
              <a:t>2- Manufacturing</a:t>
            </a:r>
            <a:endParaRPr b="1">
              <a:solidFill>
                <a:srgbClr val="FF0000"/>
              </a:solidFill>
            </a:endParaRPr>
          </a:p>
          <a:p>
            <a:pPr indent="-228600" lvl="0" marL="228600" rtl="0" algn="just">
              <a:lnSpc>
                <a:spcPct val="150000"/>
              </a:lnSpc>
              <a:spcBef>
                <a:spcPts val="1000"/>
              </a:spcBef>
              <a:spcAft>
                <a:spcPts val="0"/>
              </a:spcAft>
              <a:buClr>
                <a:schemeClr val="dk1"/>
              </a:buClr>
              <a:buSzPts val="2800"/>
              <a:buChar char="•"/>
            </a:pPr>
            <a:r>
              <a:rPr lang="en-US"/>
              <a:t>One approach taken by many manufacturers to raise profitability and improve customer service is to move their supply chain operations onto the Internet. </a:t>
            </a:r>
            <a:endParaRPr/>
          </a:p>
          <a:p>
            <a:pPr indent="-228600" lvl="0" marL="228600" rtl="0" algn="just">
              <a:lnSpc>
                <a:spcPct val="150000"/>
              </a:lnSpc>
              <a:spcBef>
                <a:spcPts val="1000"/>
              </a:spcBef>
              <a:spcAft>
                <a:spcPts val="0"/>
              </a:spcAft>
              <a:buClr>
                <a:schemeClr val="dk1"/>
              </a:buClr>
              <a:buSzPts val="2800"/>
              <a:buChar char="•"/>
            </a:pPr>
            <a:r>
              <a:rPr lang="en-US"/>
              <a:t>This approach speeds up the movement of raw materials and finished products and reduces the amount of inventory that must be maintained. It also leads to a much more competitive marketplace and lower prices.</a:t>
            </a:r>
            <a:endParaRPr/>
          </a:p>
        </p:txBody>
      </p:sp>
      <p:sp>
        <p:nvSpPr>
          <p:cNvPr id="568" name="Google Shape;568;p34"/>
          <p:cNvSpPr txBox="1"/>
          <p:nvPr>
            <p:ph idx="10" type="dt"/>
          </p:nvPr>
        </p:nvSpPr>
        <p:spPr>
          <a:xfrm>
            <a:off x="159656" y="6474053"/>
            <a:ext cx="3478893" cy="378047"/>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Lecture 7 Electronic and Mobile Commerce</a:t>
            </a:r>
            <a:endParaRPr/>
          </a:p>
        </p:txBody>
      </p:sp>
      <p:sp>
        <p:nvSpPr>
          <p:cNvPr id="569" name="Google Shape;569;p34"/>
          <p:cNvSpPr txBox="1"/>
          <p:nvPr>
            <p:ph idx="11" type="ftr"/>
          </p:nvPr>
        </p:nvSpPr>
        <p:spPr>
          <a:xfrm>
            <a:off x="4242545" y="6486976"/>
            <a:ext cx="3706906"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solidFill>
                  <a:schemeClr val="lt1"/>
                </a:solidFill>
              </a:rPr>
              <a:t>www.midocean.ae</a:t>
            </a:r>
            <a:endParaRPr/>
          </a:p>
        </p:txBody>
      </p:sp>
      <p:sp>
        <p:nvSpPr>
          <p:cNvPr id="570" name="Google Shape;570;p34"/>
          <p:cNvSpPr txBox="1"/>
          <p:nvPr>
            <p:ph idx="12" type="sldNum"/>
          </p:nvPr>
        </p:nvSpPr>
        <p:spPr>
          <a:xfrm>
            <a:off x="8095129" y="6486976"/>
            <a:ext cx="3908183"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US"/>
              <a:t>MGM331 Principles of Management Information Systems</a:t>
            </a:r>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74" name="Shape 574"/>
        <p:cNvGrpSpPr/>
        <p:nvPr/>
      </p:nvGrpSpPr>
      <p:grpSpPr>
        <a:xfrm>
          <a:off x="0" y="0"/>
          <a:ext cx="0" cy="0"/>
          <a:chOff x="0" y="0"/>
          <a:chExt cx="0" cy="0"/>
        </a:xfrm>
      </p:grpSpPr>
      <p:sp>
        <p:nvSpPr>
          <p:cNvPr id="575" name="Google Shape;575;p35"/>
          <p:cNvSpPr txBox="1"/>
          <p:nvPr>
            <p:ph type="title"/>
          </p:nvPr>
        </p:nvSpPr>
        <p:spPr>
          <a:xfrm>
            <a:off x="470647" y="469859"/>
            <a:ext cx="9224681" cy="655264"/>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chemeClr val="lt1"/>
              </a:buClr>
              <a:buSzPct val="100000"/>
              <a:buFont typeface="Times New Roman"/>
              <a:buNone/>
            </a:pPr>
            <a:r>
              <a:rPr lang="en-US"/>
              <a:t>Electronic and Mobile Commerce Applications</a:t>
            </a:r>
            <a:endParaRPr/>
          </a:p>
        </p:txBody>
      </p:sp>
      <p:sp>
        <p:nvSpPr>
          <p:cNvPr id="576" name="Google Shape;576;p35"/>
          <p:cNvSpPr txBox="1"/>
          <p:nvPr>
            <p:ph idx="1" type="body"/>
          </p:nvPr>
        </p:nvSpPr>
        <p:spPr>
          <a:xfrm>
            <a:off x="188685" y="1422213"/>
            <a:ext cx="11814627" cy="4934138"/>
          </a:xfrm>
          <a:prstGeom prst="rect">
            <a:avLst/>
          </a:prstGeom>
          <a:noFill/>
          <a:ln>
            <a:noFill/>
          </a:ln>
        </p:spPr>
        <p:txBody>
          <a:bodyPr anchorCtr="0" anchor="t" bIns="45700" lIns="91425" spcFirstLastPara="1" rIns="91425" wrap="square" tIns="45700">
            <a:normAutofit/>
          </a:bodyPr>
          <a:lstStyle/>
          <a:p>
            <a:pPr indent="0" lvl="0" marL="0" rtl="0" algn="just">
              <a:lnSpc>
                <a:spcPct val="150000"/>
              </a:lnSpc>
              <a:spcBef>
                <a:spcPts val="0"/>
              </a:spcBef>
              <a:spcAft>
                <a:spcPts val="0"/>
              </a:spcAft>
              <a:buClr>
                <a:srgbClr val="FF0000"/>
              </a:buClr>
              <a:buSzPts val="3400"/>
              <a:buNone/>
            </a:pPr>
            <a:r>
              <a:rPr b="1" lang="en-US" sz="3400">
                <a:solidFill>
                  <a:srgbClr val="FF0000"/>
                </a:solidFill>
              </a:rPr>
              <a:t>3- Marketing</a:t>
            </a:r>
            <a:endParaRPr b="1">
              <a:solidFill>
                <a:srgbClr val="FF0000"/>
              </a:solidFill>
            </a:endParaRPr>
          </a:p>
          <a:p>
            <a:pPr indent="-228600" lvl="0" marL="228600" rtl="0" algn="just">
              <a:lnSpc>
                <a:spcPct val="150000"/>
              </a:lnSpc>
              <a:spcBef>
                <a:spcPts val="1000"/>
              </a:spcBef>
              <a:spcAft>
                <a:spcPts val="0"/>
              </a:spcAft>
              <a:buClr>
                <a:schemeClr val="dk1"/>
              </a:buClr>
              <a:buSzPts val="2800"/>
              <a:buChar char="•"/>
            </a:pPr>
            <a:r>
              <a:rPr lang="en-US"/>
              <a:t>The nature of the Web enables firms to gather more information about customer behavior and preferences as customers and potential customers gather their own information and make their purchase decisions.</a:t>
            </a:r>
            <a:endParaRPr/>
          </a:p>
          <a:p>
            <a:pPr indent="-228600" lvl="0" marL="228600" rtl="0" algn="just">
              <a:lnSpc>
                <a:spcPct val="150000"/>
              </a:lnSpc>
              <a:spcBef>
                <a:spcPts val="1000"/>
              </a:spcBef>
              <a:spcAft>
                <a:spcPts val="0"/>
              </a:spcAft>
              <a:buClr>
                <a:schemeClr val="dk1"/>
              </a:buClr>
              <a:buSzPts val="2800"/>
              <a:buChar char="•"/>
            </a:pPr>
            <a:r>
              <a:rPr lang="en-US"/>
              <a:t>Internet advertisers use the data to identify specific markets and target them with tailored advertising messages. </a:t>
            </a:r>
            <a:endParaRPr/>
          </a:p>
        </p:txBody>
      </p:sp>
      <p:sp>
        <p:nvSpPr>
          <p:cNvPr id="577" name="Google Shape;577;p35"/>
          <p:cNvSpPr txBox="1"/>
          <p:nvPr>
            <p:ph idx="10" type="dt"/>
          </p:nvPr>
        </p:nvSpPr>
        <p:spPr>
          <a:xfrm>
            <a:off x="159656" y="6474053"/>
            <a:ext cx="3478893" cy="378047"/>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Lecture 7 Electronic and Mobile Commerce</a:t>
            </a:r>
            <a:endParaRPr/>
          </a:p>
        </p:txBody>
      </p:sp>
      <p:sp>
        <p:nvSpPr>
          <p:cNvPr id="578" name="Google Shape;578;p35"/>
          <p:cNvSpPr txBox="1"/>
          <p:nvPr>
            <p:ph idx="11" type="ftr"/>
          </p:nvPr>
        </p:nvSpPr>
        <p:spPr>
          <a:xfrm>
            <a:off x="4242545" y="6486976"/>
            <a:ext cx="3706906"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solidFill>
                  <a:schemeClr val="lt1"/>
                </a:solidFill>
              </a:rPr>
              <a:t>www.midocean.ae</a:t>
            </a:r>
            <a:endParaRPr/>
          </a:p>
        </p:txBody>
      </p:sp>
      <p:sp>
        <p:nvSpPr>
          <p:cNvPr id="579" name="Google Shape;579;p35"/>
          <p:cNvSpPr txBox="1"/>
          <p:nvPr>
            <p:ph idx="12" type="sldNum"/>
          </p:nvPr>
        </p:nvSpPr>
        <p:spPr>
          <a:xfrm>
            <a:off x="8095129" y="6486976"/>
            <a:ext cx="3908183"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US"/>
              <a:t>MGM331 Principles of Management Information Systems</a:t>
            </a:r>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83" name="Shape 583"/>
        <p:cNvGrpSpPr/>
        <p:nvPr/>
      </p:nvGrpSpPr>
      <p:grpSpPr>
        <a:xfrm>
          <a:off x="0" y="0"/>
          <a:ext cx="0" cy="0"/>
          <a:chOff x="0" y="0"/>
          <a:chExt cx="0" cy="0"/>
        </a:xfrm>
      </p:grpSpPr>
      <p:sp>
        <p:nvSpPr>
          <p:cNvPr id="584" name="Google Shape;584;p36"/>
          <p:cNvSpPr txBox="1"/>
          <p:nvPr>
            <p:ph type="title"/>
          </p:nvPr>
        </p:nvSpPr>
        <p:spPr>
          <a:xfrm>
            <a:off x="470647" y="469859"/>
            <a:ext cx="9224681" cy="655264"/>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chemeClr val="lt1"/>
              </a:buClr>
              <a:buSzPct val="100000"/>
              <a:buFont typeface="Times New Roman"/>
              <a:buNone/>
            </a:pPr>
            <a:r>
              <a:rPr lang="en-US"/>
              <a:t>Electronic and Mobile Commerce Applications</a:t>
            </a:r>
            <a:endParaRPr/>
          </a:p>
        </p:txBody>
      </p:sp>
      <p:sp>
        <p:nvSpPr>
          <p:cNvPr id="585" name="Google Shape;585;p36"/>
          <p:cNvSpPr txBox="1"/>
          <p:nvPr>
            <p:ph idx="1" type="body"/>
          </p:nvPr>
        </p:nvSpPr>
        <p:spPr>
          <a:xfrm>
            <a:off x="188685" y="1422213"/>
            <a:ext cx="11814627" cy="4934138"/>
          </a:xfrm>
          <a:prstGeom prst="rect">
            <a:avLst/>
          </a:prstGeom>
          <a:noFill/>
          <a:ln>
            <a:noFill/>
          </a:ln>
        </p:spPr>
        <p:txBody>
          <a:bodyPr anchorCtr="0" anchor="t" bIns="45700" lIns="91425" spcFirstLastPara="1" rIns="91425" wrap="square" tIns="45700">
            <a:normAutofit/>
          </a:bodyPr>
          <a:lstStyle/>
          <a:p>
            <a:pPr indent="0" lvl="0" marL="0" rtl="0" algn="just">
              <a:lnSpc>
                <a:spcPct val="150000"/>
              </a:lnSpc>
              <a:spcBef>
                <a:spcPts val="0"/>
              </a:spcBef>
              <a:spcAft>
                <a:spcPts val="0"/>
              </a:spcAft>
              <a:buClr>
                <a:srgbClr val="FF0000"/>
              </a:buClr>
              <a:buSzPts val="2800"/>
              <a:buNone/>
            </a:pPr>
            <a:r>
              <a:rPr b="1" lang="en-US">
                <a:solidFill>
                  <a:srgbClr val="FF0000"/>
                </a:solidFill>
              </a:rPr>
              <a:t>4- Advertising</a:t>
            </a:r>
            <a:endParaRPr b="1">
              <a:solidFill>
                <a:srgbClr val="FF0000"/>
              </a:solidFill>
            </a:endParaRPr>
          </a:p>
          <a:p>
            <a:pPr indent="-228600" lvl="0" marL="228600" rtl="0" algn="just">
              <a:lnSpc>
                <a:spcPct val="150000"/>
              </a:lnSpc>
              <a:spcBef>
                <a:spcPts val="1000"/>
              </a:spcBef>
              <a:spcAft>
                <a:spcPts val="0"/>
              </a:spcAft>
              <a:buClr>
                <a:schemeClr val="dk1"/>
              </a:buClr>
              <a:buSzPts val="2800"/>
              <a:buChar char="•"/>
            </a:pPr>
            <a:r>
              <a:rPr lang="en-US"/>
              <a:t>Mobile ad impressions are generally bought at a cost per click (CPC), or cost per action (CPA), in which the advertiser pays only if the customer clicks through and then buys the product or service.</a:t>
            </a:r>
            <a:endParaRPr/>
          </a:p>
        </p:txBody>
      </p:sp>
      <p:sp>
        <p:nvSpPr>
          <p:cNvPr id="586" name="Google Shape;586;p36"/>
          <p:cNvSpPr txBox="1"/>
          <p:nvPr>
            <p:ph idx="10" type="dt"/>
          </p:nvPr>
        </p:nvSpPr>
        <p:spPr>
          <a:xfrm>
            <a:off x="159656" y="6474053"/>
            <a:ext cx="3478893" cy="378047"/>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Lecture 7 Electronic and Mobile Commerce</a:t>
            </a:r>
            <a:endParaRPr/>
          </a:p>
        </p:txBody>
      </p:sp>
      <p:sp>
        <p:nvSpPr>
          <p:cNvPr id="587" name="Google Shape;587;p36"/>
          <p:cNvSpPr txBox="1"/>
          <p:nvPr>
            <p:ph idx="11" type="ftr"/>
          </p:nvPr>
        </p:nvSpPr>
        <p:spPr>
          <a:xfrm>
            <a:off x="4242545" y="6486976"/>
            <a:ext cx="3706906"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solidFill>
                  <a:schemeClr val="lt1"/>
                </a:solidFill>
              </a:rPr>
              <a:t>www.midocean.ae</a:t>
            </a:r>
            <a:endParaRPr/>
          </a:p>
        </p:txBody>
      </p:sp>
      <p:sp>
        <p:nvSpPr>
          <p:cNvPr id="588" name="Google Shape;588;p36"/>
          <p:cNvSpPr txBox="1"/>
          <p:nvPr>
            <p:ph idx="12" type="sldNum"/>
          </p:nvPr>
        </p:nvSpPr>
        <p:spPr>
          <a:xfrm>
            <a:off x="8095129" y="6486976"/>
            <a:ext cx="3908183"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US"/>
              <a:t>MGM331 Principles of Management Information Systems</a:t>
            </a:r>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92" name="Shape 592"/>
        <p:cNvGrpSpPr/>
        <p:nvPr/>
      </p:nvGrpSpPr>
      <p:grpSpPr>
        <a:xfrm>
          <a:off x="0" y="0"/>
          <a:ext cx="0" cy="0"/>
          <a:chOff x="0" y="0"/>
          <a:chExt cx="0" cy="0"/>
        </a:xfrm>
      </p:grpSpPr>
      <p:sp>
        <p:nvSpPr>
          <p:cNvPr id="593" name="Google Shape;593;p37"/>
          <p:cNvSpPr txBox="1"/>
          <p:nvPr>
            <p:ph type="title"/>
          </p:nvPr>
        </p:nvSpPr>
        <p:spPr>
          <a:xfrm>
            <a:off x="470647" y="469859"/>
            <a:ext cx="9224681" cy="655264"/>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chemeClr val="lt1"/>
              </a:buClr>
              <a:buSzPct val="100000"/>
              <a:buFont typeface="Times New Roman"/>
              <a:buNone/>
            </a:pPr>
            <a:r>
              <a:rPr lang="en-US"/>
              <a:t>Electronic and Mobile Commerce Applications</a:t>
            </a:r>
            <a:endParaRPr/>
          </a:p>
        </p:txBody>
      </p:sp>
      <p:sp>
        <p:nvSpPr>
          <p:cNvPr id="594" name="Google Shape;594;p37"/>
          <p:cNvSpPr txBox="1"/>
          <p:nvPr>
            <p:ph idx="1" type="body"/>
          </p:nvPr>
        </p:nvSpPr>
        <p:spPr>
          <a:xfrm>
            <a:off x="188685" y="1422213"/>
            <a:ext cx="11814627" cy="4934138"/>
          </a:xfrm>
          <a:prstGeom prst="rect">
            <a:avLst/>
          </a:prstGeom>
          <a:noFill/>
          <a:ln>
            <a:noFill/>
          </a:ln>
        </p:spPr>
        <p:txBody>
          <a:bodyPr anchorCtr="0" anchor="t" bIns="45700" lIns="91425" spcFirstLastPara="1" rIns="91425" wrap="square" tIns="45700">
            <a:normAutofit/>
          </a:bodyPr>
          <a:lstStyle/>
          <a:p>
            <a:pPr indent="0" lvl="0" marL="0" rtl="0" algn="just">
              <a:lnSpc>
                <a:spcPct val="150000"/>
              </a:lnSpc>
              <a:spcBef>
                <a:spcPts val="0"/>
              </a:spcBef>
              <a:spcAft>
                <a:spcPts val="0"/>
              </a:spcAft>
              <a:buClr>
                <a:srgbClr val="FF0000"/>
              </a:buClr>
              <a:buSzPts val="2800"/>
              <a:buNone/>
            </a:pPr>
            <a:r>
              <a:rPr b="1" lang="en-US">
                <a:solidFill>
                  <a:srgbClr val="FF0000"/>
                </a:solidFill>
              </a:rPr>
              <a:t>5- Bartering</a:t>
            </a:r>
            <a:endParaRPr b="1">
              <a:solidFill>
                <a:srgbClr val="FF0000"/>
              </a:solidFill>
            </a:endParaRPr>
          </a:p>
          <a:p>
            <a:pPr indent="-228600" lvl="0" marL="228600" rtl="0" algn="just">
              <a:lnSpc>
                <a:spcPct val="150000"/>
              </a:lnSpc>
              <a:spcBef>
                <a:spcPts val="1000"/>
              </a:spcBef>
              <a:spcAft>
                <a:spcPts val="0"/>
              </a:spcAft>
              <a:buClr>
                <a:schemeClr val="dk1"/>
              </a:buClr>
              <a:buSzPts val="2800"/>
              <a:buChar char="•"/>
            </a:pPr>
            <a:r>
              <a:rPr lang="en-US"/>
              <a:t>During the recent economic downturn, many people and businesses turned to bartering as a means of gaining goods and services.</a:t>
            </a:r>
            <a:endParaRPr/>
          </a:p>
          <a:p>
            <a:pPr indent="-228600" lvl="0" marL="228600" rtl="0" algn="just">
              <a:lnSpc>
                <a:spcPct val="150000"/>
              </a:lnSpc>
              <a:spcBef>
                <a:spcPts val="1000"/>
              </a:spcBef>
              <a:spcAft>
                <a:spcPts val="0"/>
              </a:spcAft>
              <a:buClr>
                <a:schemeClr val="dk1"/>
              </a:buClr>
              <a:buSzPts val="2800"/>
              <a:buChar char="•"/>
            </a:pPr>
            <a:r>
              <a:rPr lang="en-US"/>
              <a:t>Some businesses are willing to barter to reduce excess inventory, gain new customers, or avoid paying cash for necessary raw materials or services.</a:t>
            </a:r>
            <a:endParaRPr/>
          </a:p>
        </p:txBody>
      </p:sp>
      <p:sp>
        <p:nvSpPr>
          <p:cNvPr id="595" name="Google Shape;595;p37"/>
          <p:cNvSpPr txBox="1"/>
          <p:nvPr>
            <p:ph idx="10" type="dt"/>
          </p:nvPr>
        </p:nvSpPr>
        <p:spPr>
          <a:xfrm>
            <a:off x="159656" y="6474053"/>
            <a:ext cx="3478893" cy="378047"/>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Lecture 7 Electronic and Mobile Commerce</a:t>
            </a:r>
            <a:endParaRPr/>
          </a:p>
        </p:txBody>
      </p:sp>
      <p:sp>
        <p:nvSpPr>
          <p:cNvPr id="596" name="Google Shape;596;p37"/>
          <p:cNvSpPr txBox="1"/>
          <p:nvPr>
            <p:ph idx="11" type="ftr"/>
          </p:nvPr>
        </p:nvSpPr>
        <p:spPr>
          <a:xfrm>
            <a:off x="4242545" y="6486976"/>
            <a:ext cx="3706906"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solidFill>
                  <a:schemeClr val="lt1"/>
                </a:solidFill>
              </a:rPr>
              <a:t>www.midocean.ae</a:t>
            </a:r>
            <a:endParaRPr/>
          </a:p>
        </p:txBody>
      </p:sp>
      <p:sp>
        <p:nvSpPr>
          <p:cNvPr id="597" name="Google Shape;597;p37"/>
          <p:cNvSpPr txBox="1"/>
          <p:nvPr>
            <p:ph idx="12" type="sldNum"/>
          </p:nvPr>
        </p:nvSpPr>
        <p:spPr>
          <a:xfrm>
            <a:off x="8095129" y="6486976"/>
            <a:ext cx="3908183"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US"/>
              <a:t>MGM331 Principles of Management Information Systems</a:t>
            </a:r>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01" name="Shape 601"/>
        <p:cNvGrpSpPr/>
        <p:nvPr/>
      </p:nvGrpSpPr>
      <p:grpSpPr>
        <a:xfrm>
          <a:off x="0" y="0"/>
          <a:ext cx="0" cy="0"/>
          <a:chOff x="0" y="0"/>
          <a:chExt cx="0" cy="0"/>
        </a:xfrm>
      </p:grpSpPr>
      <p:sp>
        <p:nvSpPr>
          <p:cNvPr id="602" name="Google Shape;602;p38"/>
          <p:cNvSpPr txBox="1"/>
          <p:nvPr>
            <p:ph type="title"/>
          </p:nvPr>
        </p:nvSpPr>
        <p:spPr>
          <a:xfrm>
            <a:off x="470647" y="469859"/>
            <a:ext cx="9224681" cy="655264"/>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chemeClr val="lt1"/>
              </a:buClr>
              <a:buSzPct val="100000"/>
              <a:buFont typeface="Times New Roman"/>
              <a:buNone/>
            </a:pPr>
            <a:r>
              <a:rPr lang="en-US"/>
              <a:t>Electronic and Mobile Commerce Applications</a:t>
            </a:r>
            <a:endParaRPr/>
          </a:p>
        </p:txBody>
      </p:sp>
      <p:sp>
        <p:nvSpPr>
          <p:cNvPr id="603" name="Google Shape;603;p38"/>
          <p:cNvSpPr txBox="1"/>
          <p:nvPr>
            <p:ph idx="1" type="body"/>
          </p:nvPr>
        </p:nvSpPr>
        <p:spPr>
          <a:xfrm>
            <a:off x="188685" y="1422213"/>
            <a:ext cx="11814627" cy="4934138"/>
          </a:xfrm>
          <a:prstGeom prst="rect">
            <a:avLst/>
          </a:prstGeom>
          <a:noFill/>
          <a:ln>
            <a:noFill/>
          </a:ln>
        </p:spPr>
        <p:txBody>
          <a:bodyPr anchorCtr="0" anchor="t" bIns="45700" lIns="91425" spcFirstLastPara="1" rIns="91425" wrap="square" tIns="45700">
            <a:normAutofit/>
          </a:bodyPr>
          <a:lstStyle/>
          <a:p>
            <a:pPr indent="0" lvl="0" marL="0" rtl="0" algn="just">
              <a:lnSpc>
                <a:spcPct val="150000"/>
              </a:lnSpc>
              <a:spcBef>
                <a:spcPts val="0"/>
              </a:spcBef>
              <a:spcAft>
                <a:spcPts val="0"/>
              </a:spcAft>
              <a:buClr>
                <a:srgbClr val="FF0000"/>
              </a:buClr>
              <a:buSzPts val="2800"/>
              <a:buNone/>
            </a:pPr>
            <a:r>
              <a:rPr b="1" lang="en-US">
                <a:solidFill>
                  <a:srgbClr val="FF0000"/>
                </a:solidFill>
              </a:rPr>
              <a:t>6- Investment and Finance</a:t>
            </a:r>
            <a:endParaRPr/>
          </a:p>
          <a:p>
            <a:pPr indent="-228600" lvl="0" marL="228600" rtl="0" algn="just">
              <a:lnSpc>
                <a:spcPct val="150000"/>
              </a:lnSpc>
              <a:spcBef>
                <a:spcPts val="1000"/>
              </a:spcBef>
              <a:spcAft>
                <a:spcPts val="0"/>
              </a:spcAft>
              <a:buClr>
                <a:schemeClr val="dk1"/>
              </a:buClr>
              <a:buSzPts val="2800"/>
              <a:buChar char="•"/>
            </a:pPr>
            <a:r>
              <a:rPr lang="en-US"/>
              <a:t>The brokerage business adapted to the Internet faster than any other arm of finance.</a:t>
            </a:r>
            <a:endParaRPr/>
          </a:p>
          <a:p>
            <a:pPr indent="-228600" lvl="0" marL="228600" rtl="0" algn="just">
              <a:lnSpc>
                <a:spcPct val="150000"/>
              </a:lnSpc>
              <a:spcBef>
                <a:spcPts val="1000"/>
              </a:spcBef>
              <a:spcAft>
                <a:spcPts val="0"/>
              </a:spcAft>
              <a:buClr>
                <a:schemeClr val="dk1"/>
              </a:buClr>
              <a:buSzPts val="2800"/>
              <a:buChar char="•"/>
            </a:pPr>
            <a:r>
              <a:rPr lang="en-US"/>
              <a:t>The allure of online trading that enables investors to do quick, thorough research and then buy shares in any company in a few seconds and at a fraction of the cost of a full-commission firm has brought many investors to the Web.</a:t>
            </a:r>
            <a:endParaRPr/>
          </a:p>
        </p:txBody>
      </p:sp>
      <p:sp>
        <p:nvSpPr>
          <p:cNvPr id="604" name="Google Shape;604;p38"/>
          <p:cNvSpPr txBox="1"/>
          <p:nvPr>
            <p:ph idx="10" type="dt"/>
          </p:nvPr>
        </p:nvSpPr>
        <p:spPr>
          <a:xfrm>
            <a:off x="159656" y="6474053"/>
            <a:ext cx="3478893" cy="378047"/>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Lecture 7 Electronic and Mobile Commerce</a:t>
            </a:r>
            <a:endParaRPr/>
          </a:p>
        </p:txBody>
      </p:sp>
      <p:sp>
        <p:nvSpPr>
          <p:cNvPr id="605" name="Google Shape;605;p38"/>
          <p:cNvSpPr txBox="1"/>
          <p:nvPr>
            <p:ph idx="11" type="ftr"/>
          </p:nvPr>
        </p:nvSpPr>
        <p:spPr>
          <a:xfrm>
            <a:off x="4242545" y="6486976"/>
            <a:ext cx="3706906"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solidFill>
                  <a:schemeClr val="lt1"/>
                </a:solidFill>
              </a:rPr>
              <a:t>www.midocean.ae</a:t>
            </a:r>
            <a:endParaRPr/>
          </a:p>
        </p:txBody>
      </p:sp>
      <p:sp>
        <p:nvSpPr>
          <p:cNvPr id="606" name="Google Shape;606;p38"/>
          <p:cNvSpPr txBox="1"/>
          <p:nvPr>
            <p:ph idx="12" type="sldNum"/>
          </p:nvPr>
        </p:nvSpPr>
        <p:spPr>
          <a:xfrm>
            <a:off x="8095129" y="6486976"/>
            <a:ext cx="3908183"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US"/>
              <a:t>MGM331 Principles of Management Information Systems</a:t>
            </a:r>
            <a:endParaRPr/>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10" name="Shape 610"/>
        <p:cNvGrpSpPr/>
        <p:nvPr/>
      </p:nvGrpSpPr>
      <p:grpSpPr>
        <a:xfrm>
          <a:off x="0" y="0"/>
          <a:ext cx="0" cy="0"/>
          <a:chOff x="0" y="0"/>
          <a:chExt cx="0" cy="0"/>
        </a:xfrm>
      </p:grpSpPr>
      <p:sp>
        <p:nvSpPr>
          <p:cNvPr id="611" name="Google Shape;611;p39"/>
          <p:cNvSpPr txBox="1"/>
          <p:nvPr>
            <p:ph type="title"/>
          </p:nvPr>
        </p:nvSpPr>
        <p:spPr>
          <a:xfrm>
            <a:off x="470647" y="469859"/>
            <a:ext cx="9224681" cy="655264"/>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chemeClr val="lt1"/>
              </a:buClr>
              <a:buSzPct val="100000"/>
              <a:buFont typeface="Times New Roman"/>
              <a:buNone/>
            </a:pPr>
            <a:r>
              <a:rPr lang="en-US"/>
              <a:t>Electronic and Mobile Commerce Applications</a:t>
            </a:r>
            <a:endParaRPr/>
          </a:p>
        </p:txBody>
      </p:sp>
      <p:sp>
        <p:nvSpPr>
          <p:cNvPr id="612" name="Google Shape;612;p39"/>
          <p:cNvSpPr txBox="1"/>
          <p:nvPr>
            <p:ph idx="1" type="body"/>
          </p:nvPr>
        </p:nvSpPr>
        <p:spPr>
          <a:xfrm>
            <a:off x="188685" y="1422213"/>
            <a:ext cx="11814627" cy="4934138"/>
          </a:xfrm>
          <a:prstGeom prst="rect">
            <a:avLst/>
          </a:prstGeom>
          <a:noFill/>
          <a:ln>
            <a:noFill/>
          </a:ln>
        </p:spPr>
        <p:txBody>
          <a:bodyPr anchorCtr="0" anchor="t" bIns="45700" lIns="91425" spcFirstLastPara="1" rIns="91425" wrap="square" tIns="45700">
            <a:normAutofit/>
          </a:bodyPr>
          <a:lstStyle/>
          <a:p>
            <a:pPr indent="0" lvl="0" marL="0" rtl="0" algn="just">
              <a:lnSpc>
                <a:spcPct val="150000"/>
              </a:lnSpc>
              <a:spcBef>
                <a:spcPts val="0"/>
              </a:spcBef>
              <a:spcAft>
                <a:spcPts val="0"/>
              </a:spcAft>
              <a:buClr>
                <a:srgbClr val="FF0000"/>
              </a:buClr>
              <a:buSzPts val="2800"/>
              <a:buNone/>
            </a:pPr>
            <a:r>
              <a:rPr b="1" lang="en-US">
                <a:solidFill>
                  <a:srgbClr val="FF0000"/>
                </a:solidFill>
              </a:rPr>
              <a:t>7- Banking</a:t>
            </a:r>
            <a:endParaRPr b="1">
              <a:solidFill>
                <a:srgbClr val="FF0000"/>
              </a:solidFill>
            </a:endParaRPr>
          </a:p>
          <a:p>
            <a:pPr indent="-228600" lvl="0" marL="228600" rtl="0" algn="just">
              <a:lnSpc>
                <a:spcPct val="150000"/>
              </a:lnSpc>
              <a:spcBef>
                <a:spcPts val="1000"/>
              </a:spcBef>
              <a:spcAft>
                <a:spcPts val="0"/>
              </a:spcAft>
              <a:buClr>
                <a:schemeClr val="dk1"/>
              </a:buClr>
              <a:buSzPts val="2800"/>
              <a:buChar char="•"/>
            </a:pPr>
            <a:r>
              <a:rPr lang="en-US"/>
              <a:t>Online banking customers can check balances of their savings, checking, and loan accounts; transfer money among accounts; and pay bills.</a:t>
            </a:r>
            <a:endParaRPr/>
          </a:p>
          <a:p>
            <a:pPr indent="-228600" lvl="0" marL="228600" rtl="0" algn="just">
              <a:lnSpc>
                <a:spcPct val="150000"/>
              </a:lnSpc>
              <a:spcBef>
                <a:spcPts val="1000"/>
              </a:spcBef>
              <a:spcAft>
                <a:spcPts val="0"/>
              </a:spcAft>
              <a:buClr>
                <a:schemeClr val="dk1"/>
              </a:buClr>
              <a:buSzPts val="2800"/>
              <a:buChar char="•"/>
            </a:pPr>
            <a:r>
              <a:rPr lang="en-US"/>
              <a:t>These customers enjoy the convenience of not writing checks by hand, of tracking their current balances, and of reducing expenditures on envelopes and stamps.</a:t>
            </a:r>
            <a:endParaRPr/>
          </a:p>
        </p:txBody>
      </p:sp>
      <p:sp>
        <p:nvSpPr>
          <p:cNvPr id="613" name="Google Shape;613;p39"/>
          <p:cNvSpPr txBox="1"/>
          <p:nvPr>
            <p:ph idx="10" type="dt"/>
          </p:nvPr>
        </p:nvSpPr>
        <p:spPr>
          <a:xfrm>
            <a:off x="159656" y="6474053"/>
            <a:ext cx="3478893" cy="378047"/>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Lecture 7 Electronic and Mobile Commerce</a:t>
            </a:r>
            <a:endParaRPr/>
          </a:p>
        </p:txBody>
      </p:sp>
      <p:sp>
        <p:nvSpPr>
          <p:cNvPr id="614" name="Google Shape;614;p39"/>
          <p:cNvSpPr txBox="1"/>
          <p:nvPr>
            <p:ph idx="11" type="ftr"/>
          </p:nvPr>
        </p:nvSpPr>
        <p:spPr>
          <a:xfrm>
            <a:off x="4242545" y="6486976"/>
            <a:ext cx="3706906"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solidFill>
                  <a:schemeClr val="lt1"/>
                </a:solidFill>
              </a:rPr>
              <a:t>www.midocean.ae</a:t>
            </a:r>
            <a:endParaRPr/>
          </a:p>
        </p:txBody>
      </p:sp>
      <p:sp>
        <p:nvSpPr>
          <p:cNvPr id="615" name="Google Shape;615;p39"/>
          <p:cNvSpPr txBox="1"/>
          <p:nvPr>
            <p:ph idx="12" type="sldNum"/>
          </p:nvPr>
        </p:nvSpPr>
        <p:spPr>
          <a:xfrm>
            <a:off x="8095129" y="6486976"/>
            <a:ext cx="3908183"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US"/>
              <a:t>MGM331 Principles of Management Information Systems</a:t>
            </a:r>
            <a:endParaRPr/>
          </a:p>
        </p:txBody>
      </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19" name="Shape 619"/>
        <p:cNvGrpSpPr/>
        <p:nvPr/>
      </p:nvGrpSpPr>
      <p:grpSpPr>
        <a:xfrm>
          <a:off x="0" y="0"/>
          <a:ext cx="0" cy="0"/>
          <a:chOff x="0" y="0"/>
          <a:chExt cx="0" cy="0"/>
        </a:xfrm>
      </p:grpSpPr>
      <p:sp>
        <p:nvSpPr>
          <p:cNvPr id="620" name="Google Shape;620;p40"/>
          <p:cNvSpPr txBox="1"/>
          <p:nvPr>
            <p:ph idx="10" type="dt"/>
          </p:nvPr>
        </p:nvSpPr>
        <p:spPr>
          <a:xfrm>
            <a:off x="159656" y="6474053"/>
            <a:ext cx="3478893" cy="378047"/>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Lecture 7 Electronic and Mobile Commerce</a:t>
            </a:r>
            <a:endParaRPr/>
          </a:p>
        </p:txBody>
      </p:sp>
      <p:sp>
        <p:nvSpPr>
          <p:cNvPr id="621" name="Google Shape;621;p40"/>
          <p:cNvSpPr txBox="1"/>
          <p:nvPr>
            <p:ph idx="11" type="ftr"/>
          </p:nvPr>
        </p:nvSpPr>
        <p:spPr>
          <a:xfrm>
            <a:off x="4242545" y="6486976"/>
            <a:ext cx="3706906"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solidFill>
                  <a:schemeClr val="lt1"/>
                </a:solidFill>
              </a:rPr>
              <a:t>www.midocean.ae</a:t>
            </a:r>
            <a:endParaRPr/>
          </a:p>
        </p:txBody>
      </p:sp>
      <p:sp>
        <p:nvSpPr>
          <p:cNvPr id="622" name="Google Shape;622;p40"/>
          <p:cNvSpPr txBox="1"/>
          <p:nvPr>
            <p:ph idx="12" type="sldNum"/>
          </p:nvPr>
        </p:nvSpPr>
        <p:spPr>
          <a:xfrm>
            <a:off x="8095129" y="6486976"/>
            <a:ext cx="3908183"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US"/>
              <a:t>MGM331 Principles of Management Information Systems</a:t>
            </a:r>
            <a:endParaRPr/>
          </a:p>
        </p:txBody>
      </p:sp>
      <p:grpSp>
        <p:nvGrpSpPr>
          <p:cNvPr id="623" name="Google Shape;623;p40"/>
          <p:cNvGrpSpPr/>
          <p:nvPr/>
        </p:nvGrpSpPr>
        <p:grpSpPr>
          <a:xfrm>
            <a:off x="188913" y="1423682"/>
            <a:ext cx="11814175" cy="4931384"/>
            <a:chOff x="188913" y="1423682"/>
            <a:chExt cx="11814175" cy="4931384"/>
          </a:xfrm>
        </p:grpSpPr>
        <p:cxnSp>
          <p:nvCxnSpPr>
            <p:cNvPr id="624" name="Google Shape;624;p40"/>
            <p:cNvCxnSpPr/>
            <p:nvPr/>
          </p:nvCxnSpPr>
          <p:spPr>
            <a:xfrm>
              <a:off x="188913" y="1423682"/>
              <a:ext cx="11814175" cy="0"/>
            </a:xfrm>
            <a:prstGeom prst="straightConnector1">
              <a:avLst/>
            </a:prstGeom>
            <a:solidFill>
              <a:srgbClr val="599BD5"/>
            </a:solidFill>
            <a:ln cap="flat" cmpd="sng" w="12700">
              <a:solidFill>
                <a:srgbClr val="599BD5"/>
              </a:solidFill>
              <a:prstDash val="solid"/>
              <a:miter lim="800000"/>
              <a:headEnd len="sm" w="sm" type="none"/>
              <a:tailEnd len="sm" w="sm" type="none"/>
            </a:ln>
          </p:spPr>
        </p:cxnSp>
        <p:sp>
          <p:nvSpPr>
            <p:cNvPr id="625" name="Google Shape;625;p40"/>
            <p:cNvSpPr/>
            <p:nvPr/>
          </p:nvSpPr>
          <p:spPr>
            <a:xfrm>
              <a:off x="188913" y="1423682"/>
              <a:ext cx="2362835" cy="4931384"/>
            </a:xfrm>
            <a:custGeom>
              <a:rect b="b" l="l" r="r" t="t"/>
              <a:pathLst>
                <a:path extrusionOk="0" h="4931384" w="2362835">
                  <a:moveTo>
                    <a:pt x="0" y="0"/>
                  </a:moveTo>
                  <a:lnTo>
                    <a:pt x="2362835" y="0"/>
                  </a:lnTo>
                  <a:lnTo>
                    <a:pt x="2362835" y="4931384"/>
                  </a:lnTo>
                  <a:lnTo>
                    <a:pt x="0" y="4931384"/>
                  </a:lnTo>
                  <a:lnTo>
                    <a:pt x="0" y="0"/>
                  </a:lnTo>
                  <a:close/>
                </a:path>
              </a:pathLst>
            </a:custGeom>
            <a:noFill/>
            <a:ln>
              <a:noFill/>
            </a:ln>
          </p:spPr>
          <p:txBody>
            <a:bodyPr anchorCtr="0" anchor="t" bIns="140950" lIns="140950" spcFirstLastPara="1" rIns="140950" wrap="square" tIns="140950">
              <a:noAutofit/>
            </a:bodyPr>
            <a:lstStyle/>
            <a:p>
              <a:pPr indent="0" lvl="0" marL="0" marR="0" rtl="0" algn="l">
                <a:lnSpc>
                  <a:spcPct val="90000"/>
                </a:lnSpc>
                <a:spcBef>
                  <a:spcPts val="0"/>
                </a:spcBef>
                <a:spcAft>
                  <a:spcPts val="0"/>
                </a:spcAft>
                <a:buNone/>
              </a:pPr>
              <a:r>
                <a:t/>
              </a:r>
              <a:endParaRPr sz="3700">
                <a:solidFill>
                  <a:schemeClr val="dk1"/>
                </a:solidFill>
                <a:latin typeface="Times New Roman"/>
                <a:ea typeface="Times New Roman"/>
                <a:cs typeface="Times New Roman"/>
                <a:sym typeface="Times New Roman"/>
              </a:endParaRPr>
            </a:p>
            <a:p>
              <a:pPr indent="0" lvl="0" marL="0" marR="0" rtl="0" algn="l">
                <a:lnSpc>
                  <a:spcPct val="90000"/>
                </a:lnSpc>
                <a:spcBef>
                  <a:spcPts val="1295"/>
                </a:spcBef>
                <a:spcAft>
                  <a:spcPts val="0"/>
                </a:spcAft>
                <a:buNone/>
              </a:pPr>
              <a:r>
                <a:t/>
              </a:r>
              <a:endParaRPr sz="3700">
                <a:solidFill>
                  <a:schemeClr val="dk1"/>
                </a:solidFill>
                <a:latin typeface="Times New Roman"/>
                <a:ea typeface="Times New Roman"/>
                <a:cs typeface="Times New Roman"/>
                <a:sym typeface="Times New Roman"/>
              </a:endParaRPr>
            </a:p>
            <a:p>
              <a:pPr indent="0" lvl="0" marL="0" marR="0" rtl="0" algn="l">
                <a:lnSpc>
                  <a:spcPct val="90000"/>
                </a:lnSpc>
                <a:spcBef>
                  <a:spcPts val="1295"/>
                </a:spcBef>
                <a:spcAft>
                  <a:spcPts val="0"/>
                </a:spcAft>
                <a:buNone/>
              </a:pPr>
              <a:r>
                <a:rPr lang="en-US" sz="3700">
                  <a:solidFill>
                    <a:schemeClr val="dk1"/>
                  </a:solidFill>
                  <a:latin typeface="Times New Roman"/>
                  <a:ea typeface="Times New Roman"/>
                  <a:cs typeface="Times New Roman"/>
                  <a:sym typeface="Times New Roman"/>
                </a:rPr>
                <a:t>Chapter 7: Electronic and Mobile Commerce</a:t>
              </a:r>
              <a:endParaRPr sz="3700">
                <a:solidFill>
                  <a:schemeClr val="dk1"/>
                </a:solidFill>
                <a:latin typeface="Times New Roman"/>
                <a:ea typeface="Times New Roman"/>
                <a:cs typeface="Times New Roman"/>
                <a:sym typeface="Times New Roman"/>
              </a:endParaRPr>
            </a:p>
          </p:txBody>
        </p:sp>
        <p:sp>
          <p:nvSpPr>
            <p:cNvPr id="626" name="Google Shape;626;p40"/>
            <p:cNvSpPr/>
            <p:nvPr/>
          </p:nvSpPr>
          <p:spPr>
            <a:xfrm>
              <a:off x="2728960" y="1470179"/>
              <a:ext cx="4548457" cy="929933"/>
            </a:xfrm>
            <a:custGeom>
              <a:rect b="b" l="l" r="r" t="t"/>
              <a:pathLst>
                <a:path extrusionOk="0" h="929933" w="4548457">
                  <a:moveTo>
                    <a:pt x="0" y="0"/>
                  </a:moveTo>
                  <a:lnTo>
                    <a:pt x="4548457" y="0"/>
                  </a:lnTo>
                  <a:lnTo>
                    <a:pt x="4548457" y="929933"/>
                  </a:lnTo>
                  <a:lnTo>
                    <a:pt x="0" y="929933"/>
                  </a:lnTo>
                  <a:lnTo>
                    <a:pt x="0" y="0"/>
                  </a:lnTo>
                  <a:close/>
                </a:path>
              </a:pathLst>
            </a:custGeom>
            <a:noFill/>
            <a:ln>
              <a:noFill/>
            </a:ln>
          </p:spPr>
          <p:txBody>
            <a:bodyPr anchorCtr="0" anchor="t" bIns="80000" lIns="80000" spcFirstLastPara="1" rIns="80000" wrap="square" tIns="80000">
              <a:noAutofit/>
            </a:bodyPr>
            <a:lstStyle/>
            <a:p>
              <a:pPr indent="0" lvl="0" marL="0" marR="0" rtl="0" algn="l">
                <a:lnSpc>
                  <a:spcPct val="90000"/>
                </a:lnSpc>
                <a:spcBef>
                  <a:spcPts val="0"/>
                </a:spcBef>
                <a:spcAft>
                  <a:spcPts val="0"/>
                </a:spcAft>
                <a:buNone/>
              </a:pPr>
              <a:r>
                <a:rPr lang="en-US" sz="2100">
                  <a:solidFill>
                    <a:schemeClr val="dk1"/>
                  </a:solidFill>
                  <a:latin typeface="Times New Roman"/>
                  <a:ea typeface="Times New Roman"/>
                  <a:cs typeface="Times New Roman"/>
                  <a:sym typeface="Times New Roman"/>
                </a:rPr>
                <a:t>An Introduction to Electronic Commerce</a:t>
              </a:r>
              <a:endParaRPr sz="2100">
                <a:solidFill>
                  <a:schemeClr val="dk1"/>
                </a:solidFill>
                <a:latin typeface="Times New Roman"/>
                <a:ea typeface="Times New Roman"/>
                <a:cs typeface="Times New Roman"/>
                <a:sym typeface="Times New Roman"/>
              </a:endParaRPr>
            </a:p>
          </p:txBody>
        </p:sp>
        <p:sp>
          <p:nvSpPr>
            <p:cNvPr id="627" name="Google Shape;627;p40"/>
            <p:cNvSpPr/>
            <p:nvPr/>
          </p:nvSpPr>
          <p:spPr>
            <a:xfrm>
              <a:off x="7454630" y="1470179"/>
              <a:ext cx="4548457" cy="185941"/>
            </a:xfrm>
            <a:custGeom>
              <a:rect b="b" l="l" r="r" t="t"/>
              <a:pathLst>
                <a:path extrusionOk="0" h="185941" w="4548457">
                  <a:moveTo>
                    <a:pt x="0" y="0"/>
                  </a:moveTo>
                  <a:lnTo>
                    <a:pt x="4548457" y="0"/>
                  </a:lnTo>
                  <a:lnTo>
                    <a:pt x="4548457" y="185941"/>
                  </a:lnTo>
                  <a:lnTo>
                    <a:pt x="0" y="185941"/>
                  </a:lnTo>
                  <a:lnTo>
                    <a:pt x="0" y="0"/>
                  </a:lnTo>
                  <a:close/>
                </a:path>
              </a:pathLst>
            </a:custGeom>
            <a:noFill/>
            <a:ln>
              <a:noFill/>
            </a:ln>
          </p:spPr>
          <p:txBody>
            <a:bodyPr anchorCtr="0" anchor="t" bIns="22850" lIns="22850" spcFirstLastPara="1" rIns="22850" wrap="square" tIns="22850">
              <a:noAutofit/>
            </a:bodyPr>
            <a:lstStyle/>
            <a:p>
              <a:pPr indent="0" lvl="0" marL="0" marR="0" rtl="0" algn="l">
                <a:lnSpc>
                  <a:spcPct val="90000"/>
                </a:lnSpc>
                <a:spcBef>
                  <a:spcPts val="0"/>
                </a:spcBef>
                <a:spcAft>
                  <a:spcPts val="0"/>
                </a:spcAft>
                <a:buNone/>
              </a:pPr>
              <a:r>
                <a:rPr b="1" lang="en-US" sz="1050">
                  <a:solidFill>
                    <a:schemeClr val="dk1"/>
                  </a:solidFill>
                  <a:latin typeface="Times New Roman"/>
                  <a:ea typeface="Times New Roman"/>
                  <a:cs typeface="Times New Roman"/>
                  <a:sym typeface="Times New Roman"/>
                </a:rPr>
                <a:t>Business-to-Business E-Commerce</a:t>
              </a:r>
              <a:endParaRPr b="1" sz="1050">
                <a:solidFill>
                  <a:schemeClr val="dk1"/>
                </a:solidFill>
                <a:latin typeface="Times New Roman"/>
                <a:ea typeface="Times New Roman"/>
                <a:cs typeface="Times New Roman"/>
                <a:sym typeface="Times New Roman"/>
              </a:endParaRPr>
            </a:p>
          </p:txBody>
        </p:sp>
        <p:cxnSp>
          <p:nvCxnSpPr>
            <p:cNvPr id="628" name="Google Shape;628;p40"/>
            <p:cNvCxnSpPr/>
            <p:nvPr/>
          </p:nvCxnSpPr>
          <p:spPr>
            <a:xfrm>
              <a:off x="7277418" y="1656120"/>
              <a:ext cx="4548457" cy="0"/>
            </a:xfrm>
            <a:prstGeom prst="straightConnector1">
              <a:avLst/>
            </a:prstGeom>
            <a:solidFill>
              <a:srgbClr val="599BD5"/>
            </a:solidFill>
            <a:ln cap="flat" cmpd="sng" w="12700">
              <a:solidFill>
                <a:srgbClr val="C3D4EB"/>
              </a:solidFill>
              <a:prstDash val="solid"/>
              <a:miter lim="800000"/>
              <a:headEnd len="sm" w="sm" type="none"/>
              <a:tailEnd len="sm" w="sm" type="none"/>
            </a:ln>
          </p:spPr>
        </p:cxnSp>
        <p:sp>
          <p:nvSpPr>
            <p:cNvPr id="629" name="Google Shape;629;p40"/>
            <p:cNvSpPr/>
            <p:nvPr/>
          </p:nvSpPr>
          <p:spPr>
            <a:xfrm>
              <a:off x="7454630" y="1656120"/>
              <a:ext cx="4548457" cy="185941"/>
            </a:xfrm>
            <a:custGeom>
              <a:rect b="b" l="l" r="r" t="t"/>
              <a:pathLst>
                <a:path extrusionOk="0" h="185941" w="4548457">
                  <a:moveTo>
                    <a:pt x="0" y="0"/>
                  </a:moveTo>
                  <a:lnTo>
                    <a:pt x="4548457" y="0"/>
                  </a:lnTo>
                  <a:lnTo>
                    <a:pt x="4548457" y="185941"/>
                  </a:lnTo>
                  <a:lnTo>
                    <a:pt x="0" y="185941"/>
                  </a:lnTo>
                  <a:lnTo>
                    <a:pt x="0" y="0"/>
                  </a:lnTo>
                  <a:close/>
                </a:path>
              </a:pathLst>
            </a:custGeom>
            <a:noFill/>
            <a:ln>
              <a:noFill/>
            </a:ln>
          </p:spPr>
          <p:txBody>
            <a:bodyPr anchorCtr="0" anchor="t" bIns="22850" lIns="22850" spcFirstLastPara="1" rIns="22850" wrap="square" tIns="22850">
              <a:noAutofit/>
            </a:bodyPr>
            <a:lstStyle/>
            <a:p>
              <a:pPr indent="0" lvl="0" marL="0" marR="0" rtl="0" algn="l">
                <a:lnSpc>
                  <a:spcPct val="90000"/>
                </a:lnSpc>
                <a:spcBef>
                  <a:spcPts val="0"/>
                </a:spcBef>
                <a:spcAft>
                  <a:spcPts val="0"/>
                </a:spcAft>
                <a:buNone/>
              </a:pPr>
              <a:r>
                <a:rPr b="1" lang="en-US" sz="1050">
                  <a:solidFill>
                    <a:schemeClr val="dk1"/>
                  </a:solidFill>
                  <a:latin typeface="Times New Roman"/>
                  <a:ea typeface="Times New Roman"/>
                  <a:cs typeface="Times New Roman"/>
                  <a:sym typeface="Times New Roman"/>
                </a:rPr>
                <a:t>Business-to-Consumer E-Commerce</a:t>
              </a:r>
              <a:endParaRPr/>
            </a:p>
          </p:txBody>
        </p:sp>
        <p:cxnSp>
          <p:nvCxnSpPr>
            <p:cNvPr id="630" name="Google Shape;630;p40"/>
            <p:cNvCxnSpPr/>
            <p:nvPr/>
          </p:nvCxnSpPr>
          <p:spPr>
            <a:xfrm>
              <a:off x="7277418" y="1842062"/>
              <a:ext cx="4548457" cy="0"/>
            </a:xfrm>
            <a:prstGeom prst="straightConnector1">
              <a:avLst/>
            </a:prstGeom>
            <a:solidFill>
              <a:srgbClr val="599BD5"/>
            </a:solidFill>
            <a:ln cap="flat" cmpd="sng" w="12700">
              <a:solidFill>
                <a:srgbClr val="C3D4EB"/>
              </a:solidFill>
              <a:prstDash val="solid"/>
              <a:miter lim="800000"/>
              <a:headEnd len="sm" w="sm" type="none"/>
              <a:tailEnd len="sm" w="sm" type="none"/>
            </a:ln>
          </p:spPr>
        </p:cxnSp>
        <p:sp>
          <p:nvSpPr>
            <p:cNvPr id="631" name="Google Shape;631;p40"/>
            <p:cNvSpPr/>
            <p:nvPr/>
          </p:nvSpPr>
          <p:spPr>
            <a:xfrm>
              <a:off x="7454630" y="1842062"/>
              <a:ext cx="4548457" cy="185941"/>
            </a:xfrm>
            <a:custGeom>
              <a:rect b="b" l="l" r="r" t="t"/>
              <a:pathLst>
                <a:path extrusionOk="0" h="185941" w="4548457">
                  <a:moveTo>
                    <a:pt x="0" y="0"/>
                  </a:moveTo>
                  <a:lnTo>
                    <a:pt x="4548457" y="0"/>
                  </a:lnTo>
                  <a:lnTo>
                    <a:pt x="4548457" y="185941"/>
                  </a:lnTo>
                  <a:lnTo>
                    <a:pt x="0" y="185941"/>
                  </a:lnTo>
                  <a:lnTo>
                    <a:pt x="0" y="0"/>
                  </a:lnTo>
                  <a:close/>
                </a:path>
              </a:pathLst>
            </a:custGeom>
            <a:noFill/>
            <a:ln>
              <a:noFill/>
            </a:ln>
          </p:spPr>
          <p:txBody>
            <a:bodyPr anchorCtr="0" anchor="t" bIns="22850" lIns="22850" spcFirstLastPara="1" rIns="22850" wrap="square" tIns="22850">
              <a:noAutofit/>
            </a:bodyPr>
            <a:lstStyle/>
            <a:p>
              <a:pPr indent="0" lvl="0" marL="0" marR="0" rtl="0" algn="l">
                <a:lnSpc>
                  <a:spcPct val="90000"/>
                </a:lnSpc>
                <a:spcBef>
                  <a:spcPts val="0"/>
                </a:spcBef>
                <a:spcAft>
                  <a:spcPts val="0"/>
                </a:spcAft>
                <a:buNone/>
              </a:pPr>
              <a:r>
                <a:rPr b="1" lang="en-US" sz="1050">
                  <a:solidFill>
                    <a:schemeClr val="dk1"/>
                  </a:solidFill>
                  <a:latin typeface="Times New Roman"/>
                  <a:ea typeface="Times New Roman"/>
                  <a:cs typeface="Times New Roman"/>
                  <a:sym typeface="Times New Roman"/>
                </a:rPr>
                <a:t>Consumer-to-Consumer E-Commerce</a:t>
              </a:r>
              <a:endParaRPr/>
            </a:p>
          </p:txBody>
        </p:sp>
        <p:cxnSp>
          <p:nvCxnSpPr>
            <p:cNvPr id="632" name="Google Shape;632;p40"/>
            <p:cNvCxnSpPr/>
            <p:nvPr/>
          </p:nvCxnSpPr>
          <p:spPr>
            <a:xfrm>
              <a:off x="7277418" y="2028003"/>
              <a:ext cx="4548457" cy="0"/>
            </a:xfrm>
            <a:prstGeom prst="straightConnector1">
              <a:avLst/>
            </a:prstGeom>
            <a:solidFill>
              <a:srgbClr val="599BD5"/>
            </a:solidFill>
            <a:ln cap="flat" cmpd="sng" w="12700">
              <a:solidFill>
                <a:srgbClr val="C3D4EB"/>
              </a:solidFill>
              <a:prstDash val="solid"/>
              <a:miter lim="800000"/>
              <a:headEnd len="sm" w="sm" type="none"/>
              <a:tailEnd len="sm" w="sm" type="none"/>
            </a:ln>
          </p:spPr>
        </p:cxnSp>
        <p:sp>
          <p:nvSpPr>
            <p:cNvPr id="633" name="Google Shape;633;p40"/>
            <p:cNvSpPr/>
            <p:nvPr/>
          </p:nvSpPr>
          <p:spPr>
            <a:xfrm>
              <a:off x="7454630" y="2028003"/>
              <a:ext cx="4548457" cy="185941"/>
            </a:xfrm>
            <a:custGeom>
              <a:rect b="b" l="l" r="r" t="t"/>
              <a:pathLst>
                <a:path extrusionOk="0" h="185941" w="4548457">
                  <a:moveTo>
                    <a:pt x="0" y="0"/>
                  </a:moveTo>
                  <a:lnTo>
                    <a:pt x="4548457" y="0"/>
                  </a:lnTo>
                  <a:lnTo>
                    <a:pt x="4548457" y="185941"/>
                  </a:lnTo>
                  <a:lnTo>
                    <a:pt x="0" y="185941"/>
                  </a:lnTo>
                  <a:lnTo>
                    <a:pt x="0" y="0"/>
                  </a:lnTo>
                  <a:close/>
                </a:path>
              </a:pathLst>
            </a:custGeom>
            <a:noFill/>
            <a:ln>
              <a:noFill/>
            </a:ln>
          </p:spPr>
          <p:txBody>
            <a:bodyPr anchorCtr="0" anchor="t" bIns="22850" lIns="22850" spcFirstLastPara="1" rIns="22850" wrap="square" tIns="22850">
              <a:noAutofit/>
            </a:bodyPr>
            <a:lstStyle/>
            <a:p>
              <a:pPr indent="0" lvl="0" marL="0" marR="0" rtl="0" algn="l">
                <a:lnSpc>
                  <a:spcPct val="90000"/>
                </a:lnSpc>
                <a:spcBef>
                  <a:spcPts val="0"/>
                </a:spcBef>
                <a:spcAft>
                  <a:spcPts val="0"/>
                </a:spcAft>
                <a:buNone/>
              </a:pPr>
              <a:r>
                <a:rPr b="1" lang="en-US" sz="1050">
                  <a:solidFill>
                    <a:schemeClr val="dk1"/>
                  </a:solidFill>
                  <a:latin typeface="Times New Roman"/>
                  <a:ea typeface="Times New Roman"/>
                  <a:cs typeface="Times New Roman"/>
                  <a:sym typeface="Times New Roman"/>
                </a:rPr>
                <a:t>E-Government</a:t>
              </a:r>
              <a:endParaRPr/>
            </a:p>
          </p:txBody>
        </p:sp>
        <p:cxnSp>
          <p:nvCxnSpPr>
            <p:cNvPr id="634" name="Google Shape;634;p40"/>
            <p:cNvCxnSpPr/>
            <p:nvPr/>
          </p:nvCxnSpPr>
          <p:spPr>
            <a:xfrm>
              <a:off x="7277418" y="2213945"/>
              <a:ext cx="4548457" cy="0"/>
            </a:xfrm>
            <a:prstGeom prst="straightConnector1">
              <a:avLst/>
            </a:prstGeom>
            <a:solidFill>
              <a:srgbClr val="599BD5"/>
            </a:solidFill>
            <a:ln cap="flat" cmpd="sng" w="12700">
              <a:solidFill>
                <a:srgbClr val="C3D4EB"/>
              </a:solidFill>
              <a:prstDash val="solid"/>
              <a:miter lim="800000"/>
              <a:headEnd len="sm" w="sm" type="none"/>
              <a:tailEnd len="sm" w="sm" type="none"/>
            </a:ln>
          </p:spPr>
        </p:cxnSp>
        <p:sp>
          <p:nvSpPr>
            <p:cNvPr id="635" name="Google Shape;635;p40"/>
            <p:cNvSpPr/>
            <p:nvPr/>
          </p:nvSpPr>
          <p:spPr>
            <a:xfrm>
              <a:off x="7454630" y="2213945"/>
              <a:ext cx="4548457" cy="185941"/>
            </a:xfrm>
            <a:custGeom>
              <a:rect b="b" l="l" r="r" t="t"/>
              <a:pathLst>
                <a:path extrusionOk="0" h="185941" w="4548457">
                  <a:moveTo>
                    <a:pt x="0" y="0"/>
                  </a:moveTo>
                  <a:lnTo>
                    <a:pt x="4548457" y="0"/>
                  </a:lnTo>
                  <a:lnTo>
                    <a:pt x="4548457" y="185941"/>
                  </a:lnTo>
                  <a:lnTo>
                    <a:pt x="0" y="185941"/>
                  </a:lnTo>
                  <a:lnTo>
                    <a:pt x="0" y="0"/>
                  </a:lnTo>
                  <a:close/>
                </a:path>
              </a:pathLst>
            </a:custGeom>
            <a:noFill/>
            <a:ln>
              <a:noFill/>
            </a:ln>
          </p:spPr>
          <p:txBody>
            <a:bodyPr anchorCtr="0" anchor="t" bIns="22850" lIns="22850" spcFirstLastPara="1" rIns="22850" wrap="square" tIns="22850">
              <a:noAutofit/>
            </a:bodyPr>
            <a:lstStyle/>
            <a:p>
              <a:pPr indent="0" lvl="0" marL="0" marR="0" rtl="0" algn="l">
                <a:lnSpc>
                  <a:spcPct val="90000"/>
                </a:lnSpc>
                <a:spcBef>
                  <a:spcPts val="0"/>
                </a:spcBef>
                <a:spcAft>
                  <a:spcPts val="0"/>
                </a:spcAft>
                <a:buNone/>
              </a:pPr>
              <a:r>
                <a:t/>
              </a:r>
              <a:endParaRPr b="1" sz="1050">
                <a:solidFill>
                  <a:schemeClr val="dk1"/>
                </a:solidFill>
                <a:latin typeface="Times New Roman"/>
                <a:ea typeface="Times New Roman"/>
                <a:cs typeface="Times New Roman"/>
                <a:sym typeface="Times New Roman"/>
              </a:endParaRPr>
            </a:p>
          </p:txBody>
        </p:sp>
        <p:cxnSp>
          <p:nvCxnSpPr>
            <p:cNvPr id="636" name="Google Shape;636;p40"/>
            <p:cNvCxnSpPr/>
            <p:nvPr/>
          </p:nvCxnSpPr>
          <p:spPr>
            <a:xfrm>
              <a:off x="2551747" y="2215963"/>
              <a:ext cx="9451340" cy="0"/>
            </a:xfrm>
            <a:prstGeom prst="straightConnector1">
              <a:avLst/>
            </a:prstGeom>
            <a:solidFill>
              <a:srgbClr val="599BD5"/>
            </a:solidFill>
            <a:ln cap="flat" cmpd="sng" w="12700">
              <a:solidFill>
                <a:srgbClr val="C3D4EB"/>
              </a:solidFill>
              <a:prstDash val="solid"/>
              <a:miter lim="800000"/>
              <a:headEnd len="sm" w="sm" type="none"/>
              <a:tailEnd len="sm" w="sm" type="none"/>
            </a:ln>
          </p:spPr>
        </p:cxnSp>
        <p:sp>
          <p:nvSpPr>
            <p:cNvPr id="637" name="Google Shape;637;p40"/>
            <p:cNvSpPr/>
            <p:nvPr/>
          </p:nvSpPr>
          <p:spPr>
            <a:xfrm>
              <a:off x="2728960" y="2218010"/>
              <a:ext cx="4548457" cy="929933"/>
            </a:xfrm>
            <a:custGeom>
              <a:rect b="b" l="l" r="r" t="t"/>
              <a:pathLst>
                <a:path extrusionOk="0" h="929933" w="4548457">
                  <a:moveTo>
                    <a:pt x="0" y="0"/>
                  </a:moveTo>
                  <a:lnTo>
                    <a:pt x="4548457" y="0"/>
                  </a:lnTo>
                  <a:lnTo>
                    <a:pt x="4548457" y="929933"/>
                  </a:lnTo>
                  <a:lnTo>
                    <a:pt x="0" y="929933"/>
                  </a:lnTo>
                  <a:lnTo>
                    <a:pt x="0" y="0"/>
                  </a:lnTo>
                  <a:close/>
                </a:path>
              </a:pathLst>
            </a:custGeom>
            <a:noFill/>
            <a:ln>
              <a:noFill/>
            </a:ln>
          </p:spPr>
          <p:txBody>
            <a:bodyPr anchorCtr="0" anchor="t" bIns="80000" lIns="80000" spcFirstLastPara="1" rIns="80000" wrap="square" tIns="80000">
              <a:noAutofit/>
            </a:bodyPr>
            <a:lstStyle/>
            <a:p>
              <a:pPr indent="0" lvl="0" marL="0" marR="0" rtl="0" algn="l">
                <a:lnSpc>
                  <a:spcPct val="90000"/>
                </a:lnSpc>
                <a:spcBef>
                  <a:spcPts val="0"/>
                </a:spcBef>
                <a:spcAft>
                  <a:spcPts val="0"/>
                </a:spcAft>
                <a:buNone/>
              </a:pPr>
              <a:r>
                <a:rPr lang="en-US" sz="2100">
                  <a:solidFill>
                    <a:schemeClr val="dk1"/>
                  </a:solidFill>
                  <a:latin typeface="Times New Roman"/>
                  <a:ea typeface="Times New Roman"/>
                  <a:cs typeface="Times New Roman"/>
                  <a:sym typeface="Times New Roman"/>
                </a:rPr>
                <a:t>Introduction to Mobile Commerce</a:t>
              </a:r>
              <a:endParaRPr sz="2100">
                <a:solidFill>
                  <a:schemeClr val="dk1"/>
                </a:solidFill>
                <a:latin typeface="Times New Roman"/>
                <a:ea typeface="Times New Roman"/>
                <a:cs typeface="Times New Roman"/>
                <a:sym typeface="Times New Roman"/>
              </a:endParaRPr>
            </a:p>
          </p:txBody>
        </p:sp>
        <p:sp>
          <p:nvSpPr>
            <p:cNvPr id="638" name="Google Shape;638;p40"/>
            <p:cNvSpPr/>
            <p:nvPr/>
          </p:nvSpPr>
          <p:spPr>
            <a:xfrm>
              <a:off x="7454630" y="2230710"/>
              <a:ext cx="4548457" cy="309675"/>
            </a:xfrm>
            <a:custGeom>
              <a:rect b="b" l="l" r="r" t="t"/>
              <a:pathLst>
                <a:path extrusionOk="0" h="309675" w="4548457">
                  <a:moveTo>
                    <a:pt x="0" y="0"/>
                  </a:moveTo>
                  <a:lnTo>
                    <a:pt x="4548457" y="0"/>
                  </a:lnTo>
                  <a:lnTo>
                    <a:pt x="4548457" y="309675"/>
                  </a:lnTo>
                  <a:lnTo>
                    <a:pt x="0" y="309675"/>
                  </a:lnTo>
                  <a:lnTo>
                    <a:pt x="0" y="0"/>
                  </a:lnTo>
                  <a:close/>
                </a:path>
              </a:pathLst>
            </a:custGeom>
            <a:noFill/>
            <a:ln>
              <a:noFill/>
            </a:ln>
          </p:spPr>
          <p:txBody>
            <a:bodyPr anchorCtr="0" anchor="t" bIns="22850" lIns="22850" spcFirstLastPara="1" rIns="22850" wrap="square" tIns="22850">
              <a:noAutofit/>
            </a:bodyPr>
            <a:lstStyle/>
            <a:p>
              <a:pPr indent="0" lvl="0" marL="0" marR="0" rtl="0" algn="l">
                <a:lnSpc>
                  <a:spcPct val="90000"/>
                </a:lnSpc>
                <a:spcBef>
                  <a:spcPts val="0"/>
                </a:spcBef>
                <a:spcAft>
                  <a:spcPts val="0"/>
                </a:spcAft>
                <a:buNone/>
              </a:pPr>
              <a:r>
                <a:rPr b="1" lang="en-US" sz="1050">
                  <a:solidFill>
                    <a:schemeClr val="dk1"/>
                  </a:solidFill>
                  <a:latin typeface="Times New Roman"/>
                  <a:ea typeface="Times New Roman"/>
                  <a:cs typeface="Times New Roman"/>
                  <a:sym typeface="Times New Roman"/>
                </a:rPr>
                <a:t>Advantages of Electronic and Mobile Commerce</a:t>
              </a:r>
              <a:endParaRPr b="1" sz="1050">
                <a:solidFill>
                  <a:schemeClr val="dk1"/>
                </a:solidFill>
                <a:latin typeface="Times New Roman"/>
                <a:ea typeface="Times New Roman"/>
                <a:cs typeface="Times New Roman"/>
                <a:sym typeface="Times New Roman"/>
              </a:endParaRPr>
            </a:p>
          </p:txBody>
        </p:sp>
        <p:cxnSp>
          <p:nvCxnSpPr>
            <p:cNvPr id="639" name="Google Shape;639;p40"/>
            <p:cNvCxnSpPr/>
            <p:nvPr/>
          </p:nvCxnSpPr>
          <p:spPr>
            <a:xfrm>
              <a:off x="7277418" y="2438785"/>
              <a:ext cx="4548457" cy="0"/>
            </a:xfrm>
            <a:prstGeom prst="straightConnector1">
              <a:avLst/>
            </a:prstGeom>
            <a:solidFill>
              <a:srgbClr val="599BD5"/>
            </a:solidFill>
            <a:ln cap="flat" cmpd="sng" w="12700">
              <a:solidFill>
                <a:srgbClr val="C3D4EB"/>
              </a:solidFill>
              <a:prstDash val="solid"/>
              <a:miter lim="800000"/>
              <a:headEnd len="sm" w="sm" type="none"/>
              <a:tailEnd len="sm" w="sm" type="none"/>
            </a:ln>
          </p:spPr>
        </p:cxnSp>
        <p:sp>
          <p:nvSpPr>
            <p:cNvPr id="640" name="Google Shape;640;p40"/>
            <p:cNvSpPr/>
            <p:nvPr/>
          </p:nvSpPr>
          <p:spPr>
            <a:xfrm>
              <a:off x="7454630" y="2445135"/>
              <a:ext cx="4548457" cy="309675"/>
            </a:xfrm>
            <a:custGeom>
              <a:rect b="b" l="l" r="r" t="t"/>
              <a:pathLst>
                <a:path extrusionOk="0" h="309675" w="4548457">
                  <a:moveTo>
                    <a:pt x="0" y="0"/>
                  </a:moveTo>
                  <a:lnTo>
                    <a:pt x="4548457" y="0"/>
                  </a:lnTo>
                  <a:lnTo>
                    <a:pt x="4548457" y="309675"/>
                  </a:lnTo>
                  <a:lnTo>
                    <a:pt x="0" y="309675"/>
                  </a:lnTo>
                  <a:lnTo>
                    <a:pt x="0" y="0"/>
                  </a:lnTo>
                  <a:close/>
                </a:path>
              </a:pathLst>
            </a:custGeom>
            <a:noFill/>
            <a:ln>
              <a:noFill/>
            </a:ln>
          </p:spPr>
          <p:txBody>
            <a:bodyPr anchorCtr="0" anchor="t" bIns="22850" lIns="22850" spcFirstLastPara="1" rIns="22850" wrap="square" tIns="22850">
              <a:noAutofit/>
            </a:bodyPr>
            <a:lstStyle/>
            <a:p>
              <a:pPr indent="0" lvl="0" marL="0" marR="0" rtl="0" algn="l">
                <a:lnSpc>
                  <a:spcPct val="90000"/>
                </a:lnSpc>
                <a:spcBef>
                  <a:spcPts val="0"/>
                </a:spcBef>
                <a:spcAft>
                  <a:spcPts val="0"/>
                </a:spcAft>
                <a:buNone/>
              </a:pPr>
              <a:r>
                <a:rPr b="1" lang="en-US" sz="1050">
                  <a:solidFill>
                    <a:schemeClr val="dk1"/>
                  </a:solidFill>
                  <a:latin typeface="Times New Roman"/>
                  <a:ea typeface="Times New Roman"/>
                  <a:cs typeface="Times New Roman"/>
                  <a:sym typeface="Times New Roman"/>
                </a:rPr>
                <a:t>Multistage Model for E-Commerce</a:t>
              </a:r>
              <a:endParaRPr b="1" sz="1050">
                <a:solidFill>
                  <a:schemeClr val="dk1"/>
                </a:solidFill>
                <a:latin typeface="Times New Roman"/>
                <a:ea typeface="Times New Roman"/>
                <a:cs typeface="Times New Roman"/>
                <a:sym typeface="Times New Roman"/>
              </a:endParaRPr>
            </a:p>
          </p:txBody>
        </p:sp>
        <p:cxnSp>
          <p:nvCxnSpPr>
            <p:cNvPr id="641" name="Google Shape;641;p40"/>
            <p:cNvCxnSpPr/>
            <p:nvPr/>
          </p:nvCxnSpPr>
          <p:spPr>
            <a:xfrm>
              <a:off x="7277418" y="2634160"/>
              <a:ext cx="4548457" cy="0"/>
            </a:xfrm>
            <a:prstGeom prst="straightConnector1">
              <a:avLst/>
            </a:prstGeom>
            <a:solidFill>
              <a:srgbClr val="599BD5"/>
            </a:solidFill>
            <a:ln cap="flat" cmpd="sng" w="12700">
              <a:solidFill>
                <a:srgbClr val="C3D4EB"/>
              </a:solidFill>
              <a:prstDash val="solid"/>
              <a:miter lim="800000"/>
              <a:headEnd len="sm" w="sm" type="none"/>
              <a:tailEnd len="sm" w="sm" type="none"/>
            </a:ln>
          </p:spPr>
        </p:cxnSp>
        <p:sp>
          <p:nvSpPr>
            <p:cNvPr id="642" name="Google Shape;642;p40"/>
            <p:cNvSpPr/>
            <p:nvPr/>
          </p:nvSpPr>
          <p:spPr>
            <a:xfrm>
              <a:off x="7454630" y="2640510"/>
              <a:ext cx="4548457" cy="309675"/>
            </a:xfrm>
            <a:custGeom>
              <a:rect b="b" l="l" r="r" t="t"/>
              <a:pathLst>
                <a:path extrusionOk="0" h="309675" w="4548457">
                  <a:moveTo>
                    <a:pt x="0" y="0"/>
                  </a:moveTo>
                  <a:lnTo>
                    <a:pt x="4548457" y="0"/>
                  </a:lnTo>
                  <a:lnTo>
                    <a:pt x="4548457" y="309675"/>
                  </a:lnTo>
                  <a:lnTo>
                    <a:pt x="0" y="309675"/>
                  </a:lnTo>
                  <a:lnTo>
                    <a:pt x="0" y="0"/>
                  </a:lnTo>
                  <a:close/>
                </a:path>
              </a:pathLst>
            </a:custGeom>
            <a:noFill/>
            <a:ln>
              <a:noFill/>
            </a:ln>
          </p:spPr>
          <p:txBody>
            <a:bodyPr anchorCtr="0" anchor="t" bIns="22850" lIns="22850" spcFirstLastPara="1" rIns="22850" wrap="square" tIns="22850">
              <a:noAutofit/>
            </a:bodyPr>
            <a:lstStyle/>
            <a:p>
              <a:pPr indent="0" lvl="0" marL="0" marR="0" rtl="0" algn="l">
                <a:lnSpc>
                  <a:spcPct val="90000"/>
                </a:lnSpc>
                <a:spcBef>
                  <a:spcPts val="0"/>
                </a:spcBef>
                <a:spcAft>
                  <a:spcPts val="0"/>
                </a:spcAft>
                <a:buNone/>
              </a:pPr>
              <a:r>
                <a:rPr b="1" lang="en-US" sz="1050">
                  <a:solidFill>
                    <a:schemeClr val="dk1"/>
                  </a:solidFill>
                  <a:latin typeface="Times New Roman"/>
                  <a:ea typeface="Times New Roman"/>
                  <a:cs typeface="Times New Roman"/>
                  <a:sym typeface="Times New Roman"/>
                </a:rPr>
                <a:t>E-Commerce Challenges</a:t>
              </a:r>
              <a:endParaRPr b="1" sz="1050">
                <a:solidFill>
                  <a:schemeClr val="dk1"/>
                </a:solidFill>
                <a:latin typeface="Times New Roman"/>
                <a:ea typeface="Times New Roman"/>
                <a:cs typeface="Times New Roman"/>
                <a:sym typeface="Times New Roman"/>
              </a:endParaRPr>
            </a:p>
          </p:txBody>
        </p:sp>
        <p:cxnSp>
          <p:nvCxnSpPr>
            <p:cNvPr id="643" name="Google Shape;643;p40"/>
            <p:cNvCxnSpPr/>
            <p:nvPr/>
          </p:nvCxnSpPr>
          <p:spPr>
            <a:xfrm>
              <a:off x="2551747" y="2836794"/>
              <a:ext cx="9451340" cy="0"/>
            </a:xfrm>
            <a:prstGeom prst="straightConnector1">
              <a:avLst/>
            </a:prstGeom>
            <a:solidFill>
              <a:srgbClr val="599BD5"/>
            </a:solidFill>
            <a:ln cap="flat" cmpd="sng" w="12700">
              <a:solidFill>
                <a:srgbClr val="C3D4EB"/>
              </a:solidFill>
              <a:prstDash val="solid"/>
              <a:miter lim="800000"/>
              <a:headEnd len="sm" w="sm" type="none"/>
              <a:tailEnd len="sm" w="sm" type="none"/>
            </a:ln>
          </p:spPr>
        </p:cxnSp>
        <p:sp>
          <p:nvSpPr>
            <p:cNvPr id="644" name="Google Shape;644;p40"/>
            <p:cNvSpPr/>
            <p:nvPr/>
          </p:nvSpPr>
          <p:spPr>
            <a:xfrm>
              <a:off x="2728960" y="2838840"/>
              <a:ext cx="4548457" cy="929933"/>
            </a:xfrm>
            <a:custGeom>
              <a:rect b="b" l="l" r="r" t="t"/>
              <a:pathLst>
                <a:path extrusionOk="0" h="929933" w="4548457">
                  <a:moveTo>
                    <a:pt x="0" y="0"/>
                  </a:moveTo>
                  <a:lnTo>
                    <a:pt x="4548457" y="0"/>
                  </a:lnTo>
                  <a:lnTo>
                    <a:pt x="4548457" y="929933"/>
                  </a:lnTo>
                  <a:lnTo>
                    <a:pt x="0" y="929933"/>
                  </a:lnTo>
                  <a:lnTo>
                    <a:pt x="0" y="0"/>
                  </a:lnTo>
                  <a:close/>
                </a:path>
              </a:pathLst>
            </a:custGeom>
            <a:noFill/>
            <a:ln>
              <a:noFill/>
            </a:ln>
          </p:spPr>
          <p:txBody>
            <a:bodyPr anchorCtr="0" anchor="t" bIns="80000" lIns="80000" spcFirstLastPara="1" rIns="80000" wrap="square" tIns="80000">
              <a:noAutofit/>
            </a:bodyPr>
            <a:lstStyle/>
            <a:p>
              <a:pPr indent="0" lvl="0" marL="0" marR="0" rtl="0" algn="l">
                <a:lnSpc>
                  <a:spcPct val="90000"/>
                </a:lnSpc>
                <a:spcBef>
                  <a:spcPts val="0"/>
                </a:spcBef>
                <a:spcAft>
                  <a:spcPts val="0"/>
                </a:spcAft>
                <a:buNone/>
              </a:pPr>
              <a:r>
                <a:rPr lang="en-US" sz="2100">
                  <a:solidFill>
                    <a:schemeClr val="dk1"/>
                  </a:solidFill>
                  <a:latin typeface="Times New Roman"/>
                  <a:ea typeface="Times New Roman"/>
                  <a:cs typeface="Times New Roman"/>
                  <a:sym typeface="Times New Roman"/>
                </a:rPr>
                <a:t>Electronic and Mobile Commerce Applications</a:t>
              </a:r>
              <a:endParaRPr sz="2100">
                <a:solidFill>
                  <a:schemeClr val="dk1"/>
                </a:solidFill>
                <a:latin typeface="Times New Roman"/>
                <a:ea typeface="Times New Roman"/>
                <a:cs typeface="Times New Roman"/>
                <a:sym typeface="Times New Roman"/>
              </a:endParaRPr>
            </a:p>
          </p:txBody>
        </p:sp>
        <p:sp>
          <p:nvSpPr>
            <p:cNvPr id="645" name="Google Shape;645;p40"/>
            <p:cNvSpPr/>
            <p:nvPr/>
          </p:nvSpPr>
          <p:spPr>
            <a:xfrm>
              <a:off x="7454630" y="2838840"/>
              <a:ext cx="4548457" cy="207154"/>
            </a:xfrm>
            <a:custGeom>
              <a:rect b="b" l="l" r="r" t="t"/>
              <a:pathLst>
                <a:path extrusionOk="0" h="132815" w="4548457">
                  <a:moveTo>
                    <a:pt x="0" y="0"/>
                  </a:moveTo>
                  <a:lnTo>
                    <a:pt x="4548457" y="0"/>
                  </a:lnTo>
                  <a:lnTo>
                    <a:pt x="4548457" y="132815"/>
                  </a:lnTo>
                  <a:lnTo>
                    <a:pt x="0" y="132815"/>
                  </a:lnTo>
                  <a:lnTo>
                    <a:pt x="0" y="0"/>
                  </a:lnTo>
                  <a:close/>
                </a:path>
              </a:pathLst>
            </a:custGeom>
            <a:noFill/>
            <a:ln>
              <a:noFill/>
            </a:ln>
          </p:spPr>
          <p:txBody>
            <a:bodyPr anchorCtr="0" anchor="t" bIns="22850" lIns="22850" spcFirstLastPara="1" rIns="22850" wrap="square" tIns="22850">
              <a:noAutofit/>
            </a:bodyPr>
            <a:lstStyle/>
            <a:p>
              <a:pPr indent="0" lvl="0" marL="0" marR="0" rtl="0" algn="l">
                <a:lnSpc>
                  <a:spcPct val="90000"/>
                </a:lnSpc>
                <a:spcBef>
                  <a:spcPts val="0"/>
                </a:spcBef>
                <a:spcAft>
                  <a:spcPts val="0"/>
                </a:spcAft>
                <a:buNone/>
              </a:pPr>
              <a:r>
                <a:rPr b="1" lang="en-US" sz="1050">
                  <a:solidFill>
                    <a:schemeClr val="dk1"/>
                  </a:solidFill>
                  <a:latin typeface="Times New Roman"/>
                  <a:ea typeface="Times New Roman"/>
                  <a:cs typeface="Times New Roman"/>
                  <a:sym typeface="Times New Roman"/>
                </a:rPr>
                <a:t>Wholesale e-Commerce</a:t>
              </a:r>
              <a:endParaRPr b="1" sz="1050">
                <a:solidFill>
                  <a:schemeClr val="dk1"/>
                </a:solidFill>
                <a:latin typeface="Times New Roman"/>
                <a:ea typeface="Times New Roman"/>
                <a:cs typeface="Times New Roman"/>
                <a:sym typeface="Times New Roman"/>
              </a:endParaRPr>
            </a:p>
          </p:txBody>
        </p:sp>
        <p:cxnSp>
          <p:nvCxnSpPr>
            <p:cNvPr id="646" name="Google Shape;646;p40"/>
            <p:cNvCxnSpPr/>
            <p:nvPr/>
          </p:nvCxnSpPr>
          <p:spPr>
            <a:xfrm>
              <a:off x="7277418" y="3073256"/>
              <a:ext cx="4548457" cy="0"/>
            </a:xfrm>
            <a:prstGeom prst="straightConnector1">
              <a:avLst/>
            </a:prstGeom>
            <a:solidFill>
              <a:srgbClr val="599BD5"/>
            </a:solidFill>
            <a:ln cap="flat" cmpd="sng" w="12700">
              <a:solidFill>
                <a:srgbClr val="C3D4EB"/>
              </a:solidFill>
              <a:prstDash val="solid"/>
              <a:miter lim="800000"/>
              <a:headEnd len="sm" w="sm" type="none"/>
              <a:tailEnd len="sm" w="sm" type="none"/>
            </a:ln>
          </p:spPr>
        </p:cxnSp>
        <p:sp>
          <p:nvSpPr>
            <p:cNvPr id="647" name="Google Shape;647;p40"/>
            <p:cNvSpPr/>
            <p:nvPr/>
          </p:nvSpPr>
          <p:spPr>
            <a:xfrm>
              <a:off x="7454630" y="3085956"/>
              <a:ext cx="4548457" cy="219783"/>
            </a:xfrm>
            <a:custGeom>
              <a:rect b="b" l="l" r="r" t="t"/>
              <a:pathLst>
                <a:path extrusionOk="0" h="132815" w="4548457">
                  <a:moveTo>
                    <a:pt x="0" y="0"/>
                  </a:moveTo>
                  <a:lnTo>
                    <a:pt x="4548457" y="0"/>
                  </a:lnTo>
                  <a:lnTo>
                    <a:pt x="4548457" y="132815"/>
                  </a:lnTo>
                  <a:lnTo>
                    <a:pt x="0" y="132815"/>
                  </a:lnTo>
                  <a:lnTo>
                    <a:pt x="0" y="0"/>
                  </a:lnTo>
                  <a:close/>
                </a:path>
              </a:pathLst>
            </a:custGeom>
            <a:noFill/>
            <a:ln>
              <a:noFill/>
            </a:ln>
          </p:spPr>
          <p:txBody>
            <a:bodyPr anchorCtr="0" anchor="t" bIns="22850" lIns="22850" spcFirstLastPara="1" rIns="22850" wrap="square" tIns="22850">
              <a:noAutofit/>
            </a:bodyPr>
            <a:lstStyle/>
            <a:p>
              <a:pPr indent="0" lvl="0" marL="0" marR="0" rtl="0" algn="l">
                <a:lnSpc>
                  <a:spcPct val="90000"/>
                </a:lnSpc>
                <a:spcBef>
                  <a:spcPts val="0"/>
                </a:spcBef>
                <a:spcAft>
                  <a:spcPts val="0"/>
                </a:spcAft>
                <a:buNone/>
              </a:pPr>
              <a:r>
                <a:rPr b="1" lang="en-US" sz="1050">
                  <a:solidFill>
                    <a:schemeClr val="dk1"/>
                  </a:solidFill>
                  <a:latin typeface="Times New Roman"/>
                  <a:ea typeface="Times New Roman"/>
                  <a:cs typeface="Times New Roman"/>
                  <a:sym typeface="Times New Roman"/>
                </a:rPr>
                <a:t>Manufacturing</a:t>
              </a:r>
              <a:endParaRPr b="1" sz="1050">
                <a:solidFill>
                  <a:schemeClr val="dk1"/>
                </a:solidFill>
                <a:latin typeface="Times New Roman"/>
                <a:ea typeface="Times New Roman"/>
                <a:cs typeface="Times New Roman"/>
                <a:sym typeface="Times New Roman"/>
              </a:endParaRPr>
            </a:p>
          </p:txBody>
        </p:sp>
        <p:cxnSp>
          <p:nvCxnSpPr>
            <p:cNvPr id="648" name="Google Shape;648;p40"/>
            <p:cNvCxnSpPr/>
            <p:nvPr/>
          </p:nvCxnSpPr>
          <p:spPr>
            <a:xfrm>
              <a:off x="7277418" y="3294971"/>
              <a:ext cx="4548457" cy="0"/>
            </a:xfrm>
            <a:prstGeom prst="straightConnector1">
              <a:avLst/>
            </a:prstGeom>
            <a:solidFill>
              <a:srgbClr val="599BD5"/>
            </a:solidFill>
            <a:ln cap="flat" cmpd="sng" w="12700">
              <a:solidFill>
                <a:srgbClr val="C3D4EB"/>
              </a:solidFill>
              <a:prstDash val="solid"/>
              <a:miter lim="800000"/>
              <a:headEnd len="sm" w="sm" type="none"/>
              <a:tailEnd len="sm" w="sm" type="none"/>
            </a:ln>
          </p:spPr>
        </p:cxnSp>
        <p:sp>
          <p:nvSpPr>
            <p:cNvPr id="649" name="Google Shape;649;p40"/>
            <p:cNvSpPr/>
            <p:nvPr/>
          </p:nvSpPr>
          <p:spPr>
            <a:xfrm>
              <a:off x="7454630" y="3314021"/>
              <a:ext cx="4548457" cy="224200"/>
            </a:xfrm>
            <a:custGeom>
              <a:rect b="b" l="l" r="r" t="t"/>
              <a:pathLst>
                <a:path extrusionOk="0" h="132815" w="4548457">
                  <a:moveTo>
                    <a:pt x="0" y="0"/>
                  </a:moveTo>
                  <a:lnTo>
                    <a:pt x="4548457" y="0"/>
                  </a:lnTo>
                  <a:lnTo>
                    <a:pt x="4548457" y="132815"/>
                  </a:lnTo>
                  <a:lnTo>
                    <a:pt x="0" y="132815"/>
                  </a:lnTo>
                  <a:lnTo>
                    <a:pt x="0" y="0"/>
                  </a:lnTo>
                  <a:close/>
                </a:path>
              </a:pathLst>
            </a:custGeom>
            <a:noFill/>
            <a:ln>
              <a:noFill/>
            </a:ln>
          </p:spPr>
          <p:txBody>
            <a:bodyPr anchorCtr="0" anchor="t" bIns="22850" lIns="22850" spcFirstLastPara="1" rIns="22850" wrap="square" tIns="22850">
              <a:noAutofit/>
            </a:bodyPr>
            <a:lstStyle/>
            <a:p>
              <a:pPr indent="0" lvl="0" marL="0" marR="0" rtl="0" algn="l">
                <a:lnSpc>
                  <a:spcPct val="90000"/>
                </a:lnSpc>
                <a:spcBef>
                  <a:spcPts val="0"/>
                </a:spcBef>
                <a:spcAft>
                  <a:spcPts val="0"/>
                </a:spcAft>
                <a:buNone/>
              </a:pPr>
              <a:r>
                <a:rPr b="1" lang="en-US" sz="1050">
                  <a:solidFill>
                    <a:schemeClr val="dk1"/>
                  </a:solidFill>
                  <a:latin typeface="Times New Roman"/>
                  <a:ea typeface="Times New Roman"/>
                  <a:cs typeface="Times New Roman"/>
                  <a:sym typeface="Times New Roman"/>
                </a:rPr>
                <a:t>Marketing</a:t>
              </a:r>
              <a:endParaRPr b="1" sz="1050">
                <a:solidFill>
                  <a:schemeClr val="dk1"/>
                </a:solidFill>
                <a:latin typeface="Times New Roman"/>
                <a:ea typeface="Times New Roman"/>
                <a:cs typeface="Times New Roman"/>
                <a:sym typeface="Times New Roman"/>
              </a:endParaRPr>
            </a:p>
          </p:txBody>
        </p:sp>
        <p:cxnSp>
          <p:nvCxnSpPr>
            <p:cNvPr id="650" name="Google Shape;650;p40"/>
            <p:cNvCxnSpPr/>
            <p:nvPr/>
          </p:nvCxnSpPr>
          <p:spPr>
            <a:xfrm>
              <a:off x="7277418" y="3503986"/>
              <a:ext cx="4548457" cy="0"/>
            </a:xfrm>
            <a:prstGeom prst="straightConnector1">
              <a:avLst/>
            </a:prstGeom>
            <a:solidFill>
              <a:srgbClr val="599BD5"/>
            </a:solidFill>
            <a:ln cap="flat" cmpd="sng" w="12700">
              <a:solidFill>
                <a:srgbClr val="C3D4EB"/>
              </a:solidFill>
              <a:prstDash val="solid"/>
              <a:miter lim="800000"/>
              <a:headEnd len="sm" w="sm" type="none"/>
              <a:tailEnd len="sm" w="sm" type="none"/>
            </a:ln>
          </p:spPr>
        </p:cxnSp>
        <p:sp>
          <p:nvSpPr>
            <p:cNvPr id="651" name="Google Shape;651;p40"/>
            <p:cNvSpPr/>
            <p:nvPr/>
          </p:nvSpPr>
          <p:spPr>
            <a:xfrm>
              <a:off x="7454629" y="3521307"/>
              <a:ext cx="4548457" cy="222136"/>
            </a:xfrm>
            <a:custGeom>
              <a:rect b="b" l="l" r="r" t="t"/>
              <a:pathLst>
                <a:path extrusionOk="0" h="132815" w="4548457">
                  <a:moveTo>
                    <a:pt x="0" y="0"/>
                  </a:moveTo>
                  <a:lnTo>
                    <a:pt x="4548457" y="0"/>
                  </a:lnTo>
                  <a:lnTo>
                    <a:pt x="4548457" y="132815"/>
                  </a:lnTo>
                  <a:lnTo>
                    <a:pt x="0" y="132815"/>
                  </a:lnTo>
                  <a:lnTo>
                    <a:pt x="0" y="0"/>
                  </a:lnTo>
                  <a:close/>
                </a:path>
              </a:pathLst>
            </a:custGeom>
            <a:noFill/>
            <a:ln>
              <a:noFill/>
            </a:ln>
          </p:spPr>
          <p:txBody>
            <a:bodyPr anchorCtr="0" anchor="t" bIns="22850" lIns="22850" spcFirstLastPara="1" rIns="22850" wrap="square" tIns="22850">
              <a:noAutofit/>
            </a:bodyPr>
            <a:lstStyle/>
            <a:p>
              <a:pPr indent="0" lvl="0" marL="0" marR="0" rtl="0" algn="l">
                <a:lnSpc>
                  <a:spcPct val="90000"/>
                </a:lnSpc>
                <a:spcBef>
                  <a:spcPts val="0"/>
                </a:spcBef>
                <a:spcAft>
                  <a:spcPts val="0"/>
                </a:spcAft>
                <a:buNone/>
              </a:pPr>
              <a:r>
                <a:rPr b="1" lang="en-US" sz="1050">
                  <a:solidFill>
                    <a:schemeClr val="dk1"/>
                  </a:solidFill>
                  <a:latin typeface="Times New Roman"/>
                  <a:ea typeface="Times New Roman"/>
                  <a:cs typeface="Times New Roman"/>
                  <a:sym typeface="Times New Roman"/>
                </a:rPr>
                <a:t>Advertising</a:t>
              </a:r>
              <a:endParaRPr b="1" sz="1050">
                <a:solidFill>
                  <a:schemeClr val="dk1"/>
                </a:solidFill>
                <a:latin typeface="Times New Roman"/>
                <a:ea typeface="Times New Roman"/>
                <a:cs typeface="Times New Roman"/>
                <a:sym typeface="Times New Roman"/>
              </a:endParaRPr>
            </a:p>
          </p:txBody>
        </p:sp>
        <p:cxnSp>
          <p:nvCxnSpPr>
            <p:cNvPr id="652" name="Google Shape;652;p40"/>
            <p:cNvCxnSpPr/>
            <p:nvPr/>
          </p:nvCxnSpPr>
          <p:spPr>
            <a:xfrm>
              <a:off x="7277418" y="3719351"/>
              <a:ext cx="4548457" cy="0"/>
            </a:xfrm>
            <a:prstGeom prst="straightConnector1">
              <a:avLst/>
            </a:prstGeom>
            <a:solidFill>
              <a:srgbClr val="599BD5"/>
            </a:solidFill>
            <a:ln cap="flat" cmpd="sng" w="12700">
              <a:solidFill>
                <a:srgbClr val="C3D4EB"/>
              </a:solidFill>
              <a:prstDash val="solid"/>
              <a:miter lim="800000"/>
              <a:headEnd len="sm" w="sm" type="none"/>
              <a:tailEnd len="sm" w="sm" type="none"/>
            </a:ln>
          </p:spPr>
        </p:cxnSp>
        <p:sp>
          <p:nvSpPr>
            <p:cNvPr id="653" name="Google Shape;653;p40"/>
            <p:cNvSpPr/>
            <p:nvPr/>
          </p:nvSpPr>
          <p:spPr>
            <a:xfrm>
              <a:off x="7454630" y="3738401"/>
              <a:ext cx="4548457" cy="212328"/>
            </a:xfrm>
            <a:custGeom>
              <a:rect b="b" l="l" r="r" t="t"/>
              <a:pathLst>
                <a:path extrusionOk="0" h="132815" w="4548457">
                  <a:moveTo>
                    <a:pt x="0" y="0"/>
                  </a:moveTo>
                  <a:lnTo>
                    <a:pt x="4548457" y="0"/>
                  </a:lnTo>
                  <a:lnTo>
                    <a:pt x="4548457" y="132815"/>
                  </a:lnTo>
                  <a:lnTo>
                    <a:pt x="0" y="132815"/>
                  </a:lnTo>
                  <a:lnTo>
                    <a:pt x="0" y="0"/>
                  </a:lnTo>
                  <a:close/>
                </a:path>
              </a:pathLst>
            </a:custGeom>
            <a:noFill/>
            <a:ln>
              <a:noFill/>
            </a:ln>
          </p:spPr>
          <p:txBody>
            <a:bodyPr anchorCtr="0" anchor="t" bIns="22850" lIns="22850" spcFirstLastPara="1" rIns="22850" wrap="square" tIns="22850">
              <a:noAutofit/>
            </a:bodyPr>
            <a:lstStyle/>
            <a:p>
              <a:pPr indent="0" lvl="0" marL="0" marR="0" rtl="0" algn="l">
                <a:lnSpc>
                  <a:spcPct val="90000"/>
                </a:lnSpc>
                <a:spcBef>
                  <a:spcPts val="0"/>
                </a:spcBef>
                <a:spcAft>
                  <a:spcPts val="0"/>
                </a:spcAft>
                <a:buNone/>
              </a:pPr>
              <a:r>
                <a:rPr b="1" lang="en-US" sz="1050">
                  <a:solidFill>
                    <a:schemeClr val="dk1"/>
                  </a:solidFill>
                  <a:latin typeface="Times New Roman"/>
                  <a:ea typeface="Times New Roman"/>
                  <a:cs typeface="Times New Roman"/>
                  <a:sym typeface="Times New Roman"/>
                </a:rPr>
                <a:t>Bartering</a:t>
              </a:r>
              <a:endParaRPr b="1" sz="1050">
                <a:solidFill>
                  <a:schemeClr val="dk1"/>
                </a:solidFill>
                <a:latin typeface="Times New Roman"/>
                <a:ea typeface="Times New Roman"/>
                <a:cs typeface="Times New Roman"/>
                <a:sym typeface="Times New Roman"/>
              </a:endParaRPr>
            </a:p>
          </p:txBody>
        </p:sp>
        <p:cxnSp>
          <p:nvCxnSpPr>
            <p:cNvPr id="654" name="Google Shape;654;p40"/>
            <p:cNvCxnSpPr/>
            <p:nvPr/>
          </p:nvCxnSpPr>
          <p:spPr>
            <a:xfrm>
              <a:off x="7277418" y="3922017"/>
              <a:ext cx="4548457" cy="0"/>
            </a:xfrm>
            <a:prstGeom prst="straightConnector1">
              <a:avLst/>
            </a:prstGeom>
            <a:solidFill>
              <a:srgbClr val="599BD5"/>
            </a:solidFill>
            <a:ln cap="flat" cmpd="sng" w="12700">
              <a:solidFill>
                <a:srgbClr val="C3D4EB"/>
              </a:solidFill>
              <a:prstDash val="solid"/>
              <a:miter lim="800000"/>
              <a:headEnd len="sm" w="sm" type="none"/>
              <a:tailEnd len="sm" w="sm" type="none"/>
            </a:ln>
          </p:spPr>
        </p:cxnSp>
        <p:sp>
          <p:nvSpPr>
            <p:cNvPr id="655" name="Google Shape;655;p40"/>
            <p:cNvSpPr/>
            <p:nvPr/>
          </p:nvSpPr>
          <p:spPr>
            <a:xfrm>
              <a:off x="7454630" y="3934717"/>
              <a:ext cx="4548457" cy="215623"/>
            </a:xfrm>
            <a:custGeom>
              <a:rect b="b" l="l" r="r" t="t"/>
              <a:pathLst>
                <a:path extrusionOk="0" h="132815" w="4548457">
                  <a:moveTo>
                    <a:pt x="0" y="0"/>
                  </a:moveTo>
                  <a:lnTo>
                    <a:pt x="4548457" y="0"/>
                  </a:lnTo>
                  <a:lnTo>
                    <a:pt x="4548457" y="132815"/>
                  </a:lnTo>
                  <a:lnTo>
                    <a:pt x="0" y="132815"/>
                  </a:lnTo>
                  <a:lnTo>
                    <a:pt x="0" y="0"/>
                  </a:lnTo>
                  <a:close/>
                </a:path>
              </a:pathLst>
            </a:custGeom>
            <a:noFill/>
            <a:ln>
              <a:noFill/>
            </a:ln>
          </p:spPr>
          <p:txBody>
            <a:bodyPr anchorCtr="0" anchor="t" bIns="22850" lIns="22850" spcFirstLastPara="1" rIns="22850" wrap="square" tIns="22850">
              <a:noAutofit/>
            </a:bodyPr>
            <a:lstStyle/>
            <a:p>
              <a:pPr indent="0" lvl="0" marL="0" marR="0" rtl="0" algn="l">
                <a:lnSpc>
                  <a:spcPct val="90000"/>
                </a:lnSpc>
                <a:spcBef>
                  <a:spcPts val="0"/>
                </a:spcBef>
                <a:spcAft>
                  <a:spcPts val="0"/>
                </a:spcAft>
                <a:buNone/>
              </a:pPr>
              <a:r>
                <a:rPr b="1" lang="en-US" sz="1050">
                  <a:solidFill>
                    <a:schemeClr val="dk1"/>
                  </a:solidFill>
                  <a:latin typeface="Times New Roman"/>
                  <a:ea typeface="Times New Roman"/>
                  <a:cs typeface="Times New Roman"/>
                  <a:sym typeface="Times New Roman"/>
                </a:rPr>
                <a:t>Investment and Finance</a:t>
              </a:r>
              <a:endParaRPr b="1" sz="1050">
                <a:solidFill>
                  <a:schemeClr val="dk1"/>
                </a:solidFill>
                <a:latin typeface="Times New Roman"/>
                <a:ea typeface="Times New Roman"/>
                <a:cs typeface="Times New Roman"/>
                <a:sym typeface="Times New Roman"/>
              </a:endParaRPr>
            </a:p>
          </p:txBody>
        </p:sp>
        <p:cxnSp>
          <p:nvCxnSpPr>
            <p:cNvPr id="656" name="Google Shape;656;p40"/>
            <p:cNvCxnSpPr/>
            <p:nvPr/>
          </p:nvCxnSpPr>
          <p:spPr>
            <a:xfrm>
              <a:off x="7277418" y="4118332"/>
              <a:ext cx="4548457" cy="0"/>
            </a:xfrm>
            <a:prstGeom prst="straightConnector1">
              <a:avLst/>
            </a:prstGeom>
            <a:solidFill>
              <a:srgbClr val="599BD5"/>
            </a:solidFill>
            <a:ln cap="flat" cmpd="sng" w="12700">
              <a:solidFill>
                <a:srgbClr val="C3D4EB"/>
              </a:solidFill>
              <a:prstDash val="solid"/>
              <a:miter lim="800000"/>
              <a:headEnd len="sm" w="sm" type="none"/>
              <a:tailEnd len="sm" w="sm" type="none"/>
            </a:ln>
          </p:spPr>
        </p:cxnSp>
        <p:sp>
          <p:nvSpPr>
            <p:cNvPr id="657" name="Google Shape;657;p40"/>
            <p:cNvSpPr/>
            <p:nvPr/>
          </p:nvSpPr>
          <p:spPr>
            <a:xfrm>
              <a:off x="7454630" y="4137382"/>
              <a:ext cx="4548457" cy="190262"/>
            </a:xfrm>
            <a:custGeom>
              <a:rect b="b" l="l" r="r" t="t"/>
              <a:pathLst>
                <a:path extrusionOk="0" h="132815" w="4548457">
                  <a:moveTo>
                    <a:pt x="0" y="0"/>
                  </a:moveTo>
                  <a:lnTo>
                    <a:pt x="4548457" y="0"/>
                  </a:lnTo>
                  <a:lnTo>
                    <a:pt x="4548457" y="132815"/>
                  </a:lnTo>
                  <a:lnTo>
                    <a:pt x="0" y="132815"/>
                  </a:lnTo>
                  <a:lnTo>
                    <a:pt x="0" y="0"/>
                  </a:lnTo>
                  <a:close/>
                </a:path>
              </a:pathLst>
            </a:custGeom>
            <a:noFill/>
            <a:ln>
              <a:noFill/>
            </a:ln>
          </p:spPr>
          <p:txBody>
            <a:bodyPr anchorCtr="0" anchor="t" bIns="22850" lIns="22850" spcFirstLastPara="1" rIns="22850" wrap="square" tIns="22850">
              <a:noAutofit/>
            </a:bodyPr>
            <a:lstStyle/>
            <a:p>
              <a:pPr indent="0" lvl="0" marL="0" marR="0" rtl="0" algn="l">
                <a:lnSpc>
                  <a:spcPct val="90000"/>
                </a:lnSpc>
                <a:spcBef>
                  <a:spcPts val="0"/>
                </a:spcBef>
                <a:spcAft>
                  <a:spcPts val="0"/>
                </a:spcAft>
                <a:buNone/>
              </a:pPr>
              <a:r>
                <a:rPr b="1" lang="en-US" sz="1050">
                  <a:solidFill>
                    <a:schemeClr val="dk1"/>
                  </a:solidFill>
                  <a:latin typeface="Times New Roman"/>
                  <a:ea typeface="Times New Roman"/>
                  <a:cs typeface="Times New Roman"/>
                  <a:sym typeface="Times New Roman"/>
                </a:rPr>
                <a:t>Banking</a:t>
              </a:r>
              <a:endParaRPr b="1" sz="1050">
                <a:solidFill>
                  <a:schemeClr val="dk1"/>
                </a:solidFill>
                <a:latin typeface="Times New Roman"/>
                <a:ea typeface="Times New Roman"/>
                <a:cs typeface="Times New Roman"/>
                <a:sym typeface="Times New Roman"/>
              </a:endParaRPr>
            </a:p>
          </p:txBody>
        </p:sp>
        <p:cxnSp>
          <p:nvCxnSpPr>
            <p:cNvPr id="658" name="Google Shape;658;p40"/>
            <p:cNvCxnSpPr/>
            <p:nvPr/>
          </p:nvCxnSpPr>
          <p:spPr>
            <a:xfrm>
              <a:off x="2551747" y="4352974"/>
              <a:ext cx="9451340" cy="0"/>
            </a:xfrm>
            <a:prstGeom prst="straightConnector1">
              <a:avLst/>
            </a:prstGeom>
            <a:solidFill>
              <a:srgbClr val="599BD5"/>
            </a:solidFill>
            <a:ln cap="flat" cmpd="sng" w="12700">
              <a:solidFill>
                <a:srgbClr val="C3D4EB"/>
              </a:solidFill>
              <a:prstDash val="solid"/>
              <a:miter lim="800000"/>
              <a:headEnd len="sm" w="sm" type="none"/>
              <a:tailEnd len="sm" w="sm" type="none"/>
            </a:ln>
          </p:spPr>
        </p:cxnSp>
        <p:sp>
          <p:nvSpPr>
            <p:cNvPr id="659" name="Google Shape;659;p40"/>
            <p:cNvSpPr/>
            <p:nvPr/>
          </p:nvSpPr>
          <p:spPr>
            <a:xfrm>
              <a:off x="2728960" y="4399471"/>
              <a:ext cx="4548457" cy="929933"/>
            </a:xfrm>
            <a:custGeom>
              <a:rect b="b" l="l" r="r" t="t"/>
              <a:pathLst>
                <a:path extrusionOk="0" h="929933" w="4548457">
                  <a:moveTo>
                    <a:pt x="0" y="0"/>
                  </a:moveTo>
                  <a:lnTo>
                    <a:pt x="4548457" y="0"/>
                  </a:lnTo>
                  <a:lnTo>
                    <a:pt x="4548457" y="929933"/>
                  </a:lnTo>
                  <a:lnTo>
                    <a:pt x="0" y="929933"/>
                  </a:lnTo>
                  <a:lnTo>
                    <a:pt x="0" y="0"/>
                  </a:lnTo>
                  <a:close/>
                </a:path>
              </a:pathLst>
            </a:custGeom>
            <a:noFill/>
            <a:ln>
              <a:noFill/>
            </a:ln>
          </p:spPr>
          <p:txBody>
            <a:bodyPr anchorCtr="0" anchor="t" bIns="80000" lIns="80000" spcFirstLastPara="1" rIns="80000" wrap="square" tIns="80000">
              <a:noAutofit/>
            </a:bodyPr>
            <a:lstStyle/>
            <a:p>
              <a:pPr indent="0" lvl="0" marL="0" marR="0" rtl="0" algn="l">
                <a:lnSpc>
                  <a:spcPct val="90000"/>
                </a:lnSpc>
                <a:spcBef>
                  <a:spcPts val="0"/>
                </a:spcBef>
                <a:spcAft>
                  <a:spcPts val="0"/>
                </a:spcAft>
                <a:buNone/>
              </a:pPr>
              <a:r>
                <a:rPr lang="en-US" sz="2100">
                  <a:solidFill>
                    <a:schemeClr val="dk1"/>
                  </a:solidFill>
                  <a:latin typeface="Times New Roman"/>
                  <a:ea typeface="Times New Roman"/>
                  <a:cs typeface="Times New Roman"/>
                  <a:sym typeface="Times New Roman"/>
                </a:rPr>
                <a:t>Strategies for Successful E-Commerce and M-Commerce</a:t>
              </a:r>
              <a:endParaRPr sz="2100">
                <a:solidFill>
                  <a:schemeClr val="dk1"/>
                </a:solidFill>
                <a:latin typeface="Times New Roman"/>
                <a:ea typeface="Times New Roman"/>
                <a:cs typeface="Times New Roman"/>
                <a:sym typeface="Times New Roman"/>
              </a:endParaRPr>
            </a:p>
          </p:txBody>
        </p:sp>
        <p:sp>
          <p:nvSpPr>
            <p:cNvPr id="660" name="Google Shape;660;p40"/>
            <p:cNvSpPr/>
            <p:nvPr/>
          </p:nvSpPr>
          <p:spPr>
            <a:xfrm>
              <a:off x="7454630" y="4399471"/>
              <a:ext cx="4548457" cy="232483"/>
            </a:xfrm>
            <a:custGeom>
              <a:rect b="b" l="l" r="r" t="t"/>
              <a:pathLst>
                <a:path extrusionOk="0" h="232483" w="4548457">
                  <a:moveTo>
                    <a:pt x="0" y="0"/>
                  </a:moveTo>
                  <a:lnTo>
                    <a:pt x="4548457" y="0"/>
                  </a:lnTo>
                  <a:lnTo>
                    <a:pt x="4548457" y="232483"/>
                  </a:lnTo>
                  <a:lnTo>
                    <a:pt x="0" y="232483"/>
                  </a:lnTo>
                  <a:lnTo>
                    <a:pt x="0" y="0"/>
                  </a:lnTo>
                  <a:close/>
                </a:path>
              </a:pathLst>
            </a:custGeom>
            <a:noFill/>
            <a:ln>
              <a:noFill/>
            </a:ln>
          </p:spPr>
          <p:txBody>
            <a:bodyPr anchorCtr="0" anchor="t" bIns="22850" lIns="22850" spcFirstLastPara="1" rIns="22850" wrap="square" tIns="22850">
              <a:noAutofit/>
            </a:bodyPr>
            <a:lstStyle/>
            <a:p>
              <a:pPr indent="0" lvl="0" marL="0" marR="0" rtl="0" algn="l">
                <a:lnSpc>
                  <a:spcPct val="90000"/>
                </a:lnSpc>
                <a:spcBef>
                  <a:spcPts val="0"/>
                </a:spcBef>
                <a:spcAft>
                  <a:spcPts val="0"/>
                </a:spcAft>
                <a:buNone/>
              </a:pPr>
              <a:r>
                <a:rPr b="1" lang="en-US" sz="1050">
                  <a:solidFill>
                    <a:schemeClr val="dk1"/>
                  </a:solidFill>
                  <a:latin typeface="Times New Roman"/>
                  <a:ea typeface="Times New Roman"/>
                  <a:cs typeface="Times New Roman"/>
                  <a:sym typeface="Times New Roman"/>
                </a:rPr>
                <a:t>Defining an Effective E-Commerce Model and Strategy</a:t>
              </a:r>
              <a:endParaRPr b="1" sz="1050">
                <a:solidFill>
                  <a:schemeClr val="dk1"/>
                </a:solidFill>
                <a:latin typeface="Times New Roman"/>
                <a:ea typeface="Times New Roman"/>
                <a:cs typeface="Times New Roman"/>
                <a:sym typeface="Times New Roman"/>
              </a:endParaRPr>
            </a:p>
          </p:txBody>
        </p:sp>
        <p:cxnSp>
          <p:nvCxnSpPr>
            <p:cNvPr id="661" name="Google Shape;661;p40"/>
            <p:cNvCxnSpPr/>
            <p:nvPr/>
          </p:nvCxnSpPr>
          <p:spPr>
            <a:xfrm>
              <a:off x="7277418" y="4631954"/>
              <a:ext cx="4548457" cy="0"/>
            </a:xfrm>
            <a:prstGeom prst="straightConnector1">
              <a:avLst/>
            </a:prstGeom>
            <a:solidFill>
              <a:srgbClr val="599BD5"/>
            </a:solidFill>
            <a:ln cap="flat" cmpd="sng" w="12700">
              <a:solidFill>
                <a:srgbClr val="C3D4EB"/>
              </a:solidFill>
              <a:prstDash val="solid"/>
              <a:miter lim="800000"/>
              <a:headEnd len="sm" w="sm" type="none"/>
              <a:tailEnd len="sm" w="sm" type="none"/>
            </a:ln>
          </p:spPr>
        </p:cxnSp>
        <p:sp>
          <p:nvSpPr>
            <p:cNvPr id="662" name="Google Shape;662;p40"/>
            <p:cNvSpPr/>
            <p:nvPr/>
          </p:nvSpPr>
          <p:spPr>
            <a:xfrm>
              <a:off x="7454630" y="4631954"/>
              <a:ext cx="4548457" cy="232483"/>
            </a:xfrm>
            <a:custGeom>
              <a:rect b="b" l="l" r="r" t="t"/>
              <a:pathLst>
                <a:path extrusionOk="0" h="232483" w="4548457">
                  <a:moveTo>
                    <a:pt x="0" y="0"/>
                  </a:moveTo>
                  <a:lnTo>
                    <a:pt x="4548457" y="0"/>
                  </a:lnTo>
                  <a:lnTo>
                    <a:pt x="4548457" y="232483"/>
                  </a:lnTo>
                  <a:lnTo>
                    <a:pt x="0" y="232483"/>
                  </a:lnTo>
                  <a:lnTo>
                    <a:pt x="0" y="0"/>
                  </a:lnTo>
                  <a:close/>
                </a:path>
              </a:pathLst>
            </a:custGeom>
            <a:noFill/>
            <a:ln>
              <a:noFill/>
            </a:ln>
          </p:spPr>
          <p:txBody>
            <a:bodyPr anchorCtr="0" anchor="t" bIns="22850" lIns="22850" spcFirstLastPara="1" rIns="22850" wrap="square" tIns="22850">
              <a:noAutofit/>
            </a:bodyPr>
            <a:lstStyle/>
            <a:p>
              <a:pPr indent="0" lvl="0" marL="0" marR="0" rtl="0" algn="l">
                <a:lnSpc>
                  <a:spcPct val="90000"/>
                </a:lnSpc>
                <a:spcBef>
                  <a:spcPts val="0"/>
                </a:spcBef>
                <a:spcAft>
                  <a:spcPts val="0"/>
                </a:spcAft>
                <a:buNone/>
              </a:pPr>
              <a:r>
                <a:rPr b="1" lang="en-US" sz="1050">
                  <a:solidFill>
                    <a:schemeClr val="dk1"/>
                  </a:solidFill>
                  <a:latin typeface="Times New Roman"/>
                  <a:ea typeface="Times New Roman"/>
                  <a:cs typeface="Times New Roman"/>
                  <a:sym typeface="Times New Roman"/>
                </a:rPr>
                <a:t>Defining the Functions of a Web Site</a:t>
              </a:r>
              <a:endParaRPr b="1" sz="1050">
                <a:solidFill>
                  <a:schemeClr val="dk1"/>
                </a:solidFill>
                <a:latin typeface="Times New Roman"/>
                <a:ea typeface="Times New Roman"/>
                <a:cs typeface="Times New Roman"/>
                <a:sym typeface="Times New Roman"/>
              </a:endParaRPr>
            </a:p>
          </p:txBody>
        </p:sp>
        <p:cxnSp>
          <p:nvCxnSpPr>
            <p:cNvPr id="663" name="Google Shape;663;p40"/>
            <p:cNvCxnSpPr/>
            <p:nvPr/>
          </p:nvCxnSpPr>
          <p:spPr>
            <a:xfrm>
              <a:off x="7277418" y="4864438"/>
              <a:ext cx="4548457" cy="0"/>
            </a:xfrm>
            <a:prstGeom prst="straightConnector1">
              <a:avLst/>
            </a:prstGeom>
            <a:solidFill>
              <a:srgbClr val="599BD5"/>
            </a:solidFill>
            <a:ln cap="flat" cmpd="sng" w="12700">
              <a:solidFill>
                <a:srgbClr val="C3D4EB"/>
              </a:solidFill>
              <a:prstDash val="solid"/>
              <a:miter lim="800000"/>
              <a:headEnd len="sm" w="sm" type="none"/>
              <a:tailEnd len="sm" w="sm" type="none"/>
            </a:ln>
          </p:spPr>
        </p:cxnSp>
        <p:sp>
          <p:nvSpPr>
            <p:cNvPr id="664" name="Google Shape;664;p40"/>
            <p:cNvSpPr/>
            <p:nvPr/>
          </p:nvSpPr>
          <p:spPr>
            <a:xfrm>
              <a:off x="7454630" y="4864438"/>
              <a:ext cx="4548457" cy="232483"/>
            </a:xfrm>
            <a:custGeom>
              <a:rect b="b" l="l" r="r" t="t"/>
              <a:pathLst>
                <a:path extrusionOk="0" h="232483" w="4548457">
                  <a:moveTo>
                    <a:pt x="0" y="0"/>
                  </a:moveTo>
                  <a:lnTo>
                    <a:pt x="4548457" y="0"/>
                  </a:lnTo>
                  <a:lnTo>
                    <a:pt x="4548457" y="232483"/>
                  </a:lnTo>
                  <a:lnTo>
                    <a:pt x="0" y="232483"/>
                  </a:lnTo>
                  <a:lnTo>
                    <a:pt x="0" y="0"/>
                  </a:lnTo>
                  <a:close/>
                </a:path>
              </a:pathLst>
            </a:custGeom>
            <a:noFill/>
            <a:ln>
              <a:noFill/>
            </a:ln>
          </p:spPr>
          <p:txBody>
            <a:bodyPr anchorCtr="0" anchor="t" bIns="22850" lIns="22850" spcFirstLastPara="1" rIns="22850" wrap="square" tIns="22850">
              <a:noAutofit/>
            </a:bodyPr>
            <a:lstStyle/>
            <a:p>
              <a:pPr indent="0" lvl="0" marL="0" marR="0" rtl="0" algn="l">
                <a:lnSpc>
                  <a:spcPct val="90000"/>
                </a:lnSpc>
                <a:spcBef>
                  <a:spcPts val="0"/>
                </a:spcBef>
                <a:spcAft>
                  <a:spcPts val="0"/>
                </a:spcAft>
                <a:buNone/>
              </a:pPr>
              <a:r>
                <a:rPr b="1" lang="en-US" sz="1050">
                  <a:solidFill>
                    <a:schemeClr val="dk1"/>
                  </a:solidFill>
                  <a:latin typeface="Times New Roman"/>
                  <a:ea typeface="Times New Roman"/>
                  <a:cs typeface="Times New Roman"/>
                  <a:sym typeface="Times New Roman"/>
                </a:rPr>
                <a:t>Establishing a Web Site</a:t>
              </a:r>
              <a:endParaRPr b="1" sz="1050">
                <a:solidFill>
                  <a:schemeClr val="dk1"/>
                </a:solidFill>
                <a:latin typeface="Times New Roman"/>
                <a:ea typeface="Times New Roman"/>
                <a:cs typeface="Times New Roman"/>
                <a:sym typeface="Times New Roman"/>
              </a:endParaRPr>
            </a:p>
          </p:txBody>
        </p:sp>
        <p:cxnSp>
          <p:nvCxnSpPr>
            <p:cNvPr id="665" name="Google Shape;665;p40"/>
            <p:cNvCxnSpPr/>
            <p:nvPr/>
          </p:nvCxnSpPr>
          <p:spPr>
            <a:xfrm>
              <a:off x="7277418" y="5096921"/>
              <a:ext cx="4548457" cy="0"/>
            </a:xfrm>
            <a:prstGeom prst="straightConnector1">
              <a:avLst/>
            </a:prstGeom>
            <a:solidFill>
              <a:srgbClr val="599BD5"/>
            </a:solidFill>
            <a:ln cap="flat" cmpd="sng" w="12700">
              <a:solidFill>
                <a:srgbClr val="C3D4EB"/>
              </a:solidFill>
              <a:prstDash val="solid"/>
              <a:miter lim="800000"/>
              <a:headEnd len="sm" w="sm" type="none"/>
              <a:tailEnd len="sm" w="sm" type="none"/>
            </a:ln>
          </p:spPr>
        </p:cxnSp>
        <p:sp>
          <p:nvSpPr>
            <p:cNvPr id="666" name="Google Shape;666;p40"/>
            <p:cNvSpPr/>
            <p:nvPr/>
          </p:nvSpPr>
          <p:spPr>
            <a:xfrm>
              <a:off x="7454630" y="5096921"/>
              <a:ext cx="4548457" cy="232483"/>
            </a:xfrm>
            <a:custGeom>
              <a:rect b="b" l="l" r="r" t="t"/>
              <a:pathLst>
                <a:path extrusionOk="0" h="232483" w="4548457">
                  <a:moveTo>
                    <a:pt x="0" y="0"/>
                  </a:moveTo>
                  <a:lnTo>
                    <a:pt x="4548457" y="0"/>
                  </a:lnTo>
                  <a:lnTo>
                    <a:pt x="4548457" y="232483"/>
                  </a:lnTo>
                  <a:lnTo>
                    <a:pt x="0" y="232483"/>
                  </a:lnTo>
                  <a:lnTo>
                    <a:pt x="0" y="0"/>
                  </a:lnTo>
                  <a:close/>
                </a:path>
              </a:pathLst>
            </a:custGeom>
            <a:noFill/>
            <a:ln>
              <a:noFill/>
            </a:ln>
          </p:spPr>
          <p:txBody>
            <a:bodyPr anchorCtr="0" anchor="t" bIns="22850" lIns="22850" spcFirstLastPara="1" rIns="22850" wrap="square" tIns="22850">
              <a:noAutofit/>
            </a:bodyPr>
            <a:lstStyle/>
            <a:p>
              <a:pPr indent="0" lvl="0" marL="0" marR="0" rtl="0" algn="l">
                <a:lnSpc>
                  <a:spcPct val="90000"/>
                </a:lnSpc>
                <a:spcBef>
                  <a:spcPts val="0"/>
                </a:spcBef>
                <a:spcAft>
                  <a:spcPts val="0"/>
                </a:spcAft>
                <a:buNone/>
              </a:pPr>
              <a:r>
                <a:rPr b="1" lang="en-US" sz="1050">
                  <a:solidFill>
                    <a:schemeClr val="dk1"/>
                  </a:solidFill>
                  <a:latin typeface="Times New Roman"/>
                  <a:ea typeface="Times New Roman"/>
                  <a:cs typeface="Times New Roman"/>
                  <a:sym typeface="Times New Roman"/>
                </a:rPr>
                <a:t>Building Traffic to Your Web Site</a:t>
              </a:r>
              <a:endParaRPr b="1" sz="1050">
                <a:solidFill>
                  <a:schemeClr val="dk1"/>
                </a:solidFill>
                <a:latin typeface="Times New Roman"/>
                <a:ea typeface="Times New Roman"/>
                <a:cs typeface="Times New Roman"/>
                <a:sym typeface="Times New Roman"/>
              </a:endParaRPr>
            </a:p>
          </p:txBody>
        </p:sp>
        <p:cxnSp>
          <p:nvCxnSpPr>
            <p:cNvPr id="667" name="Google Shape;667;p40"/>
            <p:cNvCxnSpPr/>
            <p:nvPr/>
          </p:nvCxnSpPr>
          <p:spPr>
            <a:xfrm>
              <a:off x="2551747" y="5329405"/>
              <a:ext cx="9451340" cy="0"/>
            </a:xfrm>
            <a:prstGeom prst="straightConnector1">
              <a:avLst/>
            </a:prstGeom>
            <a:solidFill>
              <a:srgbClr val="599BD5"/>
            </a:solidFill>
            <a:ln cap="flat" cmpd="sng" w="12700">
              <a:solidFill>
                <a:srgbClr val="C3D4EB"/>
              </a:solidFill>
              <a:prstDash val="solid"/>
              <a:miter lim="800000"/>
              <a:headEnd len="sm" w="sm" type="none"/>
              <a:tailEnd len="sm" w="sm" type="none"/>
            </a:ln>
          </p:spPr>
        </p:cxnSp>
        <p:sp>
          <p:nvSpPr>
            <p:cNvPr id="668" name="Google Shape;668;p40"/>
            <p:cNvSpPr/>
            <p:nvPr/>
          </p:nvSpPr>
          <p:spPr>
            <a:xfrm>
              <a:off x="2728960" y="5375902"/>
              <a:ext cx="4548457" cy="929933"/>
            </a:xfrm>
            <a:custGeom>
              <a:rect b="b" l="l" r="r" t="t"/>
              <a:pathLst>
                <a:path extrusionOk="0" h="929933" w="4548457">
                  <a:moveTo>
                    <a:pt x="0" y="0"/>
                  </a:moveTo>
                  <a:lnTo>
                    <a:pt x="4548457" y="0"/>
                  </a:lnTo>
                  <a:lnTo>
                    <a:pt x="4548457" y="929933"/>
                  </a:lnTo>
                  <a:lnTo>
                    <a:pt x="0" y="929933"/>
                  </a:lnTo>
                  <a:lnTo>
                    <a:pt x="0" y="0"/>
                  </a:lnTo>
                  <a:close/>
                </a:path>
              </a:pathLst>
            </a:custGeom>
            <a:noFill/>
            <a:ln>
              <a:noFill/>
            </a:ln>
          </p:spPr>
          <p:txBody>
            <a:bodyPr anchorCtr="0" anchor="t" bIns="80000" lIns="80000" spcFirstLastPara="1" rIns="80000" wrap="square" tIns="80000">
              <a:noAutofit/>
            </a:bodyPr>
            <a:lstStyle/>
            <a:p>
              <a:pPr indent="0" lvl="0" marL="0" marR="0" rtl="0" algn="l">
                <a:lnSpc>
                  <a:spcPct val="90000"/>
                </a:lnSpc>
                <a:spcBef>
                  <a:spcPts val="0"/>
                </a:spcBef>
                <a:spcAft>
                  <a:spcPts val="0"/>
                </a:spcAft>
                <a:buNone/>
              </a:pPr>
              <a:r>
                <a:rPr lang="en-US" sz="2100">
                  <a:solidFill>
                    <a:schemeClr val="dk1"/>
                  </a:solidFill>
                  <a:latin typeface="Times New Roman"/>
                  <a:ea typeface="Times New Roman"/>
                  <a:cs typeface="Times New Roman"/>
                  <a:sym typeface="Times New Roman"/>
                </a:rPr>
                <a:t>Technology Infrastructure Required to Support E-Commerce and M-Commerce</a:t>
              </a:r>
              <a:endParaRPr sz="2100">
                <a:solidFill>
                  <a:schemeClr val="dk1"/>
                </a:solidFill>
                <a:latin typeface="Times New Roman"/>
                <a:ea typeface="Times New Roman"/>
                <a:cs typeface="Times New Roman"/>
                <a:sym typeface="Times New Roman"/>
              </a:endParaRPr>
            </a:p>
          </p:txBody>
        </p:sp>
        <p:sp>
          <p:nvSpPr>
            <p:cNvPr id="669" name="Google Shape;669;p40"/>
            <p:cNvSpPr/>
            <p:nvPr/>
          </p:nvSpPr>
          <p:spPr>
            <a:xfrm>
              <a:off x="7454630" y="5375902"/>
              <a:ext cx="4548457" cy="232483"/>
            </a:xfrm>
            <a:custGeom>
              <a:rect b="b" l="l" r="r" t="t"/>
              <a:pathLst>
                <a:path extrusionOk="0" h="232483" w="4548457">
                  <a:moveTo>
                    <a:pt x="0" y="0"/>
                  </a:moveTo>
                  <a:lnTo>
                    <a:pt x="4548457" y="0"/>
                  </a:lnTo>
                  <a:lnTo>
                    <a:pt x="4548457" y="232483"/>
                  </a:lnTo>
                  <a:lnTo>
                    <a:pt x="0" y="232483"/>
                  </a:lnTo>
                  <a:lnTo>
                    <a:pt x="0" y="0"/>
                  </a:lnTo>
                  <a:close/>
                </a:path>
              </a:pathLst>
            </a:custGeom>
            <a:noFill/>
            <a:ln>
              <a:noFill/>
            </a:ln>
          </p:spPr>
          <p:txBody>
            <a:bodyPr anchorCtr="0" anchor="t" bIns="22850" lIns="22850" spcFirstLastPara="1" rIns="22850" wrap="square" tIns="22850">
              <a:noAutofit/>
            </a:bodyPr>
            <a:lstStyle/>
            <a:p>
              <a:pPr indent="0" lvl="0" marL="0" marR="0" rtl="0" algn="l">
                <a:lnSpc>
                  <a:spcPct val="90000"/>
                </a:lnSpc>
                <a:spcBef>
                  <a:spcPts val="0"/>
                </a:spcBef>
                <a:spcAft>
                  <a:spcPts val="0"/>
                </a:spcAft>
                <a:buNone/>
              </a:pPr>
              <a:r>
                <a:rPr b="1" lang="en-US" sz="1050">
                  <a:solidFill>
                    <a:schemeClr val="dk1"/>
                  </a:solidFill>
                  <a:latin typeface="Times New Roman"/>
                  <a:ea typeface="Times New Roman"/>
                  <a:cs typeface="Times New Roman"/>
                  <a:sym typeface="Times New Roman"/>
                </a:rPr>
                <a:t>Hardware</a:t>
              </a:r>
              <a:endParaRPr b="1" sz="1050">
                <a:solidFill>
                  <a:schemeClr val="dk1"/>
                </a:solidFill>
                <a:latin typeface="Times New Roman"/>
                <a:ea typeface="Times New Roman"/>
                <a:cs typeface="Times New Roman"/>
                <a:sym typeface="Times New Roman"/>
              </a:endParaRPr>
            </a:p>
          </p:txBody>
        </p:sp>
        <p:cxnSp>
          <p:nvCxnSpPr>
            <p:cNvPr id="670" name="Google Shape;670;p40"/>
            <p:cNvCxnSpPr/>
            <p:nvPr/>
          </p:nvCxnSpPr>
          <p:spPr>
            <a:xfrm>
              <a:off x="7277417" y="5608385"/>
              <a:ext cx="4548457" cy="0"/>
            </a:xfrm>
            <a:prstGeom prst="straightConnector1">
              <a:avLst/>
            </a:prstGeom>
            <a:solidFill>
              <a:srgbClr val="599BD5"/>
            </a:solidFill>
            <a:ln cap="flat" cmpd="sng" w="12700">
              <a:solidFill>
                <a:srgbClr val="C3D4EB"/>
              </a:solidFill>
              <a:prstDash val="solid"/>
              <a:miter lim="800000"/>
              <a:headEnd len="sm" w="sm" type="none"/>
              <a:tailEnd len="sm" w="sm" type="none"/>
            </a:ln>
          </p:spPr>
        </p:cxnSp>
        <p:sp>
          <p:nvSpPr>
            <p:cNvPr id="671" name="Google Shape;671;p40"/>
            <p:cNvSpPr/>
            <p:nvPr/>
          </p:nvSpPr>
          <p:spPr>
            <a:xfrm>
              <a:off x="7454630" y="5608385"/>
              <a:ext cx="4548457" cy="232483"/>
            </a:xfrm>
            <a:custGeom>
              <a:rect b="b" l="l" r="r" t="t"/>
              <a:pathLst>
                <a:path extrusionOk="0" h="232483" w="4548457">
                  <a:moveTo>
                    <a:pt x="0" y="0"/>
                  </a:moveTo>
                  <a:lnTo>
                    <a:pt x="4548457" y="0"/>
                  </a:lnTo>
                  <a:lnTo>
                    <a:pt x="4548457" y="232483"/>
                  </a:lnTo>
                  <a:lnTo>
                    <a:pt x="0" y="232483"/>
                  </a:lnTo>
                  <a:lnTo>
                    <a:pt x="0" y="0"/>
                  </a:lnTo>
                  <a:close/>
                </a:path>
              </a:pathLst>
            </a:custGeom>
            <a:noFill/>
            <a:ln>
              <a:noFill/>
            </a:ln>
          </p:spPr>
          <p:txBody>
            <a:bodyPr anchorCtr="0" anchor="t" bIns="22850" lIns="22850" spcFirstLastPara="1" rIns="22850" wrap="square" tIns="22850">
              <a:noAutofit/>
            </a:bodyPr>
            <a:lstStyle/>
            <a:p>
              <a:pPr indent="0" lvl="0" marL="0" marR="0" rtl="0" algn="l">
                <a:lnSpc>
                  <a:spcPct val="90000"/>
                </a:lnSpc>
                <a:spcBef>
                  <a:spcPts val="0"/>
                </a:spcBef>
                <a:spcAft>
                  <a:spcPts val="0"/>
                </a:spcAft>
                <a:buNone/>
              </a:pPr>
              <a:r>
                <a:rPr b="1" lang="en-US" sz="1050">
                  <a:solidFill>
                    <a:schemeClr val="dk1"/>
                  </a:solidFill>
                  <a:latin typeface="Times New Roman"/>
                  <a:ea typeface="Times New Roman"/>
                  <a:cs typeface="Times New Roman"/>
                  <a:sym typeface="Times New Roman"/>
                </a:rPr>
                <a:t>E-Commerce Software</a:t>
              </a:r>
              <a:endParaRPr b="1" sz="1050">
                <a:solidFill>
                  <a:schemeClr val="dk1"/>
                </a:solidFill>
                <a:latin typeface="Times New Roman"/>
                <a:ea typeface="Times New Roman"/>
                <a:cs typeface="Times New Roman"/>
                <a:sym typeface="Times New Roman"/>
              </a:endParaRPr>
            </a:p>
          </p:txBody>
        </p:sp>
        <p:cxnSp>
          <p:nvCxnSpPr>
            <p:cNvPr id="672" name="Google Shape;672;p40"/>
            <p:cNvCxnSpPr/>
            <p:nvPr/>
          </p:nvCxnSpPr>
          <p:spPr>
            <a:xfrm>
              <a:off x="7277417" y="5840869"/>
              <a:ext cx="4548457" cy="0"/>
            </a:xfrm>
            <a:prstGeom prst="straightConnector1">
              <a:avLst/>
            </a:prstGeom>
            <a:solidFill>
              <a:srgbClr val="599BD5"/>
            </a:solidFill>
            <a:ln cap="flat" cmpd="sng" w="12700">
              <a:solidFill>
                <a:srgbClr val="C3D4EB"/>
              </a:solidFill>
              <a:prstDash val="solid"/>
              <a:miter lim="800000"/>
              <a:headEnd len="sm" w="sm" type="none"/>
              <a:tailEnd len="sm" w="sm" type="none"/>
            </a:ln>
          </p:spPr>
        </p:cxnSp>
        <p:sp>
          <p:nvSpPr>
            <p:cNvPr id="673" name="Google Shape;673;p40"/>
            <p:cNvSpPr/>
            <p:nvPr/>
          </p:nvSpPr>
          <p:spPr>
            <a:xfrm>
              <a:off x="7454630" y="5840869"/>
              <a:ext cx="4548457" cy="232483"/>
            </a:xfrm>
            <a:custGeom>
              <a:rect b="b" l="l" r="r" t="t"/>
              <a:pathLst>
                <a:path extrusionOk="0" h="232483" w="4548457">
                  <a:moveTo>
                    <a:pt x="0" y="0"/>
                  </a:moveTo>
                  <a:lnTo>
                    <a:pt x="4548457" y="0"/>
                  </a:lnTo>
                  <a:lnTo>
                    <a:pt x="4548457" y="232483"/>
                  </a:lnTo>
                  <a:lnTo>
                    <a:pt x="0" y="232483"/>
                  </a:lnTo>
                  <a:lnTo>
                    <a:pt x="0" y="0"/>
                  </a:lnTo>
                  <a:close/>
                </a:path>
              </a:pathLst>
            </a:custGeom>
            <a:noFill/>
            <a:ln>
              <a:noFill/>
            </a:ln>
          </p:spPr>
          <p:txBody>
            <a:bodyPr anchorCtr="0" anchor="t" bIns="22850" lIns="22850" spcFirstLastPara="1" rIns="22850" wrap="square" tIns="22850">
              <a:noAutofit/>
            </a:bodyPr>
            <a:lstStyle/>
            <a:p>
              <a:pPr indent="0" lvl="0" marL="0" marR="0" rtl="0" algn="l">
                <a:lnSpc>
                  <a:spcPct val="90000"/>
                </a:lnSpc>
                <a:spcBef>
                  <a:spcPts val="0"/>
                </a:spcBef>
                <a:spcAft>
                  <a:spcPts val="0"/>
                </a:spcAft>
                <a:buNone/>
              </a:pPr>
              <a:r>
                <a:rPr b="1" lang="en-US" sz="1050">
                  <a:solidFill>
                    <a:schemeClr val="dk1"/>
                  </a:solidFill>
                  <a:latin typeface="Times New Roman"/>
                  <a:ea typeface="Times New Roman"/>
                  <a:cs typeface="Times New Roman"/>
                  <a:sym typeface="Times New Roman"/>
                </a:rPr>
                <a:t>Mobile Commerce Hardware and Software</a:t>
              </a:r>
              <a:endParaRPr b="1" sz="1050">
                <a:solidFill>
                  <a:schemeClr val="dk1"/>
                </a:solidFill>
                <a:latin typeface="Times New Roman"/>
                <a:ea typeface="Times New Roman"/>
                <a:cs typeface="Times New Roman"/>
                <a:sym typeface="Times New Roman"/>
              </a:endParaRPr>
            </a:p>
          </p:txBody>
        </p:sp>
        <p:cxnSp>
          <p:nvCxnSpPr>
            <p:cNvPr id="674" name="Google Shape;674;p40"/>
            <p:cNvCxnSpPr/>
            <p:nvPr/>
          </p:nvCxnSpPr>
          <p:spPr>
            <a:xfrm>
              <a:off x="7277417" y="6073352"/>
              <a:ext cx="4548457" cy="0"/>
            </a:xfrm>
            <a:prstGeom prst="straightConnector1">
              <a:avLst/>
            </a:prstGeom>
            <a:solidFill>
              <a:srgbClr val="599BD5"/>
            </a:solidFill>
            <a:ln cap="flat" cmpd="sng" w="12700">
              <a:solidFill>
                <a:srgbClr val="C3D4EB"/>
              </a:solidFill>
              <a:prstDash val="solid"/>
              <a:miter lim="800000"/>
              <a:headEnd len="sm" w="sm" type="none"/>
              <a:tailEnd len="sm" w="sm" type="none"/>
            </a:ln>
          </p:spPr>
        </p:cxnSp>
        <p:sp>
          <p:nvSpPr>
            <p:cNvPr id="675" name="Google Shape;675;p40"/>
            <p:cNvSpPr/>
            <p:nvPr/>
          </p:nvSpPr>
          <p:spPr>
            <a:xfrm>
              <a:off x="7454630" y="6073352"/>
              <a:ext cx="4548457" cy="232483"/>
            </a:xfrm>
            <a:custGeom>
              <a:rect b="b" l="l" r="r" t="t"/>
              <a:pathLst>
                <a:path extrusionOk="0" h="232483" w="4548457">
                  <a:moveTo>
                    <a:pt x="0" y="0"/>
                  </a:moveTo>
                  <a:lnTo>
                    <a:pt x="4548457" y="0"/>
                  </a:lnTo>
                  <a:lnTo>
                    <a:pt x="4548457" y="232483"/>
                  </a:lnTo>
                  <a:lnTo>
                    <a:pt x="0" y="232483"/>
                  </a:lnTo>
                  <a:lnTo>
                    <a:pt x="0" y="0"/>
                  </a:lnTo>
                  <a:close/>
                </a:path>
              </a:pathLst>
            </a:custGeom>
            <a:noFill/>
            <a:ln>
              <a:noFill/>
            </a:ln>
          </p:spPr>
          <p:txBody>
            <a:bodyPr anchorCtr="0" anchor="t" bIns="22850" lIns="22850" spcFirstLastPara="1" rIns="22850" wrap="square" tIns="22850">
              <a:noAutofit/>
            </a:bodyPr>
            <a:lstStyle/>
            <a:p>
              <a:pPr indent="0" lvl="0" marL="0" marR="0" rtl="0" algn="l">
                <a:lnSpc>
                  <a:spcPct val="90000"/>
                </a:lnSpc>
                <a:spcBef>
                  <a:spcPts val="0"/>
                </a:spcBef>
                <a:spcAft>
                  <a:spcPts val="0"/>
                </a:spcAft>
                <a:buNone/>
              </a:pPr>
              <a:r>
                <a:rPr b="1" lang="en-US" sz="1050">
                  <a:solidFill>
                    <a:schemeClr val="dk1"/>
                  </a:solidFill>
                  <a:latin typeface="Times New Roman"/>
                  <a:ea typeface="Times New Roman"/>
                  <a:cs typeface="Times New Roman"/>
                  <a:sym typeface="Times New Roman"/>
                </a:rPr>
                <a:t>Electronic Payment Systems</a:t>
              </a:r>
              <a:endParaRPr b="1" sz="1050">
                <a:solidFill>
                  <a:schemeClr val="dk1"/>
                </a:solidFill>
                <a:latin typeface="Times New Roman"/>
                <a:ea typeface="Times New Roman"/>
                <a:cs typeface="Times New Roman"/>
                <a:sym typeface="Times New Roman"/>
              </a:endParaRPr>
            </a:p>
          </p:txBody>
        </p:sp>
        <p:cxnSp>
          <p:nvCxnSpPr>
            <p:cNvPr id="676" name="Google Shape;676;p40"/>
            <p:cNvCxnSpPr/>
            <p:nvPr/>
          </p:nvCxnSpPr>
          <p:spPr>
            <a:xfrm>
              <a:off x="2551747" y="6305835"/>
              <a:ext cx="9451340" cy="0"/>
            </a:xfrm>
            <a:prstGeom prst="straightConnector1">
              <a:avLst/>
            </a:prstGeom>
            <a:solidFill>
              <a:srgbClr val="599BD5"/>
            </a:solidFill>
            <a:ln cap="flat" cmpd="sng" w="12700">
              <a:solidFill>
                <a:srgbClr val="C3D4EB"/>
              </a:solidFill>
              <a:prstDash val="solid"/>
              <a:miter lim="800000"/>
              <a:headEnd len="sm" w="sm" type="none"/>
              <a:tailEnd len="sm" w="sm" type="none"/>
            </a:ln>
          </p:spPr>
        </p:cxnSp>
      </p:grpSp>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80" name="Shape 680"/>
        <p:cNvGrpSpPr/>
        <p:nvPr/>
      </p:nvGrpSpPr>
      <p:grpSpPr>
        <a:xfrm>
          <a:off x="0" y="0"/>
          <a:ext cx="0" cy="0"/>
          <a:chOff x="0" y="0"/>
          <a:chExt cx="0" cy="0"/>
        </a:xfrm>
      </p:grpSpPr>
      <p:sp>
        <p:nvSpPr>
          <p:cNvPr id="681" name="Google Shape;681;p41"/>
          <p:cNvSpPr txBox="1"/>
          <p:nvPr>
            <p:ph type="title"/>
          </p:nvPr>
        </p:nvSpPr>
        <p:spPr>
          <a:xfrm>
            <a:off x="470647" y="469859"/>
            <a:ext cx="9224681" cy="655264"/>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lt1"/>
              </a:buClr>
              <a:buSzPts val="2800"/>
              <a:buFont typeface="Times New Roman"/>
              <a:buNone/>
            </a:pPr>
            <a:r>
              <a:rPr lang="en-US" sz="2800"/>
              <a:t>Strategies for Successful E-Commerce and M-Commerce</a:t>
            </a:r>
            <a:endParaRPr/>
          </a:p>
        </p:txBody>
      </p:sp>
      <p:sp>
        <p:nvSpPr>
          <p:cNvPr id="682" name="Google Shape;682;p41"/>
          <p:cNvSpPr txBox="1"/>
          <p:nvPr>
            <p:ph idx="1" type="body"/>
          </p:nvPr>
        </p:nvSpPr>
        <p:spPr>
          <a:xfrm>
            <a:off x="188685" y="1422213"/>
            <a:ext cx="11814627" cy="4934138"/>
          </a:xfrm>
          <a:prstGeom prst="rect">
            <a:avLst/>
          </a:prstGeom>
          <a:noFill/>
          <a:ln>
            <a:noFill/>
          </a:ln>
        </p:spPr>
        <p:txBody>
          <a:bodyPr anchorCtr="0" anchor="t" bIns="45700" lIns="91425" spcFirstLastPara="1" rIns="91425" wrap="square" tIns="45700">
            <a:normAutofit fontScale="85000" lnSpcReduction="20000"/>
          </a:bodyPr>
          <a:lstStyle/>
          <a:p>
            <a:pPr indent="0" lvl="0" marL="0" rtl="0" algn="just">
              <a:lnSpc>
                <a:spcPct val="150000"/>
              </a:lnSpc>
              <a:spcBef>
                <a:spcPts val="0"/>
              </a:spcBef>
              <a:spcAft>
                <a:spcPts val="0"/>
              </a:spcAft>
              <a:buClr>
                <a:srgbClr val="FF0000"/>
              </a:buClr>
              <a:buSzPct val="100000"/>
              <a:buNone/>
            </a:pPr>
            <a:r>
              <a:rPr b="1" lang="en-US">
                <a:solidFill>
                  <a:srgbClr val="FF0000"/>
                </a:solidFill>
              </a:rPr>
              <a:t>1- Defining an Effective E-Commerce Model and Strategy</a:t>
            </a:r>
            <a:endParaRPr/>
          </a:p>
          <a:p>
            <a:pPr indent="-228600" lvl="0" marL="228600" rtl="0" algn="just">
              <a:lnSpc>
                <a:spcPct val="150000"/>
              </a:lnSpc>
              <a:spcBef>
                <a:spcPts val="1000"/>
              </a:spcBef>
              <a:spcAft>
                <a:spcPts val="0"/>
              </a:spcAft>
              <a:buClr>
                <a:schemeClr val="dk1"/>
              </a:buClr>
              <a:buSzPct val="100000"/>
              <a:buChar char="•"/>
            </a:pPr>
            <a:r>
              <a:rPr lang="en-US"/>
              <a:t>The most successful e-commerce models include three basic components: community, content, and commerce</a:t>
            </a:r>
            <a:endParaRPr/>
          </a:p>
          <a:p>
            <a:pPr indent="-228600" lvl="0" marL="228600" rtl="0" algn="just">
              <a:lnSpc>
                <a:spcPct val="150000"/>
              </a:lnSpc>
              <a:spcBef>
                <a:spcPts val="1000"/>
              </a:spcBef>
              <a:spcAft>
                <a:spcPts val="0"/>
              </a:spcAft>
              <a:buClr>
                <a:schemeClr val="dk1"/>
              </a:buClr>
              <a:buSzPct val="100000"/>
              <a:buChar char="•"/>
            </a:pPr>
            <a:r>
              <a:rPr lang="en-US"/>
              <a:t>Discussion forums and other social shopping tools can build a loyal </a:t>
            </a:r>
            <a:r>
              <a:rPr b="1" lang="en-US"/>
              <a:t>community</a:t>
            </a:r>
            <a:r>
              <a:rPr lang="en-US"/>
              <a:t> of people who are interested in the company and its products and services. Providing useful, accurate, and timely </a:t>
            </a:r>
            <a:r>
              <a:rPr b="1" lang="en-US"/>
              <a:t>content</a:t>
            </a:r>
            <a:r>
              <a:rPr lang="en-US"/>
              <a:t>, such as industry and economic news and stock quotes, is a sound approach to encourage people to return to your Web site time and again.</a:t>
            </a:r>
            <a:endParaRPr/>
          </a:p>
          <a:p>
            <a:pPr indent="-228600" lvl="0" marL="228600" rtl="0" algn="just">
              <a:lnSpc>
                <a:spcPct val="150000"/>
              </a:lnSpc>
              <a:spcBef>
                <a:spcPts val="1000"/>
              </a:spcBef>
              <a:spcAft>
                <a:spcPts val="0"/>
              </a:spcAft>
              <a:buClr>
                <a:schemeClr val="dk1"/>
              </a:buClr>
              <a:buSzPct val="100000"/>
              <a:buChar char="•"/>
            </a:pPr>
            <a:r>
              <a:rPr b="1" lang="en-US"/>
              <a:t>Commerce</a:t>
            </a:r>
            <a:r>
              <a:rPr lang="en-US"/>
              <a:t> involves consumers and businesses paying to purchase physical goods, information, or services that are posted or advertised online.</a:t>
            </a:r>
            <a:endParaRPr/>
          </a:p>
        </p:txBody>
      </p:sp>
      <p:sp>
        <p:nvSpPr>
          <p:cNvPr id="683" name="Google Shape;683;p41"/>
          <p:cNvSpPr txBox="1"/>
          <p:nvPr>
            <p:ph idx="10" type="dt"/>
          </p:nvPr>
        </p:nvSpPr>
        <p:spPr>
          <a:xfrm>
            <a:off x="159656" y="6474053"/>
            <a:ext cx="3478893" cy="378047"/>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Lecture 7 Electronic and Mobile Commerce</a:t>
            </a:r>
            <a:endParaRPr/>
          </a:p>
        </p:txBody>
      </p:sp>
      <p:sp>
        <p:nvSpPr>
          <p:cNvPr id="684" name="Google Shape;684;p41"/>
          <p:cNvSpPr txBox="1"/>
          <p:nvPr>
            <p:ph idx="11" type="ftr"/>
          </p:nvPr>
        </p:nvSpPr>
        <p:spPr>
          <a:xfrm>
            <a:off x="4242545" y="6486976"/>
            <a:ext cx="3706906"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solidFill>
                  <a:schemeClr val="lt1"/>
                </a:solidFill>
              </a:rPr>
              <a:t>www.midocean.ae</a:t>
            </a:r>
            <a:endParaRPr/>
          </a:p>
        </p:txBody>
      </p:sp>
      <p:sp>
        <p:nvSpPr>
          <p:cNvPr id="685" name="Google Shape;685;p41"/>
          <p:cNvSpPr txBox="1"/>
          <p:nvPr>
            <p:ph idx="12" type="sldNum"/>
          </p:nvPr>
        </p:nvSpPr>
        <p:spPr>
          <a:xfrm>
            <a:off x="8095129" y="6486976"/>
            <a:ext cx="3908183"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US"/>
              <a:t>MGM331 Principles of Management Information Systems</a:t>
            </a:r>
            <a:endParaRPr/>
          </a:p>
        </p:txBody>
      </p:sp>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89" name="Shape 689"/>
        <p:cNvGrpSpPr/>
        <p:nvPr/>
      </p:nvGrpSpPr>
      <p:grpSpPr>
        <a:xfrm>
          <a:off x="0" y="0"/>
          <a:ext cx="0" cy="0"/>
          <a:chOff x="0" y="0"/>
          <a:chExt cx="0" cy="0"/>
        </a:xfrm>
      </p:grpSpPr>
      <p:sp>
        <p:nvSpPr>
          <p:cNvPr id="690" name="Google Shape;690;p42"/>
          <p:cNvSpPr txBox="1"/>
          <p:nvPr>
            <p:ph type="title"/>
          </p:nvPr>
        </p:nvSpPr>
        <p:spPr>
          <a:xfrm>
            <a:off x="470647" y="469859"/>
            <a:ext cx="9224681" cy="655264"/>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lt1"/>
              </a:buClr>
              <a:buSzPts val="2800"/>
              <a:buFont typeface="Times New Roman"/>
              <a:buNone/>
            </a:pPr>
            <a:r>
              <a:rPr lang="en-US" sz="2800"/>
              <a:t>Strategies for Successful E-Commerce and M-Commerce</a:t>
            </a:r>
            <a:endParaRPr/>
          </a:p>
        </p:txBody>
      </p:sp>
      <p:sp>
        <p:nvSpPr>
          <p:cNvPr id="691" name="Google Shape;691;p42"/>
          <p:cNvSpPr txBox="1"/>
          <p:nvPr>
            <p:ph idx="1" type="body"/>
          </p:nvPr>
        </p:nvSpPr>
        <p:spPr>
          <a:xfrm>
            <a:off x="188685" y="1422213"/>
            <a:ext cx="11814627" cy="4934138"/>
          </a:xfrm>
          <a:prstGeom prst="rect">
            <a:avLst/>
          </a:prstGeom>
          <a:noFill/>
          <a:ln>
            <a:noFill/>
          </a:ln>
        </p:spPr>
        <p:txBody>
          <a:bodyPr anchorCtr="0" anchor="t" bIns="45700" lIns="91425" spcFirstLastPara="1" rIns="91425" wrap="square" tIns="45700">
            <a:normAutofit fontScale="62500" lnSpcReduction="20000"/>
          </a:bodyPr>
          <a:lstStyle/>
          <a:p>
            <a:pPr indent="0" lvl="0" marL="0" rtl="0" algn="just">
              <a:lnSpc>
                <a:spcPct val="150000"/>
              </a:lnSpc>
              <a:spcBef>
                <a:spcPts val="0"/>
              </a:spcBef>
              <a:spcAft>
                <a:spcPts val="0"/>
              </a:spcAft>
              <a:buClr>
                <a:srgbClr val="FF0000"/>
              </a:buClr>
              <a:buSzPct val="100000"/>
              <a:buNone/>
            </a:pPr>
            <a:r>
              <a:rPr b="1" lang="en-US" sz="3200">
                <a:solidFill>
                  <a:srgbClr val="FF0000"/>
                </a:solidFill>
              </a:rPr>
              <a:t>2- Defining the Functions of a Web Site</a:t>
            </a:r>
            <a:endParaRPr/>
          </a:p>
          <a:p>
            <a:pPr indent="0" lvl="0" marL="0" rtl="0" algn="just">
              <a:lnSpc>
                <a:spcPct val="150000"/>
              </a:lnSpc>
              <a:spcBef>
                <a:spcPts val="1000"/>
              </a:spcBef>
              <a:spcAft>
                <a:spcPts val="0"/>
              </a:spcAft>
              <a:buClr>
                <a:schemeClr val="dk1"/>
              </a:buClr>
              <a:buSzPct val="100000"/>
              <a:buNone/>
            </a:pPr>
            <a:r>
              <a:rPr lang="en-US"/>
              <a:t>When building a Web site, you should first decide which tasks the site must accomplish. Which might include the following:</a:t>
            </a:r>
            <a:endParaRPr/>
          </a:p>
          <a:p>
            <a:pPr indent="-228600" lvl="0" marL="228600" rtl="0" algn="just">
              <a:lnSpc>
                <a:spcPct val="150000"/>
              </a:lnSpc>
              <a:spcBef>
                <a:spcPts val="1000"/>
              </a:spcBef>
              <a:spcAft>
                <a:spcPts val="0"/>
              </a:spcAft>
              <a:buClr>
                <a:schemeClr val="dk1"/>
              </a:buClr>
              <a:buSzPct val="100000"/>
              <a:buChar char="•"/>
            </a:pPr>
            <a:r>
              <a:rPr lang="en-US"/>
              <a:t>Obtaining general information about the organization</a:t>
            </a:r>
            <a:endParaRPr/>
          </a:p>
          <a:p>
            <a:pPr indent="-228600" lvl="0" marL="228600" rtl="0" algn="just">
              <a:lnSpc>
                <a:spcPct val="150000"/>
              </a:lnSpc>
              <a:spcBef>
                <a:spcPts val="1000"/>
              </a:spcBef>
              <a:spcAft>
                <a:spcPts val="0"/>
              </a:spcAft>
              <a:buClr>
                <a:schemeClr val="dk1"/>
              </a:buClr>
              <a:buSzPct val="100000"/>
              <a:buChar char="•"/>
            </a:pPr>
            <a:r>
              <a:rPr lang="en-US"/>
              <a:t>Obtaining financial information for making an investment decision in the organization</a:t>
            </a:r>
            <a:endParaRPr/>
          </a:p>
          <a:p>
            <a:pPr indent="-228600" lvl="0" marL="228600" rtl="0" algn="just">
              <a:lnSpc>
                <a:spcPct val="150000"/>
              </a:lnSpc>
              <a:spcBef>
                <a:spcPts val="1000"/>
              </a:spcBef>
              <a:spcAft>
                <a:spcPts val="0"/>
              </a:spcAft>
              <a:buClr>
                <a:schemeClr val="dk1"/>
              </a:buClr>
              <a:buSzPct val="100000"/>
              <a:buChar char="•"/>
            </a:pPr>
            <a:r>
              <a:rPr lang="en-US"/>
              <a:t>Learning the organization’s position on social issues</a:t>
            </a:r>
            <a:endParaRPr/>
          </a:p>
          <a:p>
            <a:pPr indent="-228600" lvl="0" marL="228600" rtl="0" algn="just">
              <a:lnSpc>
                <a:spcPct val="150000"/>
              </a:lnSpc>
              <a:spcBef>
                <a:spcPts val="1000"/>
              </a:spcBef>
              <a:spcAft>
                <a:spcPts val="0"/>
              </a:spcAft>
              <a:buClr>
                <a:schemeClr val="dk1"/>
              </a:buClr>
              <a:buSzPct val="100000"/>
              <a:buChar char="•"/>
            </a:pPr>
            <a:r>
              <a:rPr lang="en-US"/>
              <a:t>Learning about the products or services that the organization sells</a:t>
            </a:r>
            <a:endParaRPr/>
          </a:p>
          <a:p>
            <a:pPr indent="-228600" lvl="0" marL="228600" rtl="0" algn="just">
              <a:lnSpc>
                <a:spcPct val="150000"/>
              </a:lnSpc>
              <a:spcBef>
                <a:spcPts val="1000"/>
              </a:spcBef>
              <a:spcAft>
                <a:spcPts val="0"/>
              </a:spcAft>
              <a:buClr>
                <a:schemeClr val="dk1"/>
              </a:buClr>
              <a:buSzPct val="100000"/>
              <a:buChar char="•"/>
            </a:pPr>
            <a:r>
              <a:rPr lang="en-US"/>
              <a:t>Buying the products or services that the company offers</a:t>
            </a:r>
            <a:endParaRPr/>
          </a:p>
          <a:p>
            <a:pPr indent="-228600" lvl="0" marL="228600" rtl="0" algn="just">
              <a:lnSpc>
                <a:spcPct val="150000"/>
              </a:lnSpc>
              <a:spcBef>
                <a:spcPts val="1000"/>
              </a:spcBef>
              <a:spcAft>
                <a:spcPts val="0"/>
              </a:spcAft>
              <a:buClr>
                <a:schemeClr val="dk1"/>
              </a:buClr>
              <a:buSzPct val="100000"/>
              <a:buChar char="•"/>
            </a:pPr>
            <a:r>
              <a:rPr lang="en-US"/>
              <a:t>Checking the status of an order</a:t>
            </a:r>
            <a:endParaRPr/>
          </a:p>
          <a:p>
            <a:pPr indent="-228600" lvl="0" marL="228600" rtl="0" algn="just">
              <a:lnSpc>
                <a:spcPct val="150000"/>
              </a:lnSpc>
              <a:spcBef>
                <a:spcPts val="1000"/>
              </a:spcBef>
              <a:spcAft>
                <a:spcPts val="0"/>
              </a:spcAft>
              <a:buClr>
                <a:schemeClr val="dk1"/>
              </a:buClr>
              <a:buSzPct val="100000"/>
              <a:buChar char="•"/>
            </a:pPr>
            <a:r>
              <a:rPr lang="en-US"/>
              <a:t>Getting advice or help on effective use of the products</a:t>
            </a:r>
            <a:endParaRPr/>
          </a:p>
        </p:txBody>
      </p:sp>
      <p:sp>
        <p:nvSpPr>
          <p:cNvPr id="692" name="Google Shape;692;p42"/>
          <p:cNvSpPr txBox="1"/>
          <p:nvPr>
            <p:ph idx="10" type="dt"/>
          </p:nvPr>
        </p:nvSpPr>
        <p:spPr>
          <a:xfrm>
            <a:off x="159656" y="6474053"/>
            <a:ext cx="3478893" cy="378047"/>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Lecture 7 Electronic and Mobile Commerce</a:t>
            </a:r>
            <a:endParaRPr/>
          </a:p>
        </p:txBody>
      </p:sp>
      <p:sp>
        <p:nvSpPr>
          <p:cNvPr id="693" name="Google Shape;693;p42"/>
          <p:cNvSpPr txBox="1"/>
          <p:nvPr>
            <p:ph idx="11" type="ftr"/>
          </p:nvPr>
        </p:nvSpPr>
        <p:spPr>
          <a:xfrm>
            <a:off x="4242545" y="6486976"/>
            <a:ext cx="3706906"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solidFill>
                  <a:schemeClr val="lt1"/>
                </a:solidFill>
              </a:rPr>
              <a:t>www.midocean.ae</a:t>
            </a:r>
            <a:endParaRPr/>
          </a:p>
        </p:txBody>
      </p:sp>
      <p:sp>
        <p:nvSpPr>
          <p:cNvPr id="694" name="Google Shape;694;p42"/>
          <p:cNvSpPr txBox="1"/>
          <p:nvPr>
            <p:ph idx="12" type="sldNum"/>
          </p:nvPr>
        </p:nvSpPr>
        <p:spPr>
          <a:xfrm>
            <a:off x="8095129" y="6486976"/>
            <a:ext cx="3908183"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US"/>
              <a:t>MGM331 Principles of Management Information Systems</a:t>
            </a:r>
            <a:endParaRPr/>
          </a:p>
        </p:txBody>
      </p:sp>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98" name="Shape 698"/>
        <p:cNvGrpSpPr/>
        <p:nvPr/>
      </p:nvGrpSpPr>
      <p:grpSpPr>
        <a:xfrm>
          <a:off x="0" y="0"/>
          <a:ext cx="0" cy="0"/>
          <a:chOff x="0" y="0"/>
          <a:chExt cx="0" cy="0"/>
        </a:xfrm>
      </p:grpSpPr>
      <p:sp>
        <p:nvSpPr>
          <p:cNvPr id="699" name="Google Shape;699;p43"/>
          <p:cNvSpPr txBox="1"/>
          <p:nvPr>
            <p:ph type="title"/>
          </p:nvPr>
        </p:nvSpPr>
        <p:spPr>
          <a:xfrm>
            <a:off x="470647" y="469859"/>
            <a:ext cx="9224681" cy="655264"/>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lt1"/>
              </a:buClr>
              <a:buSzPts val="2800"/>
              <a:buFont typeface="Times New Roman"/>
              <a:buNone/>
            </a:pPr>
            <a:r>
              <a:rPr lang="en-US" sz="2800"/>
              <a:t>Strategies for Successful E-Commerce and M-Commerce</a:t>
            </a:r>
            <a:endParaRPr/>
          </a:p>
        </p:txBody>
      </p:sp>
      <p:sp>
        <p:nvSpPr>
          <p:cNvPr id="700" name="Google Shape;700;p43"/>
          <p:cNvSpPr txBox="1"/>
          <p:nvPr>
            <p:ph idx="1" type="body"/>
          </p:nvPr>
        </p:nvSpPr>
        <p:spPr>
          <a:xfrm>
            <a:off x="188685" y="1422213"/>
            <a:ext cx="11814627" cy="4934138"/>
          </a:xfrm>
          <a:prstGeom prst="rect">
            <a:avLst/>
          </a:prstGeom>
          <a:noFill/>
          <a:ln>
            <a:noFill/>
          </a:ln>
        </p:spPr>
        <p:txBody>
          <a:bodyPr anchorCtr="0" anchor="t" bIns="45700" lIns="91425" spcFirstLastPara="1" rIns="91425" wrap="square" tIns="45700">
            <a:normAutofit fontScale="85000" lnSpcReduction="10000"/>
          </a:bodyPr>
          <a:lstStyle/>
          <a:p>
            <a:pPr indent="0" lvl="0" marL="0" rtl="0" algn="just">
              <a:lnSpc>
                <a:spcPct val="150000"/>
              </a:lnSpc>
              <a:spcBef>
                <a:spcPts val="0"/>
              </a:spcBef>
              <a:spcAft>
                <a:spcPts val="0"/>
              </a:spcAft>
              <a:buClr>
                <a:srgbClr val="FF0000"/>
              </a:buClr>
              <a:buSzPct val="100000"/>
              <a:buNone/>
            </a:pPr>
            <a:r>
              <a:rPr b="1" lang="en-US" sz="3600">
                <a:solidFill>
                  <a:srgbClr val="FF0000"/>
                </a:solidFill>
              </a:rPr>
              <a:t>2- Defining the Functions of a Web Site</a:t>
            </a:r>
            <a:endParaRPr/>
          </a:p>
          <a:p>
            <a:pPr indent="-228600" lvl="1" marL="685800" rtl="0" algn="just">
              <a:lnSpc>
                <a:spcPct val="150000"/>
              </a:lnSpc>
              <a:spcBef>
                <a:spcPts val="500"/>
              </a:spcBef>
              <a:spcAft>
                <a:spcPts val="0"/>
              </a:spcAft>
              <a:buClr>
                <a:schemeClr val="dk1"/>
              </a:buClr>
              <a:buSzPct val="100000"/>
              <a:buFont typeface="Noto Sans Symbols"/>
              <a:buChar char="❖"/>
            </a:pPr>
            <a:r>
              <a:rPr lang="en-US"/>
              <a:t>Registering a complaint about the organization’s products</a:t>
            </a:r>
            <a:endParaRPr/>
          </a:p>
          <a:p>
            <a:pPr indent="-228600" lvl="1" marL="685800" rtl="0" algn="just">
              <a:lnSpc>
                <a:spcPct val="150000"/>
              </a:lnSpc>
              <a:spcBef>
                <a:spcPts val="500"/>
              </a:spcBef>
              <a:spcAft>
                <a:spcPts val="0"/>
              </a:spcAft>
              <a:buClr>
                <a:schemeClr val="dk1"/>
              </a:buClr>
              <a:buSzPct val="100000"/>
              <a:buFont typeface="Noto Sans Symbols"/>
              <a:buChar char="❖"/>
            </a:pPr>
            <a:r>
              <a:rPr lang="en-US"/>
              <a:t>Registering a complaint concerning the organization’s position on social issues</a:t>
            </a:r>
            <a:endParaRPr/>
          </a:p>
          <a:p>
            <a:pPr indent="-228600" lvl="1" marL="685800" rtl="0" algn="just">
              <a:lnSpc>
                <a:spcPct val="150000"/>
              </a:lnSpc>
              <a:spcBef>
                <a:spcPts val="500"/>
              </a:spcBef>
              <a:spcAft>
                <a:spcPts val="0"/>
              </a:spcAft>
              <a:buClr>
                <a:schemeClr val="dk1"/>
              </a:buClr>
              <a:buSzPct val="100000"/>
              <a:buFont typeface="Noto Sans Symbols"/>
              <a:buChar char="❖"/>
            </a:pPr>
            <a:r>
              <a:rPr lang="en-US"/>
              <a:t>Obtaining information about warranties or service and repair policies for products</a:t>
            </a:r>
            <a:endParaRPr/>
          </a:p>
          <a:p>
            <a:pPr indent="-228600" lvl="1" marL="685800" rtl="0" algn="just">
              <a:lnSpc>
                <a:spcPct val="150000"/>
              </a:lnSpc>
              <a:spcBef>
                <a:spcPts val="500"/>
              </a:spcBef>
              <a:spcAft>
                <a:spcPts val="0"/>
              </a:spcAft>
              <a:buClr>
                <a:schemeClr val="dk1"/>
              </a:buClr>
              <a:buSzPct val="100000"/>
              <a:buFont typeface="Noto Sans Symbols"/>
              <a:buChar char="❖"/>
            </a:pPr>
            <a:r>
              <a:rPr lang="en-US"/>
              <a:t>Obtaining contact information for a person or department in the organization</a:t>
            </a:r>
            <a:endParaRPr/>
          </a:p>
          <a:p>
            <a:pPr indent="-228600" lvl="1" marL="685800" rtl="0" algn="just">
              <a:lnSpc>
                <a:spcPct val="150000"/>
              </a:lnSpc>
              <a:spcBef>
                <a:spcPts val="500"/>
              </a:spcBef>
              <a:spcAft>
                <a:spcPts val="0"/>
              </a:spcAft>
              <a:buClr>
                <a:schemeClr val="dk1"/>
              </a:buClr>
              <a:buSzPct val="100000"/>
              <a:buFont typeface="Noto Sans Symbols"/>
              <a:buChar char="❖"/>
            </a:pPr>
            <a:r>
              <a:rPr lang="en-US"/>
              <a:t>After a company determines which objectives its site should accomplish, it can move on planning and developing the site, keeping in mind that the priorities and objectives of customers may change over time. As the number of e-commerce shoppers increases and they become more comfortable—and more selective—making online purchases, a company might need to redefine the basic business model of its site to capture new business opportunities.</a:t>
            </a:r>
            <a:endParaRPr/>
          </a:p>
        </p:txBody>
      </p:sp>
      <p:sp>
        <p:nvSpPr>
          <p:cNvPr id="701" name="Google Shape;701;p43"/>
          <p:cNvSpPr txBox="1"/>
          <p:nvPr>
            <p:ph idx="10" type="dt"/>
          </p:nvPr>
        </p:nvSpPr>
        <p:spPr>
          <a:xfrm>
            <a:off x="159656" y="6474053"/>
            <a:ext cx="3478893" cy="378047"/>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Lecture 7 Electronic and Mobile Commerce</a:t>
            </a:r>
            <a:endParaRPr/>
          </a:p>
        </p:txBody>
      </p:sp>
      <p:sp>
        <p:nvSpPr>
          <p:cNvPr id="702" name="Google Shape;702;p43"/>
          <p:cNvSpPr txBox="1"/>
          <p:nvPr>
            <p:ph idx="11" type="ftr"/>
          </p:nvPr>
        </p:nvSpPr>
        <p:spPr>
          <a:xfrm>
            <a:off x="4242545" y="6486976"/>
            <a:ext cx="3706906"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solidFill>
                  <a:schemeClr val="lt1"/>
                </a:solidFill>
              </a:rPr>
              <a:t>www.midocean.ae</a:t>
            </a:r>
            <a:endParaRPr/>
          </a:p>
        </p:txBody>
      </p:sp>
      <p:sp>
        <p:nvSpPr>
          <p:cNvPr id="703" name="Google Shape;703;p43"/>
          <p:cNvSpPr txBox="1"/>
          <p:nvPr>
            <p:ph idx="12" type="sldNum"/>
          </p:nvPr>
        </p:nvSpPr>
        <p:spPr>
          <a:xfrm>
            <a:off x="8095129" y="6486976"/>
            <a:ext cx="3908183"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US"/>
              <a:t>MGM331 Principles of Management Information Systems</a:t>
            </a:r>
            <a:endParaRPr/>
          </a:p>
        </p:txBody>
      </p:sp>
    </p:spTree>
  </p:cSld>
  <p:clrMapOvr>
    <a:masterClrMapping/>
  </p:clrMapOvr>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07" name="Shape 707"/>
        <p:cNvGrpSpPr/>
        <p:nvPr/>
      </p:nvGrpSpPr>
      <p:grpSpPr>
        <a:xfrm>
          <a:off x="0" y="0"/>
          <a:ext cx="0" cy="0"/>
          <a:chOff x="0" y="0"/>
          <a:chExt cx="0" cy="0"/>
        </a:xfrm>
      </p:grpSpPr>
      <p:sp>
        <p:nvSpPr>
          <p:cNvPr id="708" name="Google Shape;708;p44"/>
          <p:cNvSpPr txBox="1"/>
          <p:nvPr>
            <p:ph type="title"/>
          </p:nvPr>
        </p:nvSpPr>
        <p:spPr>
          <a:xfrm>
            <a:off x="470647" y="469859"/>
            <a:ext cx="9224681" cy="655264"/>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lt1"/>
              </a:buClr>
              <a:buSzPts val="2800"/>
              <a:buFont typeface="Times New Roman"/>
              <a:buNone/>
            </a:pPr>
            <a:r>
              <a:rPr lang="en-US" sz="2800"/>
              <a:t>Strategies for Successful E-Commerce and M-Commerce</a:t>
            </a:r>
            <a:endParaRPr/>
          </a:p>
        </p:txBody>
      </p:sp>
      <p:sp>
        <p:nvSpPr>
          <p:cNvPr id="709" name="Google Shape;709;p44"/>
          <p:cNvSpPr txBox="1"/>
          <p:nvPr>
            <p:ph idx="1" type="body"/>
          </p:nvPr>
        </p:nvSpPr>
        <p:spPr>
          <a:xfrm>
            <a:off x="188685" y="1422213"/>
            <a:ext cx="11814627" cy="4934138"/>
          </a:xfrm>
          <a:prstGeom prst="rect">
            <a:avLst/>
          </a:prstGeom>
          <a:noFill/>
          <a:ln>
            <a:noFill/>
          </a:ln>
        </p:spPr>
        <p:txBody>
          <a:bodyPr anchorCtr="0" anchor="t" bIns="45700" lIns="91425" spcFirstLastPara="1" rIns="91425" wrap="square" tIns="45700">
            <a:normAutofit/>
          </a:bodyPr>
          <a:lstStyle/>
          <a:p>
            <a:pPr indent="0" lvl="0" marL="0" rtl="0" algn="just">
              <a:lnSpc>
                <a:spcPct val="150000"/>
              </a:lnSpc>
              <a:spcBef>
                <a:spcPts val="0"/>
              </a:spcBef>
              <a:spcAft>
                <a:spcPts val="0"/>
              </a:spcAft>
              <a:buClr>
                <a:srgbClr val="FF0000"/>
              </a:buClr>
              <a:buSzPts val="2800"/>
              <a:buNone/>
            </a:pPr>
            <a:r>
              <a:rPr b="1" lang="en-US">
                <a:solidFill>
                  <a:srgbClr val="FF0000"/>
                </a:solidFill>
              </a:rPr>
              <a:t>3- Establishing a Web Site</a:t>
            </a:r>
            <a:endParaRPr/>
          </a:p>
          <a:p>
            <a:pPr indent="-228600" lvl="0" marL="228600" rtl="0" algn="just">
              <a:lnSpc>
                <a:spcPct val="150000"/>
              </a:lnSpc>
              <a:spcBef>
                <a:spcPts val="1000"/>
              </a:spcBef>
              <a:spcAft>
                <a:spcPts val="0"/>
              </a:spcAft>
              <a:buClr>
                <a:schemeClr val="dk1"/>
              </a:buClr>
              <a:buSzPts val="2800"/>
              <a:buChar char="•"/>
            </a:pPr>
            <a:r>
              <a:rPr lang="en-US"/>
              <a:t>Some companies elect to develop their sites in-house, but this decision requires a Web development staff that is experienced with HTML, Java, and Web design software.</a:t>
            </a:r>
            <a:endParaRPr/>
          </a:p>
          <a:p>
            <a:pPr indent="-228600" lvl="0" marL="228600" rtl="0" algn="just">
              <a:lnSpc>
                <a:spcPct val="150000"/>
              </a:lnSpc>
              <a:spcBef>
                <a:spcPts val="1000"/>
              </a:spcBef>
              <a:spcAft>
                <a:spcPts val="0"/>
              </a:spcAft>
              <a:buClr>
                <a:schemeClr val="dk1"/>
              </a:buClr>
              <a:buSzPts val="2800"/>
              <a:buChar char="•"/>
            </a:pPr>
            <a:r>
              <a:rPr lang="en-US"/>
              <a:t>Many firms have decided to outsource the building of their Web sites in order to get their sites up and running faster and cheaper than they could by doing the job themselves</a:t>
            </a:r>
            <a:endParaRPr/>
          </a:p>
        </p:txBody>
      </p:sp>
      <p:sp>
        <p:nvSpPr>
          <p:cNvPr id="710" name="Google Shape;710;p44"/>
          <p:cNvSpPr txBox="1"/>
          <p:nvPr>
            <p:ph idx="10" type="dt"/>
          </p:nvPr>
        </p:nvSpPr>
        <p:spPr>
          <a:xfrm>
            <a:off x="159656" y="6474053"/>
            <a:ext cx="3478893" cy="378047"/>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Lecture 7 Electronic and Mobile Commerce</a:t>
            </a:r>
            <a:endParaRPr/>
          </a:p>
        </p:txBody>
      </p:sp>
      <p:sp>
        <p:nvSpPr>
          <p:cNvPr id="711" name="Google Shape;711;p44"/>
          <p:cNvSpPr txBox="1"/>
          <p:nvPr>
            <p:ph idx="11" type="ftr"/>
          </p:nvPr>
        </p:nvSpPr>
        <p:spPr>
          <a:xfrm>
            <a:off x="4242545" y="6486976"/>
            <a:ext cx="3706906"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solidFill>
                  <a:schemeClr val="lt1"/>
                </a:solidFill>
              </a:rPr>
              <a:t>www.midocean.ae</a:t>
            </a:r>
            <a:endParaRPr/>
          </a:p>
        </p:txBody>
      </p:sp>
      <p:sp>
        <p:nvSpPr>
          <p:cNvPr id="712" name="Google Shape;712;p44"/>
          <p:cNvSpPr txBox="1"/>
          <p:nvPr>
            <p:ph idx="12" type="sldNum"/>
          </p:nvPr>
        </p:nvSpPr>
        <p:spPr>
          <a:xfrm>
            <a:off x="8095129" y="6486976"/>
            <a:ext cx="3908183"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US"/>
              <a:t>MGM331 Principles of Management Information Systems</a:t>
            </a:r>
            <a:endParaRPr/>
          </a:p>
        </p:txBody>
      </p:sp>
    </p:spTree>
  </p:cSld>
  <p:clrMapOvr>
    <a:masterClrMapping/>
  </p:clrMapOvr>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16" name="Shape 716"/>
        <p:cNvGrpSpPr/>
        <p:nvPr/>
      </p:nvGrpSpPr>
      <p:grpSpPr>
        <a:xfrm>
          <a:off x="0" y="0"/>
          <a:ext cx="0" cy="0"/>
          <a:chOff x="0" y="0"/>
          <a:chExt cx="0" cy="0"/>
        </a:xfrm>
      </p:grpSpPr>
      <p:sp>
        <p:nvSpPr>
          <p:cNvPr id="717" name="Google Shape;717;p45"/>
          <p:cNvSpPr txBox="1"/>
          <p:nvPr>
            <p:ph type="title"/>
          </p:nvPr>
        </p:nvSpPr>
        <p:spPr>
          <a:xfrm>
            <a:off x="470647" y="469859"/>
            <a:ext cx="9224681" cy="655264"/>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lt1"/>
              </a:buClr>
              <a:buSzPts val="2800"/>
              <a:buFont typeface="Times New Roman"/>
              <a:buNone/>
            </a:pPr>
            <a:r>
              <a:rPr lang="en-US" sz="2800"/>
              <a:t>Strategies for Successful E-Commerce and M-Commerce</a:t>
            </a:r>
            <a:endParaRPr/>
          </a:p>
        </p:txBody>
      </p:sp>
      <p:sp>
        <p:nvSpPr>
          <p:cNvPr id="718" name="Google Shape;718;p45"/>
          <p:cNvSpPr txBox="1"/>
          <p:nvPr>
            <p:ph idx="1" type="body"/>
          </p:nvPr>
        </p:nvSpPr>
        <p:spPr>
          <a:xfrm>
            <a:off x="188685" y="1422213"/>
            <a:ext cx="11814627" cy="4934138"/>
          </a:xfrm>
          <a:prstGeom prst="rect">
            <a:avLst/>
          </a:prstGeom>
          <a:noFill/>
          <a:ln>
            <a:noFill/>
          </a:ln>
        </p:spPr>
        <p:txBody>
          <a:bodyPr anchorCtr="0" anchor="t" bIns="45700" lIns="91425" spcFirstLastPara="1" rIns="91425" wrap="square" tIns="45700">
            <a:normAutofit fontScale="92500" lnSpcReduction="10000"/>
          </a:bodyPr>
          <a:lstStyle/>
          <a:p>
            <a:pPr indent="0" lvl="0" marL="0" rtl="0" algn="just">
              <a:lnSpc>
                <a:spcPct val="150000"/>
              </a:lnSpc>
              <a:spcBef>
                <a:spcPts val="0"/>
              </a:spcBef>
              <a:spcAft>
                <a:spcPts val="0"/>
              </a:spcAft>
              <a:buClr>
                <a:srgbClr val="FF0000"/>
              </a:buClr>
              <a:buSzPct val="100000"/>
              <a:buNone/>
            </a:pPr>
            <a:r>
              <a:rPr b="1" lang="en-US">
                <a:solidFill>
                  <a:srgbClr val="FF0000"/>
                </a:solidFill>
              </a:rPr>
              <a:t>4- Building Traffic to Your Web Site</a:t>
            </a:r>
            <a:endParaRPr/>
          </a:p>
          <a:p>
            <a:pPr indent="-228600" lvl="0" marL="228600" rtl="0" algn="just">
              <a:lnSpc>
                <a:spcPct val="150000"/>
              </a:lnSpc>
              <a:spcBef>
                <a:spcPts val="1000"/>
              </a:spcBef>
              <a:spcAft>
                <a:spcPts val="0"/>
              </a:spcAft>
              <a:buClr>
                <a:schemeClr val="dk1"/>
              </a:buClr>
              <a:buSzPct val="100000"/>
              <a:buChar char="•"/>
            </a:pPr>
            <a:r>
              <a:rPr lang="en-US"/>
              <a:t>The first step is to obtain and register a domain name, which should say something about your business.</a:t>
            </a:r>
            <a:endParaRPr/>
          </a:p>
          <a:p>
            <a:pPr indent="-228600" lvl="0" marL="228600" rtl="0" algn="just">
              <a:lnSpc>
                <a:spcPct val="150000"/>
              </a:lnSpc>
              <a:spcBef>
                <a:spcPts val="1000"/>
              </a:spcBef>
              <a:spcAft>
                <a:spcPts val="0"/>
              </a:spcAft>
              <a:buClr>
                <a:schemeClr val="dk1"/>
              </a:buClr>
              <a:buSzPct val="100000"/>
              <a:buChar char="•"/>
            </a:pPr>
            <a:r>
              <a:rPr lang="en-US"/>
              <a:t>The next step to attracting customers is to make your site search-engine friendly by improving its rankings. Following are several ideas on how to accomplish this goal:</a:t>
            </a:r>
            <a:endParaRPr/>
          </a:p>
          <a:p>
            <a:pPr indent="-228600" lvl="0" marL="228600" rtl="0" algn="just">
              <a:lnSpc>
                <a:spcPct val="150000"/>
              </a:lnSpc>
              <a:spcBef>
                <a:spcPts val="1000"/>
              </a:spcBef>
              <a:spcAft>
                <a:spcPts val="0"/>
              </a:spcAft>
              <a:buClr>
                <a:schemeClr val="dk1"/>
              </a:buClr>
              <a:buSzPct val="100000"/>
              <a:buChar char="•"/>
            </a:pPr>
            <a:r>
              <a:rPr lang="en-US"/>
              <a:t>Include </a:t>
            </a:r>
            <a:r>
              <a:rPr b="1" lang="en-US"/>
              <a:t>meta tags </a:t>
            </a:r>
            <a:r>
              <a:rPr lang="en-US"/>
              <a:t>in your site’s home page. A meta tag is an HTML code, not visible on the displayed Web page, that contains keywords representing your site’s content. Search engines use these keywords to build indexes pointing to your Web site.</a:t>
            </a:r>
            <a:endParaRPr/>
          </a:p>
        </p:txBody>
      </p:sp>
      <p:sp>
        <p:nvSpPr>
          <p:cNvPr id="719" name="Google Shape;719;p45"/>
          <p:cNvSpPr txBox="1"/>
          <p:nvPr>
            <p:ph idx="10" type="dt"/>
          </p:nvPr>
        </p:nvSpPr>
        <p:spPr>
          <a:xfrm>
            <a:off x="159656" y="6474053"/>
            <a:ext cx="3478893" cy="378047"/>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Lecture 7 Electronic and Mobile Commerce</a:t>
            </a:r>
            <a:endParaRPr/>
          </a:p>
        </p:txBody>
      </p:sp>
      <p:sp>
        <p:nvSpPr>
          <p:cNvPr id="720" name="Google Shape;720;p45"/>
          <p:cNvSpPr txBox="1"/>
          <p:nvPr>
            <p:ph idx="11" type="ftr"/>
          </p:nvPr>
        </p:nvSpPr>
        <p:spPr>
          <a:xfrm>
            <a:off x="4242545" y="6486976"/>
            <a:ext cx="3706906"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solidFill>
                  <a:schemeClr val="lt1"/>
                </a:solidFill>
              </a:rPr>
              <a:t>www.midocean.ae</a:t>
            </a:r>
            <a:endParaRPr/>
          </a:p>
        </p:txBody>
      </p:sp>
      <p:sp>
        <p:nvSpPr>
          <p:cNvPr id="721" name="Google Shape;721;p45"/>
          <p:cNvSpPr txBox="1"/>
          <p:nvPr>
            <p:ph idx="12" type="sldNum"/>
          </p:nvPr>
        </p:nvSpPr>
        <p:spPr>
          <a:xfrm>
            <a:off x="8095129" y="6486976"/>
            <a:ext cx="3908183"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US"/>
              <a:t>MGM331 Principles of Management Information Systems</a:t>
            </a:r>
            <a:endParaRPr/>
          </a:p>
        </p:txBody>
      </p:sp>
    </p:spTree>
  </p:cSld>
  <p:clrMapOvr>
    <a:masterClrMapping/>
  </p:clrMapOvr>
</p:sld>
</file>

<file path=ppt/slides/slide4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25" name="Shape 725"/>
        <p:cNvGrpSpPr/>
        <p:nvPr/>
      </p:nvGrpSpPr>
      <p:grpSpPr>
        <a:xfrm>
          <a:off x="0" y="0"/>
          <a:ext cx="0" cy="0"/>
          <a:chOff x="0" y="0"/>
          <a:chExt cx="0" cy="0"/>
        </a:xfrm>
      </p:grpSpPr>
      <p:sp>
        <p:nvSpPr>
          <p:cNvPr id="726" name="Google Shape;726;p46"/>
          <p:cNvSpPr txBox="1"/>
          <p:nvPr>
            <p:ph type="title"/>
          </p:nvPr>
        </p:nvSpPr>
        <p:spPr>
          <a:xfrm>
            <a:off x="470647" y="469859"/>
            <a:ext cx="9224681" cy="655264"/>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lt1"/>
              </a:buClr>
              <a:buSzPts val="2800"/>
              <a:buFont typeface="Times New Roman"/>
              <a:buNone/>
            </a:pPr>
            <a:r>
              <a:rPr lang="en-US" sz="2800"/>
              <a:t>Strategies for Successful E-Commerce and M-Commerce</a:t>
            </a:r>
            <a:endParaRPr/>
          </a:p>
        </p:txBody>
      </p:sp>
      <p:sp>
        <p:nvSpPr>
          <p:cNvPr id="727" name="Google Shape;727;p46"/>
          <p:cNvSpPr txBox="1"/>
          <p:nvPr>
            <p:ph idx="1" type="body"/>
          </p:nvPr>
        </p:nvSpPr>
        <p:spPr>
          <a:xfrm>
            <a:off x="188685" y="1422213"/>
            <a:ext cx="11814627" cy="4934138"/>
          </a:xfrm>
          <a:prstGeom prst="rect">
            <a:avLst/>
          </a:prstGeom>
          <a:noFill/>
          <a:ln>
            <a:noFill/>
          </a:ln>
        </p:spPr>
        <p:txBody>
          <a:bodyPr anchorCtr="0" anchor="t" bIns="45700" lIns="91425" spcFirstLastPara="1" rIns="91425" wrap="square" tIns="45700">
            <a:normAutofit/>
          </a:bodyPr>
          <a:lstStyle/>
          <a:p>
            <a:pPr indent="0" lvl="0" marL="0" rtl="0" algn="just">
              <a:lnSpc>
                <a:spcPct val="150000"/>
              </a:lnSpc>
              <a:spcBef>
                <a:spcPts val="0"/>
              </a:spcBef>
              <a:spcAft>
                <a:spcPts val="0"/>
              </a:spcAft>
              <a:buClr>
                <a:srgbClr val="FF0000"/>
              </a:buClr>
              <a:buSzPts val="3200"/>
              <a:buNone/>
            </a:pPr>
            <a:r>
              <a:rPr b="1" lang="en-US" sz="3200">
                <a:solidFill>
                  <a:srgbClr val="FF0000"/>
                </a:solidFill>
              </a:rPr>
              <a:t>4- Building Traffic to Your Web Site</a:t>
            </a:r>
            <a:endParaRPr/>
          </a:p>
          <a:p>
            <a:pPr indent="-228600" lvl="0" marL="228600" rtl="0" algn="just">
              <a:lnSpc>
                <a:spcPct val="150000"/>
              </a:lnSpc>
              <a:spcBef>
                <a:spcPts val="1000"/>
              </a:spcBef>
              <a:spcAft>
                <a:spcPts val="0"/>
              </a:spcAft>
              <a:buClr>
                <a:schemeClr val="dk1"/>
              </a:buClr>
              <a:buSzPts val="2800"/>
              <a:buChar char="•"/>
            </a:pPr>
            <a:r>
              <a:rPr lang="en-US"/>
              <a:t>Add </a:t>
            </a:r>
            <a:r>
              <a:rPr b="1" lang="en-US"/>
              <a:t>new content </a:t>
            </a:r>
            <a:r>
              <a:rPr lang="en-US"/>
              <a:t>to the Web site on a regular basis. Again, this makes the site attractive to humans as well as search engines.</a:t>
            </a:r>
            <a:endParaRPr/>
          </a:p>
          <a:p>
            <a:pPr indent="-228600" lvl="0" marL="228600" rtl="0" algn="just">
              <a:lnSpc>
                <a:spcPct val="150000"/>
              </a:lnSpc>
              <a:spcBef>
                <a:spcPts val="1000"/>
              </a:spcBef>
              <a:spcAft>
                <a:spcPts val="0"/>
              </a:spcAft>
              <a:buClr>
                <a:schemeClr val="dk1"/>
              </a:buClr>
              <a:buSzPts val="2800"/>
              <a:buChar char="•"/>
            </a:pPr>
            <a:r>
              <a:rPr b="1" lang="en-US"/>
              <a:t>Acquire links </a:t>
            </a:r>
            <a:r>
              <a:rPr lang="en-US"/>
              <a:t>to your site from other reputable Web sites that are popular and related to your Web site. Avoid the use of low-quality links, as they can actually hurt your Web site’s rating.</a:t>
            </a:r>
            <a:endParaRPr/>
          </a:p>
          <a:p>
            <a:pPr indent="-50800" lvl="0" marL="228600" rtl="0" algn="just">
              <a:lnSpc>
                <a:spcPct val="150000"/>
              </a:lnSpc>
              <a:spcBef>
                <a:spcPts val="1000"/>
              </a:spcBef>
              <a:spcAft>
                <a:spcPts val="0"/>
              </a:spcAft>
              <a:buClr>
                <a:schemeClr val="dk1"/>
              </a:buClr>
              <a:buSzPts val="2800"/>
              <a:buNone/>
            </a:pPr>
            <a:r>
              <a:t/>
            </a:r>
            <a:endParaRPr/>
          </a:p>
        </p:txBody>
      </p:sp>
      <p:sp>
        <p:nvSpPr>
          <p:cNvPr id="728" name="Google Shape;728;p46"/>
          <p:cNvSpPr txBox="1"/>
          <p:nvPr>
            <p:ph idx="10" type="dt"/>
          </p:nvPr>
        </p:nvSpPr>
        <p:spPr>
          <a:xfrm>
            <a:off x="159656" y="6474053"/>
            <a:ext cx="3478893" cy="378047"/>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Lecture 7 Electronic and Mobile Commerce</a:t>
            </a:r>
            <a:endParaRPr/>
          </a:p>
        </p:txBody>
      </p:sp>
      <p:sp>
        <p:nvSpPr>
          <p:cNvPr id="729" name="Google Shape;729;p46"/>
          <p:cNvSpPr txBox="1"/>
          <p:nvPr>
            <p:ph idx="11" type="ftr"/>
          </p:nvPr>
        </p:nvSpPr>
        <p:spPr>
          <a:xfrm>
            <a:off x="4242545" y="6486976"/>
            <a:ext cx="3706906"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solidFill>
                  <a:schemeClr val="lt1"/>
                </a:solidFill>
              </a:rPr>
              <a:t>www.midocean.ae</a:t>
            </a:r>
            <a:endParaRPr/>
          </a:p>
        </p:txBody>
      </p:sp>
      <p:sp>
        <p:nvSpPr>
          <p:cNvPr id="730" name="Google Shape;730;p46"/>
          <p:cNvSpPr txBox="1"/>
          <p:nvPr>
            <p:ph idx="12" type="sldNum"/>
          </p:nvPr>
        </p:nvSpPr>
        <p:spPr>
          <a:xfrm>
            <a:off x="8095129" y="6486976"/>
            <a:ext cx="3908183"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US"/>
              <a:t>MGM331 Principles of Management Information Systems</a:t>
            </a:r>
            <a:endParaRPr/>
          </a:p>
        </p:txBody>
      </p:sp>
    </p:spTree>
  </p:cSld>
  <p:clrMapOvr>
    <a:masterClrMapping/>
  </p:clrMapOvr>
</p:sld>
</file>

<file path=ppt/slides/slide4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34" name="Shape 734"/>
        <p:cNvGrpSpPr/>
        <p:nvPr/>
      </p:nvGrpSpPr>
      <p:grpSpPr>
        <a:xfrm>
          <a:off x="0" y="0"/>
          <a:ext cx="0" cy="0"/>
          <a:chOff x="0" y="0"/>
          <a:chExt cx="0" cy="0"/>
        </a:xfrm>
      </p:grpSpPr>
      <p:sp>
        <p:nvSpPr>
          <p:cNvPr id="735" name="Google Shape;735;p47"/>
          <p:cNvSpPr txBox="1"/>
          <p:nvPr>
            <p:ph idx="10" type="dt"/>
          </p:nvPr>
        </p:nvSpPr>
        <p:spPr>
          <a:xfrm>
            <a:off x="159656" y="6474053"/>
            <a:ext cx="3478893" cy="378047"/>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Lecture 7 Electronic and Mobile Commerce</a:t>
            </a:r>
            <a:endParaRPr/>
          </a:p>
        </p:txBody>
      </p:sp>
      <p:sp>
        <p:nvSpPr>
          <p:cNvPr id="736" name="Google Shape;736;p47"/>
          <p:cNvSpPr txBox="1"/>
          <p:nvPr>
            <p:ph idx="11" type="ftr"/>
          </p:nvPr>
        </p:nvSpPr>
        <p:spPr>
          <a:xfrm>
            <a:off x="4242545" y="6486976"/>
            <a:ext cx="3706906"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solidFill>
                  <a:schemeClr val="lt1"/>
                </a:solidFill>
              </a:rPr>
              <a:t>www.midocean.ae</a:t>
            </a:r>
            <a:endParaRPr/>
          </a:p>
        </p:txBody>
      </p:sp>
      <p:sp>
        <p:nvSpPr>
          <p:cNvPr id="737" name="Google Shape;737;p47"/>
          <p:cNvSpPr txBox="1"/>
          <p:nvPr>
            <p:ph idx="12" type="sldNum"/>
          </p:nvPr>
        </p:nvSpPr>
        <p:spPr>
          <a:xfrm>
            <a:off x="8095129" y="6486976"/>
            <a:ext cx="3908183"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US"/>
              <a:t>MGM331 Principles of Management Information Systems</a:t>
            </a:r>
            <a:endParaRPr/>
          </a:p>
        </p:txBody>
      </p:sp>
      <p:grpSp>
        <p:nvGrpSpPr>
          <p:cNvPr id="738" name="Google Shape;738;p47"/>
          <p:cNvGrpSpPr/>
          <p:nvPr/>
        </p:nvGrpSpPr>
        <p:grpSpPr>
          <a:xfrm>
            <a:off x="188913" y="1423682"/>
            <a:ext cx="11814175" cy="4931384"/>
            <a:chOff x="188913" y="1423682"/>
            <a:chExt cx="11814175" cy="4931384"/>
          </a:xfrm>
        </p:grpSpPr>
        <p:cxnSp>
          <p:nvCxnSpPr>
            <p:cNvPr id="739" name="Google Shape;739;p47"/>
            <p:cNvCxnSpPr/>
            <p:nvPr/>
          </p:nvCxnSpPr>
          <p:spPr>
            <a:xfrm>
              <a:off x="188913" y="1423682"/>
              <a:ext cx="11814175" cy="0"/>
            </a:xfrm>
            <a:prstGeom prst="straightConnector1">
              <a:avLst/>
            </a:prstGeom>
            <a:solidFill>
              <a:srgbClr val="599BD5"/>
            </a:solidFill>
            <a:ln cap="flat" cmpd="sng" w="12700">
              <a:solidFill>
                <a:srgbClr val="599BD5"/>
              </a:solidFill>
              <a:prstDash val="solid"/>
              <a:miter lim="800000"/>
              <a:headEnd len="sm" w="sm" type="none"/>
              <a:tailEnd len="sm" w="sm" type="none"/>
            </a:ln>
          </p:spPr>
        </p:cxnSp>
        <p:sp>
          <p:nvSpPr>
            <p:cNvPr id="740" name="Google Shape;740;p47"/>
            <p:cNvSpPr/>
            <p:nvPr/>
          </p:nvSpPr>
          <p:spPr>
            <a:xfrm>
              <a:off x="188913" y="1423682"/>
              <a:ext cx="2362835" cy="4931384"/>
            </a:xfrm>
            <a:custGeom>
              <a:rect b="b" l="l" r="r" t="t"/>
              <a:pathLst>
                <a:path extrusionOk="0" h="4931384" w="2362835">
                  <a:moveTo>
                    <a:pt x="0" y="0"/>
                  </a:moveTo>
                  <a:lnTo>
                    <a:pt x="2362835" y="0"/>
                  </a:lnTo>
                  <a:lnTo>
                    <a:pt x="2362835" y="4931384"/>
                  </a:lnTo>
                  <a:lnTo>
                    <a:pt x="0" y="4931384"/>
                  </a:lnTo>
                  <a:lnTo>
                    <a:pt x="0" y="0"/>
                  </a:lnTo>
                  <a:close/>
                </a:path>
              </a:pathLst>
            </a:custGeom>
            <a:noFill/>
            <a:ln>
              <a:noFill/>
            </a:ln>
          </p:spPr>
          <p:txBody>
            <a:bodyPr anchorCtr="0" anchor="t" bIns="140950" lIns="140950" spcFirstLastPara="1" rIns="140950" wrap="square" tIns="140950">
              <a:noAutofit/>
            </a:bodyPr>
            <a:lstStyle/>
            <a:p>
              <a:pPr indent="0" lvl="0" marL="0" marR="0" rtl="0" algn="l">
                <a:lnSpc>
                  <a:spcPct val="90000"/>
                </a:lnSpc>
                <a:spcBef>
                  <a:spcPts val="0"/>
                </a:spcBef>
                <a:spcAft>
                  <a:spcPts val="0"/>
                </a:spcAft>
                <a:buNone/>
              </a:pPr>
              <a:r>
                <a:t/>
              </a:r>
              <a:endParaRPr sz="3700">
                <a:solidFill>
                  <a:schemeClr val="dk1"/>
                </a:solidFill>
                <a:latin typeface="Times New Roman"/>
                <a:ea typeface="Times New Roman"/>
                <a:cs typeface="Times New Roman"/>
                <a:sym typeface="Times New Roman"/>
              </a:endParaRPr>
            </a:p>
            <a:p>
              <a:pPr indent="0" lvl="0" marL="0" marR="0" rtl="0" algn="l">
                <a:lnSpc>
                  <a:spcPct val="90000"/>
                </a:lnSpc>
                <a:spcBef>
                  <a:spcPts val="1295"/>
                </a:spcBef>
                <a:spcAft>
                  <a:spcPts val="0"/>
                </a:spcAft>
                <a:buNone/>
              </a:pPr>
              <a:r>
                <a:t/>
              </a:r>
              <a:endParaRPr sz="3700">
                <a:solidFill>
                  <a:schemeClr val="dk1"/>
                </a:solidFill>
                <a:latin typeface="Times New Roman"/>
                <a:ea typeface="Times New Roman"/>
                <a:cs typeface="Times New Roman"/>
                <a:sym typeface="Times New Roman"/>
              </a:endParaRPr>
            </a:p>
            <a:p>
              <a:pPr indent="0" lvl="0" marL="0" marR="0" rtl="0" algn="l">
                <a:lnSpc>
                  <a:spcPct val="90000"/>
                </a:lnSpc>
                <a:spcBef>
                  <a:spcPts val="1295"/>
                </a:spcBef>
                <a:spcAft>
                  <a:spcPts val="0"/>
                </a:spcAft>
                <a:buNone/>
              </a:pPr>
              <a:r>
                <a:rPr lang="en-US" sz="3700">
                  <a:solidFill>
                    <a:schemeClr val="dk1"/>
                  </a:solidFill>
                  <a:latin typeface="Times New Roman"/>
                  <a:ea typeface="Times New Roman"/>
                  <a:cs typeface="Times New Roman"/>
                  <a:sym typeface="Times New Roman"/>
                </a:rPr>
                <a:t>Chapter 7: Electronic and Mobile Commerce</a:t>
              </a:r>
              <a:endParaRPr sz="3700">
                <a:solidFill>
                  <a:schemeClr val="dk1"/>
                </a:solidFill>
                <a:latin typeface="Times New Roman"/>
                <a:ea typeface="Times New Roman"/>
                <a:cs typeface="Times New Roman"/>
                <a:sym typeface="Times New Roman"/>
              </a:endParaRPr>
            </a:p>
          </p:txBody>
        </p:sp>
        <p:sp>
          <p:nvSpPr>
            <p:cNvPr id="741" name="Google Shape;741;p47"/>
            <p:cNvSpPr/>
            <p:nvPr/>
          </p:nvSpPr>
          <p:spPr>
            <a:xfrm>
              <a:off x="2728960" y="1470179"/>
              <a:ext cx="4548457" cy="929933"/>
            </a:xfrm>
            <a:custGeom>
              <a:rect b="b" l="l" r="r" t="t"/>
              <a:pathLst>
                <a:path extrusionOk="0" h="929933" w="4548457">
                  <a:moveTo>
                    <a:pt x="0" y="0"/>
                  </a:moveTo>
                  <a:lnTo>
                    <a:pt x="4548457" y="0"/>
                  </a:lnTo>
                  <a:lnTo>
                    <a:pt x="4548457" y="929933"/>
                  </a:lnTo>
                  <a:lnTo>
                    <a:pt x="0" y="929933"/>
                  </a:lnTo>
                  <a:lnTo>
                    <a:pt x="0" y="0"/>
                  </a:lnTo>
                  <a:close/>
                </a:path>
              </a:pathLst>
            </a:custGeom>
            <a:noFill/>
            <a:ln>
              <a:noFill/>
            </a:ln>
          </p:spPr>
          <p:txBody>
            <a:bodyPr anchorCtr="0" anchor="t" bIns="80000" lIns="80000" spcFirstLastPara="1" rIns="80000" wrap="square" tIns="80000">
              <a:noAutofit/>
            </a:bodyPr>
            <a:lstStyle/>
            <a:p>
              <a:pPr indent="0" lvl="0" marL="0" marR="0" rtl="0" algn="l">
                <a:lnSpc>
                  <a:spcPct val="90000"/>
                </a:lnSpc>
                <a:spcBef>
                  <a:spcPts val="0"/>
                </a:spcBef>
                <a:spcAft>
                  <a:spcPts val="0"/>
                </a:spcAft>
                <a:buNone/>
              </a:pPr>
              <a:r>
                <a:rPr lang="en-US" sz="2100">
                  <a:solidFill>
                    <a:schemeClr val="dk1"/>
                  </a:solidFill>
                  <a:latin typeface="Times New Roman"/>
                  <a:ea typeface="Times New Roman"/>
                  <a:cs typeface="Times New Roman"/>
                  <a:sym typeface="Times New Roman"/>
                </a:rPr>
                <a:t>An Introduction to Electronic Commerce</a:t>
              </a:r>
              <a:endParaRPr sz="2100">
                <a:solidFill>
                  <a:schemeClr val="dk1"/>
                </a:solidFill>
                <a:latin typeface="Times New Roman"/>
                <a:ea typeface="Times New Roman"/>
                <a:cs typeface="Times New Roman"/>
                <a:sym typeface="Times New Roman"/>
              </a:endParaRPr>
            </a:p>
          </p:txBody>
        </p:sp>
        <p:sp>
          <p:nvSpPr>
            <p:cNvPr id="742" name="Google Shape;742;p47"/>
            <p:cNvSpPr/>
            <p:nvPr/>
          </p:nvSpPr>
          <p:spPr>
            <a:xfrm>
              <a:off x="7454630" y="1470179"/>
              <a:ext cx="4548457" cy="185941"/>
            </a:xfrm>
            <a:custGeom>
              <a:rect b="b" l="l" r="r" t="t"/>
              <a:pathLst>
                <a:path extrusionOk="0" h="185941" w="4548457">
                  <a:moveTo>
                    <a:pt x="0" y="0"/>
                  </a:moveTo>
                  <a:lnTo>
                    <a:pt x="4548457" y="0"/>
                  </a:lnTo>
                  <a:lnTo>
                    <a:pt x="4548457" y="185941"/>
                  </a:lnTo>
                  <a:lnTo>
                    <a:pt x="0" y="185941"/>
                  </a:lnTo>
                  <a:lnTo>
                    <a:pt x="0" y="0"/>
                  </a:lnTo>
                  <a:close/>
                </a:path>
              </a:pathLst>
            </a:custGeom>
            <a:noFill/>
            <a:ln>
              <a:noFill/>
            </a:ln>
          </p:spPr>
          <p:txBody>
            <a:bodyPr anchorCtr="0" anchor="t" bIns="22850" lIns="22850" spcFirstLastPara="1" rIns="22850" wrap="square" tIns="22850">
              <a:noAutofit/>
            </a:bodyPr>
            <a:lstStyle/>
            <a:p>
              <a:pPr indent="0" lvl="0" marL="0" marR="0" rtl="0" algn="l">
                <a:lnSpc>
                  <a:spcPct val="90000"/>
                </a:lnSpc>
                <a:spcBef>
                  <a:spcPts val="0"/>
                </a:spcBef>
                <a:spcAft>
                  <a:spcPts val="0"/>
                </a:spcAft>
                <a:buNone/>
              </a:pPr>
              <a:r>
                <a:rPr b="1" lang="en-US" sz="1050">
                  <a:solidFill>
                    <a:schemeClr val="dk1"/>
                  </a:solidFill>
                  <a:latin typeface="Times New Roman"/>
                  <a:ea typeface="Times New Roman"/>
                  <a:cs typeface="Times New Roman"/>
                  <a:sym typeface="Times New Roman"/>
                </a:rPr>
                <a:t>Business-to-Business E-Commerce</a:t>
              </a:r>
              <a:endParaRPr b="1" sz="1050">
                <a:solidFill>
                  <a:schemeClr val="dk1"/>
                </a:solidFill>
                <a:latin typeface="Times New Roman"/>
                <a:ea typeface="Times New Roman"/>
                <a:cs typeface="Times New Roman"/>
                <a:sym typeface="Times New Roman"/>
              </a:endParaRPr>
            </a:p>
          </p:txBody>
        </p:sp>
        <p:cxnSp>
          <p:nvCxnSpPr>
            <p:cNvPr id="743" name="Google Shape;743;p47"/>
            <p:cNvCxnSpPr/>
            <p:nvPr/>
          </p:nvCxnSpPr>
          <p:spPr>
            <a:xfrm>
              <a:off x="7277418" y="1656120"/>
              <a:ext cx="4548457" cy="0"/>
            </a:xfrm>
            <a:prstGeom prst="straightConnector1">
              <a:avLst/>
            </a:prstGeom>
            <a:solidFill>
              <a:srgbClr val="599BD5"/>
            </a:solidFill>
            <a:ln cap="flat" cmpd="sng" w="12700">
              <a:solidFill>
                <a:srgbClr val="C3D4EB"/>
              </a:solidFill>
              <a:prstDash val="solid"/>
              <a:miter lim="800000"/>
              <a:headEnd len="sm" w="sm" type="none"/>
              <a:tailEnd len="sm" w="sm" type="none"/>
            </a:ln>
          </p:spPr>
        </p:cxnSp>
        <p:sp>
          <p:nvSpPr>
            <p:cNvPr id="744" name="Google Shape;744;p47"/>
            <p:cNvSpPr/>
            <p:nvPr/>
          </p:nvSpPr>
          <p:spPr>
            <a:xfrm>
              <a:off x="7454630" y="1656120"/>
              <a:ext cx="4548457" cy="185941"/>
            </a:xfrm>
            <a:custGeom>
              <a:rect b="b" l="l" r="r" t="t"/>
              <a:pathLst>
                <a:path extrusionOk="0" h="185941" w="4548457">
                  <a:moveTo>
                    <a:pt x="0" y="0"/>
                  </a:moveTo>
                  <a:lnTo>
                    <a:pt x="4548457" y="0"/>
                  </a:lnTo>
                  <a:lnTo>
                    <a:pt x="4548457" y="185941"/>
                  </a:lnTo>
                  <a:lnTo>
                    <a:pt x="0" y="185941"/>
                  </a:lnTo>
                  <a:lnTo>
                    <a:pt x="0" y="0"/>
                  </a:lnTo>
                  <a:close/>
                </a:path>
              </a:pathLst>
            </a:custGeom>
            <a:noFill/>
            <a:ln>
              <a:noFill/>
            </a:ln>
          </p:spPr>
          <p:txBody>
            <a:bodyPr anchorCtr="0" anchor="t" bIns="22850" lIns="22850" spcFirstLastPara="1" rIns="22850" wrap="square" tIns="22850">
              <a:noAutofit/>
            </a:bodyPr>
            <a:lstStyle/>
            <a:p>
              <a:pPr indent="0" lvl="0" marL="0" marR="0" rtl="0" algn="l">
                <a:lnSpc>
                  <a:spcPct val="90000"/>
                </a:lnSpc>
                <a:spcBef>
                  <a:spcPts val="0"/>
                </a:spcBef>
                <a:spcAft>
                  <a:spcPts val="0"/>
                </a:spcAft>
                <a:buNone/>
              </a:pPr>
              <a:r>
                <a:rPr b="1" lang="en-US" sz="1050">
                  <a:solidFill>
                    <a:schemeClr val="dk1"/>
                  </a:solidFill>
                  <a:latin typeface="Times New Roman"/>
                  <a:ea typeface="Times New Roman"/>
                  <a:cs typeface="Times New Roman"/>
                  <a:sym typeface="Times New Roman"/>
                </a:rPr>
                <a:t>Business-to-Consumer E-Commerce</a:t>
              </a:r>
              <a:endParaRPr/>
            </a:p>
          </p:txBody>
        </p:sp>
        <p:cxnSp>
          <p:nvCxnSpPr>
            <p:cNvPr id="745" name="Google Shape;745;p47"/>
            <p:cNvCxnSpPr/>
            <p:nvPr/>
          </p:nvCxnSpPr>
          <p:spPr>
            <a:xfrm>
              <a:off x="7277418" y="1842062"/>
              <a:ext cx="4548457" cy="0"/>
            </a:xfrm>
            <a:prstGeom prst="straightConnector1">
              <a:avLst/>
            </a:prstGeom>
            <a:solidFill>
              <a:srgbClr val="599BD5"/>
            </a:solidFill>
            <a:ln cap="flat" cmpd="sng" w="12700">
              <a:solidFill>
                <a:srgbClr val="C3D4EB"/>
              </a:solidFill>
              <a:prstDash val="solid"/>
              <a:miter lim="800000"/>
              <a:headEnd len="sm" w="sm" type="none"/>
              <a:tailEnd len="sm" w="sm" type="none"/>
            </a:ln>
          </p:spPr>
        </p:cxnSp>
        <p:sp>
          <p:nvSpPr>
            <p:cNvPr id="746" name="Google Shape;746;p47"/>
            <p:cNvSpPr/>
            <p:nvPr/>
          </p:nvSpPr>
          <p:spPr>
            <a:xfrm>
              <a:off x="7454630" y="1842062"/>
              <a:ext cx="4548457" cy="185941"/>
            </a:xfrm>
            <a:custGeom>
              <a:rect b="b" l="l" r="r" t="t"/>
              <a:pathLst>
                <a:path extrusionOk="0" h="185941" w="4548457">
                  <a:moveTo>
                    <a:pt x="0" y="0"/>
                  </a:moveTo>
                  <a:lnTo>
                    <a:pt x="4548457" y="0"/>
                  </a:lnTo>
                  <a:lnTo>
                    <a:pt x="4548457" y="185941"/>
                  </a:lnTo>
                  <a:lnTo>
                    <a:pt x="0" y="185941"/>
                  </a:lnTo>
                  <a:lnTo>
                    <a:pt x="0" y="0"/>
                  </a:lnTo>
                  <a:close/>
                </a:path>
              </a:pathLst>
            </a:custGeom>
            <a:noFill/>
            <a:ln>
              <a:noFill/>
            </a:ln>
          </p:spPr>
          <p:txBody>
            <a:bodyPr anchorCtr="0" anchor="t" bIns="22850" lIns="22850" spcFirstLastPara="1" rIns="22850" wrap="square" tIns="22850">
              <a:noAutofit/>
            </a:bodyPr>
            <a:lstStyle/>
            <a:p>
              <a:pPr indent="0" lvl="0" marL="0" marR="0" rtl="0" algn="l">
                <a:lnSpc>
                  <a:spcPct val="90000"/>
                </a:lnSpc>
                <a:spcBef>
                  <a:spcPts val="0"/>
                </a:spcBef>
                <a:spcAft>
                  <a:spcPts val="0"/>
                </a:spcAft>
                <a:buNone/>
              </a:pPr>
              <a:r>
                <a:rPr b="1" lang="en-US" sz="1050">
                  <a:solidFill>
                    <a:schemeClr val="dk1"/>
                  </a:solidFill>
                  <a:latin typeface="Times New Roman"/>
                  <a:ea typeface="Times New Roman"/>
                  <a:cs typeface="Times New Roman"/>
                  <a:sym typeface="Times New Roman"/>
                </a:rPr>
                <a:t>Consumer-to-Consumer E-Commerce</a:t>
              </a:r>
              <a:endParaRPr/>
            </a:p>
          </p:txBody>
        </p:sp>
        <p:cxnSp>
          <p:nvCxnSpPr>
            <p:cNvPr id="747" name="Google Shape;747;p47"/>
            <p:cNvCxnSpPr/>
            <p:nvPr/>
          </p:nvCxnSpPr>
          <p:spPr>
            <a:xfrm>
              <a:off x="7277418" y="2028003"/>
              <a:ext cx="4548457" cy="0"/>
            </a:xfrm>
            <a:prstGeom prst="straightConnector1">
              <a:avLst/>
            </a:prstGeom>
            <a:solidFill>
              <a:srgbClr val="599BD5"/>
            </a:solidFill>
            <a:ln cap="flat" cmpd="sng" w="12700">
              <a:solidFill>
                <a:srgbClr val="C3D4EB"/>
              </a:solidFill>
              <a:prstDash val="solid"/>
              <a:miter lim="800000"/>
              <a:headEnd len="sm" w="sm" type="none"/>
              <a:tailEnd len="sm" w="sm" type="none"/>
            </a:ln>
          </p:spPr>
        </p:cxnSp>
        <p:sp>
          <p:nvSpPr>
            <p:cNvPr id="748" name="Google Shape;748;p47"/>
            <p:cNvSpPr/>
            <p:nvPr/>
          </p:nvSpPr>
          <p:spPr>
            <a:xfrm>
              <a:off x="7454630" y="2028003"/>
              <a:ext cx="4548457" cy="185941"/>
            </a:xfrm>
            <a:custGeom>
              <a:rect b="b" l="l" r="r" t="t"/>
              <a:pathLst>
                <a:path extrusionOk="0" h="185941" w="4548457">
                  <a:moveTo>
                    <a:pt x="0" y="0"/>
                  </a:moveTo>
                  <a:lnTo>
                    <a:pt x="4548457" y="0"/>
                  </a:lnTo>
                  <a:lnTo>
                    <a:pt x="4548457" y="185941"/>
                  </a:lnTo>
                  <a:lnTo>
                    <a:pt x="0" y="185941"/>
                  </a:lnTo>
                  <a:lnTo>
                    <a:pt x="0" y="0"/>
                  </a:lnTo>
                  <a:close/>
                </a:path>
              </a:pathLst>
            </a:custGeom>
            <a:noFill/>
            <a:ln>
              <a:noFill/>
            </a:ln>
          </p:spPr>
          <p:txBody>
            <a:bodyPr anchorCtr="0" anchor="t" bIns="22850" lIns="22850" spcFirstLastPara="1" rIns="22850" wrap="square" tIns="22850">
              <a:noAutofit/>
            </a:bodyPr>
            <a:lstStyle/>
            <a:p>
              <a:pPr indent="0" lvl="0" marL="0" marR="0" rtl="0" algn="l">
                <a:lnSpc>
                  <a:spcPct val="90000"/>
                </a:lnSpc>
                <a:spcBef>
                  <a:spcPts val="0"/>
                </a:spcBef>
                <a:spcAft>
                  <a:spcPts val="0"/>
                </a:spcAft>
                <a:buNone/>
              </a:pPr>
              <a:r>
                <a:rPr b="1" lang="en-US" sz="1050">
                  <a:solidFill>
                    <a:schemeClr val="dk1"/>
                  </a:solidFill>
                  <a:latin typeface="Times New Roman"/>
                  <a:ea typeface="Times New Roman"/>
                  <a:cs typeface="Times New Roman"/>
                  <a:sym typeface="Times New Roman"/>
                </a:rPr>
                <a:t>E-Government</a:t>
              </a:r>
              <a:endParaRPr/>
            </a:p>
          </p:txBody>
        </p:sp>
        <p:cxnSp>
          <p:nvCxnSpPr>
            <p:cNvPr id="749" name="Google Shape;749;p47"/>
            <p:cNvCxnSpPr/>
            <p:nvPr/>
          </p:nvCxnSpPr>
          <p:spPr>
            <a:xfrm>
              <a:off x="7277418" y="2213945"/>
              <a:ext cx="4548457" cy="0"/>
            </a:xfrm>
            <a:prstGeom prst="straightConnector1">
              <a:avLst/>
            </a:prstGeom>
            <a:solidFill>
              <a:srgbClr val="599BD5"/>
            </a:solidFill>
            <a:ln cap="flat" cmpd="sng" w="12700">
              <a:solidFill>
                <a:srgbClr val="C3D4EB"/>
              </a:solidFill>
              <a:prstDash val="solid"/>
              <a:miter lim="800000"/>
              <a:headEnd len="sm" w="sm" type="none"/>
              <a:tailEnd len="sm" w="sm" type="none"/>
            </a:ln>
          </p:spPr>
        </p:cxnSp>
        <p:sp>
          <p:nvSpPr>
            <p:cNvPr id="750" name="Google Shape;750;p47"/>
            <p:cNvSpPr/>
            <p:nvPr/>
          </p:nvSpPr>
          <p:spPr>
            <a:xfrm>
              <a:off x="7454630" y="2213945"/>
              <a:ext cx="4548457" cy="185941"/>
            </a:xfrm>
            <a:custGeom>
              <a:rect b="b" l="l" r="r" t="t"/>
              <a:pathLst>
                <a:path extrusionOk="0" h="185941" w="4548457">
                  <a:moveTo>
                    <a:pt x="0" y="0"/>
                  </a:moveTo>
                  <a:lnTo>
                    <a:pt x="4548457" y="0"/>
                  </a:lnTo>
                  <a:lnTo>
                    <a:pt x="4548457" y="185941"/>
                  </a:lnTo>
                  <a:lnTo>
                    <a:pt x="0" y="185941"/>
                  </a:lnTo>
                  <a:lnTo>
                    <a:pt x="0" y="0"/>
                  </a:lnTo>
                  <a:close/>
                </a:path>
              </a:pathLst>
            </a:custGeom>
            <a:noFill/>
            <a:ln>
              <a:noFill/>
            </a:ln>
          </p:spPr>
          <p:txBody>
            <a:bodyPr anchorCtr="0" anchor="t" bIns="22850" lIns="22850" spcFirstLastPara="1" rIns="22850" wrap="square" tIns="22850">
              <a:noAutofit/>
            </a:bodyPr>
            <a:lstStyle/>
            <a:p>
              <a:pPr indent="0" lvl="0" marL="0" marR="0" rtl="0" algn="l">
                <a:lnSpc>
                  <a:spcPct val="90000"/>
                </a:lnSpc>
                <a:spcBef>
                  <a:spcPts val="0"/>
                </a:spcBef>
                <a:spcAft>
                  <a:spcPts val="0"/>
                </a:spcAft>
                <a:buNone/>
              </a:pPr>
              <a:r>
                <a:t/>
              </a:r>
              <a:endParaRPr b="1" sz="1050">
                <a:solidFill>
                  <a:schemeClr val="dk1"/>
                </a:solidFill>
                <a:latin typeface="Times New Roman"/>
                <a:ea typeface="Times New Roman"/>
                <a:cs typeface="Times New Roman"/>
                <a:sym typeface="Times New Roman"/>
              </a:endParaRPr>
            </a:p>
          </p:txBody>
        </p:sp>
        <p:cxnSp>
          <p:nvCxnSpPr>
            <p:cNvPr id="751" name="Google Shape;751;p47"/>
            <p:cNvCxnSpPr/>
            <p:nvPr/>
          </p:nvCxnSpPr>
          <p:spPr>
            <a:xfrm>
              <a:off x="2551747" y="2215963"/>
              <a:ext cx="9451340" cy="0"/>
            </a:xfrm>
            <a:prstGeom prst="straightConnector1">
              <a:avLst/>
            </a:prstGeom>
            <a:solidFill>
              <a:srgbClr val="599BD5"/>
            </a:solidFill>
            <a:ln cap="flat" cmpd="sng" w="12700">
              <a:solidFill>
                <a:srgbClr val="C3D4EB"/>
              </a:solidFill>
              <a:prstDash val="solid"/>
              <a:miter lim="800000"/>
              <a:headEnd len="sm" w="sm" type="none"/>
              <a:tailEnd len="sm" w="sm" type="none"/>
            </a:ln>
          </p:spPr>
        </p:cxnSp>
        <p:sp>
          <p:nvSpPr>
            <p:cNvPr id="752" name="Google Shape;752;p47"/>
            <p:cNvSpPr/>
            <p:nvPr/>
          </p:nvSpPr>
          <p:spPr>
            <a:xfrm>
              <a:off x="2728960" y="2218010"/>
              <a:ext cx="4548457" cy="929933"/>
            </a:xfrm>
            <a:custGeom>
              <a:rect b="b" l="l" r="r" t="t"/>
              <a:pathLst>
                <a:path extrusionOk="0" h="929933" w="4548457">
                  <a:moveTo>
                    <a:pt x="0" y="0"/>
                  </a:moveTo>
                  <a:lnTo>
                    <a:pt x="4548457" y="0"/>
                  </a:lnTo>
                  <a:lnTo>
                    <a:pt x="4548457" y="929933"/>
                  </a:lnTo>
                  <a:lnTo>
                    <a:pt x="0" y="929933"/>
                  </a:lnTo>
                  <a:lnTo>
                    <a:pt x="0" y="0"/>
                  </a:lnTo>
                  <a:close/>
                </a:path>
              </a:pathLst>
            </a:custGeom>
            <a:noFill/>
            <a:ln>
              <a:noFill/>
            </a:ln>
          </p:spPr>
          <p:txBody>
            <a:bodyPr anchorCtr="0" anchor="t" bIns="80000" lIns="80000" spcFirstLastPara="1" rIns="80000" wrap="square" tIns="80000">
              <a:noAutofit/>
            </a:bodyPr>
            <a:lstStyle/>
            <a:p>
              <a:pPr indent="0" lvl="0" marL="0" marR="0" rtl="0" algn="l">
                <a:lnSpc>
                  <a:spcPct val="90000"/>
                </a:lnSpc>
                <a:spcBef>
                  <a:spcPts val="0"/>
                </a:spcBef>
                <a:spcAft>
                  <a:spcPts val="0"/>
                </a:spcAft>
                <a:buNone/>
              </a:pPr>
              <a:r>
                <a:rPr lang="en-US" sz="2100">
                  <a:solidFill>
                    <a:schemeClr val="dk1"/>
                  </a:solidFill>
                  <a:latin typeface="Times New Roman"/>
                  <a:ea typeface="Times New Roman"/>
                  <a:cs typeface="Times New Roman"/>
                  <a:sym typeface="Times New Roman"/>
                </a:rPr>
                <a:t>Introduction to Mobile Commerce</a:t>
              </a:r>
              <a:endParaRPr sz="2100">
                <a:solidFill>
                  <a:schemeClr val="dk1"/>
                </a:solidFill>
                <a:latin typeface="Times New Roman"/>
                <a:ea typeface="Times New Roman"/>
                <a:cs typeface="Times New Roman"/>
                <a:sym typeface="Times New Roman"/>
              </a:endParaRPr>
            </a:p>
          </p:txBody>
        </p:sp>
        <p:sp>
          <p:nvSpPr>
            <p:cNvPr id="753" name="Google Shape;753;p47"/>
            <p:cNvSpPr/>
            <p:nvPr/>
          </p:nvSpPr>
          <p:spPr>
            <a:xfrm>
              <a:off x="7454630" y="2230710"/>
              <a:ext cx="4548457" cy="309675"/>
            </a:xfrm>
            <a:custGeom>
              <a:rect b="b" l="l" r="r" t="t"/>
              <a:pathLst>
                <a:path extrusionOk="0" h="309675" w="4548457">
                  <a:moveTo>
                    <a:pt x="0" y="0"/>
                  </a:moveTo>
                  <a:lnTo>
                    <a:pt x="4548457" y="0"/>
                  </a:lnTo>
                  <a:lnTo>
                    <a:pt x="4548457" y="309675"/>
                  </a:lnTo>
                  <a:lnTo>
                    <a:pt x="0" y="309675"/>
                  </a:lnTo>
                  <a:lnTo>
                    <a:pt x="0" y="0"/>
                  </a:lnTo>
                  <a:close/>
                </a:path>
              </a:pathLst>
            </a:custGeom>
            <a:noFill/>
            <a:ln>
              <a:noFill/>
            </a:ln>
          </p:spPr>
          <p:txBody>
            <a:bodyPr anchorCtr="0" anchor="t" bIns="22850" lIns="22850" spcFirstLastPara="1" rIns="22850" wrap="square" tIns="22850">
              <a:noAutofit/>
            </a:bodyPr>
            <a:lstStyle/>
            <a:p>
              <a:pPr indent="0" lvl="0" marL="0" marR="0" rtl="0" algn="l">
                <a:lnSpc>
                  <a:spcPct val="90000"/>
                </a:lnSpc>
                <a:spcBef>
                  <a:spcPts val="0"/>
                </a:spcBef>
                <a:spcAft>
                  <a:spcPts val="0"/>
                </a:spcAft>
                <a:buNone/>
              </a:pPr>
              <a:r>
                <a:rPr b="1" lang="en-US" sz="1050">
                  <a:solidFill>
                    <a:schemeClr val="dk1"/>
                  </a:solidFill>
                  <a:latin typeface="Times New Roman"/>
                  <a:ea typeface="Times New Roman"/>
                  <a:cs typeface="Times New Roman"/>
                  <a:sym typeface="Times New Roman"/>
                </a:rPr>
                <a:t>Advantages of Electronic and Mobile Commerce</a:t>
              </a:r>
              <a:endParaRPr b="1" sz="1050">
                <a:solidFill>
                  <a:schemeClr val="dk1"/>
                </a:solidFill>
                <a:latin typeface="Times New Roman"/>
                <a:ea typeface="Times New Roman"/>
                <a:cs typeface="Times New Roman"/>
                <a:sym typeface="Times New Roman"/>
              </a:endParaRPr>
            </a:p>
          </p:txBody>
        </p:sp>
        <p:cxnSp>
          <p:nvCxnSpPr>
            <p:cNvPr id="754" name="Google Shape;754;p47"/>
            <p:cNvCxnSpPr/>
            <p:nvPr/>
          </p:nvCxnSpPr>
          <p:spPr>
            <a:xfrm>
              <a:off x="7277418" y="2438785"/>
              <a:ext cx="4548457" cy="0"/>
            </a:xfrm>
            <a:prstGeom prst="straightConnector1">
              <a:avLst/>
            </a:prstGeom>
            <a:solidFill>
              <a:srgbClr val="599BD5"/>
            </a:solidFill>
            <a:ln cap="flat" cmpd="sng" w="12700">
              <a:solidFill>
                <a:srgbClr val="C3D4EB"/>
              </a:solidFill>
              <a:prstDash val="solid"/>
              <a:miter lim="800000"/>
              <a:headEnd len="sm" w="sm" type="none"/>
              <a:tailEnd len="sm" w="sm" type="none"/>
            </a:ln>
          </p:spPr>
        </p:cxnSp>
        <p:sp>
          <p:nvSpPr>
            <p:cNvPr id="755" name="Google Shape;755;p47"/>
            <p:cNvSpPr/>
            <p:nvPr/>
          </p:nvSpPr>
          <p:spPr>
            <a:xfrm>
              <a:off x="7454630" y="2445135"/>
              <a:ext cx="4548457" cy="309675"/>
            </a:xfrm>
            <a:custGeom>
              <a:rect b="b" l="l" r="r" t="t"/>
              <a:pathLst>
                <a:path extrusionOk="0" h="309675" w="4548457">
                  <a:moveTo>
                    <a:pt x="0" y="0"/>
                  </a:moveTo>
                  <a:lnTo>
                    <a:pt x="4548457" y="0"/>
                  </a:lnTo>
                  <a:lnTo>
                    <a:pt x="4548457" y="309675"/>
                  </a:lnTo>
                  <a:lnTo>
                    <a:pt x="0" y="309675"/>
                  </a:lnTo>
                  <a:lnTo>
                    <a:pt x="0" y="0"/>
                  </a:lnTo>
                  <a:close/>
                </a:path>
              </a:pathLst>
            </a:custGeom>
            <a:noFill/>
            <a:ln>
              <a:noFill/>
            </a:ln>
          </p:spPr>
          <p:txBody>
            <a:bodyPr anchorCtr="0" anchor="t" bIns="22850" lIns="22850" spcFirstLastPara="1" rIns="22850" wrap="square" tIns="22850">
              <a:noAutofit/>
            </a:bodyPr>
            <a:lstStyle/>
            <a:p>
              <a:pPr indent="0" lvl="0" marL="0" marR="0" rtl="0" algn="l">
                <a:lnSpc>
                  <a:spcPct val="90000"/>
                </a:lnSpc>
                <a:spcBef>
                  <a:spcPts val="0"/>
                </a:spcBef>
                <a:spcAft>
                  <a:spcPts val="0"/>
                </a:spcAft>
                <a:buNone/>
              </a:pPr>
              <a:r>
                <a:rPr b="1" lang="en-US" sz="1050">
                  <a:solidFill>
                    <a:schemeClr val="dk1"/>
                  </a:solidFill>
                  <a:latin typeface="Times New Roman"/>
                  <a:ea typeface="Times New Roman"/>
                  <a:cs typeface="Times New Roman"/>
                  <a:sym typeface="Times New Roman"/>
                </a:rPr>
                <a:t>Multistage Model for E-Commerce</a:t>
              </a:r>
              <a:endParaRPr b="1" sz="1050">
                <a:solidFill>
                  <a:schemeClr val="dk1"/>
                </a:solidFill>
                <a:latin typeface="Times New Roman"/>
                <a:ea typeface="Times New Roman"/>
                <a:cs typeface="Times New Roman"/>
                <a:sym typeface="Times New Roman"/>
              </a:endParaRPr>
            </a:p>
          </p:txBody>
        </p:sp>
        <p:cxnSp>
          <p:nvCxnSpPr>
            <p:cNvPr id="756" name="Google Shape;756;p47"/>
            <p:cNvCxnSpPr/>
            <p:nvPr/>
          </p:nvCxnSpPr>
          <p:spPr>
            <a:xfrm>
              <a:off x="7277418" y="2634160"/>
              <a:ext cx="4548457" cy="0"/>
            </a:xfrm>
            <a:prstGeom prst="straightConnector1">
              <a:avLst/>
            </a:prstGeom>
            <a:solidFill>
              <a:srgbClr val="599BD5"/>
            </a:solidFill>
            <a:ln cap="flat" cmpd="sng" w="12700">
              <a:solidFill>
                <a:srgbClr val="C3D4EB"/>
              </a:solidFill>
              <a:prstDash val="solid"/>
              <a:miter lim="800000"/>
              <a:headEnd len="sm" w="sm" type="none"/>
              <a:tailEnd len="sm" w="sm" type="none"/>
            </a:ln>
          </p:spPr>
        </p:cxnSp>
        <p:sp>
          <p:nvSpPr>
            <p:cNvPr id="757" name="Google Shape;757;p47"/>
            <p:cNvSpPr/>
            <p:nvPr/>
          </p:nvSpPr>
          <p:spPr>
            <a:xfrm>
              <a:off x="7454630" y="2640510"/>
              <a:ext cx="4548457" cy="309675"/>
            </a:xfrm>
            <a:custGeom>
              <a:rect b="b" l="l" r="r" t="t"/>
              <a:pathLst>
                <a:path extrusionOk="0" h="309675" w="4548457">
                  <a:moveTo>
                    <a:pt x="0" y="0"/>
                  </a:moveTo>
                  <a:lnTo>
                    <a:pt x="4548457" y="0"/>
                  </a:lnTo>
                  <a:lnTo>
                    <a:pt x="4548457" y="309675"/>
                  </a:lnTo>
                  <a:lnTo>
                    <a:pt x="0" y="309675"/>
                  </a:lnTo>
                  <a:lnTo>
                    <a:pt x="0" y="0"/>
                  </a:lnTo>
                  <a:close/>
                </a:path>
              </a:pathLst>
            </a:custGeom>
            <a:noFill/>
            <a:ln>
              <a:noFill/>
            </a:ln>
          </p:spPr>
          <p:txBody>
            <a:bodyPr anchorCtr="0" anchor="t" bIns="22850" lIns="22850" spcFirstLastPara="1" rIns="22850" wrap="square" tIns="22850">
              <a:noAutofit/>
            </a:bodyPr>
            <a:lstStyle/>
            <a:p>
              <a:pPr indent="0" lvl="0" marL="0" marR="0" rtl="0" algn="l">
                <a:lnSpc>
                  <a:spcPct val="90000"/>
                </a:lnSpc>
                <a:spcBef>
                  <a:spcPts val="0"/>
                </a:spcBef>
                <a:spcAft>
                  <a:spcPts val="0"/>
                </a:spcAft>
                <a:buNone/>
              </a:pPr>
              <a:r>
                <a:rPr b="1" lang="en-US" sz="1050">
                  <a:solidFill>
                    <a:schemeClr val="dk1"/>
                  </a:solidFill>
                  <a:latin typeface="Times New Roman"/>
                  <a:ea typeface="Times New Roman"/>
                  <a:cs typeface="Times New Roman"/>
                  <a:sym typeface="Times New Roman"/>
                </a:rPr>
                <a:t>E-Commerce Challenges</a:t>
              </a:r>
              <a:endParaRPr b="1" sz="1050">
                <a:solidFill>
                  <a:schemeClr val="dk1"/>
                </a:solidFill>
                <a:latin typeface="Times New Roman"/>
                <a:ea typeface="Times New Roman"/>
                <a:cs typeface="Times New Roman"/>
                <a:sym typeface="Times New Roman"/>
              </a:endParaRPr>
            </a:p>
          </p:txBody>
        </p:sp>
        <p:cxnSp>
          <p:nvCxnSpPr>
            <p:cNvPr id="758" name="Google Shape;758;p47"/>
            <p:cNvCxnSpPr/>
            <p:nvPr/>
          </p:nvCxnSpPr>
          <p:spPr>
            <a:xfrm>
              <a:off x="2551747" y="2836794"/>
              <a:ext cx="9451340" cy="0"/>
            </a:xfrm>
            <a:prstGeom prst="straightConnector1">
              <a:avLst/>
            </a:prstGeom>
            <a:solidFill>
              <a:srgbClr val="599BD5"/>
            </a:solidFill>
            <a:ln cap="flat" cmpd="sng" w="12700">
              <a:solidFill>
                <a:srgbClr val="C3D4EB"/>
              </a:solidFill>
              <a:prstDash val="solid"/>
              <a:miter lim="800000"/>
              <a:headEnd len="sm" w="sm" type="none"/>
              <a:tailEnd len="sm" w="sm" type="none"/>
            </a:ln>
          </p:spPr>
        </p:cxnSp>
        <p:sp>
          <p:nvSpPr>
            <p:cNvPr id="759" name="Google Shape;759;p47"/>
            <p:cNvSpPr/>
            <p:nvPr/>
          </p:nvSpPr>
          <p:spPr>
            <a:xfrm>
              <a:off x="2728960" y="2838840"/>
              <a:ext cx="4548457" cy="929933"/>
            </a:xfrm>
            <a:custGeom>
              <a:rect b="b" l="l" r="r" t="t"/>
              <a:pathLst>
                <a:path extrusionOk="0" h="929933" w="4548457">
                  <a:moveTo>
                    <a:pt x="0" y="0"/>
                  </a:moveTo>
                  <a:lnTo>
                    <a:pt x="4548457" y="0"/>
                  </a:lnTo>
                  <a:lnTo>
                    <a:pt x="4548457" y="929933"/>
                  </a:lnTo>
                  <a:lnTo>
                    <a:pt x="0" y="929933"/>
                  </a:lnTo>
                  <a:lnTo>
                    <a:pt x="0" y="0"/>
                  </a:lnTo>
                  <a:close/>
                </a:path>
              </a:pathLst>
            </a:custGeom>
            <a:noFill/>
            <a:ln>
              <a:noFill/>
            </a:ln>
          </p:spPr>
          <p:txBody>
            <a:bodyPr anchorCtr="0" anchor="t" bIns="80000" lIns="80000" spcFirstLastPara="1" rIns="80000" wrap="square" tIns="80000">
              <a:noAutofit/>
            </a:bodyPr>
            <a:lstStyle/>
            <a:p>
              <a:pPr indent="0" lvl="0" marL="0" marR="0" rtl="0" algn="l">
                <a:lnSpc>
                  <a:spcPct val="90000"/>
                </a:lnSpc>
                <a:spcBef>
                  <a:spcPts val="0"/>
                </a:spcBef>
                <a:spcAft>
                  <a:spcPts val="0"/>
                </a:spcAft>
                <a:buNone/>
              </a:pPr>
              <a:r>
                <a:rPr lang="en-US" sz="2100">
                  <a:solidFill>
                    <a:schemeClr val="dk1"/>
                  </a:solidFill>
                  <a:latin typeface="Times New Roman"/>
                  <a:ea typeface="Times New Roman"/>
                  <a:cs typeface="Times New Roman"/>
                  <a:sym typeface="Times New Roman"/>
                </a:rPr>
                <a:t>Electronic and Mobile Commerce Applications</a:t>
              </a:r>
              <a:endParaRPr sz="2100">
                <a:solidFill>
                  <a:schemeClr val="dk1"/>
                </a:solidFill>
                <a:latin typeface="Times New Roman"/>
                <a:ea typeface="Times New Roman"/>
                <a:cs typeface="Times New Roman"/>
                <a:sym typeface="Times New Roman"/>
              </a:endParaRPr>
            </a:p>
          </p:txBody>
        </p:sp>
        <p:sp>
          <p:nvSpPr>
            <p:cNvPr id="760" name="Google Shape;760;p47"/>
            <p:cNvSpPr/>
            <p:nvPr/>
          </p:nvSpPr>
          <p:spPr>
            <a:xfrm>
              <a:off x="7454630" y="2838840"/>
              <a:ext cx="4548457" cy="207154"/>
            </a:xfrm>
            <a:custGeom>
              <a:rect b="b" l="l" r="r" t="t"/>
              <a:pathLst>
                <a:path extrusionOk="0" h="132815" w="4548457">
                  <a:moveTo>
                    <a:pt x="0" y="0"/>
                  </a:moveTo>
                  <a:lnTo>
                    <a:pt x="4548457" y="0"/>
                  </a:lnTo>
                  <a:lnTo>
                    <a:pt x="4548457" y="132815"/>
                  </a:lnTo>
                  <a:lnTo>
                    <a:pt x="0" y="132815"/>
                  </a:lnTo>
                  <a:lnTo>
                    <a:pt x="0" y="0"/>
                  </a:lnTo>
                  <a:close/>
                </a:path>
              </a:pathLst>
            </a:custGeom>
            <a:noFill/>
            <a:ln>
              <a:noFill/>
            </a:ln>
          </p:spPr>
          <p:txBody>
            <a:bodyPr anchorCtr="0" anchor="t" bIns="22850" lIns="22850" spcFirstLastPara="1" rIns="22850" wrap="square" tIns="22850">
              <a:noAutofit/>
            </a:bodyPr>
            <a:lstStyle/>
            <a:p>
              <a:pPr indent="0" lvl="0" marL="0" marR="0" rtl="0" algn="l">
                <a:lnSpc>
                  <a:spcPct val="90000"/>
                </a:lnSpc>
                <a:spcBef>
                  <a:spcPts val="0"/>
                </a:spcBef>
                <a:spcAft>
                  <a:spcPts val="0"/>
                </a:spcAft>
                <a:buNone/>
              </a:pPr>
              <a:r>
                <a:rPr b="1" lang="en-US" sz="1050">
                  <a:solidFill>
                    <a:schemeClr val="dk1"/>
                  </a:solidFill>
                  <a:latin typeface="Times New Roman"/>
                  <a:ea typeface="Times New Roman"/>
                  <a:cs typeface="Times New Roman"/>
                  <a:sym typeface="Times New Roman"/>
                </a:rPr>
                <a:t>Wholesale e-Commerce</a:t>
              </a:r>
              <a:endParaRPr b="1" sz="1050">
                <a:solidFill>
                  <a:schemeClr val="dk1"/>
                </a:solidFill>
                <a:latin typeface="Times New Roman"/>
                <a:ea typeface="Times New Roman"/>
                <a:cs typeface="Times New Roman"/>
                <a:sym typeface="Times New Roman"/>
              </a:endParaRPr>
            </a:p>
          </p:txBody>
        </p:sp>
        <p:cxnSp>
          <p:nvCxnSpPr>
            <p:cNvPr id="761" name="Google Shape;761;p47"/>
            <p:cNvCxnSpPr/>
            <p:nvPr/>
          </p:nvCxnSpPr>
          <p:spPr>
            <a:xfrm>
              <a:off x="7277418" y="3073256"/>
              <a:ext cx="4548457" cy="0"/>
            </a:xfrm>
            <a:prstGeom prst="straightConnector1">
              <a:avLst/>
            </a:prstGeom>
            <a:solidFill>
              <a:srgbClr val="599BD5"/>
            </a:solidFill>
            <a:ln cap="flat" cmpd="sng" w="12700">
              <a:solidFill>
                <a:srgbClr val="C3D4EB"/>
              </a:solidFill>
              <a:prstDash val="solid"/>
              <a:miter lim="800000"/>
              <a:headEnd len="sm" w="sm" type="none"/>
              <a:tailEnd len="sm" w="sm" type="none"/>
            </a:ln>
          </p:spPr>
        </p:cxnSp>
        <p:sp>
          <p:nvSpPr>
            <p:cNvPr id="762" name="Google Shape;762;p47"/>
            <p:cNvSpPr/>
            <p:nvPr/>
          </p:nvSpPr>
          <p:spPr>
            <a:xfrm>
              <a:off x="7454630" y="3085956"/>
              <a:ext cx="4548457" cy="219783"/>
            </a:xfrm>
            <a:custGeom>
              <a:rect b="b" l="l" r="r" t="t"/>
              <a:pathLst>
                <a:path extrusionOk="0" h="132815" w="4548457">
                  <a:moveTo>
                    <a:pt x="0" y="0"/>
                  </a:moveTo>
                  <a:lnTo>
                    <a:pt x="4548457" y="0"/>
                  </a:lnTo>
                  <a:lnTo>
                    <a:pt x="4548457" y="132815"/>
                  </a:lnTo>
                  <a:lnTo>
                    <a:pt x="0" y="132815"/>
                  </a:lnTo>
                  <a:lnTo>
                    <a:pt x="0" y="0"/>
                  </a:lnTo>
                  <a:close/>
                </a:path>
              </a:pathLst>
            </a:custGeom>
            <a:noFill/>
            <a:ln>
              <a:noFill/>
            </a:ln>
          </p:spPr>
          <p:txBody>
            <a:bodyPr anchorCtr="0" anchor="t" bIns="22850" lIns="22850" spcFirstLastPara="1" rIns="22850" wrap="square" tIns="22850">
              <a:noAutofit/>
            </a:bodyPr>
            <a:lstStyle/>
            <a:p>
              <a:pPr indent="0" lvl="0" marL="0" marR="0" rtl="0" algn="l">
                <a:lnSpc>
                  <a:spcPct val="90000"/>
                </a:lnSpc>
                <a:spcBef>
                  <a:spcPts val="0"/>
                </a:spcBef>
                <a:spcAft>
                  <a:spcPts val="0"/>
                </a:spcAft>
                <a:buNone/>
              </a:pPr>
              <a:r>
                <a:rPr b="1" lang="en-US" sz="1050">
                  <a:solidFill>
                    <a:schemeClr val="dk1"/>
                  </a:solidFill>
                  <a:latin typeface="Times New Roman"/>
                  <a:ea typeface="Times New Roman"/>
                  <a:cs typeface="Times New Roman"/>
                  <a:sym typeface="Times New Roman"/>
                </a:rPr>
                <a:t>Manufacturing</a:t>
              </a:r>
              <a:endParaRPr b="1" sz="1050">
                <a:solidFill>
                  <a:schemeClr val="dk1"/>
                </a:solidFill>
                <a:latin typeface="Times New Roman"/>
                <a:ea typeface="Times New Roman"/>
                <a:cs typeface="Times New Roman"/>
                <a:sym typeface="Times New Roman"/>
              </a:endParaRPr>
            </a:p>
          </p:txBody>
        </p:sp>
        <p:cxnSp>
          <p:nvCxnSpPr>
            <p:cNvPr id="763" name="Google Shape;763;p47"/>
            <p:cNvCxnSpPr/>
            <p:nvPr/>
          </p:nvCxnSpPr>
          <p:spPr>
            <a:xfrm>
              <a:off x="7277418" y="3294971"/>
              <a:ext cx="4548457" cy="0"/>
            </a:xfrm>
            <a:prstGeom prst="straightConnector1">
              <a:avLst/>
            </a:prstGeom>
            <a:solidFill>
              <a:srgbClr val="599BD5"/>
            </a:solidFill>
            <a:ln cap="flat" cmpd="sng" w="12700">
              <a:solidFill>
                <a:srgbClr val="C3D4EB"/>
              </a:solidFill>
              <a:prstDash val="solid"/>
              <a:miter lim="800000"/>
              <a:headEnd len="sm" w="sm" type="none"/>
              <a:tailEnd len="sm" w="sm" type="none"/>
            </a:ln>
          </p:spPr>
        </p:cxnSp>
        <p:sp>
          <p:nvSpPr>
            <p:cNvPr id="764" name="Google Shape;764;p47"/>
            <p:cNvSpPr/>
            <p:nvPr/>
          </p:nvSpPr>
          <p:spPr>
            <a:xfrm>
              <a:off x="7454630" y="3314021"/>
              <a:ext cx="4548457" cy="224200"/>
            </a:xfrm>
            <a:custGeom>
              <a:rect b="b" l="l" r="r" t="t"/>
              <a:pathLst>
                <a:path extrusionOk="0" h="132815" w="4548457">
                  <a:moveTo>
                    <a:pt x="0" y="0"/>
                  </a:moveTo>
                  <a:lnTo>
                    <a:pt x="4548457" y="0"/>
                  </a:lnTo>
                  <a:lnTo>
                    <a:pt x="4548457" y="132815"/>
                  </a:lnTo>
                  <a:lnTo>
                    <a:pt x="0" y="132815"/>
                  </a:lnTo>
                  <a:lnTo>
                    <a:pt x="0" y="0"/>
                  </a:lnTo>
                  <a:close/>
                </a:path>
              </a:pathLst>
            </a:custGeom>
            <a:noFill/>
            <a:ln>
              <a:noFill/>
            </a:ln>
          </p:spPr>
          <p:txBody>
            <a:bodyPr anchorCtr="0" anchor="t" bIns="22850" lIns="22850" spcFirstLastPara="1" rIns="22850" wrap="square" tIns="22850">
              <a:noAutofit/>
            </a:bodyPr>
            <a:lstStyle/>
            <a:p>
              <a:pPr indent="0" lvl="0" marL="0" marR="0" rtl="0" algn="l">
                <a:lnSpc>
                  <a:spcPct val="90000"/>
                </a:lnSpc>
                <a:spcBef>
                  <a:spcPts val="0"/>
                </a:spcBef>
                <a:spcAft>
                  <a:spcPts val="0"/>
                </a:spcAft>
                <a:buNone/>
              </a:pPr>
              <a:r>
                <a:rPr b="1" lang="en-US" sz="1050">
                  <a:solidFill>
                    <a:schemeClr val="dk1"/>
                  </a:solidFill>
                  <a:latin typeface="Times New Roman"/>
                  <a:ea typeface="Times New Roman"/>
                  <a:cs typeface="Times New Roman"/>
                  <a:sym typeface="Times New Roman"/>
                </a:rPr>
                <a:t>Marketing</a:t>
              </a:r>
              <a:endParaRPr b="1" sz="1050">
                <a:solidFill>
                  <a:schemeClr val="dk1"/>
                </a:solidFill>
                <a:latin typeface="Times New Roman"/>
                <a:ea typeface="Times New Roman"/>
                <a:cs typeface="Times New Roman"/>
                <a:sym typeface="Times New Roman"/>
              </a:endParaRPr>
            </a:p>
          </p:txBody>
        </p:sp>
        <p:cxnSp>
          <p:nvCxnSpPr>
            <p:cNvPr id="765" name="Google Shape;765;p47"/>
            <p:cNvCxnSpPr/>
            <p:nvPr/>
          </p:nvCxnSpPr>
          <p:spPr>
            <a:xfrm>
              <a:off x="7277418" y="3503986"/>
              <a:ext cx="4548457" cy="0"/>
            </a:xfrm>
            <a:prstGeom prst="straightConnector1">
              <a:avLst/>
            </a:prstGeom>
            <a:solidFill>
              <a:srgbClr val="599BD5"/>
            </a:solidFill>
            <a:ln cap="flat" cmpd="sng" w="12700">
              <a:solidFill>
                <a:srgbClr val="C3D4EB"/>
              </a:solidFill>
              <a:prstDash val="solid"/>
              <a:miter lim="800000"/>
              <a:headEnd len="sm" w="sm" type="none"/>
              <a:tailEnd len="sm" w="sm" type="none"/>
            </a:ln>
          </p:spPr>
        </p:cxnSp>
        <p:sp>
          <p:nvSpPr>
            <p:cNvPr id="766" name="Google Shape;766;p47"/>
            <p:cNvSpPr/>
            <p:nvPr/>
          </p:nvSpPr>
          <p:spPr>
            <a:xfrm>
              <a:off x="7454629" y="3521307"/>
              <a:ext cx="4548457" cy="222136"/>
            </a:xfrm>
            <a:custGeom>
              <a:rect b="b" l="l" r="r" t="t"/>
              <a:pathLst>
                <a:path extrusionOk="0" h="132815" w="4548457">
                  <a:moveTo>
                    <a:pt x="0" y="0"/>
                  </a:moveTo>
                  <a:lnTo>
                    <a:pt x="4548457" y="0"/>
                  </a:lnTo>
                  <a:lnTo>
                    <a:pt x="4548457" y="132815"/>
                  </a:lnTo>
                  <a:lnTo>
                    <a:pt x="0" y="132815"/>
                  </a:lnTo>
                  <a:lnTo>
                    <a:pt x="0" y="0"/>
                  </a:lnTo>
                  <a:close/>
                </a:path>
              </a:pathLst>
            </a:custGeom>
            <a:noFill/>
            <a:ln>
              <a:noFill/>
            </a:ln>
          </p:spPr>
          <p:txBody>
            <a:bodyPr anchorCtr="0" anchor="t" bIns="22850" lIns="22850" spcFirstLastPara="1" rIns="22850" wrap="square" tIns="22850">
              <a:noAutofit/>
            </a:bodyPr>
            <a:lstStyle/>
            <a:p>
              <a:pPr indent="0" lvl="0" marL="0" marR="0" rtl="0" algn="l">
                <a:lnSpc>
                  <a:spcPct val="90000"/>
                </a:lnSpc>
                <a:spcBef>
                  <a:spcPts val="0"/>
                </a:spcBef>
                <a:spcAft>
                  <a:spcPts val="0"/>
                </a:spcAft>
                <a:buNone/>
              </a:pPr>
              <a:r>
                <a:rPr b="1" lang="en-US" sz="1050">
                  <a:solidFill>
                    <a:schemeClr val="dk1"/>
                  </a:solidFill>
                  <a:latin typeface="Times New Roman"/>
                  <a:ea typeface="Times New Roman"/>
                  <a:cs typeface="Times New Roman"/>
                  <a:sym typeface="Times New Roman"/>
                </a:rPr>
                <a:t>Advertising</a:t>
              </a:r>
              <a:endParaRPr b="1" sz="1050">
                <a:solidFill>
                  <a:schemeClr val="dk1"/>
                </a:solidFill>
                <a:latin typeface="Times New Roman"/>
                <a:ea typeface="Times New Roman"/>
                <a:cs typeface="Times New Roman"/>
                <a:sym typeface="Times New Roman"/>
              </a:endParaRPr>
            </a:p>
          </p:txBody>
        </p:sp>
        <p:cxnSp>
          <p:nvCxnSpPr>
            <p:cNvPr id="767" name="Google Shape;767;p47"/>
            <p:cNvCxnSpPr/>
            <p:nvPr/>
          </p:nvCxnSpPr>
          <p:spPr>
            <a:xfrm>
              <a:off x="7277418" y="3719351"/>
              <a:ext cx="4548457" cy="0"/>
            </a:xfrm>
            <a:prstGeom prst="straightConnector1">
              <a:avLst/>
            </a:prstGeom>
            <a:solidFill>
              <a:srgbClr val="599BD5"/>
            </a:solidFill>
            <a:ln cap="flat" cmpd="sng" w="12700">
              <a:solidFill>
                <a:srgbClr val="C3D4EB"/>
              </a:solidFill>
              <a:prstDash val="solid"/>
              <a:miter lim="800000"/>
              <a:headEnd len="sm" w="sm" type="none"/>
              <a:tailEnd len="sm" w="sm" type="none"/>
            </a:ln>
          </p:spPr>
        </p:cxnSp>
        <p:sp>
          <p:nvSpPr>
            <p:cNvPr id="768" name="Google Shape;768;p47"/>
            <p:cNvSpPr/>
            <p:nvPr/>
          </p:nvSpPr>
          <p:spPr>
            <a:xfrm>
              <a:off x="7454630" y="3738401"/>
              <a:ext cx="4548457" cy="212328"/>
            </a:xfrm>
            <a:custGeom>
              <a:rect b="b" l="l" r="r" t="t"/>
              <a:pathLst>
                <a:path extrusionOk="0" h="132815" w="4548457">
                  <a:moveTo>
                    <a:pt x="0" y="0"/>
                  </a:moveTo>
                  <a:lnTo>
                    <a:pt x="4548457" y="0"/>
                  </a:lnTo>
                  <a:lnTo>
                    <a:pt x="4548457" y="132815"/>
                  </a:lnTo>
                  <a:lnTo>
                    <a:pt x="0" y="132815"/>
                  </a:lnTo>
                  <a:lnTo>
                    <a:pt x="0" y="0"/>
                  </a:lnTo>
                  <a:close/>
                </a:path>
              </a:pathLst>
            </a:custGeom>
            <a:noFill/>
            <a:ln>
              <a:noFill/>
            </a:ln>
          </p:spPr>
          <p:txBody>
            <a:bodyPr anchorCtr="0" anchor="t" bIns="22850" lIns="22850" spcFirstLastPara="1" rIns="22850" wrap="square" tIns="22850">
              <a:noAutofit/>
            </a:bodyPr>
            <a:lstStyle/>
            <a:p>
              <a:pPr indent="0" lvl="0" marL="0" marR="0" rtl="0" algn="l">
                <a:lnSpc>
                  <a:spcPct val="90000"/>
                </a:lnSpc>
                <a:spcBef>
                  <a:spcPts val="0"/>
                </a:spcBef>
                <a:spcAft>
                  <a:spcPts val="0"/>
                </a:spcAft>
                <a:buNone/>
              </a:pPr>
              <a:r>
                <a:rPr b="1" lang="en-US" sz="1050">
                  <a:solidFill>
                    <a:schemeClr val="dk1"/>
                  </a:solidFill>
                  <a:latin typeface="Times New Roman"/>
                  <a:ea typeface="Times New Roman"/>
                  <a:cs typeface="Times New Roman"/>
                  <a:sym typeface="Times New Roman"/>
                </a:rPr>
                <a:t>Bartering</a:t>
              </a:r>
              <a:endParaRPr b="1" sz="1050">
                <a:solidFill>
                  <a:schemeClr val="dk1"/>
                </a:solidFill>
                <a:latin typeface="Times New Roman"/>
                <a:ea typeface="Times New Roman"/>
                <a:cs typeface="Times New Roman"/>
                <a:sym typeface="Times New Roman"/>
              </a:endParaRPr>
            </a:p>
          </p:txBody>
        </p:sp>
        <p:cxnSp>
          <p:nvCxnSpPr>
            <p:cNvPr id="769" name="Google Shape;769;p47"/>
            <p:cNvCxnSpPr/>
            <p:nvPr/>
          </p:nvCxnSpPr>
          <p:spPr>
            <a:xfrm>
              <a:off x="7277418" y="3922017"/>
              <a:ext cx="4548457" cy="0"/>
            </a:xfrm>
            <a:prstGeom prst="straightConnector1">
              <a:avLst/>
            </a:prstGeom>
            <a:solidFill>
              <a:srgbClr val="599BD5"/>
            </a:solidFill>
            <a:ln cap="flat" cmpd="sng" w="12700">
              <a:solidFill>
                <a:srgbClr val="C3D4EB"/>
              </a:solidFill>
              <a:prstDash val="solid"/>
              <a:miter lim="800000"/>
              <a:headEnd len="sm" w="sm" type="none"/>
              <a:tailEnd len="sm" w="sm" type="none"/>
            </a:ln>
          </p:spPr>
        </p:cxnSp>
        <p:sp>
          <p:nvSpPr>
            <p:cNvPr id="770" name="Google Shape;770;p47"/>
            <p:cNvSpPr/>
            <p:nvPr/>
          </p:nvSpPr>
          <p:spPr>
            <a:xfrm>
              <a:off x="7454630" y="3934717"/>
              <a:ext cx="4548457" cy="215623"/>
            </a:xfrm>
            <a:custGeom>
              <a:rect b="b" l="l" r="r" t="t"/>
              <a:pathLst>
                <a:path extrusionOk="0" h="132815" w="4548457">
                  <a:moveTo>
                    <a:pt x="0" y="0"/>
                  </a:moveTo>
                  <a:lnTo>
                    <a:pt x="4548457" y="0"/>
                  </a:lnTo>
                  <a:lnTo>
                    <a:pt x="4548457" y="132815"/>
                  </a:lnTo>
                  <a:lnTo>
                    <a:pt x="0" y="132815"/>
                  </a:lnTo>
                  <a:lnTo>
                    <a:pt x="0" y="0"/>
                  </a:lnTo>
                  <a:close/>
                </a:path>
              </a:pathLst>
            </a:custGeom>
            <a:noFill/>
            <a:ln>
              <a:noFill/>
            </a:ln>
          </p:spPr>
          <p:txBody>
            <a:bodyPr anchorCtr="0" anchor="t" bIns="22850" lIns="22850" spcFirstLastPara="1" rIns="22850" wrap="square" tIns="22850">
              <a:noAutofit/>
            </a:bodyPr>
            <a:lstStyle/>
            <a:p>
              <a:pPr indent="0" lvl="0" marL="0" marR="0" rtl="0" algn="l">
                <a:lnSpc>
                  <a:spcPct val="90000"/>
                </a:lnSpc>
                <a:spcBef>
                  <a:spcPts val="0"/>
                </a:spcBef>
                <a:spcAft>
                  <a:spcPts val="0"/>
                </a:spcAft>
                <a:buNone/>
              </a:pPr>
              <a:r>
                <a:rPr b="1" lang="en-US" sz="1050">
                  <a:solidFill>
                    <a:schemeClr val="dk1"/>
                  </a:solidFill>
                  <a:latin typeface="Times New Roman"/>
                  <a:ea typeface="Times New Roman"/>
                  <a:cs typeface="Times New Roman"/>
                  <a:sym typeface="Times New Roman"/>
                </a:rPr>
                <a:t>Investment and Finance</a:t>
              </a:r>
              <a:endParaRPr b="1" sz="1050">
                <a:solidFill>
                  <a:schemeClr val="dk1"/>
                </a:solidFill>
                <a:latin typeface="Times New Roman"/>
                <a:ea typeface="Times New Roman"/>
                <a:cs typeface="Times New Roman"/>
                <a:sym typeface="Times New Roman"/>
              </a:endParaRPr>
            </a:p>
          </p:txBody>
        </p:sp>
        <p:cxnSp>
          <p:nvCxnSpPr>
            <p:cNvPr id="771" name="Google Shape;771;p47"/>
            <p:cNvCxnSpPr/>
            <p:nvPr/>
          </p:nvCxnSpPr>
          <p:spPr>
            <a:xfrm>
              <a:off x="7277418" y="4118332"/>
              <a:ext cx="4548457" cy="0"/>
            </a:xfrm>
            <a:prstGeom prst="straightConnector1">
              <a:avLst/>
            </a:prstGeom>
            <a:solidFill>
              <a:srgbClr val="599BD5"/>
            </a:solidFill>
            <a:ln cap="flat" cmpd="sng" w="12700">
              <a:solidFill>
                <a:srgbClr val="C3D4EB"/>
              </a:solidFill>
              <a:prstDash val="solid"/>
              <a:miter lim="800000"/>
              <a:headEnd len="sm" w="sm" type="none"/>
              <a:tailEnd len="sm" w="sm" type="none"/>
            </a:ln>
          </p:spPr>
        </p:cxnSp>
        <p:sp>
          <p:nvSpPr>
            <p:cNvPr id="772" name="Google Shape;772;p47"/>
            <p:cNvSpPr/>
            <p:nvPr/>
          </p:nvSpPr>
          <p:spPr>
            <a:xfrm>
              <a:off x="7454630" y="4137382"/>
              <a:ext cx="4548457" cy="190262"/>
            </a:xfrm>
            <a:custGeom>
              <a:rect b="b" l="l" r="r" t="t"/>
              <a:pathLst>
                <a:path extrusionOk="0" h="132815" w="4548457">
                  <a:moveTo>
                    <a:pt x="0" y="0"/>
                  </a:moveTo>
                  <a:lnTo>
                    <a:pt x="4548457" y="0"/>
                  </a:lnTo>
                  <a:lnTo>
                    <a:pt x="4548457" y="132815"/>
                  </a:lnTo>
                  <a:lnTo>
                    <a:pt x="0" y="132815"/>
                  </a:lnTo>
                  <a:lnTo>
                    <a:pt x="0" y="0"/>
                  </a:lnTo>
                  <a:close/>
                </a:path>
              </a:pathLst>
            </a:custGeom>
            <a:noFill/>
            <a:ln>
              <a:noFill/>
            </a:ln>
          </p:spPr>
          <p:txBody>
            <a:bodyPr anchorCtr="0" anchor="t" bIns="22850" lIns="22850" spcFirstLastPara="1" rIns="22850" wrap="square" tIns="22850">
              <a:noAutofit/>
            </a:bodyPr>
            <a:lstStyle/>
            <a:p>
              <a:pPr indent="0" lvl="0" marL="0" marR="0" rtl="0" algn="l">
                <a:lnSpc>
                  <a:spcPct val="90000"/>
                </a:lnSpc>
                <a:spcBef>
                  <a:spcPts val="0"/>
                </a:spcBef>
                <a:spcAft>
                  <a:spcPts val="0"/>
                </a:spcAft>
                <a:buNone/>
              </a:pPr>
              <a:r>
                <a:rPr b="1" lang="en-US" sz="1050">
                  <a:solidFill>
                    <a:schemeClr val="dk1"/>
                  </a:solidFill>
                  <a:latin typeface="Times New Roman"/>
                  <a:ea typeface="Times New Roman"/>
                  <a:cs typeface="Times New Roman"/>
                  <a:sym typeface="Times New Roman"/>
                </a:rPr>
                <a:t>Banking</a:t>
              </a:r>
              <a:endParaRPr b="1" sz="1050">
                <a:solidFill>
                  <a:schemeClr val="dk1"/>
                </a:solidFill>
                <a:latin typeface="Times New Roman"/>
                <a:ea typeface="Times New Roman"/>
                <a:cs typeface="Times New Roman"/>
                <a:sym typeface="Times New Roman"/>
              </a:endParaRPr>
            </a:p>
          </p:txBody>
        </p:sp>
        <p:cxnSp>
          <p:nvCxnSpPr>
            <p:cNvPr id="773" name="Google Shape;773;p47"/>
            <p:cNvCxnSpPr/>
            <p:nvPr/>
          </p:nvCxnSpPr>
          <p:spPr>
            <a:xfrm>
              <a:off x="2551747" y="4352974"/>
              <a:ext cx="9451340" cy="0"/>
            </a:xfrm>
            <a:prstGeom prst="straightConnector1">
              <a:avLst/>
            </a:prstGeom>
            <a:solidFill>
              <a:srgbClr val="599BD5"/>
            </a:solidFill>
            <a:ln cap="flat" cmpd="sng" w="12700">
              <a:solidFill>
                <a:srgbClr val="C3D4EB"/>
              </a:solidFill>
              <a:prstDash val="solid"/>
              <a:miter lim="800000"/>
              <a:headEnd len="sm" w="sm" type="none"/>
              <a:tailEnd len="sm" w="sm" type="none"/>
            </a:ln>
          </p:spPr>
        </p:cxnSp>
        <p:sp>
          <p:nvSpPr>
            <p:cNvPr id="774" name="Google Shape;774;p47"/>
            <p:cNvSpPr/>
            <p:nvPr/>
          </p:nvSpPr>
          <p:spPr>
            <a:xfrm>
              <a:off x="2728960" y="4399471"/>
              <a:ext cx="4548457" cy="929933"/>
            </a:xfrm>
            <a:custGeom>
              <a:rect b="b" l="l" r="r" t="t"/>
              <a:pathLst>
                <a:path extrusionOk="0" h="929933" w="4548457">
                  <a:moveTo>
                    <a:pt x="0" y="0"/>
                  </a:moveTo>
                  <a:lnTo>
                    <a:pt x="4548457" y="0"/>
                  </a:lnTo>
                  <a:lnTo>
                    <a:pt x="4548457" y="929933"/>
                  </a:lnTo>
                  <a:lnTo>
                    <a:pt x="0" y="929933"/>
                  </a:lnTo>
                  <a:lnTo>
                    <a:pt x="0" y="0"/>
                  </a:lnTo>
                  <a:close/>
                </a:path>
              </a:pathLst>
            </a:custGeom>
            <a:noFill/>
            <a:ln>
              <a:noFill/>
            </a:ln>
          </p:spPr>
          <p:txBody>
            <a:bodyPr anchorCtr="0" anchor="t" bIns="80000" lIns="80000" spcFirstLastPara="1" rIns="80000" wrap="square" tIns="80000">
              <a:noAutofit/>
            </a:bodyPr>
            <a:lstStyle/>
            <a:p>
              <a:pPr indent="0" lvl="0" marL="0" marR="0" rtl="0" algn="l">
                <a:lnSpc>
                  <a:spcPct val="90000"/>
                </a:lnSpc>
                <a:spcBef>
                  <a:spcPts val="0"/>
                </a:spcBef>
                <a:spcAft>
                  <a:spcPts val="0"/>
                </a:spcAft>
                <a:buNone/>
              </a:pPr>
              <a:r>
                <a:rPr lang="en-US" sz="2100">
                  <a:solidFill>
                    <a:schemeClr val="dk1"/>
                  </a:solidFill>
                  <a:latin typeface="Times New Roman"/>
                  <a:ea typeface="Times New Roman"/>
                  <a:cs typeface="Times New Roman"/>
                  <a:sym typeface="Times New Roman"/>
                </a:rPr>
                <a:t>Strategies for Successful E-Commerce and M-Commerce</a:t>
              </a:r>
              <a:endParaRPr sz="2100">
                <a:solidFill>
                  <a:schemeClr val="dk1"/>
                </a:solidFill>
                <a:latin typeface="Times New Roman"/>
                <a:ea typeface="Times New Roman"/>
                <a:cs typeface="Times New Roman"/>
                <a:sym typeface="Times New Roman"/>
              </a:endParaRPr>
            </a:p>
          </p:txBody>
        </p:sp>
        <p:sp>
          <p:nvSpPr>
            <p:cNvPr id="775" name="Google Shape;775;p47"/>
            <p:cNvSpPr/>
            <p:nvPr/>
          </p:nvSpPr>
          <p:spPr>
            <a:xfrm>
              <a:off x="7454630" y="4399471"/>
              <a:ext cx="4548457" cy="232483"/>
            </a:xfrm>
            <a:custGeom>
              <a:rect b="b" l="l" r="r" t="t"/>
              <a:pathLst>
                <a:path extrusionOk="0" h="232483" w="4548457">
                  <a:moveTo>
                    <a:pt x="0" y="0"/>
                  </a:moveTo>
                  <a:lnTo>
                    <a:pt x="4548457" y="0"/>
                  </a:lnTo>
                  <a:lnTo>
                    <a:pt x="4548457" y="232483"/>
                  </a:lnTo>
                  <a:lnTo>
                    <a:pt x="0" y="232483"/>
                  </a:lnTo>
                  <a:lnTo>
                    <a:pt x="0" y="0"/>
                  </a:lnTo>
                  <a:close/>
                </a:path>
              </a:pathLst>
            </a:custGeom>
            <a:noFill/>
            <a:ln>
              <a:noFill/>
            </a:ln>
          </p:spPr>
          <p:txBody>
            <a:bodyPr anchorCtr="0" anchor="t" bIns="22850" lIns="22850" spcFirstLastPara="1" rIns="22850" wrap="square" tIns="22850">
              <a:noAutofit/>
            </a:bodyPr>
            <a:lstStyle/>
            <a:p>
              <a:pPr indent="0" lvl="0" marL="0" marR="0" rtl="0" algn="l">
                <a:lnSpc>
                  <a:spcPct val="90000"/>
                </a:lnSpc>
                <a:spcBef>
                  <a:spcPts val="0"/>
                </a:spcBef>
                <a:spcAft>
                  <a:spcPts val="0"/>
                </a:spcAft>
                <a:buNone/>
              </a:pPr>
              <a:r>
                <a:rPr b="1" lang="en-US" sz="1050">
                  <a:solidFill>
                    <a:schemeClr val="dk1"/>
                  </a:solidFill>
                  <a:latin typeface="Times New Roman"/>
                  <a:ea typeface="Times New Roman"/>
                  <a:cs typeface="Times New Roman"/>
                  <a:sym typeface="Times New Roman"/>
                </a:rPr>
                <a:t>Defining an Effective E-Commerce Model and Strategy</a:t>
              </a:r>
              <a:endParaRPr b="1" sz="1050">
                <a:solidFill>
                  <a:schemeClr val="dk1"/>
                </a:solidFill>
                <a:latin typeface="Times New Roman"/>
                <a:ea typeface="Times New Roman"/>
                <a:cs typeface="Times New Roman"/>
                <a:sym typeface="Times New Roman"/>
              </a:endParaRPr>
            </a:p>
          </p:txBody>
        </p:sp>
        <p:cxnSp>
          <p:nvCxnSpPr>
            <p:cNvPr id="776" name="Google Shape;776;p47"/>
            <p:cNvCxnSpPr/>
            <p:nvPr/>
          </p:nvCxnSpPr>
          <p:spPr>
            <a:xfrm>
              <a:off x="7277418" y="4631954"/>
              <a:ext cx="4548457" cy="0"/>
            </a:xfrm>
            <a:prstGeom prst="straightConnector1">
              <a:avLst/>
            </a:prstGeom>
            <a:solidFill>
              <a:srgbClr val="599BD5"/>
            </a:solidFill>
            <a:ln cap="flat" cmpd="sng" w="12700">
              <a:solidFill>
                <a:srgbClr val="C3D4EB"/>
              </a:solidFill>
              <a:prstDash val="solid"/>
              <a:miter lim="800000"/>
              <a:headEnd len="sm" w="sm" type="none"/>
              <a:tailEnd len="sm" w="sm" type="none"/>
            </a:ln>
          </p:spPr>
        </p:cxnSp>
        <p:sp>
          <p:nvSpPr>
            <p:cNvPr id="777" name="Google Shape;777;p47"/>
            <p:cNvSpPr/>
            <p:nvPr/>
          </p:nvSpPr>
          <p:spPr>
            <a:xfrm>
              <a:off x="7454630" y="4631954"/>
              <a:ext cx="4548457" cy="232483"/>
            </a:xfrm>
            <a:custGeom>
              <a:rect b="b" l="l" r="r" t="t"/>
              <a:pathLst>
                <a:path extrusionOk="0" h="232483" w="4548457">
                  <a:moveTo>
                    <a:pt x="0" y="0"/>
                  </a:moveTo>
                  <a:lnTo>
                    <a:pt x="4548457" y="0"/>
                  </a:lnTo>
                  <a:lnTo>
                    <a:pt x="4548457" y="232483"/>
                  </a:lnTo>
                  <a:lnTo>
                    <a:pt x="0" y="232483"/>
                  </a:lnTo>
                  <a:lnTo>
                    <a:pt x="0" y="0"/>
                  </a:lnTo>
                  <a:close/>
                </a:path>
              </a:pathLst>
            </a:custGeom>
            <a:noFill/>
            <a:ln>
              <a:noFill/>
            </a:ln>
          </p:spPr>
          <p:txBody>
            <a:bodyPr anchorCtr="0" anchor="t" bIns="22850" lIns="22850" spcFirstLastPara="1" rIns="22850" wrap="square" tIns="22850">
              <a:noAutofit/>
            </a:bodyPr>
            <a:lstStyle/>
            <a:p>
              <a:pPr indent="0" lvl="0" marL="0" marR="0" rtl="0" algn="l">
                <a:lnSpc>
                  <a:spcPct val="90000"/>
                </a:lnSpc>
                <a:spcBef>
                  <a:spcPts val="0"/>
                </a:spcBef>
                <a:spcAft>
                  <a:spcPts val="0"/>
                </a:spcAft>
                <a:buNone/>
              </a:pPr>
              <a:r>
                <a:rPr b="1" lang="en-US" sz="1050">
                  <a:solidFill>
                    <a:schemeClr val="dk1"/>
                  </a:solidFill>
                  <a:latin typeface="Times New Roman"/>
                  <a:ea typeface="Times New Roman"/>
                  <a:cs typeface="Times New Roman"/>
                  <a:sym typeface="Times New Roman"/>
                </a:rPr>
                <a:t>Defining the Functions of a Web Site</a:t>
              </a:r>
              <a:endParaRPr b="1" sz="1050">
                <a:solidFill>
                  <a:schemeClr val="dk1"/>
                </a:solidFill>
                <a:latin typeface="Times New Roman"/>
                <a:ea typeface="Times New Roman"/>
                <a:cs typeface="Times New Roman"/>
                <a:sym typeface="Times New Roman"/>
              </a:endParaRPr>
            </a:p>
          </p:txBody>
        </p:sp>
        <p:cxnSp>
          <p:nvCxnSpPr>
            <p:cNvPr id="778" name="Google Shape;778;p47"/>
            <p:cNvCxnSpPr/>
            <p:nvPr/>
          </p:nvCxnSpPr>
          <p:spPr>
            <a:xfrm>
              <a:off x="7277418" y="4864438"/>
              <a:ext cx="4548457" cy="0"/>
            </a:xfrm>
            <a:prstGeom prst="straightConnector1">
              <a:avLst/>
            </a:prstGeom>
            <a:solidFill>
              <a:srgbClr val="599BD5"/>
            </a:solidFill>
            <a:ln cap="flat" cmpd="sng" w="12700">
              <a:solidFill>
                <a:srgbClr val="C3D4EB"/>
              </a:solidFill>
              <a:prstDash val="solid"/>
              <a:miter lim="800000"/>
              <a:headEnd len="sm" w="sm" type="none"/>
              <a:tailEnd len="sm" w="sm" type="none"/>
            </a:ln>
          </p:spPr>
        </p:cxnSp>
        <p:sp>
          <p:nvSpPr>
            <p:cNvPr id="779" name="Google Shape;779;p47"/>
            <p:cNvSpPr/>
            <p:nvPr/>
          </p:nvSpPr>
          <p:spPr>
            <a:xfrm>
              <a:off x="7454630" y="4864438"/>
              <a:ext cx="4548457" cy="232483"/>
            </a:xfrm>
            <a:custGeom>
              <a:rect b="b" l="l" r="r" t="t"/>
              <a:pathLst>
                <a:path extrusionOk="0" h="232483" w="4548457">
                  <a:moveTo>
                    <a:pt x="0" y="0"/>
                  </a:moveTo>
                  <a:lnTo>
                    <a:pt x="4548457" y="0"/>
                  </a:lnTo>
                  <a:lnTo>
                    <a:pt x="4548457" y="232483"/>
                  </a:lnTo>
                  <a:lnTo>
                    <a:pt x="0" y="232483"/>
                  </a:lnTo>
                  <a:lnTo>
                    <a:pt x="0" y="0"/>
                  </a:lnTo>
                  <a:close/>
                </a:path>
              </a:pathLst>
            </a:custGeom>
            <a:noFill/>
            <a:ln>
              <a:noFill/>
            </a:ln>
          </p:spPr>
          <p:txBody>
            <a:bodyPr anchorCtr="0" anchor="t" bIns="22850" lIns="22850" spcFirstLastPara="1" rIns="22850" wrap="square" tIns="22850">
              <a:noAutofit/>
            </a:bodyPr>
            <a:lstStyle/>
            <a:p>
              <a:pPr indent="0" lvl="0" marL="0" marR="0" rtl="0" algn="l">
                <a:lnSpc>
                  <a:spcPct val="90000"/>
                </a:lnSpc>
                <a:spcBef>
                  <a:spcPts val="0"/>
                </a:spcBef>
                <a:spcAft>
                  <a:spcPts val="0"/>
                </a:spcAft>
                <a:buNone/>
              </a:pPr>
              <a:r>
                <a:rPr b="1" lang="en-US" sz="1050">
                  <a:solidFill>
                    <a:schemeClr val="dk1"/>
                  </a:solidFill>
                  <a:latin typeface="Times New Roman"/>
                  <a:ea typeface="Times New Roman"/>
                  <a:cs typeface="Times New Roman"/>
                  <a:sym typeface="Times New Roman"/>
                </a:rPr>
                <a:t>Establishing a Web Site</a:t>
              </a:r>
              <a:endParaRPr b="1" sz="1050">
                <a:solidFill>
                  <a:schemeClr val="dk1"/>
                </a:solidFill>
                <a:latin typeface="Times New Roman"/>
                <a:ea typeface="Times New Roman"/>
                <a:cs typeface="Times New Roman"/>
                <a:sym typeface="Times New Roman"/>
              </a:endParaRPr>
            </a:p>
          </p:txBody>
        </p:sp>
        <p:cxnSp>
          <p:nvCxnSpPr>
            <p:cNvPr id="780" name="Google Shape;780;p47"/>
            <p:cNvCxnSpPr/>
            <p:nvPr/>
          </p:nvCxnSpPr>
          <p:spPr>
            <a:xfrm>
              <a:off x="7277418" y="5096921"/>
              <a:ext cx="4548457" cy="0"/>
            </a:xfrm>
            <a:prstGeom prst="straightConnector1">
              <a:avLst/>
            </a:prstGeom>
            <a:solidFill>
              <a:srgbClr val="599BD5"/>
            </a:solidFill>
            <a:ln cap="flat" cmpd="sng" w="12700">
              <a:solidFill>
                <a:srgbClr val="C3D4EB"/>
              </a:solidFill>
              <a:prstDash val="solid"/>
              <a:miter lim="800000"/>
              <a:headEnd len="sm" w="sm" type="none"/>
              <a:tailEnd len="sm" w="sm" type="none"/>
            </a:ln>
          </p:spPr>
        </p:cxnSp>
        <p:sp>
          <p:nvSpPr>
            <p:cNvPr id="781" name="Google Shape;781;p47"/>
            <p:cNvSpPr/>
            <p:nvPr/>
          </p:nvSpPr>
          <p:spPr>
            <a:xfrm>
              <a:off x="7454630" y="5096921"/>
              <a:ext cx="4548457" cy="232483"/>
            </a:xfrm>
            <a:custGeom>
              <a:rect b="b" l="l" r="r" t="t"/>
              <a:pathLst>
                <a:path extrusionOk="0" h="232483" w="4548457">
                  <a:moveTo>
                    <a:pt x="0" y="0"/>
                  </a:moveTo>
                  <a:lnTo>
                    <a:pt x="4548457" y="0"/>
                  </a:lnTo>
                  <a:lnTo>
                    <a:pt x="4548457" y="232483"/>
                  </a:lnTo>
                  <a:lnTo>
                    <a:pt x="0" y="232483"/>
                  </a:lnTo>
                  <a:lnTo>
                    <a:pt x="0" y="0"/>
                  </a:lnTo>
                  <a:close/>
                </a:path>
              </a:pathLst>
            </a:custGeom>
            <a:noFill/>
            <a:ln>
              <a:noFill/>
            </a:ln>
          </p:spPr>
          <p:txBody>
            <a:bodyPr anchorCtr="0" anchor="t" bIns="22850" lIns="22850" spcFirstLastPara="1" rIns="22850" wrap="square" tIns="22850">
              <a:noAutofit/>
            </a:bodyPr>
            <a:lstStyle/>
            <a:p>
              <a:pPr indent="0" lvl="0" marL="0" marR="0" rtl="0" algn="l">
                <a:lnSpc>
                  <a:spcPct val="90000"/>
                </a:lnSpc>
                <a:spcBef>
                  <a:spcPts val="0"/>
                </a:spcBef>
                <a:spcAft>
                  <a:spcPts val="0"/>
                </a:spcAft>
                <a:buNone/>
              </a:pPr>
              <a:r>
                <a:rPr b="1" lang="en-US" sz="1050">
                  <a:solidFill>
                    <a:schemeClr val="dk1"/>
                  </a:solidFill>
                  <a:latin typeface="Times New Roman"/>
                  <a:ea typeface="Times New Roman"/>
                  <a:cs typeface="Times New Roman"/>
                  <a:sym typeface="Times New Roman"/>
                </a:rPr>
                <a:t>Building Traffic to Your Web Site</a:t>
              </a:r>
              <a:endParaRPr b="1" sz="1050">
                <a:solidFill>
                  <a:schemeClr val="dk1"/>
                </a:solidFill>
                <a:latin typeface="Times New Roman"/>
                <a:ea typeface="Times New Roman"/>
                <a:cs typeface="Times New Roman"/>
                <a:sym typeface="Times New Roman"/>
              </a:endParaRPr>
            </a:p>
          </p:txBody>
        </p:sp>
        <p:cxnSp>
          <p:nvCxnSpPr>
            <p:cNvPr id="782" name="Google Shape;782;p47"/>
            <p:cNvCxnSpPr/>
            <p:nvPr/>
          </p:nvCxnSpPr>
          <p:spPr>
            <a:xfrm>
              <a:off x="2551747" y="5329405"/>
              <a:ext cx="9451340" cy="0"/>
            </a:xfrm>
            <a:prstGeom prst="straightConnector1">
              <a:avLst/>
            </a:prstGeom>
            <a:solidFill>
              <a:srgbClr val="599BD5"/>
            </a:solidFill>
            <a:ln cap="flat" cmpd="sng" w="12700">
              <a:solidFill>
                <a:srgbClr val="C3D4EB"/>
              </a:solidFill>
              <a:prstDash val="solid"/>
              <a:miter lim="800000"/>
              <a:headEnd len="sm" w="sm" type="none"/>
              <a:tailEnd len="sm" w="sm" type="none"/>
            </a:ln>
          </p:spPr>
        </p:cxnSp>
        <p:sp>
          <p:nvSpPr>
            <p:cNvPr id="783" name="Google Shape;783;p47"/>
            <p:cNvSpPr/>
            <p:nvPr/>
          </p:nvSpPr>
          <p:spPr>
            <a:xfrm>
              <a:off x="2728960" y="5375902"/>
              <a:ext cx="4548457" cy="929933"/>
            </a:xfrm>
            <a:custGeom>
              <a:rect b="b" l="l" r="r" t="t"/>
              <a:pathLst>
                <a:path extrusionOk="0" h="929933" w="4548457">
                  <a:moveTo>
                    <a:pt x="0" y="0"/>
                  </a:moveTo>
                  <a:lnTo>
                    <a:pt x="4548457" y="0"/>
                  </a:lnTo>
                  <a:lnTo>
                    <a:pt x="4548457" y="929933"/>
                  </a:lnTo>
                  <a:lnTo>
                    <a:pt x="0" y="929933"/>
                  </a:lnTo>
                  <a:lnTo>
                    <a:pt x="0" y="0"/>
                  </a:lnTo>
                  <a:close/>
                </a:path>
              </a:pathLst>
            </a:custGeom>
            <a:noFill/>
            <a:ln>
              <a:noFill/>
            </a:ln>
          </p:spPr>
          <p:txBody>
            <a:bodyPr anchorCtr="0" anchor="t" bIns="80000" lIns="80000" spcFirstLastPara="1" rIns="80000" wrap="square" tIns="80000">
              <a:noAutofit/>
            </a:bodyPr>
            <a:lstStyle/>
            <a:p>
              <a:pPr indent="0" lvl="0" marL="0" marR="0" rtl="0" algn="l">
                <a:lnSpc>
                  <a:spcPct val="90000"/>
                </a:lnSpc>
                <a:spcBef>
                  <a:spcPts val="0"/>
                </a:spcBef>
                <a:spcAft>
                  <a:spcPts val="0"/>
                </a:spcAft>
                <a:buNone/>
              </a:pPr>
              <a:r>
                <a:rPr lang="en-US" sz="2100">
                  <a:solidFill>
                    <a:schemeClr val="dk1"/>
                  </a:solidFill>
                  <a:latin typeface="Times New Roman"/>
                  <a:ea typeface="Times New Roman"/>
                  <a:cs typeface="Times New Roman"/>
                  <a:sym typeface="Times New Roman"/>
                </a:rPr>
                <a:t>Technology Infrastructure Required to Support E-Commerce and M-Commerce</a:t>
              </a:r>
              <a:endParaRPr sz="2100">
                <a:solidFill>
                  <a:schemeClr val="dk1"/>
                </a:solidFill>
                <a:latin typeface="Times New Roman"/>
                <a:ea typeface="Times New Roman"/>
                <a:cs typeface="Times New Roman"/>
                <a:sym typeface="Times New Roman"/>
              </a:endParaRPr>
            </a:p>
          </p:txBody>
        </p:sp>
        <p:sp>
          <p:nvSpPr>
            <p:cNvPr id="784" name="Google Shape;784;p47"/>
            <p:cNvSpPr/>
            <p:nvPr/>
          </p:nvSpPr>
          <p:spPr>
            <a:xfrm>
              <a:off x="7454630" y="5375902"/>
              <a:ext cx="4548457" cy="232483"/>
            </a:xfrm>
            <a:custGeom>
              <a:rect b="b" l="l" r="r" t="t"/>
              <a:pathLst>
                <a:path extrusionOk="0" h="232483" w="4548457">
                  <a:moveTo>
                    <a:pt x="0" y="0"/>
                  </a:moveTo>
                  <a:lnTo>
                    <a:pt x="4548457" y="0"/>
                  </a:lnTo>
                  <a:lnTo>
                    <a:pt x="4548457" y="232483"/>
                  </a:lnTo>
                  <a:lnTo>
                    <a:pt x="0" y="232483"/>
                  </a:lnTo>
                  <a:lnTo>
                    <a:pt x="0" y="0"/>
                  </a:lnTo>
                  <a:close/>
                </a:path>
              </a:pathLst>
            </a:custGeom>
            <a:noFill/>
            <a:ln>
              <a:noFill/>
            </a:ln>
          </p:spPr>
          <p:txBody>
            <a:bodyPr anchorCtr="0" anchor="t" bIns="22850" lIns="22850" spcFirstLastPara="1" rIns="22850" wrap="square" tIns="22850">
              <a:noAutofit/>
            </a:bodyPr>
            <a:lstStyle/>
            <a:p>
              <a:pPr indent="0" lvl="0" marL="0" marR="0" rtl="0" algn="l">
                <a:lnSpc>
                  <a:spcPct val="90000"/>
                </a:lnSpc>
                <a:spcBef>
                  <a:spcPts val="0"/>
                </a:spcBef>
                <a:spcAft>
                  <a:spcPts val="0"/>
                </a:spcAft>
                <a:buNone/>
              </a:pPr>
              <a:r>
                <a:rPr b="1" lang="en-US" sz="1050">
                  <a:solidFill>
                    <a:schemeClr val="dk1"/>
                  </a:solidFill>
                  <a:latin typeface="Times New Roman"/>
                  <a:ea typeface="Times New Roman"/>
                  <a:cs typeface="Times New Roman"/>
                  <a:sym typeface="Times New Roman"/>
                </a:rPr>
                <a:t>Hardware</a:t>
              </a:r>
              <a:endParaRPr b="1" sz="1050">
                <a:solidFill>
                  <a:schemeClr val="dk1"/>
                </a:solidFill>
                <a:latin typeface="Times New Roman"/>
                <a:ea typeface="Times New Roman"/>
                <a:cs typeface="Times New Roman"/>
                <a:sym typeface="Times New Roman"/>
              </a:endParaRPr>
            </a:p>
          </p:txBody>
        </p:sp>
        <p:cxnSp>
          <p:nvCxnSpPr>
            <p:cNvPr id="785" name="Google Shape;785;p47"/>
            <p:cNvCxnSpPr/>
            <p:nvPr/>
          </p:nvCxnSpPr>
          <p:spPr>
            <a:xfrm>
              <a:off x="7277417" y="5608385"/>
              <a:ext cx="4548457" cy="0"/>
            </a:xfrm>
            <a:prstGeom prst="straightConnector1">
              <a:avLst/>
            </a:prstGeom>
            <a:solidFill>
              <a:srgbClr val="599BD5"/>
            </a:solidFill>
            <a:ln cap="flat" cmpd="sng" w="12700">
              <a:solidFill>
                <a:srgbClr val="C3D4EB"/>
              </a:solidFill>
              <a:prstDash val="solid"/>
              <a:miter lim="800000"/>
              <a:headEnd len="sm" w="sm" type="none"/>
              <a:tailEnd len="sm" w="sm" type="none"/>
            </a:ln>
          </p:spPr>
        </p:cxnSp>
        <p:sp>
          <p:nvSpPr>
            <p:cNvPr id="786" name="Google Shape;786;p47"/>
            <p:cNvSpPr/>
            <p:nvPr/>
          </p:nvSpPr>
          <p:spPr>
            <a:xfrm>
              <a:off x="7454630" y="5608385"/>
              <a:ext cx="4548457" cy="232483"/>
            </a:xfrm>
            <a:custGeom>
              <a:rect b="b" l="l" r="r" t="t"/>
              <a:pathLst>
                <a:path extrusionOk="0" h="232483" w="4548457">
                  <a:moveTo>
                    <a:pt x="0" y="0"/>
                  </a:moveTo>
                  <a:lnTo>
                    <a:pt x="4548457" y="0"/>
                  </a:lnTo>
                  <a:lnTo>
                    <a:pt x="4548457" y="232483"/>
                  </a:lnTo>
                  <a:lnTo>
                    <a:pt x="0" y="232483"/>
                  </a:lnTo>
                  <a:lnTo>
                    <a:pt x="0" y="0"/>
                  </a:lnTo>
                  <a:close/>
                </a:path>
              </a:pathLst>
            </a:custGeom>
            <a:noFill/>
            <a:ln>
              <a:noFill/>
            </a:ln>
          </p:spPr>
          <p:txBody>
            <a:bodyPr anchorCtr="0" anchor="t" bIns="22850" lIns="22850" spcFirstLastPara="1" rIns="22850" wrap="square" tIns="22850">
              <a:noAutofit/>
            </a:bodyPr>
            <a:lstStyle/>
            <a:p>
              <a:pPr indent="0" lvl="0" marL="0" marR="0" rtl="0" algn="l">
                <a:lnSpc>
                  <a:spcPct val="90000"/>
                </a:lnSpc>
                <a:spcBef>
                  <a:spcPts val="0"/>
                </a:spcBef>
                <a:spcAft>
                  <a:spcPts val="0"/>
                </a:spcAft>
                <a:buNone/>
              </a:pPr>
              <a:r>
                <a:rPr b="1" lang="en-US" sz="1050">
                  <a:solidFill>
                    <a:schemeClr val="dk1"/>
                  </a:solidFill>
                  <a:latin typeface="Times New Roman"/>
                  <a:ea typeface="Times New Roman"/>
                  <a:cs typeface="Times New Roman"/>
                  <a:sym typeface="Times New Roman"/>
                </a:rPr>
                <a:t>E-Commerce Software</a:t>
              </a:r>
              <a:endParaRPr b="1" sz="1050">
                <a:solidFill>
                  <a:schemeClr val="dk1"/>
                </a:solidFill>
                <a:latin typeface="Times New Roman"/>
                <a:ea typeface="Times New Roman"/>
                <a:cs typeface="Times New Roman"/>
                <a:sym typeface="Times New Roman"/>
              </a:endParaRPr>
            </a:p>
          </p:txBody>
        </p:sp>
        <p:cxnSp>
          <p:nvCxnSpPr>
            <p:cNvPr id="787" name="Google Shape;787;p47"/>
            <p:cNvCxnSpPr/>
            <p:nvPr/>
          </p:nvCxnSpPr>
          <p:spPr>
            <a:xfrm>
              <a:off x="7277417" y="5840869"/>
              <a:ext cx="4548457" cy="0"/>
            </a:xfrm>
            <a:prstGeom prst="straightConnector1">
              <a:avLst/>
            </a:prstGeom>
            <a:solidFill>
              <a:srgbClr val="599BD5"/>
            </a:solidFill>
            <a:ln cap="flat" cmpd="sng" w="12700">
              <a:solidFill>
                <a:srgbClr val="C3D4EB"/>
              </a:solidFill>
              <a:prstDash val="solid"/>
              <a:miter lim="800000"/>
              <a:headEnd len="sm" w="sm" type="none"/>
              <a:tailEnd len="sm" w="sm" type="none"/>
            </a:ln>
          </p:spPr>
        </p:cxnSp>
        <p:sp>
          <p:nvSpPr>
            <p:cNvPr id="788" name="Google Shape;788;p47"/>
            <p:cNvSpPr/>
            <p:nvPr/>
          </p:nvSpPr>
          <p:spPr>
            <a:xfrm>
              <a:off x="7454630" y="5840869"/>
              <a:ext cx="4548457" cy="232483"/>
            </a:xfrm>
            <a:custGeom>
              <a:rect b="b" l="l" r="r" t="t"/>
              <a:pathLst>
                <a:path extrusionOk="0" h="232483" w="4548457">
                  <a:moveTo>
                    <a:pt x="0" y="0"/>
                  </a:moveTo>
                  <a:lnTo>
                    <a:pt x="4548457" y="0"/>
                  </a:lnTo>
                  <a:lnTo>
                    <a:pt x="4548457" y="232483"/>
                  </a:lnTo>
                  <a:lnTo>
                    <a:pt x="0" y="232483"/>
                  </a:lnTo>
                  <a:lnTo>
                    <a:pt x="0" y="0"/>
                  </a:lnTo>
                  <a:close/>
                </a:path>
              </a:pathLst>
            </a:custGeom>
            <a:noFill/>
            <a:ln>
              <a:noFill/>
            </a:ln>
          </p:spPr>
          <p:txBody>
            <a:bodyPr anchorCtr="0" anchor="t" bIns="22850" lIns="22850" spcFirstLastPara="1" rIns="22850" wrap="square" tIns="22850">
              <a:noAutofit/>
            </a:bodyPr>
            <a:lstStyle/>
            <a:p>
              <a:pPr indent="0" lvl="0" marL="0" marR="0" rtl="0" algn="l">
                <a:lnSpc>
                  <a:spcPct val="90000"/>
                </a:lnSpc>
                <a:spcBef>
                  <a:spcPts val="0"/>
                </a:spcBef>
                <a:spcAft>
                  <a:spcPts val="0"/>
                </a:spcAft>
                <a:buNone/>
              </a:pPr>
              <a:r>
                <a:rPr b="1" lang="en-US" sz="1050">
                  <a:solidFill>
                    <a:schemeClr val="dk1"/>
                  </a:solidFill>
                  <a:latin typeface="Times New Roman"/>
                  <a:ea typeface="Times New Roman"/>
                  <a:cs typeface="Times New Roman"/>
                  <a:sym typeface="Times New Roman"/>
                </a:rPr>
                <a:t>Mobile Commerce Hardware and Software</a:t>
              </a:r>
              <a:endParaRPr b="1" sz="1050">
                <a:solidFill>
                  <a:schemeClr val="dk1"/>
                </a:solidFill>
                <a:latin typeface="Times New Roman"/>
                <a:ea typeface="Times New Roman"/>
                <a:cs typeface="Times New Roman"/>
                <a:sym typeface="Times New Roman"/>
              </a:endParaRPr>
            </a:p>
          </p:txBody>
        </p:sp>
        <p:cxnSp>
          <p:nvCxnSpPr>
            <p:cNvPr id="789" name="Google Shape;789;p47"/>
            <p:cNvCxnSpPr/>
            <p:nvPr/>
          </p:nvCxnSpPr>
          <p:spPr>
            <a:xfrm>
              <a:off x="7277417" y="6073352"/>
              <a:ext cx="4548457" cy="0"/>
            </a:xfrm>
            <a:prstGeom prst="straightConnector1">
              <a:avLst/>
            </a:prstGeom>
            <a:solidFill>
              <a:srgbClr val="599BD5"/>
            </a:solidFill>
            <a:ln cap="flat" cmpd="sng" w="12700">
              <a:solidFill>
                <a:srgbClr val="C3D4EB"/>
              </a:solidFill>
              <a:prstDash val="solid"/>
              <a:miter lim="800000"/>
              <a:headEnd len="sm" w="sm" type="none"/>
              <a:tailEnd len="sm" w="sm" type="none"/>
            </a:ln>
          </p:spPr>
        </p:cxnSp>
        <p:sp>
          <p:nvSpPr>
            <p:cNvPr id="790" name="Google Shape;790;p47"/>
            <p:cNvSpPr/>
            <p:nvPr/>
          </p:nvSpPr>
          <p:spPr>
            <a:xfrm>
              <a:off x="7454630" y="6073352"/>
              <a:ext cx="4548457" cy="232483"/>
            </a:xfrm>
            <a:custGeom>
              <a:rect b="b" l="l" r="r" t="t"/>
              <a:pathLst>
                <a:path extrusionOk="0" h="232483" w="4548457">
                  <a:moveTo>
                    <a:pt x="0" y="0"/>
                  </a:moveTo>
                  <a:lnTo>
                    <a:pt x="4548457" y="0"/>
                  </a:lnTo>
                  <a:lnTo>
                    <a:pt x="4548457" y="232483"/>
                  </a:lnTo>
                  <a:lnTo>
                    <a:pt x="0" y="232483"/>
                  </a:lnTo>
                  <a:lnTo>
                    <a:pt x="0" y="0"/>
                  </a:lnTo>
                  <a:close/>
                </a:path>
              </a:pathLst>
            </a:custGeom>
            <a:noFill/>
            <a:ln>
              <a:noFill/>
            </a:ln>
          </p:spPr>
          <p:txBody>
            <a:bodyPr anchorCtr="0" anchor="t" bIns="22850" lIns="22850" spcFirstLastPara="1" rIns="22850" wrap="square" tIns="22850">
              <a:noAutofit/>
            </a:bodyPr>
            <a:lstStyle/>
            <a:p>
              <a:pPr indent="0" lvl="0" marL="0" marR="0" rtl="0" algn="l">
                <a:lnSpc>
                  <a:spcPct val="90000"/>
                </a:lnSpc>
                <a:spcBef>
                  <a:spcPts val="0"/>
                </a:spcBef>
                <a:spcAft>
                  <a:spcPts val="0"/>
                </a:spcAft>
                <a:buNone/>
              </a:pPr>
              <a:r>
                <a:rPr b="1" lang="en-US" sz="1050">
                  <a:solidFill>
                    <a:schemeClr val="dk1"/>
                  </a:solidFill>
                  <a:latin typeface="Times New Roman"/>
                  <a:ea typeface="Times New Roman"/>
                  <a:cs typeface="Times New Roman"/>
                  <a:sym typeface="Times New Roman"/>
                </a:rPr>
                <a:t>Electronic Payment Systems</a:t>
              </a:r>
              <a:endParaRPr b="1" sz="1050">
                <a:solidFill>
                  <a:schemeClr val="dk1"/>
                </a:solidFill>
                <a:latin typeface="Times New Roman"/>
                <a:ea typeface="Times New Roman"/>
                <a:cs typeface="Times New Roman"/>
                <a:sym typeface="Times New Roman"/>
              </a:endParaRPr>
            </a:p>
          </p:txBody>
        </p:sp>
        <p:cxnSp>
          <p:nvCxnSpPr>
            <p:cNvPr id="791" name="Google Shape;791;p47"/>
            <p:cNvCxnSpPr/>
            <p:nvPr/>
          </p:nvCxnSpPr>
          <p:spPr>
            <a:xfrm>
              <a:off x="2551747" y="6305835"/>
              <a:ext cx="9451340" cy="0"/>
            </a:xfrm>
            <a:prstGeom prst="straightConnector1">
              <a:avLst/>
            </a:prstGeom>
            <a:solidFill>
              <a:srgbClr val="599BD5"/>
            </a:solidFill>
            <a:ln cap="flat" cmpd="sng" w="12700">
              <a:solidFill>
                <a:srgbClr val="C3D4EB"/>
              </a:solidFill>
              <a:prstDash val="solid"/>
              <a:miter lim="800000"/>
              <a:headEnd len="sm" w="sm" type="none"/>
              <a:tailEnd len="sm" w="sm" type="none"/>
            </a:ln>
          </p:spPr>
        </p:cxnSp>
      </p:grpSp>
    </p:spTree>
  </p:cSld>
  <p:clrMapOvr>
    <a:masterClrMapping/>
  </p:clrMapOvr>
</p:sld>
</file>

<file path=ppt/slides/slide4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95" name="Shape 795"/>
        <p:cNvGrpSpPr/>
        <p:nvPr/>
      </p:nvGrpSpPr>
      <p:grpSpPr>
        <a:xfrm>
          <a:off x="0" y="0"/>
          <a:ext cx="0" cy="0"/>
          <a:chOff x="0" y="0"/>
          <a:chExt cx="0" cy="0"/>
        </a:xfrm>
      </p:grpSpPr>
      <p:sp>
        <p:nvSpPr>
          <p:cNvPr id="796" name="Google Shape;796;p48"/>
          <p:cNvSpPr txBox="1"/>
          <p:nvPr>
            <p:ph type="title"/>
          </p:nvPr>
        </p:nvSpPr>
        <p:spPr>
          <a:xfrm>
            <a:off x="470647" y="469859"/>
            <a:ext cx="9224681" cy="655264"/>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lt1"/>
              </a:buClr>
              <a:buSzPts val="2800"/>
              <a:buFont typeface="Times New Roman"/>
              <a:buNone/>
            </a:pPr>
            <a:r>
              <a:rPr lang="en-US" sz="2800"/>
              <a:t>Technology Infrastructure Required to Support E-Commerce and M-Commerce</a:t>
            </a:r>
            <a:endParaRPr/>
          </a:p>
        </p:txBody>
      </p:sp>
      <p:sp>
        <p:nvSpPr>
          <p:cNvPr id="797" name="Google Shape;797;p48"/>
          <p:cNvSpPr txBox="1"/>
          <p:nvPr>
            <p:ph idx="1" type="body"/>
          </p:nvPr>
        </p:nvSpPr>
        <p:spPr>
          <a:xfrm>
            <a:off x="188685" y="1422213"/>
            <a:ext cx="11814627" cy="4934138"/>
          </a:xfrm>
          <a:prstGeom prst="rect">
            <a:avLst/>
          </a:prstGeom>
          <a:noFill/>
          <a:ln>
            <a:noFill/>
          </a:ln>
        </p:spPr>
        <p:txBody>
          <a:bodyPr anchorCtr="0" anchor="t" bIns="45700" lIns="91425" spcFirstLastPara="1" rIns="91425" wrap="square" tIns="45700">
            <a:normAutofit lnSpcReduction="10000"/>
          </a:bodyPr>
          <a:lstStyle/>
          <a:p>
            <a:pPr indent="0" lvl="0" marL="0" rtl="0" algn="just">
              <a:lnSpc>
                <a:spcPct val="150000"/>
              </a:lnSpc>
              <a:spcBef>
                <a:spcPts val="0"/>
              </a:spcBef>
              <a:spcAft>
                <a:spcPts val="0"/>
              </a:spcAft>
              <a:buClr>
                <a:srgbClr val="FF0000"/>
              </a:buClr>
              <a:buSzPts val="2800"/>
              <a:buNone/>
            </a:pPr>
            <a:r>
              <a:rPr b="1" lang="en-US">
                <a:solidFill>
                  <a:srgbClr val="FF0000"/>
                </a:solidFill>
              </a:rPr>
              <a:t>1- Hardware</a:t>
            </a:r>
            <a:endParaRPr b="1">
              <a:solidFill>
                <a:srgbClr val="FF0000"/>
              </a:solidFill>
            </a:endParaRPr>
          </a:p>
          <a:p>
            <a:pPr indent="-228600" lvl="0" marL="228600" rtl="0" algn="just">
              <a:lnSpc>
                <a:spcPct val="150000"/>
              </a:lnSpc>
              <a:spcBef>
                <a:spcPts val="1000"/>
              </a:spcBef>
              <a:spcAft>
                <a:spcPts val="0"/>
              </a:spcAft>
              <a:buClr>
                <a:schemeClr val="dk1"/>
              </a:buClr>
              <a:buSzPts val="2800"/>
              <a:buChar char="•"/>
            </a:pPr>
            <a:r>
              <a:rPr lang="en-US"/>
              <a:t>A Web server hardware platform complete with the appropriate software is a key ingredient to e-commerce infrastructure. </a:t>
            </a:r>
            <a:endParaRPr/>
          </a:p>
          <a:p>
            <a:pPr indent="-228600" lvl="0" marL="228600" rtl="0" algn="just">
              <a:lnSpc>
                <a:spcPct val="150000"/>
              </a:lnSpc>
              <a:spcBef>
                <a:spcPts val="1000"/>
              </a:spcBef>
              <a:spcAft>
                <a:spcPts val="0"/>
              </a:spcAft>
              <a:buClr>
                <a:schemeClr val="dk1"/>
              </a:buClr>
              <a:buSzPts val="2800"/>
              <a:buChar char="•"/>
            </a:pPr>
            <a:r>
              <a:rPr lang="en-US"/>
              <a:t>The amount of </a:t>
            </a:r>
            <a:r>
              <a:rPr b="1" lang="en-US"/>
              <a:t>storage</a:t>
            </a:r>
            <a:r>
              <a:rPr lang="en-US"/>
              <a:t> capacity and computing power required </a:t>
            </a:r>
            <a:endParaRPr/>
          </a:p>
          <a:p>
            <a:pPr indent="-228600" lvl="0" marL="228600" rtl="0" algn="just">
              <a:lnSpc>
                <a:spcPct val="150000"/>
              </a:lnSpc>
              <a:spcBef>
                <a:spcPts val="1000"/>
              </a:spcBef>
              <a:spcAft>
                <a:spcPts val="0"/>
              </a:spcAft>
              <a:buClr>
                <a:schemeClr val="dk1"/>
              </a:buClr>
              <a:buSzPts val="2800"/>
              <a:buChar char="•"/>
            </a:pPr>
            <a:r>
              <a:rPr lang="en-US"/>
              <a:t>Can be </a:t>
            </a:r>
            <a:r>
              <a:rPr b="1" lang="en-US"/>
              <a:t>upgraded</a:t>
            </a:r>
            <a:r>
              <a:rPr lang="en-US"/>
              <a:t> to meet unexpected user traffic.</a:t>
            </a:r>
            <a:endParaRPr/>
          </a:p>
          <a:p>
            <a:pPr indent="-228600" lvl="0" marL="228600" rtl="0" algn="just">
              <a:lnSpc>
                <a:spcPct val="150000"/>
              </a:lnSpc>
              <a:spcBef>
                <a:spcPts val="1000"/>
              </a:spcBef>
              <a:spcAft>
                <a:spcPts val="0"/>
              </a:spcAft>
              <a:buClr>
                <a:schemeClr val="dk1"/>
              </a:buClr>
              <a:buSzPts val="2800"/>
              <a:buChar char="•"/>
            </a:pPr>
            <a:r>
              <a:rPr lang="en-US"/>
              <a:t>Key Web site performance measures include </a:t>
            </a:r>
            <a:r>
              <a:rPr b="1" lang="en-US"/>
              <a:t>response time, transaction success rate, and system availability.</a:t>
            </a:r>
            <a:endParaRPr/>
          </a:p>
          <a:p>
            <a:pPr indent="-50800" lvl="0" marL="228600" rtl="0" algn="just">
              <a:lnSpc>
                <a:spcPct val="150000"/>
              </a:lnSpc>
              <a:spcBef>
                <a:spcPts val="1000"/>
              </a:spcBef>
              <a:spcAft>
                <a:spcPts val="0"/>
              </a:spcAft>
              <a:buClr>
                <a:schemeClr val="dk1"/>
              </a:buClr>
              <a:buSzPts val="2800"/>
              <a:buNone/>
            </a:pPr>
            <a:r>
              <a:t/>
            </a:r>
            <a:endParaRPr/>
          </a:p>
        </p:txBody>
      </p:sp>
      <p:sp>
        <p:nvSpPr>
          <p:cNvPr id="798" name="Google Shape;798;p48"/>
          <p:cNvSpPr txBox="1"/>
          <p:nvPr>
            <p:ph idx="10" type="dt"/>
          </p:nvPr>
        </p:nvSpPr>
        <p:spPr>
          <a:xfrm>
            <a:off x="159656" y="6474053"/>
            <a:ext cx="3478893" cy="378047"/>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Lecture 7 Electronic and Mobile Commerce</a:t>
            </a:r>
            <a:endParaRPr/>
          </a:p>
        </p:txBody>
      </p:sp>
      <p:sp>
        <p:nvSpPr>
          <p:cNvPr id="799" name="Google Shape;799;p48"/>
          <p:cNvSpPr txBox="1"/>
          <p:nvPr>
            <p:ph idx="11" type="ftr"/>
          </p:nvPr>
        </p:nvSpPr>
        <p:spPr>
          <a:xfrm>
            <a:off x="4242545" y="6486976"/>
            <a:ext cx="3706906"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solidFill>
                  <a:schemeClr val="lt1"/>
                </a:solidFill>
              </a:rPr>
              <a:t>www.midocean.ae</a:t>
            </a:r>
            <a:endParaRPr/>
          </a:p>
        </p:txBody>
      </p:sp>
      <p:sp>
        <p:nvSpPr>
          <p:cNvPr id="800" name="Google Shape;800;p48"/>
          <p:cNvSpPr txBox="1"/>
          <p:nvPr>
            <p:ph idx="12" type="sldNum"/>
          </p:nvPr>
        </p:nvSpPr>
        <p:spPr>
          <a:xfrm>
            <a:off x="8095129" y="6486976"/>
            <a:ext cx="3908183"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US"/>
              <a:t>MGM331 Principles of Management Information Systems</a:t>
            </a:r>
            <a:endParaRPr/>
          </a:p>
        </p:txBody>
      </p:sp>
    </p:spTree>
  </p:cSld>
  <p:clrMapOvr>
    <a:masterClrMapping/>
  </p:clrMapOvr>
</p:sld>
</file>

<file path=ppt/slides/slide4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04" name="Shape 804"/>
        <p:cNvGrpSpPr/>
        <p:nvPr/>
      </p:nvGrpSpPr>
      <p:grpSpPr>
        <a:xfrm>
          <a:off x="0" y="0"/>
          <a:ext cx="0" cy="0"/>
          <a:chOff x="0" y="0"/>
          <a:chExt cx="0" cy="0"/>
        </a:xfrm>
      </p:grpSpPr>
      <p:sp>
        <p:nvSpPr>
          <p:cNvPr id="805" name="Google Shape;805;p49"/>
          <p:cNvSpPr txBox="1"/>
          <p:nvPr>
            <p:ph type="title"/>
          </p:nvPr>
        </p:nvSpPr>
        <p:spPr>
          <a:xfrm>
            <a:off x="470647" y="469859"/>
            <a:ext cx="9224681" cy="655264"/>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lt1"/>
              </a:buClr>
              <a:buSzPts val="2800"/>
              <a:buFont typeface="Times New Roman"/>
              <a:buNone/>
            </a:pPr>
            <a:r>
              <a:rPr lang="en-US" sz="2800"/>
              <a:t>Technology Infrastructure Required to Support E-Commerce and M-Commerce</a:t>
            </a:r>
            <a:endParaRPr/>
          </a:p>
        </p:txBody>
      </p:sp>
      <p:sp>
        <p:nvSpPr>
          <p:cNvPr id="806" name="Google Shape;806;p49"/>
          <p:cNvSpPr txBox="1"/>
          <p:nvPr>
            <p:ph idx="1" type="body"/>
          </p:nvPr>
        </p:nvSpPr>
        <p:spPr>
          <a:xfrm>
            <a:off x="188685" y="1422213"/>
            <a:ext cx="11814627" cy="4934138"/>
          </a:xfrm>
          <a:prstGeom prst="rect">
            <a:avLst/>
          </a:prstGeom>
          <a:noFill/>
          <a:ln>
            <a:noFill/>
          </a:ln>
        </p:spPr>
        <p:txBody>
          <a:bodyPr anchorCtr="0" anchor="t" bIns="45700" lIns="91425" spcFirstLastPara="1" rIns="91425" wrap="square" tIns="45700">
            <a:normAutofit/>
          </a:bodyPr>
          <a:lstStyle/>
          <a:p>
            <a:pPr indent="0" lvl="0" marL="0" rtl="0" algn="just">
              <a:lnSpc>
                <a:spcPct val="150000"/>
              </a:lnSpc>
              <a:spcBef>
                <a:spcPts val="0"/>
              </a:spcBef>
              <a:spcAft>
                <a:spcPts val="0"/>
              </a:spcAft>
              <a:buClr>
                <a:srgbClr val="FF0000"/>
              </a:buClr>
              <a:buSzPts val="2800"/>
              <a:buNone/>
            </a:pPr>
            <a:r>
              <a:rPr b="1" lang="en-US">
                <a:solidFill>
                  <a:srgbClr val="FF0000"/>
                </a:solidFill>
              </a:rPr>
              <a:t>2- E-Commerce Software</a:t>
            </a:r>
            <a:endParaRPr/>
          </a:p>
          <a:p>
            <a:pPr indent="-228600" lvl="0" marL="228600" rtl="0" algn="just">
              <a:lnSpc>
                <a:spcPct val="150000"/>
              </a:lnSpc>
              <a:spcBef>
                <a:spcPts val="1000"/>
              </a:spcBef>
              <a:spcAft>
                <a:spcPts val="0"/>
              </a:spcAft>
              <a:buClr>
                <a:schemeClr val="dk1"/>
              </a:buClr>
              <a:buSzPts val="2800"/>
              <a:buChar char="•"/>
            </a:pPr>
            <a:r>
              <a:rPr lang="en-US"/>
              <a:t>E-commerce software must support four core tasks: </a:t>
            </a:r>
            <a:endParaRPr/>
          </a:p>
          <a:p>
            <a:pPr indent="-228600" lvl="1" marL="685800" rtl="0" algn="just">
              <a:lnSpc>
                <a:spcPct val="150000"/>
              </a:lnSpc>
              <a:spcBef>
                <a:spcPts val="500"/>
              </a:spcBef>
              <a:spcAft>
                <a:spcPts val="0"/>
              </a:spcAft>
              <a:buClr>
                <a:schemeClr val="dk1"/>
              </a:buClr>
              <a:buSzPts val="2400"/>
              <a:buFont typeface="Noto Sans Symbols"/>
              <a:buChar char="❑"/>
            </a:pPr>
            <a:r>
              <a:rPr lang="en-US"/>
              <a:t>Catalog management to create and update the product catalog</a:t>
            </a:r>
            <a:endParaRPr/>
          </a:p>
          <a:p>
            <a:pPr indent="-228600" lvl="1" marL="685800" rtl="0" algn="just">
              <a:lnSpc>
                <a:spcPct val="150000"/>
              </a:lnSpc>
              <a:spcBef>
                <a:spcPts val="500"/>
              </a:spcBef>
              <a:spcAft>
                <a:spcPts val="0"/>
              </a:spcAft>
              <a:buClr>
                <a:schemeClr val="dk1"/>
              </a:buClr>
              <a:buSzPts val="2400"/>
              <a:buFont typeface="Noto Sans Symbols"/>
              <a:buChar char="❑"/>
            </a:pPr>
            <a:r>
              <a:rPr lang="en-US"/>
              <a:t>Shopping cart facilities to track the items selected for purchase</a:t>
            </a:r>
            <a:endParaRPr/>
          </a:p>
          <a:p>
            <a:pPr indent="-228600" lvl="1" marL="685800" rtl="0" algn="just">
              <a:lnSpc>
                <a:spcPct val="150000"/>
              </a:lnSpc>
              <a:spcBef>
                <a:spcPts val="500"/>
              </a:spcBef>
              <a:spcAft>
                <a:spcPts val="0"/>
              </a:spcAft>
              <a:buClr>
                <a:schemeClr val="dk1"/>
              </a:buClr>
              <a:buSzPts val="2400"/>
              <a:buFont typeface="Noto Sans Symbols"/>
              <a:buChar char="❑"/>
            </a:pPr>
            <a:r>
              <a:rPr lang="en-US"/>
              <a:t>E-commerce transaction processing</a:t>
            </a:r>
            <a:endParaRPr/>
          </a:p>
          <a:p>
            <a:pPr indent="-228600" lvl="1" marL="685800" rtl="0" algn="just">
              <a:lnSpc>
                <a:spcPct val="150000"/>
              </a:lnSpc>
              <a:spcBef>
                <a:spcPts val="500"/>
              </a:spcBef>
              <a:spcAft>
                <a:spcPts val="0"/>
              </a:spcAft>
              <a:buClr>
                <a:schemeClr val="dk1"/>
              </a:buClr>
              <a:buSzPts val="2400"/>
              <a:buFont typeface="Noto Sans Symbols"/>
              <a:buChar char="❑"/>
            </a:pPr>
            <a:r>
              <a:rPr lang="en-US"/>
              <a:t>Web traffic data analysis to provide details to adjust the operations of the web site.</a:t>
            </a:r>
            <a:endParaRPr/>
          </a:p>
          <a:p>
            <a:pPr indent="-50800" lvl="0" marL="228600" rtl="0" algn="just">
              <a:lnSpc>
                <a:spcPct val="150000"/>
              </a:lnSpc>
              <a:spcBef>
                <a:spcPts val="1000"/>
              </a:spcBef>
              <a:spcAft>
                <a:spcPts val="0"/>
              </a:spcAft>
              <a:buClr>
                <a:schemeClr val="dk1"/>
              </a:buClr>
              <a:buSzPts val="2800"/>
              <a:buNone/>
            </a:pPr>
            <a:r>
              <a:t/>
            </a:r>
            <a:endParaRPr/>
          </a:p>
        </p:txBody>
      </p:sp>
      <p:sp>
        <p:nvSpPr>
          <p:cNvPr id="807" name="Google Shape;807;p49"/>
          <p:cNvSpPr txBox="1"/>
          <p:nvPr>
            <p:ph idx="10" type="dt"/>
          </p:nvPr>
        </p:nvSpPr>
        <p:spPr>
          <a:xfrm>
            <a:off x="159656" y="6474053"/>
            <a:ext cx="3478893" cy="378047"/>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Lecture 7 Electronic and Mobile Commerce</a:t>
            </a:r>
            <a:endParaRPr/>
          </a:p>
        </p:txBody>
      </p:sp>
      <p:sp>
        <p:nvSpPr>
          <p:cNvPr id="808" name="Google Shape;808;p49"/>
          <p:cNvSpPr txBox="1"/>
          <p:nvPr>
            <p:ph idx="11" type="ftr"/>
          </p:nvPr>
        </p:nvSpPr>
        <p:spPr>
          <a:xfrm>
            <a:off x="4242545" y="6486976"/>
            <a:ext cx="3706906"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solidFill>
                  <a:schemeClr val="lt1"/>
                </a:solidFill>
              </a:rPr>
              <a:t>www.midocean.ae</a:t>
            </a:r>
            <a:endParaRPr/>
          </a:p>
        </p:txBody>
      </p:sp>
      <p:sp>
        <p:nvSpPr>
          <p:cNvPr id="809" name="Google Shape;809;p49"/>
          <p:cNvSpPr txBox="1"/>
          <p:nvPr>
            <p:ph idx="12" type="sldNum"/>
          </p:nvPr>
        </p:nvSpPr>
        <p:spPr>
          <a:xfrm>
            <a:off x="8095129" y="6486976"/>
            <a:ext cx="3908183"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US"/>
              <a:t>MGM331 Principles of Management Information Systems</a:t>
            </a:r>
            <a:endParaRPr/>
          </a:p>
        </p:txBody>
      </p:sp>
    </p:spTree>
  </p:cSld>
  <p:clrMapOvr>
    <a:masterClrMapping/>
  </p:clrMapOvr>
</p:sld>
</file>

<file path=ppt/slides/slide5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13" name="Shape 813"/>
        <p:cNvGrpSpPr/>
        <p:nvPr/>
      </p:nvGrpSpPr>
      <p:grpSpPr>
        <a:xfrm>
          <a:off x="0" y="0"/>
          <a:ext cx="0" cy="0"/>
          <a:chOff x="0" y="0"/>
          <a:chExt cx="0" cy="0"/>
        </a:xfrm>
      </p:grpSpPr>
      <p:sp>
        <p:nvSpPr>
          <p:cNvPr id="814" name="Google Shape;814;p50"/>
          <p:cNvSpPr txBox="1"/>
          <p:nvPr>
            <p:ph type="title"/>
          </p:nvPr>
        </p:nvSpPr>
        <p:spPr>
          <a:xfrm>
            <a:off x="470647" y="469859"/>
            <a:ext cx="9224681" cy="655264"/>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lt1"/>
              </a:buClr>
              <a:buSzPts val="2800"/>
              <a:buFont typeface="Times New Roman"/>
              <a:buNone/>
            </a:pPr>
            <a:r>
              <a:rPr lang="en-US" sz="2800"/>
              <a:t>Technology Infrastructure Required to Support E-Commerce and M-Commerce</a:t>
            </a:r>
            <a:endParaRPr/>
          </a:p>
        </p:txBody>
      </p:sp>
      <p:sp>
        <p:nvSpPr>
          <p:cNvPr id="815" name="Google Shape;815;p50"/>
          <p:cNvSpPr txBox="1"/>
          <p:nvPr>
            <p:ph idx="1" type="body"/>
          </p:nvPr>
        </p:nvSpPr>
        <p:spPr>
          <a:xfrm>
            <a:off x="188685" y="1422213"/>
            <a:ext cx="11814627" cy="4934138"/>
          </a:xfrm>
          <a:prstGeom prst="rect">
            <a:avLst/>
          </a:prstGeom>
          <a:noFill/>
          <a:ln>
            <a:noFill/>
          </a:ln>
        </p:spPr>
        <p:txBody>
          <a:bodyPr anchorCtr="0" anchor="t" bIns="45700" lIns="91425" spcFirstLastPara="1" rIns="91425" wrap="square" tIns="45700">
            <a:normAutofit fontScale="70000" lnSpcReduction="20000"/>
          </a:bodyPr>
          <a:lstStyle/>
          <a:p>
            <a:pPr indent="0" lvl="0" marL="0" rtl="0" algn="just">
              <a:lnSpc>
                <a:spcPct val="150000"/>
              </a:lnSpc>
              <a:spcBef>
                <a:spcPts val="0"/>
              </a:spcBef>
              <a:spcAft>
                <a:spcPts val="0"/>
              </a:spcAft>
              <a:buClr>
                <a:srgbClr val="FF0000"/>
              </a:buClr>
              <a:buSzPct val="100000"/>
              <a:buNone/>
            </a:pPr>
            <a:r>
              <a:rPr b="1" lang="en-US" sz="4000">
                <a:solidFill>
                  <a:srgbClr val="FF0000"/>
                </a:solidFill>
              </a:rPr>
              <a:t>3- Mobile Commerce Hardware and Software</a:t>
            </a:r>
            <a:endParaRPr/>
          </a:p>
          <a:p>
            <a:pPr indent="-228600" lvl="0" marL="228600" rtl="0" algn="just">
              <a:lnSpc>
                <a:spcPct val="150000"/>
              </a:lnSpc>
              <a:spcBef>
                <a:spcPts val="1000"/>
              </a:spcBef>
              <a:spcAft>
                <a:spcPts val="0"/>
              </a:spcAft>
              <a:buClr>
                <a:schemeClr val="dk1"/>
              </a:buClr>
              <a:buSzPct val="100000"/>
              <a:buChar char="•"/>
            </a:pPr>
            <a:r>
              <a:rPr lang="en-US"/>
              <a:t>For m-commerce to work effectively, the interface between the mobile device and its user must improve to the point that it is nearly as easy to purchase an item on a wireless device as it is to purchase it on a PC.</a:t>
            </a:r>
            <a:endParaRPr/>
          </a:p>
          <a:p>
            <a:pPr indent="-228600" lvl="0" marL="228600" rtl="0" algn="just">
              <a:lnSpc>
                <a:spcPct val="150000"/>
              </a:lnSpc>
              <a:spcBef>
                <a:spcPts val="1000"/>
              </a:spcBef>
              <a:spcAft>
                <a:spcPts val="0"/>
              </a:spcAft>
              <a:buClr>
                <a:schemeClr val="dk1"/>
              </a:buClr>
              <a:buSzPct val="100000"/>
              <a:buChar char="•"/>
            </a:pPr>
            <a:r>
              <a:rPr lang="en-US"/>
              <a:t>The mobile devices used for m-commerce have several limitations that complicate their use. </a:t>
            </a:r>
            <a:endParaRPr/>
          </a:p>
          <a:p>
            <a:pPr indent="-228600" lvl="0" marL="228600" rtl="0" algn="just">
              <a:lnSpc>
                <a:spcPct val="150000"/>
              </a:lnSpc>
              <a:spcBef>
                <a:spcPts val="1000"/>
              </a:spcBef>
              <a:spcAft>
                <a:spcPts val="0"/>
              </a:spcAft>
              <a:buClr>
                <a:schemeClr val="dk1"/>
              </a:buClr>
              <a:buSzPct val="100000"/>
              <a:buChar char="•"/>
            </a:pPr>
            <a:r>
              <a:rPr lang="en-US"/>
              <a:t>Their </a:t>
            </a:r>
            <a:r>
              <a:rPr b="1" lang="en-US"/>
              <a:t>screens are small</a:t>
            </a:r>
            <a:r>
              <a:rPr lang="en-US"/>
              <a:t>, perhaps no more than several square inches, and might be able to display only small portions of a Web site. In addition, </a:t>
            </a:r>
            <a:r>
              <a:rPr b="1" lang="en-US"/>
              <a:t>entering data </a:t>
            </a:r>
            <a:r>
              <a:rPr lang="en-US"/>
              <a:t>on a mobile device can be tedious and error prone. Mobile devices also have </a:t>
            </a:r>
            <a:r>
              <a:rPr b="1" lang="en-US"/>
              <a:t>less processing power </a:t>
            </a:r>
            <a:r>
              <a:rPr lang="en-US"/>
              <a:t>and less bandwidth than desktop or laptop computers, which are usually connected to a high-speed LAN. They also operate on </a:t>
            </a:r>
            <a:r>
              <a:rPr b="1" lang="en-US"/>
              <a:t>limited-life batteries</a:t>
            </a:r>
            <a:r>
              <a:rPr lang="en-US"/>
              <a:t>.</a:t>
            </a:r>
            <a:endParaRPr/>
          </a:p>
          <a:p>
            <a:pPr indent="-228600" lvl="0" marL="228600" rtl="0" algn="just">
              <a:lnSpc>
                <a:spcPct val="150000"/>
              </a:lnSpc>
              <a:spcBef>
                <a:spcPts val="1000"/>
              </a:spcBef>
              <a:spcAft>
                <a:spcPts val="0"/>
              </a:spcAft>
              <a:buClr>
                <a:schemeClr val="dk1"/>
              </a:buClr>
              <a:buSzPct val="100000"/>
              <a:buChar char="•"/>
            </a:pPr>
            <a:r>
              <a:rPr lang="en-US"/>
              <a:t>For these reasons, Web developers must often rewrite Web applications so that users with mobile devices can access them.</a:t>
            </a:r>
            <a:endParaRPr/>
          </a:p>
        </p:txBody>
      </p:sp>
      <p:sp>
        <p:nvSpPr>
          <p:cNvPr id="816" name="Google Shape;816;p50"/>
          <p:cNvSpPr txBox="1"/>
          <p:nvPr>
            <p:ph idx="10" type="dt"/>
          </p:nvPr>
        </p:nvSpPr>
        <p:spPr>
          <a:xfrm>
            <a:off x="159656" y="6474053"/>
            <a:ext cx="3478893" cy="378047"/>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Lecture 7 Electronic and Mobile Commerce</a:t>
            </a:r>
            <a:endParaRPr/>
          </a:p>
        </p:txBody>
      </p:sp>
      <p:sp>
        <p:nvSpPr>
          <p:cNvPr id="817" name="Google Shape;817;p50"/>
          <p:cNvSpPr txBox="1"/>
          <p:nvPr>
            <p:ph idx="11" type="ftr"/>
          </p:nvPr>
        </p:nvSpPr>
        <p:spPr>
          <a:xfrm>
            <a:off x="4242545" y="6486976"/>
            <a:ext cx="3706906"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solidFill>
                  <a:schemeClr val="lt1"/>
                </a:solidFill>
              </a:rPr>
              <a:t>www.midocean.ae</a:t>
            </a:r>
            <a:endParaRPr/>
          </a:p>
        </p:txBody>
      </p:sp>
      <p:sp>
        <p:nvSpPr>
          <p:cNvPr id="818" name="Google Shape;818;p50"/>
          <p:cNvSpPr txBox="1"/>
          <p:nvPr>
            <p:ph idx="12" type="sldNum"/>
          </p:nvPr>
        </p:nvSpPr>
        <p:spPr>
          <a:xfrm>
            <a:off x="8095129" y="6486976"/>
            <a:ext cx="3908183"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US"/>
              <a:t>MGM331 Principles of Management Information Systems</a:t>
            </a:r>
            <a:endParaRPr/>
          </a:p>
        </p:txBody>
      </p:sp>
    </p:spTree>
  </p:cSld>
  <p:clrMapOvr>
    <a:masterClrMapping/>
  </p:clrMapOvr>
</p:sld>
</file>

<file path=ppt/slides/slide5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22" name="Shape 822"/>
        <p:cNvGrpSpPr/>
        <p:nvPr/>
      </p:nvGrpSpPr>
      <p:grpSpPr>
        <a:xfrm>
          <a:off x="0" y="0"/>
          <a:ext cx="0" cy="0"/>
          <a:chOff x="0" y="0"/>
          <a:chExt cx="0" cy="0"/>
        </a:xfrm>
      </p:grpSpPr>
      <p:sp>
        <p:nvSpPr>
          <p:cNvPr id="823" name="Google Shape;823;p51"/>
          <p:cNvSpPr txBox="1"/>
          <p:nvPr>
            <p:ph type="title"/>
          </p:nvPr>
        </p:nvSpPr>
        <p:spPr>
          <a:xfrm>
            <a:off x="470647" y="469859"/>
            <a:ext cx="9224681" cy="655264"/>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lt1"/>
              </a:buClr>
              <a:buSzPts val="2800"/>
              <a:buFont typeface="Times New Roman"/>
              <a:buNone/>
            </a:pPr>
            <a:r>
              <a:rPr lang="en-US" sz="2800"/>
              <a:t>Technology Infrastructure Required to Support E-Commerce and M-Commerce</a:t>
            </a:r>
            <a:endParaRPr/>
          </a:p>
        </p:txBody>
      </p:sp>
      <p:sp>
        <p:nvSpPr>
          <p:cNvPr id="824" name="Google Shape;824;p51"/>
          <p:cNvSpPr txBox="1"/>
          <p:nvPr>
            <p:ph idx="1" type="body"/>
          </p:nvPr>
        </p:nvSpPr>
        <p:spPr>
          <a:xfrm>
            <a:off x="188685" y="1422213"/>
            <a:ext cx="11814627" cy="4934138"/>
          </a:xfrm>
          <a:prstGeom prst="rect">
            <a:avLst/>
          </a:prstGeom>
          <a:noFill/>
          <a:ln>
            <a:noFill/>
          </a:ln>
        </p:spPr>
        <p:txBody>
          <a:bodyPr anchorCtr="0" anchor="t" bIns="45700" lIns="91425" spcFirstLastPara="1" rIns="91425" wrap="square" tIns="45700">
            <a:normAutofit fontScale="70000" lnSpcReduction="20000"/>
          </a:bodyPr>
          <a:lstStyle/>
          <a:p>
            <a:pPr indent="0" lvl="0" marL="0" rtl="0" algn="just">
              <a:lnSpc>
                <a:spcPct val="150000"/>
              </a:lnSpc>
              <a:spcBef>
                <a:spcPts val="0"/>
              </a:spcBef>
              <a:spcAft>
                <a:spcPts val="0"/>
              </a:spcAft>
              <a:buClr>
                <a:srgbClr val="FF0000"/>
              </a:buClr>
              <a:buSzPct val="100000"/>
              <a:buNone/>
            </a:pPr>
            <a:r>
              <a:rPr b="1" lang="en-US" sz="4000">
                <a:solidFill>
                  <a:srgbClr val="FF0000"/>
                </a:solidFill>
              </a:rPr>
              <a:t>4- Electronic Payment Systems</a:t>
            </a:r>
            <a:endParaRPr/>
          </a:p>
          <a:p>
            <a:pPr indent="-228600" lvl="0" marL="228600" rtl="0" algn="just">
              <a:lnSpc>
                <a:spcPct val="150000"/>
              </a:lnSpc>
              <a:spcBef>
                <a:spcPts val="1000"/>
              </a:spcBef>
              <a:spcAft>
                <a:spcPts val="0"/>
              </a:spcAft>
              <a:buClr>
                <a:schemeClr val="dk1"/>
              </a:buClr>
              <a:buSzPct val="100000"/>
              <a:buChar char="•"/>
            </a:pPr>
            <a:r>
              <a:rPr lang="en-US"/>
              <a:t>Web sites that accept multiple payment types convert more visitors to purchasing customers than merchants who offer only a single payment method.</a:t>
            </a:r>
            <a:endParaRPr/>
          </a:p>
          <a:p>
            <a:pPr indent="-228600" lvl="0" marL="228600" rtl="0" algn="just">
              <a:lnSpc>
                <a:spcPct val="150000"/>
              </a:lnSpc>
              <a:spcBef>
                <a:spcPts val="1000"/>
              </a:spcBef>
              <a:spcAft>
                <a:spcPts val="0"/>
              </a:spcAft>
              <a:buClr>
                <a:schemeClr val="dk1"/>
              </a:buClr>
              <a:buSzPct val="100000"/>
              <a:buChar char="•"/>
            </a:pPr>
            <a:r>
              <a:rPr b="1" lang="en-US"/>
              <a:t>Credit card</a:t>
            </a:r>
            <a:r>
              <a:rPr lang="en-US"/>
              <a:t>, such as Visa or MasterCard, has a preset spending limit based on the user’s credit history, and each month the user can pay all or part of the amount owed. Interest is charged on the unpaid amount. </a:t>
            </a:r>
            <a:endParaRPr/>
          </a:p>
          <a:p>
            <a:pPr indent="-228600" lvl="0" marL="228600" rtl="0" algn="just">
              <a:lnSpc>
                <a:spcPct val="150000"/>
              </a:lnSpc>
              <a:spcBef>
                <a:spcPts val="1000"/>
              </a:spcBef>
              <a:spcAft>
                <a:spcPts val="0"/>
              </a:spcAft>
              <a:buClr>
                <a:schemeClr val="dk1"/>
              </a:buClr>
              <a:buSzPct val="100000"/>
              <a:buChar char="•"/>
            </a:pPr>
            <a:r>
              <a:rPr lang="en-US"/>
              <a:t>C</a:t>
            </a:r>
            <a:r>
              <a:rPr b="1" lang="en-US"/>
              <a:t>harge card</a:t>
            </a:r>
            <a:r>
              <a:rPr lang="en-US"/>
              <a:t>, such as American Express, carries no preset spending limit, and the entire amount charged to the card is due at the end of the billing period. </a:t>
            </a:r>
            <a:endParaRPr/>
          </a:p>
          <a:p>
            <a:pPr indent="-228600" lvl="0" marL="228600" rtl="0" algn="just">
              <a:lnSpc>
                <a:spcPct val="150000"/>
              </a:lnSpc>
              <a:spcBef>
                <a:spcPts val="1000"/>
              </a:spcBef>
              <a:spcAft>
                <a:spcPts val="0"/>
              </a:spcAft>
              <a:buClr>
                <a:schemeClr val="dk1"/>
              </a:buClr>
              <a:buSzPct val="100000"/>
              <a:buChar char="•"/>
            </a:pPr>
            <a:r>
              <a:rPr b="1" lang="en-US"/>
              <a:t>Debit cards </a:t>
            </a:r>
            <a:r>
              <a:rPr lang="en-US"/>
              <a:t>look like credit cards, but they operate like cash or a personal check. The debit card is linked directly to your savings or checking account. Each time you use the card, money is automatically taken from your checking or savings account to cover the purchase.</a:t>
            </a:r>
            <a:endParaRPr/>
          </a:p>
        </p:txBody>
      </p:sp>
      <p:sp>
        <p:nvSpPr>
          <p:cNvPr id="825" name="Google Shape;825;p51"/>
          <p:cNvSpPr txBox="1"/>
          <p:nvPr>
            <p:ph idx="10" type="dt"/>
          </p:nvPr>
        </p:nvSpPr>
        <p:spPr>
          <a:xfrm>
            <a:off x="159656" y="6474053"/>
            <a:ext cx="3478893" cy="378047"/>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Lecture 7 Electronic and Mobile Commerce</a:t>
            </a:r>
            <a:endParaRPr/>
          </a:p>
        </p:txBody>
      </p:sp>
      <p:sp>
        <p:nvSpPr>
          <p:cNvPr id="826" name="Google Shape;826;p51"/>
          <p:cNvSpPr txBox="1"/>
          <p:nvPr>
            <p:ph idx="11" type="ftr"/>
          </p:nvPr>
        </p:nvSpPr>
        <p:spPr>
          <a:xfrm>
            <a:off x="4242545" y="6486976"/>
            <a:ext cx="3706906"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solidFill>
                  <a:schemeClr val="lt1"/>
                </a:solidFill>
              </a:rPr>
              <a:t>www.midocean.ae</a:t>
            </a:r>
            <a:endParaRPr/>
          </a:p>
        </p:txBody>
      </p:sp>
      <p:sp>
        <p:nvSpPr>
          <p:cNvPr id="827" name="Google Shape;827;p51"/>
          <p:cNvSpPr txBox="1"/>
          <p:nvPr>
            <p:ph idx="12" type="sldNum"/>
          </p:nvPr>
        </p:nvSpPr>
        <p:spPr>
          <a:xfrm>
            <a:off x="8095129" y="6486976"/>
            <a:ext cx="3908183"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US"/>
              <a:t>MGM331 Principles of Management Information Systems</a:t>
            </a:r>
            <a:endParaRPr/>
          </a:p>
        </p:txBody>
      </p:sp>
    </p:spTree>
  </p:cSld>
  <p:clrMapOvr>
    <a:masterClrMapping/>
  </p:clrMapOvr>
</p:sld>
</file>

<file path=ppt/slides/slide5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31" name="Shape 831"/>
        <p:cNvGrpSpPr/>
        <p:nvPr/>
      </p:nvGrpSpPr>
      <p:grpSpPr>
        <a:xfrm>
          <a:off x="0" y="0"/>
          <a:ext cx="0" cy="0"/>
          <a:chOff x="0" y="0"/>
          <a:chExt cx="0" cy="0"/>
        </a:xfrm>
      </p:grpSpPr>
      <p:sp>
        <p:nvSpPr>
          <p:cNvPr id="832" name="Google Shape;832;p52"/>
          <p:cNvSpPr txBox="1"/>
          <p:nvPr>
            <p:ph type="title"/>
          </p:nvPr>
        </p:nvSpPr>
        <p:spPr>
          <a:xfrm>
            <a:off x="470647" y="469859"/>
            <a:ext cx="9224681" cy="655264"/>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lt1"/>
              </a:buClr>
              <a:buSzPts val="4000"/>
              <a:buFont typeface="Times New Roman"/>
              <a:buNone/>
            </a:pPr>
            <a:r>
              <a:rPr lang="en-US"/>
              <a:t>Summary</a:t>
            </a:r>
            <a:endParaRPr sz="2800"/>
          </a:p>
        </p:txBody>
      </p:sp>
      <p:sp>
        <p:nvSpPr>
          <p:cNvPr id="833" name="Google Shape;833;p52"/>
          <p:cNvSpPr txBox="1"/>
          <p:nvPr>
            <p:ph idx="1" type="body"/>
          </p:nvPr>
        </p:nvSpPr>
        <p:spPr>
          <a:xfrm>
            <a:off x="188685" y="1422213"/>
            <a:ext cx="11814627" cy="4934138"/>
          </a:xfrm>
          <a:prstGeom prst="rect">
            <a:avLst/>
          </a:prstGeom>
          <a:noFill/>
          <a:ln>
            <a:noFill/>
          </a:ln>
        </p:spPr>
        <p:txBody>
          <a:bodyPr anchorCtr="0" anchor="t" bIns="45700" lIns="91425" spcFirstLastPara="1" rIns="91425" wrap="square" tIns="45700">
            <a:normAutofit/>
          </a:bodyPr>
          <a:lstStyle/>
          <a:p>
            <a:pPr indent="-228600" lvl="0" marL="228600" rtl="0" algn="just">
              <a:lnSpc>
                <a:spcPct val="150000"/>
              </a:lnSpc>
              <a:spcBef>
                <a:spcPts val="0"/>
              </a:spcBef>
              <a:spcAft>
                <a:spcPts val="0"/>
              </a:spcAft>
              <a:buClr>
                <a:schemeClr val="dk1"/>
              </a:buClr>
              <a:buSzPts val="2800"/>
              <a:buChar char="•"/>
            </a:pPr>
            <a:r>
              <a:rPr lang="en-US"/>
              <a:t>Electronic commerce is the conducting of business activities (e.g., distribution, buying, selling, marketing, and servicing of products or services) electronically over computer networks. </a:t>
            </a:r>
            <a:endParaRPr/>
          </a:p>
          <a:p>
            <a:pPr indent="-228600" lvl="0" marL="228600" rtl="0" algn="just">
              <a:lnSpc>
                <a:spcPct val="150000"/>
              </a:lnSpc>
              <a:spcBef>
                <a:spcPts val="1000"/>
              </a:spcBef>
              <a:spcAft>
                <a:spcPts val="0"/>
              </a:spcAft>
              <a:buClr>
                <a:schemeClr val="dk1"/>
              </a:buClr>
              <a:buSzPts val="2800"/>
              <a:buChar char="•"/>
            </a:pPr>
            <a:r>
              <a:rPr lang="en-US"/>
              <a:t>Business-to-business (B2B) e-commerce allows manufacturers to buy at a low cost worldwide, and offers enterprises the chance to sell to a global market. </a:t>
            </a:r>
            <a:endParaRPr/>
          </a:p>
          <a:p>
            <a:pPr indent="-228600" lvl="0" marL="228600" rtl="0" algn="just">
              <a:lnSpc>
                <a:spcPct val="150000"/>
              </a:lnSpc>
              <a:spcBef>
                <a:spcPts val="1000"/>
              </a:spcBef>
              <a:spcAft>
                <a:spcPts val="0"/>
              </a:spcAft>
              <a:buClr>
                <a:schemeClr val="dk1"/>
              </a:buClr>
              <a:buSzPts val="2800"/>
              <a:buChar char="•"/>
            </a:pPr>
            <a:r>
              <a:rPr lang="en-US"/>
              <a:t>Business-to-consumer (B2C) e-commerce enables organizations to sell directly to consumers, eliminating intermediaries. </a:t>
            </a:r>
            <a:endParaRPr/>
          </a:p>
        </p:txBody>
      </p:sp>
      <p:sp>
        <p:nvSpPr>
          <p:cNvPr id="834" name="Google Shape;834;p52"/>
          <p:cNvSpPr txBox="1"/>
          <p:nvPr>
            <p:ph idx="10" type="dt"/>
          </p:nvPr>
        </p:nvSpPr>
        <p:spPr>
          <a:xfrm>
            <a:off x="159656" y="6474053"/>
            <a:ext cx="3478893" cy="378047"/>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Lecture 7 Electronic and Mobile Commerce</a:t>
            </a:r>
            <a:endParaRPr/>
          </a:p>
        </p:txBody>
      </p:sp>
      <p:sp>
        <p:nvSpPr>
          <p:cNvPr id="835" name="Google Shape;835;p52"/>
          <p:cNvSpPr txBox="1"/>
          <p:nvPr>
            <p:ph idx="11" type="ftr"/>
          </p:nvPr>
        </p:nvSpPr>
        <p:spPr>
          <a:xfrm>
            <a:off x="4242545" y="6486976"/>
            <a:ext cx="3706906"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solidFill>
                  <a:schemeClr val="lt1"/>
                </a:solidFill>
              </a:rPr>
              <a:t>www.midocean.ae</a:t>
            </a:r>
            <a:endParaRPr/>
          </a:p>
        </p:txBody>
      </p:sp>
      <p:sp>
        <p:nvSpPr>
          <p:cNvPr id="836" name="Google Shape;836;p52"/>
          <p:cNvSpPr txBox="1"/>
          <p:nvPr>
            <p:ph idx="12" type="sldNum"/>
          </p:nvPr>
        </p:nvSpPr>
        <p:spPr>
          <a:xfrm>
            <a:off x="8095129" y="6486976"/>
            <a:ext cx="3908183"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US"/>
              <a:t>MGM331 Principles of Management Information Systems</a:t>
            </a:r>
            <a:endParaRPr/>
          </a:p>
        </p:txBody>
      </p:sp>
    </p:spTree>
  </p:cSld>
  <p:clrMapOvr>
    <a:masterClrMapping/>
  </p:clrMapOvr>
</p:sld>
</file>

<file path=ppt/slides/slide5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40" name="Shape 840"/>
        <p:cNvGrpSpPr/>
        <p:nvPr/>
      </p:nvGrpSpPr>
      <p:grpSpPr>
        <a:xfrm>
          <a:off x="0" y="0"/>
          <a:ext cx="0" cy="0"/>
          <a:chOff x="0" y="0"/>
          <a:chExt cx="0" cy="0"/>
        </a:xfrm>
      </p:grpSpPr>
      <p:sp>
        <p:nvSpPr>
          <p:cNvPr id="841" name="Google Shape;841;p53"/>
          <p:cNvSpPr txBox="1"/>
          <p:nvPr>
            <p:ph type="title"/>
          </p:nvPr>
        </p:nvSpPr>
        <p:spPr>
          <a:xfrm>
            <a:off x="470647" y="469859"/>
            <a:ext cx="9224681" cy="655264"/>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lt1"/>
              </a:buClr>
              <a:buSzPts val="4000"/>
              <a:buFont typeface="Times New Roman"/>
              <a:buNone/>
            </a:pPr>
            <a:r>
              <a:rPr lang="en-US"/>
              <a:t>Summary</a:t>
            </a:r>
            <a:endParaRPr sz="2800"/>
          </a:p>
        </p:txBody>
      </p:sp>
      <p:sp>
        <p:nvSpPr>
          <p:cNvPr id="842" name="Google Shape;842;p53"/>
          <p:cNvSpPr txBox="1"/>
          <p:nvPr>
            <p:ph idx="1" type="body"/>
          </p:nvPr>
        </p:nvSpPr>
        <p:spPr>
          <a:xfrm>
            <a:off x="188685" y="1422213"/>
            <a:ext cx="11814627" cy="4934138"/>
          </a:xfrm>
          <a:prstGeom prst="rect">
            <a:avLst/>
          </a:prstGeom>
          <a:noFill/>
          <a:ln>
            <a:noFill/>
          </a:ln>
        </p:spPr>
        <p:txBody>
          <a:bodyPr anchorCtr="0" anchor="t" bIns="45700" lIns="91425" spcFirstLastPara="1" rIns="91425" wrap="square" tIns="45700">
            <a:normAutofit/>
          </a:bodyPr>
          <a:lstStyle/>
          <a:p>
            <a:pPr indent="-228600" lvl="0" marL="228600" rtl="0" algn="just">
              <a:lnSpc>
                <a:spcPct val="150000"/>
              </a:lnSpc>
              <a:spcBef>
                <a:spcPts val="0"/>
              </a:spcBef>
              <a:spcAft>
                <a:spcPts val="0"/>
              </a:spcAft>
              <a:buClr>
                <a:schemeClr val="dk1"/>
              </a:buClr>
              <a:buSzPts val="2800"/>
              <a:buChar char="•"/>
            </a:pPr>
            <a:r>
              <a:rPr lang="en-US"/>
              <a:t>Consumer-to-consumer (C2C) e-commerce involves consumers selling directly to other consumers. </a:t>
            </a:r>
            <a:endParaRPr/>
          </a:p>
          <a:p>
            <a:pPr indent="-228600" lvl="0" marL="228600" rtl="0" algn="just">
              <a:lnSpc>
                <a:spcPct val="150000"/>
              </a:lnSpc>
              <a:spcBef>
                <a:spcPts val="1000"/>
              </a:spcBef>
              <a:spcAft>
                <a:spcPts val="0"/>
              </a:spcAft>
              <a:buClr>
                <a:schemeClr val="dk1"/>
              </a:buClr>
              <a:buSzPts val="2800"/>
              <a:buChar char="•"/>
            </a:pPr>
            <a:r>
              <a:rPr lang="en-US"/>
              <a:t>E-government involves the use of information and communications technology to simplify the sharing of information, speed formerly paper-based processes, and improve the relationship between citizens and government.</a:t>
            </a:r>
            <a:endParaRPr/>
          </a:p>
          <a:p>
            <a:pPr indent="-50800" lvl="0" marL="228600" rtl="0" algn="just">
              <a:lnSpc>
                <a:spcPct val="150000"/>
              </a:lnSpc>
              <a:spcBef>
                <a:spcPts val="1000"/>
              </a:spcBef>
              <a:spcAft>
                <a:spcPts val="0"/>
              </a:spcAft>
              <a:buClr>
                <a:schemeClr val="dk1"/>
              </a:buClr>
              <a:buSzPts val="2800"/>
              <a:buNone/>
            </a:pPr>
            <a:r>
              <a:t/>
            </a:r>
            <a:endParaRPr/>
          </a:p>
        </p:txBody>
      </p:sp>
      <p:sp>
        <p:nvSpPr>
          <p:cNvPr id="843" name="Google Shape;843;p53"/>
          <p:cNvSpPr txBox="1"/>
          <p:nvPr>
            <p:ph idx="10" type="dt"/>
          </p:nvPr>
        </p:nvSpPr>
        <p:spPr>
          <a:xfrm>
            <a:off x="159656" y="6474053"/>
            <a:ext cx="3478893" cy="378047"/>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Lecture 7 Electronic and Mobile Commerce</a:t>
            </a:r>
            <a:endParaRPr/>
          </a:p>
        </p:txBody>
      </p:sp>
      <p:sp>
        <p:nvSpPr>
          <p:cNvPr id="844" name="Google Shape;844;p53"/>
          <p:cNvSpPr txBox="1"/>
          <p:nvPr>
            <p:ph idx="11" type="ftr"/>
          </p:nvPr>
        </p:nvSpPr>
        <p:spPr>
          <a:xfrm>
            <a:off x="4242545" y="6486976"/>
            <a:ext cx="3706906"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solidFill>
                  <a:schemeClr val="lt1"/>
                </a:solidFill>
              </a:rPr>
              <a:t>www.midocean.ae</a:t>
            </a:r>
            <a:endParaRPr/>
          </a:p>
        </p:txBody>
      </p:sp>
      <p:sp>
        <p:nvSpPr>
          <p:cNvPr id="845" name="Google Shape;845;p53"/>
          <p:cNvSpPr txBox="1"/>
          <p:nvPr>
            <p:ph idx="12" type="sldNum"/>
          </p:nvPr>
        </p:nvSpPr>
        <p:spPr>
          <a:xfrm>
            <a:off x="8095129" y="6486976"/>
            <a:ext cx="3908183"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US"/>
              <a:t>MGM331 Principles of Management Information Systems</a:t>
            </a:r>
            <a:endParaRPr/>
          </a:p>
        </p:txBody>
      </p:sp>
    </p:spTree>
  </p:cSld>
  <p:clrMapOvr>
    <a:masterClrMapping/>
  </p:clrMapOvr>
</p:sld>
</file>

<file path=ppt/slides/slide5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49" name="Shape 849"/>
        <p:cNvGrpSpPr/>
        <p:nvPr/>
      </p:nvGrpSpPr>
      <p:grpSpPr>
        <a:xfrm>
          <a:off x="0" y="0"/>
          <a:ext cx="0" cy="0"/>
          <a:chOff x="0" y="0"/>
          <a:chExt cx="0" cy="0"/>
        </a:xfrm>
      </p:grpSpPr>
      <p:sp>
        <p:nvSpPr>
          <p:cNvPr id="850" name="Google Shape;850;p54"/>
          <p:cNvSpPr txBox="1"/>
          <p:nvPr>
            <p:ph type="title"/>
          </p:nvPr>
        </p:nvSpPr>
        <p:spPr>
          <a:xfrm>
            <a:off x="470647" y="469859"/>
            <a:ext cx="9224681" cy="655264"/>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lt1"/>
              </a:buClr>
              <a:buSzPts val="4000"/>
              <a:buFont typeface="Times New Roman"/>
              <a:buNone/>
            </a:pPr>
            <a:r>
              <a:rPr lang="en-US"/>
              <a:t>Summary</a:t>
            </a:r>
            <a:endParaRPr/>
          </a:p>
        </p:txBody>
      </p:sp>
      <p:sp>
        <p:nvSpPr>
          <p:cNvPr id="851" name="Google Shape;851;p54"/>
          <p:cNvSpPr txBox="1"/>
          <p:nvPr>
            <p:ph idx="1" type="body"/>
          </p:nvPr>
        </p:nvSpPr>
        <p:spPr>
          <a:xfrm>
            <a:off x="188685" y="1422213"/>
            <a:ext cx="11814627" cy="4934138"/>
          </a:xfrm>
          <a:prstGeom prst="rect">
            <a:avLst/>
          </a:prstGeom>
          <a:noFill/>
          <a:ln>
            <a:noFill/>
          </a:ln>
        </p:spPr>
        <p:txBody>
          <a:bodyPr anchorCtr="0" anchor="t" bIns="45700" lIns="91425" spcFirstLastPara="1" rIns="91425" wrap="square" tIns="45700">
            <a:normAutofit/>
          </a:bodyPr>
          <a:lstStyle/>
          <a:p>
            <a:pPr indent="-228600" lvl="0" marL="228600" rtl="0" algn="just">
              <a:lnSpc>
                <a:spcPct val="150000"/>
              </a:lnSpc>
              <a:spcBef>
                <a:spcPts val="0"/>
              </a:spcBef>
              <a:spcAft>
                <a:spcPts val="0"/>
              </a:spcAft>
              <a:buClr>
                <a:schemeClr val="dk1"/>
              </a:buClr>
              <a:buSzPts val="2800"/>
              <a:buChar char="•"/>
            </a:pPr>
            <a:r>
              <a:rPr lang="en-US"/>
              <a:t>Mobile commerce is the use of mobile devices such as tablets and smartphones to facilitate the sale of goods or services anytime and anywhere.</a:t>
            </a:r>
            <a:endParaRPr/>
          </a:p>
          <a:p>
            <a:pPr indent="-228600" lvl="0" marL="228600" rtl="0" algn="just">
              <a:lnSpc>
                <a:spcPct val="150000"/>
              </a:lnSpc>
              <a:spcBef>
                <a:spcPts val="1000"/>
              </a:spcBef>
              <a:spcAft>
                <a:spcPts val="0"/>
              </a:spcAft>
              <a:buClr>
                <a:schemeClr val="dk1"/>
              </a:buClr>
              <a:buSzPts val="2800"/>
              <a:buChar char="•"/>
            </a:pPr>
            <a:r>
              <a:rPr lang="en-US"/>
              <a:t>Conversion to an e-commerce or m-commerce system enables organizations to reach new customers, reduce the cost of doing business, speed the flow of goods and information, increase the accuracy of order-processing and order fulfillment, and improve the level of customer service.</a:t>
            </a:r>
            <a:endParaRPr/>
          </a:p>
        </p:txBody>
      </p:sp>
      <p:sp>
        <p:nvSpPr>
          <p:cNvPr id="852" name="Google Shape;852;p54"/>
          <p:cNvSpPr txBox="1"/>
          <p:nvPr>
            <p:ph idx="10" type="dt"/>
          </p:nvPr>
        </p:nvSpPr>
        <p:spPr>
          <a:xfrm>
            <a:off x="159656" y="6474053"/>
            <a:ext cx="3478893" cy="378047"/>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Lecture 7 Electronic and Mobile Commerce</a:t>
            </a:r>
            <a:endParaRPr/>
          </a:p>
        </p:txBody>
      </p:sp>
      <p:sp>
        <p:nvSpPr>
          <p:cNvPr id="853" name="Google Shape;853;p54"/>
          <p:cNvSpPr txBox="1"/>
          <p:nvPr>
            <p:ph idx="11" type="ftr"/>
          </p:nvPr>
        </p:nvSpPr>
        <p:spPr>
          <a:xfrm>
            <a:off x="4242545" y="6486976"/>
            <a:ext cx="3706906"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solidFill>
                  <a:schemeClr val="lt1"/>
                </a:solidFill>
              </a:rPr>
              <a:t>www.midocean.ae</a:t>
            </a:r>
            <a:endParaRPr/>
          </a:p>
        </p:txBody>
      </p:sp>
      <p:sp>
        <p:nvSpPr>
          <p:cNvPr id="854" name="Google Shape;854;p54"/>
          <p:cNvSpPr txBox="1"/>
          <p:nvPr>
            <p:ph idx="12" type="sldNum"/>
          </p:nvPr>
        </p:nvSpPr>
        <p:spPr>
          <a:xfrm>
            <a:off x="8095129" y="6486976"/>
            <a:ext cx="3908183"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US"/>
              <a:t>MGM331 Principles of Management Information Systems</a:t>
            </a:r>
            <a:endParaRPr/>
          </a:p>
        </p:txBody>
      </p:sp>
    </p:spTree>
  </p:cSld>
  <p:clrMapOvr>
    <a:masterClrMapping/>
  </p:clrMapOvr>
</p:sld>
</file>

<file path=ppt/slides/slide5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58" name="Shape 858"/>
        <p:cNvGrpSpPr/>
        <p:nvPr/>
      </p:nvGrpSpPr>
      <p:grpSpPr>
        <a:xfrm>
          <a:off x="0" y="0"/>
          <a:ext cx="0" cy="0"/>
          <a:chOff x="0" y="0"/>
          <a:chExt cx="0" cy="0"/>
        </a:xfrm>
      </p:grpSpPr>
      <p:sp>
        <p:nvSpPr>
          <p:cNvPr id="859" name="Google Shape;859;p55"/>
          <p:cNvSpPr txBox="1"/>
          <p:nvPr>
            <p:ph type="title"/>
          </p:nvPr>
        </p:nvSpPr>
        <p:spPr>
          <a:xfrm>
            <a:off x="470647" y="469859"/>
            <a:ext cx="9224681" cy="655264"/>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lt1"/>
              </a:buClr>
              <a:buSzPts val="4000"/>
              <a:buFont typeface="Times New Roman"/>
              <a:buNone/>
            </a:pPr>
            <a:r>
              <a:rPr lang="en-US"/>
              <a:t>Summary</a:t>
            </a:r>
            <a:endParaRPr/>
          </a:p>
        </p:txBody>
      </p:sp>
      <p:sp>
        <p:nvSpPr>
          <p:cNvPr id="860" name="Google Shape;860;p55"/>
          <p:cNvSpPr txBox="1"/>
          <p:nvPr>
            <p:ph idx="1" type="body"/>
          </p:nvPr>
        </p:nvSpPr>
        <p:spPr>
          <a:xfrm>
            <a:off x="188685" y="1422213"/>
            <a:ext cx="11814627" cy="4934138"/>
          </a:xfrm>
          <a:prstGeom prst="rect">
            <a:avLst/>
          </a:prstGeom>
          <a:noFill/>
          <a:ln>
            <a:noFill/>
          </a:ln>
        </p:spPr>
        <p:txBody>
          <a:bodyPr anchorCtr="0" anchor="t" bIns="45700" lIns="91425" spcFirstLastPara="1" rIns="91425" wrap="square" tIns="45700">
            <a:normAutofit fontScale="92500" lnSpcReduction="20000"/>
          </a:bodyPr>
          <a:lstStyle/>
          <a:p>
            <a:pPr indent="-228600" lvl="0" marL="228600" rtl="0" algn="just">
              <a:lnSpc>
                <a:spcPct val="150000"/>
              </a:lnSpc>
              <a:spcBef>
                <a:spcPts val="0"/>
              </a:spcBef>
              <a:spcAft>
                <a:spcPts val="0"/>
              </a:spcAft>
              <a:buClr>
                <a:schemeClr val="dk1"/>
              </a:buClr>
              <a:buSzPct val="100000"/>
              <a:buChar char="•"/>
            </a:pPr>
            <a:r>
              <a:rPr lang="en-US"/>
              <a:t>A successful e-commerce system must address the many stages consumers experience in the sales life cycle. The ability of the user to search for and identify items for sale; select those items; negotiate prices, terms of payment, and delivery date; send an order to the vendor to purchase the items; pay for the product or service; obtain product delivery; and receive after-sales support.</a:t>
            </a:r>
            <a:endParaRPr/>
          </a:p>
          <a:p>
            <a:pPr indent="-228600" lvl="0" marL="228600" rtl="0" algn="just">
              <a:lnSpc>
                <a:spcPct val="150000"/>
              </a:lnSpc>
              <a:spcBef>
                <a:spcPts val="1000"/>
              </a:spcBef>
              <a:spcAft>
                <a:spcPts val="0"/>
              </a:spcAft>
              <a:buClr>
                <a:schemeClr val="dk1"/>
              </a:buClr>
              <a:buSzPct val="100000"/>
              <a:buChar char="•"/>
            </a:pPr>
            <a:r>
              <a:rPr lang="en-US"/>
              <a:t>A firm faces three key challenges when converting its business processes from the traditional form to e-commerce processes: (1) dealing effectively with consumer privacy concerns, (2) successfully overcoming consumers’ lack of trust, and (3) overcoming global issues.</a:t>
            </a:r>
            <a:endParaRPr/>
          </a:p>
          <a:p>
            <a:pPr indent="-64135" lvl="0" marL="228600" rtl="0" algn="just">
              <a:lnSpc>
                <a:spcPct val="150000"/>
              </a:lnSpc>
              <a:spcBef>
                <a:spcPts val="1000"/>
              </a:spcBef>
              <a:spcAft>
                <a:spcPts val="0"/>
              </a:spcAft>
              <a:buClr>
                <a:schemeClr val="dk1"/>
              </a:buClr>
              <a:buSzPct val="100000"/>
              <a:buNone/>
            </a:pPr>
            <a:r>
              <a:t/>
            </a:r>
            <a:endParaRPr/>
          </a:p>
        </p:txBody>
      </p:sp>
      <p:sp>
        <p:nvSpPr>
          <p:cNvPr id="861" name="Google Shape;861;p55"/>
          <p:cNvSpPr txBox="1"/>
          <p:nvPr>
            <p:ph idx="10" type="dt"/>
          </p:nvPr>
        </p:nvSpPr>
        <p:spPr>
          <a:xfrm>
            <a:off x="159656" y="6474053"/>
            <a:ext cx="3478893" cy="378047"/>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Lecture 7 Electronic and Mobile Commerce</a:t>
            </a:r>
            <a:endParaRPr/>
          </a:p>
        </p:txBody>
      </p:sp>
      <p:sp>
        <p:nvSpPr>
          <p:cNvPr id="862" name="Google Shape;862;p55"/>
          <p:cNvSpPr txBox="1"/>
          <p:nvPr>
            <p:ph idx="11" type="ftr"/>
          </p:nvPr>
        </p:nvSpPr>
        <p:spPr>
          <a:xfrm>
            <a:off x="4242545" y="6486976"/>
            <a:ext cx="3706906"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solidFill>
                  <a:schemeClr val="lt1"/>
                </a:solidFill>
              </a:rPr>
              <a:t>www.midocean.ae</a:t>
            </a:r>
            <a:endParaRPr/>
          </a:p>
        </p:txBody>
      </p:sp>
      <p:sp>
        <p:nvSpPr>
          <p:cNvPr id="863" name="Google Shape;863;p55"/>
          <p:cNvSpPr txBox="1"/>
          <p:nvPr>
            <p:ph idx="12" type="sldNum"/>
          </p:nvPr>
        </p:nvSpPr>
        <p:spPr>
          <a:xfrm>
            <a:off x="8095129" y="6486976"/>
            <a:ext cx="3908183"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US"/>
              <a:t>MGM331 Principles of Management Information Systems</a:t>
            </a:r>
            <a:endParaRPr/>
          </a:p>
        </p:txBody>
      </p:sp>
    </p:spTree>
  </p:cSld>
  <p:clrMapOvr>
    <a:masterClrMapping/>
  </p:clrMapOvr>
</p:sld>
</file>

<file path=ppt/slides/slide5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67" name="Shape 867"/>
        <p:cNvGrpSpPr/>
        <p:nvPr/>
      </p:nvGrpSpPr>
      <p:grpSpPr>
        <a:xfrm>
          <a:off x="0" y="0"/>
          <a:ext cx="0" cy="0"/>
          <a:chOff x="0" y="0"/>
          <a:chExt cx="0" cy="0"/>
        </a:xfrm>
      </p:grpSpPr>
      <p:sp>
        <p:nvSpPr>
          <p:cNvPr id="868" name="Google Shape;868;p56"/>
          <p:cNvSpPr txBox="1"/>
          <p:nvPr>
            <p:ph type="title"/>
          </p:nvPr>
        </p:nvSpPr>
        <p:spPr>
          <a:xfrm>
            <a:off x="470647" y="469859"/>
            <a:ext cx="9224681" cy="655264"/>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lt1"/>
              </a:buClr>
              <a:buSzPts val="4000"/>
              <a:buFont typeface="Times New Roman"/>
              <a:buNone/>
            </a:pPr>
            <a:r>
              <a:rPr lang="en-US"/>
              <a:t>Summary</a:t>
            </a:r>
            <a:endParaRPr/>
          </a:p>
        </p:txBody>
      </p:sp>
      <p:sp>
        <p:nvSpPr>
          <p:cNvPr id="869" name="Google Shape;869;p56"/>
          <p:cNvSpPr txBox="1"/>
          <p:nvPr>
            <p:ph idx="1" type="body"/>
          </p:nvPr>
        </p:nvSpPr>
        <p:spPr>
          <a:xfrm>
            <a:off x="188685" y="1422213"/>
            <a:ext cx="11814627" cy="4934138"/>
          </a:xfrm>
          <a:prstGeom prst="rect">
            <a:avLst/>
          </a:prstGeom>
          <a:noFill/>
          <a:ln>
            <a:noFill/>
          </a:ln>
        </p:spPr>
        <p:txBody>
          <a:bodyPr anchorCtr="0" anchor="t" bIns="45700" lIns="91425" spcFirstLastPara="1" rIns="91425" wrap="square" tIns="45700">
            <a:normAutofit fontScale="92500" lnSpcReduction="10000"/>
          </a:bodyPr>
          <a:lstStyle/>
          <a:p>
            <a:pPr indent="-228600" lvl="0" marL="228600" rtl="0" algn="just">
              <a:lnSpc>
                <a:spcPct val="150000"/>
              </a:lnSpc>
              <a:spcBef>
                <a:spcPts val="0"/>
              </a:spcBef>
              <a:spcAft>
                <a:spcPts val="0"/>
              </a:spcAft>
              <a:buClr>
                <a:schemeClr val="dk1"/>
              </a:buClr>
              <a:buSzPct val="100000"/>
              <a:buChar char="•"/>
            </a:pPr>
            <a:r>
              <a:rPr lang="en-US"/>
              <a:t>The Web allows firms to gather much more information about customer behavior and preferences than they could using other marketing approaches. This new technology has greatly enhanced the practice of market segmentation and has enabled many companies to establish closer relationships with their customers.</a:t>
            </a:r>
            <a:endParaRPr/>
          </a:p>
          <a:p>
            <a:pPr indent="-228600" lvl="0" marL="228600" rtl="0" algn="just">
              <a:lnSpc>
                <a:spcPct val="150000"/>
              </a:lnSpc>
              <a:spcBef>
                <a:spcPts val="1000"/>
              </a:spcBef>
              <a:spcAft>
                <a:spcPts val="0"/>
              </a:spcAft>
              <a:buClr>
                <a:schemeClr val="dk1"/>
              </a:buClr>
              <a:buSzPct val="100000"/>
              <a:buChar char="•"/>
            </a:pPr>
            <a:r>
              <a:rPr lang="en-US"/>
              <a:t>The Internet has revolutionized the world of investment and finance, especially online stock trading and online banking. </a:t>
            </a:r>
            <a:endParaRPr/>
          </a:p>
          <a:p>
            <a:pPr indent="-228600" lvl="0" marL="228600" rtl="0" algn="just">
              <a:lnSpc>
                <a:spcPct val="150000"/>
              </a:lnSpc>
              <a:spcBef>
                <a:spcPts val="1000"/>
              </a:spcBef>
              <a:spcAft>
                <a:spcPts val="0"/>
              </a:spcAft>
              <a:buClr>
                <a:schemeClr val="dk1"/>
              </a:buClr>
              <a:buSzPct val="100000"/>
              <a:buChar char="•"/>
            </a:pPr>
            <a:r>
              <a:rPr lang="en-US"/>
              <a:t>The numerous m-commerce applications include advertising, bartering, retargeting, price comparison, investment and finance, and banking.</a:t>
            </a:r>
            <a:endParaRPr/>
          </a:p>
        </p:txBody>
      </p:sp>
      <p:sp>
        <p:nvSpPr>
          <p:cNvPr id="870" name="Google Shape;870;p56"/>
          <p:cNvSpPr txBox="1"/>
          <p:nvPr>
            <p:ph idx="10" type="dt"/>
          </p:nvPr>
        </p:nvSpPr>
        <p:spPr>
          <a:xfrm>
            <a:off x="159656" y="6474053"/>
            <a:ext cx="3478893" cy="378047"/>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Lecture 7 Electronic and Mobile Commerce</a:t>
            </a:r>
            <a:endParaRPr/>
          </a:p>
        </p:txBody>
      </p:sp>
      <p:sp>
        <p:nvSpPr>
          <p:cNvPr id="871" name="Google Shape;871;p56"/>
          <p:cNvSpPr txBox="1"/>
          <p:nvPr>
            <p:ph idx="11" type="ftr"/>
          </p:nvPr>
        </p:nvSpPr>
        <p:spPr>
          <a:xfrm>
            <a:off x="4242545" y="6486976"/>
            <a:ext cx="3706906"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solidFill>
                  <a:schemeClr val="lt1"/>
                </a:solidFill>
              </a:rPr>
              <a:t>www.midocean.ae</a:t>
            </a:r>
            <a:endParaRPr/>
          </a:p>
        </p:txBody>
      </p:sp>
      <p:sp>
        <p:nvSpPr>
          <p:cNvPr id="872" name="Google Shape;872;p56"/>
          <p:cNvSpPr txBox="1"/>
          <p:nvPr>
            <p:ph idx="12" type="sldNum"/>
          </p:nvPr>
        </p:nvSpPr>
        <p:spPr>
          <a:xfrm>
            <a:off x="8095129" y="6486976"/>
            <a:ext cx="3908183"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US"/>
              <a:t>MGM331 Principles of Management Information Systems</a:t>
            </a:r>
            <a:endParaRPr/>
          </a:p>
        </p:txBody>
      </p:sp>
    </p:spTree>
  </p:cSld>
  <p:clrMapOvr>
    <a:masterClrMapping/>
  </p:clrMapOvr>
</p:sld>
</file>

<file path=ppt/slides/slide5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76" name="Shape 876"/>
        <p:cNvGrpSpPr/>
        <p:nvPr/>
      </p:nvGrpSpPr>
      <p:grpSpPr>
        <a:xfrm>
          <a:off x="0" y="0"/>
          <a:ext cx="0" cy="0"/>
          <a:chOff x="0" y="0"/>
          <a:chExt cx="0" cy="0"/>
        </a:xfrm>
      </p:grpSpPr>
      <p:sp>
        <p:nvSpPr>
          <p:cNvPr id="877" name="Google Shape;877;p57"/>
          <p:cNvSpPr txBox="1"/>
          <p:nvPr>
            <p:ph type="title"/>
          </p:nvPr>
        </p:nvSpPr>
        <p:spPr>
          <a:xfrm>
            <a:off x="470647" y="469859"/>
            <a:ext cx="9224681" cy="655264"/>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lt1"/>
              </a:buClr>
              <a:buSzPts val="4000"/>
              <a:buFont typeface="Times New Roman"/>
              <a:buNone/>
            </a:pPr>
            <a:r>
              <a:rPr lang="en-US"/>
              <a:t>Summary</a:t>
            </a:r>
            <a:endParaRPr/>
          </a:p>
        </p:txBody>
      </p:sp>
      <p:sp>
        <p:nvSpPr>
          <p:cNvPr id="878" name="Google Shape;878;p57"/>
          <p:cNvSpPr txBox="1"/>
          <p:nvPr>
            <p:ph idx="1" type="body"/>
          </p:nvPr>
        </p:nvSpPr>
        <p:spPr>
          <a:xfrm>
            <a:off x="188685" y="1422213"/>
            <a:ext cx="11814627" cy="4934138"/>
          </a:xfrm>
          <a:prstGeom prst="rect">
            <a:avLst/>
          </a:prstGeom>
          <a:noFill/>
          <a:ln>
            <a:noFill/>
          </a:ln>
        </p:spPr>
        <p:txBody>
          <a:bodyPr anchorCtr="0" anchor="t" bIns="45700" lIns="91425" spcFirstLastPara="1" rIns="91425" wrap="square" tIns="45700">
            <a:normAutofit fontScale="92500" lnSpcReduction="10000"/>
          </a:bodyPr>
          <a:lstStyle/>
          <a:p>
            <a:pPr indent="-228600" lvl="0" marL="228600" rtl="0" algn="just">
              <a:lnSpc>
                <a:spcPct val="150000"/>
              </a:lnSpc>
              <a:spcBef>
                <a:spcPts val="0"/>
              </a:spcBef>
              <a:spcAft>
                <a:spcPts val="0"/>
              </a:spcAft>
              <a:buClr>
                <a:schemeClr val="dk1"/>
              </a:buClr>
              <a:buSzPct val="100000"/>
              <a:buChar char="•"/>
            </a:pPr>
            <a:r>
              <a:rPr lang="en-US"/>
              <a:t>Businesses and people use e-commerce and m-commerce to reduce transaction costs, speed the flow of goods and information, improve the level of customer service, and enable the close coordination of actions among manufacturers, suppliers, and customers.</a:t>
            </a:r>
            <a:endParaRPr/>
          </a:p>
          <a:p>
            <a:pPr indent="-228600" lvl="0" marL="228600" rtl="0" algn="just">
              <a:lnSpc>
                <a:spcPct val="150000"/>
              </a:lnSpc>
              <a:spcBef>
                <a:spcPts val="1000"/>
              </a:spcBef>
              <a:spcAft>
                <a:spcPts val="0"/>
              </a:spcAft>
              <a:buClr>
                <a:schemeClr val="dk1"/>
              </a:buClr>
              <a:buSzPct val="100000"/>
              <a:buChar char="•"/>
            </a:pPr>
            <a:r>
              <a:rPr lang="en-US"/>
              <a:t>E-commerce and m-commerce also enable consumers and companies to gain access to worldwide markets. They offer great promise for developing countries, enabling them to enter the prosperous global marketplace and hence helping to reduce the gap between rich and poor countries.</a:t>
            </a:r>
            <a:endParaRPr/>
          </a:p>
          <a:p>
            <a:pPr indent="-64135" lvl="0" marL="228600" rtl="0" algn="just">
              <a:lnSpc>
                <a:spcPct val="150000"/>
              </a:lnSpc>
              <a:spcBef>
                <a:spcPts val="1000"/>
              </a:spcBef>
              <a:spcAft>
                <a:spcPts val="0"/>
              </a:spcAft>
              <a:buClr>
                <a:schemeClr val="dk1"/>
              </a:buClr>
              <a:buSzPct val="100000"/>
              <a:buNone/>
            </a:pPr>
            <a:r>
              <a:t/>
            </a:r>
            <a:endParaRPr/>
          </a:p>
        </p:txBody>
      </p:sp>
      <p:sp>
        <p:nvSpPr>
          <p:cNvPr id="879" name="Google Shape;879;p57"/>
          <p:cNvSpPr txBox="1"/>
          <p:nvPr>
            <p:ph idx="10" type="dt"/>
          </p:nvPr>
        </p:nvSpPr>
        <p:spPr>
          <a:xfrm>
            <a:off x="159656" y="6474053"/>
            <a:ext cx="3478893" cy="378047"/>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Lecture 7 Electronic and Mobile Commerce</a:t>
            </a:r>
            <a:endParaRPr/>
          </a:p>
        </p:txBody>
      </p:sp>
      <p:sp>
        <p:nvSpPr>
          <p:cNvPr id="880" name="Google Shape;880;p57"/>
          <p:cNvSpPr txBox="1"/>
          <p:nvPr>
            <p:ph idx="11" type="ftr"/>
          </p:nvPr>
        </p:nvSpPr>
        <p:spPr>
          <a:xfrm>
            <a:off x="4242545" y="6486976"/>
            <a:ext cx="3706906"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solidFill>
                  <a:schemeClr val="lt1"/>
                </a:solidFill>
              </a:rPr>
              <a:t>www.midocean.ae</a:t>
            </a:r>
            <a:endParaRPr/>
          </a:p>
        </p:txBody>
      </p:sp>
      <p:sp>
        <p:nvSpPr>
          <p:cNvPr id="881" name="Google Shape;881;p57"/>
          <p:cNvSpPr txBox="1"/>
          <p:nvPr>
            <p:ph idx="12" type="sldNum"/>
          </p:nvPr>
        </p:nvSpPr>
        <p:spPr>
          <a:xfrm>
            <a:off x="8095129" y="6486976"/>
            <a:ext cx="3908183"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US"/>
              <a:t>MGM331 Principles of Management Information Systems</a:t>
            </a:r>
            <a:endParaRPr/>
          </a:p>
        </p:txBody>
      </p:sp>
    </p:spTree>
  </p:cSld>
  <p:clrMapOvr>
    <a:masterClrMapping/>
  </p:clrMapOvr>
</p:sld>
</file>

<file path=ppt/slides/slide5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85" name="Shape 885"/>
        <p:cNvGrpSpPr/>
        <p:nvPr/>
      </p:nvGrpSpPr>
      <p:grpSpPr>
        <a:xfrm>
          <a:off x="0" y="0"/>
          <a:ext cx="0" cy="0"/>
          <a:chOff x="0" y="0"/>
          <a:chExt cx="0" cy="0"/>
        </a:xfrm>
      </p:grpSpPr>
      <p:sp>
        <p:nvSpPr>
          <p:cNvPr id="886" name="Google Shape;886;p58"/>
          <p:cNvSpPr txBox="1"/>
          <p:nvPr>
            <p:ph type="title"/>
          </p:nvPr>
        </p:nvSpPr>
        <p:spPr>
          <a:xfrm>
            <a:off x="470647" y="469859"/>
            <a:ext cx="9224681" cy="655264"/>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lt1"/>
              </a:buClr>
              <a:buSzPts val="4000"/>
              <a:buFont typeface="Times New Roman"/>
              <a:buNone/>
            </a:pPr>
            <a:r>
              <a:rPr lang="en-US"/>
              <a:t>Summary</a:t>
            </a:r>
            <a:endParaRPr/>
          </a:p>
        </p:txBody>
      </p:sp>
      <p:sp>
        <p:nvSpPr>
          <p:cNvPr id="887" name="Google Shape;887;p58"/>
          <p:cNvSpPr txBox="1"/>
          <p:nvPr>
            <p:ph idx="1" type="body"/>
          </p:nvPr>
        </p:nvSpPr>
        <p:spPr>
          <a:xfrm>
            <a:off x="188685" y="1422213"/>
            <a:ext cx="11814627" cy="4934138"/>
          </a:xfrm>
          <a:prstGeom prst="rect">
            <a:avLst/>
          </a:prstGeom>
          <a:noFill/>
          <a:ln>
            <a:noFill/>
          </a:ln>
        </p:spPr>
        <p:txBody>
          <a:bodyPr anchorCtr="0" anchor="t" bIns="45700" lIns="91425" spcFirstLastPara="1" rIns="91425" wrap="square" tIns="45700">
            <a:normAutofit/>
          </a:bodyPr>
          <a:lstStyle/>
          <a:p>
            <a:pPr indent="-228600" lvl="0" marL="228600" rtl="0" algn="just">
              <a:lnSpc>
                <a:spcPct val="150000"/>
              </a:lnSpc>
              <a:spcBef>
                <a:spcPts val="0"/>
              </a:spcBef>
              <a:spcAft>
                <a:spcPts val="0"/>
              </a:spcAft>
              <a:buClr>
                <a:schemeClr val="dk1"/>
              </a:buClr>
              <a:buSzPts val="2800"/>
              <a:buChar char="•"/>
            </a:pPr>
            <a:r>
              <a:rPr lang="en-US"/>
              <a:t>Because e-commerce and m-commerce are global systems, they face cultural, language, time and distance, infrastructure, currency, product and service, and state, regional, and national law challenges.</a:t>
            </a:r>
            <a:endParaRPr/>
          </a:p>
          <a:p>
            <a:pPr indent="-228600" lvl="0" marL="228600" rtl="0" algn="just">
              <a:lnSpc>
                <a:spcPct val="150000"/>
              </a:lnSpc>
              <a:spcBef>
                <a:spcPts val="1000"/>
              </a:spcBef>
              <a:spcAft>
                <a:spcPts val="0"/>
              </a:spcAft>
              <a:buClr>
                <a:schemeClr val="dk1"/>
              </a:buClr>
              <a:buSzPts val="2800"/>
              <a:buChar char="•"/>
            </a:pPr>
            <a:r>
              <a:rPr lang="en-US"/>
              <a:t>E-commerce start-ups must decide whether they will build and operate the Web site themselves or outsource this function. Web site hosting services and storefront brokers provide alternatives to building your own Web site.</a:t>
            </a:r>
            <a:endParaRPr/>
          </a:p>
        </p:txBody>
      </p:sp>
      <p:sp>
        <p:nvSpPr>
          <p:cNvPr id="888" name="Google Shape;888;p58"/>
          <p:cNvSpPr txBox="1"/>
          <p:nvPr>
            <p:ph idx="10" type="dt"/>
          </p:nvPr>
        </p:nvSpPr>
        <p:spPr>
          <a:xfrm>
            <a:off x="159656" y="6474053"/>
            <a:ext cx="3478893" cy="378047"/>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Lecture 7 Electronic and Mobile Commerce</a:t>
            </a:r>
            <a:endParaRPr/>
          </a:p>
        </p:txBody>
      </p:sp>
      <p:sp>
        <p:nvSpPr>
          <p:cNvPr id="889" name="Google Shape;889;p58"/>
          <p:cNvSpPr txBox="1"/>
          <p:nvPr>
            <p:ph idx="11" type="ftr"/>
          </p:nvPr>
        </p:nvSpPr>
        <p:spPr>
          <a:xfrm>
            <a:off x="4242545" y="6486976"/>
            <a:ext cx="3706906"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solidFill>
                  <a:schemeClr val="lt1"/>
                </a:solidFill>
              </a:rPr>
              <a:t>www.midocean.ae</a:t>
            </a:r>
            <a:endParaRPr/>
          </a:p>
        </p:txBody>
      </p:sp>
      <p:sp>
        <p:nvSpPr>
          <p:cNvPr id="890" name="Google Shape;890;p58"/>
          <p:cNvSpPr txBox="1"/>
          <p:nvPr>
            <p:ph idx="12" type="sldNum"/>
          </p:nvPr>
        </p:nvSpPr>
        <p:spPr>
          <a:xfrm>
            <a:off x="8095129" y="6486976"/>
            <a:ext cx="3908183"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US"/>
              <a:t>MGM331 Principles of Management Information Systems</a:t>
            </a:r>
            <a:endParaRPr/>
          </a:p>
        </p:txBody>
      </p:sp>
    </p:spTree>
  </p:cSld>
  <p:clrMapOvr>
    <a:masterClrMapping/>
  </p:clrMapOvr>
</p:sld>
</file>

<file path=ppt/slides/slide5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94" name="Shape 894"/>
        <p:cNvGrpSpPr/>
        <p:nvPr/>
      </p:nvGrpSpPr>
      <p:grpSpPr>
        <a:xfrm>
          <a:off x="0" y="0"/>
          <a:ext cx="0" cy="0"/>
          <a:chOff x="0" y="0"/>
          <a:chExt cx="0" cy="0"/>
        </a:xfrm>
      </p:grpSpPr>
      <p:sp>
        <p:nvSpPr>
          <p:cNvPr id="895" name="Google Shape;895;p59"/>
          <p:cNvSpPr txBox="1"/>
          <p:nvPr>
            <p:ph type="title"/>
          </p:nvPr>
        </p:nvSpPr>
        <p:spPr>
          <a:xfrm>
            <a:off x="470647" y="469859"/>
            <a:ext cx="9224681" cy="655264"/>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lt1"/>
              </a:buClr>
              <a:buSzPts val="4000"/>
              <a:buFont typeface="Times New Roman"/>
              <a:buNone/>
            </a:pPr>
            <a:r>
              <a:rPr lang="en-US"/>
              <a:t>Summary</a:t>
            </a:r>
            <a:endParaRPr/>
          </a:p>
        </p:txBody>
      </p:sp>
      <p:sp>
        <p:nvSpPr>
          <p:cNvPr id="896" name="Google Shape;896;p59"/>
          <p:cNvSpPr txBox="1"/>
          <p:nvPr>
            <p:ph idx="1" type="body"/>
          </p:nvPr>
        </p:nvSpPr>
        <p:spPr>
          <a:xfrm>
            <a:off x="188685" y="1422213"/>
            <a:ext cx="11814627" cy="4934138"/>
          </a:xfrm>
          <a:prstGeom prst="rect">
            <a:avLst/>
          </a:prstGeom>
          <a:noFill/>
          <a:ln>
            <a:noFill/>
          </a:ln>
        </p:spPr>
        <p:txBody>
          <a:bodyPr anchorCtr="0" anchor="t" bIns="45700" lIns="91425" spcFirstLastPara="1" rIns="91425" wrap="square" tIns="45700">
            <a:normAutofit/>
          </a:bodyPr>
          <a:lstStyle/>
          <a:p>
            <a:pPr indent="-228600" lvl="0" marL="228600" rtl="0" algn="just">
              <a:lnSpc>
                <a:spcPct val="150000"/>
              </a:lnSpc>
              <a:spcBef>
                <a:spcPts val="0"/>
              </a:spcBef>
              <a:spcAft>
                <a:spcPts val="0"/>
              </a:spcAft>
              <a:buClr>
                <a:schemeClr val="dk1"/>
              </a:buClr>
              <a:buSzPts val="2800"/>
              <a:buChar char="•"/>
            </a:pPr>
            <a:r>
              <a:rPr lang="en-US"/>
              <a:t>To build traffic to your Web site, you should register a domain name that is relevant to your business, make your site search-engine friendly by including a meta tag in your home page.</a:t>
            </a:r>
            <a:endParaRPr/>
          </a:p>
          <a:p>
            <a:pPr indent="-228600" lvl="0" marL="228600" rtl="0" algn="just">
              <a:lnSpc>
                <a:spcPct val="150000"/>
              </a:lnSpc>
              <a:spcBef>
                <a:spcPts val="1000"/>
              </a:spcBef>
              <a:spcAft>
                <a:spcPts val="0"/>
              </a:spcAft>
              <a:buClr>
                <a:schemeClr val="dk1"/>
              </a:buClr>
              <a:buSzPts val="2800"/>
              <a:buChar char="•"/>
            </a:pPr>
            <a:r>
              <a:rPr lang="en-US"/>
              <a:t>A number of infrastructure components must be chosen hardware, Web server software, and e-commerce software.</a:t>
            </a:r>
            <a:endParaRPr/>
          </a:p>
        </p:txBody>
      </p:sp>
      <p:sp>
        <p:nvSpPr>
          <p:cNvPr id="897" name="Google Shape;897;p59"/>
          <p:cNvSpPr txBox="1"/>
          <p:nvPr>
            <p:ph idx="10" type="dt"/>
          </p:nvPr>
        </p:nvSpPr>
        <p:spPr>
          <a:xfrm>
            <a:off x="159656" y="6474053"/>
            <a:ext cx="3478893" cy="378047"/>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Lecture 7 Electronic and Mobile Commerce</a:t>
            </a:r>
            <a:endParaRPr/>
          </a:p>
        </p:txBody>
      </p:sp>
      <p:sp>
        <p:nvSpPr>
          <p:cNvPr id="898" name="Google Shape;898;p59"/>
          <p:cNvSpPr txBox="1"/>
          <p:nvPr>
            <p:ph idx="11" type="ftr"/>
          </p:nvPr>
        </p:nvSpPr>
        <p:spPr>
          <a:xfrm>
            <a:off x="4242545" y="6486976"/>
            <a:ext cx="3706906"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solidFill>
                  <a:schemeClr val="lt1"/>
                </a:solidFill>
              </a:rPr>
              <a:t>www.midocean.ae</a:t>
            </a:r>
            <a:endParaRPr/>
          </a:p>
        </p:txBody>
      </p:sp>
      <p:sp>
        <p:nvSpPr>
          <p:cNvPr id="899" name="Google Shape;899;p59"/>
          <p:cNvSpPr txBox="1"/>
          <p:nvPr>
            <p:ph idx="12" type="sldNum"/>
          </p:nvPr>
        </p:nvSpPr>
        <p:spPr>
          <a:xfrm>
            <a:off x="8095129" y="6486976"/>
            <a:ext cx="3908183"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US"/>
              <a:t>MGM331 Principles of Management Information Systems</a:t>
            </a:r>
            <a:endParaRPr/>
          </a:p>
        </p:txBody>
      </p:sp>
    </p:spTree>
  </p:cSld>
  <p:clrMapOvr>
    <a:masterClrMapping/>
  </p:clrMapOvr>
</p:sld>
</file>

<file path=ppt/slides/slide6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bg>
      <p:bgPr>
        <a:blipFill>
          <a:blip r:embed="rId3">
            <a:alphaModFix/>
          </a:blip>
          <a:stretch>
            <a:fillRect/>
          </a:stretch>
        </a:blipFill>
      </p:bgPr>
    </p:bg>
    <p:spTree>
      <p:nvGrpSpPr>
        <p:cNvPr id="903" name="Shape 903"/>
        <p:cNvGrpSpPr/>
        <p:nvPr/>
      </p:nvGrpSpPr>
      <p:grpSpPr>
        <a:xfrm>
          <a:off x="0" y="0"/>
          <a:ext cx="0" cy="0"/>
          <a:chOff x="0" y="0"/>
          <a:chExt cx="0" cy="0"/>
        </a:xfrm>
      </p:grpSpPr>
      <p:sp>
        <p:nvSpPr>
          <p:cNvPr id="904" name="Google Shape;904;p60"/>
          <p:cNvSpPr txBox="1"/>
          <p:nvPr>
            <p:ph type="title"/>
          </p:nvPr>
        </p:nvSpPr>
        <p:spPr>
          <a:xfrm>
            <a:off x="470647" y="469859"/>
            <a:ext cx="9224681" cy="655264"/>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lt1"/>
              </a:buClr>
              <a:buSzPts val="4000"/>
              <a:buFont typeface="Times New Roman"/>
              <a:buNone/>
            </a:pPr>
            <a:r>
              <a:rPr lang="en-US"/>
              <a:t>Reference</a:t>
            </a:r>
            <a:endParaRPr/>
          </a:p>
        </p:txBody>
      </p:sp>
      <p:pic>
        <p:nvPicPr>
          <p:cNvPr id="905" name="Google Shape;905;p60"/>
          <p:cNvPicPr preferRelativeResize="0"/>
          <p:nvPr/>
        </p:nvPicPr>
        <p:blipFill rotWithShape="1">
          <a:blip r:embed="rId4">
            <a:alphaModFix/>
          </a:blip>
          <a:srcRect b="0" l="0" r="0" t="0"/>
          <a:stretch/>
        </p:blipFill>
        <p:spPr>
          <a:xfrm>
            <a:off x="4005523" y="907409"/>
            <a:ext cx="4089606" cy="5240368"/>
          </a:xfrm>
          <a:prstGeom prst="rect">
            <a:avLst/>
          </a:prstGeom>
          <a:noFill/>
          <a:ln>
            <a:noFill/>
          </a:ln>
        </p:spPr>
      </p:pic>
      <p:sp>
        <p:nvSpPr>
          <p:cNvPr id="906" name="Google Shape;906;p60"/>
          <p:cNvSpPr txBox="1"/>
          <p:nvPr>
            <p:ph idx="10" type="dt"/>
          </p:nvPr>
        </p:nvSpPr>
        <p:spPr>
          <a:xfrm>
            <a:off x="159656" y="6474053"/>
            <a:ext cx="3478893" cy="378047"/>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Lecture 7 Electronic and Mobile Commerce</a:t>
            </a:r>
            <a:endParaRPr/>
          </a:p>
        </p:txBody>
      </p:sp>
      <p:sp>
        <p:nvSpPr>
          <p:cNvPr id="907" name="Google Shape;907;p60"/>
          <p:cNvSpPr txBox="1"/>
          <p:nvPr>
            <p:ph idx="11" type="ftr"/>
          </p:nvPr>
        </p:nvSpPr>
        <p:spPr>
          <a:xfrm>
            <a:off x="4242545" y="6486976"/>
            <a:ext cx="3706906"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solidFill>
                  <a:schemeClr val="lt1"/>
                </a:solidFill>
              </a:rPr>
              <a:t>www.midocean.ae</a:t>
            </a:r>
            <a:endParaRPr/>
          </a:p>
        </p:txBody>
      </p:sp>
      <p:sp>
        <p:nvSpPr>
          <p:cNvPr id="908" name="Google Shape;908;p60"/>
          <p:cNvSpPr txBox="1"/>
          <p:nvPr>
            <p:ph idx="12" type="sldNum"/>
          </p:nvPr>
        </p:nvSpPr>
        <p:spPr>
          <a:xfrm>
            <a:off x="8095129" y="6486976"/>
            <a:ext cx="3908183"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US"/>
              <a:t>MGM331 Principles of Management Information Systems</a:t>
            </a:r>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2023-09-12T14:13:52Z</dcterms:created>
  <dc:creator>zwa</dc:creator>
</cp:coreProperties>
</file>