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tags/tag19.xml" ContentType="application/vnd.openxmlformats-officedocument.presentationml.tags+xml"/>
  <Override PartName="/ppt/notesSlides/notesSlide22.xml" ContentType="application/vnd.openxmlformats-officedocument.presentationml.notesSlide+xml"/>
  <Override PartName="/ppt/tags/tag20.xml" ContentType="application/vnd.openxmlformats-officedocument.presentationml.tags+xml"/>
  <Override PartName="/ppt/notesSlides/notesSlide23.xml" ContentType="application/vnd.openxmlformats-officedocument.presentationml.notesSlide+xml"/>
  <Override PartName="/ppt/tags/tag21.xml" ContentType="application/vnd.openxmlformats-officedocument.presentationml.tags+xml"/>
  <Override PartName="/ppt/notesSlides/notesSlide24.xml" ContentType="application/vnd.openxmlformats-officedocument.presentationml.notesSlide+xml"/>
  <Override PartName="/ppt/tags/tag2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3.xml" ContentType="application/vnd.openxmlformats-officedocument.presentationml.tags+xml"/>
  <Override PartName="/ppt/notesSlides/notesSlide28.xml" ContentType="application/vnd.openxmlformats-officedocument.presentationml.notesSlide+xml"/>
  <Override PartName="/ppt/tags/tag24.xml" ContentType="application/vnd.openxmlformats-officedocument.presentationml.tags+xml"/>
  <Override PartName="/ppt/notesSlides/notesSlide29.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tags/tag26.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27.xml" ContentType="application/vnd.openxmlformats-officedocument.presentationml.tags+xml"/>
  <Override PartName="/ppt/notesSlides/notesSlide37.xml" ContentType="application/vnd.openxmlformats-officedocument.presentationml.notesSlide+xml"/>
  <Override PartName="/ppt/tags/tag28.xml" ContentType="application/vnd.openxmlformats-officedocument.presentationml.tags+xml"/>
  <Override PartName="/ppt/notesSlides/notesSlide38.xml" ContentType="application/vnd.openxmlformats-officedocument.presentationml.notesSlide+xml"/>
  <Override PartName="/ppt/tags/tag29.xml" ContentType="application/vnd.openxmlformats-officedocument.presentationml.tags+xml"/>
  <Override PartName="/ppt/notesSlides/notesSlide39.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47" r:id="rId3"/>
    <p:sldId id="550" r:id="rId4"/>
    <p:sldId id="552" r:id="rId5"/>
    <p:sldId id="540" r:id="rId6"/>
    <p:sldId id="546" r:id="rId7"/>
    <p:sldId id="593" r:id="rId8"/>
    <p:sldId id="525" r:id="rId9"/>
    <p:sldId id="549" r:id="rId10"/>
    <p:sldId id="548" r:id="rId11"/>
    <p:sldId id="553" r:id="rId12"/>
    <p:sldId id="554" r:id="rId13"/>
    <p:sldId id="555" r:id="rId14"/>
    <p:sldId id="556" r:id="rId15"/>
    <p:sldId id="557" r:id="rId16"/>
    <p:sldId id="558" r:id="rId17"/>
    <p:sldId id="559" r:id="rId18"/>
    <p:sldId id="563" r:id="rId19"/>
    <p:sldId id="565" r:id="rId20"/>
    <p:sldId id="560" r:id="rId21"/>
    <p:sldId id="566" r:id="rId22"/>
    <p:sldId id="567" r:id="rId23"/>
    <p:sldId id="568" r:id="rId24"/>
    <p:sldId id="569" r:id="rId25"/>
    <p:sldId id="570" r:id="rId26"/>
    <p:sldId id="571" r:id="rId27"/>
    <p:sldId id="585" r:id="rId28"/>
    <p:sldId id="572" r:id="rId29"/>
    <p:sldId id="573" r:id="rId30"/>
    <p:sldId id="469" r:id="rId31"/>
    <p:sldId id="586" r:id="rId32"/>
    <p:sldId id="574" r:id="rId33"/>
    <p:sldId id="587" r:id="rId34"/>
    <p:sldId id="588" r:id="rId35"/>
    <p:sldId id="583" r:id="rId36"/>
    <p:sldId id="590" r:id="rId37"/>
    <p:sldId id="591" r:id="rId38"/>
    <p:sldId id="594" r:id="rId39"/>
    <p:sldId id="595" r:id="rId40"/>
    <p:sldId id="592" r:id="rId41"/>
    <p:sldId id="596" r:id="rId42"/>
    <p:sldId id="589" r:id="rId43"/>
    <p:sldId id="597"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754" autoAdjust="0"/>
    <p:restoredTop sz="72727" autoAdjust="0"/>
  </p:normalViewPr>
  <p:slideViewPr>
    <p:cSldViewPr snapToGrid="0">
      <p:cViewPr varScale="1">
        <p:scale>
          <a:sx n="46" d="100"/>
          <a:sy n="46" d="100"/>
        </p:scale>
        <p:origin x="1108" y="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10:42:55.45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7920 13194 0</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10:42:55.59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7920 13194 0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3/10/2023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496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2986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22961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2097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10</a:t>
            </a:fld>
            <a:endParaRPr lang="x-none"/>
          </a:p>
        </p:txBody>
      </p:sp>
    </p:spTree>
    <p:extLst>
      <p:ext uri="{BB962C8B-B14F-4D97-AF65-F5344CB8AC3E}">
        <p14:creationId xmlns:p14="http://schemas.microsoft.com/office/powerpoint/2010/main" val="4179823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12</a:t>
            </a:fld>
            <a:endParaRPr lang="x-none"/>
          </a:p>
        </p:txBody>
      </p:sp>
    </p:spTree>
    <p:extLst>
      <p:ext uri="{BB962C8B-B14F-4D97-AF65-F5344CB8AC3E}">
        <p14:creationId xmlns:p14="http://schemas.microsoft.com/office/powerpoint/2010/main" val="381549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8301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98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053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4814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r>
              <a:rPr lang="en-US" dirty="0"/>
              <a:t>Once you’ve defined your audience’s information needs, be sure you satisfy those needs completely. In addition to delivering the right quantity of required information, you are responsible for verifying the quality 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0369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04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6784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0905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80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043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51050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05610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981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3267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603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060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endParaRPr lang="en-US" dirty="0"/>
          </a:p>
        </p:txBody>
      </p:sp>
    </p:spTree>
    <p:extLst>
      <p:ext uri="{BB962C8B-B14F-4D97-AF65-F5344CB8AC3E}">
        <p14:creationId xmlns:p14="http://schemas.microsoft.com/office/powerpoint/2010/main" val="3365007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3345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82442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3969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921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4788CEE-522E-47EA-AB87-51AE3B3B9F4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altLang="ja-JP" dirty="0"/>
              <a:t>The range of electronic media is broad and continues to grow even broader, from telephones and podcasts to blogs and wikis to e-mail and text messaging. When you want to make a powerful impression, using electronic media </a:t>
            </a:r>
            <a:r>
              <a:rPr lang="en-US" altLang="ja-JP" b="1" u="sng" dirty="0"/>
              <a:t>can increase the excitement and visual appeal with computer animation, video, and music.</a:t>
            </a:r>
            <a:r>
              <a:rPr lang="en-US" b="1" u="sng" dirty="0"/>
              <a:t> </a:t>
            </a:r>
            <a:endParaRPr lang="en-US" altLang="ja-JP" b="1" u="sng" dirty="0"/>
          </a:p>
          <a:p>
            <a:r>
              <a:rPr lang="en-US" altLang="ja-JP" dirty="0"/>
              <a:t>Here is a quick overview of the major electronic media now used in business:</a:t>
            </a:r>
          </a:p>
          <a:p>
            <a:pPr>
              <a:buFontTx/>
              <a:buNone/>
            </a:pPr>
            <a:r>
              <a:rPr lang="en-US" dirty="0"/>
              <a:t>Electronic versions of </a:t>
            </a:r>
            <a:r>
              <a:rPr lang="en-US" i="1" dirty="0"/>
              <a:t>oral media</a:t>
            </a:r>
            <a:r>
              <a:rPr lang="en-US" dirty="0"/>
              <a:t> include telephone calls, teleconferencing, voice-mail messages, voice</a:t>
            </a:r>
            <a:r>
              <a:rPr lang="en-US" baseline="0" dirty="0"/>
              <a:t> recognition, voice synthesis, </a:t>
            </a:r>
            <a:r>
              <a:rPr lang="en-US" dirty="0"/>
              <a:t>and audio recordings such as compact discs and podcasts. Electronic versions of </a:t>
            </a:r>
            <a:r>
              <a:rPr lang="en-US" i="1" dirty="0"/>
              <a:t>written media</a:t>
            </a:r>
            <a:r>
              <a:rPr lang="en-US" dirty="0"/>
              <a:t> range from e-mail and instant messages to blogs, websites, and wikis. Electronic versions of </a:t>
            </a:r>
            <a:r>
              <a:rPr lang="en-US" i="1" dirty="0"/>
              <a:t>visual media</a:t>
            </a:r>
            <a:r>
              <a:rPr lang="en-US" dirty="0"/>
              <a:t> can include electronic presentations, computer animation, and video. </a:t>
            </a:r>
            <a:r>
              <a:rPr lang="en-US" i="1" dirty="0"/>
              <a:t>Multimedia</a:t>
            </a:r>
            <a:r>
              <a:rPr lang="en-US" dirty="0"/>
              <a:t> refers to use of two or more media to create a single message, typically some combination of audio,</a:t>
            </a:r>
            <a:r>
              <a:rPr lang="en-US" baseline="0" dirty="0"/>
              <a:t> video, text, and visual graphics. </a:t>
            </a:r>
            <a:endParaRPr lang="en-US" dirty="0"/>
          </a:p>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1585368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904432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688921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5654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8776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113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8.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svg"/></Relationships>
</file>

<file path=ppt/slides/_rels/slide1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9.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sv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0.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sv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1.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svg"/></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2.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sv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3.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0.jpeg"/><Relationship Id="rId4" Type="http://schemas.openxmlformats.org/officeDocument/2006/relationships/image" Target="../media/image7.png"/><Relationship Id="rId9" Type="http://schemas.openxmlformats.org/officeDocument/2006/relationships/image" Target="../media/image15.svg"/></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4.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0.jpeg"/><Relationship Id="rId4" Type="http://schemas.openxmlformats.org/officeDocument/2006/relationships/image" Target="../media/image7.png"/><Relationship Id="rId9" Type="http://schemas.openxmlformats.org/officeDocument/2006/relationships/image" Target="../media/image15.svg"/></Relationships>
</file>

<file path=ppt/slides/_rels/slide1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5.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0.jpeg"/><Relationship Id="rId4" Type="http://schemas.openxmlformats.org/officeDocument/2006/relationships/image" Target="../media/image7.png"/><Relationship Id="rId9" Type="http://schemas.openxmlformats.org/officeDocument/2006/relationships/image" Target="../media/image15.svg"/></Relationships>
</file>

<file path=ppt/slides/_rels/slide1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6.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0.jpeg"/><Relationship Id="rId4" Type="http://schemas.openxmlformats.org/officeDocument/2006/relationships/image" Target="../media/image7.png"/><Relationship Id="rId9" Type="http://schemas.openxmlformats.org/officeDocument/2006/relationships/image" Target="../media/image15.sv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7.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5.sv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8.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5.svg"/></Relationships>
</file>

<file path=ppt/slides/_rels/slide2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9.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5.svg"/></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20.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5.sv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8.emf"/><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7.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7.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notesSlide" Target="../notesSlides/notesSlide37.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notesSlide" Target="../notesSlides/notesSlide38.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notesSlide" Target="../notesSlides/notesSlide39.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customXml" Target="../ink/ink1.xml"/><Relationship Id="rId7"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Picture 3"/>
          <p:cNvPicPr>
            <a:picLocks noChangeAspect="1"/>
          </p:cNvPicPr>
          <p:nvPr/>
        </p:nvPicPr>
        <p:blipFill rotWithShape="1">
          <a:blip r:embed="rId4"/>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6"/>
          <a:stretch>
            <a:fillRect/>
          </a:stretch>
        </p:blipFill>
        <p:spPr>
          <a:xfrm>
            <a:off x="56389" y="4135117"/>
            <a:ext cx="7651717" cy="2722883"/>
          </a:xfrm>
          <a:prstGeom prst="rect">
            <a:avLst/>
          </a:prstGeom>
        </p:spPr>
      </p:pic>
      <p:pic>
        <p:nvPicPr>
          <p:cNvPr id="13" name="Picture 12"/>
          <p:cNvPicPr>
            <a:picLocks noChangeAspect="1"/>
          </p:cNvPicPr>
          <p:nvPr/>
        </p:nvPicPr>
        <p:blipFill>
          <a:blip r:embed="rId7"/>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a:t>
            </a:r>
            <a:r>
              <a:rPr lang="en-GB"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8</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50234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3638144" y="1900238"/>
            <a:ext cx="8566555"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Planning business messages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(part 2)</a:t>
            </a:r>
            <a:endParaRPr kumimoji="0" lang="ar-EG"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86686" y="227342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30614" y="-224900"/>
            <a:ext cx="10950207" cy="1953688"/>
          </a:xfrm>
          <a:prstGeom prst="rect">
            <a:avLst/>
          </a:prstGeom>
        </p:spPr>
      </p:pic>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62082" y="759944"/>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700029" y="1728788"/>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Using the Three-Step Writing Process</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Analyzing the situation.</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define your purpose to plan for you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928298" y="251007"/>
            <a:ext cx="781769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p>
        </p:txBody>
      </p:sp>
    </p:spTree>
    <p:extLst>
      <p:ext uri="{BB962C8B-B14F-4D97-AF65-F5344CB8AC3E}">
        <p14:creationId xmlns:p14="http://schemas.microsoft.com/office/powerpoint/2010/main" val="389963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Tree>
    <p:extLst>
      <p:ext uri="{BB962C8B-B14F-4D97-AF65-F5344CB8AC3E}">
        <p14:creationId xmlns:p14="http://schemas.microsoft.com/office/powerpoint/2010/main" val="96716479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Tree>
    <p:extLst>
      <p:ext uri="{BB962C8B-B14F-4D97-AF65-F5344CB8AC3E}">
        <p14:creationId xmlns:p14="http://schemas.microsoft.com/office/powerpoint/2010/main" val="119711566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1981200" y="19812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6" name="Title 5"/>
          <p:cNvSpPr>
            <a:spLocks noGrp="1"/>
          </p:cNvSpPr>
          <p:nvPr>
            <p:ph type="title"/>
          </p:nvPr>
        </p:nvSpPr>
        <p:spPr>
          <a:solidFill>
            <a:schemeClr val="accent4"/>
          </a:solidFill>
          <a:ln>
            <a:solidFill>
              <a:schemeClr val="tx1"/>
            </a:solidFill>
          </a:ln>
        </p:spPr>
        <p:txBody>
          <a:bodyPr/>
          <a:lstStyle/>
          <a:p>
            <a:r>
              <a:rPr lang="en-US" sz="5400" dirty="0">
                <a:solidFill>
                  <a:schemeClr val="bg1"/>
                </a:solidFill>
              </a:rPr>
              <a:t>Three-Step Process</a:t>
            </a:r>
          </a:p>
        </p:txBody>
      </p:sp>
      <p:pic>
        <p:nvPicPr>
          <p:cNvPr id="2" name="Picture 1">
            <a:extLst>
              <a:ext uri="{FF2B5EF4-FFF2-40B4-BE49-F238E27FC236}">
                <a16:creationId xmlns:a16="http://schemas.microsoft.com/office/drawing/2014/main" id="{31A70232-C23D-87CC-51BC-3012164C4987}"/>
              </a:ext>
            </a:extLst>
          </p:cNvPr>
          <p:cNvPicPr>
            <a:picLocks noChangeAspect="1"/>
          </p:cNvPicPr>
          <p:nvPr/>
        </p:nvPicPr>
        <p:blipFill>
          <a:blip r:embed="rId3"/>
          <a:stretch>
            <a:fillRect/>
          </a:stretch>
        </p:blipFill>
        <p:spPr>
          <a:xfrm>
            <a:off x="1981200" y="6324601"/>
            <a:ext cx="9902229" cy="204838"/>
          </a:xfrm>
          <a:prstGeom prst="rect">
            <a:avLst/>
          </a:prstGeom>
        </p:spPr>
      </p:pic>
      <p:pic>
        <p:nvPicPr>
          <p:cNvPr id="3" name="Picture 2">
            <a:extLst>
              <a:ext uri="{FF2B5EF4-FFF2-40B4-BE49-F238E27FC236}">
                <a16:creationId xmlns:a16="http://schemas.microsoft.com/office/drawing/2014/main" id="{0890BC57-EC03-0B4B-22D2-C3EDF9CE4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571" y="5590343"/>
            <a:ext cx="1085850" cy="973733"/>
          </a:xfrm>
          <a:prstGeom prst="rect">
            <a:avLst/>
          </a:prstGeom>
        </p:spPr>
      </p:pic>
      <p:sp>
        <p:nvSpPr>
          <p:cNvPr id="4" name="TextBox 3">
            <a:extLst>
              <a:ext uri="{FF2B5EF4-FFF2-40B4-BE49-F238E27FC236}">
                <a16:creationId xmlns:a16="http://schemas.microsoft.com/office/drawing/2014/main" id="{BAAE4B06-62AF-D5CD-3A6B-C8D3C0698932}"/>
              </a:ext>
            </a:extLst>
          </p:cNvPr>
          <p:cNvSpPr txBox="1"/>
          <p:nvPr/>
        </p:nvSpPr>
        <p:spPr>
          <a:xfrm>
            <a:off x="5311179" y="3976255"/>
            <a:ext cx="5523075" cy="156966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If you have generated a clear picture of your audience , the next step is to assemble the information that you will include in your message. </a:t>
            </a:r>
            <a:endParaRPr lang="en-GB" sz="2400" b="1" dirty="0">
              <a:effectLst>
                <a:outerShdw blurRad="38100" dist="38100" dir="2700000" algn="tl">
                  <a:srgbClr val="000000">
                    <a:alpha val="43137"/>
                  </a:srgbClr>
                </a:outerShdw>
              </a:effectLst>
            </a:endParaRPr>
          </a:p>
        </p:txBody>
      </p:sp>
      <p:pic>
        <p:nvPicPr>
          <p:cNvPr id="7" name="Graphic 6" descr="Badge with solid fill">
            <a:extLst>
              <a:ext uri="{FF2B5EF4-FFF2-40B4-BE49-F238E27FC236}">
                <a16:creationId xmlns:a16="http://schemas.microsoft.com/office/drawing/2014/main" id="{D8CDA4D2-D187-3261-7C84-9301BFE425C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932314" y="2757055"/>
            <a:ext cx="914400" cy="914400"/>
          </a:xfrm>
          <a:prstGeom prst="rect">
            <a:avLst/>
          </a:prstGeom>
        </p:spPr>
      </p:pic>
    </p:spTree>
    <p:extLst>
      <p:ext uri="{BB962C8B-B14F-4D97-AF65-F5344CB8AC3E}">
        <p14:creationId xmlns:p14="http://schemas.microsoft.com/office/powerpoint/2010/main" val="132426238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471746"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986844" y="2491426"/>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Gathering Information</a:t>
            </a:r>
          </a:p>
        </p:txBody>
      </p:sp>
      <p:sp>
        <p:nvSpPr>
          <p:cNvPr id="8" name="TextBox 7">
            <a:extLst>
              <a:ext uri="{FF2B5EF4-FFF2-40B4-BE49-F238E27FC236}">
                <a16:creationId xmlns:a16="http://schemas.microsoft.com/office/drawing/2014/main" id="{7097B757-3F80-C66C-1018-BB55BC099C55}"/>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08507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25" y="576934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276119" y="2587863"/>
            <a:ext cx="10541373" cy="3940989"/>
            <a:chOff x="668750" y="2164961"/>
            <a:chExt cx="9650064" cy="4150081"/>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9"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668750" y="2164961"/>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1" name="TextBox 10">
            <a:extLst>
              <a:ext uri="{FF2B5EF4-FFF2-40B4-BE49-F238E27FC236}">
                <a16:creationId xmlns:a16="http://schemas.microsoft.com/office/drawing/2014/main" id="{08C67A44-897B-E13C-F1F9-9D1D537E864A}"/>
              </a:ext>
            </a:extLst>
          </p:cNvPr>
          <p:cNvSpPr txBox="1"/>
          <p:nvPr/>
        </p:nvSpPr>
        <p:spPr>
          <a:xfrm>
            <a:off x="1526388" y="3427910"/>
            <a:ext cx="7058138" cy="1962204"/>
          </a:xfrm>
          <a:prstGeom prst="rect">
            <a:avLst/>
          </a:prstGeom>
          <a:noFill/>
        </p:spPr>
        <p:txBody>
          <a:bodyPr wrap="square">
            <a:spAutoFit/>
          </a:bodyPr>
          <a:lstStyle/>
          <a:p>
            <a:pPr>
              <a:lnSpc>
                <a:spcPct val="150000"/>
              </a:lnSpc>
            </a:pPr>
            <a:r>
              <a:rPr lang="en-US" sz="2800" kern="1200" dirty="0">
                <a:solidFill>
                  <a:schemeClr val="tx1"/>
                </a:solidFill>
                <a:latin typeface="Times New Roman" pitchFamily="18" charset="0"/>
                <a:ea typeface="+mn-ea"/>
                <a:cs typeface="+mn-cs"/>
              </a:rPr>
              <a:t>you can often use a variety of informal techniques to gather insights and guide your research efforts</a:t>
            </a:r>
            <a:endParaRPr lang="en-GB" sz="2800" b="1" dirty="0">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E74A1CC3-8F00-50C6-5C17-8B81C0CAFE5F}"/>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1178518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489" y="5617750"/>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50474" y="2204822"/>
            <a:ext cx="181088" cy="3530960"/>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2417" y="12881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2671" y="2087741"/>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909066" y="1578941"/>
            <a:ext cx="9861614" cy="4797549"/>
            <a:chOff x="457200" y="1981200"/>
            <a:chExt cx="9861614" cy="4333842"/>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9" cstate="print"/>
            <a:srcRect/>
            <a:stretch>
              <a:fillRect/>
            </a:stretch>
          </p:blipFill>
          <p:spPr>
            <a:xfrm>
              <a:off x="7359206" y="2200242"/>
              <a:ext cx="2959608" cy="4114800"/>
            </a:xfrm>
            <a:prstGeom prst="rect">
              <a:avLst/>
            </a:prstGeom>
          </p:spPr>
        </p:pic>
        <p:sp>
          <p:nvSpPr>
            <p:cNvPr id="9" name="Rectangle 8">
              <a:extLst>
                <a:ext uri="{FF2B5EF4-FFF2-40B4-BE49-F238E27FC236}">
                  <a16:creationId xmlns:a16="http://schemas.microsoft.com/office/drawing/2014/main" id="{3E5F1EE2-D4F7-441F-2164-46CD4B1B613F}"/>
                </a:ext>
              </a:extLst>
            </p:cNvPr>
            <p:cNvSpPr/>
            <p:nvPr/>
          </p:nvSpPr>
          <p:spPr bwMode="auto">
            <a:xfrm>
              <a:off x="457200" y="1981200"/>
              <a:ext cx="8229600" cy="4191000"/>
            </a:xfrm>
            <a:prstGeom prst="rect">
              <a:avLst/>
            </a:prstGeom>
            <a:noFill/>
            <a:ln w="317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4" name="Group 13">
              <a:extLst>
                <a:ext uri="{FF2B5EF4-FFF2-40B4-BE49-F238E27FC236}">
                  <a16:creationId xmlns:a16="http://schemas.microsoft.com/office/drawing/2014/main" id="{1A6349A4-CC2C-16D8-CF70-D92F465D9A04}"/>
                </a:ext>
              </a:extLst>
            </p:cNvPr>
            <p:cNvGrpSpPr/>
            <p:nvPr/>
          </p:nvGrpSpPr>
          <p:grpSpPr>
            <a:xfrm>
              <a:off x="457200" y="2171700"/>
              <a:ext cx="6902006" cy="3810000"/>
              <a:chOff x="704850" y="2171700"/>
              <a:chExt cx="5736127" cy="3810000"/>
            </a:xfrm>
            <a:noFill/>
          </p:grpSpPr>
          <p:sp>
            <p:nvSpPr>
              <p:cNvPr id="19" name="Rectangle 18">
                <a:extLst>
                  <a:ext uri="{FF2B5EF4-FFF2-40B4-BE49-F238E27FC236}">
                    <a16:creationId xmlns:a16="http://schemas.microsoft.com/office/drawing/2014/main" id="{6FF8022B-4C3C-48AA-4BA8-E9D10C3F1C0F}"/>
                  </a:ext>
                </a:extLst>
              </p:cNvPr>
              <p:cNvSpPr/>
              <p:nvPr/>
            </p:nvSpPr>
            <p:spPr bwMode="auto">
              <a:xfrm>
                <a:off x="704850" y="21717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Perspective</a:t>
                </a:r>
              </a:p>
            </p:txBody>
          </p:sp>
          <p:sp>
            <p:nvSpPr>
              <p:cNvPr id="20" name="Rectangle 19">
                <a:extLst>
                  <a:ext uri="{FF2B5EF4-FFF2-40B4-BE49-F238E27FC236}">
                    <a16:creationId xmlns:a16="http://schemas.microsoft.com/office/drawing/2014/main" id="{5C10F3B6-13B4-7E97-B1C8-016A22C44D20}"/>
                  </a:ext>
                </a:extLst>
              </p:cNvPr>
              <p:cNvSpPr/>
              <p:nvPr/>
            </p:nvSpPr>
            <p:spPr bwMode="auto">
              <a:xfrm>
                <a:off x="704850" y="29718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Community Input</a:t>
                </a:r>
              </a:p>
            </p:txBody>
          </p:sp>
          <p:sp>
            <p:nvSpPr>
              <p:cNvPr id="21" name="Rectangle 20">
                <a:extLst>
                  <a:ext uri="{FF2B5EF4-FFF2-40B4-BE49-F238E27FC236}">
                    <a16:creationId xmlns:a16="http://schemas.microsoft.com/office/drawing/2014/main" id="{52991296-D9A5-5505-6C38-109D2AFCBB4E}"/>
                  </a:ext>
                </a:extLst>
              </p:cNvPr>
              <p:cNvSpPr/>
              <p:nvPr/>
            </p:nvSpPr>
            <p:spPr bwMode="auto">
              <a:xfrm>
                <a:off x="704850" y="37719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Company Documents</a:t>
                </a:r>
              </a:p>
            </p:txBody>
          </p:sp>
          <p:sp>
            <p:nvSpPr>
              <p:cNvPr id="22" name="Rectangle 21">
                <a:extLst>
                  <a:ext uri="{FF2B5EF4-FFF2-40B4-BE49-F238E27FC236}">
                    <a16:creationId xmlns:a16="http://schemas.microsoft.com/office/drawing/2014/main" id="{63C96CF1-3101-BAA3-7366-B871487ED2E4}"/>
                  </a:ext>
                </a:extLst>
              </p:cNvPr>
              <p:cNvSpPr/>
              <p:nvPr/>
            </p:nvSpPr>
            <p:spPr bwMode="auto">
              <a:xfrm>
                <a:off x="704850" y="45720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704850" y="5372100"/>
                <a:ext cx="5736127"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Colleagues &amp; Customers</a:t>
                </a:r>
              </a:p>
            </p:txBody>
          </p:sp>
        </p:grpSp>
      </p:grpSp>
      <p:sp>
        <p:nvSpPr>
          <p:cNvPr id="11" name="TextBox 10">
            <a:extLst>
              <a:ext uri="{FF2B5EF4-FFF2-40B4-BE49-F238E27FC236}">
                <a16:creationId xmlns:a16="http://schemas.microsoft.com/office/drawing/2014/main" id="{82D483DA-3507-C94B-6DF7-8103AE3114E7}"/>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05385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807" y="599364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1276119" y="2587863"/>
            <a:ext cx="10541373" cy="3940989"/>
            <a:chOff x="668750" y="2164961"/>
            <a:chExt cx="9650064" cy="4150081"/>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668750" y="2164961"/>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2" name="TextBox 11">
            <a:extLst>
              <a:ext uri="{FF2B5EF4-FFF2-40B4-BE49-F238E27FC236}">
                <a16:creationId xmlns:a16="http://schemas.microsoft.com/office/drawing/2014/main" id="{779FFB6A-281F-5874-D57B-ADB740A2A7F5}"/>
              </a:ext>
            </a:extLst>
          </p:cNvPr>
          <p:cNvSpPr txBox="1"/>
          <p:nvPr/>
        </p:nvSpPr>
        <p:spPr>
          <a:xfrm>
            <a:off x="1100579" y="3366314"/>
            <a:ext cx="7356355" cy="3046988"/>
          </a:xfrm>
          <a:prstGeom prst="rect">
            <a:avLst/>
          </a:prstGeom>
          <a:noFill/>
        </p:spPr>
        <p:txBody>
          <a:bodyPr wrap="square">
            <a:spAutoFit/>
          </a:bodyPr>
          <a:lstStyle/>
          <a:p>
            <a:r>
              <a:rPr lang="en-US" sz="3200" dirty="0">
                <a:effectLst>
                  <a:outerShdw blurRad="38100" dist="38100" dir="2700000" algn="tl">
                    <a:srgbClr val="000000">
                      <a:alpha val="43137"/>
                    </a:srgbClr>
                  </a:outerShdw>
                </a:effectLst>
              </a:rPr>
              <a:t>Consider the audience’s perspective. Put yourself in the audience’s position; </a:t>
            </a:r>
          </a:p>
          <a:p>
            <a:r>
              <a:rPr lang="en-US" sz="3200" dirty="0">
                <a:effectLst>
                  <a:outerShdw blurRad="38100" dist="38100" dir="2700000" algn="tl">
                    <a:srgbClr val="000000">
                      <a:alpha val="43137"/>
                    </a:srgbClr>
                  </a:outerShdw>
                </a:effectLst>
              </a:rPr>
              <a:t>what are these people thinking, feeling, or planning?</a:t>
            </a:r>
          </a:p>
          <a:p>
            <a:r>
              <a:rPr lang="en-US" sz="3200" dirty="0">
                <a:effectLst>
                  <a:outerShdw blurRad="38100" dist="38100" dir="2700000" algn="tl">
                    <a:srgbClr val="000000">
                      <a:alpha val="43137"/>
                    </a:srgbClr>
                  </a:outerShdw>
                </a:effectLst>
              </a:rPr>
              <a:t> What information do they need to move forward? </a:t>
            </a:r>
          </a:p>
        </p:txBody>
      </p:sp>
      <p:sp>
        <p:nvSpPr>
          <p:cNvPr id="14" name="TextBox 13">
            <a:extLst>
              <a:ext uri="{FF2B5EF4-FFF2-40B4-BE49-F238E27FC236}">
                <a16:creationId xmlns:a16="http://schemas.microsoft.com/office/drawing/2014/main" id="{5B6A9CB2-302A-EE05-C0A2-B73C68282E6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2919945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489" y="5617750"/>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228724" y="104663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458714" y="1082689"/>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754684" y="2305522"/>
            <a:ext cx="11095827" cy="3642783"/>
            <a:chOff x="775891" y="2124732"/>
            <a:chExt cx="9542923" cy="4593176"/>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9" cstate="print"/>
            <a:srcRect/>
            <a:stretch>
              <a:fillRect/>
            </a:stretch>
          </p:blipFill>
          <p:spPr>
            <a:xfrm>
              <a:off x="7359206" y="2200242"/>
              <a:ext cx="2959608" cy="4114800"/>
            </a:xfrm>
            <a:prstGeom prst="rect">
              <a:avLst/>
            </a:prstGeom>
          </p:spPr>
        </p:pic>
        <p:grpSp>
          <p:nvGrpSpPr>
            <p:cNvPr id="14" name="Group 13">
              <a:extLst>
                <a:ext uri="{FF2B5EF4-FFF2-40B4-BE49-F238E27FC236}">
                  <a16:creationId xmlns:a16="http://schemas.microsoft.com/office/drawing/2014/main" id="{1A6349A4-CC2C-16D8-CF70-D92F465D9A04}"/>
                </a:ext>
              </a:extLst>
            </p:cNvPr>
            <p:cNvGrpSpPr/>
            <p:nvPr/>
          </p:nvGrpSpPr>
          <p:grpSpPr>
            <a:xfrm>
              <a:off x="775891" y="2124732"/>
              <a:ext cx="6695029" cy="4593176"/>
              <a:chOff x="969708" y="2124732"/>
              <a:chExt cx="5564112" cy="4593176"/>
            </a:xfrm>
            <a:noFill/>
          </p:grpSpPr>
          <p:sp>
            <p:nvSpPr>
              <p:cNvPr id="20" name="Rectangle 19">
                <a:extLst>
                  <a:ext uri="{FF2B5EF4-FFF2-40B4-BE49-F238E27FC236}">
                    <a16:creationId xmlns:a16="http://schemas.microsoft.com/office/drawing/2014/main" id="{5C10F3B6-13B4-7E97-B1C8-016A22C44D20}"/>
                  </a:ext>
                </a:extLst>
              </p:cNvPr>
              <p:cNvSpPr/>
              <p:nvPr/>
            </p:nvSpPr>
            <p:spPr bwMode="auto">
              <a:xfrm>
                <a:off x="969708" y="2124732"/>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Community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1216334" y="2747530"/>
                <a:ext cx="5317486" cy="3970378"/>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Listen to the community. For almost any subject related to business, there is a community of customers, product </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highlight>
                      <a:srgbClr val="FFFF00"/>
                    </a:highlight>
                    <a:uLnTx/>
                    <a:uFillTx/>
                    <a:latin typeface="Arial"/>
                    <a:ea typeface="+mn-ea"/>
                    <a:cs typeface="+mn-cs"/>
                  </a:rPr>
                  <a:t>enthusiasts</a:t>
                </a: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or other people who engage in online discussions. Find them and listen to what they have to say.</a:t>
                </a:r>
              </a:p>
            </p:txBody>
          </p:sp>
        </p:grpSp>
      </p:grpSp>
      <p:sp>
        <p:nvSpPr>
          <p:cNvPr id="11" name="TextBox 10">
            <a:extLst>
              <a:ext uri="{FF2B5EF4-FFF2-40B4-BE49-F238E27FC236}">
                <a16:creationId xmlns:a16="http://schemas.microsoft.com/office/drawing/2014/main" id="{21A376B4-5210-6DE5-8B28-1A91C4CCF954}"/>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604301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69" y="601188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720868" y="2262743"/>
            <a:ext cx="11129643" cy="3367835"/>
            <a:chOff x="656206" y="2013803"/>
            <a:chExt cx="9662608" cy="4301239"/>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7359206" y="2200242"/>
              <a:ext cx="2959608"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656206" y="2013803"/>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681281" y="2826479"/>
            <a:ext cx="8107437" cy="3244158"/>
          </a:xfrm>
          <a:prstGeom prst="rect">
            <a:avLst/>
          </a:prstGeom>
          <a:noFill/>
        </p:spPr>
        <p:txBody>
          <a:bodyPr wrap="square">
            <a:spAutoFit/>
          </a:bodyPr>
          <a:lstStyle/>
          <a:p>
            <a:pPr eaLnBrk="0" fontAlgn="base" hangingPunct="0">
              <a:lnSpc>
                <a:spcPct val="150000"/>
              </a:lnSpc>
              <a:spcBef>
                <a:spcPct val="0"/>
              </a:spcBef>
              <a:spcAft>
                <a:spcPct val="0"/>
              </a:spcAft>
              <a:buFont typeface="Arial" pitchFamily="34" charset="0"/>
              <a:buChar char="•"/>
              <a:defRPr/>
            </a:pPr>
            <a:r>
              <a:rPr lang="en-US" sz="2800" kern="0" dirty="0">
                <a:solidFill>
                  <a:srgbClr val="000000"/>
                </a:solidFill>
                <a:effectLst>
                  <a:outerShdw blurRad="38100" dist="38100" dir="2700000" algn="tl">
                    <a:srgbClr val="000000">
                      <a:alpha val="43137"/>
                    </a:srgbClr>
                  </a:outerShdw>
                </a:effectLst>
                <a:latin typeface="Arial"/>
              </a:rPr>
              <a:t>Read reports and other company documents. Annual reports, financial statements, news releases, blogs by industry experts, marketing reports, and customer surveys are just a few of the many potential sources. </a:t>
            </a:r>
          </a:p>
        </p:txBody>
      </p:sp>
      <p:sp>
        <p:nvSpPr>
          <p:cNvPr id="24" name="TextBox 23">
            <a:extLst>
              <a:ext uri="{FF2B5EF4-FFF2-40B4-BE49-F238E27FC236}">
                <a16:creationId xmlns:a16="http://schemas.microsoft.com/office/drawing/2014/main" id="{735BA406-5764-3779-CDE7-CA084144259F}"/>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265048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3016" y="582031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098883" y="3251902"/>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800" kern="0" dirty="0">
                <a:solidFill>
                  <a:srgbClr val="000000"/>
                </a:solidFill>
                <a:effectLst>
                  <a:outerShdw blurRad="38100" dist="38100" dir="2700000" algn="tl">
                    <a:srgbClr val="000000">
                      <a:alpha val="43137"/>
                    </a:srgbClr>
                  </a:outerShdw>
                </a:effectLst>
                <a:latin typeface="Arial"/>
              </a:rPr>
              <a:t>Find out whether your company has a knowledge-management system: a centralized database that collects the experiences and insights of employees throughout the organization.</a:t>
            </a:r>
          </a:p>
        </p:txBody>
      </p:sp>
      <p:sp>
        <p:nvSpPr>
          <p:cNvPr id="11" name="TextBox 10">
            <a:extLst>
              <a:ext uri="{FF2B5EF4-FFF2-40B4-BE49-F238E27FC236}">
                <a16:creationId xmlns:a16="http://schemas.microsoft.com/office/drawing/2014/main" id="{B5F09BB8-02F3-8E24-0502-14C2808FC58F}"/>
              </a:ext>
            </a:extLst>
          </p:cNvPr>
          <p:cNvSpPr txBox="1"/>
          <p:nvPr/>
        </p:nvSpPr>
        <p:spPr>
          <a:xfrm>
            <a:off x="1157203" y="2457717"/>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sp>
        <p:nvSpPr>
          <p:cNvPr id="14" name="TextBox 13">
            <a:extLst>
              <a:ext uri="{FF2B5EF4-FFF2-40B4-BE49-F238E27FC236}">
                <a16:creationId xmlns:a16="http://schemas.microsoft.com/office/drawing/2014/main" id="{D9E19078-0E39-D933-70FB-466F3F102FC6}"/>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654245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3542" y="5917932"/>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098883" y="3251902"/>
            <a:ext cx="8421431" cy="324415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 audience for input.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Admitting that you don’t know exactly what your audience expects but you want to meet their needs will impress them more than guessing and getting it wrong.</a:t>
            </a:r>
          </a:p>
        </p:txBody>
      </p:sp>
      <p:sp>
        <p:nvSpPr>
          <p:cNvPr id="11" name="TextBox 10">
            <a:extLst>
              <a:ext uri="{FF2B5EF4-FFF2-40B4-BE49-F238E27FC236}">
                <a16:creationId xmlns:a16="http://schemas.microsoft.com/office/drawing/2014/main" id="{B5F09BB8-02F3-8E24-0502-14C2808FC58F}"/>
              </a:ext>
            </a:extLst>
          </p:cNvPr>
          <p:cNvSpPr txBox="1"/>
          <p:nvPr/>
        </p:nvSpPr>
        <p:spPr>
          <a:xfrm>
            <a:off x="1157203" y="2457717"/>
            <a:ext cx="621302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input </a:t>
            </a:r>
          </a:p>
        </p:txBody>
      </p:sp>
      <p:sp>
        <p:nvSpPr>
          <p:cNvPr id="9" name="TextBox 8">
            <a:extLst>
              <a:ext uri="{FF2B5EF4-FFF2-40B4-BE49-F238E27FC236}">
                <a16:creationId xmlns:a16="http://schemas.microsoft.com/office/drawing/2014/main" id="{8CC45352-AE34-7E4E-5F08-8A662D88BB3F}"/>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25936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917" y="580001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6388" y="1427910"/>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53143" y="2408723"/>
            <a:ext cx="11197368" cy="3221855"/>
            <a:chOff x="597408" y="2200242"/>
            <a:chExt cx="9721406"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10" cstate="print"/>
            <a:srcRect/>
            <a:stretch>
              <a:fillRect/>
            </a:stretch>
          </p:blipFill>
          <p:spPr>
            <a:xfrm>
              <a:off x="8145903" y="2200242"/>
              <a:ext cx="2172911" cy="411480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597408" y="2348670"/>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grpSp>
      <p:sp>
        <p:nvSpPr>
          <p:cNvPr id="12" name="TextBox 11">
            <a:extLst>
              <a:ext uri="{FF2B5EF4-FFF2-40B4-BE49-F238E27FC236}">
                <a16:creationId xmlns:a16="http://schemas.microsoft.com/office/drawing/2014/main" id="{77BEDEF6-66AD-A5F0-FA7E-5805D3657F3D}"/>
              </a:ext>
            </a:extLst>
          </p:cNvPr>
          <p:cNvSpPr txBox="1"/>
          <p:nvPr/>
        </p:nvSpPr>
        <p:spPr>
          <a:xfrm>
            <a:off x="1021245" y="3202183"/>
            <a:ext cx="8421431" cy="259782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Talk with supervisors, colleagues, or customers. Fellow workers and customers may have information you need,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or they may know your audience’s interests.</a:t>
            </a: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eaLnBrk="0" fontAlgn="base" hangingPunct="0">
              <a:spcBef>
                <a:spcPct val="0"/>
              </a:spcBef>
              <a:spcAft>
                <a:spcPct val="0"/>
              </a:spcAft>
              <a:buFont typeface="Arial" pitchFamily="34" charset="0"/>
              <a:buChar char="•"/>
            </a:pPr>
            <a:r>
              <a:rPr lang="en-US" sz="3600" dirty="0">
                <a:solidFill>
                  <a:srgbClr val="000000"/>
                </a:solidFill>
                <a:effectLst>
                  <a:outerShdw blurRad="38100" dist="38100" dir="2700000" algn="tl">
                    <a:srgbClr val="000000">
                      <a:alpha val="43137"/>
                    </a:srgbClr>
                  </a:outerShdw>
                </a:effectLst>
                <a:latin typeface="Arial"/>
              </a:rPr>
              <a:t>Colleagues &amp; Customers</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custDataLst>
      <p:tags r:id="rId1"/>
    </p:custDataLst>
    <p:extLst>
      <p:ext uri="{BB962C8B-B14F-4D97-AF65-F5344CB8AC3E}">
        <p14:creationId xmlns:p14="http://schemas.microsoft.com/office/powerpoint/2010/main" val="3531487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917" y="580001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a:ln>
                  <a:noFill/>
                </a:ln>
                <a:solidFill>
                  <a:srgbClr val="F8F8F8"/>
                </a:solidFill>
                <a:effectLst>
                  <a:outerShdw blurRad="38100" dist="38100" dir="2700000" algn="tl">
                    <a:srgbClr val="000000"/>
                  </a:outerShdw>
                </a:effectLst>
                <a:uLnTx/>
                <a:uFillTx/>
                <a:latin typeface="Tahoma"/>
                <a:ea typeface="+mj-ea"/>
                <a:cs typeface="+mj-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48630" y="1374335"/>
            <a:ext cx="914400" cy="914400"/>
          </a:xfrm>
          <a:prstGeom prst="rect">
            <a:avLst/>
          </a:prstGeom>
        </p:spPr>
      </p:pic>
      <p:grpSp>
        <p:nvGrpSpPr>
          <p:cNvPr id="19" name="Group 18">
            <a:extLst>
              <a:ext uri="{FF2B5EF4-FFF2-40B4-BE49-F238E27FC236}">
                <a16:creationId xmlns:a16="http://schemas.microsoft.com/office/drawing/2014/main" id="{5200FA96-9FFD-8B2F-923D-19617E07688F}"/>
              </a:ext>
            </a:extLst>
          </p:cNvPr>
          <p:cNvGrpSpPr/>
          <p:nvPr/>
        </p:nvGrpSpPr>
        <p:grpSpPr>
          <a:xfrm>
            <a:off x="2174893" y="2340349"/>
            <a:ext cx="8229600" cy="4191000"/>
            <a:chOff x="457200" y="1981200"/>
            <a:chExt cx="8229600" cy="4191000"/>
          </a:xfrm>
        </p:grpSpPr>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10" cstate="print"/>
            <a:srcRect/>
            <a:stretch>
              <a:fillRect/>
            </a:stretch>
          </p:blipFill>
          <p:spPr>
            <a:xfrm>
              <a:off x="457200" y="1981200"/>
              <a:ext cx="8229600" cy="4191000"/>
            </a:xfrm>
            <a:prstGeom prst="rect">
              <a:avLst/>
            </a:prstGeom>
          </p:spPr>
        </p:pic>
        <p:grpSp>
          <p:nvGrpSpPr>
            <p:cNvPr id="22" name="Group 21">
              <a:extLst>
                <a:ext uri="{FF2B5EF4-FFF2-40B4-BE49-F238E27FC236}">
                  <a16:creationId xmlns:a16="http://schemas.microsoft.com/office/drawing/2014/main" id="{75712923-BF3F-E218-E49B-E2D1D8FD6806}"/>
                </a:ext>
              </a:extLst>
            </p:cNvPr>
            <p:cNvGrpSpPr/>
            <p:nvPr/>
          </p:nvGrpSpPr>
          <p:grpSpPr>
            <a:xfrm>
              <a:off x="609600" y="4889500"/>
              <a:ext cx="7924800" cy="1117600"/>
              <a:chOff x="609600" y="4889500"/>
              <a:chExt cx="7924800" cy="1117600"/>
            </a:xfrm>
          </p:grpSpPr>
          <p:sp>
            <p:nvSpPr>
              <p:cNvPr id="23" name="Rectangle 22">
                <a:extLst>
                  <a:ext uri="{FF2B5EF4-FFF2-40B4-BE49-F238E27FC236}">
                    <a16:creationId xmlns:a16="http://schemas.microsoft.com/office/drawing/2014/main" id="{CBE9A88F-6AFA-5F67-304F-F71DCC28C32A}"/>
                  </a:ext>
                </a:extLst>
              </p:cNvPr>
              <p:cNvSpPr/>
              <p:nvPr/>
            </p:nvSpPr>
            <p:spPr bwMode="auto">
              <a:xfrm>
                <a:off x="60198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a:t>
                </a:r>
              </a:p>
            </p:txBody>
          </p:sp>
          <p:sp>
            <p:nvSpPr>
              <p:cNvPr id="24" name="Rectangle 23">
                <a:extLst>
                  <a:ext uri="{FF2B5EF4-FFF2-40B4-BE49-F238E27FC236}">
                    <a16:creationId xmlns:a16="http://schemas.microsoft.com/office/drawing/2014/main" id="{F585F864-1C63-117D-E4D9-55E867AD4EA3}"/>
                  </a:ext>
                </a:extLst>
              </p:cNvPr>
              <p:cNvSpPr/>
              <p:nvPr/>
            </p:nvSpPr>
            <p:spPr bwMode="auto">
              <a:xfrm>
                <a:off x="33147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5" name="Rectangle 24">
                <a:extLst>
                  <a:ext uri="{FF2B5EF4-FFF2-40B4-BE49-F238E27FC236}">
                    <a16:creationId xmlns:a16="http://schemas.microsoft.com/office/drawing/2014/main" id="{293BEE00-D21A-6C5F-168B-FE82BD0D53CE}"/>
                  </a:ext>
                </a:extLst>
              </p:cNvPr>
              <p:cNvSpPr/>
              <p:nvPr/>
            </p:nvSpPr>
            <p:spPr bwMode="auto">
              <a:xfrm>
                <a:off x="6096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grpSp>
      </p:grpSp>
    </p:spTree>
    <p:custDataLst>
      <p:tags r:id="rId1"/>
    </p:custDataLst>
    <p:extLst>
      <p:ext uri="{BB962C8B-B14F-4D97-AF65-F5344CB8AC3E}">
        <p14:creationId xmlns:p14="http://schemas.microsoft.com/office/powerpoint/2010/main" val="4179306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917" y="5800010"/>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382502" y="10788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457199" y="2574144"/>
            <a:ext cx="6090557" cy="288930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In many situations, your audience’s information needs are readily apparent, such as when </a:t>
            </a:r>
            <a:r>
              <a:rPr lang="en-US" sz="3200" u="sng" dirty="0">
                <a:solidFill>
                  <a:srgbClr val="FF0000"/>
                </a:solidFill>
                <a:effectLst>
                  <a:outerShdw blurRad="38100" dist="38100" dir="2700000" algn="tl">
                    <a:srgbClr val="000000">
                      <a:alpha val="43137"/>
                    </a:srgbClr>
                  </a:outerShdw>
                </a:effectLst>
                <a:latin typeface="Arial"/>
              </a:rPr>
              <a:t>a consumer sends an e-mail asking a specific question</a:t>
            </a:r>
            <a:r>
              <a:rPr lang="en-US" sz="3200" dirty="0">
                <a:solidFill>
                  <a:srgbClr val="000000"/>
                </a:solidFill>
                <a:effectLst>
                  <a:outerShdw blurRad="38100" dist="38100" dir="2700000" algn="tl">
                    <a:srgbClr val="000000">
                      <a:alpha val="43137"/>
                    </a:srgbClr>
                  </a:outerShdw>
                </a:effectLst>
                <a:latin typeface="Arial"/>
              </a:rPr>
              <a:t>.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5342" y="1325176"/>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10" cstate="print"/>
          <a:srcRect/>
          <a:stretch>
            <a:fillRect/>
          </a:stretch>
        </p:blipFill>
        <p:spPr>
          <a:xfrm>
            <a:off x="7102929" y="2349110"/>
            <a:ext cx="4712689" cy="4191000"/>
          </a:xfrm>
          <a:prstGeom prst="rect">
            <a:avLst/>
          </a:prstGeom>
        </p:spPr>
      </p:pic>
    </p:spTree>
    <p:custDataLst>
      <p:tags r:id="rId1"/>
    </p:custDataLst>
    <p:extLst>
      <p:ext uri="{BB962C8B-B14F-4D97-AF65-F5344CB8AC3E}">
        <p14:creationId xmlns:p14="http://schemas.microsoft.com/office/powerpoint/2010/main" val="191713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958217" y="2392840"/>
            <a:ext cx="6340654" cy="3927524"/>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your audience might be unable to articulate exactly what is needed.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If someone makes a vague or broad request, ask questions to narrow the focus</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986724" y="1419159"/>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10" cstate="print"/>
          <a:srcRect/>
          <a:stretch>
            <a:fillRect/>
          </a:stretch>
        </p:blipFill>
        <p:spPr>
          <a:xfrm>
            <a:off x="7098983" y="2597035"/>
            <a:ext cx="4277718" cy="3927524"/>
          </a:xfrm>
          <a:prstGeom prst="rect">
            <a:avLst/>
          </a:prstGeom>
        </p:spPr>
      </p:pic>
    </p:spTree>
    <p:custDataLst>
      <p:tags r:id="rId1"/>
    </p:custDataLst>
    <p:extLst>
      <p:ext uri="{BB962C8B-B14F-4D97-AF65-F5344CB8AC3E}">
        <p14:creationId xmlns:p14="http://schemas.microsoft.com/office/powerpoint/2010/main" val="3965911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108087" y="122742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958217" y="2392840"/>
            <a:ext cx="6340654" cy="3927524"/>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Asking a question or two often forces the person to think through the request and </a:t>
            </a:r>
            <a:r>
              <a:rPr kumimoji="0" lang="en-US" sz="36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define more precisely what is required</a:t>
            </a: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some cases, you may need to do some detective work.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986724" y="1419159"/>
            <a:ext cx="914400" cy="914400"/>
          </a:xfrm>
          <a:prstGeom prst="rect">
            <a:avLst/>
          </a:prstGeom>
        </p:spPr>
      </p:pic>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10" cstate="print"/>
          <a:srcRect/>
          <a:stretch>
            <a:fillRect/>
          </a:stretch>
        </p:blipFill>
        <p:spPr>
          <a:xfrm>
            <a:off x="7098983" y="2597035"/>
            <a:ext cx="4277718" cy="3927524"/>
          </a:xfrm>
          <a:prstGeom prst="rect">
            <a:avLst/>
          </a:prstGeom>
        </p:spPr>
      </p:pic>
    </p:spTree>
    <p:custDataLst>
      <p:tags r:id="rId1"/>
    </p:custDataLst>
    <p:extLst>
      <p:ext uri="{BB962C8B-B14F-4D97-AF65-F5344CB8AC3E}">
        <p14:creationId xmlns:p14="http://schemas.microsoft.com/office/powerpoint/2010/main" val="3999994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240733" y="88372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958216" y="2035519"/>
            <a:ext cx="10308689" cy="428484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Once you’ve defined your audience’s information needs,</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be sure you satisfy those needs completely.</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addition to delivering the </a:t>
            </a: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right quantity </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of required information, </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 are responsible for verifying </a:t>
            </a:r>
            <a:r>
              <a:rPr kumimoji="0" lang="en-US" sz="32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the quality of that information.</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58714" y="1175945"/>
            <a:ext cx="914400" cy="914400"/>
          </a:xfrm>
          <a:prstGeom prst="rect">
            <a:avLst/>
          </a:prstGeom>
        </p:spPr>
      </p:pic>
    </p:spTree>
    <p:custDataLst>
      <p:tags r:id="rId1"/>
    </p:custDataLst>
    <p:extLst>
      <p:ext uri="{BB962C8B-B14F-4D97-AF65-F5344CB8AC3E}">
        <p14:creationId xmlns:p14="http://schemas.microsoft.com/office/powerpoint/2010/main" val="2248128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240733" y="88372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947300" y="3689750"/>
            <a:ext cx="10308689" cy="2521516"/>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Is the information accurate? Inaccuracies can cause a host of problems, from embarrassment and lost productivity to serious safety and legal issues.</a:t>
            </a:r>
          </a:p>
          <a:p>
            <a:pPr marL="0" marR="0" lvl="0" indent="0" algn="l" defTabSz="914400" rtl="0" eaLnBrk="0" fontAlgn="base" latinLnBrk="0" hangingPunct="0">
              <a:lnSpc>
                <a:spcPct val="100000"/>
              </a:lnSpc>
              <a:spcBef>
                <a:spcPct val="0"/>
              </a:spcBef>
              <a:spcAft>
                <a:spcPct val="0"/>
              </a:spcAft>
              <a:buClrTx/>
              <a:buSzTx/>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58714" y="1175945"/>
            <a:ext cx="914400" cy="914400"/>
          </a:xfrm>
          <a:prstGeom prst="rect">
            <a:avLst/>
          </a:prstGeom>
        </p:spPr>
      </p:pic>
      <p:sp>
        <p:nvSpPr>
          <p:cNvPr id="6" name="Rectangle 5">
            <a:extLst>
              <a:ext uri="{FF2B5EF4-FFF2-40B4-BE49-F238E27FC236}">
                <a16:creationId xmlns:a16="http://schemas.microsoft.com/office/drawing/2014/main" id="{1FBDEE90-0963-BFF4-0B0F-BB7F7E2F9DF9}"/>
              </a:ext>
            </a:extLst>
          </p:cNvPr>
          <p:cNvSpPr/>
          <p:nvPr/>
        </p:nvSpPr>
        <p:spPr bwMode="auto">
          <a:xfrm>
            <a:off x="626010" y="2819197"/>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spTree>
    <p:custDataLst>
      <p:tags r:id="rId1"/>
    </p:custDataLst>
    <p:extLst>
      <p:ext uri="{BB962C8B-B14F-4D97-AF65-F5344CB8AC3E}">
        <p14:creationId xmlns:p14="http://schemas.microsoft.com/office/powerpoint/2010/main" val="326771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240733" y="88372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4628090"/>
            <a:ext cx="10308689" cy="207214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32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ethical? By working hard to ensure the accuracy of the information you gather, you’ll also avoid many ethical problems in your messages.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58714" y="1175945"/>
            <a:ext cx="914400" cy="914400"/>
          </a:xfrm>
          <a:prstGeom prst="rect">
            <a:avLst/>
          </a:prstGeom>
        </p:spPr>
      </p:pic>
      <p:sp>
        <p:nvSpPr>
          <p:cNvPr id="7" name="Rectangle 6">
            <a:extLst>
              <a:ext uri="{FF2B5EF4-FFF2-40B4-BE49-F238E27FC236}">
                <a16:creationId xmlns:a16="http://schemas.microsoft.com/office/drawing/2014/main" id="{524A1687-AB50-8AD3-0DDD-9E0C7A3F7321}"/>
              </a:ext>
            </a:extLst>
          </p:cNvPr>
          <p:cNvSpPr/>
          <p:nvPr/>
        </p:nvSpPr>
        <p:spPr bwMode="auto">
          <a:xfrm>
            <a:off x="511710" y="3021524"/>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Tree>
    <p:custDataLst>
      <p:tags r:id="rId1"/>
    </p:custDataLst>
    <p:extLst>
      <p:ext uri="{BB962C8B-B14F-4D97-AF65-F5344CB8AC3E}">
        <p14:creationId xmlns:p14="http://schemas.microsoft.com/office/powerpoint/2010/main" val="5070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0" name="Rectangle 9">
            <a:extLst>
              <a:ext uri="{FF2B5EF4-FFF2-40B4-BE49-F238E27FC236}">
                <a16:creationId xmlns:a16="http://schemas.microsoft.com/office/drawing/2014/main" id="{A4307B00-CBC5-B64A-EE0F-66C0CC82FA4A}"/>
              </a:ext>
            </a:extLst>
          </p:cNvPr>
          <p:cNvSpPr/>
          <p:nvPr/>
        </p:nvSpPr>
        <p:spPr bwMode="auto">
          <a:xfrm>
            <a:off x="2240733" y="88372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4628090"/>
            <a:ext cx="10308689" cy="207214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pertinent? Remember that some points will be more important to your audience than others.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58714" y="1175945"/>
            <a:ext cx="914400" cy="914400"/>
          </a:xfrm>
          <a:prstGeom prst="rect">
            <a:avLst/>
          </a:prstGeom>
        </p:spPr>
      </p:pic>
      <p:sp>
        <p:nvSpPr>
          <p:cNvPr id="6" name="Rectangle 5">
            <a:extLst>
              <a:ext uri="{FF2B5EF4-FFF2-40B4-BE49-F238E27FC236}">
                <a16:creationId xmlns:a16="http://schemas.microsoft.com/office/drawing/2014/main" id="{86E2F143-801E-A0FF-9267-1F716FBEA7A1}"/>
              </a:ext>
            </a:extLst>
          </p:cNvPr>
          <p:cNvSpPr/>
          <p:nvPr/>
        </p:nvSpPr>
        <p:spPr bwMode="auto">
          <a:xfrm>
            <a:off x="435428" y="3028982"/>
            <a:ext cx="5314208"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 Relevant </a:t>
            </a:r>
          </a:p>
        </p:txBody>
      </p:sp>
    </p:spTree>
    <p:custDataLst>
      <p:tags r:id="rId1"/>
    </p:custDataLst>
    <p:extLst>
      <p:ext uri="{BB962C8B-B14F-4D97-AF65-F5344CB8AC3E}">
        <p14:creationId xmlns:p14="http://schemas.microsoft.com/office/powerpoint/2010/main" val="2206349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7" name="Title 5">
            <a:extLst>
              <a:ext uri="{FF2B5EF4-FFF2-40B4-BE49-F238E27FC236}">
                <a16:creationId xmlns:a16="http://schemas.microsoft.com/office/drawing/2014/main" id="{A29DC28D-80B9-19ED-26D9-3AB58C285B09}"/>
              </a:ext>
            </a:extLst>
          </p:cNvPr>
          <p:cNvSpPr txBox="1">
            <a:spLocks/>
          </p:cNvSpPr>
          <p:nvPr/>
        </p:nvSpPr>
        <p:spPr bwMode="auto">
          <a:xfrm>
            <a:off x="2228724"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Selecting the Right Medium</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4153356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8" name="TextBox 7">
            <a:extLst>
              <a:ext uri="{FF2B5EF4-FFF2-40B4-BE49-F238E27FC236}">
                <a16:creationId xmlns:a16="http://schemas.microsoft.com/office/drawing/2014/main" id="{19E08D2E-03B7-2239-8265-9D3CFF770B61}"/>
              </a:ext>
            </a:extLst>
          </p:cNvPr>
          <p:cNvSpPr txBox="1"/>
          <p:nvPr/>
        </p:nvSpPr>
        <p:spPr>
          <a:xfrm>
            <a:off x="1952371" y="2319736"/>
            <a:ext cx="8873471" cy="2800767"/>
          </a:xfrm>
          <a:prstGeom prst="rect">
            <a:avLst/>
          </a:prstGeom>
          <a:noFill/>
        </p:spPr>
        <p:txBody>
          <a:bodyPr wrap="square">
            <a:spAutoFit/>
          </a:bodyPr>
          <a:lstStyle/>
          <a:p>
            <a:r>
              <a:rPr lang="en-US" sz="4400" b="1" dirty="0">
                <a:effectLst>
                  <a:outerShdw blurRad="38100" dist="38100" dir="2700000" algn="tl">
                    <a:srgbClr val="000000">
                      <a:alpha val="43137"/>
                    </a:srgbClr>
                  </a:outerShdw>
                </a:effectLst>
              </a:rPr>
              <a:t>Selecting the best medium for your message can make the difference between effective and ineffective communication. </a:t>
            </a:r>
            <a:endParaRPr lang="en-GB" sz="4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51081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7" name="TextBox 6">
            <a:extLst>
              <a:ext uri="{FF2B5EF4-FFF2-40B4-BE49-F238E27FC236}">
                <a16:creationId xmlns:a16="http://schemas.microsoft.com/office/drawing/2014/main" id="{7721FB99-2FA8-FCB7-A6F7-2212C989632D}"/>
              </a:ext>
            </a:extLst>
          </p:cNvPr>
          <p:cNvSpPr txBox="1"/>
          <p:nvPr/>
        </p:nvSpPr>
        <p:spPr>
          <a:xfrm>
            <a:off x="636815" y="1472921"/>
            <a:ext cx="10828670" cy="4524315"/>
          </a:xfrm>
          <a:prstGeom prst="rect">
            <a:avLst/>
          </a:prstGeom>
          <a:noFill/>
        </p:spPr>
        <p:txBody>
          <a:bodyPr wrap="square">
            <a:spAutoFit/>
          </a:bodyPr>
          <a:lstStyle/>
          <a:p>
            <a:r>
              <a:rPr kumimoji="0" 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rPr>
              <a:t>communication medium is the form through which you choose to communicate your message. You may choose to talk with someone.</a:t>
            </a:r>
          </a:p>
          <a:p>
            <a:pPr marL="457200" indent="-457200">
              <a:buFont typeface="Wingdings" panose="05000000000000000000" pitchFamily="2" charset="2"/>
              <a:buChar cha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face-to-face, </a:t>
            </a:r>
          </a:p>
          <a:p>
            <a:pPr marL="457200" indent="-457200">
              <a:buFont typeface="Wingdings" panose="05000000000000000000" pitchFamily="2" charset="2"/>
              <a:buChar cha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write a letter, </a:t>
            </a:r>
            <a:endParaRPr lang="en-US" sz="3200" dirty="0">
              <a:solidFill>
                <a:srgbClr val="000000"/>
              </a:solidFill>
              <a:effectLst>
                <a:outerShdw blurRad="38100" dist="38100" dir="2700000" algn="tl">
                  <a:srgbClr val="000000">
                    <a:alpha val="43137"/>
                  </a:srgbClr>
                </a:outerShdw>
              </a:effectLst>
              <a:latin typeface="Times New Roman" pitchFamily="18" charset="0"/>
            </a:endParaRPr>
          </a:p>
          <a:p>
            <a:pPr marL="457200" indent="-457200">
              <a:buFont typeface="Wingdings" panose="05000000000000000000" pitchFamily="2" charset="2"/>
              <a:buChar cha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send an e-mail message, </a:t>
            </a:r>
          </a:p>
          <a:p>
            <a:pPr marL="457200" indent="-457200">
              <a:buFont typeface="Wingdings" panose="05000000000000000000" pitchFamily="2" charset="2"/>
              <a:buChar cha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or create a webcast.</a:t>
            </a:r>
          </a:p>
          <a:p>
            <a:pPr marL="457200" indent="-457200">
              <a:buFont typeface="Wingdings" panose="05000000000000000000" pitchFamily="2" charset="2"/>
              <a:buChar cha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With today’s ever-expanding technology, </a:t>
            </a:r>
          </a:p>
          <a:p>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you often have a variety of media options from which to choose</a:t>
            </a:r>
            <a:endParaRPr lang="en-GB" sz="44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990954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7" name="TextBox 6">
            <a:extLst>
              <a:ext uri="{FF2B5EF4-FFF2-40B4-BE49-F238E27FC236}">
                <a16:creationId xmlns:a16="http://schemas.microsoft.com/office/drawing/2014/main" id="{7398754E-F810-6A09-6EC0-79ECD8767D71}"/>
              </a:ext>
            </a:extLst>
          </p:cNvPr>
          <p:cNvSpPr txBox="1"/>
          <p:nvPr/>
        </p:nvSpPr>
        <p:spPr>
          <a:xfrm>
            <a:off x="2103159" y="2282316"/>
            <a:ext cx="8519432" cy="3416320"/>
          </a:xfrm>
          <a:prstGeom prst="rect">
            <a:avLst/>
          </a:prstGeom>
          <a:noFill/>
        </p:spPr>
        <p:txBody>
          <a:bodyPr wrap="square">
            <a:spAutoFit/>
          </a:bodyPr>
          <a:lstStyle/>
          <a:p>
            <a:r>
              <a:rPr lang="en-US" sz="3600" b="1" dirty="0"/>
              <a:t>Although media categories have become increasingly blurred in </a:t>
            </a:r>
            <a:r>
              <a:rPr lang="ar-EG" sz="3600" b="1" dirty="0"/>
              <a:t>غير واضحة</a:t>
            </a:r>
            <a:r>
              <a:rPr lang="en-US" sz="3600" b="1" dirty="0"/>
              <a:t>recent years, </a:t>
            </a:r>
            <a:endParaRPr lang="ar-EG" sz="3600" b="1" dirty="0"/>
          </a:p>
          <a:p>
            <a:r>
              <a:rPr lang="en-US" sz="3600" b="1" dirty="0"/>
              <a:t>you can think of media as being oral, written, visual, or electronic (which often combines several media types).</a:t>
            </a:r>
            <a:endParaRPr lang="en-GB" sz="3600" b="1" dirty="0"/>
          </a:p>
        </p:txBody>
      </p:sp>
    </p:spTree>
    <p:custDataLst>
      <p:tags r:id="rId1"/>
    </p:custDataLst>
    <p:extLst>
      <p:ext uri="{BB962C8B-B14F-4D97-AF65-F5344CB8AC3E}">
        <p14:creationId xmlns:p14="http://schemas.microsoft.com/office/powerpoint/2010/main" val="302685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6" name="Title 5">
            <a:extLst>
              <a:ext uri="{FF2B5EF4-FFF2-40B4-BE49-F238E27FC236}">
                <a16:creationId xmlns:a16="http://schemas.microsoft.com/office/drawing/2014/main" id="{7898F8D8-75EB-DDE1-E1FD-F07F8DA15D02}"/>
              </a:ext>
            </a:extLst>
          </p:cNvPr>
          <p:cNvSpPr txBox="1">
            <a:spLocks/>
          </p:cNvSpPr>
          <p:nvPr/>
        </p:nvSpPr>
        <p:spPr bwMode="auto">
          <a:xfrm>
            <a:off x="2283153"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Selecting the Right Medium</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951195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1981200" y="1981200"/>
            <a:ext cx="8229600" cy="4191000"/>
            <a:chOff x="457200" y="1981200"/>
            <a:chExt cx="8229600" cy="4191000"/>
          </a:xfrm>
        </p:grpSpPr>
        <p:sp>
          <p:nvSpPr>
            <p:cNvPr id="13316" name="Rectangle 2" descr="Divot"/>
            <p:cNvSpPr>
              <a:spLocks noChangeArrowheads="1"/>
            </p:cNvSpPr>
            <p:nvPr/>
          </p:nvSpPr>
          <p:spPr bwMode="auto">
            <a:xfrm>
              <a:off x="457200" y="1981200"/>
              <a:ext cx="8229600" cy="4191000"/>
            </a:xfrm>
            <a:prstGeom prst="rect">
              <a:avLst/>
            </a:prstGeom>
            <a:solidFill>
              <a:schemeClr val="bg1"/>
            </a:solidFill>
            <a:ln w="9525">
              <a:solidFill>
                <a:schemeClr val="bg1">
                  <a:lumMod val="85000"/>
                </a:schemeClr>
              </a:solidFill>
              <a:miter lim="800000"/>
              <a:headEnd/>
              <a:tailEnd/>
            </a:ln>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pic>
          <p:nvPicPr>
            <p:cNvPr id="11" name="Picture 10" descr="shutterstock_34729750.jpg"/>
            <p:cNvPicPr>
              <a:picLocks noChangeAspect="1"/>
            </p:cNvPicPr>
            <p:nvPr/>
          </p:nvPicPr>
          <p:blipFill>
            <a:blip r:embed="rId3" cstate="print"/>
            <a:srcRect/>
            <a:stretch>
              <a:fillRect/>
            </a:stretch>
          </p:blipFill>
          <p:spPr>
            <a:xfrm>
              <a:off x="4572000" y="2057400"/>
              <a:ext cx="4114800" cy="4114800"/>
            </a:xfrm>
            <a:prstGeom prst="rect">
              <a:avLst/>
            </a:prstGeom>
          </p:spPr>
        </p:pic>
      </p:grpSp>
      <p:sp>
        <p:nvSpPr>
          <p:cNvPr id="560132" name="Rectangle 4"/>
          <p:cNvSpPr>
            <a:spLocks noGrp="1" noChangeArrowheads="1"/>
          </p:cNvSpPr>
          <p:nvPr>
            <p:ph type="title"/>
          </p:nvPr>
        </p:nvSpPr>
        <p:spPr>
          <a:xfrm>
            <a:off x="1981200" y="381000"/>
            <a:ext cx="8229600" cy="1600200"/>
          </a:xfrm>
          <a:solidFill>
            <a:schemeClr val="tx1"/>
          </a:solidFill>
          <a:ln w="9525">
            <a:solidFill>
              <a:schemeClr val="tx1"/>
            </a:solidFill>
          </a:ln>
        </p:spPr>
        <p:txBody>
          <a:bodyPr/>
          <a:lstStyle/>
          <a:p>
            <a:pPr>
              <a:defRPr/>
            </a:pPr>
            <a:r>
              <a:rPr lang="en-US" sz="66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981200" y="2019300"/>
            <a:ext cx="4114800" cy="4114800"/>
          </a:xfrm>
        </p:spPr>
        <p:txBody>
          <a:bodyPr/>
          <a:lstStyle/>
          <a:p>
            <a:pPr>
              <a:spcBef>
                <a:spcPts val="0"/>
              </a:spcBef>
              <a:spcAft>
                <a:spcPts val="1200"/>
              </a:spcAft>
            </a:pPr>
            <a:r>
              <a:rPr lang="en-US" sz="4400" b="0" dirty="0">
                <a:effectLst>
                  <a:outerShdw blurRad="38100" dist="38100" dir="2700000" algn="tl">
                    <a:srgbClr val="000000">
                      <a:alpha val="43137"/>
                    </a:srgbClr>
                  </a:outerShdw>
                </a:effectLst>
              </a:rPr>
              <a:t>Conversations</a:t>
            </a:r>
          </a:p>
          <a:p>
            <a:pPr>
              <a:spcBef>
                <a:spcPts val="0"/>
              </a:spcBef>
              <a:spcAft>
                <a:spcPts val="1200"/>
              </a:spcAft>
            </a:pPr>
            <a:r>
              <a:rPr lang="en-US" sz="4400" b="0" dirty="0">
                <a:effectLst>
                  <a:outerShdw blurRad="38100" dist="38100" dir="2700000" algn="tl">
                    <a:srgbClr val="000000">
                      <a:alpha val="43137"/>
                    </a:srgbClr>
                  </a:outerShdw>
                </a:effectLst>
              </a:rPr>
              <a:t>Interviews</a:t>
            </a:r>
          </a:p>
          <a:p>
            <a:pPr>
              <a:spcBef>
                <a:spcPts val="0"/>
              </a:spcBef>
              <a:spcAft>
                <a:spcPts val="1200"/>
              </a:spcAft>
            </a:pPr>
            <a:r>
              <a:rPr lang="en-US" sz="4400" b="0" dirty="0">
                <a:effectLst>
                  <a:outerShdw blurRad="38100" dist="38100" dir="2700000" algn="tl">
                    <a:srgbClr val="000000">
                      <a:alpha val="43137"/>
                    </a:srgbClr>
                  </a:outerShdw>
                </a:effectLst>
              </a:rPr>
              <a:t>Speeches</a:t>
            </a:r>
          </a:p>
          <a:p>
            <a:pPr>
              <a:spcBef>
                <a:spcPts val="0"/>
              </a:spcBef>
              <a:spcAft>
                <a:spcPts val="1200"/>
              </a:spcAft>
            </a:pPr>
            <a:r>
              <a:rPr lang="en-US" sz="4400" b="0" dirty="0">
                <a:effectLst>
                  <a:outerShdw blurRad="38100" dist="38100" dir="2700000" algn="tl">
                    <a:srgbClr val="000000">
                      <a:alpha val="43137"/>
                    </a:srgbClr>
                  </a:outerShdw>
                </a:effectLst>
              </a:rPr>
              <a:t>Presentations</a:t>
            </a:r>
          </a:p>
          <a:p>
            <a:pPr>
              <a:spcBef>
                <a:spcPts val="0"/>
              </a:spcBef>
              <a:spcAft>
                <a:spcPts val="1200"/>
              </a:spcAft>
            </a:pPr>
            <a:r>
              <a:rPr lang="en-US" sz="4400" b="0" dirty="0">
                <a:effectLst>
                  <a:outerShdw blurRad="38100" dist="38100" dir="2700000" algn="tl">
                    <a:srgbClr val="000000">
                      <a:alpha val="43137"/>
                    </a:srgbClr>
                  </a:outerShdw>
                </a:effectLst>
              </a:rPr>
              <a:t>Meetings </a:t>
            </a:r>
          </a:p>
        </p:txBody>
      </p:sp>
      <p:pic>
        <p:nvPicPr>
          <p:cNvPr id="2" name="Picture 1">
            <a:extLst>
              <a:ext uri="{FF2B5EF4-FFF2-40B4-BE49-F238E27FC236}">
                <a16:creationId xmlns:a16="http://schemas.microsoft.com/office/drawing/2014/main" id="{540B290C-FCBA-986A-0F33-4D5A3E060B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6360" y="5761794"/>
            <a:ext cx="1222425" cy="1096206"/>
          </a:xfrm>
          <a:prstGeom prst="rect">
            <a:avLst/>
          </a:prstGeom>
        </p:spPr>
      </p:pic>
      <p:pic>
        <p:nvPicPr>
          <p:cNvPr id="3" name="Picture 2">
            <a:extLst>
              <a:ext uri="{FF2B5EF4-FFF2-40B4-BE49-F238E27FC236}">
                <a16:creationId xmlns:a16="http://schemas.microsoft.com/office/drawing/2014/main" id="{71A72517-47DE-5F93-5146-899D8ABF6FA9}"/>
              </a:ext>
            </a:extLst>
          </p:cNvPr>
          <p:cNvPicPr>
            <a:picLocks noChangeAspect="1"/>
          </p:cNvPicPr>
          <p:nvPr/>
        </p:nvPicPr>
        <p:blipFill>
          <a:blip r:embed="rId5"/>
          <a:stretch>
            <a:fillRect/>
          </a:stretch>
        </p:blipFill>
        <p:spPr>
          <a:xfrm>
            <a:off x="1768785" y="6386611"/>
            <a:ext cx="9631887" cy="199246"/>
          </a:xfrm>
          <a:prstGeom prst="rect">
            <a:avLst/>
          </a:prstGeom>
        </p:spPr>
      </p:pic>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shutterstock_34729750.jpg"/>
          <p:cNvPicPr>
            <a:picLocks noChangeAspect="1"/>
          </p:cNvPicPr>
          <p:nvPr/>
        </p:nvPicPr>
        <p:blipFill>
          <a:blip r:embed="rId3" cstate="print"/>
          <a:srcRect/>
          <a:stretch>
            <a:fillRect/>
          </a:stretch>
        </p:blipFill>
        <p:spPr>
          <a:xfrm>
            <a:off x="10025742" y="2157568"/>
            <a:ext cx="2166257" cy="3214532"/>
          </a:xfrm>
          <a:prstGeom prst="rect">
            <a:avLst/>
          </a:prstGeom>
        </p:spPr>
      </p:pic>
      <p:sp>
        <p:nvSpPr>
          <p:cNvPr id="560132" name="Rectangle 4"/>
          <p:cNvSpPr>
            <a:spLocks noGrp="1" noChangeArrowheads="1"/>
          </p:cNvSpPr>
          <p:nvPr>
            <p:ph type="title"/>
          </p:nvPr>
        </p:nvSpPr>
        <p:spPr>
          <a:xfrm>
            <a:off x="2111829" y="234194"/>
            <a:ext cx="8229600" cy="908863"/>
          </a:xfrm>
          <a:solidFill>
            <a:schemeClr val="tx1"/>
          </a:solidFill>
          <a:ln w="9525">
            <a:solidFill>
              <a:schemeClr val="tx1"/>
            </a:solidFill>
          </a:ln>
        </p:spPr>
        <p:txBody>
          <a:bodyPr/>
          <a:lstStyle/>
          <a:p>
            <a:pPr>
              <a:defRPr/>
            </a:pPr>
            <a:r>
              <a:rPr lang="en-US" sz="48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506186" y="1186517"/>
            <a:ext cx="9519556" cy="4751614"/>
          </a:xfrm>
        </p:spPr>
        <p:txBody>
          <a:bodyPr/>
          <a:lstStyle/>
          <a:p>
            <a:pPr>
              <a:spcBef>
                <a:spcPts val="0"/>
              </a:spcBef>
              <a:spcAft>
                <a:spcPts val="1200"/>
              </a:spcAft>
            </a:pPr>
            <a:r>
              <a:rPr lang="en-US" b="0" dirty="0">
                <a:effectLst>
                  <a:outerShdw blurRad="38100" dist="38100" dir="2700000" algn="tl">
                    <a:srgbClr val="000000">
                      <a:alpha val="43137"/>
                    </a:srgbClr>
                  </a:outerShdw>
                </a:effectLst>
              </a:rPr>
              <a:t>Traditional oral media are useful for encouraging people to ask questions make comments, and work together to reach a consensus or decision</a:t>
            </a:r>
          </a:p>
          <a:p>
            <a:pPr marL="0" indent="0">
              <a:spcBef>
                <a:spcPts val="0"/>
              </a:spcBef>
              <a:spcAft>
                <a:spcPts val="1200"/>
              </a:spcAft>
              <a:buNone/>
            </a:pPr>
            <a:r>
              <a:rPr lang="en-US" b="0" dirty="0">
                <a:effectLst>
                  <a:outerShdw blurRad="38100" dist="38100" dir="2700000" algn="tl">
                    <a:srgbClr val="000000">
                      <a:alpha val="43137"/>
                    </a:srgbClr>
                  </a:outerShdw>
                </a:effectLst>
              </a:rPr>
              <a:t>EX: </a:t>
            </a:r>
            <a:r>
              <a:rPr lang="en-US" b="0" dirty="0">
                <a:solidFill>
                  <a:srgbClr val="C00000"/>
                </a:solidFill>
                <a:effectLst>
                  <a:outerShdw blurRad="38100" dist="38100" dir="2700000" algn="tl">
                    <a:srgbClr val="000000">
                      <a:alpha val="43137"/>
                    </a:srgbClr>
                  </a:outerShdw>
                </a:effectLst>
              </a:rPr>
              <a:t>managers</a:t>
            </a:r>
            <a:r>
              <a:rPr lang="en-US" b="0" dirty="0">
                <a:effectLst>
                  <a:outerShdw blurRad="38100" dist="38100" dir="2700000" algn="tl">
                    <a:srgbClr val="000000">
                      <a:alpha val="43137"/>
                    </a:srgbClr>
                  </a:outerShdw>
                </a:effectLst>
              </a:rPr>
              <a:t> engage in frequent “walk-arounds,” chatting with employees to get input, answer their questions, and interpret important business events and trends</a:t>
            </a:r>
          </a:p>
          <a:p>
            <a:pPr>
              <a:spcBef>
                <a:spcPts val="0"/>
              </a:spcBef>
              <a:spcAft>
                <a:spcPts val="1200"/>
              </a:spcAft>
            </a:pPr>
            <a:r>
              <a:rPr lang="en-US" b="0" dirty="0">
                <a:effectLst>
                  <a:outerShdw blurRad="38100" dist="38100" dir="2700000" algn="tl">
                    <a:srgbClr val="000000">
                      <a:alpha val="43137"/>
                    </a:srgbClr>
                  </a:outerShdw>
                </a:effectLst>
              </a:rPr>
              <a:t>If you do not want a lot of questions or interaction, oral media can be an unwise choice. </a:t>
            </a:r>
          </a:p>
          <a:p>
            <a:pPr marL="0" indent="0">
              <a:spcBef>
                <a:spcPts val="0"/>
              </a:spcBef>
              <a:spcAft>
                <a:spcPts val="1200"/>
              </a:spcAft>
              <a:buNone/>
            </a:pPr>
            <a:endParaRPr lang="en-US" sz="4400" b="0" dirty="0">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540B290C-FCBA-986A-0F33-4D5A3E060B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0115" y="5938131"/>
            <a:ext cx="1222425" cy="1096206"/>
          </a:xfrm>
          <a:prstGeom prst="rect">
            <a:avLst/>
          </a:prstGeom>
        </p:spPr>
      </p:pic>
      <p:pic>
        <p:nvPicPr>
          <p:cNvPr id="3" name="Picture 2">
            <a:extLst>
              <a:ext uri="{FF2B5EF4-FFF2-40B4-BE49-F238E27FC236}">
                <a16:creationId xmlns:a16="http://schemas.microsoft.com/office/drawing/2014/main" id="{71A72517-47DE-5F93-5146-899D8ABF6FA9}"/>
              </a:ext>
            </a:extLst>
          </p:cNvPr>
          <p:cNvPicPr>
            <a:picLocks noChangeAspect="1"/>
          </p:cNvPicPr>
          <p:nvPr/>
        </p:nvPicPr>
        <p:blipFill>
          <a:blip r:embed="rId5"/>
          <a:stretch>
            <a:fillRect/>
          </a:stretch>
        </p:blipFill>
        <p:spPr>
          <a:xfrm>
            <a:off x="1768785" y="6386611"/>
            <a:ext cx="9631887" cy="199246"/>
          </a:xfrm>
          <a:prstGeom prst="rect">
            <a:avLst/>
          </a:prstGeom>
        </p:spPr>
      </p:pic>
    </p:spTree>
    <p:extLst>
      <p:ext uri="{BB962C8B-B14F-4D97-AF65-F5344CB8AC3E}">
        <p14:creationId xmlns:p14="http://schemas.microsoft.com/office/powerpoint/2010/main" val="281489762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597645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287465" y="652437"/>
            <a:ext cx="5617069" cy="105591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2166313" y="2075670"/>
            <a:ext cx="7779658" cy="3741058"/>
            <a:chOff x="901700" y="2425700"/>
            <a:chExt cx="7340600" cy="3302000"/>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901700" y="2425700"/>
              <a:ext cx="3454400" cy="146755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4787900" y="4260144"/>
              <a:ext cx="3454400" cy="146755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p:txBody>
        </p:sp>
        <p:sp>
          <p:nvSpPr>
            <p:cNvPr id="10" name="AutoShape 11" descr="Stationery">
              <a:extLst>
                <a:ext uri="{FF2B5EF4-FFF2-40B4-BE49-F238E27FC236}">
                  <a16:creationId xmlns:a16="http://schemas.microsoft.com/office/drawing/2014/main" id="{447A47A9-AD81-387B-8290-C8622FBC9B43}"/>
                </a:ext>
              </a:extLst>
            </p:cNvPr>
            <p:cNvSpPr>
              <a:spLocks noChangeArrowheads="1"/>
            </p:cNvSpPr>
            <p:nvPr/>
          </p:nvSpPr>
          <p:spPr bwMode="auto">
            <a:xfrm>
              <a:off x="901700" y="4260144"/>
              <a:ext cx="3454400" cy="146755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a:t>
              </a:r>
            </a:p>
          </p:txBody>
        </p:sp>
        <p:sp>
          <p:nvSpPr>
            <p:cNvPr id="11" name="AutoShape 12" descr="Stationery">
              <a:extLst>
                <a:ext uri="{FF2B5EF4-FFF2-40B4-BE49-F238E27FC236}">
                  <a16:creationId xmlns:a16="http://schemas.microsoft.com/office/drawing/2014/main" id="{BF7B687A-516A-CAD2-8E0B-48E4FF734D5C}"/>
                </a:ext>
              </a:extLst>
            </p:cNvPr>
            <p:cNvSpPr>
              <a:spLocks noChangeArrowheads="1"/>
            </p:cNvSpPr>
            <p:nvPr/>
          </p:nvSpPr>
          <p:spPr bwMode="auto">
            <a:xfrm>
              <a:off x="4787900" y="2425700"/>
              <a:ext cx="3454400" cy="146755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grpSp>
    </p:spTree>
    <p:custDataLst>
      <p:tags r:id="rId1"/>
    </p:custDataLst>
    <p:extLst>
      <p:ext uri="{BB962C8B-B14F-4D97-AF65-F5344CB8AC3E}">
        <p14:creationId xmlns:p14="http://schemas.microsoft.com/office/powerpoint/2010/main" val="2982671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597645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450751" y="259331"/>
            <a:ext cx="5617069" cy="105591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1136721" y="1753034"/>
            <a:ext cx="10935954" cy="4448455"/>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endParaRPr>
          </a:p>
        </p:txBody>
      </p:sp>
      <p:sp>
        <p:nvSpPr>
          <p:cNvPr id="13" name="TextBox 12">
            <a:extLst>
              <a:ext uri="{FF2B5EF4-FFF2-40B4-BE49-F238E27FC236}">
                <a16:creationId xmlns:a16="http://schemas.microsoft.com/office/drawing/2014/main" id="{7385AD5A-4AFB-1944-9961-DC7F449B4C9A}"/>
              </a:ext>
            </a:extLst>
          </p:cNvPr>
          <p:cNvSpPr txBox="1"/>
          <p:nvPr/>
        </p:nvSpPr>
        <p:spPr>
          <a:xfrm>
            <a:off x="971679" y="1579199"/>
            <a:ext cx="10935954" cy="5047536"/>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altLang="ja-JP" sz="2800" kern="0" dirty="0">
                <a:solidFill>
                  <a:srgbClr val="000000"/>
                </a:solidFill>
                <a:effectLst>
                  <a:outerShdw blurRad="38100" dist="38100" dir="2700000" algn="tl">
                    <a:srgbClr val="000000">
                      <a:alpha val="43137"/>
                    </a:srgbClr>
                  </a:outerShdw>
                </a:effectLst>
                <a:latin typeface="Arial Black" pitchFamily="34" charset="0"/>
              </a:rPr>
              <a:t>Written messages increase your control, help you reach dispersed audiences, and minimize distortion.</a:t>
            </a:r>
          </a:p>
          <a:p>
            <a:pPr>
              <a:lnSpc>
                <a:spcPct val="150000"/>
              </a:lnSpc>
            </a:pPr>
            <a:endParaRPr lang="en-US" sz="2800" kern="0" dirty="0">
              <a:solidFill>
                <a:srgbClr val="000000"/>
              </a:solidFill>
              <a:effectLst>
                <a:outerShdw blurRad="38100" dist="38100" dir="2700000" algn="tl">
                  <a:srgbClr val="000000">
                    <a:alpha val="43137"/>
                  </a:srgbClr>
                </a:outerShdw>
              </a:effectLst>
              <a:latin typeface="Arial Black" pitchFamily="34" charset="0"/>
            </a:endParaRPr>
          </a:p>
          <a:p>
            <a:pPr marL="457200" indent="-457200">
              <a:lnSpc>
                <a:spcPct val="150000"/>
              </a:lnSpc>
              <a:buFont typeface="Wingdings" panose="05000000000000000000" pitchFamily="2" charset="2"/>
              <a:buChar char="q"/>
            </a:pPr>
            <a:r>
              <a:rPr lang="en-US" altLang="ja-JP" sz="2800" kern="0" dirty="0">
                <a:solidFill>
                  <a:srgbClr val="000000"/>
                </a:solidFill>
                <a:effectLst>
                  <a:outerShdw blurRad="38100" dist="38100" dir="2700000" algn="tl">
                    <a:srgbClr val="000000">
                      <a:alpha val="43137"/>
                    </a:srgbClr>
                  </a:outerShdw>
                </a:effectLst>
                <a:latin typeface="Arial Black" pitchFamily="34" charset="0"/>
              </a:rPr>
              <a:t>The disadvantages of written media include the difficulty of feedback, lack of nonverbal cues, and extra time and skill sometimes required to prepare written messages.</a:t>
            </a:r>
          </a:p>
          <a:p>
            <a:endParaRPr lang="en-GB" sz="28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465236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597645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287465" y="652437"/>
            <a:ext cx="5617069" cy="105591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427408" y="1855055"/>
            <a:ext cx="11645267" cy="2003021"/>
            <a:chOff x="455394" y="2369231"/>
            <a:chExt cx="8080325" cy="1475303"/>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455394" y="2523357"/>
              <a:ext cx="1858699" cy="1042559"/>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2628755" y="2369231"/>
              <a:ext cx="5906964" cy="147530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endParaRPr>
            </a:p>
          </p:txBody>
        </p:sp>
      </p:grpSp>
      <p:sp>
        <p:nvSpPr>
          <p:cNvPr id="11" name="TextBox 10">
            <a:extLst>
              <a:ext uri="{FF2B5EF4-FFF2-40B4-BE49-F238E27FC236}">
                <a16:creationId xmlns:a16="http://schemas.microsoft.com/office/drawing/2014/main" id="{E8002E68-E5E9-9B33-98B2-88D3276425F2}"/>
              </a:ext>
            </a:extLst>
          </p:cNvPr>
          <p:cNvSpPr txBox="1"/>
          <p:nvPr/>
        </p:nvSpPr>
        <p:spPr>
          <a:xfrm>
            <a:off x="3684332" y="1948624"/>
            <a:ext cx="8507668" cy="181588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are brief printed documents. Traditionally, they were used for the routine, day-to-day exchange of information within an organization. In many organizations, </a:t>
            </a:r>
            <a:r>
              <a:rPr lang="en-US" altLang="ja-JP" sz="2800" b="1" dirty="0">
                <a:solidFill>
                  <a:srgbClr val="000000"/>
                </a:solidFill>
                <a:latin typeface="Times New Roman" pitchFamily="18" charset="0"/>
                <a:ea typeface="ＭＳ Ｐゴシック" panose="020B0600070205080204" pitchFamily="34" charset="-128"/>
              </a:rPr>
              <a:t>electronic media</a:t>
            </a:r>
            <a:r>
              <a:rPr lang="en-US" altLang="ja-JP" sz="2800" dirty="0">
                <a:solidFill>
                  <a:srgbClr val="000000"/>
                </a:solidFill>
                <a:latin typeface="Times New Roman" pitchFamily="18" charset="0"/>
                <a:ea typeface="ＭＳ Ｐゴシック" panose="020B0600070205080204" pitchFamily="34" charset="-128"/>
              </a:rPr>
              <a:t> have replaced </a:t>
            </a:r>
            <a:r>
              <a:rPr lang="en-US" altLang="ja-JP" sz="2800" b="1" dirty="0">
                <a:solidFill>
                  <a:srgbClr val="000000"/>
                </a:solidFill>
                <a:latin typeface="Times New Roman" pitchFamily="18" charset="0"/>
                <a:ea typeface="ＭＳ Ｐゴシック" panose="020B0600070205080204" pitchFamily="34" charset="-128"/>
              </a:rPr>
              <a:t>paper memos. </a:t>
            </a:r>
          </a:p>
        </p:txBody>
      </p:sp>
      <p:sp>
        <p:nvSpPr>
          <p:cNvPr id="12" name="AutoShape 12" descr="Stationery">
            <a:extLst>
              <a:ext uri="{FF2B5EF4-FFF2-40B4-BE49-F238E27FC236}">
                <a16:creationId xmlns:a16="http://schemas.microsoft.com/office/drawing/2014/main" id="{FB35001D-A034-3290-DF7D-A8EF49AA244F}"/>
              </a:ext>
            </a:extLst>
          </p:cNvPr>
          <p:cNvSpPr>
            <a:spLocks noChangeArrowheads="1"/>
          </p:cNvSpPr>
          <p:nvPr/>
        </p:nvSpPr>
        <p:spPr bwMode="auto">
          <a:xfrm>
            <a:off x="386461" y="4384407"/>
            <a:ext cx="2949350" cy="1181185"/>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Letters</a:t>
            </a:r>
          </a:p>
        </p:txBody>
      </p:sp>
      <p:sp>
        <p:nvSpPr>
          <p:cNvPr id="19" name="AutoShape 12" descr="Stationery">
            <a:extLst>
              <a:ext uri="{FF2B5EF4-FFF2-40B4-BE49-F238E27FC236}">
                <a16:creationId xmlns:a16="http://schemas.microsoft.com/office/drawing/2014/main" id="{5C806E58-28DC-D5B4-991A-CEEB1BFD09B9}"/>
              </a:ext>
            </a:extLst>
          </p:cNvPr>
          <p:cNvSpPr>
            <a:spLocks noChangeArrowheads="1"/>
          </p:cNvSpPr>
          <p:nvPr/>
        </p:nvSpPr>
        <p:spPr bwMode="auto">
          <a:xfrm>
            <a:off x="3591658" y="4010867"/>
            <a:ext cx="8768426" cy="182115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are brief written messages sent to recipients outside</a:t>
            </a:r>
          </a:p>
          <a:p>
            <a:pPr marL="0" marR="0" lvl="0" indent="0" defTabSz="914400" eaLnBrk="0" fontAlgn="base" latinLnBrk="0" hangingPunct="0">
              <a:lnSpc>
                <a:spcPct val="100000"/>
              </a:lnSpc>
              <a:spcBef>
                <a:spcPct val="0"/>
              </a:spcBef>
              <a:spcAft>
                <a:spcPct val="0"/>
              </a:spcAft>
              <a:buClrTx/>
              <a:buSzTx/>
              <a:buFontTx/>
              <a:buNone/>
              <a:tabLst/>
              <a:defRPr/>
            </a:pPr>
            <a:r>
              <a:rPr lang="en-US" altLang="ja-JP" sz="2800" dirty="0">
                <a:solidFill>
                  <a:srgbClr val="000000"/>
                </a:solidFill>
                <a:latin typeface="Times New Roman" pitchFamily="18" charset="0"/>
                <a:ea typeface="ＭＳ Ｐゴシック" panose="020B0600070205080204" pitchFamily="34" charset="-128"/>
              </a:rPr>
              <a:t> the organization.</a:t>
            </a:r>
            <a:endParaRPr lang="en-US" sz="2800" dirty="0">
              <a:solidFill>
                <a:srgbClr val="000000"/>
              </a:solidFill>
              <a:latin typeface="Times New Roman" pitchFamily="18" charset="0"/>
              <a:ea typeface="ＭＳ Ｐゴシック" panose="020B0600070205080204" pitchFamily="34" charset="-128"/>
            </a:endParaRPr>
          </a:p>
        </p:txBody>
      </p:sp>
    </p:spTree>
    <p:custDataLst>
      <p:tags r:id="rId1"/>
    </p:custDataLst>
    <p:extLst>
      <p:ext uri="{BB962C8B-B14F-4D97-AF65-F5344CB8AC3E}">
        <p14:creationId xmlns:p14="http://schemas.microsoft.com/office/powerpoint/2010/main" val="1133165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6" name="AutoShape 11" descr="Stationery">
            <a:extLst>
              <a:ext uri="{FF2B5EF4-FFF2-40B4-BE49-F238E27FC236}">
                <a16:creationId xmlns:a16="http://schemas.microsoft.com/office/drawing/2014/main" id="{288E84B2-6E9E-08E8-1E2E-B96B02AB7F9A}"/>
              </a:ext>
            </a:extLst>
          </p:cNvPr>
          <p:cNvSpPr>
            <a:spLocks noChangeArrowheads="1"/>
          </p:cNvSpPr>
          <p:nvPr/>
        </p:nvSpPr>
        <p:spPr bwMode="auto">
          <a:xfrm>
            <a:off x="130614" y="2453033"/>
            <a:ext cx="3002321" cy="195193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fontAlgn="base" hangingPunct="0">
              <a:spcBef>
                <a:spcPct val="0"/>
              </a:spcBef>
              <a:spcAft>
                <a:spcPct val="0"/>
              </a:spcAft>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 &amp; </a:t>
            </a:r>
          </a:p>
          <a:p>
            <a:pPr algn="ctr" eaLnBrk="0" fontAlgn="base" hangingPunct="0">
              <a:spcBef>
                <a:spcPct val="0"/>
              </a:spcBef>
              <a:spcAft>
                <a:spcPct val="0"/>
              </a:spcAft>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8" name="AutoShape 11" descr="Stationery">
            <a:extLst>
              <a:ext uri="{FF2B5EF4-FFF2-40B4-BE49-F238E27FC236}">
                <a16:creationId xmlns:a16="http://schemas.microsoft.com/office/drawing/2014/main" id="{D92AC12D-9554-1855-3708-65C11AE585D5}"/>
              </a:ext>
            </a:extLst>
          </p:cNvPr>
          <p:cNvSpPr>
            <a:spLocks noChangeArrowheads="1"/>
          </p:cNvSpPr>
          <p:nvPr/>
        </p:nvSpPr>
        <p:spPr bwMode="auto">
          <a:xfrm>
            <a:off x="3256670" y="976741"/>
            <a:ext cx="8481129" cy="5391402"/>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are usually longer than memos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and letters, although both can be</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 created in memo or letter format.</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 These documents come in a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variety of lengths,</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 ranging from a few pages to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several hundred,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i="0" u="none" strike="noStrike" kern="0" cap="none" spc="0" normalizeH="0" baseline="0" noProof="0" dirty="0">
                <a:ln>
                  <a:noFill/>
                </a:ln>
                <a:solidFill>
                  <a:srgbClr val="000000"/>
                </a:solidFill>
                <a:uLnTx/>
                <a:uFillTx/>
                <a:latin typeface="Arial Black" pitchFamily="34" charset="0"/>
              </a:rPr>
              <a:t>and are usually formal in tone. </a:t>
            </a:r>
          </a:p>
        </p:txBody>
      </p:sp>
    </p:spTree>
    <p:custDataLst>
      <p:tags r:id="rId1"/>
    </p:custDataLst>
    <p:extLst>
      <p:ext uri="{BB962C8B-B14F-4D97-AF65-F5344CB8AC3E}">
        <p14:creationId xmlns:p14="http://schemas.microsoft.com/office/powerpoint/2010/main" val="2659478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bwMode="auto">
          <a:xfrm>
            <a:off x="2057400" y="2045309"/>
            <a:ext cx="8229600" cy="4191000"/>
          </a:xfrm>
          <a:prstGeom prst="rect">
            <a:avLst/>
          </a:prstGeom>
          <a:solidFill>
            <a:schemeClr val="bg1"/>
          </a:solidFill>
          <a:ln w="9525" cap="flat" cmpd="sng" algn="ctr">
            <a:solidFill>
              <a:schemeClr val="bg1">
                <a:lumMod val="9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solidFill>
                <a:srgbClr val="000000"/>
              </a:solidFill>
              <a:latin typeface="Times New Roman" pitchFamily="18" charset="0"/>
            </a:endParaRPr>
          </a:p>
        </p:txBody>
      </p:sp>
      <p:pic>
        <p:nvPicPr>
          <p:cNvPr id="9" name="Picture 8" descr="shutterstock_40002196.jpg"/>
          <p:cNvPicPr>
            <a:picLocks noChangeAspect="1"/>
          </p:cNvPicPr>
          <p:nvPr/>
        </p:nvPicPr>
        <p:blipFill>
          <a:blip r:embed="rId3" cstate="print"/>
          <a:stretch>
            <a:fillRect/>
          </a:stretch>
        </p:blipFill>
        <p:spPr>
          <a:xfrm>
            <a:off x="150788" y="796288"/>
            <a:ext cx="4893129" cy="4197844"/>
          </a:xfrm>
          <a:prstGeom prst="rect">
            <a:avLst/>
          </a:prstGeom>
        </p:spPr>
      </p:pic>
      <p:grpSp>
        <p:nvGrpSpPr>
          <p:cNvPr id="11" name="Group 10"/>
          <p:cNvGrpSpPr/>
          <p:nvPr/>
        </p:nvGrpSpPr>
        <p:grpSpPr>
          <a:xfrm>
            <a:off x="2326821" y="1126672"/>
            <a:ext cx="10257064" cy="5160025"/>
            <a:chOff x="802821" y="1242992"/>
            <a:chExt cx="10257064" cy="5085523"/>
          </a:xfrm>
        </p:grpSpPr>
        <p:sp>
          <p:nvSpPr>
            <p:cNvPr id="14" name="Rounded Rectangle 13"/>
            <p:cNvSpPr/>
            <p:nvPr/>
          </p:nvSpPr>
          <p:spPr bwMode="auto">
            <a:xfrm>
              <a:off x="1986643" y="1242992"/>
              <a:ext cx="8011885" cy="1857025"/>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4400" dirty="0">
                  <a:solidFill>
                    <a:srgbClr val="000000"/>
                  </a:solidFill>
                  <a:effectLst>
                    <a:reflection blurRad="6350" stA="55000" endA="300" endPos="45500" dir="5400000" sy="-100000" algn="bl" rotWithShape="0"/>
                  </a:effectLst>
                  <a:latin typeface="Arial Black" pitchFamily="34" charset="0"/>
                </a:rPr>
                <a:t>Speaking</a:t>
              </a:r>
            </a:p>
            <a:p>
              <a:pPr algn="ctr" eaLnBrk="0" fontAlgn="base" hangingPunct="0">
                <a:spcBef>
                  <a:spcPct val="0"/>
                </a:spcBef>
                <a:spcAft>
                  <a:spcPct val="0"/>
                </a:spcAft>
              </a:pPr>
              <a:r>
                <a:rPr lang="en-US" sz="4000" b="1" dirty="0">
                  <a:solidFill>
                    <a:srgbClr val="0A1F61"/>
                  </a:solidFill>
                  <a:effectLst>
                    <a:outerShdw blurRad="38100" dist="38100" dir="2700000" algn="tl">
                      <a:srgbClr val="000000">
                        <a:alpha val="43137"/>
                      </a:srgbClr>
                    </a:outerShdw>
                  </a:effectLst>
                </a:rPr>
                <a:t>telephone calls, teleconferencing, voice-mail messages</a:t>
              </a:r>
            </a:p>
          </p:txBody>
        </p:sp>
        <p:sp>
          <p:nvSpPr>
            <p:cNvPr id="15" name="Rounded Rectangle 14"/>
            <p:cNvSpPr/>
            <p:nvPr/>
          </p:nvSpPr>
          <p:spPr bwMode="auto">
            <a:xfrm>
              <a:off x="925285" y="3449188"/>
              <a:ext cx="10134600" cy="1112406"/>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4400" dirty="0">
                  <a:solidFill>
                    <a:srgbClr val="000000"/>
                  </a:solidFill>
                  <a:effectLst>
                    <a:reflection blurRad="6350" stA="55000" endA="300" endPos="45500" dir="5400000" sy="-100000" algn="bl" rotWithShape="0"/>
                  </a:effectLst>
                  <a:latin typeface="Arial Black" pitchFamily="34" charset="0"/>
                </a:rPr>
                <a:t>Writing</a:t>
              </a:r>
            </a:p>
            <a:p>
              <a:pPr algn="ctr" eaLnBrk="0" fontAlgn="base" hangingPunct="0">
                <a:spcBef>
                  <a:spcPct val="0"/>
                </a:spcBef>
                <a:spcAft>
                  <a:spcPct val="0"/>
                </a:spcAft>
              </a:pPr>
              <a:r>
                <a:rPr lang="en-US" sz="4000" b="1" dirty="0">
                  <a:solidFill>
                    <a:srgbClr val="0A1F61"/>
                  </a:solidFill>
                  <a:effectLst>
                    <a:outerShdw blurRad="38100" dist="38100" dir="2700000" algn="tl">
                      <a:srgbClr val="000000">
                        <a:alpha val="43137"/>
                      </a:srgbClr>
                    </a:outerShdw>
                  </a:effectLst>
                </a:rPr>
                <a:t>e-mail and instant messages to blogs</a:t>
              </a:r>
              <a:endParaRPr lang="en-US" sz="5400" b="1" dirty="0">
                <a:solidFill>
                  <a:srgbClr val="0A1F61"/>
                </a:solidFill>
                <a:effectLst>
                  <a:outerShdw blurRad="38100" dist="38100" dir="2700000" algn="tl">
                    <a:srgbClr val="000000">
                      <a:alpha val="43137"/>
                    </a:srgbClr>
                  </a:outerShdw>
                </a:effectLst>
                <a:latin typeface="Arial Black" pitchFamily="34" charset="0"/>
              </a:endParaRPr>
            </a:p>
          </p:txBody>
        </p:sp>
        <p:sp>
          <p:nvSpPr>
            <p:cNvPr id="16" name="Rounded Rectangle 15"/>
            <p:cNvSpPr/>
            <p:nvPr/>
          </p:nvSpPr>
          <p:spPr bwMode="auto">
            <a:xfrm>
              <a:off x="802821" y="4818778"/>
              <a:ext cx="10140043" cy="1509737"/>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4000" dirty="0">
                  <a:solidFill>
                    <a:srgbClr val="000000"/>
                  </a:solidFill>
                  <a:effectLst>
                    <a:reflection blurRad="6350" stA="55000" endA="300" endPos="45500" dir="5400000" sy="-100000" algn="bl" rotWithShape="0"/>
                  </a:effectLst>
                  <a:latin typeface="Arial Black" pitchFamily="34" charset="0"/>
                </a:rPr>
                <a:t>Visualizing</a:t>
              </a:r>
            </a:p>
            <a:p>
              <a:pPr algn="ctr" eaLnBrk="0" fontAlgn="base" hangingPunct="0">
                <a:spcBef>
                  <a:spcPct val="0"/>
                </a:spcBef>
                <a:spcAft>
                  <a:spcPct val="0"/>
                </a:spcAft>
              </a:pPr>
              <a:r>
                <a:rPr lang="en-US" sz="4000" b="1" dirty="0">
                  <a:solidFill>
                    <a:srgbClr val="0A1F61"/>
                  </a:solidFill>
                  <a:effectLst>
                    <a:outerShdw blurRad="38100" dist="38100" dir="2700000" algn="tl">
                      <a:srgbClr val="000000">
                        <a:alpha val="43137"/>
                      </a:srgbClr>
                    </a:outerShdw>
                  </a:effectLst>
                </a:rPr>
                <a:t>electronic presentations, computer animation, and video. Multimedia</a:t>
              </a:r>
            </a:p>
          </p:txBody>
        </p:sp>
      </p:grpSp>
      <p:sp>
        <p:nvSpPr>
          <p:cNvPr id="446468" name="Rectangle 4"/>
          <p:cNvSpPr>
            <a:spLocks noGrp="1" noChangeArrowheads="1"/>
          </p:cNvSpPr>
          <p:nvPr>
            <p:ph type="title"/>
          </p:nvPr>
        </p:nvSpPr>
        <p:spPr>
          <a:xfrm>
            <a:off x="1981200" y="74800"/>
            <a:ext cx="8229600" cy="721488"/>
          </a:xfrm>
          <a:solidFill>
            <a:schemeClr val="tx1"/>
          </a:solidFill>
          <a:ln w="9525">
            <a:solidFill>
              <a:schemeClr val="tx1"/>
            </a:solidFill>
          </a:ln>
          <a:effectLst/>
        </p:spPr>
        <p:txBody>
          <a:bodyPr/>
          <a:lstStyle/>
          <a:p>
            <a:pPr>
              <a:defRPr/>
            </a:pPr>
            <a:r>
              <a:rPr lang="en-US" sz="5400" dirty="0">
                <a:solidFill>
                  <a:schemeClr val="bg1"/>
                </a:solidFill>
                <a:effectLst>
                  <a:outerShdw blurRad="38100" dist="38100" dir="2700000" algn="tl">
                    <a:srgbClr val="000000"/>
                  </a:outerShdw>
                </a:effectLst>
              </a:rPr>
              <a:t>Electronic Media</a:t>
            </a:r>
          </a:p>
        </p:txBody>
      </p:sp>
      <p:pic>
        <p:nvPicPr>
          <p:cNvPr id="2" name="Picture 1">
            <a:extLst>
              <a:ext uri="{FF2B5EF4-FFF2-40B4-BE49-F238E27FC236}">
                <a16:creationId xmlns:a16="http://schemas.microsoft.com/office/drawing/2014/main" id="{D994DA26-E0E0-A1C1-A442-76688440AF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788" y="5928897"/>
            <a:ext cx="1222425" cy="1096206"/>
          </a:xfrm>
          <a:prstGeom prst="rect">
            <a:avLst/>
          </a:prstGeom>
        </p:spPr>
      </p:pic>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1981200" y="303178"/>
            <a:ext cx="8229600" cy="1600200"/>
          </a:xfrm>
          <a:solidFill>
            <a:schemeClr val="accent4"/>
          </a:solidFill>
          <a:ln w="9525">
            <a:solidFill>
              <a:schemeClr val="tx1"/>
            </a:solidFill>
          </a:ln>
        </p:spPr>
        <p:txBody>
          <a:bodyPr/>
          <a:lstStyle/>
          <a:p>
            <a:pPr>
              <a:defRPr/>
            </a:pPr>
            <a:r>
              <a:rPr lang="en-US" sz="6000" dirty="0">
                <a:solidFill>
                  <a:schemeClr val="bg1"/>
                </a:solidFill>
                <a:effectLst>
                  <a:outerShdw blurRad="38100" dist="38100" dir="2700000" algn="tl">
                    <a:srgbClr val="000000"/>
                  </a:outerShdw>
                </a:effectLst>
              </a:rPr>
              <a:t> Choose the Medium</a:t>
            </a:r>
          </a:p>
        </p:txBody>
      </p:sp>
      <p:sp>
        <p:nvSpPr>
          <p:cNvPr id="5" name="Rectangle 4"/>
          <p:cNvSpPr/>
          <p:nvPr/>
        </p:nvSpPr>
        <p:spPr bwMode="auto">
          <a:xfrm>
            <a:off x="1981200" y="1981200"/>
            <a:ext cx="8229600" cy="41910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6" name="Flowchart: Alternate Process 5"/>
          <p:cNvSpPr/>
          <p:nvPr/>
        </p:nvSpPr>
        <p:spPr bwMode="auto">
          <a:xfrm>
            <a:off x="2133600" y="21717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Richness</a:t>
            </a:r>
          </a:p>
        </p:txBody>
      </p:sp>
      <p:sp>
        <p:nvSpPr>
          <p:cNvPr id="7" name="Flowchart: Alternate Process 6"/>
          <p:cNvSpPr/>
          <p:nvPr/>
        </p:nvSpPr>
        <p:spPr bwMode="auto">
          <a:xfrm>
            <a:off x="2133600" y="35433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Limitations</a:t>
            </a:r>
          </a:p>
        </p:txBody>
      </p:sp>
      <p:sp>
        <p:nvSpPr>
          <p:cNvPr id="8" name="Flowchart: Alternate Process 7"/>
          <p:cNvSpPr/>
          <p:nvPr/>
        </p:nvSpPr>
        <p:spPr bwMode="auto">
          <a:xfrm>
            <a:off x="2133600" y="49149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Cost</a:t>
            </a:r>
          </a:p>
        </p:txBody>
      </p:sp>
      <p:sp>
        <p:nvSpPr>
          <p:cNvPr id="9" name="Flowchart: Alternate Process 8"/>
          <p:cNvSpPr/>
          <p:nvPr/>
        </p:nvSpPr>
        <p:spPr bwMode="auto">
          <a:xfrm>
            <a:off x="6232634" y="21717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Formality</a:t>
            </a:r>
          </a:p>
        </p:txBody>
      </p:sp>
      <p:sp>
        <p:nvSpPr>
          <p:cNvPr id="10" name="Flowchart: Alternate Process 9"/>
          <p:cNvSpPr/>
          <p:nvPr/>
        </p:nvSpPr>
        <p:spPr bwMode="auto">
          <a:xfrm>
            <a:off x="6232634" y="35433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Urgency</a:t>
            </a:r>
          </a:p>
        </p:txBody>
      </p:sp>
      <p:sp>
        <p:nvSpPr>
          <p:cNvPr id="11" name="Flowchart: Alternate Process 10"/>
          <p:cNvSpPr/>
          <p:nvPr/>
        </p:nvSpPr>
        <p:spPr bwMode="auto">
          <a:xfrm>
            <a:off x="6232634" y="49149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Preferences</a:t>
            </a:r>
          </a:p>
        </p:txBody>
      </p:sp>
      <p:pic>
        <p:nvPicPr>
          <p:cNvPr id="2" name="Picture 1">
            <a:extLst>
              <a:ext uri="{FF2B5EF4-FFF2-40B4-BE49-F238E27FC236}">
                <a16:creationId xmlns:a16="http://schemas.microsoft.com/office/drawing/2014/main" id="{EF689757-002C-730A-E4B2-5D252BA48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a:extLst>
              <a:ext uri="{FF2B5EF4-FFF2-40B4-BE49-F238E27FC236}">
                <a16:creationId xmlns:a16="http://schemas.microsoft.com/office/drawing/2014/main" id="{066378F3-07E0-8864-5D05-121EC437B17B}"/>
              </a:ext>
            </a:extLst>
          </p:cNvPr>
          <p:cNvPicPr>
            <a:picLocks noChangeAspect="1"/>
          </p:cNvPicPr>
          <p:nvPr/>
        </p:nvPicPr>
        <p:blipFill>
          <a:blip r:embed="rId4"/>
          <a:stretch>
            <a:fillRect/>
          </a:stretch>
        </p:blipFill>
        <p:spPr>
          <a:xfrm>
            <a:off x="1849522" y="6371118"/>
            <a:ext cx="10236989" cy="211763"/>
          </a:xfrm>
          <a:prstGeom prst="rect">
            <a:avLst/>
          </a:prstGeom>
        </p:spPr>
      </p:pic>
      <p:sp>
        <p:nvSpPr>
          <p:cNvPr id="4" name="Freeform 5">
            <a:extLst>
              <a:ext uri="{FF2B5EF4-FFF2-40B4-BE49-F238E27FC236}">
                <a16:creationId xmlns:a16="http://schemas.microsoft.com/office/drawing/2014/main" id="{C91EE1E1-C1CF-7E1B-FDFF-67114F4189DA}"/>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a:solidFill>
                <a:prstClr val="black"/>
              </a:solidFill>
              <a:latin typeface="Calibri" panose="020F0502020204030204"/>
            </a:endParaRPr>
          </a:p>
        </p:txBody>
      </p:sp>
      <p:sp>
        <p:nvSpPr>
          <p:cNvPr id="12" name="Freeform 8">
            <a:extLst>
              <a:ext uri="{FF2B5EF4-FFF2-40B4-BE49-F238E27FC236}">
                <a16:creationId xmlns:a16="http://schemas.microsoft.com/office/drawing/2014/main" id="{A397B3A9-42FB-F953-D900-ADBD8088C597}"/>
              </a:ext>
            </a:extLst>
          </p:cNvPr>
          <p:cNvSpPr>
            <a:spLocks/>
          </p:cNvSpPr>
          <p:nvPr/>
        </p:nvSpPr>
        <p:spPr bwMode="auto">
          <a:xfrm>
            <a:off x="-55915" y="-27757"/>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defRPr/>
            </a:pPr>
            <a:endParaRPr lang="en-US" sz="3200" b="1" kern="0" dirty="0">
              <a:solidFill>
                <a:srgbClr val="FFFFFF"/>
              </a:solidFill>
              <a:effectLst>
                <a:outerShdw blurRad="38100" dist="38100" dir="2700000" algn="tl">
                  <a:srgbClr val="C0C0C0"/>
                </a:outerShdw>
              </a:effectLst>
              <a:latin typeface="Tahoma"/>
            </a:endParaRPr>
          </a:p>
        </p:txBody>
      </p:sp>
      <p:sp>
        <p:nvSpPr>
          <p:cNvPr id="13" name="TextBox 12">
            <a:extLst>
              <a:ext uri="{FF2B5EF4-FFF2-40B4-BE49-F238E27FC236}">
                <a16:creationId xmlns:a16="http://schemas.microsoft.com/office/drawing/2014/main" id="{E784C8D3-9FB4-4F9E-7684-17989ED2DE8F}"/>
              </a:ext>
            </a:extLst>
          </p:cNvPr>
          <p:cNvSpPr txBox="1"/>
          <p:nvPr/>
        </p:nvSpPr>
        <p:spPr>
          <a:xfrm>
            <a:off x="-55915" y="152977"/>
            <a:ext cx="2116285" cy="584775"/>
          </a:xfrm>
          <a:prstGeom prst="rect">
            <a:avLst/>
          </a:prstGeom>
          <a:noFill/>
        </p:spPr>
        <p:txBody>
          <a:bodyPr wrap="none" rtlCol="0">
            <a:spAutoFit/>
          </a:bodyPr>
          <a:lstStyle/>
          <a:p>
            <a:pPr>
              <a:defRPr/>
            </a:pPr>
            <a:r>
              <a:rPr lang="en-US" sz="3200" b="1" kern="0" dirty="0">
                <a:solidFill>
                  <a:srgbClr val="FFFFFF"/>
                </a:solidFill>
                <a:effectLst>
                  <a:outerShdw blurRad="38100" dist="38100" dir="2700000" algn="tl">
                    <a:srgbClr val="C0C0C0"/>
                  </a:outerShdw>
                </a:effectLst>
                <a:latin typeface="Tahoma"/>
              </a:rPr>
              <a:t>Lecture 8</a:t>
            </a: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1981200" y="303178"/>
            <a:ext cx="8229600" cy="1600200"/>
          </a:xfrm>
          <a:solidFill>
            <a:schemeClr val="accent4"/>
          </a:solidFill>
          <a:ln w="9525">
            <a:solidFill>
              <a:schemeClr val="tx1"/>
            </a:solidFill>
          </a:ln>
        </p:spPr>
        <p:txBody>
          <a:bodyPr/>
          <a:lstStyle/>
          <a:p>
            <a:pPr>
              <a:defRPr/>
            </a:pPr>
            <a:r>
              <a:rPr lang="en-US" sz="6000" dirty="0">
                <a:solidFill>
                  <a:schemeClr val="bg1"/>
                </a:solidFill>
                <a:effectLst>
                  <a:outerShdw blurRad="38100" dist="38100" dir="2700000" algn="tl">
                    <a:srgbClr val="000000"/>
                  </a:outerShdw>
                </a:effectLst>
              </a:rPr>
              <a:t> Choose the Medium</a:t>
            </a:r>
          </a:p>
        </p:txBody>
      </p:sp>
      <p:sp>
        <p:nvSpPr>
          <p:cNvPr id="5" name="Rectangle 4"/>
          <p:cNvSpPr/>
          <p:nvPr/>
        </p:nvSpPr>
        <p:spPr bwMode="auto">
          <a:xfrm>
            <a:off x="-26189" y="2266989"/>
            <a:ext cx="12112699" cy="41910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6" name="Flowchart: Alternate Process 5"/>
          <p:cNvSpPr/>
          <p:nvPr/>
        </p:nvSpPr>
        <p:spPr bwMode="auto">
          <a:xfrm>
            <a:off x="147487" y="1953548"/>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Richness</a:t>
            </a:r>
          </a:p>
        </p:txBody>
      </p:sp>
      <p:sp>
        <p:nvSpPr>
          <p:cNvPr id="7" name="Flowchart: Alternate Process 6"/>
          <p:cNvSpPr/>
          <p:nvPr/>
        </p:nvSpPr>
        <p:spPr bwMode="auto">
          <a:xfrm>
            <a:off x="220717" y="324870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Limitations</a:t>
            </a:r>
          </a:p>
        </p:txBody>
      </p:sp>
      <p:sp>
        <p:nvSpPr>
          <p:cNvPr id="8" name="Flowchart: Alternate Process 7"/>
          <p:cNvSpPr/>
          <p:nvPr/>
        </p:nvSpPr>
        <p:spPr bwMode="auto">
          <a:xfrm>
            <a:off x="247080" y="4719399"/>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Cost</a:t>
            </a:r>
          </a:p>
        </p:txBody>
      </p:sp>
      <p:sp>
        <p:nvSpPr>
          <p:cNvPr id="9" name="Flowchart: Alternate Process 8"/>
          <p:cNvSpPr/>
          <p:nvPr/>
        </p:nvSpPr>
        <p:spPr bwMode="auto">
          <a:xfrm>
            <a:off x="4823159" y="1961908"/>
            <a:ext cx="7368841" cy="135279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Richness is a medium's ability to (1) convey a message through more than one informational cue, (2) facilitate feedback, and (3) establish personal focus. The richest medium is face-to-face communication. Multimedia presentations are also quite rich</a:t>
            </a:r>
            <a:endParaRPr kumimoji="0" lang="en-US" sz="5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10" name="Flowchart: Alternate Process 9"/>
          <p:cNvSpPr/>
          <p:nvPr/>
        </p:nvSpPr>
        <p:spPr bwMode="auto">
          <a:xfrm>
            <a:off x="4823159" y="3543300"/>
            <a:ext cx="7510257"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000" b="1" dirty="0">
                <a:solidFill>
                  <a:prstClr val="black"/>
                </a:solidFill>
                <a:latin typeface="Times New Roman" pitchFamily="18" charset="0"/>
              </a:rPr>
              <a:t>Every medium has limitations, so choose carefully according to the situation and the audience. </a:t>
            </a:r>
          </a:p>
        </p:txBody>
      </p:sp>
      <p:sp>
        <p:nvSpPr>
          <p:cNvPr id="11" name="Flowchart: Alternate Process 10"/>
          <p:cNvSpPr/>
          <p:nvPr/>
        </p:nvSpPr>
        <p:spPr bwMode="auto">
          <a:xfrm>
            <a:off x="4823159" y="4719399"/>
            <a:ext cx="7368841"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The expense involved in using various media is a real financial factor and a perceived nonverbal signal, as well. </a:t>
            </a:r>
          </a:p>
        </p:txBody>
      </p:sp>
      <p:pic>
        <p:nvPicPr>
          <p:cNvPr id="2" name="Picture 1">
            <a:extLst>
              <a:ext uri="{FF2B5EF4-FFF2-40B4-BE49-F238E27FC236}">
                <a16:creationId xmlns:a16="http://schemas.microsoft.com/office/drawing/2014/main" id="{EF689757-002C-730A-E4B2-5D252BA48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a:extLst>
              <a:ext uri="{FF2B5EF4-FFF2-40B4-BE49-F238E27FC236}">
                <a16:creationId xmlns:a16="http://schemas.microsoft.com/office/drawing/2014/main" id="{066378F3-07E0-8864-5D05-121EC437B17B}"/>
              </a:ext>
            </a:extLst>
          </p:cNvPr>
          <p:cNvPicPr>
            <a:picLocks noChangeAspect="1"/>
          </p:cNvPicPr>
          <p:nvPr/>
        </p:nvPicPr>
        <p:blipFill>
          <a:blip r:embed="rId4"/>
          <a:stretch>
            <a:fillRect/>
          </a:stretch>
        </p:blipFill>
        <p:spPr>
          <a:xfrm>
            <a:off x="1849522" y="6371118"/>
            <a:ext cx="10236989" cy="211763"/>
          </a:xfrm>
          <a:prstGeom prst="rect">
            <a:avLst/>
          </a:prstGeom>
        </p:spPr>
      </p:pic>
      <p:sp>
        <p:nvSpPr>
          <p:cNvPr id="4" name="Freeform 5">
            <a:extLst>
              <a:ext uri="{FF2B5EF4-FFF2-40B4-BE49-F238E27FC236}">
                <a16:creationId xmlns:a16="http://schemas.microsoft.com/office/drawing/2014/main" id="{C91EE1E1-C1CF-7E1B-FDFF-67114F4189DA}"/>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8">
            <a:extLst>
              <a:ext uri="{FF2B5EF4-FFF2-40B4-BE49-F238E27FC236}">
                <a16:creationId xmlns:a16="http://schemas.microsoft.com/office/drawing/2014/main" id="{A397B3A9-42FB-F953-D900-ADBD8088C597}"/>
              </a:ext>
            </a:extLst>
          </p:cNvPr>
          <p:cNvSpPr>
            <a:spLocks/>
          </p:cNvSpPr>
          <p:nvPr/>
        </p:nvSpPr>
        <p:spPr bwMode="auto">
          <a:xfrm>
            <a:off x="-55915" y="-27757"/>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3" name="TextBox 12">
            <a:extLst>
              <a:ext uri="{FF2B5EF4-FFF2-40B4-BE49-F238E27FC236}">
                <a16:creationId xmlns:a16="http://schemas.microsoft.com/office/drawing/2014/main" id="{E784C8D3-9FB4-4F9E-7684-17989ED2DE8F}"/>
              </a:ext>
            </a:extLst>
          </p:cNvPr>
          <p:cNvSpPr txBox="1"/>
          <p:nvPr/>
        </p:nvSpPr>
        <p:spPr>
          <a:xfrm>
            <a:off x="-55915" y="152977"/>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extLst>
      <p:ext uri="{BB962C8B-B14F-4D97-AF65-F5344CB8AC3E}">
        <p14:creationId xmlns:p14="http://schemas.microsoft.com/office/powerpoint/2010/main" val="63218404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1981200" y="303178"/>
            <a:ext cx="8229600" cy="1600200"/>
          </a:xfrm>
          <a:solidFill>
            <a:schemeClr val="accent4"/>
          </a:solidFill>
          <a:ln w="9525">
            <a:solidFill>
              <a:schemeClr val="tx1"/>
            </a:solidFill>
          </a:ln>
        </p:spPr>
        <p:txBody>
          <a:bodyPr/>
          <a:lstStyle/>
          <a:p>
            <a:pPr>
              <a:defRPr/>
            </a:pPr>
            <a:r>
              <a:rPr lang="en-US" sz="6000" dirty="0">
                <a:solidFill>
                  <a:schemeClr val="bg1"/>
                </a:solidFill>
                <a:effectLst>
                  <a:outerShdw blurRad="38100" dist="38100" dir="2700000" algn="tl">
                    <a:srgbClr val="000000"/>
                  </a:outerShdw>
                </a:effectLst>
              </a:rPr>
              <a:t> Choose the Medium</a:t>
            </a:r>
          </a:p>
        </p:txBody>
      </p:sp>
      <p:sp>
        <p:nvSpPr>
          <p:cNvPr id="5" name="Rectangle 4"/>
          <p:cNvSpPr/>
          <p:nvPr/>
        </p:nvSpPr>
        <p:spPr bwMode="auto">
          <a:xfrm>
            <a:off x="1981200" y="1981200"/>
            <a:ext cx="8229600" cy="41910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6" name="Flowchart: Alternate Process 5"/>
          <p:cNvSpPr/>
          <p:nvPr/>
        </p:nvSpPr>
        <p:spPr bwMode="auto">
          <a:xfrm>
            <a:off x="4434980" y="2045030"/>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Your choice of media is a nonverbal signal that governs the style and tone of your message.</a:t>
            </a:r>
            <a:endParaRPr kumimoji="0" lang="en-US" sz="60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7" name="Flowchart: Alternate Process 6"/>
          <p:cNvSpPr/>
          <p:nvPr/>
        </p:nvSpPr>
        <p:spPr bwMode="auto">
          <a:xfrm>
            <a:off x="4434980" y="3487751"/>
            <a:ext cx="5775819"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1" i="0" strike="noStrike" kern="1200" cap="none" spc="0" normalizeH="0" baseline="0" noProof="0" dirty="0">
                <a:ln>
                  <a:noFill/>
                </a:ln>
                <a:solidFill>
                  <a:prstClr val="black"/>
                </a:solidFill>
                <a:effectLst/>
                <a:uLnTx/>
                <a:uFillTx/>
                <a:latin typeface="Times New Roman" pitchFamily="18" charset="0"/>
                <a:ea typeface="+mn-ea"/>
                <a:cs typeface="+mn-cs"/>
              </a:rPr>
              <a:t>Choose the medium wisely, if a message is urgent. However, be sure to respect the time and workloads of audience members. </a:t>
            </a:r>
          </a:p>
        </p:txBody>
      </p:sp>
      <p:sp>
        <p:nvSpPr>
          <p:cNvPr id="8" name="Flowchart: Alternate Process 7"/>
          <p:cNvSpPr/>
          <p:nvPr/>
        </p:nvSpPr>
        <p:spPr bwMode="auto">
          <a:xfrm>
            <a:off x="4434981" y="4757256"/>
            <a:ext cx="5651128"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Make sure to consider which media your audience expects or prefers. </a:t>
            </a:r>
          </a:p>
        </p:txBody>
      </p:sp>
      <p:sp>
        <p:nvSpPr>
          <p:cNvPr id="9" name="Flowchart: Alternate Process 8"/>
          <p:cNvSpPr/>
          <p:nvPr/>
        </p:nvSpPr>
        <p:spPr bwMode="auto">
          <a:xfrm>
            <a:off x="105489" y="204503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Formality</a:t>
            </a:r>
          </a:p>
        </p:txBody>
      </p:sp>
      <p:sp>
        <p:nvSpPr>
          <p:cNvPr id="10" name="Flowchart: Alternate Process 9"/>
          <p:cNvSpPr/>
          <p:nvPr/>
        </p:nvSpPr>
        <p:spPr bwMode="auto">
          <a:xfrm>
            <a:off x="144517" y="341663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Urgency</a:t>
            </a:r>
          </a:p>
        </p:txBody>
      </p:sp>
      <p:sp>
        <p:nvSpPr>
          <p:cNvPr id="11" name="Flowchart: Alternate Process 10"/>
          <p:cNvSpPr/>
          <p:nvPr/>
        </p:nvSpPr>
        <p:spPr bwMode="auto">
          <a:xfrm>
            <a:off x="105489" y="4757256"/>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Preferences</a:t>
            </a:r>
          </a:p>
        </p:txBody>
      </p:sp>
      <p:pic>
        <p:nvPicPr>
          <p:cNvPr id="2" name="Picture 1">
            <a:extLst>
              <a:ext uri="{FF2B5EF4-FFF2-40B4-BE49-F238E27FC236}">
                <a16:creationId xmlns:a16="http://schemas.microsoft.com/office/drawing/2014/main" id="{EF689757-002C-730A-E4B2-5D252BA48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a:extLst>
              <a:ext uri="{FF2B5EF4-FFF2-40B4-BE49-F238E27FC236}">
                <a16:creationId xmlns:a16="http://schemas.microsoft.com/office/drawing/2014/main" id="{066378F3-07E0-8864-5D05-121EC437B17B}"/>
              </a:ext>
            </a:extLst>
          </p:cNvPr>
          <p:cNvPicPr>
            <a:picLocks noChangeAspect="1"/>
          </p:cNvPicPr>
          <p:nvPr/>
        </p:nvPicPr>
        <p:blipFill>
          <a:blip r:embed="rId4"/>
          <a:stretch>
            <a:fillRect/>
          </a:stretch>
        </p:blipFill>
        <p:spPr>
          <a:xfrm>
            <a:off x="1849522" y="6371118"/>
            <a:ext cx="10236989" cy="211763"/>
          </a:xfrm>
          <a:prstGeom prst="rect">
            <a:avLst/>
          </a:prstGeom>
        </p:spPr>
      </p:pic>
      <p:sp>
        <p:nvSpPr>
          <p:cNvPr id="4" name="Freeform 5">
            <a:extLst>
              <a:ext uri="{FF2B5EF4-FFF2-40B4-BE49-F238E27FC236}">
                <a16:creationId xmlns:a16="http://schemas.microsoft.com/office/drawing/2014/main" id="{C91EE1E1-C1CF-7E1B-FDFF-67114F4189DA}"/>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8">
            <a:extLst>
              <a:ext uri="{FF2B5EF4-FFF2-40B4-BE49-F238E27FC236}">
                <a16:creationId xmlns:a16="http://schemas.microsoft.com/office/drawing/2014/main" id="{A397B3A9-42FB-F953-D900-ADBD8088C597}"/>
              </a:ext>
            </a:extLst>
          </p:cNvPr>
          <p:cNvSpPr>
            <a:spLocks/>
          </p:cNvSpPr>
          <p:nvPr/>
        </p:nvSpPr>
        <p:spPr bwMode="auto">
          <a:xfrm>
            <a:off x="-55915" y="-27757"/>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3" name="TextBox 12">
            <a:extLst>
              <a:ext uri="{FF2B5EF4-FFF2-40B4-BE49-F238E27FC236}">
                <a16:creationId xmlns:a16="http://schemas.microsoft.com/office/drawing/2014/main" id="{E784C8D3-9FB4-4F9E-7684-17989ED2DE8F}"/>
              </a:ext>
            </a:extLst>
          </p:cNvPr>
          <p:cNvSpPr txBox="1"/>
          <p:nvPr/>
        </p:nvSpPr>
        <p:spPr>
          <a:xfrm>
            <a:off x="-55915" y="152977"/>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Tree>
    <p:extLst>
      <p:ext uri="{BB962C8B-B14F-4D97-AF65-F5344CB8AC3E}">
        <p14:creationId xmlns:p14="http://schemas.microsoft.com/office/powerpoint/2010/main" val="2850663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689757-002C-730A-E4B2-5D252BA48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a:extLst>
              <a:ext uri="{FF2B5EF4-FFF2-40B4-BE49-F238E27FC236}">
                <a16:creationId xmlns:a16="http://schemas.microsoft.com/office/drawing/2014/main" id="{066378F3-07E0-8864-5D05-121EC437B17B}"/>
              </a:ext>
            </a:extLst>
          </p:cNvPr>
          <p:cNvPicPr>
            <a:picLocks noChangeAspect="1"/>
          </p:cNvPicPr>
          <p:nvPr/>
        </p:nvPicPr>
        <p:blipFill>
          <a:blip r:embed="rId4"/>
          <a:stretch>
            <a:fillRect/>
          </a:stretch>
        </p:blipFill>
        <p:spPr>
          <a:xfrm>
            <a:off x="1849522" y="6371118"/>
            <a:ext cx="10236989" cy="211763"/>
          </a:xfrm>
          <a:prstGeom prst="rect">
            <a:avLst/>
          </a:prstGeom>
        </p:spPr>
      </p:pic>
      <p:sp>
        <p:nvSpPr>
          <p:cNvPr id="4" name="Freeform 5">
            <a:extLst>
              <a:ext uri="{FF2B5EF4-FFF2-40B4-BE49-F238E27FC236}">
                <a16:creationId xmlns:a16="http://schemas.microsoft.com/office/drawing/2014/main" id="{C91EE1E1-C1CF-7E1B-FDFF-67114F4189DA}"/>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8">
            <a:extLst>
              <a:ext uri="{FF2B5EF4-FFF2-40B4-BE49-F238E27FC236}">
                <a16:creationId xmlns:a16="http://schemas.microsoft.com/office/drawing/2014/main" id="{A397B3A9-42FB-F953-D900-ADBD8088C597}"/>
              </a:ext>
            </a:extLst>
          </p:cNvPr>
          <p:cNvSpPr>
            <a:spLocks/>
          </p:cNvSpPr>
          <p:nvPr/>
        </p:nvSpPr>
        <p:spPr bwMode="auto">
          <a:xfrm>
            <a:off x="-55915" y="-27757"/>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3" name="TextBox 12">
            <a:extLst>
              <a:ext uri="{FF2B5EF4-FFF2-40B4-BE49-F238E27FC236}">
                <a16:creationId xmlns:a16="http://schemas.microsoft.com/office/drawing/2014/main" id="{E784C8D3-9FB4-4F9E-7684-17989ED2DE8F}"/>
              </a:ext>
            </a:extLst>
          </p:cNvPr>
          <p:cNvSpPr txBox="1"/>
          <p:nvPr/>
        </p:nvSpPr>
        <p:spPr>
          <a:xfrm>
            <a:off x="-55915" y="152977"/>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16" name="Title 5">
            <a:extLst>
              <a:ext uri="{FF2B5EF4-FFF2-40B4-BE49-F238E27FC236}">
                <a16:creationId xmlns:a16="http://schemas.microsoft.com/office/drawing/2014/main" id="{062EE9B7-D381-A67E-03B2-01F4F6035545}"/>
              </a:ext>
            </a:extLst>
          </p:cNvPr>
          <p:cNvSpPr txBox="1">
            <a:spLocks/>
          </p:cNvSpPr>
          <p:nvPr/>
        </p:nvSpPr>
        <p:spPr bwMode="auto">
          <a:xfrm>
            <a:off x="2060370" y="1930307"/>
            <a:ext cx="8229600" cy="1984375"/>
          </a:xfrm>
          <a:prstGeom prst="rect">
            <a:avLst/>
          </a:prstGeom>
          <a:solidFill>
            <a:srgbClr val="006666"/>
          </a:solidFill>
          <a:ln w="9525">
            <a:solidFill>
              <a:schemeClr val="tx2"/>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en-US" kern="0">
                <a:solidFill>
                  <a:schemeClr val="bg1"/>
                </a:solidFill>
              </a:rPr>
              <a:t>Organizing Your Message</a:t>
            </a:r>
            <a:endParaRPr lang="en-US" kern="0" dirty="0">
              <a:solidFill>
                <a:schemeClr val="bg1"/>
              </a:solidFill>
            </a:endParaRPr>
          </a:p>
        </p:txBody>
      </p:sp>
    </p:spTree>
    <p:extLst>
      <p:ext uri="{BB962C8B-B14F-4D97-AF65-F5344CB8AC3E}">
        <p14:creationId xmlns:p14="http://schemas.microsoft.com/office/powerpoint/2010/main" val="340965491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219038"/>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383838" y="1353911"/>
            <a:ext cx="3505200" cy="4163727"/>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4114800" y="2057400"/>
            <a:ext cx="4419600"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Main Idea</a:t>
            </a: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3886766" y="2845966"/>
            <a:ext cx="7625821" cy="206839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and it summarizes two things:</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(1) what you want your audience to do or think and</a:t>
            </a:r>
            <a:endPar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(2) why they should do so</a:t>
            </a:r>
            <a:r>
              <a:rPr kumimoji="0" lang="ar-EG" altLang="ja-JP" sz="24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t>
            </a:r>
            <a:endParaRPr kumimoji="0" lang="en-US" sz="66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42033500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219038"/>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382923" y="1353871"/>
            <a:ext cx="1862837" cy="4163727"/>
          </a:xfrm>
          <a:prstGeom prst="rect">
            <a:avLst/>
          </a:prstGeom>
        </p:spPr>
      </p:pic>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002635" y="1920062"/>
            <a:ext cx="10308689" cy="3080545"/>
          </a:xfrm>
          <a:prstGeom prst="rect">
            <a:avLst/>
          </a:prstGeom>
          <a:noFill/>
          <a:ln w="9525">
            <a:noFill/>
            <a:miter lim="800000"/>
            <a:headEnd/>
            <a:tailEnd/>
          </a:ln>
          <a:effectLst/>
        </p:spPr>
        <p:txBody>
          <a:bodyPr wrap="none" anchor="ctr"/>
          <a:lstStyle/>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If your purpose is to inform and the material is factual,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 major points might be based on something physical or financial—</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something you can visualize or measure, such as activities</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to be performed, functional units. When you're describing a process, </a:t>
            </a:r>
            <a:endParaRPr kumimoji="0" lang="ar-EG"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28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major points are almost inevitably steps in the process. </a:t>
            </a:r>
            <a:endParaRPr lang="en-US" sz="7200" dirty="0">
              <a:solidFill>
                <a:srgbClr val="000000"/>
              </a:solidFill>
              <a:effectLst>
                <a:outerShdw blurRad="38100" dist="38100" dir="2700000" algn="tl">
                  <a:srgbClr val="C0C0C0"/>
                </a:outerShdw>
              </a:effectLst>
              <a:latin typeface="Tahoma" pitchFamily="34" charset="0"/>
            </a:endParaRPr>
          </a:p>
        </p:txBody>
      </p:sp>
      <p:sp>
        <p:nvSpPr>
          <p:cNvPr id="26" name="TextBox 25">
            <a:extLst>
              <a:ext uri="{FF2B5EF4-FFF2-40B4-BE49-F238E27FC236}">
                <a16:creationId xmlns:a16="http://schemas.microsoft.com/office/drawing/2014/main" id="{354BFF93-F026-44BC-0A04-B2C3E53FBDED}"/>
              </a:ext>
            </a:extLst>
          </p:cNvPr>
          <p:cNvSpPr txBox="1"/>
          <p:nvPr/>
        </p:nvSpPr>
        <p:spPr>
          <a:xfrm>
            <a:off x="4683507" y="1342102"/>
            <a:ext cx="6213020"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Major Points</a:t>
            </a:r>
          </a:p>
        </p:txBody>
      </p:sp>
    </p:spTree>
    <p:custDataLst>
      <p:tags r:id="rId1"/>
    </p:custDataLst>
    <p:extLst>
      <p:ext uri="{BB962C8B-B14F-4D97-AF65-F5344CB8AC3E}">
        <p14:creationId xmlns:p14="http://schemas.microsoft.com/office/powerpoint/2010/main" val="3117203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489" y="5976456"/>
            <a:ext cx="1222425" cy="1096206"/>
          </a:xfrm>
          <a:prstGeom prst="rect">
            <a:avLst/>
          </a:prstGeom>
        </p:spPr>
      </p:pic>
      <p:pic>
        <p:nvPicPr>
          <p:cNvPr id="3" name="Picture 2"/>
          <p:cNvPicPr>
            <a:picLocks noChangeAspect="1"/>
          </p:cNvPicPr>
          <p:nvPr/>
        </p:nvPicPr>
        <p:blipFill>
          <a:blip r:embed="rId5"/>
          <a:stretch>
            <a:fillRect/>
          </a:stretch>
        </p:blipFill>
        <p:spPr>
          <a:xfrm>
            <a:off x="2221711" y="5626817"/>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2002635" y="7427"/>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1486005"/>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148600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80585" y="67042"/>
            <a:ext cx="2254401" cy="136291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14" name="TextBox 13">
            <a:extLst>
              <a:ext uri="{FF2B5EF4-FFF2-40B4-BE49-F238E27FC236}">
                <a16:creationId xmlns:a16="http://schemas.microsoft.com/office/drawing/2014/main" id="{FEC787FB-2DDB-54D6-A4E4-6BF9B95D9B10}"/>
              </a:ext>
            </a:extLst>
          </p:cNvPr>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8</a:t>
            </a:r>
          </a:p>
        </p:txBody>
      </p:sp>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2666927" y="-161967"/>
            <a:ext cx="8229600" cy="114375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p:txBody>
      </p:sp>
      <p:pic>
        <p:nvPicPr>
          <p:cNvPr id="11" name="Picture 10" descr="shutterstock_17100235.jpg">
            <a:extLst>
              <a:ext uri="{FF2B5EF4-FFF2-40B4-BE49-F238E27FC236}">
                <a16:creationId xmlns:a16="http://schemas.microsoft.com/office/drawing/2014/main" id="{3ABAA743-4E66-9096-42E1-8B8928FC87DF}"/>
              </a:ext>
            </a:extLst>
          </p:cNvPr>
          <p:cNvPicPr>
            <a:picLocks noChangeAspect="1"/>
          </p:cNvPicPr>
          <p:nvPr/>
        </p:nvPicPr>
        <p:blipFill>
          <a:blip r:embed="rId8" cstate="screen"/>
          <a:srcRect b="1852"/>
          <a:stretch>
            <a:fillRect/>
          </a:stretch>
        </p:blipFill>
        <p:spPr>
          <a:xfrm>
            <a:off x="-425040" y="1429955"/>
            <a:ext cx="3505200" cy="4163727"/>
          </a:xfrm>
          <a:prstGeom prst="rect">
            <a:avLst/>
          </a:prstGeom>
        </p:spPr>
      </p:pic>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5033653" y="1093519"/>
            <a:ext cx="2542764"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lang="en-US" sz="4000" dirty="0">
                <a:solidFill>
                  <a:srgbClr val="000000"/>
                </a:solidFill>
                <a:effectLst>
                  <a:outerShdw blurRad="38100" dist="38100" dir="2700000" algn="tl">
                    <a:srgbClr val="C0C0C0"/>
                  </a:outerShdw>
                </a:effectLst>
                <a:latin typeface="Tahoma" pitchFamily="34" charset="0"/>
              </a:rPr>
              <a:t>Evidence</a:t>
            </a:r>
            <a:endPar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2517503" y="2107888"/>
            <a:ext cx="9674497" cy="3090325"/>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you're ready to back them up with examples and evidence</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that help audience members understand, accept, </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and remember your message. </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 examples and evidence carefully.</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Remember that you want to be not only compelling and</a:t>
            </a:r>
            <a:endParaRPr kumimoji="0" lang="ar-EG"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sz="3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complete but also as concise as possible.</a:t>
            </a:r>
            <a:endParaRPr kumimoji="0" lang="en-US" sz="8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095829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لكم كل الشكر والتقدير والاحترام،</a:t>
            </a:r>
            <a:endParaRPr kumimoji="0" lang="ar-SA"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id="{6F5A60B0-BD8D-C710-E621-22E22FE66D04}"/>
                  </a:ext>
                </a:extLst>
              </p14:cNvPr>
              <p14:cNvContentPartPr/>
              <p14:nvPr/>
            </p14:nvContentPartPr>
            <p14:xfrm>
              <a:off x="2851200" y="4749840"/>
              <a:ext cx="360" cy="360"/>
            </p14:xfrm>
          </p:contentPart>
        </mc:Choice>
        <mc:Fallback xmlns="">
          <p:pic>
            <p:nvPicPr>
              <p:cNvPr id="13" name="Ink 12">
                <a:extLst>
                  <a:ext uri="{FF2B5EF4-FFF2-40B4-BE49-F238E27FC236}">
                    <a16:creationId xmlns:a16="http://schemas.microsoft.com/office/drawing/2014/main" id="{6F5A60B0-BD8D-C710-E621-22E22FE66D04}"/>
                  </a:ext>
                </a:extLst>
              </p:cNvPr>
              <p:cNvPicPr/>
              <p:nvPr/>
            </p:nvPicPr>
            <p:blipFill>
              <a:blip r:embed="rId7"/>
              <a:stretch>
                <a:fillRect/>
              </a:stretch>
            </p:blipFill>
            <p:spPr>
              <a:xfrm>
                <a:off x="2835360" y="4686480"/>
                <a:ext cx="3168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4" name="Ink 13">
                <a:extLst>
                  <a:ext uri="{FF2B5EF4-FFF2-40B4-BE49-F238E27FC236}">
                    <a16:creationId xmlns:a16="http://schemas.microsoft.com/office/drawing/2014/main" id="{7649913D-91F5-570D-EA6F-941317EB25D9}"/>
                  </a:ext>
                </a:extLst>
              </p14:cNvPr>
              <p14:cNvContentPartPr/>
              <p14:nvPr/>
            </p14:nvContentPartPr>
            <p14:xfrm>
              <a:off x="2851200" y="4749840"/>
              <a:ext cx="360" cy="360"/>
            </p14:xfrm>
          </p:contentPart>
        </mc:Choice>
        <mc:Fallback xmlns="">
          <p:pic>
            <p:nvPicPr>
              <p:cNvPr id="14" name="Ink 13">
                <a:extLst>
                  <a:ext uri="{FF2B5EF4-FFF2-40B4-BE49-F238E27FC236}">
                    <a16:creationId xmlns:a16="http://schemas.microsoft.com/office/drawing/2014/main" id="{7649913D-91F5-570D-EA6F-941317EB25D9}"/>
                  </a:ext>
                </a:extLst>
              </p:cNvPr>
              <p:cNvPicPr/>
              <p:nvPr/>
            </p:nvPicPr>
            <p:blipFill>
              <a:blip r:embed="rId7"/>
              <a:stretch>
                <a:fillRect/>
              </a:stretch>
            </p:blipFill>
            <p:spPr>
              <a:xfrm>
                <a:off x="2835360" y="4686480"/>
                <a:ext cx="31680" cy="127080"/>
              </a:xfrm>
              <a:prstGeom prst="rect">
                <a:avLst/>
              </a:prstGeom>
            </p:spPr>
          </p:pic>
        </mc:Fallback>
      </mc:AlternateContent>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8"/>
</p:tagLst>
</file>

<file path=ppt/tags/tag2.xml><?xml version="1.0" encoding="utf-8"?>
<p:tagLst xmlns:a="http://schemas.openxmlformats.org/drawingml/2006/main" xmlns:r="http://schemas.openxmlformats.org/officeDocument/2006/relationships" xmlns:p="http://schemas.openxmlformats.org/presentationml/2006/main">
  <p:tag name="TIMING" val="|41.8"/>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41.8"/>
</p:tagLst>
</file>

<file path=ppt/tags/tag5.xml><?xml version="1.0" encoding="utf-8"?>
<p:tagLst xmlns:a="http://schemas.openxmlformats.org/drawingml/2006/main" xmlns:r="http://schemas.openxmlformats.org/officeDocument/2006/relationships" xmlns:p="http://schemas.openxmlformats.org/presentationml/2006/main">
  <p:tag name="TIMING" val="|41.8"/>
</p:tagLst>
</file>

<file path=ppt/tags/tag6.xml><?xml version="1.0" encoding="utf-8"?>
<p:tagLst xmlns:a="http://schemas.openxmlformats.org/drawingml/2006/main" xmlns:r="http://schemas.openxmlformats.org/officeDocument/2006/relationships" xmlns:p="http://schemas.openxmlformats.org/presentationml/2006/main">
  <p:tag name="TIMING" val="|41.8"/>
</p:tagLst>
</file>

<file path=ppt/tags/tag7.xml><?xml version="1.0" encoding="utf-8"?>
<p:tagLst xmlns:a="http://schemas.openxmlformats.org/drawingml/2006/main" xmlns:r="http://schemas.openxmlformats.org/officeDocument/2006/relationships" xmlns:p="http://schemas.openxmlformats.org/presentationml/2006/main">
  <p:tag name="TIMING" val="|41.8"/>
</p:tagLst>
</file>

<file path=ppt/tags/tag8.xml><?xml version="1.0" encoding="utf-8"?>
<p:tagLst xmlns:a="http://schemas.openxmlformats.org/drawingml/2006/main" xmlns:r="http://schemas.openxmlformats.org/officeDocument/2006/relationships" xmlns:p="http://schemas.openxmlformats.org/presentationml/2006/main">
  <p:tag name="TIMING" val="|41.8"/>
</p:tagLst>
</file>

<file path=ppt/tags/tag9.xml><?xml version="1.0" encoding="utf-8"?>
<p:tagLst xmlns:a="http://schemas.openxmlformats.org/drawingml/2006/main" xmlns:r="http://schemas.openxmlformats.org/officeDocument/2006/relationships" xmlns:p="http://schemas.openxmlformats.org/presentationml/2006/main">
  <p:tag name="TIMING" val="|41.8"/>
</p:tagLst>
</file>

<file path=ppt/tags/tag10.xml><?xml version="1.0" encoding="utf-8"?>
<p:tagLst xmlns:a="http://schemas.openxmlformats.org/drawingml/2006/main" xmlns:r="http://schemas.openxmlformats.org/officeDocument/2006/relationships" xmlns:p="http://schemas.openxmlformats.org/presentationml/2006/main">
  <p:tag name="TIMING" val="|41.8"/>
</p:tagLst>
</file>

<file path=ppt/tags/tag11.xml><?xml version="1.0" encoding="utf-8"?>
<p:tagLst xmlns:a="http://schemas.openxmlformats.org/drawingml/2006/main" xmlns:r="http://schemas.openxmlformats.org/officeDocument/2006/relationships" xmlns:p="http://schemas.openxmlformats.org/presentationml/2006/main">
  <p:tag name="TIMING" val="|41.8"/>
</p:tagLst>
</file>

<file path=ppt/tags/tag12.xml><?xml version="1.0" encoding="utf-8"?>
<p:tagLst xmlns:a="http://schemas.openxmlformats.org/drawingml/2006/main" xmlns:r="http://schemas.openxmlformats.org/officeDocument/2006/relationships" xmlns:p="http://schemas.openxmlformats.org/presentationml/2006/main">
  <p:tag name="TIMING" val="|41.8"/>
</p:tagLst>
</file>

<file path=ppt/tags/tag13.xml><?xml version="1.0" encoding="utf-8"?>
<p:tagLst xmlns:a="http://schemas.openxmlformats.org/drawingml/2006/main" xmlns:r="http://schemas.openxmlformats.org/officeDocument/2006/relationships" xmlns:p="http://schemas.openxmlformats.org/presentationml/2006/main">
  <p:tag name="TIMING" val="|41.8"/>
</p:tagLst>
</file>

<file path=ppt/tags/tag14.xml><?xml version="1.0" encoding="utf-8"?>
<p:tagLst xmlns:a="http://schemas.openxmlformats.org/drawingml/2006/main" xmlns:r="http://schemas.openxmlformats.org/officeDocument/2006/relationships" xmlns:p="http://schemas.openxmlformats.org/presentationml/2006/main">
  <p:tag name="TIMING" val="|41.8"/>
</p:tagLst>
</file>

<file path=ppt/tags/tag15.xml><?xml version="1.0" encoding="utf-8"?>
<p:tagLst xmlns:a="http://schemas.openxmlformats.org/drawingml/2006/main" xmlns:r="http://schemas.openxmlformats.org/officeDocument/2006/relationships" xmlns:p="http://schemas.openxmlformats.org/presentationml/2006/main">
  <p:tag name="TIMING" val="|41.8"/>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6720</TotalTime>
  <Words>3907</Words>
  <Application>Microsoft Office PowerPoint</Application>
  <PresentationFormat>Widescreen</PresentationFormat>
  <Paragraphs>366</Paragraphs>
  <Slides>43</Slides>
  <Notes>39</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Arial</vt:lpstr>
      <vt:lpstr>Arial Black</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8 BY       Dr. Manal  El-Sayed</vt:lpstr>
      <vt:lpstr>PowerPoint Presentation</vt:lpstr>
      <vt:lpstr>PowerPoint Presentation</vt:lpstr>
      <vt:lpstr>Three-Step Process</vt:lpstr>
      <vt:lpstr>Three-Step Process</vt:lpstr>
      <vt:lpstr>Three-Step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Oral Media</vt:lpstr>
      <vt:lpstr>Oral Media</vt:lpstr>
      <vt:lpstr>PowerPoint Presentation</vt:lpstr>
      <vt:lpstr>PowerPoint Presentation</vt:lpstr>
      <vt:lpstr>PowerPoint Presentation</vt:lpstr>
      <vt:lpstr>PowerPoint Presentation</vt:lpstr>
      <vt:lpstr>Electronic Media</vt:lpstr>
      <vt:lpstr> Choose the Medium</vt:lpstr>
      <vt:lpstr> Choose the Medium</vt:lpstr>
      <vt:lpstr> Choose the Medium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155</cp:revision>
  <dcterms:created xsi:type="dcterms:W3CDTF">2021-08-03T13:03:26Z</dcterms:created>
  <dcterms:modified xsi:type="dcterms:W3CDTF">2023-03-10T07:58:53Z</dcterms:modified>
</cp:coreProperties>
</file>