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313" r:id="rId4"/>
    <p:sldId id="570" r:id="rId5"/>
    <p:sldId id="521" r:id="rId6"/>
    <p:sldId id="522" r:id="rId7"/>
    <p:sldId id="569" r:id="rId8"/>
    <p:sldId id="523" r:id="rId9"/>
    <p:sldId id="524" r:id="rId10"/>
    <p:sldId id="525" r:id="rId11"/>
    <p:sldId id="526" r:id="rId12"/>
    <p:sldId id="527" r:id="rId13"/>
    <p:sldId id="528" r:id="rId14"/>
    <p:sldId id="529" r:id="rId15"/>
    <p:sldId id="530" r:id="rId16"/>
    <p:sldId id="531" r:id="rId17"/>
    <p:sldId id="532" r:id="rId18"/>
    <p:sldId id="533" r:id="rId19"/>
    <p:sldId id="534" r:id="rId20"/>
    <p:sldId id="535" r:id="rId21"/>
    <p:sldId id="538" r:id="rId22"/>
    <p:sldId id="536" r:id="rId23"/>
    <p:sldId id="540" r:id="rId24"/>
    <p:sldId id="558" r:id="rId25"/>
    <p:sldId id="560" r:id="rId26"/>
    <p:sldId id="561" r:id="rId27"/>
    <p:sldId id="562" r:id="rId28"/>
    <p:sldId id="563" r:id="rId29"/>
    <p:sldId id="564" r:id="rId30"/>
    <p:sldId id="565" r:id="rId31"/>
    <p:sldId id="566" r:id="rId32"/>
    <p:sldId id="567" r:id="rId33"/>
    <p:sldId id="549" r:id="rId34"/>
    <p:sldId id="550" r:id="rId35"/>
    <p:sldId id="553" r:id="rId36"/>
    <p:sldId id="554" r:id="rId37"/>
    <p:sldId id="568" r:id="rId38"/>
    <p:sldId id="552" r:id="rId39"/>
    <p:sldId id="551"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70"/>
            <p14:sldId id="521"/>
            <p14:sldId id="522"/>
            <p14:sldId id="569"/>
            <p14:sldId id="523"/>
            <p14:sldId id="524"/>
            <p14:sldId id="525"/>
            <p14:sldId id="526"/>
            <p14:sldId id="527"/>
            <p14:sldId id="528"/>
            <p14:sldId id="529"/>
            <p14:sldId id="530"/>
            <p14:sldId id="531"/>
            <p14:sldId id="532"/>
            <p14:sldId id="533"/>
            <p14:sldId id="534"/>
            <p14:sldId id="535"/>
            <p14:sldId id="538"/>
            <p14:sldId id="536"/>
            <p14:sldId id="540"/>
            <p14:sldId id="558"/>
            <p14:sldId id="560"/>
            <p14:sldId id="561"/>
            <p14:sldId id="562"/>
            <p14:sldId id="563"/>
            <p14:sldId id="564"/>
            <p14:sldId id="565"/>
            <p14:sldId id="566"/>
            <p14:sldId id="567"/>
            <p14:sldId id="549"/>
            <p14:sldId id="550"/>
            <p14:sldId id="553"/>
            <p14:sldId id="554"/>
            <p14:sldId id="568"/>
            <p14:sldId id="552"/>
            <p14:sldId id="551"/>
            <p14:sldId id="555"/>
          </p14:sldIdLst>
        </p14:section>
        <p14:section name="Untitled Section" id="{2F6AD2C2-46A9-4BC4-94FF-3A698A8E8EFB}">
          <p14:sldIdLst>
            <p14:sldId id="34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ln/>
        </p:spPr>
        <p:txBody>
          <a:bodyPr/>
          <a:lstStyle/>
          <a:p>
            <a:fld id="{10627C77-FE5C-4A11-8823-BAECDC443B75}" type="slidenum">
              <a:rPr lang="en-US" altLang="ar-SA"/>
              <a:pPr/>
              <a:t>37</a:t>
            </a:fld>
            <a:endParaRPr lang="en-US" altLang="ar-SA"/>
          </a:p>
        </p:txBody>
      </p:sp>
      <p:sp>
        <p:nvSpPr>
          <p:cNvPr id="14338"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39"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4</a:t>
            </a:r>
          </a:p>
        </p:txBody>
      </p:sp>
      <p:sp>
        <p:nvSpPr>
          <p:cNvPr id="14340"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1"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2" name="Rectangle 6"/>
          <p:cNvSpPr>
            <a:spLocks noGrp="1" noRot="1" noChangeAspect="1" noChangeArrowheads="1" noTextEdit="1"/>
          </p:cNvSpPr>
          <p:nvPr>
            <p:ph type="sldImg"/>
          </p:nvPr>
        </p:nvSpPr>
        <p:spPr>
          <a:xfrm>
            <a:off x="393700" y="692150"/>
            <a:ext cx="6070600" cy="3416300"/>
          </a:xfrm>
          <a:ln w="12700" cap="flat">
            <a:solidFill>
              <a:schemeClr val="tx1"/>
            </a:solidFill>
          </a:ln>
          <a:extLst>
            <a:ext uri="{909E8E84-426E-40DD-AFC4-6F175D3DCCD1}">
              <a14:hiddenFill xmlns:a14="http://schemas.microsoft.com/office/drawing/2010/main">
                <a:noFill/>
              </a14:hiddenFill>
            </a:ext>
          </a:extLst>
        </p:spPr>
      </p:sp>
      <p:sp>
        <p:nvSpPr>
          <p:cNvPr id="14343" name="Rectangle 7"/>
          <p:cNvSpPr>
            <a:spLocks noGrp="1" noChangeArrowheads="1"/>
          </p:cNvSpPr>
          <p:nvPr>
            <p:ph type="body" idx="1"/>
          </p:nvPr>
        </p:nvSpPr>
        <p:spPr>
          <a:ln/>
          <a:extLst>
            <a:ext uri="{91240B29-F687-4F45-9708-019B960494DF}">
              <a14:hiddenLine xmlns:a14="http://schemas.microsoft.com/office/drawing/2010/main" w="12700" cap="flat" cmpd="sng">
                <a:solidFill>
                  <a:schemeClr val="tx1"/>
                </a:solidFill>
                <a:prstDash val="solid"/>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4001545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hyperlink" Target="file:///Z:\Freeze%20Clip%20Art\clipart\people\boss.gif"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4"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4653875" y="-63658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316130" y="3887086"/>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2148761"/>
            <a:ext cx="5177917" cy="830997"/>
          </a:xfrm>
          <a:prstGeom prst="rect">
            <a:avLst/>
          </a:prstGeom>
          <a:noFill/>
        </p:spPr>
        <p:txBody>
          <a:bodyPr wrap="square" rtlCol="0">
            <a:spAutoFit/>
          </a:bodyPr>
          <a:lstStyle/>
          <a:p>
            <a:pPr algn="ctr"/>
            <a:r>
              <a:rPr lang="en-US" sz="4800" b="1" dirty="0">
                <a:solidFill>
                  <a:schemeClr val="bg1"/>
                </a:solidFill>
                <a:latin typeface="Aharoni" panose="02010803020104030203" pitchFamily="2" charset="-79"/>
                <a:cs typeface="Aharoni" panose="02010803020104030203" pitchFamily="2" charset="-79"/>
              </a:rPr>
              <a:t>LEADERSHIP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38608" y="5880855"/>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18557" y="4871555"/>
            <a:ext cx="2874185" cy="1015663"/>
          </a:xfrm>
          <a:prstGeom prst="rect">
            <a:avLst/>
          </a:prstGeom>
          <a:noFill/>
        </p:spPr>
        <p:txBody>
          <a:bodyPr wrap="none" rtlCol="0">
            <a:spAutoFit/>
          </a:bodyPr>
          <a:lstStyle/>
          <a:p>
            <a:pPr algn="ctr"/>
            <a:r>
              <a:rPr lang="en-US" sz="2000" b="1" dirty="0">
                <a:solidFill>
                  <a:schemeClr val="bg1"/>
                </a:solidFill>
              </a:rPr>
              <a:t>MGM111</a:t>
            </a:r>
          </a:p>
          <a:p>
            <a:pPr algn="ctr"/>
            <a:r>
              <a:rPr lang="en-US" sz="2000" b="1" dirty="0">
                <a:solidFill>
                  <a:schemeClr val="bg1"/>
                </a:solidFill>
              </a:rPr>
              <a:t>Principle of Management</a:t>
            </a:r>
          </a:p>
          <a:p>
            <a:pPr algn="ctr"/>
            <a:endParaRPr lang="en-US" sz="2000" b="1" dirty="0">
              <a:solidFill>
                <a:schemeClr val="bg1"/>
              </a:solidFill>
            </a:endParaRPr>
          </a:p>
        </p:txBody>
      </p:sp>
      <p:sp>
        <p:nvSpPr>
          <p:cNvPr id="14" name="Oval 13">
            <a:extLst>
              <a:ext uri="{FF2B5EF4-FFF2-40B4-BE49-F238E27FC236}">
                <a16:creationId xmlns:a16="http://schemas.microsoft.com/office/drawing/2014/main" id="{46F3C90B-EB3F-EA91-08C5-03400C278827}"/>
              </a:ext>
            </a:extLst>
          </p:cNvPr>
          <p:cNvSpPr/>
          <p:nvPr/>
        </p:nvSpPr>
        <p:spPr>
          <a:xfrm>
            <a:off x="4501739" y="-552450"/>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874185" cy="1015663"/>
          </a:xfrm>
          <a:prstGeom prst="rect">
            <a:avLst/>
          </a:prstGeom>
          <a:noFill/>
        </p:spPr>
        <p:txBody>
          <a:bodyPr wrap="none" rtlCol="0">
            <a:spAutoFit/>
          </a:bodyPr>
          <a:lstStyle/>
          <a:p>
            <a:pPr algn="ctr"/>
            <a:r>
              <a:rPr lang="en-US" sz="2000" b="1" dirty="0"/>
              <a:t>MGM111</a:t>
            </a:r>
          </a:p>
          <a:p>
            <a:pPr algn="ctr"/>
            <a:r>
              <a:rPr lang="en-US" sz="2000" b="1" dirty="0"/>
              <a:t>Principle of Management</a:t>
            </a:r>
          </a:p>
          <a:p>
            <a:pPr algn="ctr"/>
            <a:endParaRPr lang="en-US" sz="2000" b="1" dirty="0"/>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68005"/>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25760A6C-566F-B7E3-1EEE-CB29F0CF0113}"/>
              </a:ext>
            </a:extLst>
          </p:cNvPr>
          <p:cNvSpPr txBox="1"/>
          <p:nvPr/>
        </p:nvSpPr>
        <p:spPr>
          <a:xfrm>
            <a:off x="4864388" y="3004652"/>
            <a:ext cx="7327610" cy="769441"/>
          </a:xfrm>
          <a:prstGeom prst="rect">
            <a:avLst/>
          </a:prstGeom>
          <a:noFill/>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dirty="0"/>
              <a:t>LEADERSHIP</a:t>
            </a:r>
          </a:p>
        </p:txBody>
      </p:sp>
      <p:sp>
        <p:nvSpPr>
          <p:cNvPr id="15" name="TextBox 14">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a:ln>
            <a:solidFill>
              <a:schemeClr val="accent1"/>
            </a:solidFill>
          </a:ln>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85474" y="557447"/>
            <a:ext cx="7191566" cy="769441"/>
          </a:xfrm>
          <a:prstGeom prst="rect">
            <a:avLst/>
          </a:prstGeom>
          <a:noFill/>
          <a:ln>
            <a:noFill/>
          </a:ln>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Learning Outcome</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8994" y="4871142"/>
            <a:ext cx="2457656" cy="670874"/>
          </a:xfrm>
          <a:prstGeom prst="rect">
            <a:avLst/>
          </a:prstGeom>
        </p:spPr>
      </p:pic>
      <p:sp>
        <p:nvSpPr>
          <p:cNvPr id="14" name="Content Placeholder 2"/>
          <p:cNvSpPr txBox="1">
            <a:spLocks/>
          </p:cNvSpPr>
          <p:nvPr/>
        </p:nvSpPr>
        <p:spPr>
          <a:xfrm>
            <a:off x="4204960" y="1568526"/>
            <a:ext cx="7717613" cy="471819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00B0F0"/>
              </a:buClr>
              <a:buFont typeface="Wingdings" panose="05000000000000000000" pitchFamily="2" charset="2"/>
              <a:buChar char="Ø"/>
            </a:pPr>
            <a:r>
              <a:rPr lang="en-US" b="1" dirty="0">
                <a:solidFill>
                  <a:schemeClr val="bg1"/>
                </a:solidFill>
                <a:latin typeface="Aharoni" panose="02010803020104030203" pitchFamily="2" charset="-79"/>
                <a:cs typeface="Aharoni" panose="02010803020104030203" pitchFamily="2" charset="-79"/>
              </a:rPr>
              <a:t> Explain The Meaning Of Leader Ship.</a:t>
            </a:r>
          </a:p>
          <a:p>
            <a:pPr>
              <a:buClr>
                <a:srgbClr val="00B0F0"/>
              </a:buClr>
              <a:buFont typeface="Wingdings" panose="05000000000000000000" pitchFamily="2" charset="2"/>
              <a:buChar char="Ø"/>
            </a:pPr>
            <a:r>
              <a:rPr lang="en-US" b="1" dirty="0">
                <a:solidFill>
                  <a:schemeClr val="bg1"/>
                </a:solidFill>
                <a:latin typeface="Aharoni" panose="02010803020104030203" pitchFamily="2" charset="-79"/>
                <a:cs typeface="Aharoni" panose="02010803020104030203" pitchFamily="2" charset="-79"/>
              </a:rPr>
              <a:t>Importance Of Leadership</a:t>
            </a:r>
          </a:p>
          <a:p>
            <a:pPr>
              <a:buClr>
                <a:srgbClr val="00B0F0"/>
              </a:buClr>
              <a:buFont typeface="Wingdings" panose="05000000000000000000" pitchFamily="2" charset="2"/>
              <a:buChar char="Ø"/>
            </a:pPr>
            <a:r>
              <a:rPr lang="en-US" b="1" dirty="0">
                <a:solidFill>
                  <a:schemeClr val="bg1"/>
                </a:solidFill>
                <a:latin typeface="Aharoni" panose="02010803020104030203" pitchFamily="2" charset="-79"/>
                <a:cs typeface="Aharoni" panose="02010803020104030203" pitchFamily="2" charset="-79"/>
              </a:rPr>
              <a:t>Role Of A Leader</a:t>
            </a:r>
          </a:p>
          <a:p>
            <a:pPr>
              <a:buClr>
                <a:srgbClr val="00B0F0"/>
              </a:buClr>
              <a:buFont typeface="Wingdings" panose="05000000000000000000" pitchFamily="2" charset="2"/>
              <a:buChar char="Ø"/>
            </a:pPr>
            <a:r>
              <a:rPr lang="en-GB" b="1" dirty="0">
                <a:solidFill>
                  <a:schemeClr val="bg1"/>
                </a:solidFill>
                <a:latin typeface="Aharoni" panose="02010803020104030203" pitchFamily="2" charset="-79"/>
                <a:cs typeface="Aharoni" panose="02010803020104030203" pitchFamily="2" charset="-79"/>
              </a:rPr>
              <a:t>Types Of Leadership Style</a:t>
            </a:r>
          </a:p>
          <a:p>
            <a:pPr>
              <a:buClr>
                <a:srgbClr val="00B0F0"/>
              </a:buClr>
              <a:buFont typeface="Wingdings" panose="05000000000000000000" pitchFamily="2" charset="2"/>
              <a:buChar char="Ø"/>
            </a:pPr>
            <a:r>
              <a:rPr lang="en-GB" b="1" dirty="0">
                <a:solidFill>
                  <a:schemeClr val="bg1"/>
                </a:solidFill>
                <a:latin typeface="Aharoni" panose="02010803020104030203" pitchFamily="2" charset="-79"/>
                <a:cs typeface="Aharoni" panose="02010803020104030203" pitchFamily="2" charset="-79"/>
              </a:rPr>
              <a:t>Change Leadership</a:t>
            </a:r>
          </a:p>
          <a:p>
            <a:pPr>
              <a:buClr>
                <a:srgbClr val="00B0F0"/>
              </a:buClr>
              <a:buFont typeface="Wingdings" panose="05000000000000000000" pitchFamily="2" charset="2"/>
              <a:buChar char="Ø"/>
            </a:pPr>
            <a:r>
              <a:rPr lang="en-GB" b="1" dirty="0">
                <a:solidFill>
                  <a:schemeClr val="bg1"/>
                </a:solidFill>
                <a:latin typeface="Aharoni" panose="02010803020104030203" pitchFamily="2" charset="-79"/>
                <a:cs typeface="Aharoni" panose="02010803020104030203" pitchFamily="2" charset="-79"/>
              </a:rPr>
              <a:t>Theories Of Leadership</a:t>
            </a:r>
          </a:p>
          <a:p>
            <a:pPr>
              <a:buClr>
                <a:srgbClr val="00B0F0"/>
              </a:buClr>
              <a:buFont typeface="Wingdings" panose="05000000000000000000" pitchFamily="2" charset="2"/>
              <a:buChar char="Ø"/>
            </a:pPr>
            <a:r>
              <a:rPr lang="en-GB" b="1" dirty="0">
                <a:solidFill>
                  <a:schemeClr val="bg1"/>
                </a:solidFill>
                <a:latin typeface="Aharoni" panose="02010803020104030203" pitchFamily="2" charset="-79"/>
                <a:cs typeface="Aharoni" panose="02010803020104030203" pitchFamily="2" charset="-79"/>
              </a:rPr>
              <a:t>Factors Affecting Style</a:t>
            </a:r>
            <a:endParaRPr lang="en-US" b="1" dirty="0">
              <a:solidFill>
                <a:schemeClr val="bg1"/>
              </a:solidFill>
              <a:latin typeface="Aharoni" panose="02010803020104030203" pitchFamily="2" charset="-79"/>
              <a:cs typeface="Aharoni" panose="02010803020104030203" pitchFamily="2" charset="-79"/>
            </a:endParaRPr>
          </a:p>
          <a:p>
            <a:pPr>
              <a:buClr>
                <a:srgbClr val="00B0F0"/>
              </a:buClr>
              <a:buFont typeface="Wingdings" panose="05000000000000000000" pitchFamily="2" charset="2"/>
              <a:buChar char="Ø"/>
            </a:pPr>
            <a:r>
              <a:rPr lang="en-US" b="1" dirty="0">
                <a:solidFill>
                  <a:schemeClr val="bg1"/>
                </a:solidFill>
                <a:latin typeface="Aharoni" panose="02010803020104030203" pitchFamily="2" charset="-79"/>
                <a:cs typeface="Aharoni" panose="02010803020104030203" pitchFamily="2" charset="-79"/>
              </a:rPr>
              <a:t> Characteristics Of A </a:t>
            </a:r>
            <a:r>
              <a:rPr lang="en-US" b="1" dirty="0">
                <a:solidFill>
                  <a:schemeClr val="bg1"/>
                </a:solidFill>
                <a:latin typeface="Aharoni" panose="02010803020104030203" pitchFamily="2" charset="-79"/>
                <a:ea typeface="+mj-ea"/>
                <a:cs typeface="Aharoni" panose="02010803020104030203" pitchFamily="2" charset="-79"/>
              </a:rPr>
              <a:t>Leader</a:t>
            </a:r>
          </a:p>
          <a:p>
            <a:pPr>
              <a:buClr>
                <a:srgbClr val="00B0F0"/>
              </a:buClr>
              <a:buFont typeface="Wingdings" panose="05000000000000000000" pitchFamily="2" charset="2"/>
              <a:buChar char="Ø"/>
            </a:pPr>
            <a:r>
              <a:rPr lang="en-US" altLang="ar-SA" b="1" dirty="0">
                <a:solidFill>
                  <a:schemeClr val="bg1"/>
                </a:solidFill>
                <a:latin typeface="Aharoni" panose="02010803020104030203" pitchFamily="2" charset="-79"/>
                <a:cs typeface="Aharoni" panose="02010803020104030203" pitchFamily="2" charset="-79"/>
              </a:rPr>
              <a:t>Motivation</a:t>
            </a:r>
            <a:endParaRPr lang="en-US" b="1" dirty="0">
              <a:solidFill>
                <a:schemeClr val="bg1"/>
              </a:solidFill>
              <a:latin typeface="Aharoni" panose="02010803020104030203" pitchFamily="2" charset="-79"/>
              <a:cs typeface="Aharoni" panose="02010803020104030203" pitchFamily="2" charset="-79"/>
            </a:endParaRPr>
          </a:p>
          <a:p>
            <a:pPr>
              <a:buClr>
                <a:srgbClr val="00B0F0"/>
              </a:buClr>
            </a:pPr>
            <a:endParaRPr lang="ar-SA" b="1" dirty="0">
              <a:solidFill>
                <a:schemeClr val="bg1"/>
              </a:solidFill>
              <a:latin typeface="Aharoni" panose="02010803020104030203" pitchFamily="2" charset="-79"/>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6690" y="142656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1373495" y="1970149"/>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4000" b="1" dirty="0">
              <a:latin typeface="Aharoni" panose="02010803020104030203" pitchFamily="2" charset="-79"/>
              <a:cs typeface="Aharoni" panose="02010803020104030203" pitchFamily="2" charset="-79"/>
            </a:endParaRPr>
          </a:p>
          <a:p>
            <a:pPr algn="l"/>
            <a:endParaRPr lang="en-GB" sz="4000" b="1" dirty="0">
              <a:latin typeface="Aharoni" panose="02010803020104030203" pitchFamily="2" charset="-79"/>
              <a:cs typeface="Aharoni" panose="02010803020104030203" pitchFamily="2" charset="-79"/>
            </a:endParaRPr>
          </a:p>
          <a:p>
            <a:pPr algn="l"/>
            <a:r>
              <a:rPr lang="en-GB" sz="4000" b="1" dirty="0">
                <a:latin typeface="Aharoni" panose="02010803020104030203" pitchFamily="2" charset="-79"/>
                <a:cs typeface="Aharoni" panose="02010803020104030203" pitchFamily="2" charset="-79"/>
              </a:rPr>
              <a:t>“Management is doing things right, leadership is doing the right things”</a:t>
            </a:r>
          </a:p>
          <a:p>
            <a:pPr algn="l"/>
            <a:r>
              <a:rPr lang="en-GB" b="1" dirty="0">
                <a:latin typeface="Aharoni" panose="02010803020104030203" pitchFamily="2" charset="-79"/>
                <a:cs typeface="Aharoni" panose="02010803020104030203" pitchFamily="2" charset="-79"/>
              </a:rPr>
              <a:t>    (Warren Bennis and Peter Drucker)</a:t>
            </a:r>
          </a:p>
          <a:p>
            <a:pPr algn="l"/>
            <a:endParaRPr lang="ar-SA" sz="4000" b="1" dirty="0">
              <a:latin typeface="Aharoni" panose="02010803020104030203" pitchFamily="2" charset="-79"/>
            </a:endParaRPr>
          </a:p>
          <a:p>
            <a:pPr algn="l">
              <a:defRPr/>
            </a:pPr>
            <a:endParaRPr lang="en-US" altLang="ar-SA" sz="3600" b="1" u="sng" dirty="0"/>
          </a:p>
          <a:p>
            <a:pPr algn="l">
              <a:defRPr/>
            </a:pPr>
            <a:endParaRPr lang="en-US" altLang="ar-SA" sz="3600" b="1" u="sng" dirty="0"/>
          </a:p>
          <a:p>
            <a:pPr algn="l">
              <a:defRPr/>
            </a:pPr>
            <a:endParaRPr lang="ar-SA" altLang="ar-SA" sz="3600" b="1" dirty="0"/>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4545" y="26371"/>
            <a:ext cx="2147455" cy="102632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16" name="Title 1"/>
          <p:cNvSpPr txBox="1">
            <a:spLocks/>
          </p:cNvSpPr>
          <p:nvPr/>
        </p:nvSpPr>
        <p:spPr>
          <a:xfrm>
            <a:off x="2480788" y="209927"/>
            <a:ext cx="6746298" cy="102185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r>
              <a:rPr lang="en-US" dirty="0"/>
              <a:t>Leadership</a:t>
            </a:r>
            <a:endParaRPr lang="ar-SA" dirty="0"/>
          </a:p>
        </p:txBody>
      </p:sp>
    </p:spTree>
    <p:extLst>
      <p:ext uri="{BB962C8B-B14F-4D97-AF65-F5344CB8AC3E}">
        <p14:creationId xmlns:p14="http://schemas.microsoft.com/office/powerpoint/2010/main" val="75389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anim calcmode="lin" valueType="num">
                                      <p:cBhvr>
                                        <p:cTn id="8" dur="2000" fill="hold"/>
                                        <p:tgtEl>
                                          <p:spTgt spid="16"/>
                                        </p:tgtEl>
                                        <p:attrNameLst>
                                          <p:attrName>ppt_w</p:attrName>
                                        </p:attrNameLst>
                                      </p:cBhvr>
                                      <p:tavLst>
                                        <p:tav tm="0" fmla="#ppt_w*sin(2.5*pi*$)">
                                          <p:val>
                                            <p:fltVal val="0"/>
                                          </p:val>
                                        </p:tav>
                                        <p:tav tm="100000">
                                          <p:val>
                                            <p:fltVal val="1"/>
                                          </p:val>
                                        </p:tav>
                                      </p:tavLst>
                                    </p:anim>
                                    <p:anim calcmode="lin" valueType="num">
                                      <p:cBhvr>
                                        <p:cTn id="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279986"/>
            <a:ext cx="1034822" cy="106065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2185015" y="418489"/>
            <a:ext cx="7086398" cy="872028"/>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sz="6000" dirty="0"/>
              <a:t>DEFINITION</a:t>
            </a:r>
            <a:endParaRPr lang="ar-SA" sz="6000" dirty="0"/>
          </a:p>
        </p:txBody>
      </p:sp>
      <p:sp>
        <p:nvSpPr>
          <p:cNvPr id="11" name="Content Placeholder 2"/>
          <p:cNvSpPr txBox="1">
            <a:spLocks/>
          </p:cNvSpPr>
          <p:nvPr/>
        </p:nvSpPr>
        <p:spPr>
          <a:xfrm>
            <a:off x="1156214" y="2550707"/>
            <a:ext cx="9144000" cy="35052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4000" b="1" dirty="0">
                <a:solidFill>
                  <a:srgbClr val="FF0000"/>
                </a:solidFill>
              </a:rPr>
              <a:t> </a:t>
            </a:r>
            <a:r>
              <a:rPr lang="en-US" sz="4000" b="1" dirty="0"/>
              <a:t>“ Leadership is shifting of own vision to higher sights, the raising of man’s performance to higher standards, the building of man’s personality beyond its normal limitations.”</a:t>
            </a:r>
            <a:endParaRPr lang="ar-SA" sz="4000" b="1" dirty="0"/>
          </a:p>
        </p:txBody>
      </p:sp>
      <p:pic>
        <p:nvPicPr>
          <p:cNvPr id="12" name="Picture 6" descr="j030125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48569" y="2078056"/>
            <a:ext cx="2008253" cy="171737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9" descr="boss.gif 6.7K">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10800" y="5016960"/>
            <a:ext cx="18288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97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
                                        <p:tgtEl>
                                          <p:spTgt spid="12"/>
                                        </p:tgtEl>
                                      </p:cBhvr>
                                    </p:animEffect>
                                    <p:anim calcmode="lin" valueType="num">
                                      <p:cBhvr>
                                        <p:cTn id="8" dur="400" fill="hold"/>
                                        <p:tgtEl>
                                          <p:spTgt spid="12"/>
                                        </p:tgtEl>
                                        <p:attrNameLst>
                                          <p:attrName>ppt_x</p:attrName>
                                        </p:attrNameLst>
                                      </p:cBhvr>
                                      <p:tavLst>
                                        <p:tav tm="0">
                                          <p:val>
                                            <p:strVal val="#ppt_x"/>
                                          </p:val>
                                        </p:tav>
                                        <p:tav tm="100000">
                                          <p:val>
                                            <p:strVal val="#ppt_x"/>
                                          </p:val>
                                        </p:tav>
                                      </p:tavLst>
                                    </p:anim>
                                    <p:anim calcmode="lin" valueType="num">
                                      <p:cBhvr>
                                        <p:cTn id="9" dur="400" fill="hold"/>
                                        <p:tgtEl>
                                          <p:spTgt spid="1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
                                        <p:tgtEl>
                                          <p:spTgt spid="13"/>
                                        </p:tgtEl>
                                      </p:cBhvr>
                                    </p:animEffect>
                                    <p:anim calcmode="lin" valueType="num">
                                      <p:cBhvr>
                                        <p:cTn id="17" dur="400" fill="hold"/>
                                        <p:tgtEl>
                                          <p:spTgt spid="13"/>
                                        </p:tgtEl>
                                        <p:attrNameLst>
                                          <p:attrName>ppt_x</p:attrName>
                                        </p:attrNameLst>
                                      </p:cBhvr>
                                      <p:tavLst>
                                        <p:tav tm="0">
                                          <p:val>
                                            <p:strVal val="#ppt_x"/>
                                          </p:val>
                                        </p:tav>
                                        <p:tav tm="100000">
                                          <p:val>
                                            <p:strVal val="#ppt_x"/>
                                          </p:val>
                                        </p:tav>
                                      </p:tavLst>
                                    </p:anim>
                                    <p:anim calcmode="lin" valueType="num">
                                      <p:cBhvr>
                                        <p:cTn id="18" dur="400" fill="hold"/>
                                        <p:tgtEl>
                                          <p:spTgt spid="13"/>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288422"/>
            <a:ext cx="1134431" cy="105221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199184" y="485692"/>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sz="4000" b="1" dirty="0">
                <a:solidFill>
                  <a:schemeClr val="bg1"/>
                </a:solidFill>
                <a:latin typeface="Aharoni" panose="02010803020104030203" pitchFamily="2" charset="-79"/>
                <a:cs typeface="Aharoni" panose="02010803020104030203" pitchFamily="2" charset="-79"/>
              </a:rPr>
              <a:t>WHO IS A LEADER......?</a:t>
            </a:r>
            <a:endParaRPr lang="ar-SA" sz="4000" b="1" dirty="0">
              <a:solidFill>
                <a:schemeClr val="bg1"/>
              </a:solidFill>
              <a:latin typeface="Aharoni" panose="02010803020104030203" pitchFamily="2" charset="-79"/>
              <a:cs typeface="Aharoni" panose="02010803020104030203" pitchFamily="2" charset="-79"/>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sz="3600" b="1" dirty="0"/>
              <a:t> One that leads or guides.</a:t>
            </a:r>
          </a:p>
          <a:p>
            <a:pPr>
              <a:buClr>
                <a:srgbClr val="FF0000"/>
              </a:buClr>
              <a:buFont typeface="Wingdings" panose="05000000000000000000" pitchFamily="2" charset="2"/>
              <a:buChar char="q"/>
            </a:pPr>
            <a:r>
              <a:rPr lang="en-US" sz="3600" b="1" dirty="0">
                <a:sym typeface="Symbol"/>
              </a:rPr>
              <a:t> </a:t>
            </a:r>
            <a:r>
              <a:rPr lang="en-US" sz="3600" b="1" dirty="0"/>
              <a:t>One who is in charge or in command of others.</a:t>
            </a:r>
          </a:p>
          <a:p>
            <a:pPr>
              <a:buClr>
                <a:srgbClr val="FF0000"/>
              </a:buClr>
              <a:buFont typeface="Wingdings" panose="05000000000000000000" pitchFamily="2" charset="2"/>
              <a:buChar char="q"/>
            </a:pPr>
            <a:r>
              <a:rPr lang="en-US" sz="3600" b="1" dirty="0"/>
              <a:t> One who heads a political party or organization. </a:t>
            </a:r>
            <a:endParaRPr lang="en-US" sz="3600" b="1" dirty="0">
              <a:sym typeface="Symbol"/>
            </a:endParaRPr>
          </a:p>
          <a:p>
            <a:pPr>
              <a:buClr>
                <a:srgbClr val="FF0000"/>
              </a:buClr>
              <a:buFont typeface="Wingdings" panose="05000000000000000000" pitchFamily="2" charset="2"/>
              <a:buChar char="q"/>
            </a:pPr>
            <a:r>
              <a:rPr lang="en-US" sz="3600" b="1" dirty="0">
                <a:sym typeface="Symbol"/>
              </a:rPr>
              <a:t> </a:t>
            </a:r>
            <a:r>
              <a:rPr lang="en-US" sz="3600" b="1" dirty="0"/>
              <a:t>One who has influence or power, especially of a political nature.</a:t>
            </a:r>
            <a:endParaRPr lang="ar-SA" sz="3600" b="1" dirty="0"/>
          </a:p>
        </p:txBody>
      </p:sp>
    </p:spTree>
    <p:extLst>
      <p:ext uri="{BB962C8B-B14F-4D97-AF65-F5344CB8AC3E}">
        <p14:creationId xmlns:p14="http://schemas.microsoft.com/office/powerpoint/2010/main" val="366215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608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28977"/>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199184" y="485692"/>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b="1" dirty="0">
                <a:solidFill>
                  <a:schemeClr val="bg1"/>
                </a:solidFill>
                <a:latin typeface="Aharoni" panose="02010803020104030203" pitchFamily="2" charset="-79"/>
                <a:cs typeface="Aharoni" panose="02010803020104030203" pitchFamily="2" charset="-79"/>
              </a:rPr>
              <a:t>WHAT IS A LEADER......?</a:t>
            </a:r>
            <a:endParaRPr lang="ar-SA" b="1" dirty="0">
              <a:solidFill>
                <a:schemeClr val="bg1"/>
              </a:solidFill>
              <a:latin typeface="Aharoni" panose="02010803020104030203" pitchFamily="2" charset="-79"/>
              <a:cs typeface="Aharoni" panose="02010803020104030203" pitchFamily="2" charset="-79"/>
            </a:endParaRPr>
          </a:p>
        </p:txBody>
      </p:sp>
      <p:sp>
        <p:nvSpPr>
          <p:cNvPr id="12" name="Rectangle 3"/>
          <p:cNvSpPr txBox="1">
            <a:spLocks noChangeArrowheads="1"/>
          </p:cNvSpPr>
          <p:nvPr/>
        </p:nvSpPr>
        <p:spPr>
          <a:xfrm>
            <a:off x="692727" y="1981200"/>
            <a:ext cx="10349345" cy="4114800"/>
          </a:xfrm>
          <a:prstGeom prst="rect">
            <a:avLst/>
          </a:prstGeom>
          <a:noFill/>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600" b="1" dirty="0"/>
              <a:t>The ability to influence, motivate, and enable others to contribute to the effectiveness and success of the organizations of which they are members.</a:t>
            </a:r>
          </a:p>
          <a:p>
            <a:pPr lvl="4">
              <a:buFont typeface="Wingdings" panose="05000000000000000000" pitchFamily="2" charset="2"/>
              <a:buChar char="q"/>
            </a:pPr>
            <a:r>
              <a:rPr lang="en-US" altLang="ar-SA" sz="2000" b="1" dirty="0"/>
              <a:t>Robert House (2004) </a:t>
            </a:r>
            <a:endParaRPr lang="en-US" altLang="ar-SA" sz="2400" b="1" dirty="0"/>
          </a:p>
          <a:p>
            <a:pPr>
              <a:buFont typeface="Wingdings" panose="05000000000000000000" pitchFamily="2" charset="2"/>
              <a:buChar char="q"/>
            </a:pPr>
            <a:r>
              <a:rPr lang="en-US" altLang="ar-SA" sz="3600" b="1" dirty="0"/>
              <a:t>The ability to influence a group toward the achievement of a vision or set of goals.</a:t>
            </a:r>
          </a:p>
          <a:p>
            <a:pPr lvl="4">
              <a:buFont typeface="Wingdings" panose="05000000000000000000" pitchFamily="2" charset="2"/>
              <a:buChar char="q"/>
            </a:pPr>
            <a:r>
              <a:rPr lang="en-US" altLang="ar-SA" sz="2000" b="1" dirty="0"/>
              <a:t>Robbins &amp; Judge (2008)</a:t>
            </a:r>
          </a:p>
          <a:p>
            <a:pPr>
              <a:buFont typeface="Wingdings" panose="05000000000000000000" pitchFamily="2" charset="2"/>
              <a:buChar char="q"/>
            </a:pPr>
            <a:endParaRPr lang="en-US" altLang="ar-SA" sz="2000" b="1" dirty="0"/>
          </a:p>
        </p:txBody>
      </p:sp>
    </p:spTree>
    <p:extLst>
      <p:ext uri="{BB962C8B-B14F-4D97-AF65-F5344CB8AC3E}">
        <p14:creationId xmlns:p14="http://schemas.microsoft.com/office/powerpoint/2010/main" val="1881906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279986"/>
            <a:ext cx="1134431" cy="106065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170709" y="521076"/>
            <a:ext cx="9136566" cy="99154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sz="4400" dirty="0"/>
              <a:t>Examples of Leaders</a:t>
            </a:r>
          </a:p>
        </p:txBody>
      </p:sp>
      <p:sp>
        <p:nvSpPr>
          <p:cNvPr id="11" name="Rectangle 4"/>
          <p:cNvSpPr txBox="1">
            <a:spLocks noChangeArrowheads="1"/>
          </p:cNvSpPr>
          <p:nvPr/>
        </p:nvSpPr>
        <p:spPr>
          <a:xfrm>
            <a:off x="997527" y="1985267"/>
            <a:ext cx="10266218" cy="36955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latin typeface="Century Gothic" pitchFamily="34" charset="0"/>
              </a:rPr>
              <a:t>Leaders can be found in every day life. They range from people in charge of businesses and schools, to the people that are running our government.</a:t>
            </a:r>
          </a:p>
        </p:txBody>
      </p:sp>
    </p:spTree>
    <p:extLst>
      <p:ext uri="{BB962C8B-B14F-4D97-AF65-F5344CB8AC3E}">
        <p14:creationId xmlns:p14="http://schemas.microsoft.com/office/powerpoint/2010/main" val="3788591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to="" calcmode="lin" valueType="num">
                                      <p:cBhvr>
                                        <p:cTn id="7" dur="1" fill="hold"/>
                                        <p:tgtEl>
                                          <p:spTgt spid="11">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12228"/>
            <a:ext cx="1034822" cy="10531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57959" y="211588"/>
            <a:ext cx="2106332" cy="994188"/>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342911" y="363030"/>
            <a:ext cx="9146831" cy="9525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IMPORTANCE OF LEADERSHIP</a:t>
            </a:r>
            <a:endParaRPr lang="ar-SA" dirty="0"/>
          </a:p>
        </p:txBody>
      </p:sp>
      <p:sp>
        <p:nvSpPr>
          <p:cNvPr id="11" name="Text Placeholder 2"/>
          <p:cNvSpPr txBox="1">
            <a:spLocks/>
          </p:cNvSpPr>
          <p:nvPr/>
        </p:nvSpPr>
        <p:spPr>
          <a:xfrm>
            <a:off x="1039091" y="1789266"/>
            <a:ext cx="9535523" cy="3946516"/>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Wingdings" panose="05000000000000000000" pitchFamily="2" charset="2"/>
              <a:buChar char="v"/>
            </a:pPr>
            <a:r>
              <a:rPr lang="en-US" sz="3200" b="1" dirty="0"/>
              <a:t>Initiates action </a:t>
            </a:r>
          </a:p>
          <a:p>
            <a:pPr marL="457200" indent="-457200">
              <a:buFont typeface="Wingdings" panose="05000000000000000000" pitchFamily="2" charset="2"/>
              <a:buChar char="v"/>
            </a:pPr>
            <a:r>
              <a:rPr lang="en-US" sz="3200" b="1" dirty="0"/>
              <a:t>Motivation </a:t>
            </a:r>
          </a:p>
          <a:p>
            <a:pPr marL="457200" indent="-457200">
              <a:buFont typeface="Wingdings" panose="05000000000000000000" pitchFamily="2" charset="2"/>
              <a:buChar char="v"/>
            </a:pPr>
            <a:r>
              <a:rPr lang="en-US" sz="3200" b="1" dirty="0"/>
              <a:t> Providing guidance </a:t>
            </a:r>
          </a:p>
          <a:p>
            <a:pPr marL="457200" indent="-457200">
              <a:buFont typeface="Wingdings" panose="05000000000000000000" pitchFamily="2" charset="2"/>
              <a:buChar char="v"/>
            </a:pPr>
            <a:r>
              <a:rPr lang="en-US" sz="3200" b="1" dirty="0"/>
              <a:t> Creating confidence </a:t>
            </a:r>
          </a:p>
          <a:p>
            <a:pPr marL="457200" indent="-457200">
              <a:buFont typeface="Wingdings" panose="05000000000000000000" pitchFamily="2" charset="2"/>
              <a:buChar char="v"/>
            </a:pPr>
            <a:r>
              <a:rPr lang="en-US" sz="3200" b="1" dirty="0"/>
              <a:t> Co-ordination </a:t>
            </a:r>
          </a:p>
          <a:p>
            <a:pPr marL="457200" indent="-457200">
              <a:buFont typeface="Wingdings" panose="05000000000000000000" pitchFamily="2" charset="2"/>
              <a:buChar char="v"/>
            </a:pPr>
            <a:r>
              <a:rPr lang="en-US" sz="3200" b="1" dirty="0"/>
              <a:t>Effective planning </a:t>
            </a:r>
          </a:p>
          <a:p>
            <a:pPr marL="457200" indent="-457200">
              <a:buFont typeface="Wingdings" panose="05000000000000000000" pitchFamily="2" charset="2"/>
              <a:buChar char="v"/>
            </a:pPr>
            <a:r>
              <a:rPr lang="en-US" sz="3200" b="1" dirty="0"/>
              <a:t>Inspiration &amp; motivation</a:t>
            </a:r>
          </a:p>
          <a:p>
            <a:pPr marL="457200" indent="-457200">
              <a:buFont typeface="Wingdings" panose="05000000000000000000" pitchFamily="2" charset="2"/>
              <a:buChar char="v"/>
            </a:pPr>
            <a:endParaRPr lang="ar-SA" sz="3200" b="1" dirty="0"/>
          </a:p>
        </p:txBody>
      </p:sp>
    </p:spTree>
    <p:extLst>
      <p:ext uri="{BB962C8B-B14F-4D97-AF65-F5344CB8AC3E}">
        <p14:creationId xmlns:p14="http://schemas.microsoft.com/office/powerpoint/2010/main" val="355751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4182" y="1498682"/>
            <a:ext cx="10875818" cy="501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2386" y="363030"/>
            <a:ext cx="966228"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35633" y="126587"/>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308614" y="412515"/>
            <a:ext cx="8763000" cy="11430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ROLE OF A LEADER</a:t>
            </a:r>
            <a:endParaRPr lang="ar-SA" dirty="0"/>
          </a:p>
        </p:txBody>
      </p:sp>
      <p:sp>
        <p:nvSpPr>
          <p:cNvPr id="11" name="Text Placeholder 2"/>
          <p:cNvSpPr txBox="1">
            <a:spLocks/>
          </p:cNvSpPr>
          <p:nvPr/>
        </p:nvSpPr>
        <p:spPr>
          <a:xfrm>
            <a:off x="1136072" y="1798667"/>
            <a:ext cx="9511146" cy="4712967"/>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FF0000"/>
                </a:solidFill>
              </a:rPr>
              <a:t>Responsibilities of a leader:</a:t>
            </a:r>
          </a:p>
          <a:p>
            <a:pPr>
              <a:buFont typeface="Wingdings" panose="05000000000000000000" pitchFamily="2" charset="2"/>
              <a:buChar char="q"/>
            </a:pPr>
            <a:r>
              <a:rPr lang="en-US" b="1" dirty="0"/>
              <a:t>Making decisions. </a:t>
            </a:r>
          </a:p>
          <a:p>
            <a:pPr>
              <a:buFont typeface="Wingdings" panose="05000000000000000000" pitchFamily="2" charset="2"/>
              <a:buChar char="q"/>
            </a:pPr>
            <a:r>
              <a:rPr lang="en-US" b="1" dirty="0"/>
              <a:t>Setting an example. </a:t>
            </a:r>
          </a:p>
          <a:p>
            <a:pPr>
              <a:buFont typeface="Wingdings" panose="05000000000000000000" pitchFamily="2" charset="2"/>
              <a:buChar char="q"/>
            </a:pPr>
            <a:r>
              <a:rPr lang="en-US" b="1" dirty="0"/>
              <a:t>Coordinating people and activities. </a:t>
            </a:r>
          </a:p>
          <a:p>
            <a:pPr>
              <a:buFont typeface="Wingdings" panose="05000000000000000000" pitchFamily="2" charset="2"/>
              <a:buChar char="q"/>
            </a:pPr>
            <a:r>
              <a:rPr lang="en-US" b="1" dirty="0"/>
              <a:t>Communicating goals and work plans. </a:t>
            </a:r>
          </a:p>
          <a:p>
            <a:pPr>
              <a:buFont typeface="Wingdings" panose="05000000000000000000" pitchFamily="2" charset="2"/>
              <a:buChar char="q"/>
            </a:pPr>
            <a:r>
              <a:rPr lang="en-US" b="1" dirty="0"/>
              <a:t>Inspiring the team. </a:t>
            </a:r>
          </a:p>
          <a:p>
            <a:pPr>
              <a:buFont typeface="Wingdings" panose="05000000000000000000" pitchFamily="2" charset="2"/>
              <a:buChar char="q"/>
            </a:pPr>
            <a:r>
              <a:rPr lang="en-US" b="1" dirty="0"/>
              <a:t>Working in unison. </a:t>
            </a:r>
          </a:p>
          <a:p>
            <a:pPr>
              <a:buFont typeface="Wingdings" panose="05000000000000000000" pitchFamily="2" charset="2"/>
              <a:buChar char="q"/>
            </a:pPr>
            <a:r>
              <a:rPr lang="en-US" b="1" dirty="0"/>
              <a:t>Evaluating the team's performance. </a:t>
            </a:r>
          </a:p>
          <a:p>
            <a:pPr>
              <a:buFont typeface="Wingdings" panose="05000000000000000000" pitchFamily="2" charset="2"/>
              <a:buChar char="q"/>
            </a:pPr>
            <a:r>
              <a:rPr lang="en-US" b="1" dirty="0"/>
              <a:t>Supervising daily activities.</a:t>
            </a:r>
          </a:p>
        </p:txBody>
      </p:sp>
    </p:spTree>
    <p:extLst>
      <p:ext uri="{BB962C8B-B14F-4D97-AF65-F5344CB8AC3E}">
        <p14:creationId xmlns:p14="http://schemas.microsoft.com/office/powerpoint/2010/main" val="127206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8" y="363030"/>
            <a:ext cx="1000525"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288986" y="187442"/>
            <a:ext cx="8382000" cy="1283879"/>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sz="4800" dirty="0"/>
              <a:t>leadership</a:t>
            </a:r>
            <a:endParaRPr lang="ar-SA" sz="4800" dirty="0"/>
          </a:p>
        </p:txBody>
      </p:sp>
      <p:pic>
        <p:nvPicPr>
          <p:cNvPr id="11" name="Picture 6" descr="l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257" y="1557703"/>
            <a:ext cx="11385486"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9556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03087"/>
            <a:ext cx="1034822" cy="9097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951362" y="303087"/>
            <a:ext cx="7636935" cy="84631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Types of Leadership Style</a:t>
            </a:r>
            <a:endParaRPr lang="ar-SA" dirty="0"/>
          </a:p>
        </p:txBody>
      </p:sp>
      <p:pic>
        <p:nvPicPr>
          <p:cNvPr id="11" name="Picture 6" descr="l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909" y="1364763"/>
            <a:ext cx="11052403"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257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7" y="1635116"/>
            <a:ext cx="11538438"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36651" y="330366"/>
            <a:ext cx="1006260" cy="10022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765338" y="363030"/>
            <a:ext cx="8686800" cy="908268"/>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Types of Leadership Style</a:t>
            </a:r>
            <a:endParaRPr lang="ar-SA" dirty="0"/>
          </a:p>
        </p:txBody>
      </p:sp>
      <p:sp>
        <p:nvSpPr>
          <p:cNvPr id="11" name="Content Placeholder 2"/>
          <p:cNvSpPr txBox="1">
            <a:spLocks/>
          </p:cNvSpPr>
          <p:nvPr/>
        </p:nvSpPr>
        <p:spPr>
          <a:xfrm>
            <a:off x="208480" y="1738886"/>
            <a:ext cx="11883911" cy="4255582"/>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b="1" dirty="0">
                <a:solidFill>
                  <a:srgbClr val="FF0000"/>
                </a:solidFill>
              </a:rPr>
              <a:t>Autocratic</a:t>
            </a:r>
            <a:r>
              <a:rPr lang="en-GB" sz="3600" dirty="0">
                <a:solidFill>
                  <a:srgbClr val="FF0000"/>
                </a:solidFill>
              </a:rPr>
              <a:t>:</a:t>
            </a:r>
          </a:p>
          <a:p>
            <a:pPr lvl="1"/>
            <a:r>
              <a:rPr lang="en-GB" sz="3600" b="1" dirty="0"/>
              <a:t>Leader makes decisions without reference to anyone else</a:t>
            </a:r>
            <a:r>
              <a:rPr lang="en-US" sz="3600" b="1" dirty="0"/>
              <a:t>.</a:t>
            </a:r>
            <a:endParaRPr lang="en-GB" sz="3600" b="1" dirty="0"/>
          </a:p>
          <a:p>
            <a:pPr lvl="1"/>
            <a:r>
              <a:rPr lang="en-GB" sz="3600" b="1" dirty="0"/>
              <a:t>High degree of dependency on the leader.</a:t>
            </a:r>
          </a:p>
          <a:p>
            <a:pPr lvl="1"/>
            <a:r>
              <a:rPr lang="en-GB" sz="3600" b="1" dirty="0"/>
              <a:t>Can create de-motivation and alienation of staff.</a:t>
            </a:r>
          </a:p>
          <a:p>
            <a:pPr lvl="1"/>
            <a:r>
              <a:rPr lang="en-GB" sz="3600" b="1" dirty="0"/>
              <a:t>May be valuable in some types of business where decisions need to be made quickly and decisively.</a:t>
            </a:r>
          </a:p>
          <a:p>
            <a:endParaRPr lang="ar-SA" sz="3600" dirty="0"/>
          </a:p>
        </p:txBody>
      </p:sp>
    </p:spTree>
    <p:extLst>
      <p:ext uri="{BB962C8B-B14F-4D97-AF65-F5344CB8AC3E}">
        <p14:creationId xmlns:p14="http://schemas.microsoft.com/office/powerpoint/2010/main" val="389574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85494"/>
            <a:ext cx="11121911"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279988"/>
            <a:ext cx="1034822" cy="10606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76817" y="438938"/>
            <a:ext cx="8153400" cy="773906"/>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Types of Leadership Style</a:t>
            </a:r>
            <a:endParaRPr lang="ar-SA" dirty="0"/>
          </a:p>
        </p:txBody>
      </p:sp>
      <p:sp>
        <p:nvSpPr>
          <p:cNvPr id="11" name="Rectangle 3"/>
          <p:cNvSpPr txBox="1">
            <a:spLocks noChangeArrowheads="1"/>
          </p:cNvSpPr>
          <p:nvPr/>
        </p:nvSpPr>
        <p:spPr>
          <a:xfrm>
            <a:off x="721189" y="1813287"/>
            <a:ext cx="10604901" cy="37761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b="1" dirty="0">
                <a:solidFill>
                  <a:srgbClr val="FF0000"/>
                </a:solidFill>
              </a:rPr>
              <a:t>Democratic:</a:t>
            </a:r>
          </a:p>
          <a:p>
            <a:r>
              <a:rPr lang="en-GB" sz="3600" b="1" dirty="0"/>
              <a:t>Encourages decision making from different perspectives – leadership may be emphasised throughout the organisation</a:t>
            </a:r>
          </a:p>
          <a:p>
            <a:pPr lvl="1"/>
            <a:r>
              <a:rPr lang="en-GB" sz="3200" b="1" dirty="0">
                <a:solidFill>
                  <a:srgbClr val="003366"/>
                </a:solidFill>
              </a:rPr>
              <a:t>Consultative:</a:t>
            </a:r>
            <a:r>
              <a:rPr lang="en-GB" sz="3200" b="1" dirty="0"/>
              <a:t> process of consultation before decisions are taken</a:t>
            </a:r>
          </a:p>
          <a:p>
            <a:pPr lvl="1"/>
            <a:r>
              <a:rPr lang="en-GB" sz="3200" b="1" dirty="0">
                <a:solidFill>
                  <a:srgbClr val="003366"/>
                </a:solidFill>
              </a:rPr>
              <a:t>Persuasive:</a:t>
            </a:r>
            <a:r>
              <a:rPr lang="en-GB" sz="3200" b="1" dirty="0"/>
              <a:t> Leader takes decision and seeks to persuade others that the decision is correct</a:t>
            </a:r>
          </a:p>
          <a:p>
            <a:pPr>
              <a:buFontTx/>
              <a:buNone/>
            </a:pPr>
            <a:endParaRPr lang="en-GB" sz="3600" b="1" dirty="0"/>
          </a:p>
        </p:txBody>
      </p:sp>
    </p:spTree>
    <p:extLst>
      <p:ext uri="{BB962C8B-B14F-4D97-AF65-F5344CB8AC3E}">
        <p14:creationId xmlns:p14="http://schemas.microsoft.com/office/powerpoint/2010/main" val="2246497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down)">
                                      <p:cBhvr>
                                        <p:cTn id="12" dur="500"/>
                                        <p:tgtEl>
                                          <p:spTgt spid="11">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wipe(down)">
                                      <p:cBhvr>
                                        <p:cTn id="15" dur="500"/>
                                        <p:tgtEl>
                                          <p:spTgt spid="11">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xEl>
                                              <p:pRg st="3" end="3"/>
                                            </p:txEl>
                                          </p:spTgt>
                                        </p:tgtEl>
                                        <p:attrNameLst>
                                          <p:attrName>style.visibility</p:attrName>
                                        </p:attrNameLst>
                                      </p:cBhvr>
                                      <p:to>
                                        <p:strVal val="visible"/>
                                      </p:to>
                                    </p:set>
                                    <p:animEffect transition="in" filter="wipe(down)">
                                      <p:cBhvr>
                                        <p:cTn id="18"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62567"/>
            <a:ext cx="10972800" cy="4962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307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966437" y="524360"/>
            <a:ext cx="9091961" cy="823405"/>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Types of Leadership Style</a:t>
            </a:r>
            <a:endParaRPr lang="ar-SA" dirty="0"/>
          </a:p>
        </p:txBody>
      </p:sp>
      <p:sp>
        <p:nvSpPr>
          <p:cNvPr id="11" name="Rectangle 3"/>
          <p:cNvSpPr txBox="1">
            <a:spLocks noChangeArrowheads="1"/>
          </p:cNvSpPr>
          <p:nvPr/>
        </p:nvSpPr>
        <p:spPr>
          <a:xfrm>
            <a:off x="749918" y="1815789"/>
            <a:ext cx="10680082" cy="379252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000" b="1" dirty="0">
                <a:solidFill>
                  <a:srgbClr val="FF0000"/>
                </a:solidFill>
              </a:rPr>
              <a:t>Democratic:</a:t>
            </a:r>
          </a:p>
          <a:p>
            <a:pPr lvl="1"/>
            <a:r>
              <a:rPr lang="en-GB" sz="3600" b="1" dirty="0"/>
              <a:t>May help motivation and involvement</a:t>
            </a:r>
          </a:p>
          <a:p>
            <a:pPr lvl="1"/>
            <a:r>
              <a:rPr lang="en-GB" sz="3600" b="1" dirty="0"/>
              <a:t>Workers feel ownership of the firm and its ideas</a:t>
            </a:r>
          </a:p>
          <a:p>
            <a:pPr lvl="1"/>
            <a:r>
              <a:rPr lang="en-GB" sz="3600" b="1" dirty="0"/>
              <a:t>Improves the sharing of ideas  and experiences within the business</a:t>
            </a:r>
          </a:p>
          <a:p>
            <a:pPr lvl="1"/>
            <a:r>
              <a:rPr lang="en-GB" sz="3600" b="1" dirty="0"/>
              <a:t>Can delay decision making</a:t>
            </a:r>
          </a:p>
          <a:p>
            <a:endParaRPr lang="en-GB" sz="3600" dirty="0"/>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79434" y="4515730"/>
            <a:ext cx="2909522" cy="1714614"/>
          </a:xfrm>
          <a:prstGeom prst="rect">
            <a:avLst/>
          </a:prstGeom>
        </p:spPr>
      </p:pic>
    </p:spTree>
    <p:extLst>
      <p:ext uri="{BB962C8B-B14F-4D97-AF65-F5344CB8AC3E}">
        <p14:creationId xmlns:p14="http://schemas.microsoft.com/office/powerpoint/2010/main" val="2912199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685494"/>
            <a:ext cx="11087614" cy="4923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28817"/>
            <a:ext cx="1034822" cy="10118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308614" y="370066"/>
            <a:ext cx="9220200" cy="7620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Types of Leadership Style</a:t>
            </a:r>
            <a:endParaRPr lang="ar-SA"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rgbClr val="FF0000"/>
                </a:solidFill>
              </a:rPr>
              <a:t>Laissez-Faire:</a:t>
            </a:r>
          </a:p>
          <a:p>
            <a:pPr lvl="1"/>
            <a:r>
              <a:rPr lang="en-GB" sz="2800" b="1" dirty="0"/>
              <a:t>‘Let it be’ – the leadership responsibilities  are shared by all</a:t>
            </a:r>
          </a:p>
          <a:p>
            <a:pPr lvl="1"/>
            <a:r>
              <a:rPr lang="en-GB" sz="2800" b="1" dirty="0"/>
              <a:t>Can be very useful in businesses  where creative ideas are important</a:t>
            </a:r>
          </a:p>
          <a:p>
            <a:pPr lvl="1"/>
            <a:r>
              <a:rPr lang="en-GB" sz="2800" b="1" dirty="0"/>
              <a:t>Can be highly motivational, as people have control over their working life</a:t>
            </a:r>
          </a:p>
          <a:p>
            <a:pPr lvl="1"/>
            <a:r>
              <a:rPr lang="en-GB" sz="2800" b="1" dirty="0"/>
              <a:t>Can make coordination and decision making  time-consuming and lacking in overall direction</a:t>
            </a:r>
          </a:p>
          <a:p>
            <a:pPr lvl="1"/>
            <a:r>
              <a:rPr lang="en-GB" sz="2800" b="1" dirty="0"/>
              <a:t>Relies on good team work</a:t>
            </a:r>
          </a:p>
          <a:p>
            <a:pPr lvl="1"/>
            <a:r>
              <a:rPr lang="en-GB" sz="2800" b="1" dirty="0"/>
              <a:t>Relies on good interpersonal relations</a:t>
            </a:r>
          </a:p>
          <a:p>
            <a:endParaRPr lang="en-GB" dirty="0"/>
          </a:p>
        </p:txBody>
      </p:sp>
    </p:spTree>
    <p:extLst>
      <p:ext uri="{BB962C8B-B14F-4D97-AF65-F5344CB8AC3E}">
        <p14:creationId xmlns:p14="http://schemas.microsoft.com/office/powerpoint/2010/main" val="4049001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00526" cy="9274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211632" y="363030"/>
            <a:ext cx="8763000" cy="10668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Types of Leadership Style</a:t>
            </a:r>
            <a:endParaRPr lang="ar-SA" dirty="0"/>
          </a:p>
        </p:txBody>
      </p:sp>
      <p:sp>
        <p:nvSpPr>
          <p:cNvPr id="11" name="Rectangle 3"/>
          <p:cNvSpPr txBox="1">
            <a:spLocks noChangeArrowheads="1"/>
          </p:cNvSpPr>
          <p:nvPr/>
        </p:nvSpPr>
        <p:spPr>
          <a:xfrm>
            <a:off x="983673" y="2001682"/>
            <a:ext cx="9531927" cy="380337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b="1" dirty="0">
                <a:solidFill>
                  <a:srgbClr val="FF0000"/>
                </a:solidFill>
              </a:rPr>
              <a:t>Paternalistic:</a:t>
            </a:r>
          </a:p>
          <a:p>
            <a:pPr marL="571500" indent="-571500">
              <a:buClr>
                <a:srgbClr val="FF0000"/>
              </a:buClr>
              <a:buFont typeface="Wingdings" panose="05000000000000000000" pitchFamily="2" charset="2"/>
              <a:buChar char="q"/>
            </a:pPr>
            <a:r>
              <a:rPr lang="en-GB" sz="3600" b="1" dirty="0"/>
              <a:t> Leader acts as a ‘father figure’</a:t>
            </a:r>
          </a:p>
          <a:p>
            <a:pPr marL="571500" indent="-571500">
              <a:buClr>
                <a:srgbClr val="FF0000"/>
              </a:buClr>
              <a:buFont typeface="Wingdings" panose="05000000000000000000" pitchFamily="2" charset="2"/>
              <a:buChar char="q"/>
            </a:pPr>
            <a:r>
              <a:rPr lang="en-GB" sz="3600" b="1" dirty="0"/>
              <a:t>Paternalistic leader makes decision but may consult</a:t>
            </a:r>
          </a:p>
          <a:p>
            <a:pPr marL="571500" indent="-571500">
              <a:buClr>
                <a:srgbClr val="FF0000"/>
              </a:buClr>
              <a:buFont typeface="Wingdings" panose="05000000000000000000" pitchFamily="2" charset="2"/>
              <a:buChar char="q"/>
            </a:pPr>
            <a:r>
              <a:rPr lang="en-GB" sz="3600" b="1" dirty="0"/>
              <a:t>Believes in the need to support staff</a:t>
            </a:r>
          </a:p>
        </p:txBody>
      </p:sp>
    </p:spTree>
    <p:extLst>
      <p:ext uri="{BB962C8B-B14F-4D97-AF65-F5344CB8AC3E}">
        <p14:creationId xmlns:p14="http://schemas.microsoft.com/office/powerpoint/2010/main" val="4284339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706582"/>
            <a:ext cx="11776363" cy="5349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86833" y="5899709"/>
            <a:ext cx="1909253" cy="901167"/>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417617" y="87721"/>
            <a:ext cx="7356765" cy="748145"/>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Using all </a:t>
            </a:r>
          </a:p>
        </p:txBody>
      </p:sp>
      <p:sp>
        <p:nvSpPr>
          <p:cNvPr id="11" name="Rectangle 3"/>
          <p:cNvSpPr txBox="1">
            <a:spLocks noChangeArrowheads="1"/>
          </p:cNvSpPr>
          <p:nvPr/>
        </p:nvSpPr>
        <p:spPr>
          <a:xfrm>
            <a:off x="548409" y="1096862"/>
            <a:ext cx="11332416" cy="4791320"/>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defRPr/>
            </a:pPr>
            <a:r>
              <a:rPr lang="en-US" b="1" dirty="0">
                <a:solidFill>
                  <a:srgbClr val="FF0000"/>
                </a:solidFill>
              </a:rPr>
              <a:t>A good leader uses all three styles, depending on what forces are involved between the followers, the leader, and the situation.</a:t>
            </a:r>
          </a:p>
          <a:p>
            <a:pPr>
              <a:lnSpc>
                <a:spcPct val="80000"/>
              </a:lnSpc>
              <a:defRPr/>
            </a:pPr>
            <a:r>
              <a:rPr lang="en-US" b="1" dirty="0"/>
              <a:t>Examples</a:t>
            </a:r>
            <a:r>
              <a:rPr lang="en-US" dirty="0"/>
              <a:t>:</a:t>
            </a:r>
          </a:p>
          <a:p>
            <a:pPr lvl="1">
              <a:lnSpc>
                <a:spcPct val="80000"/>
              </a:lnSpc>
              <a:defRPr/>
            </a:pPr>
            <a:r>
              <a:rPr lang="en-US" sz="2800" b="1" dirty="0"/>
              <a:t>Using an authoritarian style on a new employee who is just learning the job.</a:t>
            </a:r>
          </a:p>
          <a:p>
            <a:pPr lvl="1">
              <a:lnSpc>
                <a:spcPct val="80000"/>
              </a:lnSpc>
              <a:defRPr/>
            </a:pPr>
            <a:r>
              <a:rPr lang="en-US" sz="2800" b="1" dirty="0"/>
              <a:t>Using a participative style with a team of workers who know their job.</a:t>
            </a:r>
          </a:p>
          <a:p>
            <a:pPr lvl="1">
              <a:lnSpc>
                <a:spcPct val="80000"/>
              </a:lnSpc>
              <a:defRPr/>
            </a:pPr>
            <a:r>
              <a:rPr lang="en-US" sz="2800" b="1" dirty="0"/>
              <a:t>Using a delegative style with a worker who knows more about the job than you.</a:t>
            </a:r>
          </a:p>
          <a:p>
            <a:pPr lvl="1">
              <a:lnSpc>
                <a:spcPct val="80000"/>
              </a:lnSpc>
              <a:defRPr/>
            </a:pPr>
            <a:r>
              <a:rPr lang="en-US" sz="2800" b="1" dirty="0"/>
              <a:t>Using all three: Telling your employees that a procedure is not working correctly and a new one must be established (authoritarian). Asking for their ideas and input on creating a new procedure (participative). Delegating tasks in order to implement the new procedure (delegative). </a:t>
            </a:r>
          </a:p>
        </p:txBody>
      </p:sp>
    </p:spTree>
    <p:extLst>
      <p:ext uri="{BB962C8B-B14F-4D97-AF65-F5344CB8AC3E}">
        <p14:creationId xmlns:p14="http://schemas.microsoft.com/office/powerpoint/2010/main" val="127901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 calcmode="lin" valueType="num">
                                      <p:cBhvr>
                                        <p:cTn id="15"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anim calcmode="lin" valueType="num">
                                      <p:cBhvr>
                                        <p:cTn id="21" dur="5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11">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anim calcmode="lin" valueType="num">
                                      <p:cBhvr>
                                        <p:cTn id="27"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8" dur="500" fill="hold"/>
                                        <p:tgtEl>
                                          <p:spTgt spid="11">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23" presetClass="entr" presetSubtype="16" fill="hold" grpId="0" nodeType="clickEffect">
                                  <p:stCondLst>
                                    <p:cond delay="0"/>
                                  </p:stCondLst>
                                  <p:childTnLst>
                                    <p:set>
                                      <p:cBhvr>
                                        <p:cTn id="32" dur="1" fill="hold">
                                          <p:stCondLst>
                                            <p:cond delay="0"/>
                                          </p:stCondLst>
                                        </p:cTn>
                                        <p:tgtEl>
                                          <p:spTgt spid="11">
                                            <p:txEl>
                                              <p:pRg st="3" end="3"/>
                                            </p:txEl>
                                          </p:spTgt>
                                        </p:tgtEl>
                                        <p:attrNameLst>
                                          <p:attrName>style.visibility</p:attrName>
                                        </p:attrNameLst>
                                      </p:cBhvr>
                                      <p:to>
                                        <p:strVal val="visible"/>
                                      </p:to>
                                    </p:set>
                                    <p:anim calcmode="lin" valueType="num">
                                      <p:cBhvr>
                                        <p:cTn id="33"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1">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11">
                                            <p:txEl>
                                              <p:pRg st="4" end="4"/>
                                            </p:txEl>
                                          </p:spTgt>
                                        </p:tgtEl>
                                        <p:attrNameLst>
                                          <p:attrName>style.visibility</p:attrName>
                                        </p:attrNameLst>
                                      </p:cBhvr>
                                      <p:to>
                                        <p:strVal val="visible"/>
                                      </p:to>
                                    </p:set>
                                    <p:anim calcmode="lin" valueType="num">
                                      <p:cBhvr>
                                        <p:cTn id="39"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11">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23" presetClass="entr" presetSubtype="16" fill="hold" grpId="0" nodeType="clickEffect">
                                  <p:stCondLst>
                                    <p:cond delay="0"/>
                                  </p:stCondLst>
                                  <p:childTnLst>
                                    <p:set>
                                      <p:cBhvr>
                                        <p:cTn id="44" dur="1" fill="hold">
                                          <p:stCondLst>
                                            <p:cond delay="0"/>
                                          </p:stCondLst>
                                        </p:cTn>
                                        <p:tgtEl>
                                          <p:spTgt spid="11">
                                            <p:txEl>
                                              <p:pRg st="5" end="5"/>
                                            </p:txEl>
                                          </p:spTgt>
                                        </p:tgtEl>
                                        <p:attrNameLst>
                                          <p:attrName>style.visibility</p:attrName>
                                        </p:attrNameLst>
                                      </p:cBhvr>
                                      <p:to>
                                        <p:strVal val="visible"/>
                                      </p:to>
                                    </p:set>
                                    <p:anim calcmode="lin" valueType="num">
                                      <p:cBhvr>
                                        <p:cTn id="45" dur="500" fill="hold"/>
                                        <p:tgtEl>
                                          <p:spTgt spid="11">
                                            <p:txEl>
                                              <p:pRg st="5" end="5"/>
                                            </p:txEl>
                                          </p:spTgt>
                                        </p:tgtEl>
                                        <p:attrNameLst>
                                          <p:attrName>ppt_w</p:attrName>
                                        </p:attrNameLst>
                                      </p:cBhvr>
                                      <p:tavLst>
                                        <p:tav tm="0">
                                          <p:val>
                                            <p:fltVal val="0"/>
                                          </p:val>
                                        </p:tav>
                                        <p:tav tm="100000">
                                          <p:val>
                                            <p:strVal val="#ppt_w"/>
                                          </p:val>
                                        </p:tav>
                                      </p:tavLst>
                                    </p:anim>
                                    <p:anim calcmode="lin" valueType="num">
                                      <p:cBhvr>
                                        <p:cTn id="46" dur="500" fill="hold"/>
                                        <p:tgtEl>
                                          <p:spTgt spid="11">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989" y="1303561"/>
            <a:ext cx="11424875" cy="5235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1" y="174636"/>
            <a:ext cx="1100134" cy="9942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9692" y="2206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3989" y="3802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77208" y="258816"/>
            <a:ext cx="9144000" cy="960565"/>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sz="4400" dirty="0"/>
              <a:t>Forces</a:t>
            </a:r>
          </a:p>
        </p:txBody>
      </p:sp>
      <p:sp>
        <p:nvSpPr>
          <p:cNvPr id="11" name="Rectangle 3"/>
          <p:cNvSpPr txBox="1">
            <a:spLocks noChangeArrowheads="1"/>
          </p:cNvSpPr>
          <p:nvPr/>
        </p:nvSpPr>
        <p:spPr>
          <a:xfrm>
            <a:off x="680383" y="1579071"/>
            <a:ext cx="10673416" cy="42672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b="1" dirty="0">
                <a:solidFill>
                  <a:srgbClr val="FF0000"/>
                </a:solidFill>
              </a:rPr>
              <a:t>These are some of the forces that influence the style to use: </a:t>
            </a:r>
          </a:p>
          <a:p>
            <a:pPr lvl="1">
              <a:buFont typeface="Wingdings" panose="05000000000000000000" pitchFamily="2" charset="2"/>
              <a:buChar char="q"/>
              <a:defRPr/>
            </a:pPr>
            <a:r>
              <a:rPr lang="en-US" sz="2800" b="1" dirty="0"/>
              <a:t>How much time is available. </a:t>
            </a:r>
          </a:p>
          <a:p>
            <a:pPr lvl="1">
              <a:buFont typeface="Wingdings" panose="05000000000000000000" pitchFamily="2" charset="2"/>
              <a:buChar char="q"/>
              <a:defRPr/>
            </a:pPr>
            <a:r>
              <a:rPr lang="en-US" sz="2800" b="1" dirty="0"/>
              <a:t>Are relationships based on respect and trust or on disrespect? </a:t>
            </a:r>
          </a:p>
          <a:p>
            <a:pPr lvl="1">
              <a:buFont typeface="Wingdings" panose="05000000000000000000" pitchFamily="2" charset="2"/>
              <a:buChar char="q"/>
              <a:defRPr/>
            </a:pPr>
            <a:r>
              <a:rPr lang="en-US" sz="2800" b="1" dirty="0"/>
              <a:t>Who has the information - you, your employees, or both? </a:t>
            </a:r>
          </a:p>
          <a:p>
            <a:pPr lvl="1">
              <a:buFont typeface="Wingdings" panose="05000000000000000000" pitchFamily="2" charset="2"/>
              <a:buChar char="q"/>
              <a:defRPr/>
            </a:pPr>
            <a:r>
              <a:rPr lang="en-US" sz="2800" b="1" dirty="0"/>
              <a:t>How well your employees are trained and how well you know the task. </a:t>
            </a:r>
          </a:p>
          <a:p>
            <a:pPr lvl="1">
              <a:buFont typeface="Wingdings" panose="05000000000000000000" pitchFamily="2" charset="2"/>
              <a:buChar char="q"/>
              <a:defRPr/>
            </a:pPr>
            <a:r>
              <a:rPr lang="en-US" sz="2800" b="1" dirty="0"/>
              <a:t>Internal conflicts. </a:t>
            </a:r>
          </a:p>
          <a:p>
            <a:pPr lvl="1">
              <a:buFont typeface="Wingdings" panose="05000000000000000000" pitchFamily="2" charset="2"/>
              <a:buChar char="q"/>
              <a:defRPr/>
            </a:pPr>
            <a:r>
              <a:rPr lang="en-US" sz="2800" b="1" dirty="0"/>
              <a:t>Stress levels. </a:t>
            </a:r>
          </a:p>
          <a:p>
            <a:pPr lvl="1">
              <a:buFont typeface="Wingdings" panose="05000000000000000000" pitchFamily="2" charset="2"/>
              <a:buChar char="q"/>
              <a:defRPr/>
            </a:pPr>
            <a:r>
              <a:rPr lang="en-US" sz="2800" b="1" dirty="0"/>
              <a:t>Type of task. Is it structured, unstructured, complicated, or simple? </a:t>
            </a:r>
          </a:p>
        </p:txBody>
      </p:sp>
    </p:spTree>
    <p:extLst>
      <p:ext uri="{BB962C8B-B14F-4D97-AF65-F5344CB8AC3E}">
        <p14:creationId xmlns:p14="http://schemas.microsoft.com/office/powerpoint/2010/main" val="418659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wipe(down)">
                                      <p:cBhvr>
                                        <p:cTn id="14" dur="580">
                                          <p:stCondLst>
                                            <p:cond delay="0"/>
                                          </p:stCondLst>
                                        </p:cTn>
                                        <p:tgtEl>
                                          <p:spTgt spid="11">
                                            <p:txEl>
                                              <p:pRg st="0" end="0"/>
                                            </p:txEl>
                                          </p:spTgt>
                                        </p:tgtEl>
                                      </p:cBhvr>
                                    </p:animEffect>
                                    <p:anim calcmode="lin" valueType="num">
                                      <p:cBhvr>
                                        <p:cTn id="15" dur="1822" tmFilter="0,0; 0.14,0.36; 0.43,0.73; 0.71,0.91; 1.0,1.0">
                                          <p:stCondLst>
                                            <p:cond delay="0"/>
                                          </p:stCondLst>
                                        </p:cTn>
                                        <p:tgtEl>
                                          <p:spTgt spid="11">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1">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1">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1">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1">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11">
                                            <p:txEl>
                                              <p:pRg st="0" end="0"/>
                                            </p:txEl>
                                          </p:spTgt>
                                        </p:tgtEl>
                                      </p:cBhvr>
                                      <p:to x="100000" y="60000"/>
                                    </p:animScale>
                                    <p:animScale>
                                      <p:cBhvr>
                                        <p:cTn id="21" dur="166" decel="50000">
                                          <p:stCondLst>
                                            <p:cond delay="676"/>
                                          </p:stCondLst>
                                        </p:cTn>
                                        <p:tgtEl>
                                          <p:spTgt spid="11">
                                            <p:txEl>
                                              <p:pRg st="0" end="0"/>
                                            </p:txEl>
                                          </p:spTgt>
                                        </p:tgtEl>
                                      </p:cBhvr>
                                      <p:to x="100000" y="100000"/>
                                    </p:animScale>
                                    <p:animScale>
                                      <p:cBhvr>
                                        <p:cTn id="22" dur="26">
                                          <p:stCondLst>
                                            <p:cond delay="1312"/>
                                          </p:stCondLst>
                                        </p:cTn>
                                        <p:tgtEl>
                                          <p:spTgt spid="11">
                                            <p:txEl>
                                              <p:pRg st="0" end="0"/>
                                            </p:txEl>
                                          </p:spTgt>
                                        </p:tgtEl>
                                      </p:cBhvr>
                                      <p:to x="100000" y="80000"/>
                                    </p:animScale>
                                    <p:animScale>
                                      <p:cBhvr>
                                        <p:cTn id="23" dur="166" decel="50000">
                                          <p:stCondLst>
                                            <p:cond delay="1338"/>
                                          </p:stCondLst>
                                        </p:cTn>
                                        <p:tgtEl>
                                          <p:spTgt spid="11">
                                            <p:txEl>
                                              <p:pRg st="0" end="0"/>
                                            </p:txEl>
                                          </p:spTgt>
                                        </p:tgtEl>
                                      </p:cBhvr>
                                      <p:to x="100000" y="100000"/>
                                    </p:animScale>
                                    <p:animScale>
                                      <p:cBhvr>
                                        <p:cTn id="24" dur="26">
                                          <p:stCondLst>
                                            <p:cond delay="1642"/>
                                          </p:stCondLst>
                                        </p:cTn>
                                        <p:tgtEl>
                                          <p:spTgt spid="11">
                                            <p:txEl>
                                              <p:pRg st="0" end="0"/>
                                            </p:txEl>
                                          </p:spTgt>
                                        </p:tgtEl>
                                      </p:cBhvr>
                                      <p:to x="100000" y="90000"/>
                                    </p:animScale>
                                    <p:animScale>
                                      <p:cBhvr>
                                        <p:cTn id="25" dur="166" decel="50000">
                                          <p:stCondLst>
                                            <p:cond delay="1668"/>
                                          </p:stCondLst>
                                        </p:cTn>
                                        <p:tgtEl>
                                          <p:spTgt spid="11">
                                            <p:txEl>
                                              <p:pRg st="0" end="0"/>
                                            </p:txEl>
                                          </p:spTgt>
                                        </p:tgtEl>
                                      </p:cBhvr>
                                      <p:to x="100000" y="100000"/>
                                    </p:animScale>
                                    <p:animScale>
                                      <p:cBhvr>
                                        <p:cTn id="26" dur="26">
                                          <p:stCondLst>
                                            <p:cond delay="1808"/>
                                          </p:stCondLst>
                                        </p:cTn>
                                        <p:tgtEl>
                                          <p:spTgt spid="11">
                                            <p:txEl>
                                              <p:pRg st="0" end="0"/>
                                            </p:txEl>
                                          </p:spTgt>
                                        </p:tgtEl>
                                      </p:cBhvr>
                                      <p:to x="100000" y="95000"/>
                                    </p:animScale>
                                    <p:animScale>
                                      <p:cBhvr>
                                        <p:cTn id="27" dur="166" decel="50000">
                                          <p:stCondLst>
                                            <p:cond delay="1834"/>
                                          </p:stCondLst>
                                        </p:cTn>
                                        <p:tgtEl>
                                          <p:spTgt spid="11">
                                            <p:txEl>
                                              <p:pRg st="0" end="0"/>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1">
                                            <p:txEl>
                                              <p:pRg st="1" end="1"/>
                                            </p:txEl>
                                          </p:spTgt>
                                        </p:tgtEl>
                                        <p:attrNameLst>
                                          <p:attrName>style.visibility</p:attrName>
                                        </p:attrNameLst>
                                      </p:cBhvr>
                                      <p:to>
                                        <p:strVal val="visible"/>
                                      </p:to>
                                    </p:set>
                                    <p:animEffect transition="in" filter="wipe(down)">
                                      <p:cBhvr>
                                        <p:cTn id="32" dur="580">
                                          <p:stCondLst>
                                            <p:cond delay="0"/>
                                          </p:stCondLst>
                                        </p:cTn>
                                        <p:tgtEl>
                                          <p:spTgt spid="11">
                                            <p:txEl>
                                              <p:pRg st="1" end="1"/>
                                            </p:txEl>
                                          </p:spTgt>
                                        </p:tgtEl>
                                      </p:cBhvr>
                                    </p:animEffect>
                                    <p:anim calcmode="lin" valueType="num">
                                      <p:cBhvr>
                                        <p:cTn id="33" dur="1822" tmFilter="0,0; 0.14,0.36; 0.43,0.73; 0.71,0.91; 1.0,1.0">
                                          <p:stCondLst>
                                            <p:cond delay="0"/>
                                          </p:stCondLst>
                                        </p:cTn>
                                        <p:tgtEl>
                                          <p:spTgt spid="11">
                                            <p:txEl>
                                              <p:pRg st="1" end="1"/>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1">
                                            <p:txEl>
                                              <p:pRg st="1" end="1"/>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1">
                                            <p:txEl>
                                              <p:pRg st="1" end="1"/>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1">
                                            <p:txEl>
                                              <p:pRg st="1" end="1"/>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1">
                                            <p:txEl>
                                              <p:pRg st="1" end="1"/>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11">
                                            <p:txEl>
                                              <p:pRg st="1" end="1"/>
                                            </p:txEl>
                                          </p:spTgt>
                                        </p:tgtEl>
                                      </p:cBhvr>
                                      <p:to x="100000" y="60000"/>
                                    </p:animScale>
                                    <p:animScale>
                                      <p:cBhvr>
                                        <p:cTn id="39" dur="166" decel="50000">
                                          <p:stCondLst>
                                            <p:cond delay="676"/>
                                          </p:stCondLst>
                                        </p:cTn>
                                        <p:tgtEl>
                                          <p:spTgt spid="11">
                                            <p:txEl>
                                              <p:pRg st="1" end="1"/>
                                            </p:txEl>
                                          </p:spTgt>
                                        </p:tgtEl>
                                      </p:cBhvr>
                                      <p:to x="100000" y="100000"/>
                                    </p:animScale>
                                    <p:animScale>
                                      <p:cBhvr>
                                        <p:cTn id="40" dur="26">
                                          <p:stCondLst>
                                            <p:cond delay="1312"/>
                                          </p:stCondLst>
                                        </p:cTn>
                                        <p:tgtEl>
                                          <p:spTgt spid="11">
                                            <p:txEl>
                                              <p:pRg st="1" end="1"/>
                                            </p:txEl>
                                          </p:spTgt>
                                        </p:tgtEl>
                                      </p:cBhvr>
                                      <p:to x="100000" y="80000"/>
                                    </p:animScale>
                                    <p:animScale>
                                      <p:cBhvr>
                                        <p:cTn id="41" dur="166" decel="50000">
                                          <p:stCondLst>
                                            <p:cond delay="1338"/>
                                          </p:stCondLst>
                                        </p:cTn>
                                        <p:tgtEl>
                                          <p:spTgt spid="11">
                                            <p:txEl>
                                              <p:pRg st="1" end="1"/>
                                            </p:txEl>
                                          </p:spTgt>
                                        </p:tgtEl>
                                      </p:cBhvr>
                                      <p:to x="100000" y="100000"/>
                                    </p:animScale>
                                    <p:animScale>
                                      <p:cBhvr>
                                        <p:cTn id="42" dur="26">
                                          <p:stCondLst>
                                            <p:cond delay="1642"/>
                                          </p:stCondLst>
                                        </p:cTn>
                                        <p:tgtEl>
                                          <p:spTgt spid="11">
                                            <p:txEl>
                                              <p:pRg st="1" end="1"/>
                                            </p:txEl>
                                          </p:spTgt>
                                        </p:tgtEl>
                                      </p:cBhvr>
                                      <p:to x="100000" y="90000"/>
                                    </p:animScale>
                                    <p:animScale>
                                      <p:cBhvr>
                                        <p:cTn id="43" dur="166" decel="50000">
                                          <p:stCondLst>
                                            <p:cond delay="1668"/>
                                          </p:stCondLst>
                                        </p:cTn>
                                        <p:tgtEl>
                                          <p:spTgt spid="11">
                                            <p:txEl>
                                              <p:pRg st="1" end="1"/>
                                            </p:txEl>
                                          </p:spTgt>
                                        </p:tgtEl>
                                      </p:cBhvr>
                                      <p:to x="100000" y="100000"/>
                                    </p:animScale>
                                    <p:animScale>
                                      <p:cBhvr>
                                        <p:cTn id="44" dur="26">
                                          <p:stCondLst>
                                            <p:cond delay="1808"/>
                                          </p:stCondLst>
                                        </p:cTn>
                                        <p:tgtEl>
                                          <p:spTgt spid="11">
                                            <p:txEl>
                                              <p:pRg st="1" end="1"/>
                                            </p:txEl>
                                          </p:spTgt>
                                        </p:tgtEl>
                                      </p:cBhvr>
                                      <p:to x="100000" y="95000"/>
                                    </p:animScale>
                                    <p:animScale>
                                      <p:cBhvr>
                                        <p:cTn id="45" dur="166" decel="50000">
                                          <p:stCondLst>
                                            <p:cond delay="1834"/>
                                          </p:stCondLst>
                                        </p:cTn>
                                        <p:tgtEl>
                                          <p:spTgt spid="11">
                                            <p:txEl>
                                              <p:pRg st="1" end="1"/>
                                            </p:txEl>
                                          </p:spTgt>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1">
                                            <p:txEl>
                                              <p:pRg st="2" end="2"/>
                                            </p:txEl>
                                          </p:spTgt>
                                        </p:tgtEl>
                                        <p:attrNameLst>
                                          <p:attrName>style.visibility</p:attrName>
                                        </p:attrNameLst>
                                      </p:cBhvr>
                                      <p:to>
                                        <p:strVal val="visible"/>
                                      </p:to>
                                    </p:set>
                                    <p:animEffect transition="in" filter="wipe(down)">
                                      <p:cBhvr>
                                        <p:cTn id="50" dur="580">
                                          <p:stCondLst>
                                            <p:cond delay="0"/>
                                          </p:stCondLst>
                                        </p:cTn>
                                        <p:tgtEl>
                                          <p:spTgt spid="11">
                                            <p:txEl>
                                              <p:pRg st="2" end="2"/>
                                            </p:txEl>
                                          </p:spTgt>
                                        </p:tgtEl>
                                      </p:cBhvr>
                                    </p:animEffect>
                                    <p:anim calcmode="lin" valueType="num">
                                      <p:cBhvr>
                                        <p:cTn id="51" dur="1822" tmFilter="0,0; 0.14,0.36; 0.43,0.73; 0.71,0.91; 1.0,1.0">
                                          <p:stCondLst>
                                            <p:cond delay="0"/>
                                          </p:stCondLst>
                                        </p:cTn>
                                        <p:tgtEl>
                                          <p:spTgt spid="11">
                                            <p:txEl>
                                              <p:pRg st="2" end="2"/>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1">
                                            <p:txEl>
                                              <p:pRg st="2" end="2"/>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1">
                                            <p:txEl>
                                              <p:pRg st="2" end="2"/>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1">
                                            <p:txEl>
                                              <p:pRg st="2" end="2"/>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1">
                                            <p:txEl>
                                              <p:pRg st="2" end="2"/>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11">
                                            <p:txEl>
                                              <p:pRg st="2" end="2"/>
                                            </p:txEl>
                                          </p:spTgt>
                                        </p:tgtEl>
                                      </p:cBhvr>
                                      <p:to x="100000" y="60000"/>
                                    </p:animScale>
                                    <p:animScale>
                                      <p:cBhvr>
                                        <p:cTn id="57" dur="166" decel="50000">
                                          <p:stCondLst>
                                            <p:cond delay="676"/>
                                          </p:stCondLst>
                                        </p:cTn>
                                        <p:tgtEl>
                                          <p:spTgt spid="11">
                                            <p:txEl>
                                              <p:pRg st="2" end="2"/>
                                            </p:txEl>
                                          </p:spTgt>
                                        </p:tgtEl>
                                      </p:cBhvr>
                                      <p:to x="100000" y="100000"/>
                                    </p:animScale>
                                    <p:animScale>
                                      <p:cBhvr>
                                        <p:cTn id="58" dur="26">
                                          <p:stCondLst>
                                            <p:cond delay="1312"/>
                                          </p:stCondLst>
                                        </p:cTn>
                                        <p:tgtEl>
                                          <p:spTgt spid="11">
                                            <p:txEl>
                                              <p:pRg st="2" end="2"/>
                                            </p:txEl>
                                          </p:spTgt>
                                        </p:tgtEl>
                                      </p:cBhvr>
                                      <p:to x="100000" y="80000"/>
                                    </p:animScale>
                                    <p:animScale>
                                      <p:cBhvr>
                                        <p:cTn id="59" dur="166" decel="50000">
                                          <p:stCondLst>
                                            <p:cond delay="1338"/>
                                          </p:stCondLst>
                                        </p:cTn>
                                        <p:tgtEl>
                                          <p:spTgt spid="11">
                                            <p:txEl>
                                              <p:pRg st="2" end="2"/>
                                            </p:txEl>
                                          </p:spTgt>
                                        </p:tgtEl>
                                      </p:cBhvr>
                                      <p:to x="100000" y="100000"/>
                                    </p:animScale>
                                    <p:animScale>
                                      <p:cBhvr>
                                        <p:cTn id="60" dur="26">
                                          <p:stCondLst>
                                            <p:cond delay="1642"/>
                                          </p:stCondLst>
                                        </p:cTn>
                                        <p:tgtEl>
                                          <p:spTgt spid="11">
                                            <p:txEl>
                                              <p:pRg st="2" end="2"/>
                                            </p:txEl>
                                          </p:spTgt>
                                        </p:tgtEl>
                                      </p:cBhvr>
                                      <p:to x="100000" y="90000"/>
                                    </p:animScale>
                                    <p:animScale>
                                      <p:cBhvr>
                                        <p:cTn id="61" dur="166" decel="50000">
                                          <p:stCondLst>
                                            <p:cond delay="1668"/>
                                          </p:stCondLst>
                                        </p:cTn>
                                        <p:tgtEl>
                                          <p:spTgt spid="11">
                                            <p:txEl>
                                              <p:pRg st="2" end="2"/>
                                            </p:txEl>
                                          </p:spTgt>
                                        </p:tgtEl>
                                      </p:cBhvr>
                                      <p:to x="100000" y="100000"/>
                                    </p:animScale>
                                    <p:animScale>
                                      <p:cBhvr>
                                        <p:cTn id="62" dur="26">
                                          <p:stCondLst>
                                            <p:cond delay="1808"/>
                                          </p:stCondLst>
                                        </p:cTn>
                                        <p:tgtEl>
                                          <p:spTgt spid="11">
                                            <p:txEl>
                                              <p:pRg st="2" end="2"/>
                                            </p:txEl>
                                          </p:spTgt>
                                        </p:tgtEl>
                                      </p:cBhvr>
                                      <p:to x="100000" y="95000"/>
                                    </p:animScale>
                                    <p:animScale>
                                      <p:cBhvr>
                                        <p:cTn id="63" dur="166" decel="50000">
                                          <p:stCondLst>
                                            <p:cond delay="1834"/>
                                          </p:stCondLst>
                                        </p:cTn>
                                        <p:tgtEl>
                                          <p:spTgt spid="11">
                                            <p:txEl>
                                              <p:pRg st="2" end="2"/>
                                            </p:txEl>
                                          </p:spTgt>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11">
                                            <p:txEl>
                                              <p:pRg st="3" end="3"/>
                                            </p:txEl>
                                          </p:spTgt>
                                        </p:tgtEl>
                                        <p:attrNameLst>
                                          <p:attrName>style.visibility</p:attrName>
                                        </p:attrNameLst>
                                      </p:cBhvr>
                                      <p:to>
                                        <p:strVal val="visible"/>
                                      </p:to>
                                    </p:set>
                                    <p:animEffect transition="in" filter="wipe(down)">
                                      <p:cBhvr>
                                        <p:cTn id="68" dur="580">
                                          <p:stCondLst>
                                            <p:cond delay="0"/>
                                          </p:stCondLst>
                                        </p:cTn>
                                        <p:tgtEl>
                                          <p:spTgt spid="11">
                                            <p:txEl>
                                              <p:pRg st="3" end="3"/>
                                            </p:txEl>
                                          </p:spTgt>
                                        </p:tgtEl>
                                      </p:cBhvr>
                                    </p:animEffect>
                                    <p:anim calcmode="lin" valueType="num">
                                      <p:cBhvr>
                                        <p:cTn id="69" dur="1822" tmFilter="0,0; 0.14,0.36; 0.43,0.73; 0.71,0.91; 1.0,1.0">
                                          <p:stCondLst>
                                            <p:cond delay="0"/>
                                          </p:stCondLst>
                                        </p:cTn>
                                        <p:tgtEl>
                                          <p:spTgt spid="11">
                                            <p:txEl>
                                              <p:pRg st="3" end="3"/>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1">
                                            <p:txEl>
                                              <p:pRg st="3" end="3"/>
                                            </p:txEl>
                                          </p:spTgt>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1">
                                            <p:txEl>
                                              <p:pRg st="3" end="3"/>
                                            </p:txEl>
                                          </p:spTgt>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1">
                                            <p:txEl>
                                              <p:pRg st="3" end="3"/>
                                            </p:txEl>
                                          </p:spTgt>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1">
                                            <p:txEl>
                                              <p:pRg st="3" end="3"/>
                                            </p:txEl>
                                          </p:spTgt>
                                        </p:tgtEl>
                                        <p:attrNameLst>
                                          <p:attrName>ppt_y</p:attrName>
                                        </p:attrNameLst>
                                      </p:cBhvr>
                                      <p:tavLst>
                                        <p:tav tm="0" fmla="#ppt_y-sin(pi*$)/81">
                                          <p:val>
                                            <p:fltVal val="0"/>
                                          </p:val>
                                        </p:tav>
                                        <p:tav tm="100000">
                                          <p:val>
                                            <p:fltVal val="1"/>
                                          </p:val>
                                        </p:tav>
                                      </p:tavLst>
                                    </p:anim>
                                    <p:animScale>
                                      <p:cBhvr>
                                        <p:cTn id="74" dur="26">
                                          <p:stCondLst>
                                            <p:cond delay="650"/>
                                          </p:stCondLst>
                                        </p:cTn>
                                        <p:tgtEl>
                                          <p:spTgt spid="11">
                                            <p:txEl>
                                              <p:pRg st="3" end="3"/>
                                            </p:txEl>
                                          </p:spTgt>
                                        </p:tgtEl>
                                      </p:cBhvr>
                                      <p:to x="100000" y="60000"/>
                                    </p:animScale>
                                    <p:animScale>
                                      <p:cBhvr>
                                        <p:cTn id="75" dur="166" decel="50000">
                                          <p:stCondLst>
                                            <p:cond delay="676"/>
                                          </p:stCondLst>
                                        </p:cTn>
                                        <p:tgtEl>
                                          <p:spTgt spid="11">
                                            <p:txEl>
                                              <p:pRg st="3" end="3"/>
                                            </p:txEl>
                                          </p:spTgt>
                                        </p:tgtEl>
                                      </p:cBhvr>
                                      <p:to x="100000" y="100000"/>
                                    </p:animScale>
                                    <p:animScale>
                                      <p:cBhvr>
                                        <p:cTn id="76" dur="26">
                                          <p:stCondLst>
                                            <p:cond delay="1312"/>
                                          </p:stCondLst>
                                        </p:cTn>
                                        <p:tgtEl>
                                          <p:spTgt spid="11">
                                            <p:txEl>
                                              <p:pRg st="3" end="3"/>
                                            </p:txEl>
                                          </p:spTgt>
                                        </p:tgtEl>
                                      </p:cBhvr>
                                      <p:to x="100000" y="80000"/>
                                    </p:animScale>
                                    <p:animScale>
                                      <p:cBhvr>
                                        <p:cTn id="77" dur="166" decel="50000">
                                          <p:stCondLst>
                                            <p:cond delay="1338"/>
                                          </p:stCondLst>
                                        </p:cTn>
                                        <p:tgtEl>
                                          <p:spTgt spid="11">
                                            <p:txEl>
                                              <p:pRg st="3" end="3"/>
                                            </p:txEl>
                                          </p:spTgt>
                                        </p:tgtEl>
                                      </p:cBhvr>
                                      <p:to x="100000" y="100000"/>
                                    </p:animScale>
                                    <p:animScale>
                                      <p:cBhvr>
                                        <p:cTn id="78" dur="26">
                                          <p:stCondLst>
                                            <p:cond delay="1642"/>
                                          </p:stCondLst>
                                        </p:cTn>
                                        <p:tgtEl>
                                          <p:spTgt spid="11">
                                            <p:txEl>
                                              <p:pRg st="3" end="3"/>
                                            </p:txEl>
                                          </p:spTgt>
                                        </p:tgtEl>
                                      </p:cBhvr>
                                      <p:to x="100000" y="90000"/>
                                    </p:animScale>
                                    <p:animScale>
                                      <p:cBhvr>
                                        <p:cTn id="79" dur="166" decel="50000">
                                          <p:stCondLst>
                                            <p:cond delay="1668"/>
                                          </p:stCondLst>
                                        </p:cTn>
                                        <p:tgtEl>
                                          <p:spTgt spid="11">
                                            <p:txEl>
                                              <p:pRg st="3" end="3"/>
                                            </p:txEl>
                                          </p:spTgt>
                                        </p:tgtEl>
                                      </p:cBhvr>
                                      <p:to x="100000" y="100000"/>
                                    </p:animScale>
                                    <p:animScale>
                                      <p:cBhvr>
                                        <p:cTn id="80" dur="26">
                                          <p:stCondLst>
                                            <p:cond delay="1808"/>
                                          </p:stCondLst>
                                        </p:cTn>
                                        <p:tgtEl>
                                          <p:spTgt spid="11">
                                            <p:txEl>
                                              <p:pRg st="3" end="3"/>
                                            </p:txEl>
                                          </p:spTgt>
                                        </p:tgtEl>
                                      </p:cBhvr>
                                      <p:to x="100000" y="95000"/>
                                    </p:animScale>
                                    <p:animScale>
                                      <p:cBhvr>
                                        <p:cTn id="81" dur="166" decel="50000">
                                          <p:stCondLst>
                                            <p:cond delay="1834"/>
                                          </p:stCondLst>
                                        </p:cTn>
                                        <p:tgtEl>
                                          <p:spTgt spid="11">
                                            <p:txEl>
                                              <p:pRg st="3" end="3"/>
                                            </p:txEl>
                                          </p:spTgt>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11">
                                            <p:txEl>
                                              <p:pRg st="4" end="4"/>
                                            </p:txEl>
                                          </p:spTgt>
                                        </p:tgtEl>
                                        <p:attrNameLst>
                                          <p:attrName>style.visibility</p:attrName>
                                        </p:attrNameLst>
                                      </p:cBhvr>
                                      <p:to>
                                        <p:strVal val="visible"/>
                                      </p:to>
                                    </p:set>
                                    <p:animEffect transition="in" filter="wipe(down)">
                                      <p:cBhvr>
                                        <p:cTn id="86" dur="580">
                                          <p:stCondLst>
                                            <p:cond delay="0"/>
                                          </p:stCondLst>
                                        </p:cTn>
                                        <p:tgtEl>
                                          <p:spTgt spid="11">
                                            <p:txEl>
                                              <p:pRg st="4" end="4"/>
                                            </p:txEl>
                                          </p:spTgt>
                                        </p:tgtEl>
                                      </p:cBhvr>
                                    </p:animEffect>
                                    <p:anim calcmode="lin" valueType="num">
                                      <p:cBhvr>
                                        <p:cTn id="87" dur="1822" tmFilter="0,0; 0.14,0.36; 0.43,0.73; 0.71,0.91; 1.0,1.0">
                                          <p:stCondLst>
                                            <p:cond delay="0"/>
                                          </p:stCondLst>
                                        </p:cTn>
                                        <p:tgtEl>
                                          <p:spTgt spid="11">
                                            <p:txEl>
                                              <p:pRg st="4" end="4"/>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11">
                                            <p:txEl>
                                              <p:pRg st="4" end="4"/>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11">
                                            <p:txEl>
                                              <p:pRg st="4" end="4"/>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11">
                                            <p:txEl>
                                              <p:pRg st="4" end="4"/>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11">
                                            <p:txEl>
                                              <p:pRg st="4" end="4"/>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11">
                                            <p:txEl>
                                              <p:pRg st="4" end="4"/>
                                            </p:txEl>
                                          </p:spTgt>
                                        </p:tgtEl>
                                      </p:cBhvr>
                                      <p:to x="100000" y="60000"/>
                                    </p:animScale>
                                    <p:animScale>
                                      <p:cBhvr>
                                        <p:cTn id="93" dur="166" decel="50000">
                                          <p:stCondLst>
                                            <p:cond delay="676"/>
                                          </p:stCondLst>
                                        </p:cTn>
                                        <p:tgtEl>
                                          <p:spTgt spid="11">
                                            <p:txEl>
                                              <p:pRg st="4" end="4"/>
                                            </p:txEl>
                                          </p:spTgt>
                                        </p:tgtEl>
                                      </p:cBhvr>
                                      <p:to x="100000" y="100000"/>
                                    </p:animScale>
                                    <p:animScale>
                                      <p:cBhvr>
                                        <p:cTn id="94" dur="26">
                                          <p:stCondLst>
                                            <p:cond delay="1312"/>
                                          </p:stCondLst>
                                        </p:cTn>
                                        <p:tgtEl>
                                          <p:spTgt spid="11">
                                            <p:txEl>
                                              <p:pRg st="4" end="4"/>
                                            </p:txEl>
                                          </p:spTgt>
                                        </p:tgtEl>
                                      </p:cBhvr>
                                      <p:to x="100000" y="80000"/>
                                    </p:animScale>
                                    <p:animScale>
                                      <p:cBhvr>
                                        <p:cTn id="95" dur="166" decel="50000">
                                          <p:stCondLst>
                                            <p:cond delay="1338"/>
                                          </p:stCondLst>
                                        </p:cTn>
                                        <p:tgtEl>
                                          <p:spTgt spid="11">
                                            <p:txEl>
                                              <p:pRg st="4" end="4"/>
                                            </p:txEl>
                                          </p:spTgt>
                                        </p:tgtEl>
                                      </p:cBhvr>
                                      <p:to x="100000" y="100000"/>
                                    </p:animScale>
                                    <p:animScale>
                                      <p:cBhvr>
                                        <p:cTn id="96" dur="26">
                                          <p:stCondLst>
                                            <p:cond delay="1642"/>
                                          </p:stCondLst>
                                        </p:cTn>
                                        <p:tgtEl>
                                          <p:spTgt spid="11">
                                            <p:txEl>
                                              <p:pRg st="4" end="4"/>
                                            </p:txEl>
                                          </p:spTgt>
                                        </p:tgtEl>
                                      </p:cBhvr>
                                      <p:to x="100000" y="90000"/>
                                    </p:animScale>
                                    <p:animScale>
                                      <p:cBhvr>
                                        <p:cTn id="97" dur="166" decel="50000">
                                          <p:stCondLst>
                                            <p:cond delay="1668"/>
                                          </p:stCondLst>
                                        </p:cTn>
                                        <p:tgtEl>
                                          <p:spTgt spid="11">
                                            <p:txEl>
                                              <p:pRg st="4" end="4"/>
                                            </p:txEl>
                                          </p:spTgt>
                                        </p:tgtEl>
                                      </p:cBhvr>
                                      <p:to x="100000" y="100000"/>
                                    </p:animScale>
                                    <p:animScale>
                                      <p:cBhvr>
                                        <p:cTn id="98" dur="26">
                                          <p:stCondLst>
                                            <p:cond delay="1808"/>
                                          </p:stCondLst>
                                        </p:cTn>
                                        <p:tgtEl>
                                          <p:spTgt spid="11">
                                            <p:txEl>
                                              <p:pRg st="4" end="4"/>
                                            </p:txEl>
                                          </p:spTgt>
                                        </p:tgtEl>
                                      </p:cBhvr>
                                      <p:to x="100000" y="95000"/>
                                    </p:animScale>
                                    <p:animScale>
                                      <p:cBhvr>
                                        <p:cTn id="99" dur="166" decel="50000">
                                          <p:stCondLst>
                                            <p:cond delay="1834"/>
                                          </p:stCondLst>
                                        </p:cTn>
                                        <p:tgtEl>
                                          <p:spTgt spid="11">
                                            <p:txEl>
                                              <p:pRg st="4" end="4"/>
                                            </p:txEl>
                                          </p:spTgt>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11">
                                            <p:txEl>
                                              <p:pRg st="5" end="5"/>
                                            </p:txEl>
                                          </p:spTgt>
                                        </p:tgtEl>
                                        <p:attrNameLst>
                                          <p:attrName>style.visibility</p:attrName>
                                        </p:attrNameLst>
                                      </p:cBhvr>
                                      <p:to>
                                        <p:strVal val="visible"/>
                                      </p:to>
                                    </p:set>
                                    <p:animEffect transition="in" filter="wipe(down)">
                                      <p:cBhvr>
                                        <p:cTn id="104" dur="580">
                                          <p:stCondLst>
                                            <p:cond delay="0"/>
                                          </p:stCondLst>
                                        </p:cTn>
                                        <p:tgtEl>
                                          <p:spTgt spid="11">
                                            <p:txEl>
                                              <p:pRg st="5" end="5"/>
                                            </p:txEl>
                                          </p:spTgt>
                                        </p:tgtEl>
                                      </p:cBhvr>
                                    </p:animEffect>
                                    <p:anim calcmode="lin" valueType="num">
                                      <p:cBhvr>
                                        <p:cTn id="105" dur="1822" tmFilter="0,0; 0.14,0.36; 0.43,0.73; 0.71,0.91; 1.0,1.0">
                                          <p:stCondLst>
                                            <p:cond delay="0"/>
                                          </p:stCondLst>
                                        </p:cTn>
                                        <p:tgtEl>
                                          <p:spTgt spid="11">
                                            <p:txEl>
                                              <p:pRg st="5" end="5"/>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11">
                                            <p:txEl>
                                              <p:pRg st="5" end="5"/>
                                            </p:txEl>
                                          </p:spTgt>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11">
                                            <p:txEl>
                                              <p:pRg st="5" end="5"/>
                                            </p:txEl>
                                          </p:spTgt>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11">
                                            <p:txEl>
                                              <p:pRg st="5" end="5"/>
                                            </p:txEl>
                                          </p:spTgt>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11">
                                            <p:txEl>
                                              <p:pRg st="5" end="5"/>
                                            </p:txEl>
                                          </p:spTgt>
                                        </p:tgtEl>
                                        <p:attrNameLst>
                                          <p:attrName>ppt_y</p:attrName>
                                        </p:attrNameLst>
                                      </p:cBhvr>
                                      <p:tavLst>
                                        <p:tav tm="0" fmla="#ppt_y-sin(pi*$)/81">
                                          <p:val>
                                            <p:fltVal val="0"/>
                                          </p:val>
                                        </p:tav>
                                        <p:tav tm="100000">
                                          <p:val>
                                            <p:fltVal val="1"/>
                                          </p:val>
                                        </p:tav>
                                      </p:tavLst>
                                    </p:anim>
                                    <p:animScale>
                                      <p:cBhvr>
                                        <p:cTn id="110" dur="26">
                                          <p:stCondLst>
                                            <p:cond delay="650"/>
                                          </p:stCondLst>
                                        </p:cTn>
                                        <p:tgtEl>
                                          <p:spTgt spid="11">
                                            <p:txEl>
                                              <p:pRg st="5" end="5"/>
                                            </p:txEl>
                                          </p:spTgt>
                                        </p:tgtEl>
                                      </p:cBhvr>
                                      <p:to x="100000" y="60000"/>
                                    </p:animScale>
                                    <p:animScale>
                                      <p:cBhvr>
                                        <p:cTn id="111" dur="166" decel="50000">
                                          <p:stCondLst>
                                            <p:cond delay="676"/>
                                          </p:stCondLst>
                                        </p:cTn>
                                        <p:tgtEl>
                                          <p:spTgt spid="11">
                                            <p:txEl>
                                              <p:pRg st="5" end="5"/>
                                            </p:txEl>
                                          </p:spTgt>
                                        </p:tgtEl>
                                      </p:cBhvr>
                                      <p:to x="100000" y="100000"/>
                                    </p:animScale>
                                    <p:animScale>
                                      <p:cBhvr>
                                        <p:cTn id="112" dur="26">
                                          <p:stCondLst>
                                            <p:cond delay="1312"/>
                                          </p:stCondLst>
                                        </p:cTn>
                                        <p:tgtEl>
                                          <p:spTgt spid="11">
                                            <p:txEl>
                                              <p:pRg st="5" end="5"/>
                                            </p:txEl>
                                          </p:spTgt>
                                        </p:tgtEl>
                                      </p:cBhvr>
                                      <p:to x="100000" y="80000"/>
                                    </p:animScale>
                                    <p:animScale>
                                      <p:cBhvr>
                                        <p:cTn id="113" dur="166" decel="50000">
                                          <p:stCondLst>
                                            <p:cond delay="1338"/>
                                          </p:stCondLst>
                                        </p:cTn>
                                        <p:tgtEl>
                                          <p:spTgt spid="11">
                                            <p:txEl>
                                              <p:pRg st="5" end="5"/>
                                            </p:txEl>
                                          </p:spTgt>
                                        </p:tgtEl>
                                      </p:cBhvr>
                                      <p:to x="100000" y="100000"/>
                                    </p:animScale>
                                    <p:animScale>
                                      <p:cBhvr>
                                        <p:cTn id="114" dur="26">
                                          <p:stCondLst>
                                            <p:cond delay="1642"/>
                                          </p:stCondLst>
                                        </p:cTn>
                                        <p:tgtEl>
                                          <p:spTgt spid="11">
                                            <p:txEl>
                                              <p:pRg st="5" end="5"/>
                                            </p:txEl>
                                          </p:spTgt>
                                        </p:tgtEl>
                                      </p:cBhvr>
                                      <p:to x="100000" y="90000"/>
                                    </p:animScale>
                                    <p:animScale>
                                      <p:cBhvr>
                                        <p:cTn id="115" dur="166" decel="50000">
                                          <p:stCondLst>
                                            <p:cond delay="1668"/>
                                          </p:stCondLst>
                                        </p:cTn>
                                        <p:tgtEl>
                                          <p:spTgt spid="11">
                                            <p:txEl>
                                              <p:pRg st="5" end="5"/>
                                            </p:txEl>
                                          </p:spTgt>
                                        </p:tgtEl>
                                      </p:cBhvr>
                                      <p:to x="100000" y="100000"/>
                                    </p:animScale>
                                    <p:animScale>
                                      <p:cBhvr>
                                        <p:cTn id="116" dur="26">
                                          <p:stCondLst>
                                            <p:cond delay="1808"/>
                                          </p:stCondLst>
                                        </p:cTn>
                                        <p:tgtEl>
                                          <p:spTgt spid="11">
                                            <p:txEl>
                                              <p:pRg st="5" end="5"/>
                                            </p:txEl>
                                          </p:spTgt>
                                        </p:tgtEl>
                                      </p:cBhvr>
                                      <p:to x="100000" y="95000"/>
                                    </p:animScale>
                                    <p:animScale>
                                      <p:cBhvr>
                                        <p:cTn id="117" dur="166" decel="50000">
                                          <p:stCondLst>
                                            <p:cond delay="1834"/>
                                          </p:stCondLst>
                                        </p:cTn>
                                        <p:tgtEl>
                                          <p:spTgt spid="11">
                                            <p:txEl>
                                              <p:pRg st="5" end="5"/>
                                            </p:txEl>
                                          </p:spTgt>
                                        </p:tgtEl>
                                      </p:cBhvr>
                                      <p:to x="100000" y="100000"/>
                                    </p:animScale>
                                  </p:childTnLst>
                                </p:cTn>
                              </p:par>
                            </p:childTnLst>
                          </p:cTn>
                        </p:par>
                      </p:childTnLst>
                    </p:cTn>
                  </p:par>
                  <p:par>
                    <p:cTn id="118" fill="hold">
                      <p:stCondLst>
                        <p:cond delay="indefinite"/>
                      </p:stCondLst>
                      <p:childTnLst>
                        <p:par>
                          <p:cTn id="119" fill="hold">
                            <p:stCondLst>
                              <p:cond delay="0"/>
                            </p:stCondLst>
                            <p:childTnLst>
                              <p:par>
                                <p:cTn id="120" presetID="26" presetClass="entr" presetSubtype="0" fill="hold" grpId="0" nodeType="clickEffect">
                                  <p:stCondLst>
                                    <p:cond delay="0"/>
                                  </p:stCondLst>
                                  <p:childTnLst>
                                    <p:set>
                                      <p:cBhvr>
                                        <p:cTn id="121" dur="1" fill="hold">
                                          <p:stCondLst>
                                            <p:cond delay="0"/>
                                          </p:stCondLst>
                                        </p:cTn>
                                        <p:tgtEl>
                                          <p:spTgt spid="11">
                                            <p:txEl>
                                              <p:pRg st="6" end="6"/>
                                            </p:txEl>
                                          </p:spTgt>
                                        </p:tgtEl>
                                        <p:attrNameLst>
                                          <p:attrName>style.visibility</p:attrName>
                                        </p:attrNameLst>
                                      </p:cBhvr>
                                      <p:to>
                                        <p:strVal val="visible"/>
                                      </p:to>
                                    </p:set>
                                    <p:animEffect transition="in" filter="wipe(down)">
                                      <p:cBhvr>
                                        <p:cTn id="122" dur="580">
                                          <p:stCondLst>
                                            <p:cond delay="0"/>
                                          </p:stCondLst>
                                        </p:cTn>
                                        <p:tgtEl>
                                          <p:spTgt spid="11">
                                            <p:txEl>
                                              <p:pRg st="6" end="6"/>
                                            </p:txEl>
                                          </p:spTgt>
                                        </p:tgtEl>
                                      </p:cBhvr>
                                    </p:animEffect>
                                    <p:anim calcmode="lin" valueType="num">
                                      <p:cBhvr>
                                        <p:cTn id="123" dur="1822" tmFilter="0,0; 0.14,0.36; 0.43,0.73; 0.71,0.91; 1.0,1.0">
                                          <p:stCondLst>
                                            <p:cond delay="0"/>
                                          </p:stCondLst>
                                        </p:cTn>
                                        <p:tgtEl>
                                          <p:spTgt spid="11">
                                            <p:txEl>
                                              <p:pRg st="6" end="6"/>
                                            </p:txEl>
                                          </p:spTgt>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11">
                                            <p:txEl>
                                              <p:pRg st="6" end="6"/>
                                            </p:txEl>
                                          </p:spTgt>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11">
                                            <p:txEl>
                                              <p:pRg st="6" end="6"/>
                                            </p:txEl>
                                          </p:spTgt>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11">
                                            <p:txEl>
                                              <p:pRg st="6" end="6"/>
                                            </p:txEl>
                                          </p:spTgt>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11">
                                            <p:txEl>
                                              <p:pRg st="6" end="6"/>
                                            </p:txEl>
                                          </p:spTgt>
                                        </p:tgtEl>
                                        <p:attrNameLst>
                                          <p:attrName>ppt_y</p:attrName>
                                        </p:attrNameLst>
                                      </p:cBhvr>
                                      <p:tavLst>
                                        <p:tav tm="0" fmla="#ppt_y-sin(pi*$)/81">
                                          <p:val>
                                            <p:fltVal val="0"/>
                                          </p:val>
                                        </p:tav>
                                        <p:tav tm="100000">
                                          <p:val>
                                            <p:fltVal val="1"/>
                                          </p:val>
                                        </p:tav>
                                      </p:tavLst>
                                    </p:anim>
                                    <p:animScale>
                                      <p:cBhvr>
                                        <p:cTn id="128" dur="26">
                                          <p:stCondLst>
                                            <p:cond delay="650"/>
                                          </p:stCondLst>
                                        </p:cTn>
                                        <p:tgtEl>
                                          <p:spTgt spid="11">
                                            <p:txEl>
                                              <p:pRg st="6" end="6"/>
                                            </p:txEl>
                                          </p:spTgt>
                                        </p:tgtEl>
                                      </p:cBhvr>
                                      <p:to x="100000" y="60000"/>
                                    </p:animScale>
                                    <p:animScale>
                                      <p:cBhvr>
                                        <p:cTn id="129" dur="166" decel="50000">
                                          <p:stCondLst>
                                            <p:cond delay="676"/>
                                          </p:stCondLst>
                                        </p:cTn>
                                        <p:tgtEl>
                                          <p:spTgt spid="11">
                                            <p:txEl>
                                              <p:pRg st="6" end="6"/>
                                            </p:txEl>
                                          </p:spTgt>
                                        </p:tgtEl>
                                      </p:cBhvr>
                                      <p:to x="100000" y="100000"/>
                                    </p:animScale>
                                    <p:animScale>
                                      <p:cBhvr>
                                        <p:cTn id="130" dur="26">
                                          <p:stCondLst>
                                            <p:cond delay="1312"/>
                                          </p:stCondLst>
                                        </p:cTn>
                                        <p:tgtEl>
                                          <p:spTgt spid="11">
                                            <p:txEl>
                                              <p:pRg st="6" end="6"/>
                                            </p:txEl>
                                          </p:spTgt>
                                        </p:tgtEl>
                                      </p:cBhvr>
                                      <p:to x="100000" y="80000"/>
                                    </p:animScale>
                                    <p:animScale>
                                      <p:cBhvr>
                                        <p:cTn id="131" dur="166" decel="50000">
                                          <p:stCondLst>
                                            <p:cond delay="1338"/>
                                          </p:stCondLst>
                                        </p:cTn>
                                        <p:tgtEl>
                                          <p:spTgt spid="11">
                                            <p:txEl>
                                              <p:pRg st="6" end="6"/>
                                            </p:txEl>
                                          </p:spTgt>
                                        </p:tgtEl>
                                      </p:cBhvr>
                                      <p:to x="100000" y="100000"/>
                                    </p:animScale>
                                    <p:animScale>
                                      <p:cBhvr>
                                        <p:cTn id="132" dur="26">
                                          <p:stCondLst>
                                            <p:cond delay="1642"/>
                                          </p:stCondLst>
                                        </p:cTn>
                                        <p:tgtEl>
                                          <p:spTgt spid="11">
                                            <p:txEl>
                                              <p:pRg st="6" end="6"/>
                                            </p:txEl>
                                          </p:spTgt>
                                        </p:tgtEl>
                                      </p:cBhvr>
                                      <p:to x="100000" y="90000"/>
                                    </p:animScale>
                                    <p:animScale>
                                      <p:cBhvr>
                                        <p:cTn id="133" dur="166" decel="50000">
                                          <p:stCondLst>
                                            <p:cond delay="1668"/>
                                          </p:stCondLst>
                                        </p:cTn>
                                        <p:tgtEl>
                                          <p:spTgt spid="11">
                                            <p:txEl>
                                              <p:pRg st="6" end="6"/>
                                            </p:txEl>
                                          </p:spTgt>
                                        </p:tgtEl>
                                      </p:cBhvr>
                                      <p:to x="100000" y="100000"/>
                                    </p:animScale>
                                    <p:animScale>
                                      <p:cBhvr>
                                        <p:cTn id="134" dur="26">
                                          <p:stCondLst>
                                            <p:cond delay="1808"/>
                                          </p:stCondLst>
                                        </p:cTn>
                                        <p:tgtEl>
                                          <p:spTgt spid="11">
                                            <p:txEl>
                                              <p:pRg st="6" end="6"/>
                                            </p:txEl>
                                          </p:spTgt>
                                        </p:tgtEl>
                                      </p:cBhvr>
                                      <p:to x="100000" y="95000"/>
                                    </p:animScale>
                                    <p:animScale>
                                      <p:cBhvr>
                                        <p:cTn id="135" dur="166" decel="50000">
                                          <p:stCondLst>
                                            <p:cond delay="1834"/>
                                          </p:stCondLst>
                                        </p:cTn>
                                        <p:tgtEl>
                                          <p:spTgt spid="11">
                                            <p:txEl>
                                              <p:pRg st="6" end="6"/>
                                            </p:txEl>
                                          </p:spTgt>
                                        </p:tgtEl>
                                      </p:cBhvr>
                                      <p:to x="100000" y="100000"/>
                                    </p:animScale>
                                  </p:childTnLst>
                                </p:cTn>
                              </p:par>
                            </p:childTnLst>
                          </p:cTn>
                        </p:par>
                      </p:childTnLst>
                    </p:cTn>
                  </p:par>
                  <p:par>
                    <p:cTn id="136" fill="hold">
                      <p:stCondLst>
                        <p:cond delay="indefinite"/>
                      </p:stCondLst>
                      <p:childTnLst>
                        <p:par>
                          <p:cTn id="137" fill="hold">
                            <p:stCondLst>
                              <p:cond delay="0"/>
                            </p:stCondLst>
                            <p:childTnLst>
                              <p:par>
                                <p:cTn id="138" presetID="26" presetClass="entr" presetSubtype="0" fill="hold" grpId="0" nodeType="clickEffect">
                                  <p:stCondLst>
                                    <p:cond delay="0"/>
                                  </p:stCondLst>
                                  <p:childTnLst>
                                    <p:set>
                                      <p:cBhvr>
                                        <p:cTn id="139" dur="1" fill="hold">
                                          <p:stCondLst>
                                            <p:cond delay="0"/>
                                          </p:stCondLst>
                                        </p:cTn>
                                        <p:tgtEl>
                                          <p:spTgt spid="11">
                                            <p:txEl>
                                              <p:pRg st="7" end="7"/>
                                            </p:txEl>
                                          </p:spTgt>
                                        </p:tgtEl>
                                        <p:attrNameLst>
                                          <p:attrName>style.visibility</p:attrName>
                                        </p:attrNameLst>
                                      </p:cBhvr>
                                      <p:to>
                                        <p:strVal val="visible"/>
                                      </p:to>
                                    </p:set>
                                    <p:animEffect transition="in" filter="wipe(down)">
                                      <p:cBhvr>
                                        <p:cTn id="140" dur="580">
                                          <p:stCondLst>
                                            <p:cond delay="0"/>
                                          </p:stCondLst>
                                        </p:cTn>
                                        <p:tgtEl>
                                          <p:spTgt spid="11">
                                            <p:txEl>
                                              <p:pRg st="7" end="7"/>
                                            </p:txEl>
                                          </p:spTgt>
                                        </p:tgtEl>
                                      </p:cBhvr>
                                    </p:animEffect>
                                    <p:anim calcmode="lin" valueType="num">
                                      <p:cBhvr>
                                        <p:cTn id="141" dur="1822" tmFilter="0,0; 0.14,0.36; 0.43,0.73; 0.71,0.91; 1.0,1.0">
                                          <p:stCondLst>
                                            <p:cond delay="0"/>
                                          </p:stCondLst>
                                        </p:cTn>
                                        <p:tgtEl>
                                          <p:spTgt spid="11">
                                            <p:txEl>
                                              <p:pRg st="7" end="7"/>
                                            </p:txEl>
                                          </p:spTgt>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11">
                                            <p:txEl>
                                              <p:pRg st="7" end="7"/>
                                            </p:txEl>
                                          </p:spTgt>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11">
                                            <p:txEl>
                                              <p:pRg st="7" end="7"/>
                                            </p:txEl>
                                          </p:spTgt>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11">
                                            <p:txEl>
                                              <p:pRg st="7" end="7"/>
                                            </p:txEl>
                                          </p:spTgt>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11">
                                            <p:txEl>
                                              <p:pRg st="7" end="7"/>
                                            </p:txEl>
                                          </p:spTgt>
                                        </p:tgtEl>
                                        <p:attrNameLst>
                                          <p:attrName>ppt_y</p:attrName>
                                        </p:attrNameLst>
                                      </p:cBhvr>
                                      <p:tavLst>
                                        <p:tav tm="0" fmla="#ppt_y-sin(pi*$)/81">
                                          <p:val>
                                            <p:fltVal val="0"/>
                                          </p:val>
                                        </p:tav>
                                        <p:tav tm="100000">
                                          <p:val>
                                            <p:fltVal val="1"/>
                                          </p:val>
                                        </p:tav>
                                      </p:tavLst>
                                    </p:anim>
                                    <p:animScale>
                                      <p:cBhvr>
                                        <p:cTn id="146" dur="26">
                                          <p:stCondLst>
                                            <p:cond delay="650"/>
                                          </p:stCondLst>
                                        </p:cTn>
                                        <p:tgtEl>
                                          <p:spTgt spid="11">
                                            <p:txEl>
                                              <p:pRg st="7" end="7"/>
                                            </p:txEl>
                                          </p:spTgt>
                                        </p:tgtEl>
                                      </p:cBhvr>
                                      <p:to x="100000" y="60000"/>
                                    </p:animScale>
                                    <p:animScale>
                                      <p:cBhvr>
                                        <p:cTn id="147" dur="166" decel="50000">
                                          <p:stCondLst>
                                            <p:cond delay="676"/>
                                          </p:stCondLst>
                                        </p:cTn>
                                        <p:tgtEl>
                                          <p:spTgt spid="11">
                                            <p:txEl>
                                              <p:pRg st="7" end="7"/>
                                            </p:txEl>
                                          </p:spTgt>
                                        </p:tgtEl>
                                      </p:cBhvr>
                                      <p:to x="100000" y="100000"/>
                                    </p:animScale>
                                    <p:animScale>
                                      <p:cBhvr>
                                        <p:cTn id="148" dur="26">
                                          <p:stCondLst>
                                            <p:cond delay="1312"/>
                                          </p:stCondLst>
                                        </p:cTn>
                                        <p:tgtEl>
                                          <p:spTgt spid="11">
                                            <p:txEl>
                                              <p:pRg st="7" end="7"/>
                                            </p:txEl>
                                          </p:spTgt>
                                        </p:tgtEl>
                                      </p:cBhvr>
                                      <p:to x="100000" y="80000"/>
                                    </p:animScale>
                                    <p:animScale>
                                      <p:cBhvr>
                                        <p:cTn id="149" dur="166" decel="50000">
                                          <p:stCondLst>
                                            <p:cond delay="1338"/>
                                          </p:stCondLst>
                                        </p:cTn>
                                        <p:tgtEl>
                                          <p:spTgt spid="11">
                                            <p:txEl>
                                              <p:pRg st="7" end="7"/>
                                            </p:txEl>
                                          </p:spTgt>
                                        </p:tgtEl>
                                      </p:cBhvr>
                                      <p:to x="100000" y="100000"/>
                                    </p:animScale>
                                    <p:animScale>
                                      <p:cBhvr>
                                        <p:cTn id="150" dur="26">
                                          <p:stCondLst>
                                            <p:cond delay="1642"/>
                                          </p:stCondLst>
                                        </p:cTn>
                                        <p:tgtEl>
                                          <p:spTgt spid="11">
                                            <p:txEl>
                                              <p:pRg st="7" end="7"/>
                                            </p:txEl>
                                          </p:spTgt>
                                        </p:tgtEl>
                                      </p:cBhvr>
                                      <p:to x="100000" y="90000"/>
                                    </p:animScale>
                                    <p:animScale>
                                      <p:cBhvr>
                                        <p:cTn id="151" dur="166" decel="50000">
                                          <p:stCondLst>
                                            <p:cond delay="1668"/>
                                          </p:stCondLst>
                                        </p:cTn>
                                        <p:tgtEl>
                                          <p:spTgt spid="11">
                                            <p:txEl>
                                              <p:pRg st="7" end="7"/>
                                            </p:txEl>
                                          </p:spTgt>
                                        </p:tgtEl>
                                      </p:cBhvr>
                                      <p:to x="100000" y="100000"/>
                                    </p:animScale>
                                    <p:animScale>
                                      <p:cBhvr>
                                        <p:cTn id="152" dur="26">
                                          <p:stCondLst>
                                            <p:cond delay="1808"/>
                                          </p:stCondLst>
                                        </p:cTn>
                                        <p:tgtEl>
                                          <p:spTgt spid="11">
                                            <p:txEl>
                                              <p:pRg st="7" end="7"/>
                                            </p:txEl>
                                          </p:spTgt>
                                        </p:tgtEl>
                                      </p:cBhvr>
                                      <p:to x="100000" y="95000"/>
                                    </p:animScale>
                                    <p:animScale>
                                      <p:cBhvr>
                                        <p:cTn id="153" dur="166" decel="50000">
                                          <p:stCondLst>
                                            <p:cond delay="1834"/>
                                          </p:stCondLst>
                                        </p:cTn>
                                        <p:tgtEl>
                                          <p:spTgt spid="11">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174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Content Placeholder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19232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2143" y="435259"/>
            <a:ext cx="7710055" cy="713378"/>
          </a:xfrm>
        </p:spPr>
        <p:txBody>
          <a:bodyPr vert="horz" lIns="91440" tIns="45720" rIns="91440" bIns="45720" rtlCol="0" anchor="ctr">
            <a:normAutofit/>
          </a:bodyPr>
          <a:lstStyle/>
          <a:p>
            <a:pPr algn="ctr"/>
            <a:r>
              <a:rPr lang="en-GB" sz="4000" b="1" dirty="0">
                <a:solidFill>
                  <a:schemeClr val="bg1"/>
                </a:solidFill>
                <a:latin typeface="Aharoni" panose="02010803020104030203" pitchFamily="2" charset="-79"/>
                <a:cs typeface="Aharoni" panose="02010803020104030203" pitchFamily="2" charset="-79"/>
              </a:rPr>
              <a:t>Change Leadership</a:t>
            </a:r>
            <a:endParaRPr lang="ar-SA" sz="4000" b="1" dirty="0">
              <a:solidFill>
                <a:schemeClr val="bg1"/>
              </a:solidFill>
              <a:latin typeface="Aharoni" panose="02010803020104030203" pitchFamily="2" charset="-79"/>
              <a:cs typeface="Aharoni" panose="02010803020104030203" pitchFamily="2" charset="-79"/>
            </a:endParaRPr>
          </a:p>
        </p:txBody>
      </p:sp>
      <p:pic>
        <p:nvPicPr>
          <p:cNvPr id="4" name="Picture 6" descr="l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443" y="1371600"/>
            <a:ext cx="12088541" cy="5379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1552662" y="6248400"/>
            <a:ext cx="639337" cy="502920"/>
          </a:xfrm>
        </p:spPr>
        <p:txBody>
          <a:bodyPr/>
          <a:lstStyle/>
          <a:p>
            <a:fld id="{B6F15528-21DE-4FAA-801E-634DDDAF4B2B}" type="slidenum">
              <a:rPr lang="en-US" smtClean="0"/>
              <a:pPr/>
              <a:t>21</a:t>
            </a:fld>
            <a:endParaRPr lang="en-US" dirty="0"/>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0"/>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717" y="330438"/>
            <a:ext cx="2457656" cy="670874"/>
          </a:xfrm>
          <a:prstGeom prst="rect">
            <a:avLst/>
          </a:prstGeom>
        </p:spPr>
      </p:pic>
    </p:spTree>
    <p:extLst>
      <p:ext uri="{BB962C8B-B14F-4D97-AF65-F5344CB8AC3E}">
        <p14:creationId xmlns:p14="http://schemas.microsoft.com/office/powerpoint/2010/main" val="32705175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1055" y="1685494"/>
            <a:ext cx="1095894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92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191491" y="245236"/>
            <a:ext cx="9448800" cy="9144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Change Leadership</a:t>
            </a:r>
            <a:endParaRPr lang="ar-SA" dirty="0"/>
          </a:p>
        </p:txBody>
      </p:sp>
      <p:sp>
        <p:nvSpPr>
          <p:cNvPr id="11" name="Rectangle 3"/>
          <p:cNvSpPr txBox="1">
            <a:spLocks noChangeArrowheads="1"/>
          </p:cNvSpPr>
          <p:nvPr/>
        </p:nvSpPr>
        <p:spPr>
          <a:xfrm>
            <a:off x="762000" y="1868116"/>
            <a:ext cx="10668000" cy="4130902"/>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Clr>
                <a:srgbClr val="FF0000"/>
              </a:buClr>
              <a:buFont typeface="Wingdings" panose="05000000000000000000" pitchFamily="2" charset="2"/>
              <a:buChar char="q"/>
            </a:pPr>
            <a:r>
              <a:rPr lang="en-GB" b="1" dirty="0"/>
              <a:t>The most challenging aspect of business is leading and managing change</a:t>
            </a:r>
          </a:p>
          <a:p>
            <a:pPr marL="457200" indent="-457200">
              <a:buClr>
                <a:srgbClr val="FF0000"/>
              </a:buClr>
              <a:buFont typeface="Wingdings" panose="05000000000000000000" pitchFamily="2" charset="2"/>
              <a:buChar char="q"/>
            </a:pPr>
            <a:r>
              <a:rPr lang="en-GB" b="1" dirty="0"/>
              <a:t>The business environment is subject to fast-paced economic and social change</a:t>
            </a:r>
          </a:p>
          <a:p>
            <a:pPr marL="457200" indent="-457200">
              <a:buClr>
                <a:srgbClr val="FF0000"/>
              </a:buClr>
              <a:buFont typeface="Wingdings" panose="05000000000000000000" pitchFamily="2" charset="2"/>
              <a:buChar char="q"/>
            </a:pPr>
            <a:r>
              <a:rPr lang="en-GB" b="1" dirty="0"/>
              <a:t>Modern business must adapt and be flexible to survive</a:t>
            </a:r>
          </a:p>
          <a:p>
            <a:pPr marL="457200" indent="-457200">
              <a:buClr>
                <a:srgbClr val="FF0000"/>
              </a:buClr>
              <a:buFont typeface="Wingdings" panose="05000000000000000000" pitchFamily="2" charset="2"/>
              <a:buChar char="q"/>
            </a:pPr>
            <a:r>
              <a:rPr lang="en-GB" b="1" dirty="0"/>
              <a:t>Problems in leading change stem mainly from human resource management</a:t>
            </a:r>
          </a:p>
          <a:p>
            <a:pPr marL="457200" indent="-457200">
              <a:buClr>
                <a:srgbClr val="FF0000"/>
              </a:buClr>
              <a:buFont typeface="Wingdings" panose="05000000000000000000" pitchFamily="2" charset="2"/>
              <a:buChar char="q"/>
            </a:pPr>
            <a:r>
              <a:rPr lang="en-GB" b="1" dirty="0"/>
              <a:t>Leaders need to be aware of how change impacts on workers</a:t>
            </a:r>
          </a:p>
          <a:p>
            <a:pPr marL="457200" indent="-457200">
              <a:buClr>
                <a:srgbClr val="FF0000"/>
              </a:buClr>
              <a:buFont typeface="Wingdings" panose="05000000000000000000" pitchFamily="2" charset="2"/>
              <a:buChar char="q"/>
            </a:pPr>
            <a:endParaRPr lang="ar-SA" b="1" dirty="0"/>
          </a:p>
          <a:p>
            <a:pPr marL="457200" indent="-457200">
              <a:buClr>
                <a:srgbClr val="FF0000"/>
              </a:buClr>
              <a:buFont typeface="Wingdings" panose="05000000000000000000" pitchFamily="2" charset="2"/>
              <a:buChar char="q"/>
            </a:pPr>
            <a:endParaRPr lang="en-GB" b="1" dirty="0"/>
          </a:p>
        </p:txBody>
      </p:sp>
    </p:spTree>
    <p:extLst>
      <p:ext uri="{BB962C8B-B14F-4D97-AF65-F5344CB8AC3E}">
        <p14:creationId xmlns:p14="http://schemas.microsoft.com/office/powerpoint/2010/main" val="1279043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1690" y="461760"/>
            <a:ext cx="7495309" cy="626034"/>
          </a:xfrm>
        </p:spPr>
        <p:txBody>
          <a:bodyPr vert="horz" lIns="91440" tIns="45720" rIns="91440" bIns="45720" rtlCol="0" anchor="ctr">
            <a:normAutofit fontScale="90000"/>
          </a:bodyPr>
          <a:lstStyle/>
          <a:p>
            <a:pPr algn="ctr"/>
            <a:r>
              <a:rPr lang="en-GB" sz="4000" b="1" dirty="0">
                <a:solidFill>
                  <a:schemeClr val="bg1"/>
                </a:solidFill>
                <a:latin typeface="Aharoni" panose="02010803020104030203" pitchFamily="2" charset="-79"/>
                <a:cs typeface="Aharoni" panose="02010803020104030203" pitchFamily="2" charset="-79"/>
              </a:rPr>
              <a:t>Theories of Leadership</a:t>
            </a:r>
            <a:endParaRPr lang="ar-SA" sz="4000" b="1" dirty="0">
              <a:solidFill>
                <a:schemeClr val="bg1"/>
              </a:solidFill>
              <a:latin typeface="Aharoni" panose="02010803020104030203" pitchFamily="2" charset="-79"/>
              <a:cs typeface="Aharoni" panose="02010803020104030203" pitchFamily="2" charset="-79"/>
            </a:endParaRPr>
          </a:p>
        </p:txBody>
      </p:sp>
      <p:pic>
        <p:nvPicPr>
          <p:cNvPr id="4" name="Picture 6" descr="l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4073" y="1440872"/>
            <a:ext cx="11310545" cy="526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1734800" y="6248400"/>
            <a:ext cx="457200" cy="502920"/>
          </a:xfrm>
        </p:spPr>
        <p:txBody>
          <a:bodyPr/>
          <a:lstStyle/>
          <a:p>
            <a:fld id="{B6F15528-21DE-4FAA-801E-634DDDAF4B2B}" type="slidenum">
              <a:rPr lang="en-US" smtClean="0"/>
              <a:pPr/>
              <a:t>23</a:t>
            </a:fld>
            <a:endParaRPr lang="en-US"/>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10800" y="-277"/>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3896778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1571" y="1602452"/>
            <a:ext cx="11329731" cy="4828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9332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967347" y="457253"/>
            <a:ext cx="7883236" cy="872029"/>
          </a:xfrm>
          <a:prstGeom prst="rect">
            <a:avLst/>
          </a:prstGeom>
        </p:spPr>
        <p:txBody>
          <a:bodyPr vert="horz" lIns="91440" tIns="45720" rIns="91440" bIns="45720" rtlCol="0" anchor="ctr">
            <a:normAutofit/>
          </a:bodyPr>
          <a:lstStyle>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Rectangle 3"/>
          <p:cNvSpPr txBox="1">
            <a:spLocks noChangeArrowheads="1"/>
          </p:cNvSpPr>
          <p:nvPr/>
        </p:nvSpPr>
        <p:spPr>
          <a:xfrm>
            <a:off x="907456" y="1845097"/>
            <a:ext cx="10577962" cy="4309571"/>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dirty="0">
                <a:solidFill>
                  <a:srgbClr val="FF0000"/>
                </a:solidFill>
              </a:rPr>
              <a:t>Trait theories:</a:t>
            </a:r>
          </a:p>
          <a:p>
            <a:r>
              <a:rPr lang="en-GB" sz="3200" b="1" dirty="0"/>
              <a:t>Is there a set of characteristics  that determine a good leader?</a:t>
            </a:r>
          </a:p>
          <a:p>
            <a:pPr lvl="1"/>
            <a:r>
              <a:rPr lang="en-GB" sz="3200" b="1" dirty="0"/>
              <a:t>Personality?</a:t>
            </a:r>
          </a:p>
          <a:p>
            <a:pPr lvl="1"/>
            <a:r>
              <a:rPr lang="en-GB" sz="3200" b="1" dirty="0"/>
              <a:t>Dominance and personal presence?</a:t>
            </a:r>
          </a:p>
          <a:p>
            <a:pPr lvl="1"/>
            <a:r>
              <a:rPr lang="en-GB" sz="3200" b="1" dirty="0"/>
              <a:t>Charisma?</a:t>
            </a:r>
          </a:p>
          <a:p>
            <a:pPr lvl="1"/>
            <a:r>
              <a:rPr lang="en-GB" sz="3200" b="1" dirty="0"/>
              <a:t>Self confidence?</a:t>
            </a:r>
          </a:p>
          <a:p>
            <a:pPr lvl="1"/>
            <a:r>
              <a:rPr lang="en-GB" sz="3200" b="1" dirty="0"/>
              <a:t>Achievement?</a:t>
            </a:r>
          </a:p>
          <a:p>
            <a:pPr lvl="1"/>
            <a:r>
              <a:rPr lang="en-GB" sz="3200" b="1" dirty="0"/>
              <a:t>Ability to formulate a clear vision?</a:t>
            </a:r>
          </a:p>
          <a:p>
            <a:pPr>
              <a:buFontTx/>
              <a:buNone/>
            </a:pPr>
            <a:endParaRPr lang="en-GB" sz="3200" b="1" dirty="0"/>
          </a:p>
        </p:txBody>
      </p:sp>
    </p:spTree>
    <p:extLst>
      <p:ext uri="{BB962C8B-B14F-4D97-AF65-F5344CB8AC3E}">
        <p14:creationId xmlns:p14="http://schemas.microsoft.com/office/powerpoint/2010/main" val="1569644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85494"/>
            <a:ext cx="11121911" cy="4909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00526" cy="9144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76817" y="363030"/>
            <a:ext cx="8686800" cy="9144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Content Placeholder 2"/>
          <p:cNvSpPr txBox="1">
            <a:spLocks/>
          </p:cNvSpPr>
          <p:nvPr/>
        </p:nvSpPr>
        <p:spPr>
          <a:xfrm>
            <a:off x="910708" y="2208844"/>
            <a:ext cx="10224654" cy="4019493"/>
          </a:xfrm>
          <a:prstGeom prst="rect">
            <a:avLst/>
          </a:prstGeom>
          <a:ln w="12700" cap="flat" cmpd="sng" algn="ctr">
            <a:noFill/>
            <a:prstDash val="solid"/>
            <a:miter lim="800000"/>
          </a:ln>
        </p:spPr>
        <p:style>
          <a:lnRef idx="2">
            <a:schemeClr val="accent3"/>
          </a:lnRef>
          <a:fillRef idx="1">
            <a:schemeClr val="lt1"/>
          </a:fillRef>
          <a:effectRef idx="0">
            <a:schemeClr val="accent3"/>
          </a:effectRef>
          <a:fontRef idx="minor">
            <a:schemeClr val="dk1"/>
          </a:fontRef>
        </p:style>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r>
              <a:rPr lang="en-GB" sz="3600" b="1" dirty="0">
                <a:solidFill>
                  <a:srgbClr val="FF0000"/>
                </a:solidFill>
              </a:rPr>
              <a:t>Trait theories:</a:t>
            </a:r>
          </a:p>
          <a:p>
            <a:pPr lvl="1"/>
            <a:r>
              <a:rPr lang="en-GB" sz="3600" b="1" dirty="0"/>
              <a:t>Are such characteristics  inherently gender biased?</a:t>
            </a:r>
          </a:p>
          <a:p>
            <a:pPr lvl="1"/>
            <a:r>
              <a:rPr lang="en-GB" sz="3600" b="1" dirty="0"/>
              <a:t>Do such characteristics produce good leaders?</a:t>
            </a:r>
          </a:p>
          <a:p>
            <a:pPr lvl="1"/>
            <a:r>
              <a:rPr lang="en-GB" sz="3600" b="1" dirty="0"/>
              <a:t>Is leadership more than just bringing about change?</a:t>
            </a:r>
          </a:p>
          <a:p>
            <a:pPr lvl="1"/>
            <a:r>
              <a:rPr lang="en-GB" sz="3600" b="1" dirty="0"/>
              <a:t>Does this imply that leaders are born not bred?</a:t>
            </a:r>
          </a:p>
          <a:p>
            <a:endParaRPr lang="ar-SA" sz="3600" dirty="0"/>
          </a:p>
        </p:txBody>
      </p:sp>
    </p:spTree>
    <p:extLst>
      <p:ext uri="{BB962C8B-B14F-4D97-AF65-F5344CB8AC3E}">
        <p14:creationId xmlns:p14="http://schemas.microsoft.com/office/powerpoint/2010/main" val="3228850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5" y="1527192"/>
            <a:ext cx="11538439" cy="4853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184940" y="435502"/>
            <a:ext cx="9677400" cy="872028"/>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Content Placeholder 2"/>
          <p:cNvSpPr txBox="1">
            <a:spLocks/>
          </p:cNvSpPr>
          <p:nvPr/>
        </p:nvSpPr>
        <p:spPr>
          <a:xfrm>
            <a:off x="342385" y="1917057"/>
            <a:ext cx="11115323" cy="446398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b="1" dirty="0">
                <a:solidFill>
                  <a:srgbClr val="FF0000"/>
                </a:solidFill>
              </a:rPr>
              <a:t>Behavioural</a:t>
            </a:r>
            <a:r>
              <a:rPr lang="en-GB" sz="3200" dirty="0">
                <a:solidFill>
                  <a:srgbClr val="FF0000"/>
                </a:solidFill>
              </a:rPr>
              <a:t>:</a:t>
            </a:r>
          </a:p>
          <a:p>
            <a:r>
              <a:rPr lang="en-GB" sz="3200" b="1" dirty="0"/>
              <a:t>Imply that leaders can be trained – focus on the way of doing things</a:t>
            </a:r>
          </a:p>
          <a:p>
            <a:pPr lvl="1"/>
            <a:r>
              <a:rPr lang="en-GB" sz="3200" b="1" dirty="0"/>
              <a:t>Structure based behavioural theories – focus on the leader instituting structures – task orientated</a:t>
            </a:r>
          </a:p>
          <a:p>
            <a:pPr lvl="1"/>
            <a:r>
              <a:rPr lang="en-GB" sz="3200" b="1" dirty="0"/>
              <a:t>Relationship based behavioural theories – focus on the development and maintenance of relationships – process orientated</a:t>
            </a:r>
          </a:p>
          <a:p>
            <a:endParaRPr lang="ar-SA" sz="3200" dirty="0"/>
          </a:p>
        </p:txBody>
      </p:sp>
    </p:spTree>
    <p:extLst>
      <p:ext uri="{BB962C8B-B14F-4D97-AF65-F5344CB8AC3E}">
        <p14:creationId xmlns:p14="http://schemas.microsoft.com/office/powerpoint/2010/main" val="4232345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4909" y="1699349"/>
            <a:ext cx="10945091"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00526" cy="8659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087756" y="384880"/>
            <a:ext cx="9601200" cy="884365"/>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Content Placeholder 2"/>
          <p:cNvSpPr txBox="1">
            <a:spLocks/>
          </p:cNvSpPr>
          <p:nvPr/>
        </p:nvSpPr>
        <p:spPr>
          <a:xfrm>
            <a:off x="803564" y="1905857"/>
            <a:ext cx="10307781" cy="37338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pPr>
            <a:r>
              <a:rPr lang="en-GB" sz="3600" b="1" dirty="0">
                <a:solidFill>
                  <a:srgbClr val="FF0000"/>
                </a:solidFill>
              </a:rPr>
              <a:t>Contingency Theories:</a:t>
            </a:r>
          </a:p>
          <a:p>
            <a:pPr marL="457200" indent="-457200">
              <a:buClr>
                <a:srgbClr val="FF0000"/>
              </a:buClr>
              <a:buFont typeface="Wingdings" panose="05000000000000000000" pitchFamily="2" charset="2"/>
              <a:buChar char="q"/>
            </a:pPr>
            <a:r>
              <a:rPr lang="en-GB" sz="3600" b="1" dirty="0"/>
              <a:t>- Leadership as being more flexible – different leadership styles used at different times depending on the circumstance.</a:t>
            </a:r>
          </a:p>
          <a:p>
            <a:pPr marL="457200" indent="-457200">
              <a:buClr>
                <a:srgbClr val="FF0000"/>
              </a:buClr>
              <a:buFont typeface="Wingdings" panose="05000000000000000000" pitchFamily="2" charset="2"/>
              <a:buChar char="q"/>
            </a:pPr>
            <a:r>
              <a:rPr lang="en-GB" sz="3600" b="1" dirty="0"/>
              <a:t>- Suggests leadership is not a fixed series of characteristics that can be transposed into different contexts</a:t>
            </a:r>
          </a:p>
          <a:p>
            <a:pPr marL="457200" indent="-457200">
              <a:buClr>
                <a:srgbClr val="FF0000"/>
              </a:buClr>
              <a:buFont typeface="Wingdings" panose="05000000000000000000" pitchFamily="2" charset="2"/>
              <a:buChar char="q"/>
            </a:pPr>
            <a:endParaRPr lang="ar-SA" sz="3600" b="1" dirty="0"/>
          </a:p>
        </p:txBody>
      </p:sp>
    </p:spTree>
    <p:extLst>
      <p:ext uri="{BB962C8B-B14F-4D97-AF65-F5344CB8AC3E}">
        <p14:creationId xmlns:p14="http://schemas.microsoft.com/office/powerpoint/2010/main" val="514283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2386" y="279987"/>
            <a:ext cx="1000525" cy="93285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612937" y="363030"/>
            <a:ext cx="8673711" cy="92964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Content Placeholder 2"/>
          <p:cNvSpPr txBox="1">
            <a:spLocks/>
          </p:cNvSpPr>
          <p:nvPr/>
        </p:nvSpPr>
        <p:spPr>
          <a:xfrm>
            <a:off x="997528" y="1953491"/>
            <a:ext cx="10224654" cy="394149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dirty="0">
                <a:solidFill>
                  <a:srgbClr val="FF0000"/>
                </a:solidFill>
              </a:rPr>
              <a:t>May depend on:</a:t>
            </a:r>
          </a:p>
          <a:p>
            <a:pPr lvl="1">
              <a:buFont typeface="Wingdings" panose="05000000000000000000" pitchFamily="2" charset="2"/>
              <a:buChar char="q"/>
            </a:pPr>
            <a:r>
              <a:rPr lang="en-GB" sz="3200" b="1" dirty="0"/>
              <a:t>Type of staff</a:t>
            </a:r>
          </a:p>
          <a:p>
            <a:pPr lvl="1">
              <a:buFont typeface="Wingdings" panose="05000000000000000000" pitchFamily="2" charset="2"/>
              <a:buChar char="q"/>
            </a:pPr>
            <a:r>
              <a:rPr lang="en-GB" sz="3200" b="1" dirty="0"/>
              <a:t>History of the business</a:t>
            </a:r>
          </a:p>
          <a:p>
            <a:pPr lvl="1">
              <a:buFont typeface="Wingdings" panose="05000000000000000000" pitchFamily="2" charset="2"/>
              <a:buChar char="q"/>
            </a:pPr>
            <a:r>
              <a:rPr lang="en-GB" sz="3200" b="1" dirty="0"/>
              <a:t>Culture of the business</a:t>
            </a:r>
          </a:p>
          <a:p>
            <a:pPr lvl="1">
              <a:buFont typeface="Wingdings" panose="05000000000000000000" pitchFamily="2" charset="2"/>
              <a:buChar char="q"/>
            </a:pPr>
            <a:r>
              <a:rPr lang="en-GB" sz="3200" b="1" dirty="0"/>
              <a:t>Quality of the relationships</a:t>
            </a:r>
          </a:p>
          <a:p>
            <a:pPr lvl="1">
              <a:buFont typeface="Wingdings" panose="05000000000000000000" pitchFamily="2" charset="2"/>
              <a:buChar char="q"/>
            </a:pPr>
            <a:r>
              <a:rPr lang="en-GB" sz="3200" b="1" dirty="0"/>
              <a:t>Nature of the changes needed</a:t>
            </a:r>
          </a:p>
          <a:p>
            <a:pPr lvl="1">
              <a:buFont typeface="Wingdings" panose="05000000000000000000" pitchFamily="2" charset="2"/>
              <a:buChar char="q"/>
            </a:pPr>
            <a:r>
              <a:rPr lang="en-GB" sz="3200" b="1" dirty="0"/>
              <a:t>Accepted norms within the institution</a:t>
            </a:r>
          </a:p>
          <a:p>
            <a:endParaRPr lang="en-GB" sz="3200" dirty="0"/>
          </a:p>
          <a:p>
            <a:endParaRPr lang="ar-SA" sz="3200" dirty="0"/>
          </a:p>
        </p:txBody>
      </p:sp>
    </p:spTree>
    <p:extLst>
      <p:ext uri="{BB962C8B-B14F-4D97-AF65-F5344CB8AC3E}">
        <p14:creationId xmlns:p14="http://schemas.microsoft.com/office/powerpoint/2010/main" val="2825794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8579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2386" y="249382"/>
            <a:ext cx="1000525" cy="9795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589802" y="408346"/>
            <a:ext cx="8867675" cy="93229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Content Placeholder 2"/>
          <p:cNvSpPr txBox="1">
            <a:spLocks/>
          </p:cNvSpPr>
          <p:nvPr/>
        </p:nvSpPr>
        <p:spPr>
          <a:xfrm>
            <a:off x="910708" y="2012838"/>
            <a:ext cx="10519291" cy="416459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u="sng" dirty="0">
                <a:solidFill>
                  <a:srgbClr val="FF0000"/>
                </a:solidFill>
              </a:rPr>
              <a:t>Transformational</a:t>
            </a:r>
            <a:r>
              <a:rPr lang="en-GB" sz="3200" u="sng" dirty="0">
                <a:solidFill>
                  <a:srgbClr val="FF0000"/>
                </a:solidFill>
              </a:rPr>
              <a:t>:</a:t>
            </a:r>
          </a:p>
          <a:p>
            <a:pPr lvl="1"/>
            <a:r>
              <a:rPr lang="en-GB" sz="3200" b="1" dirty="0"/>
              <a:t>Widespread changes to a business or organisation</a:t>
            </a:r>
          </a:p>
          <a:p>
            <a:r>
              <a:rPr lang="en-GB" sz="3200" b="1" dirty="0">
                <a:solidFill>
                  <a:srgbClr val="FF0000"/>
                </a:solidFill>
              </a:rPr>
              <a:t>Requires:</a:t>
            </a:r>
          </a:p>
          <a:p>
            <a:pPr lvl="1"/>
            <a:r>
              <a:rPr lang="en-GB" sz="3200" b="1" dirty="0"/>
              <a:t>Clear objectives</a:t>
            </a:r>
          </a:p>
          <a:p>
            <a:pPr lvl="1"/>
            <a:r>
              <a:rPr lang="en-GB" sz="3200" b="1" dirty="0"/>
              <a:t>Long term strategic planning</a:t>
            </a:r>
          </a:p>
          <a:p>
            <a:pPr lvl="1"/>
            <a:r>
              <a:rPr lang="en-GB" sz="3200" b="1" dirty="0"/>
              <a:t>Clear vision</a:t>
            </a:r>
          </a:p>
          <a:p>
            <a:pPr lvl="1"/>
            <a:r>
              <a:rPr lang="en-GB" sz="3200" b="1" dirty="0"/>
              <a:t>Leading by example – walk the walk</a:t>
            </a:r>
          </a:p>
          <a:p>
            <a:pPr lvl="1"/>
            <a:r>
              <a:rPr lang="en-GB" sz="3200" b="1" dirty="0"/>
              <a:t>Efficiency of systems and processes</a:t>
            </a:r>
          </a:p>
          <a:p>
            <a:endParaRPr lang="en-GB" sz="3200" dirty="0"/>
          </a:p>
          <a:p>
            <a:endParaRPr lang="ar-SA" sz="3200" dirty="0"/>
          </a:p>
        </p:txBody>
      </p:sp>
    </p:spTree>
    <p:extLst>
      <p:ext uri="{BB962C8B-B14F-4D97-AF65-F5344CB8AC3E}">
        <p14:creationId xmlns:p14="http://schemas.microsoft.com/office/powerpoint/2010/main" val="1443508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034393"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279988"/>
            <a:ext cx="1034822" cy="9328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512608" y="521076"/>
            <a:ext cx="8742219" cy="8382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Content Placeholder 2"/>
          <p:cNvSpPr txBox="1">
            <a:spLocks/>
          </p:cNvSpPr>
          <p:nvPr/>
        </p:nvSpPr>
        <p:spPr>
          <a:xfrm>
            <a:off x="734291" y="1856510"/>
            <a:ext cx="10612581" cy="42672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solidFill>
                  <a:srgbClr val="FF0000"/>
                </a:solidFill>
              </a:rPr>
              <a:t>Invitational Leadership:</a:t>
            </a:r>
          </a:p>
          <a:p>
            <a:pPr lvl="1">
              <a:buFont typeface="Wingdings" panose="05000000000000000000" pitchFamily="2" charset="2"/>
              <a:buChar char="q"/>
            </a:pPr>
            <a:r>
              <a:rPr lang="en-GB" sz="2800" b="1" dirty="0"/>
              <a:t>Improving the atmosphere and message sent out by the organisation</a:t>
            </a:r>
          </a:p>
          <a:p>
            <a:pPr lvl="1">
              <a:buFont typeface="Wingdings" panose="05000000000000000000" pitchFamily="2" charset="2"/>
              <a:buChar char="q"/>
            </a:pPr>
            <a:r>
              <a:rPr lang="en-GB" sz="2800" b="1" dirty="0"/>
              <a:t>Focus on reducing negative messages  sent out through the everyday actions of the business both externally and, crucially, internally</a:t>
            </a:r>
          </a:p>
          <a:p>
            <a:pPr lvl="1">
              <a:buFont typeface="Wingdings" panose="05000000000000000000" pitchFamily="2" charset="2"/>
              <a:buChar char="q"/>
            </a:pPr>
            <a:r>
              <a:rPr lang="en-GB" sz="2800" b="1" dirty="0"/>
              <a:t>Review internal processes to reduce these</a:t>
            </a:r>
          </a:p>
          <a:p>
            <a:pPr lvl="1">
              <a:buFont typeface="Wingdings" panose="05000000000000000000" pitchFamily="2" charset="2"/>
              <a:buChar char="q"/>
            </a:pPr>
            <a:r>
              <a:rPr lang="en-GB" sz="2800" b="1" dirty="0"/>
              <a:t>Build relationships and sense of belonging and identity with the organisation –  that gets communicated to customers, etc.</a:t>
            </a:r>
          </a:p>
          <a:p>
            <a:endParaRPr lang="ar-SA" dirty="0"/>
          </a:p>
        </p:txBody>
      </p:sp>
    </p:spTree>
    <p:extLst>
      <p:ext uri="{BB962C8B-B14F-4D97-AF65-F5344CB8AC3E}">
        <p14:creationId xmlns:p14="http://schemas.microsoft.com/office/powerpoint/2010/main" val="609148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93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2385" y="240626"/>
            <a:ext cx="966229" cy="9722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146840" y="505860"/>
            <a:ext cx="9753600" cy="9144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dirty="0"/>
              <a:t>Theories of Leadership</a:t>
            </a:r>
            <a:endParaRPr lang="ar-SA" dirty="0"/>
          </a:p>
        </p:txBody>
      </p:sp>
      <p:sp>
        <p:nvSpPr>
          <p:cNvPr id="11" name="Content Placeholder 2"/>
          <p:cNvSpPr txBox="1">
            <a:spLocks/>
          </p:cNvSpPr>
          <p:nvPr/>
        </p:nvSpPr>
        <p:spPr>
          <a:xfrm>
            <a:off x="1087756" y="2003801"/>
            <a:ext cx="10342244" cy="3733800"/>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b="1" dirty="0">
                <a:solidFill>
                  <a:srgbClr val="FF0000"/>
                </a:solidFill>
              </a:rPr>
              <a:t>Transactional Theories:</a:t>
            </a:r>
          </a:p>
          <a:p>
            <a:pPr lvl="1"/>
            <a:r>
              <a:rPr lang="en-GB" sz="3600" b="1" dirty="0"/>
              <a:t>Focus on the management  of the organisation</a:t>
            </a:r>
          </a:p>
          <a:p>
            <a:pPr lvl="1"/>
            <a:r>
              <a:rPr lang="en-GB" sz="3600" b="1" dirty="0"/>
              <a:t>Focus on procedures and efficiency</a:t>
            </a:r>
          </a:p>
          <a:p>
            <a:pPr lvl="1"/>
            <a:r>
              <a:rPr lang="en-GB" sz="3600" b="1" dirty="0"/>
              <a:t>Focus on working to rules  and contracts</a:t>
            </a:r>
          </a:p>
          <a:p>
            <a:pPr lvl="1"/>
            <a:r>
              <a:rPr lang="en-GB" sz="3600" b="1" dirty="0"/>
              <a:t>Managing current issues and problems</a:t>
            </a:r>
          </a:p>
          <a:p>
            <a:endParaRPr lang="ar-SA" sz="3600" b="1" dirty="0"/>
          </a:p>
        </p:txBody>
      </p:sp>
    </p:spTree>
    <p:extLst>
      <p:ext uri="{BB962C8B-B14F-4D97-AF65-F5344CB8AC3E}">
        <p14:creationId xmlns:p14="http://schemas.microsoft.com/office/powerpoint/2010/main" val="2736552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1818" y="692726"/>
            <a:ext cx="8562109" cy="617691"/>
          </a:xfrm>
        </p:spPr>
        <p:txBody>
          <a:bodyPr vert="horz" lIns="91440" tIns="45720" rIns="91440" bIns="45720" rtlCol="0" anchor="ctr">
            <a:normAutofit fontScale="90000"/>
          </a:bodyPr>
          <a:lstStyle/>
          <a:p>
            <a:pPr algn="ctr"/>
            <a:r>
              <a:rPr lang="en-GB" sz="4000" b="1" dirty="0">
                <a:solidFill>
                  <a:schemeClr val="bg1"/>
                </a:solidFill>
                <a:latin typeface="Aharoni" panose="02010803020104030203" pitchFamily="2" charset="-79"/>
                <a:cs typeface="Aharoni" panose="02010803020104030203" pitchFamily="2" charset="-79"/>
              </a:rPr>
              <a:t>Factors Affecting Style</a:t>
            </a:r>
            <a:endParaRPr lang="ar-SA" sz="4000" b="1" dirty="0">
              <a:solidFill>
                <a:schemeClr val="bg1"/>
              </a:solidFill>
              <a:latin typeface="Aharoni" panose="02010803020104030203" pitchFamily="2" charset="-79"/>
              <a:cs typeface="Aharoni" panose="02010803020104030203" pitchFamily="2" charset="-79"/>
            </a:endParaRPr>
          </a:p>
        </p:txBody>
      </p:sp>
      <p:pic>
        <p:nvPicPr>
          <p:cNvPr id="4" name="Picture 6" descr="l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9100" y="1663288"/>
            <a:ext cx="11506200" cy="51947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 name="Slide Number Placeholder 6"/>
          <p:cNvSpPr>
            <a:spLocks noGrp="1"/>
          </p:cNvSpPr>
          <p:nvPr>
            <p:ph type="sldNum" sz="quarter" idx="12"/>
          </p:nvPr>
        </p:nvSpPr>
        <p:spPr>
          <a:xfrm>
            <a:off x="11658600" y="6170822"/>
            <a:ext cx="533400" cy="687178"/>
          </a:xfrm>
        </p:spPr>
        <p:txBody>
          <a:bodyPr/>
          <a:lstStyle/>
          <a:p>
            <a:fld id="{B6F15528-21DE-4FAA-801E-634DDDAF4B2B}" type="slidenum">
              <a:rPr lang="en-US" smtClean="0"/>
              <a:pPr/>
              <a:t>32</a:t>
            </a:fld>
            <a:endParaRPr lang="en-US" dirty="0"/>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12862"/>
            <a:ext cx="2457656" cy="670874"/>
          </a:xfrm>
          <a:prstGeom prst="rect">
            <a:avLst/>
          </a:prstGeom>
        </p:spPr>
      </p:pic>
    </p:spTree>
    <p:extLst>
      <p:ext uri="{BB962C8B-B14F-4D97-AF65-F5344CB8AC3E}">
        <p14:creationId xmlns:p14="http://schemas.microsoft.com/office/powerpoint/2010/main" val="111117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454630"/>
            <a:ext cx="11662237" cy="4601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92581" y="351660"/>
            <a:ext cx="966228" cy="93355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2581" y="605153"/>
            <a:ext cx="966228"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17146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149928" y="431199"/>
            <a:ext cx="9067800" cy="72546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11" name="Rectangle 8"/>
          <p:cNvSpPr>
            <a:spLocks noChangeArrowheads="1"/>
          </p:cNvSpPr>
          <p:nvPr/>
        </p:nvSpPr>
        <p:spPr bwMode="auto">
          <a:xfrm>
            <a:off x="762376" y="1737813"/>
            <a:ext cx="11207950" cy="4893647"/>
          </a:xfrm>
          <a:prstGeom prst="rect">
            <a:avLst/>
          </a:prstGeom>
          <a:noFill/>
          <a:ln>
            <a:noFill/>
          </a:ln>
          <a:effectLst/>
        </p:spPr>
        <p:txBody>
          <a:bodyPr wrap="square" anchor="ctr">
            <a:spAutoFit/>
          </a:bodyPr>
          <a:lstStyle/>
          <a:p>
            <a:r>
              <a:rPr lang="en-US" sz="2400" b="1" u="sng" dirty="0">
                <a:solidFill>
                  <a:srgbClr val="FF0000"/>
                </a:solidFill>
              </a:rPr>
              <a:t>Honesty</a:t>
            </a:r>
            <a:r>
              <a:rPr lang="en-US" sz="2400" b="1" dirty="0">
                <a:solidFill>
                  <a:srgbClr val="FF0000"/>
                </a:solidFill>
              </a:rPr>
              <a:t> </a:t>
            </a:r>
            <a:r>
              <a:rPr lang="en-US" sz="2400" b="1" dirty="0"/>
              <a:t>- Display sincerity, integrity, and candor in all your actions. Deceptive behavior will not inspire trust. </a:t>
            </a:r>
          </a:p>
          <a:p>
            <a:r>
              <a:rPr lang="en-US" sz="2400" b="1" u="sng" dirty="0">
                <a:solidFill>
                  <a:srgbClr val="FF0000"/>
                </a:solidFill>
              </a:rPr>
              <a:t>Compet</a:t>
            </a:r>
            <a:r>
              <a:rPr lang="en-US" sz="2400" b="1" dirty="0">
                <a:solidFill>
                  <a:srgbClr val="FF0000"/>
                </a:solidFill>
              </a:rPr>
              <a:t>ent</a:t>
            </a:r>
            <a:r>
              <a:rPr lang="en-US" sz="2400" b="1" dirty="0"/>
              <a:t> - Your actions should be based on reason and moral principles. Do not make decisions based on childlike emotional desires or feelings. </a:t>
            </a:r>
          </a:p>
          <a:p>
            <a:r>
              <a:rPr lang="en-US" sz="2400" b="1" u="sng" dirty="0">
                <a:solidFill>
                  <a:srgbClr val="FF0000"/>
                </a:solidFill>
              </a:rPr>
              <a:t>Forward-looking</a:t>
            </a:r>
            <a:r>
              <a:rPr lang="en-US" sz="2400" b="1" dirty="0">
                <a:solidFill>
                  <a:srgbClr val="FF0000"/>
                </a:solidFill>
              </a:rPr>
              <a:t> </a:t>
            </a:r>
            <a:r>
              <a:rPr lang="en-US" sz="2400" b="1" dirty="0"/>
              <a:t>Set goals and have a vision of the future. The vision must be owned throughout the organization. Effective leaders envision what they want and how to get it. They habitually pick priorities stemming from their basic values. </a:t>
            </a:r>
          </a:p>
          <a:p>
            <a:r>
              <a:rPr lang="en-US" sz="2400" b="1" u="sng" dirty="0">
                <a:solidFill>
                  <a:srgbClr val="FF0000"/>
                </a:solidFill>
              </a:rPr>
              <a:t>Inspiring</a:t>
            </a:r>
            <a:r>
              <a:rPr lang="en-US" sz="2400" b="1" dirty="0">
                <a:solidFill>
                  <a:srgbClr val="FF0000"/>
                </a:solidFill>
              </a:rPr>
              <a:t> </a:t>
            </a:r>
            <a:r>
              <a:rPr lang="en-US" sz="2400" b="1" dirty="0"/>
              <a:t>- Display confidence in all that you do. By showing endurance in mental, physical, and spiritual stamina, you will inspire others to reach for new heights. Take charge when necessary. </a:t>
            </a:r>
          </a:p>
          <a:p>
            <a:endParaRPr lang="en-US" sz="2400" b="1" dirty="0"/>
          </a:p>
          <a:p>
            <a:endParaRPr lang="en-US" sz="2400" b="1" dirty="0"/>
          </a:p>
          <a:p>
            <a:endParaRPr lang="en-US" sz="2400" b="1" dirty="0"/>
          </a:p>
        </p:txBody>
      </p:sp>
    </p:spTree>
    <p:extLst>
      <p:ext uri="{BB962C8B-B14F-4D97-AF65-F5344CB8AC3E}">
        <p14:creationId xmlns:p14="http://schemas.microsoft.com/office/powerpoint/2010/main" val="3840457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1" y="279986"/>
            <a:ext cx="1100134" cy="106064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35128" y="81198"/>
            <a:ext cx="2569981" cy="1213030"/>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12" name="Text Box 13"/>
          <p:cNvSpPr txBox="1">
            <a:spLocks noChangeArrowheads="1"/>
          </p:cNvSpPr>
          <p:nvPr/>
        </p:nvSpPr>
        <p:spPr bwMode="auto">
          <a:xfrm>
            <a:off x="867937" y="2058918"/>
            <a:ext cx="1056206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3200" b="1" u="sng" dirty="0">
                <a:solidFill>
                  <a:srgbClr val="FF0000"/>
                </a:solidFill>
              </a:rPr>
              <a:t>Straightforward</a:t>
            </a:r>
            <a:r>
              <a:rPr lang="en-US" sz="3200" b="1" dirty="0"/>
              <a:t> - Use sound judgment to make a good decision at the right time. </a:t>
            </a:r>
          </a:p>
          <a:p>
            <a:r>
              <a:rPr lang="en-US" sz="3200" b="1" u="sng" dirty="0">
                <a:solidFill>
                  <a:srgbClr val="FF0000"/>
                </a:solidFill>
              </a:rPr>
              <a:t>Imaginative</a:t>
            </a:r>
            <a:r>
              <a:rPr lang="en-US" sz="3200" b="1" dirty="0">
                <a:solidFill>
                  <a:srgbClr val="FF0000"/>
                </a:solidFill>
              </a:rPr>
              <a:t> </a:t>
            </a:r>
            <a:r>
              <a:rPr lang="en-US" sz="3200" b="1" dirty="0"/>
              <a:t>- Make timely and appropriate changes in your thinking, plans, and methods. Show creativity by thinking of new and better goals, ideas, and solutions to problems. Be innovative! </a:t>
            </a:r>
          </a:p>
        </p:txBody>
      </p:sp>
    </p:spTree>
    <p:extLst>
      <p:ext uri="{BB962C8B-B14F-4D97-AF65-F5344CB8AC3E}">
        <p14:creationId xmlns:p14="http://schemas.microsoft.com/office/powerpoint/2010/main" val="59705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2386" y="363030"/>
            <a:ext cx="1000525" cy="9274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14607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485314" y="521076"/>
            <a:ext cx="8686800"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dirty="0"/>
              <a:t>Motivating Your Employees</a:t>
            </a:r>
          </a:p>
        </p:txBody>
      </p:sp>
      <p:sp>
        <p:nvSpPr>
          <p:cNvPr id="11" name="Rectangle 3"/>
          <p:cNvSpPr txBox="1">
            <a:spLocks noChangeArrowheads="1"/>
          </p:cNvSpPr>
          <p:nvPr/>
        </p:nvSpPr>
        <p:spPr>
          <a:xfrm>
            <a:off x="761999" y="1828800"/>
            <a:ext cx="10335491" cy="4495800"/>
          </a:xfrm>
          <a:prstGeom prst="rect">
            <a:avLst/>
          </a:prstGeom>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ar-SA" sz="4800" b="1" dirty="0">
                <a:solidFill>
                  <a:srgbClr val="FF0000"/>
                </a:solidFill>
              </a:rPr>
              <a:t>What is Motivation?</a:t>
            </a:r>
            <a:endParaRPr lang="en-US" altLang="ar-SA" sz="4000" b="1" dirty="0">
              <a:solidFill>
                <a:srgbClr val="FF0000"/>
              </a:solidFill>
            </a:endParaRPr>
          </a:p>
          <a:p>
            <a:pPr algn="ctr">
              <a:lnSpc>
                <a:spcPct val="50000"/>
              </a:lnSpc>
            </a:pPr>
            <a:endParaRPr lang="en-US" altLang="ar-SA" sz="4000" b="1" u="sng" dirty="0"/>
          </a:p>
          <a:p>
            <a:r>
              <a:rPr lang="en-US" altLang="ar-SA" sz="4400" b="1" dirty="0"/>
              <a:t>The willingness to do something conditioned by the action’s ability to satisfy some need for the individual.</a:t>
            </a:r>
          </a:p>
          <a:p>
            <a:endParaRPr lang="en-US" altLang="ar-SA" sz="4400" dirty="0"/>
          </a:p>
        </p:txBody>
      </p:sp>
    </p:spTree>
    <p:extLst>
      <p:ext uri="{BB962C8B-B14F-4D97-AF65-F5344CB8AC3E}">
        <p14:creationId xmlns:p14="http://schemas.microsoft.com/office/powerpoint/2010/main" val="3154895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274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752600" y="427038"/>
            <a:ext cx="8686800" cy="13255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sz="5400" dirty="0"/>
              <a:t>A Need </a:t>
            </a:r>
          </a:p>
        </p:txBody>
      </p:sp>
      <p:sp>
        <p:nvSpPr>
          <p:cNvPr id="11" name="Rectangle 3"/>
          <p:cNvSpPr txBox="1">
            <a:spLocks noChangeArrowheads="1"/>
          </p:cNvSpPr>
          <p:nvPr/>
        </p:nvSpPr>
        <p:spPr>
          <a:xfrm>
            <a:off x="1752600" y="1552161"/>
            <a:ext cx="9399556" cy="4227107"/>
          </a:xfrm>
          <a:prstGeom prst="rect">
            <a:avLst/>
          </a:prstGeom>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40000"/>
              </a:lnSpc>
            </a:pPr>
            <a:endParaRPr lang="en-US" altLang="ar-SA" sz="4400" b="1" u="sng" dirty="0"/>
          </a:p>
          <a:p>
            <a:pPr>
              <a:buFont typeface="Wingdings" panose="05000000000000000000" pitchFamily="2" charset="2"/>
              <a:buChar char="q"/>
            </a:pPr>
            <a:r>
              <a:rPr lang="en-US" altLang="ar-SA" sz="4800" b="1" dirty="0"/>
              <a:t>Is a physiological or psychological deficiency that makes certain outcomes seem attractive.</a:t>
            </a:r>
            <a:endParaRPr lang="en-US" altLang="ar-SA" sz="4800" dirty="0"/>
          </a:p>
        </p:txBody>
      </p:sp>
    </p:spTree>
    <p:extLst>
      <p:ext uri="{BB962C8B-B14F-4D97-AF65-F5344CB8AC3E}">
        <p14:creationId xmlns:p14="http://schemas.microsoft.com/office/powerpoint/2010/main" val="1476749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1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16" name="Rectangle 4"/>
          <p:cNvSpPr>
            <a:spLocks noGrp="1" noChangeArrowheads="1"/>
          </p:cNvSpPr>
          <p:nvPr>
            <p:ph type="title"/>
          </p:nvPr>
        </p:nvSpPr>
        <p:spPr>
          <a:xfrm>
            <a:off x="1377950" y="408782"/>
            <a:ext cx="7772400" cy="923925"/>
          </a:xfrm>
          <a:ln>
            <a:solidFill>
              <a:schemeClr val="accent1"/>
            </a:solidFill>
          </a:ln>
        </p:spPr>
        <p:txBody>
          <a:bodyPr vert="horz" lIns="91440" tIns="45720" rIns="91440" bIns="45720" rtlCol="0" anchor="ctr">
            <a:normAutofit/>
          </a:bodyPr>
          <a:lstStyle/>
          <a:p>
            <a:pPr algn="ctr"/>
            <a:r>
              <a:rPr lang="en-US" altLang="ar-SA" sz="4000" b="1" dirty="0">
                <a:solidFill>
                  <a:schemeClr val="bg1"/>
                </a:solidFill>
                <a:latin typeface="Aharoni" panose="02010803020104030203" pitchFamily="2" charset="-79"/>
                <a:cs typeface="Aharoni" panose="02010803020104030203" pitchFamily="2" charset="-79"/>
              </a:rPr>
              <a:t>Maslow’s Hierarchy</a:t>
            </a:r>
          </a:p>
        </p:txBody>
      </p:sp>
      <p:sp>
        <p:nvSpPr>
          <p:cNvPr id="13318" name="AutoShape 6"/>
          <p:cNvSpPr>
            <a:spLocks noChangeArrowheads="1"/>
          </p:cNvSpPr>
          <p:nvPr/>
        </p:nvSpPr>
        <p:spPr bwMode="auto">
          <a:xfrm>
            <a:off x="3457576" y="1300164"/>
            <a:ext cx="5356225" cy="4632325"/>
          </a:xfrm>
          <a:prstGeom prst="triangle">
            <a:avLst>
              <a:gd name="adj" fmla="val 49995"/>
            </a:avLst>
          </a:prstGeom>
          <a:gradFill rotWithShape="0">
            <a:gsLst>
              <a:gs pos="0">
                <a:srgbClr val="000066">
                  <a:gamma/>
                  <a:tint val="0"/>
                  <a:invGamma/>
                </a:srgbClr>
              </a:gs>
              <a:gs pos="100000">
                <a:srgbClr val="000066"/>
              </a:gs>
            </a:gsLst>
            <a:lin ang="2700000" scaled="1"/>
          </a:gradFill>
          <a:ln w="12700">
            <a:solidFill>
              <a:schemeClr val="tx1"/>
            </a:solidFill>
            <a:miter lim="800000"/>
            <a:headEnd/>
            <a:tailEnd/>
          </a:ln>
          <a:effectLst>
            <a:outerShdw dist="71842" dir="2700000" algn="ctr" rotWithShape="0">
              <a:schemeClr val="bg2"/>
            </a:outerShdw>
          </a:effectLst>
        </p:spPr>
        <p:txBody>
          <a:bodyPr wrap="none" anchor="ctr"/>
          <a:lstStyle/>
          <a:p>
            <a:endParaRPr lang="ar-SA"/>
          </a:p>
        </p:txBody>
      </p:sp>
      <p:sp>
        <p:nvSpPr>
          <p:cNvPr id="13319" name="AutoShape 7"/>
          <p:cNvSpPr>
            <a:spLocks noChangeArrowheads="1"/>
          </p:cNvSpPr>
          <p:nvPr/>
        </p:nvSpPr>
        <p:spPr bwMode="auto">
          <a:xfrm>
            <a:off x="3892551" y="1301750"/>
            <a:ext cx="4479925" cy="3860800"/>
          </a:xfrm>
          <a:prstGeom prst="triangle">
            <a:avLst>
              <a:gd name="adj" fmla="val 49995"/>
            </a:avLst>
          </a:prstGeom>
          <a:gradFill rotWithShape="0">
            <a:gsLst>
              <a:gs pos="0">
                <a:srgbClr val="480165">
                  <a:gamma/>
                  <a:tint val="0"/>
                  <a:invGamma/>
                </a:srgbClr>
              </a:gs>
              <a:gs pos="100000">
                <a:srgbClr val="480165"/>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0" name="AutoShape 8"/>
          <p:cNvSpPr>
            <a:spLocks noChangeArrowheads="1"/>
          </p:cNvSpPr>
          <p:nvPr/>
        </p:nvSpPr>
        <p:spPr bwMode="auto">
          <a:xfrm>
            <a:off x="4349751" y="1301751"/>
            <a:ext cx="3565525" cy="3082925"/>
          </a:xfrm>
          <a:prstGeom prst="triangle">
            <a:avLst>
              <a:gd name="adj" fmla="val 49995"/>
            </a:avLst>
          </a:prstGeom>
          <a:gradFill rotWithShape="0">
            <a:gsLst>
              <a:gs pos="0">
                <a:srgbClr val="660033">
                  <a:gamma/>
                  <a:tint val="0"/>
                  <a:invGamma/>
                </a:srgbClr>
              </a:gs>
              <a:gs pos="100000">
                <a:srgbClr val="660033"/>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1" name="AutoShape 9"/>
          <p:cNvSpPr>
            <a:spLocks noChangeArrowheads="1"/>
          </p:cNvSpPr>
          <p:nvPr/>
        </p:nvSpPr>
        <p:spPr bwMode="auto">
          <a:xfrm>
            <a:off x="4806951" y="1301750"/>
            <a:ext cx="2657475" cy="2298700"/>
          </a:xfrm>
          <a:prstGeom prst="triangle">
            <a:avLst>
              <a:gd name="adj" fmla="val 49995"/>
            </a:avLst>
          </a:prstGeom>
          <a:gradFill rotWithShape="0">
            <a:gsLst>
              <a:gs pos="0">
                <a:srgbClr val="C5A327">
                  <a:gamma/>
                  <a:tint val="0"/>
                  <a:invGamma/>
                </a:srgbClr>
              </a:gs>
              <a:gs pos="100000">
                <a:srgbClr val="C5A327"/>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2" name="AutoShape 10"/>
          <p:cNvSpPr>
            <a:spLocks noChangeArrowheads="1"/>
          </p:cNvSpPr>
          <p:nvPr/>
        </p:nvSpPr>
        <p:spPr bwMode="auto">
          <a:xfrm>
            <a:off x="5264151" y="1301751"/>
            <a:ext cx="1743075" cy="1508125"/>
          </a:xfrm>
          <a:prstGeom prst="triangle">
            <a:avLst>
              <a:gd name="adj" fmla="val 49995"/>
            </a:avLst>
          </a:prstGeom>
          <a:gradFill rotWithShape="0">
            <a:gsLst>
              <a:gs pos="0">
                <a:srgbClr val="006600">
                  <a:gamma/>
                  <a:tint val="0"/>
                  <a:invGamma/>
                </a:srgbClr>
              </a:gs>
              <a:gs pos="100000">
                <a:srgbClr val="006600"/>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3" name="Rectangle 11"/>
          <p:cNvSpPr>
            <a:spLocks noChangeArrowheads="1"/>
          </p:cNvSpPr>
          <p:nvPr/>
        </p:nvSpPr>
        <p:spPr bwMode="auto">
          <a:xfrm>
            <a:off x="5264150" y="2128838"/>
            <a:ext cx="1739900" cy="67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1900" dirty="0">
                <a:latin typeface="Arial" panose="020B0604020202020204" pitchFamily="34" charset="0"/>
              </a:rPr>
              <a:t>Self-</a:t>
            </a:r>
          </a:p>
          <a:p>
            <a:pPr algn="ctr"/>
            <a:r>
              <a:rPr lang="en-US" altLang="ar-SA" sz="1900" dirty="0">
                <a:latin typeface="Arial" panose="020B0604020202020204" pitchFamily="34" charset="0"/>
              </a:rPr>
              <a:t>Actualization</a:t>
            </a:r>
          </a:p>
        </p:txBody>
      </p:sp>
      <p:sp>
        <p:nvSpPr>
          <p:cNvPr id="13324" name="Rectangle 12"/>
          <p:cNvSpPr>
            <a:spLocks noChangeArrowheads="1"/>
          </p:cNvSpPr>
          <p:nvPr/>
        </p:nvSpPr>
        <p:spPr bwMode="auto">
          <a:xfrm>
            <a:off x="5264150" y="3019426"/>
            <a:ext cx="1739900" cy="42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100">
                <a:latin typeface="Arial" panose="020B0604020202020204" pitchFamily="34" charset="0"/>
              </a:rPr>
              <a:t>Esteem</a:t>
            </a:r>
          </a:p>
        </p:txBody>
      </p:sp>
      <p:sp>
        <p:nvSpPr>
          <p:cNvPr id="13325" name="Rectangle 13"/>
          <p:cNvSpPr>
            <a:spLocks noChangeArrowheads="1"/>
          </p:cNvSpPr>
          <p:nvPr/>
        </p:nvSpPr>
        <p:spPr bwMode="auto">
          <a:xfrm>
            <a:off x="5264150" y="3729039"/>
            <a:ext cx="1739900"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300">
                <a:latin typeface="Arial" panose="020B0604020202020204" pitchFamily="34" charset="0"/>
              </a:rPr>
              <a:t>Affiliation</a:t>
            </a:r>
          </a:p>
        </p:txBody>
      </p:sp>
      <p:sp>
        <p:nvSpPr>
          <p:cNvPr id="13326" name="Rectangle 14"/>
          <p:cNvSpPr>
            <a:spLocks noChangeArrowheads="1"/>
          </p:cNvSpPr>
          <p:nvPr/>
        </p:nvSpPr>
        <p:spPr bwMode="auto">
          <a:xfrm>
            <a:off x="5264150" y="4551363"/>
            <a:ext cx="1739900"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500">
                <a:latin typeface="Arial" panose="020B0604020202020204" pitchFamily="34" charset="0"/>
              </a:rPr>
              <a:t>Security</a:t>
            </a:r>
          </a:p>
        </p:txBody>
      </p:sp>
      <p:sp>
        <p:nvSpPr>
          <p:cNvPr id="13327" name="Rectangle 15"/>
          <p:cNvSpPr>
            <a:spLocks noChangeArrowheads="1"/>
          </p:cNvSpPr>
          <p:nvPr/>
        </p:nvSpPr>
        <p:spPr bwMode="auto">
          <a:xfrm>
            <a:off x="4959350" y="5314951"/>
            <a:ext cx="2349500"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700">
                <a:latin typeface="Arial" panose="020B0604020202020204" pitchFamily="34" charset="0"/>
              </a:rPr>
              <a:t>Physiological</a:t>
            </a:r>
          </a:p>
        </p:txBody>
      </p:sp>
      <p:grpSp>
        <p:nvGrpSpPr>
          <p:cNvPr id="13328" name="Group 16"/>
          <p:cNvGrpSpPr>
            <a:grpSpLocks/>
          </p:cNvGrpSpPr>
          <p:nvPr/>
        </p:nvGrpSpPr>
        <p:grpSpPr bwMode="auto">
          <a:xfrm>
            <a:off x="3282950" y="4714876"/>
            <a:ext cx="865188" cy="1139825"/>
            <a:chOff x="1108" y="2970"/>
            <a:chExt cx="545" cy="718"/>
          </a:xfrm>
          <a:solidFill>
            <a:schemeClr val="accent2"/>
          </a:solidFill>
        </p:grpSpPr>
        <p:sp>
          <p:nvSpPr>
            <p:cNvPr id="13329" name="Freeform 17"/>
            <p:cNvSpPr>
              <a:spLocks/>
            </p:cNvSpPr>
            <p:nvPr/>
          </p:nvSpPr>
          <p:spPr bwMode="auto">
            <a:xfrm>
              <a:off x="1379" y="3002"/>
              <a:ext cx="185" cy="174"/>
            </a:xfrm>
            <a:custGeom>
              <a:avLst/>
              <a:gdLst>
                <a:gd name="T0" fmla="*/ 83 w 185"/>
                <a:gd name="T1" fmla="*/ 58 h 174"/>
                <a:gd name="T2" fmla="*/ 65 w 185"/>
                <a:gd name="T3" fmla="*/ 65 h 174"/>
                <a:gd name="T4" fmla="*/ 47 w 185"/>
                <a:gd name="T5" fmla="*/ 74 h 174"/>
                <a:gd name="T6" fmla="*/ 31 w 185"/>
                <a:gd name="T7" fmla="*/ 86 h 174"/>
                <a:gd name="T8" fmla="*/ 12 w 185"/>
                <a:gd name="T9" fmla="*/ 105 h 174"/>
                <a:gd name="T10" fmla="*/ 1 w 185"/>
                <a:gd name="T11" fmla="*/ 123 h 174"/>
                <a:gd name="T12" fmla="*/ 0 w 185"/>
                <a:gd name="T13" fmla="*/ 137 h 174"/>
                <a:gd name="T14" fmla="*/ 4 w 185"/>
                <a:gd name="T15" fmla="*/ 152 h 174"/>
                <a:gd name="T16" fmla="*/ 16 w 185"/>
                <a:gd name="T17" fmla="*/ 163 h 174"/>
                <a:gd name="T18" fmla="*/ 36 w 185"/>
                <a:gd name="T19" fmla="*/ 171 h 174"/>
                <a:gd name="T20" fmla="*/ 62 w 185"/>
                <a:gd name="T21" fmla="*/ 173 h 174"/>
                <a:gd name="T22" fmla="*/ 88 w 185"/>
                <a:gd name="T23" fmla="*/ 171 h 174"/>
                <a:gd name="T24" fmla="*/ 116 w 185"/>
                <a:gd name="T25" fmla="*/ 164 h 174"/>
                <a:gd name="T26" fmla="*/ 134 w 185"/>
                <a:gd name="T27" fmla="*/ 155 h 174"/>
                <a:gd name="T28" fmla="*/ 160 w 185"/>
                <a:gd name="T29" fmla="*/ 140 h 174"/>
                <a:gd name="T30" fmla="*/ 176 w 185"/>
                <a:gd name="T31" fmla="*/ 124 h 174"/>
                <a:gd name="T32" fmla="*/ 184 w 185"/>
                <a:gd name="T33" fmla="*/ 108 h 174"/>
                <a:gd name="T34" fmla="*/ 181 w 185"/>
                <a:gd name="T35" fmla="*/ 93 h 174"/>
                <a:gd name="T36" fmla="*/ 170 w 185"/>
                <a:gd name="T37" fmla="*/ 81 h 174"/>
                <a:gd name="T38" fmla="*/ 150 w 185"/>
                <a:gd name="T39" fmla="*/ 70 h 174"/>
                <a:gd name="T40" fmla="*/ 128 w 185"/>
                <a:gd name="T41" fmla="*/ 66 h 174"/>
                <a:gd name="T42" fmla="*/ 105 w 185"/>
                <a:gd name="T43" fmla="*/ 60 h 174"/>
                <a:gd name="T44" fmla="*/ 106 w 185"/>
                <a:gd name="T45" fmla="*/ 33 h 174"/>
                <a:gd name="T46" fmla="*/ 112 w 185"/>
                <a:gd name="T47" fmla="*/ 16 h 174"/>
                <a:gd name="T48" fmla="*/ 112 w 185"/>
                <a:gd name="T49" fmla="*/ 11 h 174"/>
                <a:gd name="T50" fmla="*/ 113 w 185"/>
                <a:gd name="T51" fmla="*/ 7 h 174"/>
                <a:gd name="T52" fmla="*/ 111 w 185"/>
                <a:gd name="T53" fmla="*/ 5 h 174"/>
                <a:gd name="T54" fmla="*/ 109 w 185"/>
                <a:gd name="T55" fmla="*/ 2 h 174"/>
                <a:gd name="T56" fmla="*/ 107 w 185"/>
                <a:gd name="T57" fmla="*/ 0 h 174"/>
                <a:gd name="T58" fmla="*/ 102 w 185"/>
                <a:gd name="T59" fmla="*/ 2 h 174"/>
                <a:gd name="T60" fmla="*/ 98 w 185"/>
                <a:gd name="T61" fmla="*/ 2 h 174"/>
                <a:gd name="T62" fmla="*/ 94 w 185"/>
                <a:gd name="T63" fmla="*/ 5 h 174"/>
                <a:gd name="T64" fmla="*/ 90 w 185"/>
                <a:gd name="T65" fmla="*/ 7 h 174"/>
                <a:gd name="T66" fmla="*/ 87 w 185"/>
                <a:gd name="T67" fmla="*/ 10 h 174"/>
                <a:gd name="T68" fmla="*/ 84 w 185"/>
                <a:gd name="T69" fmla="*/ 12 h 174"/>
                <a:gd name="T70" fmla="*/ 80 w 185"/>
                <a:gd name="T71" fmla="*/ 16 h 174"/>
                <a:gd name="T72" fmla="*/ 81 w 185"/>
                <a:gd name="T73" fmla="*/ 19 h 174"/>
                <a:gd name="T74" fmla="*/ 82 w 185"/>
                <a:gd name="T75" fmla="*/ 40 h 174"/>
                <a:gd name="T76" fmla="*/ 83 w 185"/>
                <a:gd name="T77" fmla="*/ 58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74">
                  <a:moveTo>
                    <a:pt x="83" y="58"/>
                  </a:moveTo>
                  <a:lnTo>
                    <a:pt x="65" y="65"/>
                  </a:lnTo>
                  <a:lnTo>
                    <a:pt x="47" y="74"/>
                  </a:lnTo>
                  <a:lnTo>
                    <a:pt x="31" y="86"/>
                  </a:lnTo>
                  <a:lnTo>
                    <a:pt x="12" y="105"/>
                  </a:lnTo>
                  <a:lnTo>
                    <a:pt x="1" y="123"/>
                  </a:lnTo>
                  <a:lnTo>
                    <a:pt x="0" y="137"/>
                  </a:lnTo>
                  <a:lnTo>
                    <a:pt x="4" y="152"/>
                  </a:lnTo>
                  <a:lnTo>
                    <a:pt x="16" y="163"/>
                  </a:lnTo>
                  <a:lnTo>
                    <a:pt x="36" y="171"/>
                  </a:lnTo>
                  <a:lnTo>
                    <a:pt x="62" y="173"/>
                  </a:lnTo>
                  <a:lnTo>
                    <a:pt x="88" y="171"/>
                  </a:lnTo>
                  <a:lnTo>
                    <a:pt x="116" y="164"/>
                  </a:lnTo>
                  <a:lnTo>
                    <a:pt x="134" y="155"/>
                  </a:lnTo>
                  <a:lnTo>
                    <a:pt x="160" y="140"/>
                  </a:lnTo>
                  <a:lnTo>
                    <a:pt x="176" y="124"/>
                  </a:lnTo>
                  <a:lnTo>
                    <a:pt x="184" y="108"/>
                  </a:lnTo>
                  <a:lnTo>
                    <a:pt x="181" y="93"/>
                  </a:lnTo>
                  <a:lnTo>
                    <a:pt x="170" y="81"/>
                  </a:lnTo>
                  <a:lnTo>
                    <a:pt x="150" y="70"/>
                  </a:lnTo>
                  <a:lnTo>
                    <a:pt x="128" y="66"/>
                  </a:lnTo>
                  <a:lnTo>
                    <a:pt x="105" y="60"/>
                  </a:lnTo>
                  <a:lnTo>
                    <a:pt x="106" y="33"/>
                  </a:lnTo>
                  <a:lnTo>
                    <a:pt x="112" y="16"/>
                  </a:lnTo>
                  <a:lnTo>
                    <a:pt x="112" y="11"/>
                  </a:lnTo>
                  <a:lnTo>
                    <a:pt x="113" y="7"/>
                  </a:lnTo>
                  <a:lnTo>
                    <a:pt x="111" y="5"/>
                  </a:lnTo>
                  <a:lnTo>
                    <a:pt x="109" y="2"/>
                  </a:lnTo>
                  <a:lnTo>
                    <a:pt x="107" y="0"/>
                  </a:lnTo>
                  <a:lnTo>
                    <a:pt x="102" y="2"/>
                  </a:lnTo>
                  <a:lnTo>
                    <a:pt x="98" y="2"/>
                  </a:lnTo>
                  <a:lnTo>
                    <a:pt x="94" y="5"/>
                  </a:lnTo>
                  <a:lnTo>
                    <a:pt x="90" y="7"/>
                  </a:lnTo>
                  <a:lnTo>
                    <a:pt x="87" y="10"/>
                  </a:lnTo>
                  <a:lnTo>
                    <a:pt x="84" y="12"/>
                  </a:lnTo>
                  <a:lnTo>
                    <a:pt x="80" y="16"/>
                  </a:lnTo>
                  <a:lnTo>
                    <a:pt x="81" y="19"/>
                  </a:lnTo>
                  <a:lnTo>
                    <a:pt x="82" y="40"/>
                  </a:lnTo>
                  <a:lnTo>
                    <a:pt x="83" y="5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0" name="Freeform 18"/>
            <p:cNvSpPr>
              <a:spLocks/>
            </p:cNvSpPr>
            <p:nvPr/>
          </p:nvSpPr>
          <p:spPr bwMode="auto">
            <a:xfrm>
              <a:off x="1477" y="3087"/>
              <a:ext cx="141" cy="295"/>
            </a:xfrm>
            <a:custGeom>
              <a:avLst/>
              <a:gdLst>
                <a:gd name="T0" fmla="*/ 15 w 141"/>
                <a:gd name="T1" fmla="*/ 254 h 295"/>
                <a:gd name="T2" fmla="*/ 1 w 141"/>
                <a:gd name="T3" fmla="*/ 284 h 295"/>
                <a:gd name="T4" fmla="*/ 16 w 141"/>
                <a:gd name="T5" fmla="*/ 294 h 295"/>
                <a:gd name="T6" fmla="*/ 89 w 141"/>
                <a:gd name="T7" fmla="*/ 271 h 295"/>
                <a:gd name="T8" fmla="*/ 136 w 141"/>
                <a:gd name="T9" fmla="*/ 222 h 295"/>
                <a:gd name="T10" fmla="*/ 113 w 141"/>
                <a:gd name="T11" fmla="*/ 170 h 295"/>
                <a:gd name="T12" fmla="*/ 86 w 141"/>
                <a:gd name="T13" fmla="*/ 107 h 295"/>
                <a:gd name="T14" fmla="*/ 93 w 141"/>
                <a:gd name="T15" fmla="*/ 85 h 295"/>
                <a:gd name="T16" fmla="*/ 100 w 141"/>
                <a:gd name="T17" fmla="*/ 81 h 295"/>
                <a:gd name="T18" fmla="*/ 107 w 141"/>
                <a:gd name="T19" fmla="*/ 83 h 295"/>
                <a:gd name="T20" fmla="*/ 112 w 141"/>
                <a:gd name="T21" fmla="*/ 87 h 295"/>
                <a:gd name="T22" fmla="*/ 115 w 141"/>
                <a:gd name="T23" fmla="*/ 92 h 295"/>
                <a:gd name="T24" fmla="*/ 121 w 141"/>
                <a:gd name="T25" fmla="*/ 95 h 295"/>
                <a:gd name="T26" fmla="*/ 131 w 141"/>
                <a:gd name="T27" fmla="*/ 92 h 295"/>
                <a:gd name="T28" fmla="*/ 137 w 141"/>
                <a:gd name="T29" fmla="*/ 87 h 295"/>
                <a:gd name="T30" fmla="*/ 139 w 141"/>
                <a:gd name="T31" fmla="*/ 80 h 295"/>
                <a:gd name="T32" fmla="*/ 135 w 141"/>
                <a:gd name="T33" fmla="*/ 75 h 295"/>
                <a:gd name="T34" fmla="*/ 131 w 141"/>
                <a:gd name="T35" fmla="*/ 69 h 295"/>
                <a:gd name="T36" fmla="*/ 127 w 141"/>
                <a:gd name="T37" fmla="*/ 65 h 295"/>
                <a:gd name="T38" fmla="*/ 116 w 141"/>
                <a:gd name="T39" fmla="*/ 65 h 295"/>
                <a:gd name="T40" fmla="*/ 109 w 141"/>
                <a:gd name="T41" fmla="*/ 64 h 295"/>
                <a:gd name="T42" fmla="*/ 99 w 141"/>
                <a:gd name="T43" fmla="*/ 64 h 295"/>
                <a:gd name="T44" fmla="*/ 95 w 141"/>
                <a:gd name="T45" fmla="*/ 59 h 295"/>
                <a:gd name="T46" fmla="*/ 99 w 141"/>
                <a:gd name="T47" fmla="*/ 51 h 295"/>
                <a:gd name="T48" fmla="*/ 105 w 141"/>
                <a:gd name="T49" fmla="*/ 45 h 295"/>
                <a:gd name="T50" fmla="*/ 112 w 141"/>
                <a:gd name="T51" fmla="*/ 39 h 295"/>
                <a:gd name="T52" fmla="*/ 118 w 141"/>
                <a:gd name="T53" fmla="*/ 29 h 295"/>
                <a:gd name="T54" fmla="*/ 115 w 141"/>
                <a:gd name="T55" fmla="*/ 22 h 295"/>
                <a:gd name="T56" fmla="*/ 107 w 141"/>
                <a:gd name="T57" fmla="*/ 22 h 295"/>
                <a:gd name="T58" fmla="*/ 100 w 141"/>
                <a:gd name="T59" fmla="*/ 27 h 295"/>
                <a:gd name="T60" fmla="*/ 92 w 141"/>
                <a:gd name="T61" fmla="*/ 34 h 295"/>
                <a:gd name="T62" fmla="*/ 87 w 141"/>
                <a:gd name="T63" fmla="*/ 40 h 295"/>
                <a:gd name="T64" fmla="*/ 87 w 141"/>
                <a:gd name="T65" fmla="*/ 34 h 295"/>
                <a:gd name="T66" fmla="*/ 90 w 141"/>
                <a:gd name="T67" fmla="*/ 27 h 295"/>
                <a:gd name="T68" fmla="*/ 92 w 141"/>
                <a:gd name="T69" fmla="*/ 16 h 295"/>
                <a:gd name="T70" fmla="*/ 91 w 141"/>
                <a:gd name="T71" fmla="*/ 9 h 295"/>
                <a:gd name="T72" fmla="*/ 91 w 141"/>
                <a:gd name="T73" fmla="*/ 3 h 295"/>
                <a:gd name="T74" fmla="*/ 84 w 141"/>
                <a:gd name="T75" fmla="*/ 3 h 295"/>
                <a:gd name="T76" fmla="*/ 75 w 141"/>
                <a:gd name="T77" fmla="*/ 5 h 295"/>
                <a:gd name="T78" fmla="*/ 68 w 141"/>
                <a:gd name="T79" fmla="*/ 10 h 295"/>
                <a:gd name="T80" fmla="*/ 65 w 141"/>
                <a:gd name="T81" fmla="*/ 18 h 295"/>
                <a:gd name="T82" fmla="*/ 61 w 141"/>
                <a:gd name="T83" fmla="*/ 27 h 295"/>
                <a:gd name="T84" fmla="*/ 59 w 141"/>
                <a:gd name="T85" fmla="*/ 36 h 295"/>
                <a:gd name="T86" fmla="*/ 61 w 141"/>
                <a:gd name="T87" fmla="*/ 44 h 295"/>
                <a:gd name="T88" fmla="*/ 61 w 141"/>
                <a:gd name="T89" fmla="*/ 50 h 295"/>
                <a:gd name="T90" fmla="*/ 63 w 141"/>
                <a:gd name="T91" fmla="*/ 57 h 295"/>
                <a:gd name="T92" fmla="*/ 63 w 141"/>
                <a:gd name="T93" fmla="*/ 82 h 295"/>
                <a:gd name="T94" fmla="*/ 67 w 141"/>
                <a:gd name="T95" fmla="*/ 133 h 295"/>
                <a:gd name="T96" fmla="*/ 91 w 141"/>
                <a:gd name="T97" fmla="*/ 183 h 295"/>
                <a:gd name="T98" fmla="*/ 102 w 141"/>
                <a:gd name="T99" fmla="*/ 222 h 295"/>
                <a:gd name="T100" fmla="*/ 82 w 141"/>
                <a:gd name="T101" fmla="*/ 239 h 295"/>
                <a:gd name="T102" fmla="*/ 43 w 141"/>
                <a:gd name="T103" fmla="*/ 24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1" h="295">
                  <a:moveTo>
                    <a:pt x="43" y="245"/>
                  </a:moveTo>
                  <a:lnTo>
                    <a:pt x="15" y="254"/>
                  </a:lnTo>
                  <a:lnTo>
                    <a:pt x="0" y="268"/>
                  </a:lnTo>
                  <a:lnTo>
                    <a:pt x="1" y="284"/>
                  </a:lnTo>
                  <a:lnTo>
                    <a:pt x="13" y="294"/>
                  </a:lnTo>
                  <a:lnTo>
                    <a:pt x="16" y="294"/>
                  </a:lnTo>
                  <a:lnTo>
                    <a:pt x="41" y="293"/>
                  </a:lnTo>
                  <a:lnTo>
                    <a:pt x="89" y="271"/>
                  </a:lnTo>
                  <a:lnTo>
                    <a:pt x="122" y="244"/>
                  </a:lnTo>
                  <a:lnTo>
                    <a:pt x="136" y="222"/>
                  </a:lnTo>
                  <a:lnTo>
                    <a:pt x="133" y="201"/>
                  </a:lnTo>
                  <a:lnTo>
                    <a:pt x="113" y="170"/>
                  </a:lnTo>
                  <a:lnTo>
                    <a:pt x="94" y="140"/>
                  </a:lnTo>
                  <a:lnTo>
                    <a:pt x="86" y="107"/>
                  </a:lnTo>
                  <a:lnTo>
                    <a:pt x="89" y="88"/>
                  </a:lnTo>
                  <a:lnTo>
                    <a:pt x="93" y="85"/>
                  </a:lnTo>
                  <a:lnTo>
                    <a:pt x="96" y="84"/>
                  </a:lnTo>
                  <a:lnTo>
                    <a:pt x="100" y="81"/>
                  </a:lnTo>
                  <a:lnTo>
                    <a:pt x="104" y="82"/>
                  </a:lnTo>
                  <a:lnTo>
                    <a:pt x="107" y="83"/>
                  </a:lnTo>
                  <a:lnTo>
                    <a:pt x="110" y="85"/>
                  </a:lnTo>
                  <a:lnTo>
                    <a:pt x="112" y="87"/>
                  </a:lnTo>
                  <a:lnTo>
                    <a:pt x="113" y="89"/>
                  </a:lnTo>
                  <a:lnTo>
                    <a:pt x="115" y="92"/>
                  </a:lnTo>
                  <a:lnTo>
                    <a:pt x="117" y="94"/>
                  </a:lnTo>
                  <a:lnTo>
                    <a:pt x="121" y="95"/>
                  </a:lnTo>
                  <a:lnTo>
                    <a:pt x="127" y="95"/>
                  </a:lnTo>
                  <a:lnTo>
                    <a:pt x="131" y="92"/>
                  </a:lnTo>
                  <a:lnTo>
                    <a:pt x="134" y="90"/>
                  </a:lnTo>
                  <a:lnTo>
                    <a:pt x="137" y="87"/>
                  </a:lnTo>
                  <a:lnTo>
                    <a:pt x="140" y="83"/>
                  </a:lnTo>
                  <a:lnTo>
                    <a:pt x="139" y="80"/>
                  </a:lnTo>
                  <a:lnTo>
                    <a:pt x="137" y="77"/>
                  </a:lnTo>
                  <a:lnTo>
                    <a:pt x="135" y="75"/>
                  </a:lnTo>
                  <a:lnTo>
                    <a:pt x="133" y="72"/>
                  </a:lnTo>
                  <a:lnTo>
                    <a:pt x="131" y="69"/>
                  </a:lnTo>
                  <a:lnTo>
                    <a:pt x="129" y="67"/>
                  </a:lnTo>
                  <a:lnTo>
                    <a:pt x="127" y="65"/>
                  </a:lnTo>
                  <a:lnTo>
                    <a:pt x="122" y="65"/>
                  </a:lnTo>
                  <a:lnTo>
                    <a:pt x="116" y="65"/>
                  </a:lnTo>
                  <a:lnTo>
                    <a:pt x="113" y="64"/>
                  </a:lnTo>
                  <a:lnTo>
                    <a:pt x="109" y="64"/>
                  </a:lnTo>
                  <a:lnTo>
                    <a:pt x="105" y="63"/>
                  </a:lnTo>
                  <a:lnTo>
                    <a:pt x="99" y="64"/>
                  </a:lnTo>
                  <a:lnTo>
                    <a:pt x="96" y="62"/>
                  </a:lnTo>
                  <a:lnTo>
                    <a:pt x="95" y="59"/>
                  </a:lnTo>
                  <a:lnTo>
                    <a:pt x="96" y="55"/>
                  </a:lnTo>
                  <a:lnTo>
                    <a:pt x="99" y="51"/>
                  </a:lnTo>
                  <a:lnTo>
                    <a:pt x="101" y="48"/>
                  </a:lnTo>
                  <a:lnTo>
                    <a:pt x="105" y="45"/>
                  </a:lnTo>
                  <a:lnTo>
                    <a:pt x="109" y="42"/>
                  </a:lnTo>
                  <a:lnTo>
                    <a:pt x="112" y="39"/>
                  </a:lnTo>
                  <a:lnTo>
                    <a:pt x="115" y="34"/>
                  </a:lnTo>
                  <a:lnTo>
                    <a:pt x="118" y="29"/>
                  </a:lnTo>
                  <a:lnTo>
                    <a:pt x="116" y="25"/>
                  </a:lnTo>
                  <a:lnTo>
                    <a:pt x="115" y="22"/>
                  </a:lnTo>
                  <a:lnTo>
                    <a:pt x="112" y="21"/>
                  </a:lnTo>
                  <a:lnTo>
                    <a:pt x="107" y="22"/>
                  </a:lnTo>
                  <a:lnTo>
                    <a:pt x="104" y="25"/>
                  </a:lnTo>
                  <a:lnTo>
                    <a:pt x="100" y="27"/>
                  </a:lnTo>
                  <a:lnTo>
                    <a:pt x="97" y="30"/>
                  </a:lnTo>
                  <a:lnTo>
                    <a:pt x="92" y="34"/>
                  </a:lnTo>
                  <a:lnTo>
                    <a:pt x="90" y="38"/>
                  </a:lnTo>
                  <a:lnTo>
                    <a:pt x="87" y="40"/>
                  </a:lnTo>
                  <a:lnTo>
                    <a:pt x="85" y="39"/>
                  </a:lnTo>
                  <a:lnTo>
                    <a:pt x="87" y="34"/>
                  </a:lnTo>
                  <a:lnTo>
                    <a:pt x="87" y="30"/>
                  </a:lnTo>
                  <a:lnTo>
                    <a:pt x="90" y="27"/>
                  </a:lnTo>
                  <a:lnTo>
                    <a:pt x="90" y="22"/>
                  </a:lnTo>
                  <a:lnTo>
                    <a:pt x="92" y="16"/>
                  </a:lnTo>
                  <a:lnTo>
                    <a:pt x="92" y="13"/>
                  </a:lnTo>
                  <a:lnTo>
                    <a:pt x="91" y="9"/>
                  </a:lnTo>
                  <a:lnTo>
                    <a:pt x="90" y="7"/>
                  </a:lnTo>
                  <a:lnTo>
                    <a:pt x="91" y="3"/>
                  </a:lnTo>
                  <a:lnTo>
                    <a:pt x="88" y="0"/>
                  </a:lnTo>
                  <a:lnTo>
                    <a:pt x="84" y="3"/>
                  </a:lnTo>
                  <a:lnTo>
                    <a:pt x="79" y="2"/>
                  </a:lnTo>
                  <a:lnTo>
                    <a:pt x="75" y="5"/>
                  </a:lnTo>
                  <a:lnTo>
                    <a:pt x="71" y="8"/>
                  </a:lnTo>
                  <a:lnTo>
                    <a:pt x="68" y="10"/>
                  </a:lnTo>
                  <a:lnTo>
                    <a:pt x="66" y="14"/>
                  </a:lnTo>
                  <a:lnTo>
                    <a:pt x="65" y="18"/>
                  </a:lnTo>
                  <a:lnTo>
                    <a:pt x="65" y="23"/>
                  </a:lnTo>
                  <a:lnTo>
                    <a:pt x="61" y="27"/>
                  </a:lnTo>
                  <a:lnTo>
                    <a:pt x="61" y="32"/>
                  </a:lnTo>
                  <a:lnTo>
                    <a:pt x="59" y="36"/>
                  </a:lnTo>
                  <a:lnTo>
                    <a:pt x="60" y="39"/>
                  </a:lnTo>
                  <a:lnTo>
                    <a:pt x="61" y="44"/>
                  </a:lnTo>
                  <a:lnTo>
                    <a:pt x="59" y="48"/>
                  </a:lnTo>
                  <a:lnTo>
                    <a:pt x="61" y="50"/>
                  </a:lnTo>
                  <a:lnTo>
                    <a:pt x="63" y="53"/>
                  </a:lnTo>
                  <a:lnTo>
                    <a:pt x="63" y="57"/>
                  </a:lnTo>
                  <a:lnTo>
                    <a:pt x="61" y="61"/>
                  </a:lnTo>
                  <a:lnTo>
                    <a:pt x="63" y="82"/>
                  </a:lnTo>
                  <a:lnTo>
                    <a:pt x="63" y="114"/>
                  </a:lnTo>
                  <a:lnTo>
                    <a:pt x="67" y="133"/>
                  </a:lnTo>
                  <a:lnTo>
                    <a:pt x="77" y="157"/>
                  </a:lnTo>
                  <a:lnTo>
                    <a:pt x="91" y="183"/>
                  </a:lnTo>
                  <a:lnTo>
                    <a:pt x="99" y="206"/>
                  </a:lnTo>
                  <a:lnTo>
                    <a:pt x="102" y="222"/>
                  </a:lnTo>
                  <a:lnTo>
                    <a:pt x="94" y="230"/>
                  </a:lnTo>
                  <a:lnTo>
                    <a:pt x="82" y="239"/>
                  </a:lnTo>
                  <a:lnTo>
                    <a:pt x="64" y="244"/>
                  </a:lnTo>
                  <a:lnTo>
                    <a:pt x="43" y="24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1" name="Freeform 19"/>
            <p:cNvSpPr>
              <a:spLocks/>
            </p:cNvSpPr>
            <p:nvPr/>
          </p:nvSpPr>
          <p:spPr bwMode="auto">
            <a:xfrm>
              <a:off x="1437" y="2970"/>
              <a:ext cx="216" cy="319"/>
            </a:xfrm>
            <a:custGeom>
              <a:avLst/>
              <a:gdLst>
                <a:gd name="T0" fmla="*/ 170 w 216"/>
                <a:gd name="T1" fmla="*/ 233 h 319"/>
                <a:gd name="T2" fmla="*/ 155 w 216"/>
                <a:gd name="T3" fmla="*/ 296 h 319"/>
                <a:gd name="T4" fmla="*/ 171 w 216"/>
                <a:gd name="T5" fmla="*/ 318 h 319"/>
                <a:gd name="T6" fmla="*/ 210 w 216"/>
                <a:gd name="T7" fmla="*/ 303 h 319"/>
                <a:gd name="T8" fmla="*/ 212 w 216"/>
                <a:gd name="T9" fmla="*/ 263 h 319"/>
                <a:gd name="T10" fmla="*/ 185 w 216"/>
                <a:gd name="T11" fmla="*/ 153 h 319"/>
                <a:gd name="T12" fmla="*/ 148 w 216"/>
                <a:gd name="T13" fmla="*/ 93 h 319"/>
                <a:gd name="T14" fmla="*/ 98 w 216"/>
                <a:gd name="T15" fmla="*/ 60 h 319"/>
                <a:gd name="T16" fmla="*/ 85 w 216"/>
                <a:gd name="T17" fmla="*/ 48 h 319"/>
                <a:gd name="T18" fmla="*/ 89 w 216"/>
                <a:gd name="T19" fmla="*/ 41 h 319"/>
                <a:gd name="T20" fmla="*/ 96 w 216"/>
                <a:gd name="T21" fmla="*/ 33 h 319"/>
                <a:gd name="T22" fmla="*/ 102 w 216"/>
                <a:gd name="T23" fmla="*/ 28 h 319"/>
                <a:gd name="T24" fmla="*/ 110 w 216"/>
                <a:gd name="T25" fmla="*/ 19 h 319"/>
                <a:gd name="T26" fmla="*/ 116 w 216"/>
                <a:gd name="T27" fmla="*/ 12 h 319"/>
                <a:gd name="T28" fmla="*/ 116 w 216"/>
                <a:gd name="T29" fmla="*/ 4 h 319"/>
                <a:gd name="T30" fmla="*/ 112 w 216"/>
                <a:gd name="T31" fmla="*/ 0 h 319"/>
                <a:gd name="T32" fmla="*/ 102 w 216"/>
                <a:gd name="T33" fmla="*/ 3 h 319"/>
                <a:gd name="T34" fmla="*/ 92 w 216"/>
                <a:gd name="T35" fmla="*/ 11 h 319"/>
                <a:gd name="T36" fmla="*/ 85 w 216"/>
                <a:gd name="T37" fmla="*/ 19 h 319"/>
                <a:gd name="T38" fmla="*/ 79 w 216"/>
                <a:gd name="T39" fmla="*/ 26 h 319"/>
                <a:gd name="T40" fmla="*/ 73 w 216"/>
                <a:gd name="T41" fmla="*/ 23 h 319"/>
                <a:gd name="T42" fmla="*/ 73 w 216"/>
                <a:gd name="T43" fmla="*/ 14 h 319"/>
                <a:gd name="T44" fmla="*/ 71 w 216"/>
                <a:gd name="T45" fmla="*/ 10 h 319"/>
                <a:gd name="T46" fmla="*/ 66 w 216"/>
                <a:gd name="T47" fmla="*/ 6 h 319"/>
                <a:gd name="T48" fmla="*/ 58 w 216"/>
                <a:gd name="T49" fmla="*/ 4 h 319"/>
                <a:gd name="T50" fmla="*/ 49 w 216"/>
                <a:gd name="T51" fmla="*/ 9 h 319"/>
                <a:gd name="T52" fmla="*/ 46 w 216"/>
                <a:gd name="T53" fmla="*/ 19 h 319"/>
                <a:gd name="T54" fmla="*/ 48 w 216"/>
                <a:gd name="T55" fmla="*/ 27 h 319"/>
                <a:gd name="T56" fmla="*/ 51 w 216"/>
                <a:gd name="T57" fmla="*/ 31 h 319"/>
                <a:gd name="T58" fmla="*/ 57 w 216"/>
                <a:gd name="T59" fmla="*/ 36 h 319"/>
                <a:gd name="T60" fmla="*/ 49 w 216"/>
                <a:gd name="T61" fmla="*/ 40 h 319"/>
                <a:gd name="T62" fmla="*/ 39 w 216"/>
                <a:gd name="T63" fmla="*/ 41 h 319"/>
                <a:gd name="T64" fmla="*/ 30 w 216"/>
                <a:gd name="T65" fmla="*/ 43 h 319"/>
                <a:gd name="T66" fmla="*/ 19 w 216"/>
                <a:gd name="T67" fmla="*/ 45 h 319"/>
                <a:gd name="T68" fmla="*/ 10 w 216"/>
                <a:gd name="T69" fmla="*/ 50 h 319"/>
                <a:gd name="T70" fmla="*/ 4 w 216"/>
                <a:gd name="T71" fmla="*/ 57 h 319"/>
                <a:gd name="T72" fmla="*/ 0 w 216"/>
                <a:gd name="T73" fmla="*/ 66 h 319"/>
                <a:gd name="T74" fmla="*/ 4 w 216"/>
                <a:gd name="T75" fmla="*/ 71 h 319"/>
                <a:gd name="T76" fmla="*/ 9 w 216"/>
                <a:gd name="T77" fmla="*/ 73 h 319"/>
                <a:gd name="T78" fmla="*/ 22 w 216"/>
                <a:gd name="T79" fmla="*/ 71 h 319"/>
                <a:gd name="T80" fmla="*/ 32 w 216"/>
                <a:gd name="T81" fmla="*/ 67 h 319"/>
                <a:gd name="T82" fmla="*/ 38 w 216"/>
                <a:gd name="T83" fmla="*/ 61 h 319"/>
                <a:gd name="T84" fmla="*/ 45 w 216"/>
                <a:gd name="T85" fmla="*/ 56 h 319"/>
                <a:gd name="T86" fmla="*/ 52 w 216"/>
                <a:gd name="T87" fmla="*/ 54 h 319"/>
                <a:gd name="T88" fmla="*/ 92 w 216"/>
                <a:gd name="T89" fmla="*/ 80 h 319"/>
                <a:gd name="T90" fmla="*/ 142 w 216"/>
                <a:gd name="T91" fmla="*/ 113 h 319"/>
                <a:gd name="T92" fmla="*/ 164 w 216"/>
                <a:gd name="T93" fmla="*/ 161 h 319"/>
                <a:gd name="T94" fmla="*/ 169 w 216"/>
                <a:gd name="T95" fmla="*/ 189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319">
                  <a:moveTo>
                    <a:pt x="169" y="189"/>
                  </a:moveTo>
                  <a:lnTo>
                    <a:pt x="170" y="233"/>
                  </a:lnTo>
                  <a:lnTo>
                    <a:pt x="161" y="278"/>
                  </a:lnTo>
                  <a:lnTo>
                    <a:pt x="155" y="296"/>
                  </a:lnTo>
                  <a:lnTo>
                    <a:pt x="159" y="308"/>
                  </a:lnTo>
                  <a:lnTo>
                    <a:pt x="171" y="318"/>
                  </a:lnTo>
                  <a:lnTo>
                    <a:pt x="191" y="316"/>
                  </a:lnTo>
                  <a:lnTo>
                    <a:pt x="210" y="303"/>
                  </a:lnTo>
                  <a:lnTo>
                    <a:pt x="215" y="290"/>
                  </a:lnTo>
                  <a:lnTo>
                    <a:pt x="212" y="263"/>
                  </a:lnTo>
                  <a:lnTo>
                    <a:pt x="200" y="209"/>
                  </a:lnTo>
                  <a:lnTo>
                    <a:pt x="185" y="153"/>
                  </a:lnTo>
                  <a:lnTo>
                    <a:pt x="170" y="117"/>
                  </a:lnTo>
                  <a:lnTo>
                    <a:pt x="148" y="93"/>
                  </a:lnTo>
                  <a:lnTo>
                    <a:pt x="125" y="74"/>
                  </a:lnTo>
                  <a:lnTo>
                    <a:pt x="98" y="60"/>
                  </a:lnTo>
                  <a:lnTo>
                    <a:pt x="84" y="53"/>
                  </a:lnTo>
                  <a:lnTo>
                    <a:pt x="85" y="48"/>
                  </a:lnTo>
                  <a:lnTo>
                    <a:pt x="85" y="44"/>
                  </a:lnTo>
                  <a:lnTo>
                    <a:pt x="89" y="41"/>
                  </a:lnTo>
                  <a:lnTo>
                    <a:pt x="91" y="37"/>
                  </a:lnTo>
                  <a:lnTo>
                    <a:pt x="96" y="33"/>
                  </a:lnTo>
                  <a:lnTo>
                    <a:pt x="99" y="31"/>
                  </a:lnTo>
                  <a:lnTo>
                    <a:pt x="102" y="28"/>
                  </a:lnTo>
                  <a:lnTo>
                    <a:pt x="107" y="25"/>
                  </a:lnTo>
                  <a:lnTo>
                    <a:pt x="110" y="19"/>
                  </a:lnTo>
                  <a:lnTo>
                    <a:pt x="114" y="17"/>
                  </a:lnTo>
                  <a:lnTo>
                    <a:pt x="116" y="12"/>
                  </a:lnTo>
                  <a:lnTo>
                    <a:pt x="118" y="8"/>
                  </a:lnTo>
                  <a:lnTo>
                    <a:pt x="116" y="4"/>
                  </a:lnTo>
                  <a:lnTo>
                    <a:pt x="115" y="2"/>
                  </a:lnTo>
                  <a:lnTo>
                    <a:pt x="112" y="0"/>
                  </a:lnTo>
                  <a:lnTo>
                    <a:pt x="105" y="1"/>
                  </a:lnTo>
                  <a:lnTo>
                    <a:pt x="102" y="3"/>
                  </a:lnTo>
                  <a:lnTo>
                    <a:pt x="97" y="7"/>
                  </a:lnTo>
                  <a:lnTo>
                    <a:pt x="92" y="11"/>
                  </a:lnTo>
                  <a:lnTo>
                    <a:pt x="90" y="15"/>
                  </a:lnTo>
                  <a:lnTo>
                    <a:pt x="85" y="19"/>
                  </a:lnTo>
                  <a:lnTo>
                    <a:pt x="82" y="24"/>
                  </a:lnTo>
                  <a:lnTo>
                    <a:pt x="79" y="26"/>
                  </a:lnTo>
                  <a:lnTo>
                    <a:pt x="75" y="27"/>
                  </a:lnTo>
                  <a:lnTo>
                    <a:pt x="73" y="23"/>
                  </a:lnTo>
                  <a:lnTo>
                    <a:pt x="74" y="20"/>
                  </a:lnTo>
                  <a:lnTo>
                    <a:pt x="73" y="14"/>
                  </a:lnTo>
                  <a:lnTo>
                    <a:pt x="73" y="12"/>
                  </a:lnTo>
                  <a:lnTo>
                    <a:pt x="71" y="10"/>
                  </a:lnTo>
                  <a:lnTo>
                    <a:pt x="69" y="6"/>
                  </a:lnTo>
                  <a:lnTo>
                    <a:pt x="66" y="6"/>
                  </a:lnTo>
                  <a:lnTo>
                    <a:pt x="65" y="3"/>
                  </a:lnTo>
                  <a:lnTo>
                    <a:pt x="58" y="4"/>
                  </a:lnTo>
                  <a:lnTo>
                    <a:pt x="52" y="7"/>
                  </a:lnTo>
                  <a:lnTo>
                    <a:pt x="49" y="9"/>
                  </a:lnTo>
                  <a:lnTo>
                    <a:pt x="47" y="13"/>
                  </a:lnTo>
                  <a:lnTo>
                    <a:pt x="46" y="19"/>
                  </a:lnTo>
                  <a:lnTo>
                    <a:pt x="44" y="23"/>
                  </a:lnTo>
                  <a:lnTo>
                    <a:pt x="48" y="27"/>
                  </a:lnTo>
                  <a:lnTo>
                    <a:pt x="50" y="30"/>
                  </a:lnTo>
                  <a:lnTo>
                    <a:pt x="51" y="31"/>
                  </a:lnTo>
                  <a:lnTo>
                    <a:pt x="55" y="33"/>
                  </a:lnTo>
                  <a:lnTo>
                    <a:pt x="57" y="36"/>
                  </a:lnTo>
                  <a:lnTo>
                    <a:pt x="54" y="38"/>
                  </a:lnTo>
                  <a:lnTo>
                    <a:pt x="49" y="40"/>
                  </a:lnTo>
                  <a:lnTo>
                    <a:pt x="45" y="39"/>
                  </a:lnTo>
                  <a:lnTo>
                    <a:pt x="39" y="41"/>
                  </a:lnTo>
                  <a:lnTo>
                    <a:pt x="34" y="42"/>
                  </a:lnTo>
                  <a:lnTo>
                    <a:pt x="30" y="43"/>
                  </a:lnTo>
                  <a:lnTo>
                    <a:pt x="23" y="44"/>
                  </a:lnTo>
                  <a:lnTo>
                    <a:pt x="19" y="45"/>
                  </a:lnTo>
                  <a:lnTo>
                    <a:pt x="15" y="48"/>
                  </a:lnTo>
                  <a:lnTo>
                    <a:pt x="10" y="50"/>
                  </a:lnTo>
                  <a:lnTo>
                    <a:pt x="6" y="53"/>
                  </a:lnTo>
                  <a:lnTo>
                    <a:pt x="4" y="57"/>
                  </a:lnTo>
                  <a:lnTo>
                    <a:pt x="1" y="59"/>
                  </a:lnTo>
                  <a:lnTo>
                    <a:pt x="0" y="66"/>
                  </a:lnTo>
                  <a:lnTo>
                    <a:pt x="1" y="68"/>
                  </a:lnTo>
                  <a:lnTo>
                    <a:pt x="4" y="71"/>
                  </a:lnTo>
                  <a:lnTo>
                    <a:pt x="5" y="74"/>
                  </a:lnTo>
                  <a:lnTo>
                    <a:pt x="9" y="73"/>
                  </a:lnTo>
                  <a:lnTo>
                    <a:pt x="16" y="73"/>
                  </a:lnTo>
                  <a:lnTo>
                    <a:pt x="22" y="71"/>
                  </a:lnTo>
                  <a:lnTo>
                    <a:pt x="27" y="70"/>
                  </a:lnTo>
                  <a:lnTo>
                    <a:pt x="32" y="67"/>
                  </a:lnTo>
                  <a:lnTo>
                    <a:pt x="35" y="64"/>
                  </a:lnTo>
                  <a:lnTo>
                    <a:pt x="38" y="61"/>
                  </a:lnTo>
                  <a:lnTo>
                    <a:pt x="42" y="58"/>
                  </a:lnTo>
                  <a:lnTo>
                    <a:pt x="45" y="56"/>
                  </a:lnTo>
                  <a:lnTo>
                    <a:pt x="48" y="53"/>
                  </a:lnTo>
                  <a:lnTo>
                    <a:pt x="52" y="54"/>
                  </a:lnTo>
                  <a:lnTo>
                    <a:pt x="65" y="62"/>
                  </a:lnTo>
                  <a:lnTo>
                    <a:pt x="92" y="80"/>
                  </a:lnTo>
                  <a:lnTo>
                    <a:pt x="117" y="95"/>
                  </a:lnTo>
                  <a:lnTo>
                    <a:pt x="142" y="113"/>
                  </a:lnTo>
                  <a:lnTo>
                    <a:pt x="157" y="133"/>
                  </a:lnTo>
                  <a:lnTo>
                    <a:pt x="164" y="161"/>
                  </a:lnTo>
                  <a:lnTo>
                    <a:pt x="169" y="183"/>
                  </a:lnTo>
                  <a:lnTo>
                    <a:pt x="169" y="189"/>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2" name="Freeform 20"/>
            <p:cNvSpPr>
              <a:spLocks/>
            </p:cNvSpPr>
            <p:nvPr/>
          </p:nvSpPr>
          <p:spPr bwMode="auto">
            <a:xfrm>
              <a:off x="1229" y="3230"/>
              <a:ext cx="289" cy="232"/>
            </a:xfrm>
            <a:custGeom>
              <a:avLst/>
              <a:gdLst>
                <a:gd name="T0" fmla="*/ 102 w 289"/>
                <a:gd name="T1" fmla="*/ 3 h 232"/>
                <a:gd name="T2" fmla="*/ 81 w 289"/>
                <a:gd name="T3" fmla="*/ 0 h 232"/>
                <a:gd name="T4" fmla="*/ 59 w 289"/>
                <a:gd name="T5" fmla="*/ 4 h 232"/>
                <a:gd name="T6" fmla="*/ 36 w 289"/>
                <a:gd name="T7" fmla="*/ 16 h 232"/>
                <a:gd name="T8" fmla="*/ 15 w 289"/>
                <a:gd name="T9" fmla="*/ 32 h 232"/>
                <a:gd name="T10" fmla="*/ 6 w 289"/>
                <a:gd name="T11" fmla="*/ 45 h 232"/>
                <a:gd name="T12" fmla="*/ 2 w 289"/>
                <a:gd name="T13" fmla="*/ 59 h 232"/>
                <a:gd name="T14" fmla="*/ 0 w 289"/>
                <a:gd name="T15" fmla="*/ 75 h 232"/>
                <a:gd name="T16" fmla="*/ 8 w 289"/>
                <a:gd name="T17" fmla="*/ 90 h 232"/>
                <a:gd name="T18" fmla="*/ 24 w 289"/>
                <a:gd name="T19" fmla="*/ 109 h 232"/>
                <a:gd name="T20" fmla="*/ 45 w 289"/>
                <a:gd name="T21" fmla="*/ 117 h 232"/>
                <a:gd name="T22" fmla="*/ 68 w 289"/>
                <a:gd name="T23" fmla="*/ 124 h 232"/>
                <a:gd name="T24" fmla="*/ 100 w 289"/>
                <a:gd name="T25" fmla="*/ 133 h 232"/>
                <a:gd name="T26" fmla="*/ 123 w 289"/>
                <a:gd name="T27" fmla="*/ 143 h 232"/>
                <a:gd name="T28" fmla="*/ 137 w 289"/>
                <a:gd name="T29" fmla="*/ 156 h 232"/>
                <a:gd name="T30" fmla="*/ 141 w 289"/>
                <a:gd name="T31" fmla="*/ 175 h 232"/>
                <a:gd name="T32" fmla="*/ 144 w 289"/>
                <a:gd name="T33" fmla="*/ 196 h 232"/>
                <a:gd name="T34" fmla="*/ 152 w 289"/>
                <a:gd name="T35" fmla="*/ 212 h 232"/>
                <a:gd name="T36" fmla="*/ 165 w 289"/>
                <a:gd name="T37" fmla="*/ 225 h 232"/>
                <a:gd name="T38" fmla="*/ 180 w 289"/>
                <a:gd name="T39" fmla="*/ 230 h 232"/>
                <a:gd name="T40" fmla="*/ 196 w 289"/>
                <a:gd name="T41" fmla="*/ 231 h 232"/>
                <a:gd name="T42" fmla="*/ 216 w 289"/>
                <a:gd name="T43" fmla="*/ 229 h 232"/>
                <a:gd name="T44" fmla="*/ 237 w 289"/>
                <a:gd name="T45" fmla="*/ 219 h 232"/>
                <a:gd name="T46" fmla="*/ 259 w 289"/>
                <a:gd name="T47" fmla="*/ 201 h 232"/>
                <a:gd name="T48" fmla="*/ 276 w 289"/>
                <a:gd name="T49" fmla="*/ 183 h 232"/>
                <a:gd name="T50" fmla="*/ 286 w 289"/>
                <a:gd name="T51" fmla="*/ 168 h 232"/>
                <a:gd name="T52" fmla="*/ 288 w 289"/>
                <a:gd name="T53" fmla="*/ 150 h 232"/>
                <a:gd name="T54" fmla="*/ 284 w 289"/>
                <a:gd name="T55" fmla="*/ 118 h 232"/>
                <a:gd name="T56" fmla="*/ 267 w 289"/>
                <a:gd name="T57" fmla="*/ 95 h 232"/>
                <a:gd name="T58" fmla="*/ 248 w 289"/>
                <a:gd name="T59" fmla="*/ 71 h 232"/>
                <a:gd name="T60" fmla="*/ 227 w 289"/>
                <a:gd name="T61" fmla="*/ 48 h 232"/>
                <a:gd name="T62" fmla="*/ 198 w 289"/>
                <a:gd name="T63" fmla="*/ 31 h 232"/>
                <a:gd name="T64" fmla="*/ 169 w 289"/>
                <a:gd name="T65" fmla="*/ 23 h 232"/>
                <a:gd name="T66" fmla="*/ 141 w 289"/>
                <a:gd name="T67" fmla="*/ 14 h 232"/>
                <a:gd name="T68" fmla="*/ 114 w 289"/>
                <a:gd name="T69" fmla="*/ 6 h 232"/>
                <a:gd name="T70" fmla="*/ 90 w 289"/>
                <a:gd name="T71" fmla="*/ 0 h 232"/>
                <a:gd name="T72" fmla="*/ 102 w 289"/>
                <a:gd name="T73" fmla="*/ 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9" h="232">
                  <a:moveTo>
                    <a:pt x="102" y="3"/>
                  </a:moveTo>
                  <a:lnTo>
                    <a:pt x="81" y="0"/>
                  </a:lnTo>
                  <a:lnTo>
                    <a:pt x="59" y="4"/>
                  </a:lnTo>
                  <a:lnTo>
                    <a:pt x="36" y="16"/>
                  </a:lnTo>
                  <a:lnTo>
                    <a:pt x="15" y="32"/>
                  </a:lnTo>
                  <a:lnTo>
                    <a:pt x="6" y="45"/>
                  </a:lnTo>
                  <a:lnTo>
                    <a:pt x="2" y="59"/>
                  </a:lnTo>
                  <a:lnTo>
                    <a:pt x="0" y="75"/>
                  </a:lnTo>
                  <a:lnTo>
                    <a:pt x="8" y="90"/>
                  </a:lnTo>
                  <a:lnTo>
                    <a:pt x="24" y="109"/>
                  </a:lnTo>
                  <a:lnTo>
                    <a:pt x="45" y="117"/>
                  </a:lnTo>
                  <a:lnTo>
                    <a:pt x="68" y="124"/>
                  </a:lnTo>
                  <a:lnTo>
                    <a:pt x="100" y="133"/>
                  </a:lnTo>
                  <a:lnTo>
                    <a:pt x="123" y="143"/>
                  </a:lnTo>
                  <a:lnTo>
                    <a:pt x="137" y="156"/>
                  </a:lnTo>
                  <a:lnTo>
                    <a:pt x="141" y="175"/>
                  </a:lnTo>
                  <a:lnTo>
                    <a:pt x="144" y="196"/>
                  </a:lnTo>
                  <a:lnTo>
                    <a:pt x="152" y="212"/>
                  </a:lnTo>
                  <a:lnTo>
                    <a:pt x="165" y="225"/>
                  </a:lnTo>
                  <a:lnTo>
                    <a:pt x="180" y="230"/>
                  </a:lnTo>
                  <a:lnTo>
                    <a:pt x="196" y="231"/>
                  </a:lnTo>
                  <a:lnTo>
                    <a:pt x="216" y="229"/>
                  </a:lnTo>
                  <a:lnTo>
                    <a:pt x="237" y="219"/>
                  </a:lnTo>
                  <a:lnTo>
                    <a:pt x="259" y="201"/>
                  </a:lnTo>
                  <a:lnTo>
                    <a:pt x="276" y="183"/>
                  </a:lnTo>
                  <a:lnTo>
                    <a:pt x="286" y="168"/>
                  </a:lnTo>
                  <a:lnTo>
                    <a:pt x="288" y="150"/>
                  </a:lnTo>
                  <a:lnTo>
                    <a:pt x="284" y="118"/>
                  </a:lnTo>
                  <a:lnTo>
                    <a:pt x="267" y="95"/>
                  </a:lnTo>
                  <a:lnTo>
                    <a:pt x="248" y="71"/>
                  </a:lnTo>
                  <a:lnTo>
                    <a:pt x="227" y="48"/>
                  </a:lnTo>
                  <a:lnTo>
                    <a:pt x="198" y="31"/>
                  </a:lnTo>
                  <a:lnTo>
                    <a:pt x="169" y="23"/>
                  </a:lnTo>
                  <a:lnTo>
                    <a:pt x="141" y="14"/>
                  </a:lnTo>
                  <a:lnTo>
                    <a:pt x="114" y="6"/>
                  </a:lnTo>
                  <a:lnTo>
                    <a:pt x="90" y="0"/>
                  </a:lnTo>
                  <a:lnTo>
                    <a:pt x="102" y="3"/>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3" name="Freeform 21"/>
            <p:cNvSpPr>
              <a:spLocks/>
            </p:cNvSpPr>
            <p:nvPr/>
          </p:nvSpPr>
          <p:spPr bwMode="auto">
            <a:xfrm>
              <a:off x="1214" y="3403"/>
              <a:ext cx="328" cy="209"/>
            </a:xfrm>
            <a:custGeom>
              <a:avLst/>
              <a:gdLst>
                <a:gd name="T0" fmla="*/ 84 w 328"/>
                <a:gd name="T1" fmla="*/ 105 h 209"/>
                <a:gd name="T2" fmla="*/ 42 w 328"/>
                <a:gd name="T3" fmla="*/ 144 h 209"/>
                <a:gd name="T4" fmla="*/ 10 w 328"/>
                <a:gd name="T5" fmla="*/ 175 h 209"/>
                <a:gd name="T6" fmla="*/ 0 w 328"/>
                <a:gd name="T7" fmla="*/ 192 h 209"/>
                <a:gd name="T8" fmla="*/ 9 w 328"/>
                <a:gd name="T9" fmla="*/ 205 h 209"/>
                <a:gd name="T10" fmla="*/ 26 w 328"/>
                <a:gd name="T11" fmla="*/ 208 h 209"/>
                <a:gd name="T12" fmla="*/ 48 w 328"/>
                <a:gd name="T13" fmla="*/ 198 h 209"/>
                <a:gd name="T14" fmla="*/ 79 w 328"/>
                <a:gd name="T15" fmla="*/ 174 h 209"/>
                <a:gd name="T16" fmla="*/ 109 w 328"/>
                <a:gd name="T17" fmla="*/ 146 h 209"/>
                <a:gd name="T18" fmla="*/ 131 w 328"/>
                <a:gd name="T19" fmla="*/ 117 h 209"/>
                <a:gd name="T20" fmla="*/ 154 w 328"/>
                <a:gd name="T21" fmla="*/ 83 h 209"/>
                <a:gd name="T22" fmla="*/ 172 w 328"/>
                <a:gd name="T23" fmla="*/ 53 h 209"/>
                <a:gd name="T24" fmla="*/ 187 w 328"/>
                <a:gd name="T25" fmla="*/ 37 h 209"/>
                <a:gd name="T26" fmla="*/ 194 w 328"/>
                <a:gd name="T27" fmla="*/ 36 h 209"/>
                <a:gd name="T28" fmla="*/ 199 w 328"/>
                <a:gd name="T29" fmla="*/ 45 h 209"/>
                <a:gd name="T30" fmla="*/ 198 w 328"/>
                <a:gd name="T31" fmla="*/ 71 h 209"/>
                <a:gd name="T32" fmla="*/ 200 w 328"/>
                <a:gd name="T33" fmla="*/ 110 h 209"/>
                <a:gd name="T34" fmla="*/ 198 w 328"/>
                <a:gd name="T35" fmla="*/ 150 h 209"/>
                <a:gd name="T36" fmla="*/ 193 w 328"/>
                <a:gd name="T37" fmla="*/ 166 h 209"/>
                <a:gd name="T38" fmla="*/ 190 w 328"/>
                <a:gd name="T39" fmla="*/ 176 h 209"/>
                <a:gd name="T40" fmla="*/ 189 w 328"/>
                <a:gd name="T41" fmla="*/ 186 h 209"/>
                <a:gd name="T42" fmla="*/ 199 w 328"/>
                <a:gd name="T43" fmla="*/ 193 h 209"/>
                <a:gd name="T44" fmla="*/ 216 w 328"/>
                <a:gd name="T45" fmla="*/ 191 h 209"/>
                <a:gd name="T46" fmla="*/ 240 w 328"/>
                <a:gd name="T47" fmla="*/ 179 h 209"/>
                <a:gd name="T48" fmla="*/ 264 w 328"/>
                <a:gd name="T49" fmla="*/ 183 h 209"/>
                <a:gd name="T50" fmla="*/ 281 w 328"/>
                <a:gd name="T51" fmla="*/ 195 h 209"/>
                <a:gd name="T52" fmla="*/ 293 w 328"/>
                <a:gd name="T53" fmla="*/ 199 h 209"/>
                <a:gd name="T54" fmla="*/ 297 w 328"/>
                <a:gd name="T55" fmla="*/ 197 h 209"/>
                <a:gd name="T56" fmla="*/ 311 w 328"/>
                <a:gd name="T57" fmla="*/ 191 h 209"/>
                <a:gd name="T58" fmla="*/ 325 w 328"/>
                <a:gd name="T59" fmla="*/ 175 h 209"/>
                <a:gd name="T60" fmla="*/ 327 w 328"/>
                <a:gd name="T61" fmla="*/ 162 h 209"/>
                <a:gd name="T62" fmla="*/ 318 w 328"/>
                <a:gd name="T63" fmla="*/ 151 h 209"/>
                <a:gd name="T64" fmla="*/ 321 w 328"/>
                <a:gd name="T65" fmla="*/ 149 h 209"/>
                <a:gd name="T66" fmla="*/ 306 w 328"/>
                <a:gd name="T67" fmla="*/ 158 h 209"/>
                <a:gd name="T68" fmla="*/ 293 w 328"/>
                <a:gd name="T69" fmla="*/ 166 h 209"/>
                <a:gd name="T70" fmla="*/ 277 w 328"/>
                <a:gd name="T71" fmla="*/ 157 h 209"/>
                <a:gd name="T72" fmla="*/ 256 w 328"/>
                <a:gd name="T73" fmla="*/ 151 h 209"/>
                <a:gd name="T74" fmla="*/ 234 w 328"/>
                <a:gd name="T75" fmla="*/ 154 h 209"/>
                <a:gd name="T76" fmla="*/ 222 w 328"/>
                <a:gd name="T77" fmla="*/ 149 h 209"/>
                <a:gd name="T78" fmla="*/ 220 w 328"/>
                <a:gd name="T79" fmla="*/ 121 h 209"/>
                <a:gd name="T80" fmla="*/ 227 w 328"/>
                <a:gd name="T81" fmla="*/ 79 h 209"/>
                <a:gd name="T82" fmla="*/ 231 w 328"/>
                <a:gd name="T83" fmla="*/ 46 h 209"/>
                <a:gd name="T84" fmla="*/ 228 w 328"/>
                <a:gd name="T85" fmla="*/ 20 h 209"/>
                <a:gd name="T86" fmla="*/ 224 w 328"/>
                <a:gd name="T87" fmla="*/ 4 h 209"/>
                <a:gd name="T88" fmla="*/ 213 w 328"/>
                <a:gd name="T89" fmla="*/ 0 h 209"/>
                <a:gd name="T90" fmla="*/ 199 w 328"/>
                <a:gd name="T91" fmla="*/ 0 h 209"/>
                <a:gd name="T92" fmla="*/ 181 w 328"/>
                <a:gd name="T93" fmla="*/ 7 h 209"/>
                <a:gd name="T94" fmla="*/ 165 w 328"/>
                <a:gd name="T95" fmla="*/ 20 h 209"/>
                <a:gd name="T96" fmla="*/ 142 w 328"/>
                <a:gd name="T97" fmla="*/ 43 h 209"/>
                <a:gd name="T98" fmla="*/ 125 w 328"/>
                <a:gd name="T99" fmla="*/ 63 h 209"/>
                <a:gd name="T100" fmla="*/ 108 w 328"/>
                <a:gd name="T101" fmla="*/ 82 h 209"/>
                <a:gd name="T102" fmla="*/ 84 w 328"/>
                <a:gd name="T103" fmla="*/ 1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8" h="209">
                  <a:moveTo>
                    <a:pt x="84" y="105"/>
                  </a:moveTo>
                  <a:lnTo>
                    <a:pt x="42" y="144"/>
                  </a:lnTo>
                  <a:lnTo>
                    <a:pt x="10" y="175"/>
                  </a:lnTo>
                  <a:lnTo>
                    <a:pt x="0" y="192"/>
                  </a:lnTo>
                  <a:lnTo>
                    <a:pt x="9" y="205"/>
                  </a:lnTo>
                  <a:lnTo>
                    <a:pt x="26" y="208"/>
                  </a:lnTo>
                  <a:lnTo>
                    <a:pt x="48" y="198"/>
                  </a:lnTo>
                  <a:lnTo>
                    <a:pt x="79" y="174"/>
                  </a:lnTo>
                  <a:lnTo>
                    <a:pt x="109" y="146"/>
                  </a:lnTo>
                  <a:lnTo>
                    <a:pt x="131" y="117"/>
                  </a:lnTo>
                  <a:lnTo>
                    <a:pt x="154" y="83"/>
                  </a:lnTo>
                  <a:lnTo>
                    <a:pt x="172" y="53"/>
                  </a:lnTo>
                  <a:lnTo>
                    <a:pt x="187" y="37"/>
                  </a:lnTo>
                  <a:lnTo>
                    <a:pt x="194" y="36"/>
                  </a:lnTo>
                  <a:lnTo>
                    <a:pt x="199" y="45"/>
                  </a:lnTo>
                  <a:lnTo>
                    <a:pt x="198" y="71"/>
                  </a:lnTo>
                  <a:lnTo>
                    <a:pt x="200" y="110"/>
                  </a:lnTo>
                  <a:lnTo>
                    <a:pt x="198" y="150"/>
                  </a:lnTo>
                  <a:lnTo>
                    <a:pt x="193" y="166"/>
                  </a:lnTo>
                  <a:lnTo>
                    <a:pt x="190" y="176"/>
                  </a:lnTo>
                  <a:lnTo>
                    <a:pt x="189" y="186"/>
                  </a:lnTo>
                  <a:lnTo>
                    <a:pt x="199" y="193"/>
                  </a:lnTo>
                  <a:lnTo>
                    <a:pt x="216" y="191"/>
                  </a:lnTo>
                  <a:lnTo>
                    <a:pt x="240" y="179"/>
                  </a:lnTo>
                  <a:lnTo>
                    <a:pt x="264" y="183"/>
                  </a:lnTo>
                  <a:lnTo>
                    <a:pt x="281" y="195"/>
                  </a:lnTo>
                  <a:lnTo>
                    <a:pt x="293" y="199"/>
                  </a:lnTo>
                  <a:lnTo>
                    <a:pt x="297" y="197"/>
                  </a:lnTo>
                  <a:lnTo>
                    <a:pt x="311" y="191"/>
                  </a:lnTo>
                  <a:lnTo>
                    <a:pt x="325" y="175"/>
                  </a:lnTo>
                  <a:lnTo>
                    <a:pt x="327" y="162"/>
                  </a:lnTo>
                  <a:lnTo>
                    <a:pt x="318" y="151"/>
                  </a:lnTo>
                  <a:lnTo>
                    <a:pt x="321" y="149"/>
                  </a:lnTo>
                  <a:lnTo>
                    <a:pt x="306" y="158"/>
                  </a:lnTo>
                  <a:lnTo>
                    <a:pt x="293" y="166"/>
                  </a:lnTo>
                  <a:lnTo>
                    <a:pt x="277" y="157"/>
                  </a:lnTo>
                  <a:lnTo>
                    <a:pt x="256" y="151"/>
                  </a:lnTo>
                  <a:lnTo>
                    <a:pt x="234" y="154"/>
                  </a:lnTo>
                  <a:lnTo>
                    <a:pt x="222" y="149"/>
                  </a:lnTo>
                  <a:lnTo>
                    <a:pt x="220" y="121"/>
                  </a:lnTo>
                  <a:lnTo>
                    <a:pt x="227" y="79"/>
                  </a:lnTo>
                  <a:lnTo>
                    <a:pt x="231" y="46"/>
                  </a:lnTo>
                  <a:lnTo>
                    <a:pt x="228" y="20"/>
                  </a:lnTo>
                  <a:lnTo>
                    <a:pt x="224" y="4"/>
                  </a:lnTo>
                  <a:lnTo>
                    <a:pt x="213" y="0"/>
                  </a:lnTo>
                  <a:lnTo>
                    <a:pt x="199" y="0"/>
                  </a:lnTo>
                  <a:lnTo>
                    <a:pt x="181" y="7"/>
                  </a:lnTo>
                  <a:lnTo>
                    <a:pt x="165" y="20"/>
                  </a:lnTo>
                  <a:lnTo>
                    <a:pt x="142" y="43"/>
                  </a:lnTo>
                  <a:lnTo>
                    <a:pt x="125" y="63"/>
                  </a:lnTo>
                  <a:lnTo>
                    <a:pt x="108" y="82"/>
                  </a:lnTo>
                  <a:lnTo>
                    <a:pt x="84" y="10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4" name="Freeform 22"/>
            <p:cNvSpPr>
              <a:spLocks/>
            </p:cNvSpPr>
            <p:nvPr/>
          </p:nvSpPr>
          <p:spPr bwMode="auto">
            <a:xfrm>
              <a:off x="1108" y="3431"/>
              <a:ext cx="268" cy="257"/>
            </a:xfrm>
            <a:custGeom>
              <a:avLst/>
              <a:gdLst>
                <a:gd name="T0" fmla="*/ 116 w 268"/>
                <a:gd name="T1" fmla="*/ 41 h 257"/>
                <a:gd name="T2" fmla="*/ 85 w 268"/>
                <a:gd name="T3" fmla="*/ 11 h 257"/>
                <a:gd name="T4" fmla="*/ 56 w 268"/>
                <a:gd name="T5" fmla="*/ 0 h 257"/>
                <a:gd name="T6" fmla="*/ 36 w 268"/>
                <a:gd name="T7" fmla="*/ 9 h 257"/>
                <a:gd name="T8" fmla="*/ 7 w 268"/>
                <a:gd name="T9" fmla="*/ 32 h 257"/>
                <a:gd name="T10" fmla="*/ 0 w 268"/>
                <a:gd name="T11" fmla="*/ 50 h 257"/>
                <a:gd name="T12" fmla="*/ 15 w 268"/>
                <a:gd name="T13" fmla="*/ 65 h 257"/>
                <a:gd name="T14" fmla="*/ 54 w 268"/>
                <a:gd name="T15" fmla="*/ 74 h 257"/>
                <a:gd name="T16" fmla="*/ 101 w 268"/>
                <a:gd name="T17" fmla="*/ 84 h 257"/>
                <a:gd name="T18" fmla="*/ 137 w 268"/>
                <a:gd name="T19" fmla="*/ 94 h 257"/>
                <a:gd name="T20" fmla="*/ 165 w 268"/>
                <a:gd name="T21" fmla="*/ 105 h 257"/>
                <a:gd name="T22" fmla="*/ 173 w 268"/>
                <a:gd name="T23" fmla="*/ 118 h 257"/>
                <a:gd name="T24" fmla="*/ 175 w 268"/>
                <a:gd name="T25" fmla="*/ 136 h 257"/>
                <a:gd name="T26" fmla="*/ 176 w 268"/>
                <a:gd name="T27" fmla="*/ 164 h 257"/>
                <a:gd name="T28" fmla="*/ 174 w 268"/>
                <a:gd name="T29" fmla="*/ 185 h 257"/>
                <a:gd name="T30" fmla="*/ 180 w 268"/>
                <a:gd name="T31" fmla="*/ 207 h 257"/>
                <a:gd name="T32" fmla="*/ 191 w 268"/>
                <a:gd name="T33" fmla="*/ 226 h 257"/>
                <a:gd name="T34" fmla="*/ 195 w 268"/>
                <a:gd name="T35" fmla="*/ 241 h 257"/>
                <a:gd name="T36" fmla="*/ 200 w 268"/>
                <a:gd name="T37" fmla="*/ 253 h 257"/>
                <a:gd name="T38" fmla="*/ 209 w 268"/>
                <a:gd name="T39" fmla="*/ 256 h 257"/>
                <a:gd name="T40" fmla="*/ 220 w 268"/>
                <a:gd name="T41" fmla="*/ 254 h 257"/>
                <a:gd name="T42" fmla="*/ 231 w 268"/>
                <a:gd name="T43" fmla="*/ 240 h 257"/>
                <a:gd name="T44" fmla="*/ 241 w 268"/>
                <a:gd name="T45" fmla="*/ 226 h 257"/>
                <a:gd name="T46" fmla="*/ 243 w 268"/>
                <a:gd name="T47" fmla="*/ 208 h 257"/>
                <a:gd name="T48" fmla="*/ 248 w 268"/>
                <a:gd name="T49" fmla="*/ 179 h 257"/>
                <a:gd name="T50" fmla="*/ 254 w 268"/>
                <a:gd name="T51" fmla="*/ 165 h 257"/>
                <a:gd name="T52" fmla="*/ 267 w 268"/>
                <a:gd name="T53" fmla="*/ 153 h 257"/>
                <a:gd name="T54" fmla="*/ 267 w 268"/>
                <a:gd name="T55" fmla="*/ 143 h 257"/>
                <a:gd name="T56" fmla="*/ 246 w 268"/>
                <a:gd name="T57" fmla="*/ 128 h 257"/>
                <a:gd name="T58" fmla="*/ 235 w 268"/>
                <a:gd name="T59" fmla="*/ 141 h 257"/>
                <a:gd name="T60" fmla="*/ 224 w 268"/>
                <a:gd name="T61" fmla="*/ 165 h 257"/>
                <a:gd name="T62" fmla="*/ 215 w 268"/>
                <a:gd name="T63" fmla="*/ 193 h 257"/>
                <a:gd name="T64" fmla="*/ 210 w 268"/>
                <a:gd name="T65" fmla="*/ 199 h 257"/>
                <a:gd name="T66" fmla="*/ 202 w 268"/>
                <a:gd name="T67" fmla="*/ 182 h 257"/>
                <a:gd name="T68" fmla="*/ 203 w 268"/>
                <a:gd name="T69" fmla="*/ 157 h 257"/>
                <a:gd name="T70" fmla="*/ 205 w 268"/>
                <a:gd name="T71" fmla="*/ 134 h 257"/>
                <a:gd name="T72" fmla="*/ 210 w 268"/>
                <a:gd name="T73" fmla="*/ 107 h 257"/>
                <a:gd name="T74" fmla="*/ 207 w 268"/>
                <a:gd name="T75" fmla="*/ 95 h 257"/>
                <a:gd name="T76" fmla="*/ 197 w 268"/>
                <a:gd name="T77" fmla="*/ 86 h 257"/>
                <a:gd name="T78" fmla="*/ 168 w 268"/>
                <a:gd name="T79" fmla="*/ 70 h 257"/>
                <a:gd name="T80" fmla="*/ 138 w 268"/>
                <a:gd name="T81" fmla="*/ 55 h 257"/>
                <a:gd name="T82" fmla="*/ 116 w 268"/>
                <a:gd name="T83" fmla="*/ 41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8" h="257">
                  <a:moveTo>
                    <a:pt x="116" y="41"/>
                  </a:moveTo>
                  <a:lnTo>
                    <a:pt x="85" y="11"/>
                  </a:lnTo>
                  <a:lnTo>
                    <a:pt x="56" y="0"/>
                  </a:lnTo>
                  <a:lnTo>
                    <a:pt x="36" y="9"/>
                  </a:lnTo>
                  <a:lnTo>
                    <a:pt x="7" y="32"/>
                  </a:lnTo>
                  <a:lnTo>
                    <a:pt x="0" y="50"/>
                  </a:lnTo>
                  <a:lnTo>
                    <a:pt x="15" y="65"/>
                  </a:lnTo>
                  <a:lnTo>
                    <a:pt x="54" y="74"/>
                  </a:lnTo>
                  <a:lnTo>
                    <a:pt x="101" y="84"/>
                  </a:lnTo>
                  <a:lnTo>
                    <a:pt x="137" y="94"/>
                  </a:lnTo>
                  <a:lnTo>
                    <a:pt x="165" y="105"/>
                  </a:lnTo>
                  <a:lnTo>
                    <a:pt x="173" y="118"/>
                  </a:lnTo>
                  <a:lnTo>
                    <a:pt x="175" y="136"/>
                  </a:lnTo>
                  <a:lnTo>
                    <a:pt x="176" y="164"/>
                  </a:lnTo>
                  <a:lnTo>
                    <a:pt x="174" y="185"/>
                  </a:lnTo>
                  <a:lnTo>
                    <a:pt x="180" y="207"/>
                  </a:lnTo>
                  <a:lnTo>
                    <a:pt x="191" y="226"/>
                  </a:lnTo>
                  <a:lnTo>
                    <a:pt x="195" y="241"/>
                  </a:lnTo>
                  <a:lnTo>
                    <a:pt x="200" y="253"/>
                  </a:lnTo>
                  <a:lnTo>
                    <a:pt x="209" y="256"/>
                  </a:lnTo>
                  <a:lnTo>
                    <a:pt x="220" y="254"/>
                  </a:lnTo>
                  <a:lnTo>
                    <a:pt x="231" y="240"/>
                  </a:lnTo>
                  <a:lnTo>
                    <a:pt x="241" y="226"/>
                  </a:lnTo>
                  <a:lnTo>
                    <a:pt x="243" y="208"/>
                  </a:lnTo>
                  <a:lnTo>
                    <a:pt x="248" y="179"/>
                  </a:lnTo>
                  <a:lnTo>
                    <a:pt x="254" y="165"/>
                  </a:lnTo>
                  <a:lnTo>
                    <a:pt x="267" y="153"/>
                  </a:lnTo>
                  <a:lnTo>
                    <a:pt x="267" y="143"/>
                  </a:lnTo>
                  <a:lnTo>
                    <a:pt x="246" y="128"/>
                  </a:lnTo>
                  <a:lnTo>
                    <a:pt x="235" y="141"/>
                  </a:lnTo>
                  <a:lnTo>
                    <a:pt x="224" y="165"/>
                  </a:lnTo>
                  <a:lnTo>
                    <a:pt x="215" y="193"/>
                  </a:lnTo>
                  <a:lnTo>
                    <a:pt x="210" y="199"/>
                  </a:lnTo>
                  <a:lnTo>
                    <a:pt x="202" y="182"/>
                  </a:lnTo>
                  <a:lnTo>
                    <a:pt x="203" y="157"/>
                  </a:lnTo>
                  <a:lnTo>
                    <a:pt x="205" y="134"/>
                  </a:lnTo>
                  <a:lnTo>
                    <a:pt x="210" y="107"/>
                  </a:lnTo>
                  <a:lnTo>
                    <a:pt x="207" y="95"/>
                  </a:lnTo>
                  <a:lnTo>
                    <a:pt x="197" y="86"/>
                  </a:lnTo>
                  <a:lnTo>
                    <a:pt x="168" y="70"/>
                  </a:lnTo>
                  <a:lnTo>
                    <a:pt x="138" y="55"/>
                  </a:lnTo>
                  <a:lnTo>
                    <a:pt x="116" y="41"/>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5" name="Freeform 23"/>
            <p:cNvSpPr>
              <a:spLocks/>
            </p:cNvSpPr>
            <p:nvPr/>
          </p:nvSpPr>
          <p:spPr bwMode="auto">
            <a:xfrm>
              <a:off x="1138" y="3293"/>
              <a:ext cx="262" cy="190"/>
            </a:xfrm>
            <a:custGeom>
              <a:avLst/>
              <a:gdLst>
                <a:gd name="T0" fmla="*/ 123 w 262"/>
                <a:gd name="T1" fmla="*/ 19 h 190"/>
                <a:gd name="T2" fmla="*/ 113 w 262"/>
                <a:gd name="T3" fmla="*/ 5 h 190"/>
                <a:gd name="T4" fmla="*/ 93 w 262"/>
                <a:gd name="T5" fmla="*/ 0 h 190"/>
                <a:gd name="T6" fmla="*/ 70 w 262"/>
                <a:gd name="T7" fmla="*/ 9 h 190"/>
                <a:gd name="T8" fmla="*/ 37 w 262"/>
                <a:gd name="T9" fmla="*/ 31 h 190"/>
                <a:gd name="T10" fmla="*/ 9 w 262"/>
                <a:gd name="T11" fmla="*/ 61 h 190"/>
                <a:gd name="T12" fmla="*/ 1 w 262"/>
                <a:gd name="T13" fmla="*/ 81 h 190"/>
                <a:gd name="T14" fmla="*/ 0 w 262"/>
                <a:gd name="T15" fmla="*/ 101 h 190"/>
                <a:gd name="T16" fmla="*/ 12 w 262"/>
                <a:gd name="T17" fmla="*/ 118 h 190"/>
                <a:gd name="T18" fmla="*/ 30 w 262"/>
                <a:gd name="T19" fmla="*/ 122 h 190"/>
                <a:gd name="T20" fmla="*/ 54 w 262"/>
                <a:gd name="T21" fmla="*/ 121 h 190"/>
                <a:gd name="T22" fmla="*/ 50 w 262"/>
                <a:gd name="T23" fmla="*/ 144 h 190"/>
                <a:gd name="T24" fmla="*/ 53 w 262"/>
                <a:gd name="T25" fmla="*/ 162 h 190"/>
                <a:gd name="T26" fmla="*/ 67 w 262"/>
                <a:gd name="T27" fmla="*/ 175 h 190"/>
                <a:gd name="T28" fmla="*/ 84 w 262"/>
                <a:gd name="T29" fmla="*/ 178 h 190"/>
                <a:gd name="T30" fmla="*/ 106 w 262"/>
                <a:gd name="T31" fmla="*/ 174 h 190"/>
                <a:gd name="T32" fmla="*/ 147 w 262"/>
                <a:gd name="T33" fmla="*/ 158 h 190"/>
                <a:gd name="T34" fmla="*/ 151 w 262"/>
                <a:gd name="T35" fmla="*/ 176 h 190"/>
                <a:gd name="T36" fmla="*/ 163 w 262"/>
                <a:gd name="T37" fmla="*/ 189 h 190"/>
                <a:gd name="T38" fmla="*/ 185 w 262"/>
                <a:gd name="T39" fmla="*/ 189 h 190"/>
                <a:gd name="T40" fmla="*/ 206 w 262"/>
                <a:gd name="T41" fmla="*/ 181 h 190"/>
                <a:gd name="T42" fmla="*/ 228 w 262"/>
                <a:gd name="T43" fmla="*/ 159 h 190"/>
                <a:gd name="T44" fmla="*/ 237 w 262"/>
                <a:gd name="T45" fmla="*/ 139 h 190"/>
                <a:gd name="T46" fmla="*/ 241 w 262"/>
                <a:gd name="T47" fmla="*/ 116 h 190"/>
                <a:gd name="T48" fmla="*/ 239 w 262"/>
                <a:gd name="T49" fmla="*/ 102 h 190"/>
                <a:gd name="T50" fmla="*/ 254 w 262"/>
                <a:gd name="T51" fmla="*/ 79 h 190"/>
                <a:gd name="T52" fmla="*/ 261 w 262"/>
                <a:gd name="T53" fmla="*/ 62 h 190"/>
                <a:gd name="T54" fmla="*/ 260 w 262"/>
                <a:gd name="T55" fmla="*/ 46 h 190"/>
                <a:gd name="T56" fmla="*/ 249 w 262"/>
                <a:gd name="T57" fmla="*/ 32 h 190"/>
                <a:gd name="T58" fmla="*/ 236 w 262"/>
                <a:gd name="T59" fmla="*/ 22 h 190"/>
                <a:gd name="T60" fmla="*/ 215 w 262"/>
                <a:gd name="T61" fmla="*/ 21 h 190"/>
                <a:gd name="T62" fmla="*/ 200 w 262"/>
                <a:gd name="T63" fmla="*/ 27 h 190"/>
                <a:gd name="T64" fmla="*/ 182 w 262"/>
                <a:gd name="T65" fmla="*/ 17 h 190"/>
                <a:gd name="T66" fmla="*/ 163 w 262"/>
                <a:gd name="T67" fmla="*/ 6 h 190"/>
                <a:gd name="T68" fmla="*/ 143 w 262"/>
                <a:gd name="T69" fmla="*/ 5 h 190"/>
                <a:gd name="T70" fmla="*/ 123 w 262"/>
                <a:gd name="T71"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2" h="190">
                  <a:moveTo>
                    <a:pt x="123" y="19"/>
                  </a:moveTo>
                  <a:lnTo>
                    <a:pt x="113" y="5"/>
                  </a:lnTo>
                  <a:lnTo>
                    <a:pt x="93" y="0"/>
                  </a:lnTo>
                  <a:lnTo>
                    <a:pt x="70" y="9"/>
                  </a:lnTo>
                  <a:lnTo>
                    <a:pt x="37" y="31"/>
                  </a:lnTo>
                  <a:lnTo>
                    <a:pt x="9" y="61"/>
                  </a:lnTo>
                  <a:lnTo>
                    <a:pt x="1" y="81"/>
                  </a:lnTo>
                  <a:lnTo>
                    <a:pt x="0" y="101"/>
                  </a:lnTo>
                  <a:lnTo>
                    <a:pt x="12" y="118"/>
                  </a:lnTo>
                  <a:lnTo>
                    <a:pt x="30" y="122"/>
                  </a:lnTo>
                  <a:lnTo>
                    <a:pt x="54" y="121"/>
                  </a:lnTo>
                  <a:lnTo>
                    <a:pt x="50" y="144"/>
                  </a:lnTo>
                  <a:lnTo>
                    <a:pt x="53" y="162"/>
                  </a:lnTo>
                  <a:lnTo>
                    <a:pt x="67" y="175"/>
                  </a:lnTo>
                  <a:lnTo>
                    <a:pt x="84" y="178"/>
                  </a:lnTo>
                  <a:lnTo>
                    <a:pt x="106" y="174"/>
                  </a:lnTo>
                  <a:lnTo>
                    <a:pt x="147" y="158"/>
                  </a:lnTo>
                  <a:lnTo>
                    <a:pt x="151" y="176"/>
                  </a:lnTo>
                  <a:lnTo>
                    <a:pt x="163" y="189"/>
                  </a:lnTo>
                  <a:lnTo>
                    <a:pt x="185" y="189"/>
                  </a:lnTo>
                  <a:lnTo>
                    <a:pt x="206" y="181"/>
                  </a:lnTo>
                  <a:lnTo>
                    <a:pt x="228" y="159"/>
                  </a:lnTo>
                  <a:lnTo>
                    <a:pt x="237" y="139"/>
                  </a:lnTo>
                  <a:lnTo>
                    <a:pt x="241" y="116"/>
                  </a:lnTo>
                  <a:lnTo>
                    <a:pt x="239" y="102"/>
                  </a:lnTo>
                  <a:lnTo>
                    <a:pt x="254" y="79"/>
                  </a:lnTo>
                  <a:lnTo>
                    <a:pt x="261" y="62"/>
                  </a:lnTo>
                  <a:lnTo>
                    <a:pt x="260" y="46"/>
                  </a:lnTo>
                  <a:lnTo>
                    <a:pt x="249" y="32"/>
                  </a:lnTo>
                  <a:lnTo>
                    <a:pt x="236" y="22"/>
                  </a:lnTo>
                  <a:lnTo>
                    <a:pt x="215" y="21"/>
                  </a:lnTo>
                  <a:lnTo>
                    <a:pt x="200" y="27"/>
                  </a:lnTo>
                  <a:lnTo>
                    <a:pt x="182" y="17"/>
                  </a:lnTo>
                  <a:lnTo>
                    <a:pt x="163" y="6"/>
                  </a:lnTo>
                  <a:lnTo>
                    <a:pt x="143" y="5"/>
                  </a:lnTo>
                  <a:lnTo>
                    <a:pt x="123" y="19"/>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6" name="Freeform 24"/>
            <p:cNvSpPr>
              <a:spLocks/>
            </p:cNvSpPr>
            <p:nvPr/>
          </p:nvSpPr>
          <p:spPr bwMode="auto">
            <a:xfrm>
              <a:off x="1150" y="3306"/>
              <a:ext cx="234" cy="162"/>
            </a:xfrm>
            <a:custGeom>
              <a:avLst/>
              <a:gdLst>
                <a:gd name="T0" fmla="*/ 101 w 234"/>
                <a:gd name="T1" fmla="*/ 24 h 162"/>
                <a:gd name="T2" fmla="*/ 95 w 234"/>
                <a:gd name="T3" fmla="*/ 9 h 162"/>
                <a:gd name="T4" fmla="*/ 83 w 234"/>
                <a:gd name="T5" fmla="*/ 0 h 162"/>
                <a:gd name="T6" fmla="*/ 70 w 234"/>
                <a:gd name="T7" fmla="*/ 0 h 162"/>
                <a:gd name="T8" fmla="*/ 49 w 234"/>
                <a:gd name="T9" fmla="*/ 11 h 162"/>
                <a:gd name="T10" fmla="*/ 25 w 234"/>
                <a:gd name="T11" fmla="*/ 30 h 162"/>
                <a:gd name="T12" fmla="*/ 4 w 234"/>
                <a:gd name="T13" fmla="*/ 54 h 162"/>
                <a:gd name="T14" fmla="*/ 0 w 234"/>
                <a:gd name="T15" fmla="*/ 78 h 162"/>
                <a:gd name="T16" fmla="*/ 7 w 234"/>
                <a:gd name="T17" fmla="*/ 92 h 162"/>
                <a:gd name="T18" fmla="*/ 19 w 234"/>
                <a:gd name="T19" fmla="*/ 97 h 162"/>
                <a:gd name="T20" fmla="*/ 33 w 234"/>
                <a:gd name="T21" fmla="*/ 97 h 162"/>
                <a:gd name="T22" fmla="*/ 55 w 234"/>
                <a:gd name="T23" fmla="*/ 91 h 162"/>
                <a:gd name="T24" fmla="*/ 57 w 234"/>
                <a:gd name="T25" fmla="*/ 99 h 162"/>
                <a:gd name="T26" fmla="*/ 50 w 234"/>
                <a:gd name="T27" fmla="*/ 126 h 162"/>
                <a:gd name="T28" fmla="*/ 55 w 234"/>
                <a:gd name="T29" fmla="*/ 143 h 162"/>
                <a:gd name="T30" fmla="*/ 70 w 234"/>
                <a:gd name="T31" fmla="*/ 151 h 162"/>
                <a:gd name="T32" fmla="*/ 91 w 234"/>
                <a:gd name="T33" fmla="*/ 147 h 162"/>
                <a:gd name="T34" fmla="*/ 116 w 234"/>
                <a:gd name="T35" fmla="*/ 140 h 162"/>
                <a:gd name="T36" fmla="*/ 140 w 234"/>
                <a:gd name="T37" fmla="*/ 130 h 162"/>
                <a:gd name="T38" fmla="*/ 143 w 234"/>
                <a:gd name="T39" fmla="*/ 134 h 162"/>
                <a:gd name="T40" fmla="*/ 148 w 234"/>
                <a:gd name="T41" fmla="*/ 151 h 162"/>
                <a:gd name="T42" fmla="*/ 155 w 234"/>
                <a:gd name="T43" fmla="*/ 159 h 162"/>
                <a:gd name="T44" fmla="*/ 171 w 234"/>
                <a:gd name="T45" fmla="*/ 161 h 162"/>
                <a:gd name="T46" fmla="*/ 188 w 234"/>
                <a:gd name="T47" fmla="*/ 159 h 162"/>
                <a:gd name="T48" fmla="*/ 203 w 234"/>
                <a:gd name="T49" fmla="*/ 144 h 162"/>
                <a:gd name="T50" fmla="*/ 215 w 234"/>
                <a:gd name="T51" fmla="*/ 115 h 162"/>
                <a:gd name="T52" fmla="*/ 208 w 234"/>
                <a:gd name="T53" fmla="*/ 92 h 162"/>
                <a:gd name="T54" fmla="*/ 215 w 234"/>
                <a:gd name="T55" fmla="*/ 85 h 162"/>
                <a:gd name="T56" fmla="*/ 224 w 234"/>
                <a:gd name="T57" fmla="*/ 75 h 162"/>
                <a:gd name="T58" fmla="*/ 233 w 234"/>
                <a:gd name="T59" fmla="*/ 56 h 162"/>
                <a:gd name="T60" fmla="*/ 233 w 234"/>
                <a:gd name="T61" fmla="*/ 40 h 162"/>
                <a:gd name="T62" fmla="*/ 220 w 234"/>
                <a:gd name="T63" fmla="*/ 23 h 162"/>
                <a:gd name="T64" fmla="*/ 197 w 234"/>
                <a:gd name="T65" fmla="*/ 21 h 162"/>
                <a:gd name="T66" fmla="*/ 183 w 234"/>
                <a:gd name="T67" fmla="*/ 29 h 162"/>
                <a:gd name="T68" fmla="*/ 176 w 234"/>
                <a:gd name="T69" fmla="*/ 25 h 162"/>
                <a:gd name="T70" fmla="*/ 160 w 234"/>
                <a:gd name="T71" fmla="*/ 7 h 162"/>
                <a:gd name="T72" fmla="*/ 146 w 234"/>
                <a:gd name="T73" fmla="*/ 1 h 162"/>
                <a:gd name="T74" fmla="*/ 127 w 234"/>
                <a:gd name="T75" fmla="*/ 4 h 162"/>
                <a:gd name="T76" fmla="*/ 112 w 234"/>
                <a:gd name="T77" fmla="*/ 14 h 162"/>
                <a:gd name="T78" fmla="*/ 101 w 234"/>
                <a:gd name="T79" fmla="*/ 2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4" h="162">
                  <a:moveTo>
                    <a:pt x="101" y="24"/>
                  </a:moveTo>
                  <a:lnTo>
                    <a:pt x="95" y="9"/>
                  </a:lnTo>
                  <a:lnTo>
                    <a:pt x="83" y="0"/>
                  </a:lnTo>
                  <a:lnTo>
                    <a:pt x="70" y="0"/>
                  </a:lnTo>
                  <a:lnTo>
                    <a:pt x="49" y="11"/>
                  </a:lnTo>
                  <a:lnTo>
                    <a:pt x="25" y="30"/>
                  </a:lnTo>
                  <a:lnTo>
                    <a:pt x="4" y="54"/>
                  </a:lnTo>
                  <a:lnTo>
                    <a:pt x="0" y="78"/>
                  </a:lnTo>
                  <a:lnTo>
                    <a:pt x="7" y="92"/>
                  </a:lnTo>
                  <a:lnTo>
                    <a:pt x="19" y="97"/>
                  </a:lnTo>
                  <a:lnTo>
                    <a:pt x="33" y="97"/>
                  </a:lnTo>
                  <a:lnTo>
                    <a:pt x="55" y="91"/>
                  </a:lnTo>
                  <a:lnTo>
                    <a:pt x="57" y="99"/>
                  </a:lnTo>
                  <a:lnTo>
                    <a:pt x="50" y="126"/>
                  </a:lnTo>
                  <a:lnTo>
                    <a:pt x="55" y="143"/>
                  </a:lnTo>
                  <a:lnTo>
                    <a:pt x="70" y="151"/>
                  </a:lnTo>
                  <a:lnTo>
                    <a:pt x="91" y="147"/>
                  </a:lnTo>
                  <a:lnTo>
                    <a:pt x="116" y="140"/>
                  </a:lnTo>
                  <a:lnTo>
                    <a:pt x="140" y="130"/>
                  </a:lnTo>
                  <a:lnTo>
                    <a:pt x="143" y="134"/>
                  </a:lnTo>
                  <a:lnTo>
                    <a:pt x="148" y="151"/>
                  </a:lnTo>
                  <a:lnTo>
                    <a:pt x="155" y="159"/>
                  </a:lnTo>
                  <a:lnTo>
                    <a:pt x="171" y="161"/>
                  </a:lnTo>
                  <a:lnTo>
                    <a:pt x="188" y="159"/>
                  </a:lnTo>
                  <a:lnTo>
                    <a:pt x="203" y="144"/>
                  </a:lnTo>
                  <a:lnTo>
                    <a:pt x="215" y="115"/>
                  </a:lnTo>
                  <a:lnTo>
                    <a:pt x="208" y="92"/>
                  </a:lnTo>
                  <a:lnTo>
                    <a:pt x="215" y="85"/>
                  </a:lnTo>
                  <a:lnTo>
                    <a:pt x="224" y="75"/>
                  </a:lnTo>
                  <a:lnTo>
                    <a:pt x="233" y="56"/>
                  </a:lnTo>
                  <a:lnTo>
                    <a:pt x="233" y="40"/>
                  </a:lnTo>
                  <a:lnTo>
                    <a:pt x="220" y="23"/>
                  </a:lnTo>
                  <a:lnTo>
                    <a:pt x="197" y="21"/>
                  </a:lnTo>
                  <a:lnTo>
                    <a:pt x="183" y="29"/>
                  </a:lnTo>
                  <a:lnTo>
                    <a:pt x="176" y="25"/>
                  </a:lnTo>
                  <a:lnTo>
                    <a:pt x="160" y="7"/>
                  </a:lnTo>
                  <a:lnTo>
                    <a:pt x="146" y="1"/>
                  </a:lnTo>
                  <a:lnTo>
                    <a:pt x="127" y="4"/>
                  </a:lnTo>
                  <a:lnTo>
                    <a:pt x="112" y="14"/>
                  </a:lnTo>
                  <a:lnTo>
                    <a:pt x="101" y="2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7" name="Freeform 25"/>
            <p:cNvSpPr>
              <a:spLocks/>
            </p:cNvSpPr>
            <p:nvPr/>
          </p:nvSpPr>
          <p:spPr bwMode="auto">
            <a:xfrm>
              <a:off x="1189" y="3316"/>
              <a:ext cx="203" cy="131"/>
            </a:xfrm>
            <a:custGeom>
              <a:avLst/>
              <a:gdLst>
                <a:gd name="T0" fmla="*/ 86 w 203"/>
                <a:gd name="T1" fmla="*/ 0 h 131"/>
                <a:gd name="T2" fmla="*/ 63 w 203"/>
                <a:gd name="T3" fmla="*/ 25 h 131"/>
                <a:gd name="T4" fmla="*/ 46 w 203"/>
                <a:gd name="T5" fmla="*/ 44 h 131"/>
                <a:gd name="T6" fmla="*/ 24 w 203"/>
                <a:gd name="T7" fmla="*/ 37 h 131"/>
                <a:gd name="T8" fmla="*/ 16 w 203"/>
                <a:gd name="T9" fmla="*/ 27 h 131"/>
                <a:gd name="T10" fmla="*/ 10 w 203"/>
                <a:gd name="T11" fmla="*/ 17 h 131"/>
                <a:gd name="T12" fmla="*/ 0 w 203"/>
                <a:gd name="T13" fmla="*/ 25 h 131"/>
                <a:gd name="T14" fmla="*/ 7 w 203"/>
                <a:gd name="T15" fmla="*/ 40 h 131"/>
                <a:gd name="T16" fmla="*/ 22 w 203"/>
                <a:gd name="T17" fmla="*/ 50 h 131"/>
                <a:gd name="T18" fmla="*/ 42 w 203"/>
                <a:gd name="T19" fmla="*/ 53 h 131"/>
                <a:gd name="T20" fmla="*/ 35 w 203"/>
                <a:gd name="T21" fmla="*/ 73 h 131"/>
                <a:gd name="T22" fmla="*/ 30 w 203"/>
                <a:gd name="T23" fmla="*/ 90 h 131"/>
                <a:gd name="T24" fmla="*/ 39 w 203"/>
                <a:gd name="T25" fmla="*/ 88 h 131"/>
                <a:gd name="T26" fmla="*/ 47 w 203"/>
                <a:gd name="T27" fmla="*/ 71 h 131"/>
                <a:gd name="T28" fmla="*/ 51 w 203"/>
                <a:gd name="T29" fmla="*/ 61 h 131"/>
                <a:gd name="T30" fmla="*/ 67 w 203"/>
                <a:gd name="T31" fmla="*/ 75 h 131"/>
                <a:gd name="T32" fmla="*/ 93 w 203"/>
                <a:gd name="T33" fmla="*/ 81 h 131"/>
                <a:gd name="T34" fmla="*/ 125 w 203"/>
                <a:gd name="T35" fmla="*/ 86 h 131"/>
                <a:gd name="T36" fmla="*/ 118 w 203"/>
                <a:gd name="T37" fmla="*/ 102 h 131"/>
                <a:gd name="T38" fmla="*/ 115 w 203"/>
                <a:gd name="T39" fmla="*/ 127 h 131"/>
                <a:gd name="T40" fmla="*/ 125 w 203"/>
                <a:gd name="T41" fmla="*/ 130 h 131"/>
                <a:gd name="T42" fmla="*/ 128 w 203"/>
                <a:gd name="T43" fmla="*/ 111 h 131"/>
                <a:gd name="T44" fmla="*/ 136 w 203"/>
                <a:gd name="T45" fmla="*/ 88 h 131"/>
                <a:gd name="T46" fmla="*/ 167 w 203"/>
                <a:gd name="T47" fmla="*/ 86 h 131"/>
                <a:gd name="T48" fmla="*/ 197 w 203"/>
                <a:gd name="T49" fmla="*/ 85 h 131"/>
                <a:gd name="T50" fmla="*/ 202 w 203"/>
                <a:gd name="T51" fmla="*/ 74 h 131"/>
                <a:gd name="T52" fmla="*/ 182 w 203"/>
                <a:gd name="T53" fmla="*/ 75 h 131"/>
                <a:gd name="T54" fmla="*/ 161 w 203"/>
                <a:gd name="T55" fmla="*/ 74 h 131"/>
                <a:gd name="T56" fmla="*/ 144 w 203"/>
                <a:gd name="T57" fmla="*/ 75 h 131"/>
                <a:gd name="T58" fmla="*/ 156 w 203"/>
                <a:gd name="T59" fmla="*/ 53 h 131"/>
                <a:gd name="T60" fmla="*/ 167 w 203"/>
                <a:gd name="T61" fmla="*/ 31 h 131"/>
                <a:gd name="T62" fmla="*/ 171 w 203"/>
                <a:gd name="T63" fmla="*/ 12 h 131"/>
                <a:gd name="T64" fmla="*/ 166 w 203"/>
                <a:gd name="T65" fmla="*/ 9 h 131"/>
                <a:gd name="T66" fmla="*/ 158 w 203"/>
                <a:gd name="T67" fmla="*/ 28 h 131"/>
                <a:gd name="T68" fmla="*/ 149 w 203"/>
                <a:gd name="T69" fmla="*/ 46 h 131"/>
                <a:gd name="T70" fmla="*/ 133 w 203"/>
                <a:gd name="T71" fmla="*/ 72 h 131"/>
                <a:gd name="T72" fmla="*/ 111 w 203"/>
                <a:gd name="T73" fmla="*/ 70 h 131"/>
                <a:gd name="T74" fmla="*/ 93 w 203"/>
                <a:gd name="T75" fmla="*/ 62 h 131"/>
                <a:gd name="T76" fmla="*/ 73 w 203"/>
                <a:gd name="T77" fmla="*/ 56 h 131"/>
                <a:gd name="T78" fmla="*/ 58 w 203"/>
                <a:gd name="T79" fmla="*/ 45 h 131"/>
                <a:gd name="T80" fmla="*/ 95 w 203"/>
                <a:gd name="T81" fmla="*/ 2 h 131"/>
                <a:gd name="T82" fmla="*/ 86 w 203"/>
                <a:gd name="T8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3" h="131">
                  <a:moveTo>
                    <a:pt x="86" y="0"/>
                  </a:moveTo>
                  <a:lnTo>
                    <a:pt x="63" y="25"/>
                  </a:lnTo>
                  <a:lnTo>
                    <a:pt x="46" y="44"/>
                  </a:lnTo>
                  <a:lnTo>
                    <a:pt x="24" y="37"/>
                  </a:lnTo>
                  <a:lnTo>
                    <a:pt x="16" y="27"/>
                  </a:lnTo>
                  <a:lnTo>
                    <a:pt x="10" y="17"/>
                  </a:lnTo>
                  <a:lnTo>
                    <a:pt x="0" y="25"/>
                  </a:lnTo>
                  <a:lnTo>
                    <a:pt x="7" y="40"/>
                  </a:lnTo>
                  <a:lnTo>
                    <a:pt x="22" y="50"/>
                  </a:lnTo>
                  <a:lnTo>
                    <a:pt x="42" y="53"/>
                  </a:lnTo>
                  <a:lnTo>
                    <a:pt x="35" y="73"/>
                  </a:lnTo>
                  <a:lnTo>
                    <a:pt x="30" y="90"/>
                  </a:lnTo>
                  <a:lnTo>
                    <a:pt x="39" y="88"/>
                  </a:lnTo>
                  <a:lnTo>
                    <a:pt x="47" y="71"/>
                  </a:lnTo>
                  <a:lnTo>
                    <a:pt x="51" y="61"/>
                  </a:lnTo>
                  <a:lnTo>
                    <a:pt x="67" y="75"/>
                  </a:lnTo>
                  <a:lnTo>
                    <a:pt x="93" y="81"/>
                  </a:lnTo>
                  <a:lnTo>
                    <a:pt x="125" y="86"/>
                  </a:lnTo>
                  <a:lnTo>
                    <a:pt x="118" y="102"/>
                  </a:lnTo>
                  <a:lnTo>
                    <a:pt x="115" y="127"/>
                  </a:lnTo>
                  <a:lnTo>
                    <a:pt x="125" y="130"/>
                  </a:lnTo>
                  <a:lnTo>
                    <a:pt x="128" y="111"/>
                  </a:lnTo>
                  <a:lnTo>
                    <a:pt x="136" y="88"/>
                  </a:lnTo>
                  <a:lnTo>
                    <a:pt x="167" y="86"/>
                  </a:lnTo>
                  <a:lnTo>
                    <a:pt x="197" y="85"/>
                  </a:lnTo>
                  <a:lnTo>
                    <a:pt x="202" y="74"/>
                  </a:lnTo>
                  <a:lnTo>
                    <a:pt x="182" y="75"/>
                  </a:lnTo>
                  <a:lnTo>
                    <a:pt x="161" y="74"/>
                  </a:lnTo>
                  <a:lnTo>
                    <a:pt x="144" y="75"/>
                  </a:lnTo>
                  <a:lnTo>
                    <a:pt x="156" y="53"/>
                  </a:lnTo>
                  <a:lnTo>
                    <a:pt x="167" y="31"/>
                  </a:lnTo>
                  <a:lnTo>
                    <a:pt x="171" y="12"/>
                  </a:lnTo>
                  <a:lnTo>
                    <a:pt x="166" y="9"/>
                  </a:lnTo>
                  <a:lnTo>
                    <a:pt x="158" y="28"/>
                  </a:lnTo>
                  <a:lnTo>
                    <a:pt x="149" y="46"/>
                  </a:lnTo>
                  <a:lnTo>
                    <a:pt x="133" y="72"/>
                  </a:lnTo>
                  <a:lnTo>
                    <a:pt x="111" y="70"/>
                  </a:lnTo>
                  <a:lnTo>
                    <a:pt x="93" y="62"/>
                  </a:lnTo>
                  <a:lnTo>
                    <a:pt x="73" y="56"/>
                  </a:lnTo>
                  <a:lnTo>
                    <a:pt x="58" y="45"/>
                  </a:lnTo>
                  <a:lnTo>
                    <a:pt x="95" y="2"/>
                  </a:lnTo>
                  <a:lnTo>
                    <a:pt x="86" y="0"/>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grpSp>
      <p:grpSp>
        <p:nvGrpSpPr>
          <p:cNvPr id="13338" name="Group 26"/>
          <p:cNvGrpSpPr>
            <a:grpSpLocks/>
          </p:cNvGrpSpPr>
          <p:nvPr/>
        </p:nvGrpSpPr>
        <p:grpSpPr bwMode="auto">
          <a:xfrm>
            <a:off x="7392989" y="2668588"/>
            <a:ext cx="985837" cy="1414462"/>
            <a:chOff x="3697" y="1681"/>
            <a:chExt cx="621" cy="891"/>
          </a:xfrm>
          <a:solidFill>
            <a:schemeClr val="tx2">
              <a:lumMod val="60000"/>
              <a:lumOff val="40000"/>
            </a:schemeClr>
          </a:solidFill>
        </p:grpSpPr>
        <p:sp>
          <p:nvSpPr>
            <p:cNvPr id="13339" name="Freeform 27"/>
            <p:cNvSpPr>
              <a:spLocks/>
            </p:cNvSpPr>
            <p:nvPr/>
          </p:nvSpPr>
          <p:spPr bwMode="auto">
            <a:xfrm>
              <a:off x="3827" y="1823"/>
              <a:ext cx="146" cy="181"/>
            </a:xfrm>
            <a:custGeom>
              <a:avLst/>
              <a:gdLst>
                <a:gd name="T0" fmla="*/ 55 w 146"/>
                <a:gd name="T1" fmla="*/ 42 h 181"/>
                <a:gd name="T2" fmla="*/ 78 w 146"/>
                <a:gd name="T3" fmla="*/ 21 h 181"/>
                <a:gd name="T4" fmla="*/ 101 w 146"/>
                <a:gd name="T5" fmla="*/ 14 h 181"/>
                <a:gd name="T6" fmla="*/ 123 w 146"/>
                <a:gd name="T7" fmla="*/ 19 h 181"/>
                <a:gd name="T8" fmla="*/ 145 w 146"/>
                <a:gd name="T9" fmla="*/ 44 h 181"/>
                <a:gd name="T10" fmla="*/ 138 w 146"/>
                <a:gd name="T11" fmla="*/ 81 h 181"/>
                <a:gd name="T12" fmla="*/ 122 w 146"/>
                <a:gd name="T13" fmla="*/ 113 h 181"/>
                <a:gd name="T14" fmla="*/ 100 w 146"/>
                <a:gd name="T15" fmla="*/ 143 h 181"/>
                <a:gd name="T16" fmla="*/ 71 w 146"/>
                <a:gd name="T17" fmla="*/ 173 h 181"/>
                <a:gd name="T18" fmla="*/ 38 w 146"/>
                <a:gd name="T19" fmla="*/ 180 h 181"/>
                <a:gd name="T20" fmla="*/ 18 w 146"/>
                <a:gd name="T21" fmla="*/ 171 h 181"/>
                <a:gd name="T22" fmla="*/ 0 w 146"/>
                <a:gd name="T23" fmla="*/ 150 h 181"/>
                <a:gd name="T24" fmla="*/ 7 w 146"/>
                <a:gd name="T25" fmla="*/ 120 h 181"/>
                <a:gd name="T26" fmla="*/ 16 w 146"/>
                <a:gd name="T27" fmla="*/ 92 h 181"/>
                <a:gd name="T28" fmla="*/ 26 w 146"/>
                <a:gd name="T29" fmla="*/ 71 h 181"/>
                <a:gd name="T30" fmla="*/ 36 w 146"/>
                <a:gd name="T31" fmla="*/ 58 h 181"/>
                <a:gd name="T32" fmla="*/ 29 w 146"/>
                <a:gd name="T33" fmla="*/ 11 h 181"/>
                <a:gd name="T34" fmla="*/ 34 w 146"/>
                <a:gd name="T35" fmla="*/ 0 h 181"/>
                <a:gd name="T36" fmla="*/ 42 w 146"/>
                <a:gd name="T37" fmla="*/ 0 h 181"/>
                <a:gd name="T38" fmla="*/ 46 w 146"/>
                <a:gd name="T39" fmla="*/ 51 h 181"/>
                <a:gd name="T40" fmla="*/ 55 w 146"/>
                <a:gd name="T41" fmla="*/ 4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6" h="181">
                  <a:moveTo>
                    <a:pt x="55" y="42"/>
                  </a:moveTo>
                  <a:lnTo>
                    <a:pt x="78" y="21"/>
                  </a:lnTo>
                  <a:lnTo>
                    <a:pt x="101" y="14"/>
                  </a:lnTo>
                  <a:lnTo>
                    <a:pt x="123" y="19"/>
                  </a:lnTo>
                  <a:lnTo>
                    <a:pt x="145" y="44"/>
                  </a:lnTo>
                  <a:lnTo>
                    <a:pt x="138" y="81"/>
                  </a:lnTo>
                  <a:lnTo>
                    <a:pt x="122" y="113"/>
                  </a:lnTo>
                  <a:lnTo>
                    <a:pt x="100" y="143"/>
                  </a:lnTo>
                  <a:lnTo>
                    <a:pt x="71" y="173"/>
                  </a:lnTo>
                  <a:lnTo>
                    <a:pt x="38" y="180"/>
                  </a:lnTo>
                  <a:lnTo>
                    <a:pt x="18" y="171"/>
                  </a:lnTo>
                  <a:lnTo>
                    <a:pt x="0" y="150"/>
                  </a:lnTo>
                  <a:lnTo>
                    <a:pt x="7" y="120"/>
                  </a:lnTo>
                  <a:lnTo>
                    <a:pt x="16" y="92"/>
                  </a:lnTo>
                  <a:lnTo>
                    <a:pt x="26" y="71"/>
                  </a:lnTo>
                  <a:lnTo>
                    <a:pt x="36" y="58"/>
                  </a:lnTo>
                  <a:lnTo>
                    <a:pt x="29" y="11"/>
                  </a:lnTo>
                  <a:lnTo>
                    <a:pt x="34" y="0"/>
                  </a:lnTo>
                  <a:lnTo>
                    <a:pt x="42" y="0"/>
                  </a:lnTo>
                  <a:lnTo>
                    <a:pt x="46" y="51"/>
                  </a:lnTo>
                  <a:lnTo>
                    <a:pt x="55" y="42"/>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0" name="Freeform 28"/>
            <p:cNvSpPr>
              <a:spLocks/>
            </p:cNvSpPr>
            <p:nvPr/>
          </p:nvSpPr>
          <p:spPr bwMode="auto">
            <a:xfrm>
              <a:off x="3697" y="1681"/>
              <a:ext cx="96" cy="376"/>
            </a:xfrm>
            <a:custGeom>
              <a:avLst/>
              <a:gdLst>
                <a:gd name="T0" fmla="*/ 55 w 96"/>
                <a:gd name="T1" fmla="*/ 375 h 376"/>
                <a:gd name="T2" fmla="*/ 75 w 96"/>
                <a:gd name="T3" fmla="*/ 354 h 376"/>
                <a:gd name="T4" fmla="*/ 89 w 96"/>
                <a:gd name="T5" fmla="*/ 318 h 376"/>
                <a:gd name="T6" fmla="*/ 82 w 96"/>
                <a:gd name="T7" fmla="*/ 276 h 376"/>
                <a:gd name="T8" fmla="*/ 72 w 96"/>
                <a:gd name="T9" fmla="*/ 218 h 376"/>
                <a:gd name="T10" fmla="*/ 64 w 96"/>
                <a:gd name="T11" fmla="*/ 155 h 376"/>
                <a:gd name="T12" fmla="*/ 65 w 96"/>
                <a:gd name="T13" fmla="*/ 85 h 376"/>
                <a:gd name="T14" fmla="*/ 76 w 96"/>
                <a:gd name="T15" fmla="*/ 50 h 376"/>
                <a:gd name="T16" fmla="*/ 95 w 96"/>
                <a:gd name="T17" fmla="*/ 15 h 376"/>
                <a:gd name="T18" fmla="*/ 88 w 96"/>
                <a:gd name="T19" fmla="*/ 10 h 376"/>
                <a:gd name="T20" fmla="*/ 68 w 96"/>
                <a:gd name="T21" fmla="*/ 46 h 376"/>
                <a:gd name="T22" fmla="*/ 63 w 96"/>
                <a:gd name="T23" fmla="*/ 42 h 376"/>
                <a:gd name="T24" fmla="*/ 52 w 96"/>
                <a:gd name="T25" fmla="*/ 0 h 376"/>
                <a:gd name="T26" fmla="*/ 41 w 96"/>
                <a:gd name="T27" fmla="*/ 4 h 376"/>
                <a:gd name="T28" fmla="*/ 51 w 96"/>
                <a:gd name="T29" fmla="*/ 36 h 376"/>
                <a:gd name="T30" fmla="*/ 46 w 96"/>
                <a:gd name="T31" fmla="*/ 50 h 376"/>
                <a:gd name="T32" fmla="*/ 37 w 96"/>
                <a:gd name="T33" fmla="*/ 49 h 376"/>
                <a:gd name="T34" fmla="*/ 15 w 96"/>
                <a:gd name="T35" fmla="*/ 34 h 376"/>
                <a:gd name="T36" fmla="*/ 6 w 96"/>
                <a:gd name="T37" fmla="*/ 33 h 376"/>
                <a:gd name="T38" fmla="*/ 5 w 96"/>
                <a:gd name="T39" fmla="*/ 41 h 376"/>
                <a:gd name="T40" fmla="*/ 33 w 96"/>
                <a:gd name="T41" fmla="*/ 58 h 376"/>
                <a:gd name="T42" fmla="*/ 42 w 96"/>
                <a:gd name="T43" fmla="*/ 64 h 376"/>
                <a:gd name="T44" fmla="*/ 39 w 96"/>
                <a:gd name="T45" fmla="*/ 71 h 376"/>
                <a:gd name="T46" fmla="*/ 0 w 96"/>
                <a:gd name="T47" fmla="*/ 86 h 376"/>
                <a:gd name="T48" fmla="*/ 1 w 96"/>
                <a:gd name="T49" fmla="*/ 95 h 376"/>
                <a:gd name="T50" fmla="*/ 39 w 96"/>
                <a:gd name="T51" fmla="*/ 82 h 376"/>
                <a:gd name="T52" fmla="*/ 45 w 96"/>
                <a:gd name="T53" fmla="*/ 87 h 376"/>
                <a:gd name="T54" fmla="*/ 51 w 96"/>
                <a:gd name="T55" fmla="*/ 108 h 376"/>
                <a:gd name="T56" fmla="*/ 49 w 96"/>
                <a:gd name="T57" fmla="*/ 161 h 376"/>
                <a:gd name="T58" fmla="*/ 49 w 96"/>
                <a:gd name="T59" fmla="*/ 207 h 376"/>
                <a:gd name="T60" fmla="*/ 51 w 96"/>
                <a:gd name="T61" fmla="*/ 258 h 376"/>
                <a:gd name="T62" fmla="*/ 48 w 96"/>
                <a:gd name="T63" fmla="*/ 303 h 376"/>
                <a:gd name="T64" fmla="*/ 41 w 96"/>
                <a:gd name="T65" fmla="*/ 362 h 376"/>
                <a:gd name="T66" fmla="*/ 55 w 96"/>
                <a:gd name="T67" fmla="*/ 375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6" h="376">
                  <a:moveTo>
                    <a:pt x="55" y="375"/>
                  </a:moveTo>
                  <a:lnTo>
                    <a:pt x="75" y="354"/>
                  </a:lnTo>
                  <a:lnTo>
                    <a:pt x="89" y="318"/>
                  </a:lnTo>
                  <a:lnTo>
                    <a:pt x="82" y="276"/>
                  </a:lnTo>
                  <a:lnTo>
                    <a:pt x="72" y="218"/>
                  </a:lnTo>
                  <a:lnTo>
                    <a:pt x="64" y="155"/>
                  </a:lnTo>
                  <a:lnTo>
                    <a:pt x="65" y="85"/>
                  </a:lnTo>
                  <a:lnTo>
                    <a:pt x="76" y="50"/>
                  </a:lnTo>
                  <a:lnTo>
                    <a:pt x="95" y="15"/>
                  </a:lnTo>
                  <a:lnTo>
                    <a:pt x="88" y="10"/>
                  </a:lnTo>
                  <a:lnTo>
                    <a:pt x="68" y="46"/>
                  </a:lnTo>
                  <a:lnTo>
                    <a:pt x="63" y="42"/>
                  </a:lnTo>
                  <a:lnTo>
                    <a:pt x="52" y="0"/>
                  </a:lnTo>
                  <a:lnTo>
                    <a:pt x="41" y="4"/>
                  </a:lnTo>
                  <a:lnTo>
                    <a:pt x="51" y="36"/>
                  </a:lnTo>
                  <a:lnTo>
                    <a:pt x="46" y="50"/>
                  </a:lnTo>
                  <a:lnTo>
                    <a:pt x="37" y="49"/>
                  </a:lnTo>
                  <a:lnTo>
                    <a:pt x="15" y="34"/>
                  </a:lnTo>
                  <a:lnTo>
                    <a:pt x="6" y="33"/>
                  </a:lnTo>
                  <a:lnTo>
                    <a:pt x="5" y="41"/>
                  </a:lnTo>
                  <a:lnTo>
                    <a:pt x="33" y="58"/>
                  </a:lnTo>
                  <a:lnTo>
                    <a:pt x="42" y="64"/>
                  </a:lnTo>
                  <a:lnTo>
                    <a:pt x="39" y="71"/>
                  </a:lnTo>
                  <a:lnTo>
                    <a:pt x="0" y="86"/>
                  </a:lnTo>
                  <a:lnTo>
                    <a:pt x="1" y="95"/>
                  </a:lnTo>
                  <a:lnTo>
                    <a:pt x="39" y="82"/>
                  </a:lnTo>
                  <a:lnTo>
                    <a:pt x="45" y="87"/>
                  </a:lnTo>
                  <a:lnTo>
                    <a:pt x="51" y="108"/>
                  </a:lnTo>
                  <a:lnTo>
                    <a:pt x="49" y="161"/>
                  </a:lnTo>
                  <a:lnTo>
                    <a:pt x="49" y="207"/>
                  </a:lnTo>
                  <a:lnTo>
                    <a:pt x="51" y="258"/>
                  </a:lnTo>
                  <a:lnTo>
                    <a:pt x="48" y="303"/>
                  </a:lnTo>
                  <a:lnTo>
                    <a:pt x="41" y="362"/>
                  </a:lnTo>
                  <a:lnTo>
                    <a:pt x="55" y="37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1" name="Freeform 29"/>
            <p:cNvSpPr>
              <a:spLocks/>
            </p:cNvSpPr>
            <p:nvPr/>
          </p:nvSpPr>
          <p:spPr bwMode="auto">
            <a:xfrm>
              <a:off x="3732" y="1877"/>
              <a:ext cx="168" cy="317"/>
            </a:xfrm>
            <a:custGeom>
              <a:avLst/>
              <a:gdLst>
                <a:gd name="T0" fmla="*/ 167 w 168"/>
                <a:gd name="T1" fmla="*/ 300 h 317"/>
                <a:gd name="T2" fmla="*/ 155 w 168"/>
                <a:gd name="T3" fmla="*/ 313 h 317"/>
                <a:gd name="T4" fmla="*/ 136 w 168"/>
                <a:gd name="T5" fmla="*/ 316 h 317"/>
                <a:gd name="T6" fmla="*/ 99 w 168"/>
                <a:gd name="T7" fmla="*/ 305 h 317"/>
                <a:gd name="T8" fmla="*/ 63 w 168"/>
                <a:gd name="T9" fmla="*/ 290 h 317"/>
                <a:gd name="T10" fmla="*/ 24 w 168"/>
                <a:gd name="T11" fmla="*/ 265 h 317"/>
                <a:gd name="T12" fmla="*/ 11 w 168"/>
                <a:gd name="T13" fmla="*/ 251 h 317"/>
                <a:gd name="T14" fmla="*/ 31 w 168"/>
                <a:gd name="T15" fmla="*/ 174 h 317"/>
                <a:gd name="T16" fmla="*/ 44 w 168"/>
                <a:gd name="T17" fmla="*/ 112 h 317"/>
                <a:gd name="T18" fmla="*/ 49 w 168"/>
                <a:gd name="T19" fmla="*/ 70 h 317"/>
                <a:gd name="T20" fmla="*/ 42 w 168"/>
                <a:gd name="T21" fmla="*/ 65 h 317"/>
                <a:gd name="T22" fmla="*/ 35 w 168"/>
                <a:gd name="T23" fmla="*/ 69 h 317"/>
                <a:gd name="T24" fmla="*/ 24 w 168"/>
                <a:gd name="T25" fmla="*/ 84 h 317"/>
                <a:gd name="T26" fmla="*/ 24 w 168"/>
                <a:gd name="T27" fmla="*/ 98 h 317"/>
                <a:gd name="T28" fmla="*/ 18 w 168"/>
                <a:gd name="T29" fmla="*/ 99 h 317"/>
                <a:gd name="T30" fmla="*/ 13 w 168"/>
                <a:gd name="T31" fmla="*/ 87 h 317"/>
                <a:gd name="T32" fmla="*/ 18 w 168"/>
                <a:gd name="T33" fmla="*/ 76 h 317"/>
                <a:gd name="T34" fmla="*/ 30 w 168"/>
                <a:gd name="T35" fmla="*/ 60 h 317"/>
                <a:gd name="T36" fmla="*/ 18 w 168"/>
                <a:gd name="T37" fmla="*/ 63 h 317"/>
                <a:gd name="T38" fmla="*/ 4 w 168"/>
                <a:gd name="T39" fmla="*/ 72 h 317"/>
                <a:gd name="T40" fmla="*/ 0 w 168"/>
                <a:gd name="T41" fmla="*/ 67 h 317"/>
                <a:gd name="T42" fmla="*/ 16 w 168"/>
                <a:gd name="T43" fmla="*/ 55 h 317"/>
                <a:gd name="T44" fmla="*/ 28 w 168"/>
                <a:gd name="T45" fmla="*/ 52 h 317"/>
                <a:gd name="T46" fmla="*/ 37 w 168"/>
                <a:gd name="T47" fmla="*/ 50 h 317"/>
                <a:gd name="T48" fmla="*/ 29 w 168"/>
                <a:gd name="T49" fmla="*/ 38 h 317"/>
                <a:gd name="T50" fmla="*/ 12 w 168"/>
                <a:gd name="T51" fmla="*/ 35 h 317"/>
                <a:gd name="T52" fmla="*/ 16 w 168"/>
                <a:gd name="T53" fmla="*/ 26 h 317"/>
                <a:gd name="T54" fmla="*/ 34 w 168"/>
                <a:gd name="T55" fmla="*/ 31 h 317"/>
                <a:gd name="T56" fmla="*/ 45 w 168"/>
                <a:gd name="T57" fmla="*/ 43 h 317"/>
                <a:gd name="T58" fmla="*/ 50 w 168"/>
                <a:gd name="T59" fmla="*/ 32 h 317"/>
                <a:gd name="T60" fmla="*/ 48 w 168"/>
                <a:gd name="T61" fmla="*/ 19 h 317"/>
                <a:gd name="T62" fmla="*/ 36 w 168"/>
                <a:gd name="T63" fmla="*/ 10 h 317"/>
                <a:gd name="T64" fmla="*/ 31 w 168"/>
                <a:gd name="T65" fmla="*/ 0 h 317"/>
                <a:gd name="T66" fmla="*/ 48 w 168"/>
                <a:gd name="T67" fmla="*/ 8 h 317"/>
                <a:gd name="T68" fmla="*/ 58 w 168"/>
                <a:gd name="T69" fmla="*/ 18 h 317"/>
                <a:gd name="T70" fmla="*/ 61 w 168"/>
                <a:gd name="T71" fmla="*/ 29 h 317"/>
                <a:gd name="T72" fmla="*/ 70 w 168"/>
                <a:gd name="T73" fmla="*/ 52 h 317"/>
                <a:gd name="T74" fmla="*/ 68 w 168"/>
                <a:gd name="T75" fmla="*/ 73 h 317"/>
                <a:gd name="T76" fmla="*/ 64 w 168"/>
                <a:gd name="T77" fmla="*/ 107 h 317"/>
                <a:gd name="T78" fmla="*/ 56 w 168"/>
                <a:gd name="T79" fmla="*/ 153 h 317"/>
                <a:gd name="T80" fmla="*/ 48 w 168"/>
                <a:gd name="T81" fmla="*/ 207 h 317"/>
                <a:gd name="T82" fmla="*/ 41 w 168"/>
                <a:gd name="T83" fmla="*/ 236 h 317"/>
                <a:gd name="T84" fmla="*/ 49 w 168"/>
                <a:gd name="T85" fmla="*/ 242 h 317"/>
                <a:gd name="T86" fmla="*/ 83 w 168"/>
                <a:gd name="T87" fmla="*/ 263 h 317"/>
                <a:gd name="T88" fmla="*/ 115 w 168"/>
                <a:gd name="T89" fmla="*/ 270 h 317"/>
                <a:gd name="T90" fmla="*/ 147 w 168"/>
                <a:gd name="T91" fmla="*/ 272 h 317"/>
                <a:gd name="T92" fmla="*/ 166 w 168"/>
                <a:gd name="T93" fmla="*/ 281 h 317"/>
                <a:gd name="T94" fmla="*/ 167 w 168"/>
                <a:gd name="T95" fmla="*/ 282 h 317"/>
                <a:gd name="T96" fmla="*/ 167 w 168"/>
                <a:gd name="T97" fmla="*/ 30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8" h="317">
                  <a:moveTo>
                    <a:pt x="167" y="300"/>
                  </a:moveTo>
                  <a:lnTo>
                    <a:pt x="155" y="313"/>
                  </a:lnTo>
                  <a:lnTo>
                    <a:pt x="136" y="316"/>
                  </a:lnTo>
                  <a:lnTo>
                    <a:pt x="99" y="305"/>
                  </a:lnTo>
                  <a:lnTo>
                    <a:pt x="63" y="290"/>
                  </a:lnTo>
                  <a:lnTo>
                    <a:pt x="24" y="265"/>
                  </a:lnTo>
                  <a:lnTo>
                    <a:pt x="11" y="251"/>
                  </a:lnTo>
                  <a:lnTo>
                    <a:pt x="31" y="174"/>
                  </a:lnTo>
                  <a:lnTo>
                    <a:pt x="44" y="112"/>
                  </a:lnTo>
                  <a:lnTo>
                    <a:pt x="49" y="70"/>
                  </a:lnTo>
                  <a:lnTo>
                    <a:pt x="42" y="65"/>
                  </a:lnTo>
                  <a:lnTo>
                    <a:pt x="35" y="69"/>
                  </a:lnTo>
                  <a:lnTo>
                    <a:pt x="24" y="84"/>
                  </a:lnTo>
                  <a:lnTo>
                    <a:pt x="24" y="98"/>
                  </a:lnTo>
                  <a:lnTo>
                    <a:pt x="18" y="99"/>
                  </a:lnTo>
                  <a:lnTo>
                    <a:pt x="13" y="87"/>
                  </a:lnTo>
                  <a:lnTo>
                    <a:pt x="18" y="76"/>
                  </a:lnTo>
                  <a:lnTo>
                    <a:pt x="30" y="60"/>
                  </a:lnTo>
                  <a:lnTo>
                    <a:pt x="18" y="63"/>
                  </a:lnTo>
                  <a:lnTo>
                    <a:pt x="4" y="72"/>
                  </a:lnTo>
                  <a:lnTo>
                    <a:pt x="0" y="67"/>
                  </a:lnTo>
                  <a:lnTo>
                    <a:pt x="16" y="55"/>
                  </a:lnTo>
                  <a:lnTo>
                    <a:pt x="28" y="52"/>
                  </a:lnTo>
                  <a:lnTo>
                    <a:pt x="37" y="50"/>
                  </a:lnTo>
                  <a:lnTo>
                    <a:pt x="29" y="38"/>
                  </a:lnTo>
                  <a:lnTo>
                    <a:pt x="12" y="35"/>
                  </a:lnTo>
                  <a:lnTo>
                    <a:pt x="16" y="26"/>
                  </a:lnTo>
                  <a:lnTo>
                    <a:pt x="34" y="31"/>
                  </a:lnTo>
                  <a:lnTo>
                    <a:pt x="45" y="43"/>
                  </a:lnTo>
                  <a:lnTo>
                    <a:pt x="50" y="32"/>
                  </a:lnTo>
                  <a:lnTo>
                    <a:pt x="48" y="19"/>
                  </a:lnTo>
                  <a:lnTo>
                    <a:pt x="36" y="10"/>
                  </a:lnTo>
                  <a:lnTo>
                    <a:pt x="31" y="0"/>
                  </a:lnTo>
                  <a:lnTo>
                    <a:pt x="48" y="8"/>
                  </a:lnTo>
                  <a:lnTo>
                    <a:pt x="58" y="18"/>
                  </a:lnTo>
                  <a:lnTo>
                    <a:pt x="61" y="29"/>
                  </a:lnTo>
                  <a:lnTo>
                    <a:pt x="70" y="52"/>
                  </a:lnTo>
                  <a:lnTo>
                    <a:pt x="68" y="73"/>
                  </a:lnTo>
                  <a:lnTo>
                    <a:pt x="64" y="107"/>
                  </a:lnTo>
                  <a:lnTo>
                    <a:pt x="56" y="153"/>
                  </a:lnTo>
                  <a:lnTo>
                    <a:pt x="48" y="207"/>
                  </a:lnTo>
                  <a:lnTo>
                    <a:pt x="41" y="236"/>
                  </a:lnTo>
                  <a:lnTo>
                    <a:pt x="49" y="242"/>
                  </a:lnTo>
                  <a:lnTo>
                    <a:pt x="83" y="263"/>
                  </a:lnTo>
                  <a:lnTo>
                    <a:pt x="115" y="270"/>
                  </a:lnTo>
                  <a:lnTo>
                    <a:pt x="147" y="272"/>
                  </a:lnTo>
                  <a:lnTo>
                    <a:pt x="166" y="281"/>
                  </a:lnTo>
                  <a:lnTo>
                    <a:pt x="167" y="282"/>
                  </a:lnTo>
                  <a:lnTo>
                    <a:pt x="167" y="300"/>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2" name="Freeform 30"/>
            <p:cNvSpPr>
              <a:spLocks/>
            </p:cNvSpPr>
            <p:nvPr/>
          </p:nvSpPr>
          <p:spPr bwMode="auto">
            <a:xfrm>
              <a:off x="3915" y="1990"/>
              <a:ext cx="252" cy="289"/>
            </a:xfrm>
            <a:custGeom>
              <a:avLst/>
              <a:gdLst>
                <a:gd name="T0" fmla="*/ 251 w 252"/>
                <a:gd name="T1" fmla="*/ 66 h 289"/>
                <a:gd name="T2" fmla="*/ 251 w 252"/>
                <a:gd name="T3" fmla="*/ 31 h 289"/>
                <a:gd name="T4" fmla="*/ 236 w 252"/>
                <a:gd name="T5" fmla="*/ 13 h 289"/>
                <a:gd name="T6" fmla="*/ 203 w 252"/>
                <a:gd name="T7" fmla="*/ 0 h 289"/>
                <a:gd name="T8" fmla="*/ 187 w 252"/>
                <a:gd name="T9" fmla="*/ 11 h 289"/>
                <a:gd name="T10" fmla="*/ 165 w 252"/>
                <a:gd name="T11" fmla="*/ 38 h 289"/>
                <a:gd name="T12" fmla="*/ 143 w 252"/>
                <a:gd name="T13" fmla="*/ 90 h 289"/>
                <a:gd name="T14" fmla="*/ 134 w 252"/>
                <a:gd name="T15" fmla="*/ 112 h 289"/>
                <a:gd name="T16" fmla="*/ 119 w 252"/>
                <a:gd name="T17" fmla="*/ 133 h 289"/>
                <a:gd name="T18" fmla="*/ 99 w 252"/>
                <a:gd name="T19" fmla="*/ 147 h 289"/>
                <a:gd name="T20" fmla="*/ 77 w 252"/>
                <a:gd name="T21" fmla="*/ 155 h 289"/>
                <a:gd name="T22" fmla="*/ 38 w 252"/>
                <a:gd name="T23" fmla="*/ 160 h 289"/>
                <a:gd name="T24" fmla="*/ 15 w 252"/>
                <a:gd name="T25" fmla="*/ 180 h 289"/>
                <a:gd name="T26" fmla="*/ 5 w 252"/>
                <a:gd name="T27" fmla="*/ 201 h 289"/>
                <a:gd name="T28" fmla="*/ 0 w 252"/>
                <a:gd name="T29" fmla="*/ 221 h 289"/>
                <a:gd name="T30" fmla="*/ 5 w 252"/>
                <a:gd name="T31" fmla="*/ 251 h 289"/>
                <a:gd name="T32" fmla="*/ 15 w 252"/>
                <a:gd name="T33" fmla="*/ 266 h 289"/>
                <a:gd name="T34" fmla="*/ 37 w 252"/>
                <a:gd name="T35" fmla="*/ 279 h 289"/>
                <a:gd name="T36" fmla="*/ 62 w 252"/>
                <a:gd name="T37" fmla="*/ 288 h 289"/>
                <a:gd name="T38" fmla="*/ 84 w 252"/>
                <a:gd name="T39" fmla="*/ 282 h 289"/>
                <a:gd name="T40" fmla="*/ 115 w 252"/>
                <a:gd name="T41" fmla="*/ 268 h 289"/>
                <a:gd name="T42" fmla="*/ 138 w 252"/>
                <a:gd name="T43" fmla="*/ 250 h 289"/>
                <a:gd name="T44" fmla="*/ 173 w 252"/>
                <a:gd name="T45" fmla="*/ 216 h 289"/>
                <a:gd name="T46" fmla="*/ 204 w 252"/>
                <a:gd name="T47" fmla="*/ 172 h 289"/>
                <a:gd name="T48" fmla="*/ 230 w 252"/>
                <a:gd name="T49" fmla="*/ 119 h 289"/>
                <a:gd name="T50" fmla="*/ 244 w 252"/>
                <a:gd name="T51" fmla="*/ 87 h 289"/>
                <a:gd name="T52" fmla="*/ 251 w 252"/>
                <a:gd name="T53"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2" h="289">
                  <a:moveTo>
                    <a:pt x="251" y="66"/>
                  </a:moveTo>
                  <a:lnTo>
                    <a:pt x="251" y="31"/>
                  </a:lnTo>
                  <a:lnTo>
                    <a:pt x="236" y="13"/>
                  </a:lnTo>
                  <a:lnTo>
                    <a:pt x="203" y="0"/>
                  </a:lnTo>
                  <a:lnTo>
                    <a:pt x="187" y="11"/>
                  </a:lnTo>
                  <a:lnTo>
                    <a:pt x="165" y="38"/>
                  </a:lnTo>
                  <a:lnTo>
                    <a:pt x="143" y="90"/>
                  </a:lnTo>
                  <a:lnTo>
                    <a:pt x="134" y="112"/>
                  </a:lnTo>
                  <a:lnTo>
                    <a:pt x="119" y="133"/>
                  </a:lnTo>
                  <a:lnTo>
                    <a:pt x="99" y="147"/>
                  </a:lnTo>
                  <a:lnTo>
                    <a:pt x="77" y="155"/>
                  </a:lnTo>
                  <a:lnTo>
                    <a:pt x="38" y="160"/>
                  </a:lnTo>
                  <a:lnTo>
                    <a:pt x="15" y="180"/>
                  </a:lnTo>
                  <a:lnTo>
                    <a:pt x="5" y="201"/>
                  </a:lnTo>
                  <a:lnTo>
                    <a:pt x="0" y="221"/>
                  </a:lnTo>
                  <a:lnTo>
                    <a:pt x="5" y="251"/>
                  </a:lnTo>
                  <a:lnTo>
                    <a:pt x="15" y="266"/>
                  </a:lnTo>
                  <a:lnTo>
                    <a:pt x="37" y="279"/>
                  </a:lnTo>
                  <a:lnTo>
                    <a:pt x="62" y="288"/>
                  </a:lnTo>
                  <a:lnTo>
                    <a:pt x="84" y="282"/>
                  </a:lnTo>
                  <a:lnTo>
                    <a:pt x="115" y="268"/>
                  </a:lnTo>
                  <a:lnTo>
                    <a:pt x="138" y="250"/>
                  </a:lnTo>
                  <a:lnTo>
                    <a:pt x="173" y="216"/>
                  </a:lnTo>
                  <a:lnTo>
                    <a:pt x="204" y="172"/>
                  </a:lnTo>
                  <a:lnTo>
                    <a:pt x="230" y="119"/>
                  </a:lnTo>
                  <a:lnTo>
                    <a:pt x="244" y="87"/>
                  </a:lnTo>
                  <a:lnTo>
                    <a:pt x="251" y="66"/>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3" name="Freeform 31"/>
            <p:cNvSpPr>
              <a:spLocks/>
            </p:cNvSpPr>
            <p:nvPr/>
          </p:nvSpPr>
          <p:spPr bwMode="auto">
            <a:xfrm>
              <a:off x="4049" y="2272"/>
              <a:ext cx="269" cy="300"/>
            </a:xfrm>
            <a:custGeom>
              <a:avLst/>
              <a:gdLst>
                <a:gd name="T0" fmla="*/ 261 w 269"/>
                <a:gd name="T1" fmla="*/ 38 h 300"/>
                <a:gd name="T2" fmla="*/ 268 w 269"/>
                <a:gd name="T3" fmla="*/ 18 h 300"/>
                <a:gd name="T4" fmla="*/ 255 w 269"/>
                <a:gd name="T5" fmla="*/ 3 h 300"/>
                <a:gd name="T6" fmla="*/ 236 w 269"/>
                <a:gd name="T7" fmla="*/ 0 h 300"/>
                <a:gd name="T8" fmla="*/ 197 w 269"/>
                <a:gd name="T9" fmla="*/ 20 h 300"/>
                <a:gd name="T10" fmla="*/ 149 w 269"/>
                <a:gd name="T11" fmla="*/ 42 h 300"/>
                <a:gd name="T12" fmla="*/ 112 w 269"/>
                <a:gd name="T13" fmla="*/ 62 h 300"/>
                <a:gd name="T14" fmla="*/ 83 w 269"/>
                <a:gd name="T15" fmla="*/ 91 h 300"/>
                <a:gd name="T16" fmla="*/ 69 w 269"/>
                <a:gd name="T17" fmla="*/ 116 h 300"/>
                <a:gd name="T18" fmla="*/ 61 w 269"/>
                <a:gd name="T19" fmla="*/ 156 h 300"/>
                <a:gd name="T20" fmla="*/ 65 w 269"/>
                <a:gd name="T21" fmla="*/ 190 h 300"/>
                <a:gd name="T22" fmla="*/ 74 w 269"/>
                <a:gd name="T23" fmla="*/ 211 h 300"/>
                <a:gd name="T24" fmla="*/ 93 w 269"/>
                <a:gd name="T25" fmla="*/ 234 h 300"/>
                <a:gd name="T26" fmla="*/ 95 w 269"/>
                <a:gd name="T27" fmla="*/ 249 h 300"/>
                <a:gd name="T28" fmla="*/ 77 w 269"/>
                <a:gd name="T29" fmla="*/ 259 h 300"/>
                <a:gd name="T30" fmla="*/ 56 w 269"/>
                <a:gd name="T31" fmla="*/ 264 h 300"/>
                <a:gd name="T32" fmla="*/ 30 w 269"/>
                <a:gd name="T33" fmla="*/ 282 h 300"/>
                <a:gd name="T34" fmla="*/ 19 w 269"/>
                <a:gd name="T35" fmla="*/ 270 h 300"/>
                <a:gd name="T36" fmla="*/ 0 w 269"/>
                <a:gd name="T37" fmla="*/ 277 h 300"/>
                <a:gd name="T38" fmla="*/ 4 w 269"/>
                <a:gd name="T39" fmla="*/ 297 h 300"/>
                <a:gd name="T40" fmla="*/ 17 w 269"/>
                <a:gd name="T41" fmla="*/ 299 h 300"/>
                <a:gd name="T42" fmla="*/ 37 w 269"/>
                <a:gd name="T43" fmla="*/ 298 h 300"/>
                <a:gd name="T44" fmla="*/ 59 w 269"/>
                <a:gd name="T45" fmla="*/ 277 h 300"/>
                <a:gd name="T46" fmla="*/ 88 w 269"/>
                <a:gd name="T47" fmla="*/ 272 h 300"/>
                <a:gd name="T48" fmla="*/ 113 w 269"/>
                <a:gd name="T49" fmla="*/ 262 h 300"/>
                <a:gd name="T50" fmla="*/ 121 w 269"/>
                <a:gd name="T51" fmla="*/ 248 h 300"/>
                <a:gd name="T52" fmla="*/ 114 w 269"/>
                <a:gd name="T53" fmla="*/ 234 h 300"/>
                <a:gd name="T54" fmla="*/ 93 w 269"/>
                <a:gd name="T55" fmla="*/ 201 h 300"/>
                <a:gd name="T56" fmla="*/ 80 w 269"/>
                <a:gd name="T57" fmla="*/ 170 h 300"/>
                <a:gd name="T58" fmla="*/ 88 w 269"/>
                <a:gd name="T59" fmla="*/ 141 h 300"/>
                <a:gd name="T60" fmla="*/ 96 w 269"/>
                <a:gd name="T61" fmla="*/ 121 h 300"/>
                <a:gd name="T62" fmla="*/ 107 w 269"/>
                <a:gd name="T63" fmla="*/ 105 h 300"/>
                <a:gd name="T64" fmla="*/ 122 w 269"/>
                <a:gd name="T65" fmla="*/ 88 h 300"/>
                <a:gd name="T66" fmla="*/ 139 w 269"/>
                <a:gd name="T67" fmla="*/ 78 h 300"/>
                <a:gd name="T68" fmla="*/ 168 w 269"/>
                <a:gd name="T69" fmla="*/ 64 h 300"/>
                <a:gd name="T70" fmla="*/ 206 w 269"/>
                <a:gd name="T71" fmla="*/ 55 h 300"/>
                <a:gd name="T72" fmla="*/ 228 w 269"/>
                <a:gd name="T73" fmla="*/ 51 h 300"/>
                <a:gd name="T74" fmla="*/ 251 w 269"/>
                <a:gd name="T75" fmla="*/ 45 h 300"/>
                <a:gd name="T76" fmla="*/ 261 w 269"/>
                <a:gd name="T77" fmla="*/ 3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00">
                  <a:moveTo>
                    <a:pt x="261" y="38"/>
                  </a:moveTo>
                  <a:lnTo>
                    <a:pt x="268" y="18"/>
                  </a:lnTo>
                  <a:lnTo>
                    <a:pt x="255" y="3"/>
                  </a:lnTo>
                  <a:lnTo>
                    <a:pt x="236" y="0"/>
                  </a:lnTo>
                  <a:lnTo>
                    <a:pt x="197" y="20"/>
                  </a:lnTo>
                  <a:lnTo>
                    <a:pt x="149" y="42"/>
                  </a:lnTo>
                  <a:lnTo>
                    <a:pt x="112" y="62"/>
                  </a:lnTo>
                  <a:lnTo>
                    <a:pt x="83" y="91"/>
                  </a:lnTo>
                  <a:lnTo>
                    <a:pt x="69" y="116"/>
                  </a:lnTo>
                  <a:lnTo>
                    <a:pt x="61" y="156"/>
                  </a:lnTo>
                  <a:lnTo>
                    <a:pt x="65" y="190"/>
                  </a:lnTo>
                  <a:lnTo>
                    <a:pt x="74" y="211"/>
                  </a:lnTo>
                  <a:lnTo>
                    <a:pt x="93" y="234"/>
                  </a:lnTo>
                  <a:lnTo>
                    <a:pt x="95" y="249"/>
                  </a:lnTo>
                  <a:lnTo>
                    <a:pt x="77" y="259"/>
                  </a:lnTo>
                  <a:lnTo>
                    <a:pt x="56" y="264"/>
                  </a:lnTo>
                  <a:lnTo>
                    <a:pt x="30" y="282"/>
                  </a:lnTo>
                  <a:lnTo>
                    <a:pt x="19" y="270"/>
                  </a:lnTo>
                  <a:lnTo>
                    <a:pt x="0" y="277"/>
                  </a:lnTo>
                  <a:lnTo>
                    <a:pt x="4" y="297"/>
                  </a:lnTo>
                  <a:lnTo>
                    <a:pt x="17" y="299"/>
                  </a:lnTo>
                  <a:lnTo>
                    <a:pt x="37" y="298"/>
                  </a:lnTo>
                  <a:lnTo>
                    <a:pt x="59" y="277"/>
                  </a:lnTo>
                  <a:lnTo>
                    <a:pt x="88" y="272"/>
                  </a:lnTo>
                  <a:lnTo>
                    <a:pt x="113" y="262"/>
                  </a:lnTo>
                  <a:lnTo>
                    <a:pt x="121" y="248"/>
                  </a:lnTo>
                  <a:lnTo>
                    <a:pt x="114" y="234"/>
                  </a:lnTo>
                  <a:lnTo>
                    <a:pt x="93" y="201"/>
                  </a:lnTo>
                  <a:lnTo>
                    <a:pt x="80" y="170"/>
                  </a:lnTo>
                  <a:lnTo>
                    <a:pt x="88" y="141"/>
                  </a:lnTo>
                  <a:lnTo>
                    <a:pt x="96" y="121"/>
                  </a:lnTo>
                  <a:lnTo>
                    <a:pt x="107" y="105"/>
                  </a:lnTo>
                  <a:lnTo>
                    <a:pt x="122" y="88"/>
                  </a:lnTo>
                  <a:lnTo>
                    <a:pt x="139" y="78"/>
                  </a:lnTo>
                  <a:lnTo>
                    <a:pt x="168" y="64"/>
                  </a:lnTo>
                  <a:lnTo>
                    <a:pt x="206" y="55"/>
                  </a:lnTo>
                  <a:lnTo>
                    <a:pt x="228" y="51"/>
                  </a:lnTo>
                  <a:lnTo>
                    <a:pt x="251" y="45"/>
                  </a:lnTo>
                  <a:lnTo>
                    <a:pt x="261" y="3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4" name="Freeform 32"/>
            <p:cNvSpPr>
              <a:spLocks/>
            </p:cNvSpPr>
            <p:nvPr/>
          </p:nvSpPr>
          <p:spPr bwMode="auto">
            <a:xfrm>
              <a:off x="3892" y="2222"/>
              <a:ext cx="230" cy="188"/>
            </a:xfrm>
            <a:custGeom>
              <a:avLst/>
              <a:gdLst>
                <a:gd name="T0" fmla="*/ 229 w 230"/>
                <a:gd name="T1" fmla="*/ 174 h 188"/>
                <a:gd name="T2" fmla="*/ 217 w 230"/>
                <a:gd name="T3" fmla="*/ 187 h 188"/>
                <a:gd name="T4" fmla="*/ 183 w 230"/>
                <a:gd name="T5" fmla="*/ 180 h 188"/>
                <a:gd name="T6" fmla="*/ 155 w 230"/>
                <a:gd name="T7" fmla="*/ 162 h 188"/>
                <a:gd name="T8" fmla="*/ 138 w 230"/>
                <a:gd name="T9" fmla="*/ 132 h 188"/>
                <a:gd name="T10" fmla="*/ 142 w 230"/>
                <a:gd name="T11" fmla="*/ 87 h 188"/>
                <a:gd name="T12" fmla="*/ 151 w 230"/>
                <a:gd name="T13" fmla="*/ 46 h 188"/>
                <a:gd name="T14" fmla="*/ 150 w 230"/>
                <a:gd name="T15" fmla="*/ 36 h 188"/>
                <a:gd name="T16" fmla="*/ 140 w 230"/>
                <a:gd name="T17" fmla="*/ 32 h 188"/>
                <a:gd name="T18" fmla="*/ 109 w 230"/>
                <a:gd name="T19" fmla="*/ 49 h 188"/>
                <a:gd name="T20" fmla="*/ 66 w 230"/>
                <a:gd name="T21" fmla="*/ 88 h 188"/>
                <a:gd name="T22" fmla="*/ 33 w 230"/>
                <a:gd name="T23" fmla="*/ 119 h 188"/>
                <a:gd name="T24" fmla="*/ 16 w 230"/>
                <a:gd name="T25" fmla="*/ 135 h 188"/>
                <a:gd name="T26" fmla="*/ 2 w 230"/>
                <a:gd name="T27" fmla="*/ 132 h 188"/>
                <a:gd name="T28" fmla="*/ 0 w 230"/>
                <a:gd name="T29" fmla="*/ 118 h 188"/>
                <a:gd name="T30" fmla="*/ 12 w 230"/>
                <a:gd name="T31" fmla="*/ 86 h 188"/>
                <a:gd name="T32" fmla="*/ 20 w 230"/>
                <a:gd name="T33" fmla="*/ 55 h 188"/>
                <a:gd name="T34" fmla="*/ 36 w 230"/>
                <a:gd name="T35" fmla="*/ 21 h 188"/>
                <a:gd name="T36" fmla="*/ 27 w 230"/>
                <a:gd name="T37" fmla="*/ 12 h 188"/>
                <a:gd name="T38" fmla="*/ 29 w 230"/>
                <a:gd name="T39" fmla="*/ 5 h 188"/>
                <a:gd name="T40" fmla="*/ 41 w 230"/>
                <a:gd name="T41" fmla="*/ 3 h 188"/>
                <a:gd name="T42" fmla="*/ 52 w 230"/>
                <a:gd name="T43" fmla="*/ 13 h 188"/>
                <a:gd name="T44" fmla="*/ 44 w 230"/>
                <a:gd name="T45" fmla="*/ 35 h 188"/>
                <a:gd name="T46" fmla="*/ 34 w 230"/>
                <a:gd name="T47" fmla="*/ 52 h 188"/>
                <a:gd name="T48" fmla="*/ 27 w 230"/>
                <a:gd name="T49" fmla="*/ 77 h 188"/>
                <a:gd name="T50" fmla="*/ 30 w 230"/>
                <a:gd name="T51" fmla="*/ 91 h 188"/>
                <a:gd name="T52" fmla="*/ 53 w 230"/>
                <a:gd name="T53" fmla="*/ 74 h 188"/>
                <a:gd name="T54" fmla="*/ 90 w 230"/>
                <a:gd name="T55" fmla="*/ 40 h 188"/>
                <a:gd name="T56" fmla="*/ 108 w 230"/>
                <a:gd name="T57" fmla="*/ 25 h 188"/>
                <a:gd name="T58" fmla="*/ 135 w 230"/>
                <a:gd name="T59" fmla="*/ 10 h 188"/>
                <a:gd name="T60" fmla="*/ 156 w 230"/>
                <a:gd name="T61" fmla="*/ 0 h 188"/>
                <a:gd name="T62" fmla="*/ 174 w 230"/>
                <a:gd name="T63" fmla="*/ 5 h 188"/>
                <a:gd name="T64" fmla="*/ 180 w 230"/>
                <a:gd name="T65" fmla="*/ 12 h 188"/>
                <a:gd name="T66" fmla="*/ 173 w 230"/>
                <a:gd name="T67" fmla="*/ 44 h 188"/>
                <a:gd name="T68" fmla="*/ 163 w 230"/>
                <a:gd name="T69" fmla="*/ 82 h 188"/>
                <a:gd name="T70" fmla="*/ 166 w 230"/>
                <a:gd name="T71" fmla="*/ 104 h 188"/>
                <a:gd name="T72" fmla="*/ 172 w 230"/>
                <a:gd name="T73" fmla="*/ 128 h 188"/>
                <a:gd name="T74" fmla="*/ 198 w 230"/>
                <a:gd name="T75" fmla="*/ 130 h 188"/>
                <a:gd name="T76" fmla="*/ 225 w 230"/>
                <a:gd name="T77" fmla="*/ 139 h 188"/>
                <a:gd name="T78" fmla="*/ 229 w 230"/>
                <a:gd name="T79" fmla="*/ 153 h 188"/>
                <a:gd name="T80" fmla="*/ 229 w 230"/>
                <a:gd name="T81" fmla="*/ 17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0" h="188">
                  <a:moveTo>
                    <a:pt x="229" y="174"/>
                  </a:moveTo>
                  <a:lnTo>
                    <a:pt x="217" y="187"/>
                  </a:lnTo>
                  <a:lnTo>
                    <a:pt x="183" y="180"/>
                  </a:lnTo>
                  <a:lnTo>
                    <a:pt x="155" y="162"/>
                  </a:lnTo>
                  <a:lnTo>
                    <a:pt x="138" y="132"/>
                  </a:lnTo>
                  <a:lnTo>
                    <a:pt x="142" y="87"/>
                  </a:lnTo>
                  <a:lnTo>
                    <a:pt x="151" y="46"/>
                  </a:lnTo>
                  <a:lnTo>
                    <a:pt x="150" y="36"/>
                  </a:lnTo>
                  <a:lnTo>
                    <a:pt x="140" y="32"/>
                  </a:lnTo>
                  <a:lnTo>
                    <a:pt x="109" y="49"/>
                  </a:lnTo>
                  <a:lnTo>
                    <a:pt x="66" y="88"/>
                  </a:lnTo>
                  <a:lnTo>
                    <a:pt x="33" y="119"/>
                  </a:lnTo>
                  <a:lnTo>
                    <a:pt x="16" y="135"/>
                  </a:lnTo>
                  <a:lnTo>
                    <a:pt x="2" y="132"/>
                  </a:lnTo>
                  <a:lnTo>
                    <a:pt x="0" y="118"/>
                  </a:lnTo>
                  <a:lnTo>
                    <a:pt x="12" y="86"/>
                  </a:lnTo>
                  <a:lnTo>
                    <a:pt x="20" y="55"/>
                  </a:lnTo>
                  <a:lnTo>
                    <a:pt x="36" y="21"/>
                  </a:lnTo>
                  <a:lnTo>
                    <a:pt x="27" y="12"/>
                  </a:lnTo>
                  <a:lnTo>
                    <a:pt x="29" y="5"/>
                  </a:lnTo>
                  <a:lnTo>
                    <a:pt x="41" y="3"/>
                  </a:lnTo>
                  <a:lnTo>
                    <a:pt x="52" y="13"/>
                  </a:lnTo>
                  <a:lnTo>
                    <a:pt x="44" y="35"/>
                  </a:lnTo>
                  <a:lnTo>
                    <a:pt x="34" y="52"/>
                  </a:lnTo>
                  <a:lnTo>
                    <a:pt x="27" y="77"/>
                  </a:lnTo>
                  <a:lnTo>
                    <a:pt x="30" y="91"/>
                  </a:lnTo>
                  <a:lnTo>
                    <a:pt x="53" y="74"/>
                  </a:lnTo>
                  <a:lnTo>
                    <a:pt x="90" y="40"/>
                  </a:lnTo>
                  <a:lnTo>
                    <a:pt x="108" y="25"/>
                  </a:lnTo>
                  <a:lnTo>
                    <a:pt x="135" y="10"/>
                  </a:lnTo>
                  <a:lnTo>
                    <a:pt x="156" y="0"/>
                  </a:lnTo>
                  <a:lnTo>
                    <a:pt x="174" y="5"/>
                  </a:lnTo>
                  <a:lnTo>
                    <a:pt x="180" y="12"/>
                  </a:lnTo>
                  <a:lnTo>
                    <a:pt x="173" y="44"/>
                  </a:lnTo>
                  <a:lnTo>
                    <a:pt x="163" y="82"/>
                  </a:lnTo>
                  <a:lnTo>
                    <a:pt x="166" y="104"/>
                  </a:lnTo>
                  <a:lnTo>
                    <a:pt x="172" y="128"/>
                  </a:lnTo>
                  <a:lnTo>
                    <a:pt x="198" y="130"/>
                  </a:lnTo>
                  <a:lnTo>
                    <a:pt x="225" y="139"/>
                  </a:lnTo>
                  <a:lnTo>
                    <a:pt x="229" y="153"/>
                  </a:lnTo>
                  <a:lnTo>
                    <a:pt x="229" y="17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5" name="Freeform 33"/>
            <p:cNvSpPr>
              <a:spLocks/>
            </p:cNvSpPr>
            <p:nvPr/>
          </p:nvSpPr>
          <p:spPr bwMode="auto">
            <a:xfrm>
              <a:off x="4001" y="1921"/>
              <a:ext cx="225" cy="288"/>
            </a:xfrm>
            <a:custGeom>
              <a:avLst/>
              <a:gdLst>
                <a:gd name="T0" fmla="*/ 219 w 225"/>
                <a:gd name="T1" fmla="*/ 78 h 288"/>
                <a:gd name="T2" fmla="*/ 224 w 225"/>
                <a:gd name="T3" fmla="*/ 48 h 288"/>
                <a:gd name="T4" fmla="*/ 223 w 225"/>
                <a:gd name="T5" fmla="*/ 35 h 288"/>
                <a:gd name="T6" fmla="*/ 215 w 225"/>
                <a:gd name="T7" fmla="*/ 25 h 288"/>
                <a:gd name="T8" fmla="*/ 203 w 225"/>
                <a:gd name="T9" fmla="*/ 13 h 288"/>
                <a:gd name="T10" fmla="*/ 183 w 225"/>
                <a:gd name="T11" fmla="*/ 4 h 288"/>
                <a:gd name="T12" fmla="*/ 150 w 225"/>
                <a:gd name="T13" fmla="*/ 0 h 288"/>
                <a:gd name="T14" fmla="*/ 136 w 225"/>
                <a:gd name="T15" fmla="*/ 6 h 288"/>
                <a:gd name="T16" fmla="*/ 120 w 225"/>
                <a:gd name="T17" fmla="*/ 12 h 288"/>
                <a:gd name="T18" fmla="*/ 110 w 225"/>
                <a:gd name="T19" fmla="*/ 23 h 288"/>
                <a:gd name="T20" fmla="*/ 97 w 225"/>
                <a:gd name="T21" fmla="*/ 35 h 288"/>
                <a:gd name="T22" fmla="*/ 84 w 225"/>
                <a:gd name="T23" fmla="*/ 54 h 288"/>
                <a:gd name="T24" fmla="*/ 72 w 225"/>
                <a:gd name="T25" fmla="*/ 75 h 288"/>
                <a:gd name="T26" fmla="*/ 63 w 225"/>
                <a:gd name="T27" fmla="*/ 91 h 288"/>
                <a:gd name="T28" fmla="*/ 52 w 225"/>
                <a:gd name="T29" fmla="*/ 106 h 288"/>
                <a:gd name="T30" fmla="*/ 43 w 225"/>
                <a:gd name="T31" fmla="*/ 119 h 288"/>
                <a:gd name="T32" fmla="*/ 29 w 225"/>
                <a:gd name="T33" fmla="*/ 135 h 288"/>
                <a:gd name="T34" fmla="*/ 16 w 225"/>
                <a:gd name="T35" fmla="*/ 148 h 288"/>
                <a:gd name="T36" fmla="*/ 10 w 225"/>
                <a:gd name="T37" fmla="*/ 161 h 288"/>
                <a:gd name="T38" fmla="*/ 1 w 225"/>
                <a:gd name="T39" fmla="*/ 183 h 288"/>
                <a:gd name="T40" fmla="*/ 0 w 225"/>
                <a:gd name="T41" fmla="*/ 200 h 288"/>
                <a:gd name="T42" fmla="*/ 0 w 225"/>
                <a:gd name="T43" fmla="*/ 214 h 288"/>
                <a:gd name="T44" fmla="*/ 11 w 225"/>
                <a:gd name="T45" fmla="*/ 231 h 288"/>
                <a:gd name="T46" fmla="*/ 24 w 225"/>
                <a:gd name="T47" fmla="*/ 249 h 288"/>
                <a:gd name="T48" fmla="*/ 41 w 225"/>
                <a:gd name="T49" fmla="*/ 264 h 288"/>
                <a:gd name="T50" fmla="*/ 54 w 225"/>
                <a:gd name="T51" fmla="*/ 279 h 288"/>
                <a:gd name="T52" fmla="*/ 76 w 225"/>
                <a:gd name="T53" fmla="*/ 287 h 288"/>
                <a:gd name="T54" fmla="*/ 108 w 225"/>
                <a:gd name="T55" fmla="*/ 280 h 288"/>
                <a:gd name="T56" fmla="*/ 128 w 225"/>
                <a:gd name="T57" fmla="*/ 266 h 288"/>
                <a:gd name="T58" fmla="*/ 150 w 225"/>
                <a:gd name="T59" fmla="*/ 243 h 288"/>
                <a:gd name="T60" fmla="*/ 171 w 225"/>
                <a:gd name="T61" fmla="*/ 213 h 288"/>
                <a:gd name="T62" fmla="*/ 186 w 225"/>
                <a:gd name="T63" fmla="*/ 182 h 288"/>
                <a:gd name="T64" fmla="*/ 199 w 225"/>
                <a:gd name="T65" fmla="*/ 155 h 288"/>
                <a:gd name="T66" fmla="*/ 207 w 225"/>
                <a:gd name="T67" fmla="*/ 130 h 288"/>
                <a:gd name="T68" fmla="*/ 211 w 225"/>
                <a:gd name="T69" fmla="*/ 115 h 288"/>
                <a:gd name="T70" fmla="*/ 220 w 225"/>
                <a:gd name="T71" fmla="*/ 93 h 288"/>
                <a:gd name="T72" fmla="*/ 219 w 225"/>
                <a:gd name="T73" fmla="*/ 7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5" h="288">
                  <a:moveTo>
                    <a:pt x="219" y="78"/>
                  </a:moveTo>
                  <a:lnTo>
                    <a:pt x="224" y="48"/>
                  </a:lnTo>
                  <a:lnTo>
                    <a:pt x="223" y="35"/>
                  </a:lnTo>
                  <a:lnTo>
                    <a:pt x="215" y="25"/>
                  </a:lnTo>
                  <a:lnTo>
                    <a:pt x="203" y="13"/>
                  </a:lnTo>
                  <a:lnTo>
                    <a:pt x="183" y="4"/>
                  </a:lnTo>
                  <a:lnTo>
                    <a:pt x="150" y="0"/>
                  </a:lnTo>
                  <a:lnTo>
                    <a:pt x="136" y="6"/>
                  </a:lnTo>
                  <a:lnTo>
                    <a:pt x="120" y="12"/>
                  </a:lnTo>
                  <a:lnTo>
                    <a:pt x="110" y="23"/>
                  </a:lnTo>
                  <a:lnTo>
                    <a:pt x="97" y="35"/>
                  </a:lnTo>
                  <a:lnTo>
                    <a:pt x="84" y="54"/>
                  </a:lnTo>
                  <a:lnTo>
                    <a:pt x="72" y="75"/>
                  </a:lnTo>
                  <a:lnTo>
                    <a:pt x="63" y="91"/>
                  </a:lnTo>
                  <a:lnTo>
                    <a:pt x="52" y="106"/>
                  </a:lnTo>
                  <a:lnTo>
                    <a:pt x="43" y="119"/>
                  </a:lnTo>
                  <a:lnTo>
                    <a:pt x="29" y="135"/>
                  </a:lnTo>
                  <a:lnTo>
                    <a:pt x="16" y="148"/>
                  </a:lnTo>
                  <a:lnTo>
                    <a:pt x="10" y="161"/>
                  </a:lnTo>
                  <a:lnTo>
                    <a:pt x="1" y="183"/>
                  </a:lnTo>
                  <a:lnTo>
                    <a:pt x="0" y="200"/>
                  </a:lnTo>
                  <a:lnTo>
                    <a:pt x="0" y="214"/>
                  </a:lnTo>
                  <a:lnTo>
                    <a:pt x="11" y="231"/>
                  </a:lnTo>
                  <a:lnTo>
                    <a:pt x="24" y="249"/>
                  </a:lnTo>
                  <a:lnTo>
                    <a:pt x="41" y="264"/>
                  </a:lnTo>
                  <a:lnTo>
                    <a:pt x="54" y="279"/>
                  </a:lnTo>
                  <a:lnTo>
                    <a:pt x="76" y="287"/>
                  </a:lnTo>
                  <a:lnTo>
                    <a:pt x="108" y="280"/>
                  </a:lnTo>
                  <a:lnTo>
                    <a:pt x="128" y="266"/>
                  </a:lnTo>
                  <a:lnTo>
                    <a:pt x="150" y="243"/>
                  </a:lnTo>
                  <a:lnTo>
                    <a:pt x="171" y="213"/>
                  </a:lnTo>
                  <a:lnTo>
                    <a:pt x="186" y="182"/>
                  </a:lnTo>
                  <a:lnTo>
                    <a:pt x="199" y="155"/>
                  </a:lnTo>
                  <a:lnTo>
                    <a:pt x="207" y="130"/>
                  </a:lnTo>
                  <a:lnTo>
                    <a:pt x="211" y="115"/>
                  </a:lnTo>
                  <a:lnTo>
                    <a:pt x="220" y="93"/>
                  </a:lnTo>
                  <a:lnTo>
                    <a:pt x="219" y="7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6" name="Freeform 34"/>
            <p:cNvSpPr>
              <a:spLocks/>
            </p:cNvSpPr>
            <p:nvPr/>
          </p:nvSpPr>
          <p:spPr bwMode="auto">
            <a:xfrm>
              <a:off x="3994" y="1910"/>
              <a:ext cx="240" cy="304"/>
            </a:xfrm>
            <a:custGeom>
              <a:avLst/>
              <a:gdLst>
                <a:gd name="T0" fmla="*/ 223 w 240"/>
                <a:gd name="T1" fmla="*/ 41 h 304"/>
                <a:gd name="T2" fmla="*/ 188 w 240"/>
                <a:gd name="T3" fmla="*/ 41 h 304"/>
                <a:gd name="T4" fmla="*/ 153 w 240"/>
                <a:gd name="T5" fmla="*/ 101 h 304"/>
                <a:gd name="T6" fmla="*/ 170 w 240"/>
                <a:gd name="T7" fmla="*/ 42 h 304"/>
                <a:gd name="T8" fmla="*/ 147 w 240"/>
                <a:gd name="T9" fmla="*/ 20 h 304"/>
                <a:gd name="T10" fmla="*/ 110 w 240"/>
                <a:gd name="T11" fmla="*/ 50 h 304"/>
                <a:gd name="T12" fmla="*/ 139 w 240"/>
                <a:gd name="T13" fmla="*/ 102 h 304"/>
                <a:gd name="T14" fmla="*/ 125 w 240"/>
                <a:gd name="T15" fmla="*/ 104 h 304"/>
                <a:gd name="T16" fmla="*/ 97 w 240"/>
                <a:gd name="T17" fmla="*/ 67 h 304"/>
                <a:gd name="T18" fmla="*/ 61 w 240"/>
                <a:gd name="T19" fmla="*/ 129 h 304"/>
                <a:gd name="T20" fmla="*/ 61 w 240"/>
                <a:gd name="T21" fmla="*/ 184 h 304"/>
                <a:gd name="T22" fmla="*/ 89 w 240"/>
                <a:gd name="T23" fmla="*/ 218 h 304"/>
                <a:gd name="T24" fmla="*/ 35 w 240"/>
                <a:gd name="T25" fmla="*/ 167 h 304"/>
                <a:gd name="T26" fmla="*/ 12 w 240"/>
                <a:gd name="T27" fmla="*/ 216 h 304"/>
                <a:gd name="T28" fmla="*/ 44 w 240"/>
                <a:gd name="T29" fmla="*/ 263 h 304"/>
                <a:gd name="T30" fmla="*/ 86 w 240"/>
                <a:gd name="T31" fmla="*/ 222 h 304"/>
                <a:gd name="T32" fmla="*/ 123 w 240"/>
                <a:gd name="T33" fmla="*/ 157 h 304"/>
                <a:gd name="T34" fmla="*/ 152 w 240"/>
                <a:gd name="T35" fmla="*/ 107 h 304"/>
                <a:gd name="T36" fmla="*/ 208 w 240"/>
                <a:gd name="T37" fmla="*/ 99 h 304"/>
                <a:gd name="T38" fmla="*/ 200 w 240"/>
                <a:gd name="T39" fmla="*/ 116 h 304"/>
                <a:gd name="T40" fmla="*/ 148 w 240"/>
                <a:gd name="T41" fmla="*/ 123 h 304"/>
                <a:gd name="T42" fmla="*/ 119 w 240"/>
                <a:gd name="T43" fmla="*/ 191 h 304"/>
                <a:gd name="T44" fmla="*/ 149 w 240"/>
                <a:gd name="T45" fmla="*/ 211 h 304"/>
                <a:gd name="T46" fmla="*/ 172 w 240"/>
                <a:gd name="T47" fmla="*/ 210 h 304"/>
                <a:gd name="T48" fmla="*/ 123 w 240"/>
                <a:gd name="T49" fmla="*/ 229 h 304"/>
                <a:gd name="T50" fmla="*/ 94 w 240"/>
                <a:gd name="T51" fmla="*/ 239 h 304"/>
                <a:gd name="T52" fmla="*/ 63 w 240"/>
                <a:gd name="T53" fmla="*/ 265 h 304"/>
                <a:gd name="T54" fmla="*/ 72 w 240"/>
                <a:gd name="T55" fmla="*/ 288 h 304"/>
                <a:gd name="T56" fmla="*/ 131 w 240"/>
                <a:gd name="T57" fmla="*/ 268 h 304"/>
                <a:gd name="T58" fmla="*/ 173 w 240"/>
                <a:gd name="T59" fmla="*/ 222 h 304"/>
                <a:gd name="T60" fmla="*/ 207 w 240"/>
                <a:gd name="T61" fmla="*/ 152 h 304"/>
                <a:gd name="T62" fmla="*/ 216 w 240"/>
                <a:gd name="T63" fmla="*/ 155 h 304"/>
                <a:gd name="T64" fmla="*/ 184 w 240"/>
                <a:gd name="T65" fmla="*/ 230 h 304"/>
                <a:gd name="T66" fmla="*/ 117 w 240"/>
                <a:gd name="T67" fmla="*/ 298 h 304"/>
                <a:gd name="T68" fmla="*/ 47 w 240"/>
                <a:gd name="T69" fmla="*/ 291 h 304"/>
                <a:gd name="T70" fmla="*/ 20 w 240"/>
                <a:gd name="T71" fmla="*/ 259 h 304"/>
                <a:gd name="T72" fmla="*/ 4 w 240"/>
                <a:gd name="T73" fmla="*/ 199 h 304"/>
                <a:gd name="T74" fmla="*/ 27 w 240"/>
                <a:gd name="T75" fmla="*/ 150 h 304"/>
                <a:gd name="T76" fmla="*/ 62 w 240"/>
                <a:gd name="T77" fmla="*/ 104 h 304"/>
                <a:gd name="T78" fmla="*/ 106 w 240"/>
                <a:gd name="T79" fmla="*/ 41 h 304"/>
                <a:gd name="T80" fmla="*/ 159 w 240"/>
                <a:gd name="T81" fmla="*/ 0 h 304"/>
                <a:gd name="T82" fmla="*/ 218 w 240"/>
                <a:gd name="T83" fmla="*/ 23 h 304"/>
                <a:gd name="T84" fmla="*/ 232 w 240"/>
                <a:gd name="T85" fmla="*/ 78 h 304"/>
                <a:gd name="T86" fmla="*/ 221 w 240"/>
                <a:gd name="T87" fmla="*/ 113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0" h="304">
                  <a:moveTo>
                    <a:pt x="223" y="84"/>
                  </a:moveTo>
                  <a:lnTo>
                    <a:pt x="226" y="58"/>
                  </a:lnTo>
                  <a:lnTo>
                    <a:pt x="223" y="41"/>
                  </a:lnTo>
                  <a:lnTo>
                    <a:pt x="202" y="26"/>
                  </a:lnTo>
                  <a:lnTo>
                    <a:pt x="186" y="20"/>
                  </a:lnTo>
                  <a:lnTo>
                    <a:pt x="188" y="41"/>
                  </a:lnTo>
                  <a:lnTo>
                    <a:pt x="178" y="71"/>
                  </a:lnTo>
                  <a:lnTo>
                    <a:pt x="161" y="95"/>
                  </a:lnTo>
                  <a:lnTo>
                    <a:pt x="153" y="101"/>
                  </a:lnTo>
                  <a:lnTo>
                    <a:pt x="157" y="84"/>
                  </a:lnTo>
                  <a:lnTo>
                    <a:pt x="169" y="62"/>
                  </a:lnTo>
                  <a:lnTo>
                    <a:pt x="170" y="42"/>
                  </a:lnTo>
                  <a:lnTo>
                    <a:pt x="170" y="31"/>
                  </a:lnTo>
                  <a:lnTo>
                    <a:pt x="165" y="16"/>
                  </a:lnTo>
                  <a:lnTo>
                    <a:pt x="147" y="20"/>
                  </a:lnTo>
                  <a:lnTo>
                    <a:pt x="130" y="27"/>
                  </a:lnTo>
                  <a:lnTo>
                    <a:pt x="115" y="42"/>
                  </a:lnTo>
                  <a:lnTo>
                    <a:pt x="110" y="50"/>
                  </a:lnTo>
                  <a:lnTo>
                    <a:pt x="111" y="73"/>
                  </a:lnTo>
                  <a:lnTo>
                    <a:pt x="126" y="92"/>
                  </a:lnTo>
                  <a:lnTo>
                    <a:pt x="139" y="102"/>
                  </a:lnTo>
                  <a:lnTo>
                    <a:pt x="145" y="104"/>
                  </a:lnTo>
                  <a:lnTo>
                    <a:pt x="140" y="115"/>
                  </a:lnTo>
                  <a:lnTo>
                    <a:pt x="125" y="104"/>
                  </a:lnTo>
                  <a:lnTo>
                    <a:pt x="106" y="87"/>
                  </a:lnTo>
                  <a:lnTo>
                    <a:pt x="97" y="75"/>
                  </a:lnTo>
                  <a:lnTo>
                    <a:pt x="97" y="67"/>
                  </a:lnTo>
                  <a:lnTo>
                    <a:pt x="85" y="84"/>
                  </a:lnTo>
                  <a:lnTo>
                    <a:pt x="74" y="107"/>
                  </a:lnTo>
                  <a:lnTo>
                    <a:pt x="61" y="129"/>
                  </a:lnTo>
                  <a:lnTo>
                    <a:pt x="44" y="145"/>
                  </a:lnTo>
                  <a:lnTo>
                    <a:pt x="49" y="166"/>
                  </a:lnTo>
                  <a:lnTo>
                    <a:pt x="61" y="184"/>
                  </a:lnTo>
                  <a:lnTo>
                    <a:pt x="80" y="198"/>
                  </a:lnTo>
                  <a:lnTo>
                    <a:pt x="94" y="208"/>
                  </a:lnTo>
                  <a:lnTo>
                    <a:pt x="89" y="218"/>
                  </a:lnTo>
                  <a:lnTo>
                    <a:pt x="69" y="203"/>
                  </a:lnTo>
                  <a:lnTo>
                    <a:pt x="52" y="186"/>
                  </a:lnTo>
                  <a:lnTo>
                    <a:pt x="35" y="167"/>
                  </a:lnTo>
                  <a:lnTo>
                    <a:pt x="32" y="156"/>
                  </a:lnTo>
                  <a:lnTo>
                    <a:pt x="19" y="179"/>
                  </a:lnTo>
                  <a:lnTo>
                    <a:pt x="12" y="216"/>
                  </a:lnTo>
                  <a:lnTo>
                    <a:pt x="21" y="233"/>
                  </a:lnTo>
                  <a:lnTo>
                    <a:pt x="32" y="250"/>
                  </a:lnTo>
                  <a:lnTo>
                    <a:pt x="44" y="263"/>
                  </a:lnTo>
                  <a:lnTo>
                    <a:pt x="61" y="256"/>
                  </a:lnTo>
                  <a:lnTo>
                    <a:pt x="82" y="239"/>
                  </a:lnTo>
                  <a:lnTo>
                    <a:pt x="86" y="222"/>
                  </a:lnTo>
                  <a:lnTo>
                    <a:pt x="97" y="206"/>
                  </a:lnTo>
                  <a:lnTo>
                    <a:pt x="111" y="188"/>
                  </a:lnTo>
                  <a:lnTo>
                    <a:pt x="123" y="157"/>
                  </a:lnTo>
                  <a:lnTo>
                    <a:pt x="132" y="129"/>
                  </a:lnTo>
                  <a:lnTo>
                    <a:pt x="143" y="114"/>
                  </a:lnTo>
                  <a:lnTo>
                    <a:pt x="152" y="107"/>
                  </a:lnTo>
                  <a:lnTo>
                    <a:pt x="164" y="111"/>
                  </a:lnTo>
                  <a:lnTo>
                    <a:pt x="189" y="109"/>
                  </a:lnTo>
                  <a:lnTo>
                    <a:pt x="208" y="99"/>
                  </a:lnTo>
                  <a:lnTo>
                    <a:pt x="221" y="94"/>
                  </a:lnTo>
                  <a:lnTo>
                    <a:pt x="216" y="104"/>
                  </a:lnTo>
                  <a:lnTo>
                    <a:pt x="200" y="116"/>
                  </a:lnTo>
                  <a:lnTo>
                    <a:pt x="180" y="121"/>
                  </a:lnTo>
                  <a:lnTo>
                    <a:pt x="162" y="125"/>
                  </a:lnTo>
                  <a:lnTo>
                    <a:pt x="148" y="123"/>
                  </a:lnTo>
                  <a:lnTo>
                    <a:pt x="137" y="152"/>
                  </a:lnTo>
                  <a:lnTo>
                    <a:pt x="130" y="173"/>
                  </a:lnTo>
                  <a:lnTo>
                    <a:pt x="119" y="191"/>
                  </a:lnTo>
                  <a:lnTo>
                    <a:pt x="111" y="209"/>
                  </a:lnTo>
                  <a:lnTo>
                    <a:pt x="122" y="217"/>
                  </a:lnTo>
                  <a:lnTo>
                    <a:pt x="149" y="211"/>
                  </a:lnTo>
                  <a:lnTo>
                    <a:pt x="167" y="204"/>
                  </a:lnTo>
                  <a:lnTo>
                    <a:pt x="180" y="199"/>
                  </a:lnTo>
                  <a:lnTo>
                    <a:pt x="172" y="210"/>
                  </a:lnTo>
                  <a:lnTo>
                    <a:pt x="158" y="217"/>
                  </a:lnTo>
                  <a:lnTo>
                    <a:pt x="136" y="221"/>
                  </a:lnTo>
                  <a:lnTo>
                    <a:pt x="123" y="229"/>
                  </a:lnTo>
                  <a:lnTo>
                    <a:pt x="108" y="227"/>
                  </a:lnTo>
                  <a:lnTo>
                    <a:pt x="99" y="229"/>
                  </a:lnTo>
                  <a:lnTo>
                    <a:pt x="94" y="239"/>
                  </a:lnTo>
                  <a:lnTo>
                    <a:pt x="83" y="251"/>
                  </a:lnTo>
                  <a:lnTo>
                    <a:pt x="74" y="261"/>
                  </a:lnTo>
                  <a:lnTo>
                    <a:pt x="63" y="265"/>
                  </a:lnTo>
                  <a:lnTo>
                    <a:pt x="55" y="273"/>
                  </a:lnTo>
                  <a:lnTo>
                    <a:pt x="57" y="281"/>
                  </a:lnTo>
                  <a:lnTo>
                    <a:pt x="72" y="288"/>
                  </a:lnTo>
                  <a:lnTo>
                    <a:pt x="92" y="289"/>
                  </a:lnTo>
                  <a:lnTo>
                    <a:pt x="113" y="281"/>
                  </a:lnTo>
                  <a:lnTo>
                    <a:pt x="131" y="268"/>
                  </a:lnTo>
                  <a:lnTo>
                    <a:pt x="146" y="259"/>
                  </a:lnTo>
                  <a:lnTo>
                    <a:pt x="157" y="243"/>
                  </a:lnTo>
                  <a:lnTo>
                    <a:pt x="173" y="222"/>
                  </a:lnTo>
                  <a:lnTo>
                    <a:pt x="179" y="206"/>
                  </a:lnTo>
                  <a:lnTo>
                    <a:pt x="189" y="187"/>
                  </a:lnTo>
                  <a:lnTo>
                    <a:pt x="207" y="152"/>
                  </a:lnTo>
                  <a:lnTo>
                    <a:pt x="219" y="118"/>
                  </a:lnTo>
                  <a:lnTo>
                    <a:pt x="225" y="127"/>
                  </a:lnTo>
                  <a:lnTo>
                    <a:pt x="216" y="155"/>
                  </a:lnTo>
                  <a:lnTo>
                    <a:pt x="207" y="184"/>
                  </a:lnTo>
                  <a:lnTo>
                    <a:pt x="193" y="210"/>
                  </a:lnTo>
                  <a:lnTo>
                    <a:pt x="184" y="230"/>
                  </a:lnTo>
                  <a:lnTo>
                    <a:pt x="163" y="258"/>
                  </a:lnTo>
                  <a:lnTo>
                    <a:pt x="138" y="286"/>
                  </a:lnTo>
                  <a:lnTo>
                    <a:pt x="117" y="298"/>
                  </a:lnTo>
                  <a:lnTo>
                    <a:pt x="92" y="303"/>
                  </a:lnTo>
                  <a:lnTo>
                    <a:pt x="68" y="298"/>
                  </a:lnTo>
                  <a:lnTo>
                    <a:pt x="47" y="291"/>
                  </a:lnTo>
                  <a:lnTo>
                    <a:pt x="38" y="278"/>
                  </a:lnTo>
                  <a:lnTo>
                    <a:pt x="34" y="273"/>
                  </a:lnTo>
                  <a:lnTo>
                    <a:pt x="20" y="259"/>
                  </a:lnTo>
                  <a:lnTo>
                    <a:pt x="8" y="241"/>
                  </a:lnTo>
                  <a:lnTo>
                    <a:pt x="0" y="219"/>
                  </a:lnTo>
                  <a:lnTo>
                    <a:pt x="4" y="199"/>
                  </a:lnTo>
                  <a:lnTo>
                    <a:pt x="8" y="176"/>
                  </a:lnTo>
                  <a:lnTo>
                    <a:pt x="15" y="161"/>
                  </a:lnTo>
                  <a:lnTo>
                    <a:pt x="27" y="150"/>
                  </a:lnTo>
                  <a:lnTo>
                    <a:pt x="41" y="134"/>
                  </a:lnTo>
                  <a:lnTo>
                    <a:pt x="51" y="120"/>
                  </a:lnTo>
                  <a:lnTo>
                    <a:pt x="62" y="104"/>
                  </a:lnTo>
                  <a:lnTo>
                    <a:pt x="76" y="82"/>
                  </a:lnTo>
                  <a:lnTo>
                    <a:pt x="94" y="58"/>
                  </a:lnTo>
                  <a:lnTo>
                    <a:pt x="106" y="41"/>
                  </a:lnTo>
                  <a:lnTo>
                    <a:pt x="124" y="20"/>
                  </a:lnTo>
                  <a:lnTo>
                    <a:pt x="143" y="9"/>
                  </a:lnTo>
                  <a:lnTo>
                    <a:pt x="159" y="0"/>
                  </a:lnTo>
                  <a:lnTo>
                    <a:pt x="182" y="5"/>
                  </a:lnTo>
                  <a:lnTo>
                    <a:pt x="204" y="13"/>
                  </a:lnTo>
                  <a:lnTo>
                    <a:pt x="218" y="23"/>
                  </a:lnTo>
                  <a:lnTo>
                    <a:pt x="235" y="38"/>
                  </a:lnTo>
                  <a:lnTo>
                    <a:pt x="239" y="59"/>
                  </a:lnTo>
                  <a:lnTo>
                    <a:pt x="232" y="78"/>
                  </a:lnTo>
                  <a:lnTo>
                    <a:pt x="236" y="102"/>
                  </a:lnTo>
                  <a:lnTo>
                    <a:pt x="228" y="116"/>
                  </a:lnTo>
                  <a:lnTo>
                    <a:pt x="221" y="113"/>
                  </a:lnTo>
                  <a:lnTo>
                    <a:pt x="221" y="94"/>
                  </a:lnTo>
                  <a:lnTo>
                    <a:pt x="223" y="8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grpSp>
      <p:pic>
        <p:nvPicPr>
          <p:cNvPr id="35" name="Picture 34">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464649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57740"/>
            <a:ext cx="1034822" cy="9327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16823" y="16539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486079" y="359932"/>
            <a:ext cx="10515600" cy="1325563"/>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sz="4800" dirty="0"/>
              <a:t>Levels of Needs</a:t>
            </a:r>
          </a:p>
        </p:txBody>
      </p:sp>
      <p:sp>
        <p:nvSpPr>
          <p:cNvPr id="11" name="Rectangle 3"/>
          <p:cNvSpPr txBox="1">
            <a:spLocks noChangeArrowheads="1"/>
          </p:cNvSpPr>
          <p:nvPr/>
        </p:nvSpPr>
        <p:spPr>
          <a:xfrm>
            <a:off x="1025236" y="1867905"/>
            <a:ext cx="969818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Physiological/Survival needs</a:t>
            </a:r>
          </a:p>
          <a:p>
            <a:pPr lvl="1"/>
            <a:r>
              <a:rPr lang="en-US" altLang="ar-SA" sz="3200" b="1" dirty="0"/>
              <a:t>Food, Clothing, Shelter, Air</a:t>
            </a:r>
          </a:p>
          <a:p>
            <a:r>
              <a:rPr lang="en-US" altLang="ar-SA" sz="3600" b="1" dirty="0">
                <a:solidFill>
                  <a:srgbClr val="FF0000"/>
                </a:solidFill>
              </a:rPr>
              <a:t>Security</a:t>
            </a:r>
          </a:p>
          <a:p>
            <a:pPr lvl="1"/>
            <a:r>
              <a:rPr lang="en-US" altLang="ar-SA" sz="3200" b="1" dirty="0"/>
              <a:t>Feel safe, absence of pain, threat, or illness</a:t>
            </a:r>
          </a:p>
          <a:p>
            <a:r>
              <a:rPr lang="en-US" altLang="ar-SA" sz="3600" b="1" dirty="0">
                <a:solidFill>
                  <a:srgbClr val="FF0000"/>
                </a:solidFill>
              </a:rPr>
              <a:t>Affiliation</a:t>
            </a:r>
          </a:p>
          <a:p>
            <a:pPr lvl="1"/>
            <a:r>
              <a:rPr lang="en-US" altLang="ar-SA" sz="3200" b="1" dirty="0"/>
              <a:t>friendship, company, love, belonging</a:t>
            </a:r>
          </a:p>
          <a:p>
            <a:pPr lvl="1"/>
            <a:r>
              <a:rPr lang="en-US" altLang="ar-SA" sz="3200" b="1" dirty="0"/>
              <a:t>first clear step up from physical needs</a:t>
            </a:r>
          </a:p>
        </p:txBody>
      </p:sp>
    </p:spTree>
    <p:extLst>
      <p:ext uri="{BB962C8B-B14F-4D97-AF65-F5344CB8AC3E}">
        <p14:creationId xmlns:p14="http://schemas.microsoft.com/office/powerpoint/2010/main" val="556695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1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2386" y="297272"/>
            <a:ext cx="1000525" cy="9932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450273" y="269397"/>
            <a:ext cx="10515600" cy="1325563"/>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dirty="0"/>
              <a:t>Need levels (cont.)</a:t>
            </a:r>
          </a:p>
        </p:txBody>
      </p:sp>
      <p:sp>
        <p:nvSpPr>
          <p:cNvPr id="11" name="Rectangle 3"/>
          <p:cNvSpPr txBox="1">
            <a:spLocks noChangeArrowheads="1"/>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Esteem Needs</a:t>
            </a:r>
          </a:p>
          <a:p>
            <a:pPr lvl="1"/>
            <a:r>
              <a:rPr lang="en-US" altLang="ar-SA" sz="3200" b="1" dirty="0"/>
              <a:t>self-respect, achievement, recognition, prestige</a:t>
            </a:r>
          </a:p>
          <a:p>
            <a:pPr lvl="1"/>
            <a:r>
              <a:rPr lang="en-US" altLang="ar-SA" sz="3200" b="1" dirty="0"/>
              <a:t>cues a persons worth</a:t>
            </a:r>
          </a:p>
          <a:p>
            <a:r>
              <a:rPr lang="en-US" altLang="ar-SA" sz="3600" b="1" dirty="0">
                <a:solidFill>
                  <a:srgbClr val="FF0000"/>
                </a:solidFill>
              </a:rPr>
              <a:t>Self-Actualization</a:t>
            </a:r>
          </a:p>
          <a:p>
            <a:pPr lvl="1"/>
            <a:r>
              <a:rPr lang="en-US" altLang="ar-SA" sz="3200" b="1" dirty="0"/>
              <a:t>personal growth, self-fulfillment, realization of full potential</a:t>
            </a:r>
          </a:p>
          <a:p>
            <a:pPr lvl="1"/>
            <a:r>
              <a:rPr lang="en-US" altLang="ar-SA" sz="3200" b="1" dirty="0"/>
              <a:t>Where are YOU on the hierarchy???</a:t>
            </a:r>
          </a:p>
        </p:txBody>
      </p:sp>
    </p:spTree>
    <p:extLst>
      <p:ext uri="{BB962C8B-B14F-4D97-AF65-F5344CB8AC3E}">
        <p14:creationId xmlns:p14="http://schemas.microsoft.com/office/powerpoint/2010/main" val="3979323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11">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23586"/>
            <a:ext cx="11131375" cy="4632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1" y="438126"/>
            <a:ext cx="1100134" cy="774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1094509" y="1981200"/>
            <a:ext cx="8963891" cy="4648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t>Converts overall organizational objectives into specific objectives for work units and individuals</a:t>
            </a:r>
          </a:p>
          <a:p>
            <a:pPr>
              <a:spcBef>
                <a:spcPts val="1800"/>
              </a:spcBef>
              <a:spcAft>
                <a:spcPts val="1200"/>
              </a:spcAft>
            </a:pPr>
            <a:r>
              <a:rPr lang="en-US" altLang="ar-SA" sz="3200" b="1" dirty="0"/>
              <a:t>Common ingredients:</a:t>
            </a:r>
          </a:p>
          <a:p>
            <a:pPr lvl="1"/>
            <a:r>
              <a:rPr lang="en-US" altLang="ar-SA" sz="2800" b="1" dirty="0"/>
              <a:t>Goal specificity</a:t>
            </a:r>
          </a:p>
          <a:p>
            <a:pPr lvl="1"/>
            <a:r>
              <a:rPr lang="en-US" altLang="ar-SA" sz="2800" b="1" dirty="0"/>
              <a:t>Explicit time period</a:t>
            </a:r>
          </a:p>
          <a:p>
            <a:pPr lvl="1"/>
            <a:r>
              <a:rPr lang="en-US" altLang="ar-SA" sz="2800" b="1" dirty="0"/>
              <a:t>Performance feedback</a:t>
            </a:r>
          </a:p>
          <a:p>
            <a:pPr lvl="1"/>
            <a:r>
              <a:rPr lang="en-US" altLang="ar-SA" sz="2800" b="1" dirty="0"/>
              <a:t>Participation in decision making</a:t>
            </a:r>
          </a:p>
        </p:txBody>
      </p:sp>
      <p:pic>
        <p:nvPicPr>
          <p:cNvPr id="11" name="Picture 7" descr="C:\Users\Bob Stretch\AppData\Local\Microsoft\Windows\Temporary Internet Files\Content.IE5\A7X84Z83\MPj04393280000[1].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4599" y="1212844"/>
            <a:ext cx="3733800"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2"/>
          <p:cNvSpPr txBox="1">
            <a:spLocks noChangeArrowheads="1"/>
          </p:cNvSpPr>
          <p:nvPr/>
        </p:nvSpPr>
        <p:spPr>
          <a:xfrm>
            <a:off x="838200" y="365125"/>
            <a:ext cx="10515600" cy="1325563"/>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dirty="0"/>
              <a:t>Management by Objectives (MBO)</a:t>
            </a:r>
          </a:p>
        </p:txBody>
      </p:sp>
    </p:spTree>
    <p:extLst>
      <p:ext uri="{BB962C8B-B14F-4D97-AF65-F5344CB8AC3E}">
        <p14:creationId xmlns:p14="http://schemas.microsoft.com/office/powerpoint/2010/main" val="1701233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8497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718976"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956603" y="1559206"/>
            <a:ext cx="9985772" cy="4109246"/>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896</TotalTime>
  <Words>1727</Words>
  <Application>Microsoft Office PowerPoint</Application>
  <PresentationFormat>Widescreen</PresentationFormat>
  <Paragraphs>324</Paragraphs>
  <Slides>41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Aharoni</vt: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Leadership</vt:lpstr>
      <vt:lpstr>PowerPoint Presentation</vt:lpstr>
      <vt:lpstr>Theories of Leadership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Factors Affecting Style</vt:lpstr>
      <vt:lpstr>PowerPoint Presentation</vt:lpstr>
      <vt:lpstr>PowerPoint Presentation</vt:lpstr>
      <vt:lpstr>PowerPoint Presentation</vt:lpstr>
      <vt:lpstr>PowerPoint Presentation</vt:lpstr>
      <vt:lpstr>Maslow’s Hierarchy</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62</cp:revision>
  <dcterms:created xsi:type="dcterms:W3CDTF">2023-04-29T09:08:23Z</dcterms:created>
  <dcterms:modified xsi:type="dcterms:W3CDTF">2023-10-03T06:54:24Z</dcterms:modified>
</cp:coreProperties>
</file>