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Lst>
  <p:notesMasterIdLst>
    <p:notesMasterId r:id="rId46"/>
  </p:notesMasterIdLst>
  <p:sldIdLst>
    <p:sldId id="1115" r:id="rId3"/>
    <p:sldId id="1100" r:id="rId4"/>
    <p:sldId id="1232" r:id="rId5"/>
    <p:sldId id="1275" r:id="rId6"/>
    <p:sldId id="1276" r:id="rId7"/>
    <p:sldId id="1281" r:id="rId8"/>
    <p:sldId id="1283" r:id="rId9"/>
    <p:sldId id="1277" r:id="rId10"/>
    <p:sldId id="1282" r:id="rId11"/>
    <p:sldId id="1278" r:id="rId12"/>
    <p:sldId id="1279" r:id="rId13"/>
    <p:sldId id="1280" r:id="rId14"/>
    <p:sldId id="1284" r:id="rId15"/>
    <p:sldId id="1285" r:id="rId16"/>
    <p:sldId id="1286" r:id="rId17"/>
    <p:sldId id="1287" r:id="rId18"/>
    <p:sldId id="1294" r:id="rId19"/>
    <p:sldId id="1314" r:id="rId20"/>
    <p:sldId id="1310" r:id="rId21"/>
    <p:sldId id="1311" r:id="rId22"/>
    <p:sldId id="1312" r:id="rId23"/>
    <p:sldId id="1315" r:id="rId24"/>
    <p:sldId id="1316" r:id="rId25"/>
    <p:sldId id="1298" r:id="rId26"/>
    <p:sldId id="1300" r:id="rId27"/>
    <p:sldId id="1320" r:id="rId28"/>
    <p:sldId id="1289" r:id="rId29"/>
    <p:sldId id="1317" r:id="rId30"/>
    <p:sldId id="1318" r:id="rId31"/>
    <p:sldId id="1319" r:id="rId32"/>
    <p:sldId id="1290" r:id="rId33"/>
    <p:sldId id="1302" r:id="rId34"/>
    <p:sldId id="1303" r:id="rId35"/>
    <p:sldId id="1291" r:id="rId36"/>
    <p:sldId id="1292" r:id="rId37"/>
    <p:sldId id="1293" r:id="rId38"/>
    <p:sldId id="1308" r:id="rId39"/>
    <p:sldId id="1309" r:id="rId40"/>
    <p:sldId id="1304" r:id="rId41"/>
    <p:sldId id="1305" r:id="rId42"/>
    <p:sldId id="1306" r:id="rId43"/>
    <p:sldId id="1307" r:id="rId44"/>
    <p:sldId id="1193" r:id="rId45"/>
  </p:sldIdLst>
  <p:sldSz cx="20104100" cy="11309350"/>
  <p:notesSz cx="11309350" cy="2010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41" d="100"/>
          <a:sy n="41" d="100"/>
        </p:scale>
        <p:origin x="608" y="4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900956" cy="100746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405715" y="0"/>
            <a:ext cx="4900956" cy="1007464"/>
          </a:xfrm>
          <a:prstGeom prst="rect">
            <a:avLst/>
          </a:prstGeom>
        </p:spPr>
        <p:txBody>
          <a:bodyPr vert="horz" lIns="91440" tIns="45720" rIns="91440" bIns="45720" rtlCol="0"/>
          <a:lstStyle>
            <a:lvl1pPr algn="r">
              <a:defRPr sz="1200"/>
            </a:lvl1pPr>
          </a:lstStyle>
          <a:p>
            <a:fld id="{B5A4363D-4C05-49D6-9067-C91F0F3B5AAC}" type="datetimeFigureOut">
              <a:rPr lang="en-US" smtClean="0"/>
              <a:t>4/6/2023</a:t>
            </a:fld>
            <a:endParaRPr lang="en-US"/>
          </a:p>
        </p:txBody>
      </p:sp>
      <p:sp>
        <p:nvSpPr>
          <p:cNvPr id="4" name="Slide Image Placeholder 3"/>
          <p:cNvSpPr>
            <a:spLocks noGrp="1" noRot="1" noChangeAspect="1"/>
          </p:cNvSpPr>
          <p:nvPr>
            <p:ph type="sldImg" idx="2"/>
          </p:nvPr>
        </p:nvSpPr>
        <p:spPr>
          <a:xfrm>
            <a:off x="-373063" y="2514600"/>
            <a:ext cx="12055476" cy="67833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130578" y="9673900"/>
            <a:ext cx="9048194" cy="79186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639"/>
            <a:ext cx="4900956" cy="10074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405715" y="19096639"/>
            <a:ext cx="4900956" cy="1007462"/>
          </a:xfrm>
          <a:prstGeom prst="rect">
            <a:avLst/>
          </a:prstGeom>
        </p:spPr>
        <p:txBody>
          <a:bodyPr vert="horz" lIns="91440" tIns="45720" rIns="91440" bIns="45720" rtlCol="0" anchor="b"/>
          <a:lstStyle>
            <a:lvl1pPr algn="r">
              <a:defRPr sz="1200"/>
            </a:lvl1pPr>
          </a:lstStyle>
          <a:p>
            <a:fld id="{E1732F0B-255F-4B50-B595-6F56EBA43064}" type="slidenum">
              <a:rPr lang="en-US" smtClean="0"/>
              <a:t>‹#›</a:t>
            </a:fld>
            <a:endParaRPr lang="en-US"/>
          </a:p>
        </p:txBody>
      </p:sp>
    </p:spTree>
    <p:extLst>
      <p:ext uri="{BB962C8B-B14F-4D97-AF65-F5344CB8AC3E}">
        <p14:creationId xmlns:p14="http://schemas.microsoft.com/office/powerpoint/2010/main" val="2710971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1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2742996"/>
            <a:ext cx="15078075" cy="304519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609077"/>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5" y="10517696"/>
            <a:ext cx="4623943" cy="276999"/>
          </a:xfrm>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a:xfrm>
            <a:off x="6835394" y="10517696"/>
            <a:ext cx="6433312" cy="276999"/>
          </a:xfrm>
        </p:spPr>
        <p:txBody>
          <a:bodyPr/>
          <a:lstStyle/>
          <a:p>
            <a:endParaRPr lang="en-US"/>
          </a:p>
        </p:txBody>
      </p:sp>
      <p:sp>
        <p:nvSpPr>
          <p:cNvPr id="6" name="Slide Number Placeholder 5"/>
          <p:cNvSpPr>
            <a:spLocks noGrp="1"/>
          </p:cNvSpPr>
          <p:nvPr>
            <p:ph type="sldNum" sz="quarter" idx="12"/>
          </p:nvPr>
        </p:nvSpPr>
        <p:spPr>
          <a:xfrm>
            <a:off x="14474953" y="10517696"/>
            <a:ext cx="4623943" cy="276999"/>
          </a:xfrm>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78912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6480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7110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US"/>
              <a:t>Click to edit Master title style</a:t>
            </a:r>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6263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82157"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177700" y="3010591"/>
            <a:ext cx="8544243" cy="71756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05883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US"/>
              <a:t>Click to edit Master title style</a:t>
            </a:r>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US"/>
              <a:t>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0117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9901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6231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8317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US"/>
              <a:t>Click to edit Master title style</a:t>
            </a:r>
          </a:p>
        </p:txBody>
      </p:sp>
      <p:sp>
        <p:nvSpPr>
          <p:cNvPr id="3" name="Picture Placeholder 2"/>
          <p:cNvSpPr>
            <a:spLocks noGrp="1"/>
          </p:cNvSpPr>
          <p:nvPr>
            <p:ph type="pic" idx="1"/>
          </p:nvPr>
        </p:nvSpPr>
        <p:spPr>
          <a:xfrm>
            <a:off x="8546861" y="1628338"/>
            <a:ext cx="10177701" cy="8036969"/>
          </a:xfrm>
        </p:spPr>
        <p:txBody>
          <a:bodyPr/>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87567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8355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58042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162972" y="4531969"/>
            <a:ext cx="5778155" cy="1885314"/>
          </a:xfrm>
          <a:prstGeom prst="rect">
            <a:avLst/>
          </a:prstGeom>
        </p:spPr>
        <p:txBody>
          <a:bodyPr wrap="square" lIns="0" tIns="0" rIns="0" bIns="0">
            <a:spAutoFit/>
          </a:bodyPr>
          <a:lstStyle>
            <a:lvl1pPr>
              <a:defRPr sz="5100" b="0" i="0">
                <a:solidFill>
                  <a:schemeClr val="tx1"/>
                </a:solidFill>
                <a:latin typeface="Arial"/>
                <a:cs typeface="Arial"/>
              </a:defRPr>
            </a:lvl1pPr>
          </a:lstStyle>
          <a:p>
            <a:endParaRPr/>
          </a:p>
        </p:txBody>
      </p:sp>
      <p:sp>
        <p:nvSpPr>
          <p:cNvPr id="3" name="Holder 3"/>
          <p:cNvSpPr>
            <a:spLocks noGrp="1"/>
          </p:cNvSpPr>
          <p:nvPr>
            <p:ph type="body" idx="1"/>
          </p:nvPr>
        </p:nvSpPr>
        <p:spPr>
          <a:xfrm>
            <a:off x="2219827" y="2230298"/>
            <a:ext cx="15664444" cy="770445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4/6/2023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7"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8C74A31B-FF56-417B-8DEE-958FFCC6BCD5}" type="datetimeFigureOut">
              <a:rPr lang="en-US" smtClean="0"/>
              <a:t>4/6/2023</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186634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jpeg"/><Relationship Id="rId2" Type="http://schemas.openxmlformats.org/officeDocument/2006/relationships/image" Target="../media/image1.emf"/><Relationship Id="rId1" Type="http://schemas.openxmlformats.org/officeDocument/2006/relationships/slideLayout" Target="../slideLayouts/slideLayout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jpeg"/><Relationship Id="rId2" Type="http://schemas.openxmlformats.org/officeDocument/2006/relationships/image" Target="../media/image7.jpg"/><Relationship Id="rId1" Type="http://schemas.openxmlformats.org/officeDocument/2006/relationships/slideLayout" Target="../slideLayouts/slideLayout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image" Target="../media/image19.png"/><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image" Target="../media/image6.jpeg"/><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image" Target="../media/image14.emf"/><Relationship Id="rId9" Type="http://schemas.openxmlformats.org/officeDocument/2006/relationships/image" Target="../media/image17.emf"/></Relationships>
</file>

<file path=ppt/slides/_rels/slide4.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hyperlink" Target="https://www.invespcro.com/blog/customer-acquisition-retention/"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hyperlink" Target="https://www.activecampaign.com/" TargetMode="External"/><Relationship Id="rId5" Type="http://schemas.openxmlformats.org/officeDocument/2006/relationships/image" Target="../media/image15.png"/><Relationship Id="rId10" Type="http://schemas.openxmlformats.org/officeDocument/2006/relationships/hyperlink" Target="https://mailchimp.com/"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2.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3.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4.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16.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emf"/><Relationship Id="rId9"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hyperlink" Target="https://www.mailerlite.com/signup"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1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hyperlink" Target="https://www.mailerlite.com/help/how-to-get-approved"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1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22.png"/><Relationship Id="rId4" Type="http://schemas.openxmlformats.org/officeDocument/2006/relationships/image" Target="../media/image14.emf"/><Relationship Id="rId9" Type="http://schemas.openxmlformats.org/officeDocument/2006/relationships/image" Target="../media/image6.jpeg"/></Relationships>
</file>

<file path=ppt/slides/_rels/slide2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hyperlink" Target="https://www.mailerlite.com/help/how-to-switch-from-mailchimp-to-mailerlite" TargetMode="External"/><Relationship Id="rId5" Type="http://schemas.openxmlformats.org/officeDocument/2006/relationships/image" Target="../media/image15.png"/><Relationship Id="rId10" Type="http://schemas.openxmlformats.org/officeDocument/2006/relationships/hyperlink" Target="https://www.mailerlite.com/help/how-to-import-subscribers"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2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23.png"/><Relationship Id="rId4" Type="http://schemas.openxmlformats.org/officeDocument/2006/relationships/image" Target="../media/image14.emf"/><Relationship Id="rId9" Type="http://schemas.openxmlformats.org/officeDocument/2006/relationships/image" Target="../media/image6.jpeg"/></Relationships>
</file>

<file path=ppt/slides/_rels/slide2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hyperlink" Target="https://www.mailerlite.com/help/how-to-use-the-custom-html-editor" TargetMode="External"/><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hyperlink" Target="https://www.mailerlite.com/help/how-to-use-the-rich-text-editor" TargetMode="External"/><Relationship Id="rId5" Type="http://schemas.openxmlformats.org/officeDocument/2006/relationships/image" Target="../media/image15.png"/><Relationship Id="rId10" Type="http://schemas.openxmlformats.org/officeDocument/2006/relationships/hyperlink" Target="https://www.mailerlite.com/help/how-to-use-the-drag-and-drop-editor" TargetMode="External"/><Relationship Id="rId4" Type="http://schemas.openxmlformats.org/officeDocument/2006/relationships/image" Target="../media/image14.emf"/><Relationship Id="rId9" Type="http://schemas.openxmlformats.org/officeDocument/2006/relationships/hyperlink" Target="https://www.mailerlite.com/help/how-to-create-and-schedule-a-campaign"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24.png"/></Relationships>
</file>

<file path=ppt/slides/_rels/slide2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25.jpg"/></Relationships>
</file>

<file path=ppt/slides/_rels/slide2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7.png"/><Relationship Id="rId2" Type="http://schemas.openxmlformats.org/officeDocument/2006/relationships/image" Target="../media/image14.emf"/><Relationship Id="rId1" Type="http://schemas.openxmlformats.org/officeDocument/2006/relationships/slideLayout" Target="../slideLayouts/slideLayout13.xml"/><Relationship Id="rId6" Type="http://schemas.openxmlformats.org/officeDocument/2006/relationships/image" Target="../media/image6.jpe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9.png"/><Relationship Id="rId2" Type="http://schemas.openxmlformats.org/officeDocument/2006/relationships/image" Target="../media/image14.emf"/><Relationship Id="rId1" Type="http://schemas.openxmlformats.org/officeDocument/2006/relationships/slideLayout" Target="../slideLayouts/slideLayout13.xml"/><Relationship Id="rId6" Type="http://schemas.openxmlformats.org/officeDocument/2006/relationships/image" Target="../media/image28.jpg"/><Relationship Id="rId5" Type="http://schemas.openxmlformats.org/officeDocument/2006/relationships/image" Target="../media/image6.jpe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hyperlink" Target="https://www.mailerlite.com/help/how-to-create-websites"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2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0.png"/><Relationship Id="rId4" Type="http://schemas.openxmlformats.org/officeDocument/2006/relationships/image" Target="../media/image14.emf"/><Relationship Id="rId9" Type="http://schemas.openxmlformats.org/officeDocument/2006/relationships/image" Target="../media/image6.jpeg"/></Relationships>
</file>

<file path=ppt/slides/_rels/slide3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1.png"/><Relationship Id="rId4" Type="http://schemas.openxmlformats.org/officeDocument/2006/relationships/image" Target="../media/image14.emf"/><Relationship Id="rId9" Type="http://schemas.openxmlformats.org/officeDocument/2006/relationships/image" Target="../media/image6.jpeg"/></Relationships>
</file>

<file path=ppt/slides/_rels/slide3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2.png"/><Relationship Id="rId4" Type="http://schemas.openxmlformats.org/officeDocument/2006/relationships/image" Target="../media/image14.emf"/><Relationship Id="rId9" Type="http://schemas.openxmlformats.org/officeDocument/2006/relationships/image" Target="../media/image6.jpeg"/></Relationships>
</file>

<file path=ppt/slides/_rels/slide32.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3.png"/><Relationship Id="rId4" Type="http://schemas.openxmlformats.org/officeDocument/2006/relationships/image" Target="../media/image14.emf"/><Relationship Id="rId9" Type="http://schemas.openxmlformats.org/officeDocument/2006/relationships/image" Target="../media/image6.jpeg"/></Relationships>
</file>

<file path=ppt/slides/_rels/slide33.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4.png"/><Relationship Id="rId4" Type="http://schemas.openxmlformats.org/officeDocument/2006/relationships/image" Target="../media/image14.emf"/><Relationship Id="rId9" Type="http://schemas.openxmlformats.org/officeDocument/2006/relationships/image" Target="../media/image6.jpeg"/></Relationships>
</file>

<file path=ppt/slides/_rels/slide34.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5.png"/><Relationship Id="rId4" Type="http://schemas.openxmlformats.org/officeDocument/2006/relationships/image" Target="../media/image14.emf"/><Relationship Id="rId9" Type="http://schemas.openxmlformats.org/officeDocument/2006/relationships/image" Target="../media/image6.jpeg"/></Relationships>
</file>

<file path=ppt/slides/_rels/slide35.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6.jpg"/><Relationship Id="rId4" Type="http://schemas.openxmlformats.org/officeDocument/2006/relationships/image" Target="../media/image14.emf"/><Relationship Id="rId9" Type="http://schemas.openxmlformats.org/officeDocument/2006/relationships/image" Target="../media/image6.jpeg"/></Relationships>
</file>

<file path=ppt/slides/_rels/slide36.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7.xml.rels><?xml version="1.0" encoding="UTF-8" standalone="yes"?>
<Relationships xmlns="http://schemas.openxmlformats.org/package/2006/relationships"><Relationship Id="rId8" Type="http://schemas.openxmlformats.org/officeDocument/2006/relationships/image" Target="../media/image17.emf"/><Relationship Id="rId13" Type="http://schemas.openxmlformats.org/officeDocument/2006/relationships/hyperlink" Target="https://www.hubspot.com/products/crm/lead-management?_ga=2.237799555.2062735734.1659555085-2629065.1659555085&amp;hubs_content=blog.hubspot.com/marketing/email-marketing-automation-examples&amp;hubs_content-cta=convert%20leads%20into%20customers&amp;hubs_post=blog.hubspot.com/marketing/email-marketing-automation-examples&amp;hubs_post-cta=convert%20leads%20into%20customers" TargetMode="External"/><Relationship Id="rId3" Type="http://schemas.openxmlformats.org/officeDocument/2006/relationships/image" Target="../media/image13.emf"/><Relationship Id="rId7" Type="http://schemas.openxmlformats.org/officeDocument/2006/relationships/image" Target="../media/image10.emf"/><Relationship Id="rId12" Type="http://schemas.openxmlformats.org/officeDocument/2006/relationships/hyperlink" Target="https://www.hubspot.com/products/crm/lead-management?_ga=2.66239593.619300052.1636033954-1424009568.1636033954&amp;hubs_content=blog.hubspot.com/marketing/email-marketing-automation-examples&amp;hubs_content-cta=%20&amp;hubs_post=blog.hubspot.com/marketing/email-marketing-automation-examples&amp;hubs_post-cta=%20" TargetMode="External"/><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11" Type="http://schemas.openxmlformats.org/officeDocument/2006/relationships/hyperlink" Target="https://knowledge.hubspot.com/email/create-automated-emails-to-use-in-workflows?_ga=2.66239593.619300052.1636033954-1424009568.1636033954&amp;hubs_post=blog.hubspot.com/marketing/email-marketing-automation-examples&amp;hubs_post-cta=workflows" TargetMode="External"/><Relationship Id="rId5" Type="http://schemas.openxmlformats.org/officeDocument/2006/relationships/image" Target="../media/image15.png"/><Relationship Id="rId10" Type="http://schemas.openxmlformats.org/officeDocument/2006/relationships/hyperlink" Target="https://knowledge.hubspot.com/email/create-automated-emails-to-use-in-workflows?_ga=2.66239593.619300052.1636033954-1424009568.1636033954&amp;hubs_post=blog.hubspot.com/marketing/email-marketing-automation-examples&amp;hubs_post-cta=%20" TargetMode="External"/><Relationship Id="rId4" Type="http://schemas.openxmlformats.org/officeDocument/2006/relationships/image" Target="../media/image14.emf"/><Relationship Id="rId9" Type="http://schemas.openxmlformats.org/officeDocument/2006/relationships/image" Target="../media/image6.jpeg"/></Relationships>
</file>

<file path=ppt/slides/_rels/slide3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4" Type="http://schemas.openxmlformats.org/officeDocument/2006/relationships/image" Target="../media/image14.emf"/><Relationship Id="rId9" Type="http://schemas.openxmlformats.org/officeDocument/2006/relationships/image" Target="../media/image6.jpeg"/></Relationships>
</file>

<file path=ppt/slides/_rels/slide39.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7.png"/><Relationship Id="rId4" Type="http://schemas.openxmlformats.org/officeDocument/2006/relationships/image" Target="../media/image14.emf"/><Relationship Id="rId9" Type="http://schemas.openxmlformats.org/officeDocument/2006/relationships/image" Target="../media/image6.jpeg"/></Relationships>
</file>

<file path=ppt/slides/_rels/slide40.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8.png"/><Relationship Id="rId4" Type="http://schemas.openxmlformats.org/officeDocument/2006/relationships/image" Target="../media/image14.emf"/><Relationship Id="rId9" Type="http://schemas.openxmlformats.org/officeDocument/2006/relationships/image" Target="../media/image6.jpeg"/></Relationships>
</file>

<file path=ppt/slides/_rels/slide41.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39.png"/><Relationship Id="rId4" Type="http://schemas.openxmlformats.org/officeDocument/2006/relationships/image" Target="../media/image14.emf"/><Relationship Id="rId9" Type="http://schemas.openxmlformats.org/officeDocument/2006/relationships/image" Target="../media/image6.jpeg"/></Relationships>
</file>

<file path=ppt/slides/_rels/slide42.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15.png"/><Relationship Id="rId10" Type="http://schemas.openxmlformats.org/officeDocument/2006/relationships/image" Target="../media/image40.png"/><Relationship Id="rId4" Type="http://schemas.openxmlformats.org/officeDocument/2006/relationships/image" Target="../media/image14.emf"/><Relationship Id="rId9" Type="http://schemas.openxmlformats.org/officeDocument/2006/relationships/image" Target="../media/image6.jpeg"/></Relationships>
</file>

<file path=ppt/slides/_rels/slide4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3.emf"/><Relationship Id="rId7" Type="http://schemas.openxmlformats.org/officeDocument/2006/relationships/image" Target="../media/image10.emf"/><Relationship Id="rId2" Type="http://schemas.openxmlformats.org/officeDocument/2006/relationships/image" Target="../media/image12.emf"/><Relationship Id="rId1" Type="http://schemas.openxmlformats.org/officeDocument/2006/relationships/slideLayout" Target="../slideLayouts/slideLayout13.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14.emf"/><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97"/>
            <a:ext cx="19155044" cy="11015154"/>
          </a:xfrm>
          <a:prstGeom prst="rect">
            <a:avLst/>
          </a:prstGeom>
        </p:spPr>
      </p:pic>
      <p:sp>
        <p:nvSpPr>
          <p:cNvPr id="11" name="Rectangle 10"/>
          <p:cNvSpPr/>
          <p:nvPr/>
        </p:nvSpPr>
        <p:spPr>
          <a:xfrm rot="10800000">
            <a:off x="-130303" y="-153175"/>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l="984" r="914" b="11911"/>
          <a:stretch/>
        </p:blipFill>
        <p:spPr>
          <a:xfrm>
            <a:off x="1" y="3405472"/>
            <a:ext cx="20118461" cy="7953743"/>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4996" y="8185636"/>
            <a:ext cx="2802365" cy="2513013"/>
          </a:xfrm>
          <a:prstGeom prst="rect">
            <a:avLst/>
          </a:prstGeom>
        </p:spPr>
      </p:pic>
      <p:pic>
        <p:nvPicPr>
          <p:cNvPr id="12" name="Picture 11"/>
          <p:cNvPicPr>
            <a:picLocks noChangeAspect="1"/>
          </p:cNvPicPr>
          <p:nvPr/>
        </p:nvPicPr>
        <p:blipFill>
          <a:blip r:embed="rId5"/>
          <a:stretch>
            <a:fillRect/>
          </a:stretch>
        </p:blipFill>
        <p:spPr>
          <a:xfrm>
            <a:off x="-29597" y="33616"/>
            <a:ext cx="11071850" cy="3252297"/>
          </a:xfrm>
          <a:prstGeom prst="rect">
            <a:avLst/>
          </a:prstGeom>
        </p:spPr>
      </p:pic>
      <p:pic>
        <p:nvPicPr>
          <p:cNvPr id="13" name="Picture 12"/>
          <p:cNvPicPr>
            <a:picLocks noChangeAspect="1"/>
          </p:cNvPicPr>
          <p:nvPr/>
        </p:nvPicPr>
        <p:blipFill>
          <a:blip r:embed="rId6"/>
          <a:stretch>
            <a:fillRect/>
          </a:stretch>
        </p:blipFill>
        <p:spPr>
          <a:xfrm>
            <a:off x="5086722" y="9704868"/>
            <a:ext cx="15017378" cy="1629600"/>
          </a:xfrm>
          <a:prstGeom prst="rect">
            <a:avLst/>
          </a:prstGeom>
        </p:spPr>
      </p:pic>
      <p:sp>
        <p:nvSpPr>
          <p:cNvPr id="14" name="TextBox 13"/>
          <p:cNvSpPr txBox="1"/>
          <p:nvPr/>
        </p:nvSpPr>
        <p:spPr>
          <a:xfrm>
            <a:off x="374650" y="15875"/>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10</a:t>
            </a:r>
            <a:r>
              <a:rPr lang="en-US" sz="4617" b="1" baseline="30000" dirty="0">
                <a:solidFill>
                  <a:srgbClr val="FF9518"/>
                </a:solidFill>
                <a:latin typeface="Tajawal Medium" panose="00000600000000000000" pitchFamily="2" charset="-78"/>
                <a:cs typeface="Tajawal Medium" panose="00000600000000000000" pitchFamily="2" charset="-78"/>
              </a:rPr>
              <a:t>th</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8127600" y="9940774"/>
            <a:ext cx="12925557" cy="1107996"/>
          </a:xfrm>
          <a:prstGeom prst="rect">
            <a:avLst/>
          </a:prstGeom>
          <a:noFill/>
        </p:spPr>
        <p:txBody>
          <a:bodyPr wrap="square" rtlCol="0">
            <a:spAutoFit/>
          </a:bodyPr>
          <a:lstStyle/>
          <a:p>
            <a:pPr fontAlgn="base"/>
            <a:r>
              <a:rPr lang="en-US" sz="6600" b="1" dirty="0">
                <a:solidFill>
                  <a:srgbClr val="FFFFFF"/>
                </a:solidFill>
                <a:latin typeface="Unify Sans Bold"/>
              </a:rPr>
              <a:t>Email Marketing</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C239DE-484F-4D6B-94E2-6BCDC141A9F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01221" y="9832779"/>
            <a:ext cx="1294036" cy="13023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3398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2">
            <a:extLst>
              <a:ext uri="{FF2B5EF4-FFF2-40B4-BE49-F238E27FC236}">
                <a16:creationId xmlns:a16="http://schemas.microsoft.com/office/drawing/2014/main" id="{2CCBA97D-251C-4694-B7E0-502CA1A4453E}"/>
              </a:ext>
            </a:extLst>
          </p:cNvPr>
          <p:cNvSpPr/>
          <p:nvPr/>
        </p:nvSpPr>
        <p:spPr>
          <a:xfrm>
            <a:off x="187255" y="1978528"/>
            <a:ext cx="6838557" cy="7333747"/>
          </a:xfrm>
          <a:prstGeom prst="rect">
            <a:avLst/>
          </a:prstGeom>
          <a:blipFill>
            <a:blip r:embed="rId2" cstate="print"/>
            <a:stretch>
              <a:fillRect/>
            </a:stretch>
          </a:blipFill>
        </p:spPr>
        <p:txBody>
          <a:bodyPr wrap="square" lIns="0" tIns="0" rIns="0" bIns="0" rtlCol="0"/>
          <a:lstStyle/>
          <a:p>
            <a:pPr defTabSz="1507846"/>
            <a:endParaRPr lang="en-US" sz="2968" dirty="0">
              <a:solidFill>
                <a:prstClr val="black"/>
              </a:solidFill>
              <a:latin typeface="Calibri" panose="020F0502020204030204"/>
            </a:endParaRPr>
          </a:p>
          <a:p>
            <a:pPr defTabSz="1507846"/>
            <a:endParaRPr sz="5277" dirty="0">
              <a:solidFill>
                <a:prstClr val="white"/>
              </a:solidFill>
              <a:latin typeface="Calibri" panose="020F0502020204030204"/>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040" y="9451523"/>
            <a:ext cx="2015728" cy="1807598"/>
          </a:xfrm>
          <a:prstGeom prst="rect">
            <a:avLst/>
          </a:prstGeom>
        </p:spPr>
      </p:pic>
      <p:pic>
        <p:nvPicPr>
          <p:cNvPr id="3" name="Picture 2"/>
          <p:cNvPicPr>
            <a:picLocks noChangeAspect="1"/>
          </p:cNvPicPr>
          <p:nvPr/>
        </p:nvPicPr>
        <p:blipFill>
          <a:blip r:embed="rId4"/>
          <a:stretch>
            <a:fillRect/>
          </a:stretch>
        </p:blipFill>
        <p:spPr>
          <a:xfrm>
            <a:off x="3606533" y="10356917"/>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pic>
        <p:nvPicPr>
          <p:cNvPr id="5" name="Picture 4"/>
          <p:cNvPicPr>
            <a:picLocks noChangeAspect="1"/>
          </p:cNvPicPr>
          <p:nvPr/>
        </p:nvPicPr>
        <p:blipFill>
          <a:blip r:embed="rId5"/>
          <a:stretch>
            <a:fillRect/>
          </a:stretch>
        </p:blipFill>
        <p:spPr>
          <a:xfrm>
            <a:off x="19907338" y="3636056"/>
            <a:ext cx="393524" cy="4467909"/>
          </a:xfrm>
          <a:prstGeom prst="rect">
            <a:avLst/>
          </a:prstGeom>
        </p:spPr>
      </p:pic>
      <p:pic>
        <p:nvPicPr>
          <p:cNvPr id="6" name="Picture 5"/>
          <p:cNvPicPr>
            <a:picLocks noChangeAspect="1"/>
          </p:cNvPicPr>
          <p:nvPr/>
        </p:nvPicPr>
        <p:blipFill>
          <a:blip r:embed="rId6"/>
          <a:stretch>
            <a:fillRect/>
          </a:stretch>
        </p:blipFill>
        <p:spPr>
          <a:xfrm>
            <a:off x="62512" y="76895"/>
            <a:ext cx="15171138" cy="2655153"/>
          </a:xfrm>
          <a:prstGeom prst="rect">
            <a:avLst/>
          </a:prstGeom>
        </p:spPr>
      </p:pic>
      <p:sp>
        <p:nvSpPr>
          <p:cNvPr id="7" name="TextBox 6"/>
          <p:cNvSpPr txBox="1"/>
          <p:nvPr/>
        </p:nvSpPr>
        <p:spPr>
          <a:xfrm>
            <a:off x="5861050" y="1074470"/>
            <a:ext cx="6276131" cy="830997"/>
          </a:xfrm>
          <a:prstGeom prst="rect">
            <a:avLst/>
          </a:prstGeom>
          <a:noFill/>
        </p:spPr>
        <p:txBody>
          <a:bodyPr wrap="square" rtlCol="0">
            <a:spAutoFit/>
          </a:bodyPr>
          <a:lstStyle/>
          <a:p>
            <a:pPr fontAlgn="base"/>
            <a:r>
              <a:rPr lang="en-US" sz="4800" b="1" dirty="0">
                <a:solidFill>
                  <a:srgbClr val="FFFFFF"/>
                </a:solidFill>
                <a:latin typeface="Unify Sans Bold"/>
              </a:rPr>
              <a:t>Email Marketing</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7DCB88C9-CD7A-4142-A864-1D93BA997442}"/>
              </a:ext>
            </a:extLst>
          </p:cNvPr>
          <p:cNvSpPr txBox="1">
            <a:spLocks/>
          </p:cNvSpPr>
          <p:nvPr/>
        </p:nvSpPr>
        <p:spPr>
          <a:xfrm>
            <a:off x="7208512" y="2801672"/>
            <a:ext cx="12516125" cy="72564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1507846">
              <a:spcBef>
                <a:spcPts val="1649"/>
              </a:spcBef>
              <a:buNone/>
            </a:pPr>
            <a:r>
              <a:rPr lang="en-US" sz="4400" b="1" u="sng" kern="0" dirty="0">
                <a:solidFill>
                  <a:srgbClr val="007BA4"/>
                </a:solidFill>
              </a:rPr>
              <a:t>Main topics of the lecture:</a:t>
            </a:r>
          </a:p>
          <a:p>
            <a:pPr marL="848215" indent="-848215" algn="just">
              <a:buFont typeface="Calibri" pitchFamily="34" charset="0"/>
              <a:buAutoNum type="arabicPeriod"/>
            </a:pPr>
            <a:r>
              <a:rPr lang="en-US" sz="4400" kern="0" dirty="0">
                <a:solidFill>
                  <a:srgbClr val="007BA4"/>
                </a:solidFill>
              </a:rPr>
              <a:t>How to Use emails to re-target existing customers</a:t>
            </a:r>
          </a:p>
          <a:p>
            <a:pPr marL="848215" indent="-848215" algn="just">
              <a:buFont typeface="Calibri" pitchFamily="34" charset="0"/>
              <a:buAutoNum type="arabicPeriod"/>
            </a:pPr>
            <a:r>
              <a:rPr lang="en-US" sz="4400" kern="0" dirty="0">
                <a:solidFill>
                  <a:srgbClr val="007BA4"/>
                </a:solidFill>
              </a:rPr>
              <a:t>What is Email Marketing?</a:t>
            </a:r>
          </a:p>
          <a:p>
            <a:pPr marL="848215" indent="-848215" algn="just">
              <a:buFont typeface="Calibri" pitchFamily="34" charset="0"/>
              <a:buAutoNum type="arabicPeriod"/>
            </a:pPr>
            <a:r>
              <a:rPr lang="en-US" sz="4400" kern="0" dirty="0">
                <a:solidFill>
                  <a:srgbClr val="007BA4"/>
                </a:solidFill>
              </a:rPr>
              <a:t>Types of Email Marketing Campaigns</a:t>
            </a:r>
          </a:p>
          <a:p>
            <a:pPr marL="848215" indent="-848215" algn="just">
              <a:buFont typeface="Calibri" pitchFamily="34" charset="0"/>
              <a:buAutoNum type="arabicPeriod"/>
            </a:pPr>
            <a:r>
              <a:rPr lang="en-US" sz="4400" kern="0" dirty="0">
                <a:solidFill>
                  <a:srgbClr val="007BA4"/>
                </a:solidFill>
              </a:rPr>
              <a:t>Benefits of Email Marketing</a:t>
            </a:r>
          </a:p>
          <a:p>
            <a:pPr marL="848215" indent="-848215" algn="just">
              <a:buFont typeface="Calibri" pitchFamily="34" charset="0"/>
              <a:buAutoNum type="arabicPeriod"/>
            </a:pPr>
            <a:r>
              <a:rPr lang="en-US" sz="4400" kern="0" dirty="0">
                <a:solidFill>
                  <a:srgbClr val="007BA4"/>
                </a:solidFill>
              </a:rPr>
              <a:t>Why Email Marketing is Important?</a:t>
            </a:r>
          </a:p>
          <a:p>
            <a:pPr marL="848215" indent="-848215" algn="just">
              <a:buFont typeface="Calibri" pitchFamily="34" charset="0"/>
              <a:buAutoNum type="arabicPeriod"/>
            </a:pPr>
            <a:r>
              <a:rPr lang="en-US" sz="4400" kern="0" dirty="0">
                <a:solidFill>
                  <a:srgbClr val="007BA4"/>
                </a:solidFill>
              </a:rPr>
              <a:t>Terms to Learn</a:t>
            </a:r>
          </a:p>
          <a:p>
            <a:pPr marL="848215" indent="-848215" algn="just">
              <a:buFont typeface="Calibri" pitchFamily="34" charset="0"/>
              <a:buAutoNum type="arabicPeriod"/>
            </a:pPr>
            <a:r>
              <a:rPr lang="en-US" sz="4400" kern="0" dirty="0">
                <a:solidFill>
                  <a:srgbClr val="007BA4"/>
                </a:solidFill>
              </a:rPr>
              <a:t>Email Service Provider (ESP)</a:t>
            </a:r>
          </a:p>
          <a:p>
            <a:pPr marL="848215" indent="-848215" algn="just">
              <a:buFont typeface="Calibri" pitchFamily="34" charset="0"/>
              <a:buAutoNum type="arabicPeriod"/>
            </a:pPr>
            <a:r>
              <a:rPr lang="en-US" sz="4400" kern="0" dirty="0">
                <a:solidFill>
                  <a:srgbClr val="007BA4"/>
                </a:solidFill>
              </a:rPr>
              <a:t>Quick Guide on </a:t>
            </a:r>
            <a:r>
              <a:rPr lang="en-US" sz="4400" kern="0" dirty="0" err="1">
                <a:solidFill>
                  <a:srgbClr val="007BA4"/>
                </a:solidFill>
              </a:rPr>
              <a:t>MailerLite</a:t>
            </a:r>
            <a:endParaRPr lang="en-US" sz="4400" kern="0" dirty="0">
              <a:solidFill>
                <a:srgbClr val="007BA4"/>
              </a:solidFill>
            </a:endParaRPr>
          </a:p>
          <a:p>
            <a:pPr marL="848215" indent="-848215" algn="just">
              <a:buFont typeface="Calibri" pitchFamily="34" charset="0"/>
              <a:buAutoNum type="arabicPeriod"/>
            </a:pPr>
            <a:r>
              <a:rPr lang="en-US" sz="4400" kern="0" dirty="0">
                <a:solidFill>
                  <a:srgbClr val="007BA4"/>
                </a:solidFill>
              </a:rPr>
              <a:t>Email Workflows - Automation</a:t>
            </a:r>
          </a:p>
          <a:p>
            <a:pPr marL="0" indent="0" algn="just">
              <a:buNone/>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2" name="Picture 11">
            <a:extLst>
              <a:ext uri="{FF2B5EF4-FFF2-40B4-BE49-F238E27FC236}">
                <a16:creationId xmlns:a16="http://schemas.microsoft.com/office/drawing/2014/main" id="{54B85CE0-9A7C-4303-B0E8-12BE71205B2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12850" y="513166"/>
            <a:ext cx="1386848" cy="1395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4359568" y="914852"/>
            <a:ext cx="5243440" cy="10394497"/>
          </a:xfrm>
          <a:prstGeom prst="rect">
            <a:avLst/>
          </a:prstGeom>
        </p:spPr>
      </p:pic>
      <p:pic>
        <p:nvPicPr>
          <p:cNvPr id="17" name="Picture 16"/>
          <p:cNvPicPr>
            <a:picLocks noChangeAspect="1"/>
          </p:cNvPicPr>
          <p:nvPr/>
        </p:nvPicPr>
        <p:blipFill>
          <a:blip r:embed="rId4"/>
          <a:stretch>
            <a:fillRect/>
          </a:stretch>
        </p:blipFill>
        <p:spPr>
          <a:xfrm>
            <a:off x="2097888" y="96973"/>
            <a:ext cx="15802762" cy="1599340"/>
          </a:xfrm>
          <a:prstGeom prst="rect">
            <a:avLst/>
          </a:prstGeom>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83301"/>
            <a:ext cx="1933537" cy="923034"/>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2969743" y="194304"/>
            <a:ext cx="14549908" cy="1513107"/>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ctr"/>
            <a:r>
              <a:rPr lang="en-US" sz="5400" b="1" kern="0" dirty="0">
                <a:solidFill>
                  <a:schemeClr val="bg1"/>
                </a:solidFill>
              </a:rPr>
              <a:t>Email Marketing</a:t>
            </a:r>
          </a:p>
          <a:p>
            <a:pPr algn="ctr"/>
            <a:r>
              <a:rPr lang="en-US" sz="5400" b="1" kern="0" dirty="0">
                <a:solidFill>
                  <a:schemeClr val="bg1"/>
                </a:solidFill>
              </a:rPr>
              <a:t>Using emails to re-target existing customers</a:t>
            </a:r>
            <a:endParaRPr lang="en-US" sz="48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77250FAB-401F-439F-9830-AB374D14313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01562" y="346892"/>
            <a:ext cx="1293025" cy="1074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91DFC8E6-AB57-4A2A-A15B-A4EF8F396953}"/>
              </a:ext>
            </a:extLst>
          </p:cNvPr>
          <p:cNvGrpSpPr/>
          <p:nvPr/>
        </p:nvGrpSpPr>
        <p:grpSpPr>
          <a:xfrm>
            <a:off x="-114727" y="62641"/>
            <a:ext cx="3069057" cy="2058763"/>
            <a:chOff x="-217271" y="3015"/>
            <a:chExt cx="4360340" cy="2691018"/>
          </a:xfrm>
        </p:grpSpPr>
        <p:sp>
          <p:nvSpPr>
            <p:cNvPr id="13" name="Freeform 5"/>
            <p:cNvSpPr>
              <a:spLocks/>
            </p:cNvSpPr>
            <p:nvPr/>
          </p:nvSpPr>
          <p:spPr bwMode="auto">
            <a:xfrm>
              <a:off x="109160" y="288347"/>
              <a:ext cx="4033909" cy="224986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3" name="Picture 22">
            <a:extLst>
              <a:ext uri="{FF2B5EF4-FFF2-40B4-BE49-F238E27FC236}">
                <a16:creationId xmlns:a16="http://schemas.microsoft.com/office/drawing/2014/main" id="{09C8B02D-826A-47A8-99E8-593B64A9EB7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t="15389"/>
          <a:stretch/>
        </p:blipFill>
        <p:spPr>
          <a:xfrm>
            <a:off x="14811090" y="2429158"/>
            <a:ext cx="4491103" cy="8116423"/>
          </a:xfrm>
          <a:prstGeom prst="rect">
            <a:avLst/>
          </a:prstGeom>
        </p:spPr>
      </p:pic>
      <p:pic>
        <p:nvPicPr>
          <p:cNvPr id="1026" name="Picture 2" descr="Email Marketing">
            <a:extLst>
              <a:ext uri="{FF2B5EF4-FFF2-40B4-BE49-F238E27FC236}">
                <a16:creationId xmlns:a16="http://schemas.microsoft.com/office/drawing/2014/main" id="{6930134A-5297-4E94-AC87-CCAAA6A7678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35118" y="2450736"/>
            <a:ext cx="11430000" cy="771525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CFBCE055-84C8-4412-B140-40AC7DBBC9C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47648" y="361697"/>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object 4">
            <a:extLst>
              <a:ext uri="{FF2B5EF4-FFF2-40B4-BE49-F238E27FC236}">
                <a16:creationId xmlns:a16="http://schemas.microsoft.com/office/drawing/2014/main" id="{A82681BE-E74E-45A6-B9A3-FBEC23936594}"/>
              </a:ext>
            </a:extLst>
          </p:cNvPr>
          <p:cNvSpPr/>
          <p:nvPr/>
        </p:nvSpPr>
        <p:spPr>
          <a:xfrm>
            <a:off x="10906209" y="8474075"/>
            <a:ext cx="2711302" cy="1390591"/>
          </a:xfrm>
          <a:prstGeom prst="rect">
            <a:avLst/>
          </a:prstGeom>
          <a:blipFill>
            <a:blip r:embed="rId1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300178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975516" y="443287"/>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What is Email Marketing?</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8"/>
            <a:ext cx="4491103" cy="7555296"/>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3AF741EF-A413-4C17-988A-AB1ADB2D8D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Rectangle 19">
            <a:extLst>
              <a:ext uri="{FF2B5EF4-FFF2-40B4-BE49-F238E27FC236}">
                <a16:creationId xmlns:a16="http://schemas.microsoft.com/office/drawing/2014/main" id="{36C57C47-3C0A-427B-9416-0DA4B654C7C6}"/>
              </a:ext>
            </a:extLst>
          </p:cNvPr>
          <p:cNvSpPr/>
          <p:nvPr/>
        </p:nvSpPr>
        <p:spPr>
          <a:xfrm>
            <a:off x="1310883" y="2485248"/>
            <a:ext cx="14241912" cy="7848302"/>
          </a:xfrm>
          <a:prstGeom prst="rect">
            <a:avLst/>
          </a:prstGeom>
        </p:spPr>
        <p:txBody>
          <a:bodyPr wrap="square">
            <a:spAutoFit/>
          </a:bodyPr>
          <a:lstStyle/>
          <a:p>
            <a:r>
              <a:rPr lang="en-US" sz="3600" dirty="0">
                <a:latin typeface="Avenir"/>
              </a:rPr>
              <a:t>Email marketing refers to the use of email communications in a marketing strategy to reach specific business goals.</a:t>
            </a:r>
          </a:p>
          <a:p>
            <a:r>
              <a:rPr lang="en-US" sz="3600" dirty="0">
                <a:latin typeface="Avenir"/>
              </a:rPr>
              <a:t>Emails can be used to generate sales, enhance customer engagement (i.e., newsletters), acquire customers, create brand awareness and reward customer loyalty.</a:t>
            </a:r>
          </a:p>
          <a:p>
            <a:r>
              <a:rPr lang="en-US" sz="3600" dirty="0">
                <a:latin typeface="Avenir"/>
              </a:rPr>
              <a:t>For </a:t>
            </a:r>
            <a:r>
              <a:rPr lang="en-US" sz="3600" u="sng" dirty="0">
                <a:latin typeface="Avenir"/>
              </a:rPr>
              <a:t>existing clients and customers</a:t>
            </a:r>
            <a:r>
              <a:rPr lang="en-US" sz="3600" dirty="0">
                <a:latin typeface="Avenir"/>
              </a:rPr>
              <a:t>, email marketing emphasizes communication and awareness. </a:t>
            </a:r>
          </a:p>
          <a:p>
            <a:r>
              <a:rPr lang="en-US" sz="3600" dirty="0">
                <a:latin typeface="Avenir"/>
              </a:rPr>
              <a:t>For </a:t>
            </a:r>
            <a:r>
              <a:rPr lang="en-US" sz="3600" u="sng" dirty="0">
                <a:latin typeface="Avenir"/>
              </a:rPr>
              <a:t>potential customers</a:t>
            </a:r>
            <a:r>
              <a:rPr lang="en-US" sz="3600" dirty="0">
                <a:latin typeface="Avenir"/>
              </a:rPr>
              <a:t>, emails can be used to entice and attract in an outreach campaign.</a:t>
            </a:r>
          </a:p>
          <a:p>
            <a:r>
              <a:rPr lang="en-US" sz="3600" dirty="0">
                <a:latin typeface="Avenir"/>
              </a:rPr>
              <a:t>The most effective email marketing campaign is planned by modality, audience, and goals. </a:t>
            </a:r>
          </a:p>
          <a:p>
            <a:r>
              <a:rPr lang="en-US" sz="3600" dirty="0">
                <a:latin typeface="Avenir"/>
              </a:rPr>
              <a:t>Campaigns to onboard new customers, reengage inactive customers, or drive customers from lead to conversion all have unique goals and approaches. </a:t>
            </a:r>
            <a:endParaRPr lang="en-US" sz="3600" b="0" i="0" dirty="0">
              <a:effectLst/>
              <a:latin typeface="Avenir"/>
            </a:endParaRPr>
          </a:p>
        </p:txBody>
      </p:sp>
    </p:spTree>
    <p:extLst>
      <p:ext uri="{BB962C8B-B14F-4D97-AF65-F5344CB8AC3E}">
        <p14:creationId xmlns:p14="http://schemas.microsoft.com/office/powerpoint/2010/main" val="1477084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Types of Email Marketing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8"/>
            <a:ext cx="4491103" cy="7555296"/>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grpSp>
        <p:nvGrpSpPr>
          <p:cNvPr id="20" name="Group 19">
            <a:extLst>
              <a:ext uri="{FF2B5EF4-FFF2-40B4-BE49-F238E27FC236}">
                <a16:creationId xmlns:a16="http://schemas.microsoft.com/office/drawing/2014/main" id="{9A6F6455-3FC6-4C31-A794-016A6CB6F9F6}"/>
              </a:ext>
            </a:extLst>
          </p:cNvPr>
          <p:cNvGrpSpPr/>
          <p:nvPr/>
        </p:nvGrpSpPr>
        <p:grpSpPr>
          <a:xfrm>
            <a:off x="-38932" y="15033"/>
            <a:ext cx="3533161" cy="2268848"/>
            <a:chOff x="-217271" y="3015"/>
            <a:chExt cx="4360340" cy="2691018"/>
          </a:xfrm>
        </p:grpSpPr>
        <p:sp>
          <p:nvSpPr>
            <p:cNvPr id="21" name="Freeform 5">
              <a:extLst>
                <a:ext uri="{FF2B5EF4-FFF2-40B4-BE49-F238E27FC236}">
                  <a16:creationId xmlns:a16="http://schemas.microsoft.com/office/drawing/2014/main" id="{6660E8A3-2CA7-4494-8C70-91896C0F103C}"/>
                </a:ext>
              </a:extLst>
            </p:cNvPr>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6">
              <a:extLst>
                <a:ext uri="{FF2B5EF4-FFF2-40B4-BE49-F238E27FC236}">
                  <a16:creationId xmlns:a16="http://schemas.microsoft.com/office/drawing/2014/main" id="{C5D3884E-770C-4A26-85ED-C6CB8F63DEBE}"/>
                </a:ext>
              </a:extLst>
            </p:cNvPr>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8">
              <a:extLst>
                <a:ext uri="{FF2B5EF4-FFF2-40B4-BE49-F238E27FC236}">
                  <a16:creationId xmlns:a16="http://schemas.microsoft.com/office/drawing/2014/main" id="{77DA0189-A756-41BA-8728-928B0A592221}"/>
                </a:ext>
              </a:extLst>
            </p:cNvPr>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6" name="Picture 25">
            <a:extLst>
              <a:ext uri="{FF2B5EF4-FFF2-40B4-BE49-F238E27FC236}">
                <a16:creationId xmlns:a16="http://schemas.microsoft.com/office/drawing/2014/main" id="{7B23B27F-5DBB-47E0-9C73-41E477663C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7" name="Rectangle 26">
            <a:extLst>
              <a:ext uri="{FF2B5EF4-FFF2-40B4-BE49-F238E27FC236}">
                <a16:creationId xmlns:a16="http://schemas.microsoft.com/office/drawing/2014/main" id="{88117433-6014-4716-A369-AF93966FF37C}"/>
              </a:ext>
            </a:extLst>
          </p:cNvPr>
          <p:cNvSpPr/>
          <p:nvPr/>
        </p:nvSpPr>
        <p:spPr>
          <a:xfrm>
            <a:off x="1311165" y="2291823"/>
            <a:ext cx="13379450" cy="7971413"/>
          </a:xfrm>
          <a:prstGeom prst="rect">
            <a:avLst/>
          </a:prstGeom>
        </p:spPr>
        <p:txBody>
          <a:bodyPr wrap="square">
            <a:spAutoFit/>
          </a:bodyPr>
          <a:lstStyle/>
          <a:p>
            <a:r>
              <a:rPr lang="en-US" sz="3200" dirty="0">
                <a:solidFill>
                  <a:srgbClr val="2C4784"/>
                </a:solidFill>
                <a:latin typeface="Avenir"/>
              </a:rPr>
              <a:t>1. Newsletters</a:t>
            </a:r>
          </a:p>
          <a:p>
            <a:r>
              <a:rPr lang="en-US" sz="3200" dirty="0">
                <a:latin typeface="Avenir"/>
              </a:rPr>
              <a:t>Newsletters are effective for keeping your customers tuned into your brand. They typically contain an intro, description, and links with images informing customers regarding new products or services, industry news, important announcements, or any changes in your business that you wish to convey.</a:t>
            </a:r>
          </a:p>
          <a:p>
            <a:endParaRPr lang="en-US" sz="3200" dirty="0">
              <a:solidFill>
                <a:srgbClr val="4A4A4A"/>
              </a:solidFill>
              <a:latin typeface="Avenir"/>
            </a:endParaRPr>
          </a:p>
          <a:p>
            <a:r>
              <a:rPr lang="en-US" sz="3200" dirty="0">
                <a:solidFill>
                  <a:srgbClr val="2C4784"/>
                </a:solidFill>
                <a:latin typeface="Avenir"/>
              </a:rPr>
              <a:t>2. Welcome Messages</a:t>
            </a:r>
          </a:p>
          <a:p>
            <a:r>
              <a:rPr lang="en-US" sz="3200" dirty="0">
                <a:latin typeface="Avenir"/>
              </a:rPr>
              <a:t>These emails are typically sent out to first-time clients after online registration but are also used for sales generation, lead follow up, or brand awareness. A welcome message usually works best when combined with a special offer to further generate customer interest or action.</a:t>
            </a:r>
          </a:p>
          <a:p>
            <a:endParaRPr lang="en-US" sz="3200" dirty="0">
              <a:latin typeface="Avenir"/>
            </a:endParaRPr>
          </a:p>
          <a:p>
            <a:r>
              <a:rPr lang="en-US" sz="3200" dirty="0">
                <a:solidFill>
                  <a:srgbClr val="2C4784"/>
                </a:solidFill>
                <a:latin typeface="Avenir"/>
              </a:rPr>
              <a:t>3. Anniversary or Birthday Messages</a:t>
            </a:r>
          </a:p>
          <a:p>
            <a:r>
              <a:rPr lang="en-US" sz="3200" dirty="0">
                <a:latin typeface="Avenir"/>
              </a:rPr>
              <a:t>This campaign boosts customer retention and loyalty. This type of email highlights milestones important to the brand or the customer and is usually accompanied by a special promo or discount code that they can use.</a:t>
            </a:r>
          </a:p>
        </p:txBody>
      </p:sp>
    </p:spTree>
    <p:extLst>
      <p:ext uri="{BB962C8B-B14F-4D97-AF65-F5344CB8AC3E}">
        <p14:creationId xmlns:p14="http://schemas.microsoft.com/office/powerpoint/2010/main" val="1486716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3301" y="10344065"/>
            <a:ext cx="2015728" cy="962270"/>
          </a:xfrm>
          <a:prstGeom prst="rect">
            <a:avLst/>
          </a:prstGeom>
        </p:spPr>
      </p:pic>
      <p:pic>
        <p:nvPicPr>
          <p:cNvPr id="3" name="Picture 2"/>
          <p:cNvPicPr>
            <a:picLocks noChangeAspect="1"/>
          </p:cNvPicPr>
          <p:nvPr/>
        </p:nvPicPr>
        <p:blipFill>
          <a:blip r:embed="rId6"/>
          <a:stretch>
            <a:fillRect/>
          </a:stretch>
        </p:blipFill>
        <p:spPr>
          <a:xfrm>
            <a:off x="3997261" y="10636694"/>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Types of Email Marketing Campaigns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8"/>
            <a:ext cx="4491103" cy="7555296"/>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grpSp>
        <p:nvGrpSpPr>
          <p:cNvPr id="20" name="Group 19">
            <a:extLst>
              <a:ext uri="{FF2B5EF4-FFF2-40B4-BE49-F238E27FC236}">
                <a16:creationId xmlns:a16="http://schemas.microsoft.com/office/drawing/2014/main" id="{9A6F6455-3FC6-4C31-A794-016A6CB6F9F6}"/>
              </a:ext>
            </a:extLst>
          </p:cNvPr>
          <p:cNvGrpSpPr/>
          <p:nvPr/>
        </p:nvGrpSpPr>
        <p:grpSpPr>
          <a:xfrm>
            <a:off x="-38932" y="15033"/>
            <a:ext cx="3533161" cy="2268848"/>
            <a:chOff x="-217271" y="3015"/>
            <a:chExt cx="4360340" cy="2691018"/>
          </a:xfrm>
        </p:grpSpPr>
        <p:sp>
          <p:nvSpPr>
            <p:cNvPr id="21" name="Freeform 5">
              <a:extLst>
                <a:ext uri="{FF2B5EF4-FFF2-40B4-BE49-F238E27FC236}">
                  <a16:creationId xmlns:a16="http://schemas.microsoft.com/office/drawing/2014/main" id="{6660E8A3-2CA7-4494-8C70-91896C0F103C}"/>
                </a:ext>
              </a:extLst>
            </p:cNvPr>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6">
              <a:extLst>
                <a:ext uri="{FF2B5EF4-FFF2-40B4-BE49-F238E27FC236}">
                  <a16:creationId xmlns:a16="http://schemas.microsoft.com/office/drawing/2014/main" id="{C5D3884E-770C-4A26-85ED-C6CB8F63DEBE}"/>
                </a:ext>
              </a:extLst>
            </p:cNvPr>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Freeform 8">
              <a:extLst>
                <a:ext uri="{FF2B5EF4-FFF2-40B4-BE49-F238E27FC236}">
                  <a16:creationId xmlns:a16="http://schemas.microsoft.com/office/drawing/2014/main" id="{77DA0189-A756-41BA-8728-928B0A592221}"/>
                </a:ext>
              </a:extLst>
            </p:cNvPr>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6" name="Picture 25">
            <a:extLst>
              <a:ext uri="{FF2B5EF4-FFF2-40B4-BE49-F238E27FC236}">
                <a16:creationId xmlns:a16="http://schemas.microsoft.com/office/drawing/2014/main" id="{7B23B27F-5DBB-47E0-9C73-41E477663C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7" name="Rectangle 26">
            <a:extLst>
              <a:ext uri="{FF2B5EF4-FFF2-40B4-BE49-F238E27FC236}">
                <a16:creationId xmlns:a16="http://schemas.microsoft.com/office/drawing/2014/main" id="{88117433-6014-4716-A369-AF93966FF37C}"/>
              </a:ext>
            </a:extLst>
          </p:cNvPr>
          <p:cNvSpPr/>
          <p:nvPr/>
        </p:nvSpPr>
        <p:spPr>
          <a:xfrm>
            <a:off x="1335812" y="2568472"/>
            <a:ext cx="13379450" cy="6186309"/>
          </a:xfrm>
          <a:prstGeom prst="rect">
            <a:avLst/>
          </a:prstGeom>
        </p:spPr>
        <p:txBody>
          <a:bodyPr wrap="square">
            <a:spAutoFit/>
          </a:bodyPr>
          <a:lstStyle/>
          <a:p>
            <a:r>
              <a:rPr lang="en-US" sz="3600" dirty="0">
                <a:solidFill>
                  <a:srgbClr val="2C4784"/>
                </a:solidFill>
                <a:latin typeface="Avenir"/>
              </a:rPr>
              <a:t>4. Limited Time Offers</a:t>
            </a:r>
          </a:p>
          <a:p>
            <a:r>
              <a:rPr lang="en-US" sz="3600" dirty="0">
                <a:latin typeface="Avenir"/>
              </a:rPr>
              <a:t>This email campaign is used to target customers in sales, especially those who have purchased similar items or those who have not completed their purchase. These emails also come with promotional codes or discounts that expire within a certain timeframe.</a:t>
            </a:r>
          </a:p>
          <a:p>
            <a:endParaRPr lang="en-US" sz="3600" dirty="0">
              <a:solidFill>
                <a:srgbClr val="4A4A4A"/>
              </a:solidFill>
              <a:latin typeface="Avenir"/>
            </a:endParaRPr>
          </a:p>
          <a:p>
            <a:r>
              <a:rPr lang="en-US" sz="3600" dirty="0">
                <a:solidFill>
                  <a:srgbClr val="2C4784"/>
                </a:solidFill>
                <a:latin typeface="Avenir"/>
              </a:rPr>
              <a:t>5. Abandoned Cart Emails</a:t>
            </a:r>
          </a:p>
          <a:p>
            <a:r>
              <a:rPr lang="en-US" sz="3600" dirty="0">
                <a:latin typeface="Avenir"/>
              </a:rPr>
              <a:t>Again, for those involved in e-commerce, sending an email about an abandoned cart can encourage customers to complete their purchases. These emails can be automated messages that ask the customer to complete their purchase within a specific timeframe.</a:t>
            </a:r>
            <a:endParaRPr lang="en-US" sz="3600" b="0" i="0" dirty="0">
              <a:effectLst/>
              <a:latin typeface="Avenir"/>
            </a:endParaRPr>
          </a:p>
        </p:txBody>
      </p:sp>
    </p:spTree>
    <p:extLst>
      <p:ext uri="{BB962C8B-B14F-4D97-AF65-F5344CB8AC3E}">
        <p14:creationId xmlns:p14="http://schemas.microsoft.com/office/powerpoint/2010/main" val="2990807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188977" y="-464"/>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6000" dirty="0">
                <a:solidFill>
                  <a:schemeClr val="bg1"/>
                </a:solidFill>
                <a:latin typeface="Avenir"/>
              </a:rPr>
              <a:t>Benefits of Email Marketing</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F3175FB7-5CB9-49A5-B9A2-7FBFEC35835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Rectangle 19">
            <a:extLst>
              <a:ext uri="{FF2B5EF4-FFF2-40B4-BE49-F238E27FC236}">
                <a16:creationId xmlns:a16="http://schemas.microsoft.com/office/drawing/2014/main" id="{C36285AE-4200-418E-935A-9C2A426D3478}"/>
              </a:ext>
            </a:extLst>
          </p:cNvPr>
          <p:cNvSpPr/>
          <p:nvPr/>
        </p:nvSpPr>
        <p:spPr>
          <a:xfrm>
            <a:off x="1933287" y="2866445"/>
            <a:ext cx="12573000" cy="6740307"/>
          </a:xfrm>
          <a:prstGeom prst="rect">
            <a:avLst/>
          </a:prstGeom>
        </p:spPr>
        <p:txBody>
          <a:bodyPr wrap="square">
            <a:spAutoFit/>
          </a:bodyPr>
          <a:lstStyle/>
          <a:p>
            <a:pPr fontAlgn="base">
              <a:buFont typeface="+mj-lt"/>
              <a:buAutoNum type="arabicPeriod"/>
            </a:pPr>
            <a:r>
              <a:rPr lang="en-US" sz="3600" dirty="0">
                <a:solidFill>
                  <a:srgbClr val="0070C0"/>
                </a:solidFill>
                <a:latin typeface="inherit"/>
              </a:rPr>
              <a:t>Creating personalized content.</a:t>
            </a:r>
          </a:p>
          <a:p>
            <a:pPr fontAlgn="base">
              <a:buFont typeface="+mj-lt"/>
              <a:buAutoNum type="arabicPeriod"/>
            </a:pPr>
            <a:r>
              <a:rPr lang="en-US" sz="3600" dirty="0">
                <a:solidFill>
                  <a:srgbClr val="0070C0"/>
                </a:solidFill>
                <a:latin typeface="inherit"/>
              </a:rPr>
              <a:t>Collecting feedback and surveys.</a:t>
            </a:r>
          </a:p>
          <a:p>
            <a:pPr fontAlgn="base">
              <a:buFont typeface="+mj-lt"/>
              <a:buAutoNum type="arabicPeriod"/>
            </a:pPr>
            <a:r>
              <a:rPr lang="en-US" sz="3600" dirty="0">
                <a:solidFill>
                  <a:srgbClr val="0070C0"/>
                </a:solidFill>
                <a:latin typeface="inherit"/>
              </a:rPr>
              <a:t>Improving sales.</a:t>
            </a:r>
          </a:p>
          <a:p>
            <a:pPr fontAlgn="base">
              <a:buFont typeface="+mj-lt"/>
              <a:buAutoNum type="arabicPeriod"/>
            </a:pPr>
            <a:r>
              <a:rPr lang="en-US" sz="3600" dirty="0">
                <a:solidFill>
                  <a:srgbClr val="0070C0"/>
                </a:solidFill>
                <a:latin typeface="inherit"/>
              </a:rPr>
              <a:t>Communicating with your audience.</a:t>
            </a:r>
          </a:p>
          <a:p>
            <a:pPr fontAlgn="base">
              <a:buFont typeface="+mj-lt"/>
              <a:buAutoNum type="arabicPeriod"/>
            </a:pPr>
            <a:r>
              <a:rPr lang="en-US" sz="3600" dirty="0">
                <a:solidFill>
                  <a:srgbClr val="0070C0"/>
                </a:solidFill>
                <a:latin typeface="inherit"/>
              </a:rPr>
              <a:t>Generating traffic to your site.</a:t>
            </a:r>
          </a:p>
          <a:p>
            <a:pPr fontAlgn="base">
              <a:buFont typeface="+mj-lt"/>
              <a:buAutoNum type="arabicPeriod"/>
            </a:pPr>
            <a:r>
              <a:rPr lang="en-US" sz="3600" dirty="0">
                <a:solidFill>
                  <a:srgbClr val="0070C0"/>
                </a:solidFill>
                <a:latin typeface="inherit"/>
              </a:rPr>
              <a:t>Sending timely campaigns.</a:t>
            </a:r>
          </a:p>
          <a:p>
            <a:pPr fontAlgn="base">
              <a:buFont typeface="+mj-lt"/>
              <a:buAutoNum type="arabicPeriod"/>
            </a:pPr>
            <a:r>
              <a:rPr lang="en-US" sz="3600" dirty="0">
                <a:solidFill>
                  <a:srgbClr val="0070C0"/>
                </a:solidFill>
                <a:latin typeface="inherit"/>
              </a:rPr>
              <a:t>Increasing leads.</a:t>
            </a:r>
          </a:p>
          <a:p>
            <a:pPr fontAlgn="base">
              <a:buFont typeface="+mj-lt"/>
              <a:buAutoNum type="arabicPeriod"/>
            </a:pPr>
            <a:r>
              <a:rPr lang="en-US" sz="3600" dirty="0">
                <a:solidFill>
                  <a:srgbClr val="0070C0"/>
                </a:solidFill>
                <a:latin typeface="inherit"/>
              </a:rPr>
              <a:t>Reaching the right people at the right time.</a:t>
            </a:r>
          </a:p>
          <a:p>
            <a:pPr fontAlgn="base">
              <a:buFont typeface="+mj-lt"/>
              <a:buAutoNum type="arabicPeriod"/>
            </a:pPr>
            <a:r>
              <a:rPr lang="en-US" sz="3600" dirty="0">
                <a:solidFill>
                  <a:srgbClr val="0070C0"/>
                </a:solidFill>
                <a:latin typeface="inherit"/>
              </a:rPr>
              <a:t>Producing cost-effective campaigns.</a:t>
            </a:r>
          </a:p>
          <a:p>
            <a:pPr fontAlgn="base">
              <a:buFont typeface="+mj-lt"/>
              <a:buAutoNum type="arabicPeriod"/>
            </a:pPr>
            <a:r>
              <a:rPr lang="en-US" sz="3600" dirty="0">
                <a:solidFill>
                  <a:srgbClr val="0070C0"/>
                </a:solidFill>
                <a:latin typeface="inherit"/>
              </a:rPr>
              <a:t>Providing more value to your audience.</a:t>
            </a:r>
          </a:p>
          <a:p>
            <a:pPr fontAlgn="base">
              <a:buFont typeface="+mj-lt"/>
              <a:buAutoNum type="arabicPeriod"/>
            </a:pPr>
            <a:r>
              <a:rPr lang="en-US" sz="3600" dirty="0">
                <a:solidFill>
                  <a:srgbClr val="0070C0"/>
                </a:solidFill>
                <a:latin typeface="inherit"/>
              </a:rPr>
              <a:t>Having a forum for self-promotion.</a:t>
            </a:r>
          </a:p>
          <a:p>
            <a:pPr fontAlgn="base">
              <a:buFont typeface="+mj-lt"/>
              <a:buAutoNum type="arabicPeriod"/>
            </a:pPr>
            <a:r>
              <a:rPr lang="en-US" sz="3600" dirty="0">
                <a:solidFill>
                  <a:srgbClr val="0070C0"/>
                </a:solidFill>
                <a:latin typeface="inherit"/>
              </a:rPr>
              <a:t>Owning your media and contact lists.</a:t>
            </a:r>
            <a:endParaRPr lang="en-US" sz="3600" b="0" i="0" dirty="0">
              <a:solidFill>
                <a:srgbClr val="0070C0"/>
              </a:solidFill>
              <a:effectLst/>
              <a:latin typeface="inherit"/>
            </a:endParaRPr>
          </a:p>
        </p:txBody>
      </p:sp>
    </p:spTree>
    <p:extLst>
      <p:ext uri="{BB962C8B-B14F-4D97-AF65-F5344CB8AC3E}">
        <p14:creationId xmlns:p14="http://schemas.microsoft.com/office/powerpoint/2010/main" val="2088648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188977" y="-464"/>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6000" dirty="0">
                <a:solidFill>
                  <a:schemeClr val="bg1"/>
                </a:solidFill>
                <a:latin typeface="Avenir"/>
              </a:rPr>
              <a:t>Other Benefits of Email Marketing</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F3175FB7-5CB9-49A5-B9A2-7FBFEC35835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Rectangle 20">
            <a:extLst>
              <a:ext uri="{FF2B5EF4-FFF2-40B4-BE49-F238E27FC236}">
                <a16:creationId xmlns:a16="http://schemas.microsoft.com/office/drawing/2014/main" id="{2CF62AD2-028A-473C-8741-DE855BAFFB24}"/>
              </a:ext>
            </a:extLst>
          </p:cNvPr>
          <p:cNvSpPr/>
          <p:nvPr/>
        </p:nvSpPr>
        <p:spPr>
          <a:xfrm>
            <a:off x="1188977" y="3059143"/>
            <a:ext cx="13825662" cy="6740307"/>
          </a:xfrm>
          <a:prstGeom prst="rect">
            <a:avLst/>
          </a:prstGeom>
        </p:spPr>
        <p:txBody>
          <a:bodyPr wrap="square">
            <a:spAutoFit/>
          </a:bodyPr>
          <a:lstStyle/>
          <a:p>
            <a:r>
              <a:rPr lang="en-US" sz="3600" dirty="0">
                <a:solidFill>
                  <a:srgbClr val="2C4784"/>
                </a:solidFill>
                <a:latin typeface="Avenir"/>
              </a:rPr>
              <a:t>1. Build up customer enthusiasm</a:t>
            </a:r>
          </a:p>
          <a:p>
            <a:r>
              <a:rPr lang="en-US" sz="3600" dirty="0">
                <a:latin typeface="Avenir"/>
              </a:rPr>
              <a:t>Email marketing is very effective in generating customer interest. When done right, a newsletter is cost-effective, fast, and simple way to keep customers informed on (and excited about) new product launches or new promotions.</a:t>
            </a:r>
          </a:p>
          <a:p>
            <a:endParaRPr lang="en-US" sz="3600" dirty="0">
              <a:solidFill>
                <a:srgbClr val="4A4A4A"/>
              </a:solidFill>
              <a:latin typeface="Avenir"/>
            </a:endParaRPr>
          </a:p>
          <a:p>
            <a:r>
              <a:rPr lang="en-US" sz="3600" dirty="0">
                <a:solidFill>
                  <a:srgbClr val="2C4784"/>
                </a:solidFill>
                <a:latin typeface="Avenir"/>
              </a:rPr>
              <a:t>2. Enhance customer loyalty</a:t>
            </a:r>
          </a:p>
          <a:p>
            <a:r>
              <a:rPr lang="en-US" sz="3600" dirty="0">
                <a:latin typeface="Avenir"/>
              </a:rPr>
              <a:t>Email marketing allows you to regularly stay in touch with customers and website visitors. Proven buyers also appreciate being kept up-to-date with the latest products and promos. Studies show it costs</a:t>
            </a:r>
            <a:r>
              <a:rPr lang="en-US" sz="3600" dirty="0">
                <a:solidFill>
                  <a:srgbClr val="4A4A4A"/>
                </a:solidFill>
                <a:latin typeface="Avenir"/>
              </a:rPr>
              <a:t> </a:t>
            </a:r>
            <a:r>
              <a:rPr lang="en-US" sz="3600" dirty="0">
                <a:solidFill>
                  <a:srgbClr val="A34F9A"/>
                </a:solidFill>
                <a:latin typeface="Avenir"/>
                <a:hlinkClick r:id="rId10"/>
              </a:rPr>
              <a:t>five times more to acquire a new customer</a:t>
            </a:r>
            <a:r>
              <a:rPr lang="en-US" sz="3600" dirty="0">
                <a:solidFill>
                  <a:srgbClr val="4A4A4A"/>
                </a:solidFill>
                <a:latin typeface="Avenir"/>
              </a:rPr>
              <a:t> </a:t>
            </a:r>
            <a:r>
              <a:rPr lang="en-US" sz="3600" dirty="0">
                <a:latin typeface="Avenir"/>
              </a:rPr>
              <a:t>compared to retaining an existing customer.</a:t>
            </a:r>
          </a:p>
        </p:txBody>
      </p:sp>
    </p:spTree>
    <p:extLst>
      <p:ext uri="{BB962C8B-B14F-4D97-AF65-F5344CB8AC3E}">
        <p14:creationId xmlns:p14="http://schemas.microsoft.com/office/powerpoint/2010/main" val="1630005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188977" y="-464"/>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r>
              <a:rPr lang="en-US" sz="6000" dirty="0">
                <a:solidFill>
                  <a:schemeClr val="bg1"/>
                </a:solidFill>
                <a:latin typeface="Avenir"/>
              </a:rPr>
              <a:t>Other Benefits of Email Marketing</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F3175FB7-5CB9-49A5-B9A2-7FBFEC35835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Rectangle 20">
            <a:extLst>
              <a:ext uri="{FF2B5EF4-FFF2-40B4-BE49-F238E27FC236}">
                <a16:creationId xmlns:a16="http://schemas.microsoft.com/office/drawing/2014/main" id="{2CF62AD2-028A-473C-8741-DE855BAFFB24}"/>
              </a:ext>
            </a:extLst>
          </p:cNvPr>
          <p:cNvSpPr/>
          <p:nvPr/>
        </p:nvSpPr>
        <p:spPr>
          <a:xfrm>
            <a:off x="1311165" y="2425960"/>
            <a:ext cx="13825662" cy="8094524"/>
          </a:xfrm>
          <a:prstGeom prst="rect">
            <a:avLst/>
          </a:prstGeom>
        </p:spPr>
        <p:txBody>
          <a:bodyPr wrap="square">
            <a:spAutoFit/>
          </a:bodyPr>
          <a:lstStyle/>
          <a:p>
            <a:r>
              <a:rPr lang="en-US" sz="4000" dirty="0">
                <a:solidFill>
                  <a:srgbClr val="2C4784"/>
                </a:solidFill>
                <a:latin typeface="Avenir"/>
              </a:rPr>
              <a:t>3. Better customer outreach</a:t>
            </a:r>
          </a:p>
          <a:p>
            <a:r>
              <a:rPr lang="en-US" sz="4000" dirty="0">
                <a:latin typeface="Avenir"/>
              </a:rPr>
              <a:t>Email marketing has greater chances of being seen, compared to social media updates where they can miss out announcements and just scroll up their news feeds. With a few clicks, emails can be sent to thousands of users. Those users are free to read at their own convenience- whether online or offline.</a:t>
            </a:r>
          </a:p>
          <a:p>
            <a:endParaRPr lang="en-US" sz="4000" dirty="0">
              <a:solidFill>
                <a:srgbClr val="4A4A4A"/>
              </a:solidFill>
              <a:latin typeface="Avenir"/>
            </a:endParaRPr>
          </a:p>
          <a:p>
            <a:r>
              <a:rPr lang="en-US" sz="4000" dirty="0">
                <a:solidFill>
                  <a:srgbClr val="2C4784"/>
                </a:solidFill>
                <a:latin typeface="Avenir"/>
              </a:rPr>
              <a:t>4. Easy to maintain and inexpensive</a:t>
            </a:r>
          </a:p>
          <a:p>
            <a:r>
              <a:rPr lang="en-US" sz="4000" dirty="0">
                <a:latin typeface="Avenir"/>
              </a:rPr>
              <a:t>As mentioned earlier, email marketing is cost-effective and is relatively easier and cheaper to maintain. Email marketing services such as </a:t>
            </a:r>
            <a:r>
              <a:rPr lang="en-US" sz="4000" u="sng" dirty="0" err="1">
                <a:latin typeface="Avenir"/>
              </a:rPr>
              <a:t>Mailerlite</a:t>
            </a:r>
            <a:r>
              <a:rPr lang="en-US" sz="4000" dirty="0">
                <a:latin typeface="Avenir"/>
              </a:rPr>
              <a:t> or  </a:t>
            </a:r>
            <a:r>
              <a:rPr lang="en-US" sz="4000" dirty="0">
                <a:latin typeface="Avenir"/>
                <a:hlinkClick r:id="rId10">
                  <a:extLst>
                    <a:ext uri="{A12FA001-AC4F-418D-AE19-62706E023703}">
                      <ahyp:hlinkClr xmlns:ahyp="http://schemas.microsoft.com/office/drawing/2018/hyperlinkcolor" val="tx"/>
                    </a:ext>
                  </a:extLst>
                </a:hlinkClick>
              </a:rPr>
              <a:t>MailChimp</a:t>
            </a:r>
            <a:r>
              <a:rPr lang="en-US" sz="4000" dirty="0">
                <a:latin typeface="Avenir"/>
              </a:rPr>
              <a:t> or </a:t>
            </a:r>
            <a:r>
              <a:rPr lang="en-US" sz="4000" dirty="0" err="1">
                <a:latin typeface="Avenir"/>
                <a:hlinkClick r:id="rId11">
                  <a:extLst>
                    <a:ext uri="{A12FA001-AC4F-418D-AE19-62706E023703}">
                      <ahyp:hlinkClr xmlns:ahyp="http://schemas.microsoft.com/office/drawing/2018/hyperlinkcolor" val="tx"/>
                    </a:ext>
                  </a:extLst>
                </a:hlinkClick>
              </a:rPr>
              <a:t>ActiveCampaign</a:t>
            </a:r>
            <a:r>
              <a:rPr lang="en-US" sz="4000" dirty="0">
                <a:latin typeface="Avenir"/>
              </a:rPr>
              <a:t> have simplified the process, allowing for greater automation and customization.</a:t>
            </a:r>
            <a:endParaRPr lang="en-US" sz="4000" b="0" i="0" dirty="0">
              <a:effectLst/>
              <a:latin typeface="Avenir"/>
            </a:endParaRPr>
          </a:p>
        </p:txBody>
      </p:sp>
    </p:spTree>
    <p:extLst>
      <p:ext uri="{BB962C8B-B14F-4D97-AF65-F5344CB8AC3E}">
        <p14:creationId xmlns:p14="http://schemas.microsoft.com/office/powerpoint/2010/main" val="1478090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58069"/>
            <a:ext cx="14315058" cy="144762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892819" y="357727"/>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Why Email Marketing is Important?</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18" name="Picture 17">
            <a:extLst>
              <a:ext uri="{FF2B5EF4-FFF2-40B4-BE49-F238E27FC236}">
                <a16:creationId xmlns:a16="http://schemas.microsoft.com/office/drawing/2014/main" id="{A1A29434-4EAF-4602-B00E-8E04F4FCB7C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object 2">
            <a:extLst>
              <a:ext uri="{FF2B5EF4-FFF2-40B4-BE49-F238E27FC236}">
                <a16:creationId xmlns:a16="http://schemas.microsoft.com/office/drawing/2014/main" id="{27DC41EE-AFF7-490C-BF7E-9B50F2707C5B}"/>
              </a:ext>
            </a:extLst>
          </p:cNvPr>
          <p:cNvSpPr txBox="1"/>
          <p:nvPr/>
        </p:nvSpPr>
        <p:spPr>
          <a:xfrm>
            <a:off x="1485477" y="2590650"/>
            <a:ext cx="13908136" cy="8030403"/>
          </a:xfrm>
          <a:prstGeom prst="rect">
            <a:avLst/>
          </a:prstGeom>
        </p:spPr>
        <p:txBody>
          <a:bodyPr vert="horz" wrap="square" lIns="0" tIns="12700" rIns="0" bIns="0" rtlCol="0">
            <a:spAutoFit/>
          </a:bodyPr>
          <a:lstStyle/>
          <a:p>
            <a:pPr marL="355600" indent="-342900">
              <a:spcBef>
                <a:spcPts val="100"/>
              </a:spcBef>
              <a:buFont typeface="Trebuchet MS"/>
              <a:buChar char="•"/>
              <a:tabLst>
                <a:tab pos="355600" algn="l"/>
              </a:tabLst>
            </a:pPr>
            <a:r>
              <a:rPr lang="en-US" sz="3600" dirty="0">
                <a:solidFill>
                  <a:srgbClr val="202124"/>
                </a:solidFill>
                <a:latin typeface="Google Sans"/>
              </a:rPr>
              <a:t>Email marketing </a:t>
            </a:r>
            <a:r>
              <a:rPr lang="en-US" sz="3600" dirty="0">
                <a:solidFill>
                  <a:srgbClr val="040C28"/>
                </a:solidFill>
                <a:latin typeface="Google Sans"/>
              </a:rPr>
              <a:t>allows you to regularly stay in touch with customers and website visitors</a:t>
            </a:r>
            <a:r>
              <a:rPr lang="en-US" sz="3600" dirty="0">
                <a:solidFill>
                  <a:srgbClr val="202124"/>
                </a:solidFill>
                <a:latin typeface="Google Sans"/>
              </a:rPr>
              <a:t>. Proven buyers also appreciate being kept up-to-date with the latest products and promos. </a:t>
            </a:r>
            <a:endParaRPr lang="en-US" sz="3600" dirty="0"/>
          </a:p>
          <a:p>
            <a:pPr marL="12700">
              <a:lnSpc>
                <a:spcPct val="100000"/>
              </a:lnSpc>
              <a:spcBef>
                <a:spcPts val="100"/>
              </a:spcBef>
              <a:tabLst>
                <a:tab pos="355600" algn="l"/>
              </a:tabLst>
            </a:pPr>
            <a:endParaRPr lang="en-US" sz="3200" spc="-35" dirty="0">
              <a:latin typeface="Arial"/>
              <a:cs typeface="Arial"/>
            </a:endParaRPr>
          </a:p>
          <a:p>
            <a:pPr marL="355600" indent="-342900">
              <a:lnSpc>
                <a:spcPct val="100000"/>
              </a:lnSpc>
              <a:spcBef>
                <a:spcPts val="100"/>
              </a:spcBef>
              <a:buFont typeface="Trebuchet MS"/>
              <a:buChar char="•"/>
              <a:tabLst>
                <a:tab pos="355600" algn="l"/>
              </a:tabLst>
            </a:pPr>
            <a:r>
              <a:rPr sz="3200" spc="-35" dirty="0">
                <a:latin typeface="Arial"/>
                <a:cs typeface="Arial"/>
              </a:rPr>
              <a:t>Email </a:t>
            </a:r>
            <a:r>
              <a:rPr sz="3200" spc="15" dirty="0">
                <a:latin typeface="Arial"/>
                <a:cs typeface="Arial"/>
              </a:rPr>
              <a:t>marketing can </a:t>
            </a:r>
            <a:r>
              <a:rPr sz="3200" spc="10" dirty="0">
                <a:latin typeface="Arial"/>
                <a:cs typeface="Arial"/>
              </a:rPr>
              <a:t>help </a:t>
            </a:r>
            <a:r>
              <a:rPr sz="3200" spc="15" dirty="0">
                <a:latin typeface="Arial"/>
                <a:cs typeface="Arial"/>
              </a:rPr>
              <a:t>you </a:t>
            </a:r>
            <a:r>
              <a:rPr sz="3200" b="1" dirty="0">
                <a:latin typeface="Arial"/>
                <a:cs typeface="Arial"/>
              </a:rPr>
              <a:t>brand </a:t>
            </a:r>
            <a:r>
              <a:rPr sz="3200" spc="10" dirty="0">
                <a:latin typeface="Arial"/>
                <a:cs typeface="Arial"/>
              </a:rPr>
              <a:t>your</a:t>
            </a:r>
            <a:r>
              <a:rPr sz="3200" spc="-30" dirty="0">
                <a:latin typeface="Arial"/>
                <a:cs typeface="Arial"/>
              </a:rPr>
              <a:t> </a:t>
            </a:r>
            <a:r>
              <a:rPr sz="3200" spc="60" dirty="0">
                <a:latin typeface="Arial"/>
                <a:cs typeface="Arial"/>
              </a:rPr>
              <a:t>product</a:t>
            </a:r>
            <a:endParaRPr sz="3200" dirty="0">
              <a:latin typeface="Arial"/>
              <a:cs typeface="Arial"/>
            </a:endParaRPr>
          </a:p>
          <a:p>
            <a:pPr>
              <a:lnSpc>
                <a:spcPct val="100000"/>
              </a:lnSpc>
              <a:spcBef>
                <a:spcPts val="20"/>
              </a:spcBef>
              <a:buFont typeface="Trebuchet MS"/>
              <a:buChar char="•"/>
            </a:pPr>
            <a:endParaRPr sz="4000" dirty="0">
              <a:latin typeface="Arial"/>
              <a:cs typeface="Arial"/>
            </a:endParaRPr>
          </a:p>
          <a:p>
            <a:pPr marL="355600" indent="-342900">
              <a:lnSpc>
                <a:spcPct val="100000"/>
              </a:lnSpc>
              <a:buFont typeface="Trebuchet MS"/>
              <a:buChar char="•"/>
              <a:tabLst>
                <a:tab pos="355600" algn="l"/>
              </a:tabLst>
            </a:pPr>
            <a:r>
              <a:rPr sz="3200" spc="25" dirty="0">
                <a:latin typeface="Arial"/>
                <a:cs typeface="Arial"/>
              </a:rPr>
              <a:t>It </a:t>
            </a:r>
            <a:r>
              <a:rPr sz="3200" spc="10" dirty="0">
                <a:latin typeface="Arial"/>
                <a:cs typeface="Arial"/>
              </a:rPr>
              <a:t>helps </a:t>
            </a:r>
            <a:r>
              <a:rPr sz="3200" spc="-15" dirty="0">
                <a:latin typeface="Arial"/>
                <a:cs typeface="Arial"/>
              </a:rPr>
              <a:t>increase </a:t>
            </a:r>
            <a:r>
              <a:rPr sz="3200" spc="40" dirty="0">
                <a:latin typeface="Arial"/>
                <a:cs typeface="Arial"/>
              </a:rPr>
              <a:t>customers’</a:t>
            </a:r>
            <a:r>
              <a:rPr sz="3200" spc="-25" dirty="0">
                <a:latin typeface="Arial"/>
                <a:cs typeface="Arial"/>
              </a:rPr>
              <a:t> </a:t>
            </a:r>
            <a:r>
              <a:rPr sz="3200" spc="10" dirty="0">
                <a:latin typeface="Arial"/>
                <a:cs typeface="Arial"/>
              </a:rPr>
              <a:t>loyalty</a:t>
            </a:r>
            <a:endParaRPr sz="3200" dirty="0">
              <a:latin typeface="Arial"/>
              <a:cs typeface="Arial"/>
            </a:endParaRPr>
          </a:p>
          <a:p>
            <a:pPr>
              <a:lnSpc>
                <a:spcPct val="100000"/>
              </a:lnSpc>
              <a:spcBef>
                <a:spcPts val="50"/>
              </a:spcBef>
              <a:buFont typeface="Trebuchet MS"/>
              <a:buChar char="•"/>
            </a:pPr>
            <a:endParaRPr sz="3600" dirty="0">
              <a:latin typeface="Arial"/>
              <a:cs typeface="Arial"/>
            </a:endParaRPr>
          </a:p>
          <a:p>
            <a:pPr marL="355600" indent="-342900">
              <a:lnSpc>
                <a:spcPct val="100000"/>
              </a:lnSpc>
              <a:buFont typeface="Trebuchet MS"/>
              <a:buChar char="•"/>
              <a:tabLst>
                <a:tab pos="355600" algn="l"/>
              </a:tabLst>
            </a:pPr>
            <a:r>
              <a:rPr sz="3200" spc="10" dirty="0">
                <a:latin typeface="Arial"/>
                <a:cs typeface="Arial"/>
              </a:rPr>
              <a:t>Perfect </a:t>
            </a:r>
            <a:r>
              <a:rPr sz="3200" spc="30" dirty="0">
                <a:latin typeface="Arial"/>
                <a:cs typeface="Arial"/>
              </a:rPr>
              <a:t>for </a:t>
            </a:r>
            <a:r>
              <a:rPr sz="3200" dirty="0">
                <a:latin typeface="Arial"/>
                <a:cs typeface="Arial"/>
              </a:rPr>
              <a:t>personalized</a:t>
            </a:r>
            <a:r>
              <a:rPr sz="3200" spc="-40" dirty="0">
                <a:latin typeface="Arial"/>
                <a:cs typeface="Arial"/>
              </a:rPr>
              <a:t> </a:t>
            </a:r>
            <a:r>
              <a:rPr sz="3200" spc="15" dirty="0">
                <a:latin typeface="Arial"/>
                <a:cs typeface="Arial"/>
              </a:rPr>
              <a:t>marketing</a:t>
            </a:r>
            <a:endParaRPr sz="3200" dirty="0">
              <a:latin typeface="Arial"/>
              <a:cs typeface="Arial"/>
            </a:endParaRPr>
          </a:p>
          <a:p>
            <a:pPr>
              <a:lnSpc>
                <a:spcPct val="100000"/>
              </a:lnSpc>
              <a:spcBef>
                <a:spcPts val="55"/>
              </a:spcBef>
              <a:buFont typeface="Trebuchet MS"/>
              <a:buChar char="•"/>
            </a:pPr>
            <a:endParaRPr sz="3600" dirty="0">
              <a:latin typeface="Arial"/>
              <a:cs typeface="Arial"/>
            </a:endParaRPr>
          </a:p>
          <a:p>
            <a:pPr marL="355600" indent="-342900">
              <a:lnSpc>
                <a:spcPct val="100000"/>
              </a:lnSpc>
              <a:buFont typeface="Trebuchet MS"/>
              <a:buChar char="•"/>
              <a:tabLst>
                <a:tab pos="355600" algn="l"/>
              </a:tabLst>
            </a:pPr>
            <a:r>
              <a:rPr sz="3200" spc="-20" dirty="0">
                <a:latin typeface="Arial"/>
                <a:cs typeface="Arial"/>
              </a:rPr>
              <a:t>Increases </a:t>
            </a:r>
            <a:r>
              <a:rPr sz="3200" spc="15" dirty="0">
                <a:latin typeface="Arial"/>
                <a:cs typeface="Arial"/>
              </a:rPr>
              <a:t>the </a:t>
            </a:r>
            <a:r>
              <a:rPr sz="3200" spc="30" dirty="0">
                <a:latin typeface="Arial"/>
                <a:cs typeface="Arial"/>
              </a:rPr>
              <a:t>customer </a:t>
            </a:r>
            <a:r>
              <a:rPr sz="3200" dirty="0">
                <a:latin typeface="Arial"/>
                <a:cs typeface="Arial"/>
              </a:rPr>
              <a:t>engagement </a:t>
            </a:r>
            <a:r>
              <a:rPr sz="3200" spc="-5" dirty="0">
                <a:latin typeface="Arial"/>
                <a:cs typeface="Arial"/>
              </a:rPr>
              <a:t>over</a:t>
            </a:r>
            <a:r>
              <a:rPr sz="3200" spc="-25" dirty="0">
                <a:latin typeface="Arial"/>
                <a:cs typeface="Arial"/>
              </a:rPr>
              <a:t> </a:t>
            </a:r>
            <a:r>
              <a:rPr sz="3200" spc="25" dirty="0">
                <a:latin typeface="Arial"/>
                <a:cs typeface="Arial"/>
              </a:rPr>
              <a:t>time</a:t>
            </a:r>
            <a:endParaRPr sz="3200" dirty="0">
              <a:latin typeface="Arial"/>
              <a:cs typeface="Arial"/>
            </a:endParaRPr>
          </a:p>
          <a:p>
            <a:pPr>
              <a:lnSpc>
                <a:spcPct val="100000"/>
              </a:lnSpc>
              <a:spcBef>
                <a:spcPts val="50"/>
              </a:spcBef>
              <a:buFont typeface="Trebuchet MS"/>
              <a:buChar char="•"/>
            </a:pPr>
            <a:endParaRPr sz="3600" dirty="0">
              <a:latin typeface="Arial"/>
              <a:cs typeface="Arial"/>
            </a:endParaRPr>
          </a:p>
          <a:p>
            <a:pPr marL="355600" indent="-342900">
              <a:lnSpc>
                <a:spcPct val="100000"/>
              </a:lnSpc>
              <a:spcBef>
                <a:spcPts val="5"/>
              </a:spcBef>
              <a:buFont typeface="Trebuchet MS"/>
              <a:buChar char="•"/>
              <a:tabLst>
                <a:tab pos="355600" algn="l"/>
              </a:tabLst>
            </a:pPr>
            <a:r>
              <a:rPr sz="3200" spc="-25" dirty="0">
                <a:latin typeface="Arial"/>
                <a:cs typeface="Arial"/>
              </a:rPr>
              <a:t>Gives </a:t>
            </a:r>
            <a:r>
              <a:rPr sz="3200" spc="20" dirty="0">
                <a:latin typeface="Arial"/>
                <a:cs typeface="Arial"/>
              </a:rPr>
              <a:t>reports </a:t>
            </a:r>
            <a:r>
              <a:rPr sz="3200" spc="25" dirty="0">
                <a:latin typeface="Arial"/>
                <a:cs typeface="Arial"/>
              </a:rPr>
              <a:t>on </a:t>
            </a:r>
            <a:r>
              <a:rPr sz="3200" spc="15" dirty="0">
                <a:latin typeface="Arial"/>
                <a:cs typeface="Arial"/>
              </a:rPr>
              <a:t>the </a:t>
            </a:r>
            <a:r>
              <a:rPr sz="3200" spc="30" dirty="0">
                <a:latin typeface="Arial"/>
                <a:cs typeface="Arial"/>
              </a:rPr>
              <a:t>customer </a:t>
            </a:r>
            <a:r>
              <a:rPr sz="3200" spc="5" dirty="0">
                <a:latin typeface="Arial"/>
                <a:cs typeface="Arial"/>
              </a:rPr>
              <a:t>behavior </a:t>
            </a:r>
            <a:r>
              <a:rPr sz="3200" spc="30" dirty="0">
                <a:latin typeface="Arial"/>
                <a:cs typeface="Arial"/>
              </a:rPr>
              <a:t>for </a:t>
            </a:r>
            <a:r>
              <a:rPr sz="3200" spc="15" dirty="0">
                <a:latin typeface="Arial"/>
                <a:cs typeface="Arial"/>
              </a:rPr>
              <a:t>the </a:t>
            </a:r>
            <a:r>
              <a:rPr sz="3200" spc="10" dirty="0">
                <a:latin typeface="Arial"/>
                <a:cs typeface="Arial"/>
              </a:rPr>
              <a:t>sent</a:t>
            </a:r>
            <a:r>
              <a:rPr sz="3200" spc="-105" dirty="0">
                <a:latin typeface="Arial"/>
                <a:cs typeface="Arial"/>
              </a:rPr>
              <a:t> </a:t>
            </a:r>
            <a:r>
              <a:rPr sz="3200" spc="-10" dirty="0">
                <a:latin typeface="Arial"/>
                <a:cs typeface="Arial"/>
              </a:rPr>
              <a:t>emails</a:t>
            </a:r>
            <a:endParaRPr sz="3200" dirty="0">
              <a:latin typeface="Arial"/>
              <a:cs typeface="Arial"/>
            </a:endParaRPr>
          </a:p>
          <a:p>
            <a:pPr>
              <a:lnSpc>
                <a:spcPct val="100000"/>
              </a:lnSpc>
              <a:spcBef>
                <a:spcPts val="50"/>
              </a:spcBef>
              <a:buFont typeface="Trebuchet MS"/>
              <a:buChar char="•"/>
            </a:pPr>
            <a:endParaRPr sz="3600" dirty="0">
              <a:latin typeface="Arial"/>
              <a:cs typeface="Arial"/>
            </a:endParaRPr>
          </a:p>
          <a:p>
            <a:pPr marL="355600" indent="-342900">
              <a:lnSpc>
                <a:spcPct val="100000"/>
              </a:lnSpc>
              <a:buFont typeface="Trebuchet MS"/>
              <a:buChar char="•"/>
              <a:tabLst>
                <a:tab pos="355600" algn="l"/>
              </a:tabLst>
            </a:pPr>
            <a:r>
              <a:rPr sz="3200" dirty="0">
                <a:latin typeface="Arial"/>
                <a:cs typeface="Arial"/>
              </a:rPr>
              <a:t>It’s </a:t>
            </a:r>
            <a:r>
              <a:rPr sz="3200" spc="25" dirty="0">
                <a:latin typeface="Arial"/>
                <a:cs typeface="Arial"/>
              </a:rPr>
              <a:t>automated </a:t>
            </a:r>
            <a:r>
              <a:rPr sz="3200" spc="15" dirty="0">
                <a:latin typeface="Arial"/>
                <a:cs typeface="Arial"/>
              </a:rPr>
              <a:t>and</a:t>
            </a:r>
            <a:r>
              <a:rPr sz="3200" spc="-30" dirty="0">
                <a:latin typeface="Arial"/>
                <a:cs typeface="Arial"/>
              </a:rPr>
              <a:t> </a:t>
            </a:r>
            <a:r>
              <a:rPr sz="3200" spc="5" dirty="0">
                <a:latin typeface="Arial"/>
                <a:cs typeface="Arial"/>
              </a:rPr>
              <a:t>affordable</a:t>
            </a:r>
            <a:endParaRPr sz="3200" dirty="0">
              <a:latin typeface="Arial"/>
              <a:cs typeface="Arial"/>
            </a:endParaRPr>
          </a:p>
        </p:txBody>
      </p:sp>
    </p:spTree>
    <p:extLst>
      <p:ext uri="{BB962C8B-B14F-4D97-AF65-F5344CB8AC3E}">
        <p14:creationId xmlns:p14="http://schemas.microsoft.com/office/powerpoint/2010/main" val="1048526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948087" y="125002"/>
            <a:ext cx="10856563"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Terms to Learn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1" name="Picture 20">
            <a:extLst>
              <a:ext uri="{FF2B5EF4-FFF2-40B4-BE49-F238E27FC236}">
                <a16:creationId xmlns:a16="http://schemas.microsoft.com/office/drawing/2014/main" id="{3B381911-FEF0-4E0D-B2DE-929FE3A1FAD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3" name="object 2">
            <a:extLst>
              <a:ext uri="{FF2B5EF4-FFF2-40B4-BE49-F238E27FC236}">
                <a16:creationId xmlns:a16="http://schemas.microsoft.com/office/drawing/2014/main" id="{B1D8BFF2-8AEC-4523-B918-EAC63ED770F3}"/>
              </a:ext>
            </a:extLst>
          </p:cNvPr>
          <p:cNvSpPr txBox="1"/>
          <p:nvPr/>
        </p:nvSpPr>
        <p:spPr>
          <a:xfrm>
            <a:off x="1300063" y="2697940"/>
            <a:ext cx="13301386" cy="7482498"/>
          </a:xfrm>
          <a:prstGeom prst="rect">
            <a:avLst/>
          </a:prstGeom>
        </p:spPr>
        <p:txBody>
          <a:bodyPr vert="horz" wrap="square" lIns="0" tIns="12700" rIns="0" bIns="0" rtlCol="0">
            <a:spAutoFit/>
          </a:bodyPr>
          <a:lstStyle/>
          <a:p>
            <a:pPr marL="419100" indent="-406400">
              <a:lnSpc>
                <a:spcPct val="100000"/>
              </a:lnSpc>
              <a:spcBef>
                <a:spcPts val="100"/>
              </a:spcBef>
              <a:buSzPct val="121875"/>
              <a:buChar char="•"/>
              <a:tabLst>
                <a:tab pos="418465" algn="l"/>
                <a:tab pos="419100" algn="l"/>
              </a:tabLst>
            </a:pPr>
            <a:r>
              <a:rPr sz="3200" b="1" dirty="0">
                <a:latin typeface="Arial"/>
                <a:cs typeface="Arial"/>
              </a:rPr>
              <a:t>Open </a:t>
            </a:r>
            <a:r>
              <a:rPr sz="3200" b="1" spc="40" dirty="0">
                <a:latin typeface="Arial"/>
                <a:cs typeface="Arial"/>
              </a:rPr>
              <a:t>Rate </a:t>
            </a:r>
            <a:r>
              <a:rPr sz="3200" spc="175" dirty="0">
                <a:latin typeface="Arial"/>
                <a:cs typeface="Arial"/>
              </a:rPr>
              <a:t>- </a:t>
            </a:r>
            <a:r>
              <a:rPr sz="3200" spc="-60" dirty="0">
                <a:latin typeface="Arial"/>
                <a:cs typeface="Arial"/>
              </a:rPr>
              <a:t>The </a:t>
            </a:r>
            <a:r>
              <a:rPr sz="3200" spc="10" dirty="0">
                <a:latin typeface="Arial"/>
                <a:cs typeface="Arial"/>
              </a:rPr>
              <a:t>percentage </a:t>
            </a:r>
            <a:r>
              <a:rPr sz="3200" spc="55" dirty="0">
                <a:latin typeface="Arial"/>
                <a:cs typeface="Arial"/>
              </a:rPr>
              <a:t>of </a:t>
            </a:r>
            <a:r>
              <a:rPr sz="3200" spc="-10" dirty="0">
                <a:latin typeface="Arial"/>
                <a:cs typeface="Arial"/>
              </a:rPr>
              <a:t>emails </a:t>
            </a:r>
            <a:r>
              <a:rPr sz="3200" spc="25" dirty="0">
                <a:latin typeface="Arial"/>
                <a:cs typeface="Arial"/>
              </a:rPr>
              <a:t>opened </a:t>
            </a:r>
            <a:r>
              <a:rPr sz="3200" spc="-5" dirty="0">
                <a:latin typeface="Arial"/>
                <a:cs typeface="Arial"/>
              </a:rPr>
              <a:t>in </a:t>
            </a:r>
            <a:r>
              <a:rPr sz="3200" spc="-35" dirty="0">
                <a:latin typeface="Arial"/>
                <a:cs typeface="Arial"/>
              </a:rPr>
              <a:t>an</a:t>
            </a:r>
            <a:r>
              <a:rPr sz="3200" spc="-245" dirty="0">
                <a:latin typeface="Arial"/>
                <a:cs typeface="Arial"/>
              </a:rPr>
              <a:t> </a:t>
            </a:r>
            <a:r>
              <a:rPr sz="3200" spc="-15" dirty="0">
                <a:latin typeface="Arial"/>
                <a:cs typeface="Arial"/>
              </a:rPr>
              <a:t>email</a:t>
            </a:r>
            <a:endParaRPr sz="3200" dirty="0">
              <a:latin typeface="Arial"/>
              <a:cs typeface="Arial"/>
            </a:endParaRPr>
          </a:p>
          <a:p>
            <a:pPr marL="419100">
              <a:lnSpc>
                <a:spcPct val="100000"/>
              </a:lnSpc>
              <a:spcBef>
                <a:spcPts val="3779"/>
              </a:spcBef>
            </a:pPr>
            <a:r>
              <a:rPr sz="3200" spc="15" dirty="0">
                <a:latin typeface="Arial"/>
                <a:cs typeface="Arial"/>
              </a:rPr>
              <a:t>marketing </a:t>
            </a:r>
            <a:r>
              <a:rPr sz="3200" spc="55" dirty="0">
                <a:latin typeface="Arial"/>
                <a:cs typeface="Arial"/>
              </a:rPr>
              <a:t>of </a:t>
            </a:r>
            <a:r>
              <a:rPr sz="3200" spc="15" dirty="0">
                <a:latin typeface="Arial"/>
                <a:cs typeface="Arial"/>
              </a:rPr>
              <a:t>the </a:t>
            </a:r>
            <a:r>
              <a:rPr sz="3200" spc="45" dirty="0">
                <a:latin typeface="Arial"/>
                <a:cs typeface="Arial"/>
              </a:rPr>
              <a:t>total </a:t>
            </a:r>
            <a:r>
              <a:rPr sz="3200" spc="15" dirty="0">
                <a:latin typeface="Arial"/>
                <a:cs typeface="Arial"/>
              </a:rPr>
              <a:t>number </a:t>
            </a:r>
            <a:r>
              <a:rPr sz="3200" spc="55" dirty="0">
                <a:latin typeface="Arial"/>
                <a:cs typeface="Arial"/>
              </a:rPr>
              <a:t>of </a:t>
            </a:r>
            <a:r>
              <a:rPr sz="3200" spc="-10" dirty="0">
                <a:latin typeface="Arial"/>
                <a:cs typeface="Arial"/>
              </a:rPr>
              <a:t>emails</a:t>
            </a:r>
            <a:r>
              <a:rPr sz="3200" spc="-200" dirty="0">
                <a:latin typeface="Arial"/>
                <a:cs typeface="Arial"/>
              </a:rPr>
              <a:t> </a:t>
            </a:r>
            <a:r>
              <a:rPr sz="3200" spc="10" dirty="0">
                <a:latin typeface="Arial"/>
                <a:cs typeface="Arial"/>
              </a:rPr>
              <a:t>sent.</a:t>
            </a:r>
            <a:endParaRPr sz="3200" dirty="0">
              <a:latin typeface="Arial"/>
              <a:cs typeface="Arial"/>
            </a:endParaRPr>
          </a:p>
          <a:p>
            <a:pPr marL="419100" marR="458470" indent="-406400">
              <a:lnSpc>
                <a:spcPct val="198500"/>
              </a:lnSpc>
              <a:spcBef>
                <a:spcPts val="740"/>
              </a:spcBef>
              <a:buSzPct val="121875"/>
              <a:buChar char="•"/>
              <a:tabLst>
                <a:tab pos="418465" algn="l"/>
                <a:tab pos="419100" algn="l"/>
              </a:tabLst>
            </a:pPr>
            <a:r>
              <a:rPr sz="3200" b="1" spc="20" dirty="0">
                <a:latin typeface="Arial"/>
                <a:cs typeface="Arial"/>
              </a:rPr>
              <a:t>CTR </a:t>
            </a:r>
            <a:r>
              <a:rPr sz="3200" b="1" spc="-5" dirty="0">
                <a:latin typeface="Arial"/>
                <a:cs typeface="Arial"/>
              </a:rPr>
              <a:t>(Click-Through </a:t>
            </a:r>
            <a:r>
              <a:rPr sz="3200" b="1" spc="10" dirty="0">
                <a:latin typeface="Arial"/>
                <a:cs typeface="Arial"/>
              </a:rPr>
              <a:t>Rate) </a:t>
            </a:r>
            <a:r>
              <a:rPr sz="3200" spc="175" dirty="0">
                <a:latin typeface="Arial"/>
                <a:cs typeface="Arial"/>
              </a:rPr>
              <a:t>- </a:t>
            </a:r>
            <a:r>
              <a:rPr sz="3200" spc="-60" dirty="0">
                <a:latin typeface="Arial"/>
                <a:cs typeface="Arial"/>
              </a:rPr>
              <a:t>The </a:t>
            </a:r>
            <a:r>
              <a:rPr sz="3200" spc="10" dirty="0">
                <a:latin typeface="Arial"/>
                <a:cs typeface="Arial"/>
              </a:rPr>
              <a:t>percentage </a:t>
            </a:r>
            <a:r>
              <a:rPr sz="3200" spc="55" dirty="0">
                <a:latin typeface="Arial"/>
                <a:cs typeface="Arial"/>
              </a:rPr>
              <a:t>of</a:t>
            </a:r>
            <a:r>
              <a:rPr sz="3200" spc="-204" dirty="0">
                <a:latin typeface="Arial"/>
                <a:cs typeface="Arial"/>
              </a:rPr>
              <a:t> </a:t>
            </a:r>
            <a:r>
              <a:rPr sz="3200" spc="15" dirty="0">
                <a:latin typeface="Arial"/>
                <a:cs typeface="Arial"/>
              </a:rPr>
              <a:t>recipients </a:t>
            </a:r>
            <a:r>
              <a:rPr sz="3200" spc="40" dirty="0">
                <a:latin typeface="Arial"/>
                <a:cs typeface="Arial"/>
              </a:rPr>
              <a:t>that </a:t>
            </a:r>
            <a:r>
              <a:rPr sz="3200" spc="55" dirty="0">
                <a:latin typeface="Arial"/>
                <a:cs typeface="Arial"/>
              </a:rPr>
              <a:t>click </a:t>
            </a:r>
            <a:r>
              <a:rPr sz="3200" spc="25" dirty="0">
                <a:latin typeface="Arial"/>
                <a:cs typeface="Arial"/>
              </a:rPr>
              <a:t>on </a:t>
            </a:r>
            <a:r>
              <a:rPr sz="3200" spc="-65" dirty="0">
                <a:latin typeface="Arial"/>
                <a:cs typeface="Arial"/>
              </a:rPr>
              <a:t>a </a:t>
            </a:r>
            <a:r>
              <a:rPr sz="3200" spc="-5" dirty="0">
                <a:latin typeface="Arial"/>
                <a:cs typeface="Arial"/>
              </a:rPr>
              <a:t>given </a:t>
            </a:r>
            <a:r>
              <a:rPr sz="3200" spc="-40" dirty="0">
                <a:latin typeface="Arial"/>
                <a:cs typeface="Arial"/>
              </a:rPr>
              <a:t>URL </a:t>
            </a:r>
            <a:r>
              <a:rPr sz="3200" spc="-5" dirty="0">
                <a:latin typeface="Arial"/>
                <a:cs typeface="Arial"/>
              </a:rPr>
              <a:t>in </a:t>
            </a:r>
            <a:r>
              <a:rPr sz="3200" spc="10" dirty="0">
                <a:latin typeface="Arial"/>
                <a:cs typeface="Arial"/>
              </a:rPr>
              <a:t>your</a:t>
            </a:r>
            <a:r>
              <a:rPr sz="3200" spc="-10" dirty="0">
                <a:latin typeface="Arial"/>
                <a:cs typeface="Arial"/>
              </a:rPr>
              <a:t> email.</a:t>
            </a:r>
            <a:endParaRPr sz="3200" dirty="0">
              <a:latin typeface="Arial"/>
              <a:cs typeface="Arial"/>
            </a:endParaRPr>
          </a:p>
          <a:p>
            <a:pPr marL="419100" marR="5080" indent="-406400">
              <a:lnSpc>
                <a:spcPct val="198500"/>
              </a:lnSpc>
              <a:spcBef>
                <a:spcPts val="740"/>
              </a:spcBef>
              <a:buSzPct val="121875"/>
              <a:buChar char="•"/>
              <a:tabLst>
                <a:tab pos="418465" algn="l"/>
                <a:tab pos="419100" algn="l"/>
              </a:tabLst>
            </a:pPr>
            <a:r>
              <a:rPr sz="3200" b="1" spc="15" dirty="0">
                <a:latin typeface="Arial"/>
                <a:cs typeface="Arial"/>
              </a:rPr>
              <a:t>CTOR </a:t>
            </a:r>
            <a:r>
              <a:rPr sz="3200" spc="-180" dirty="0">
                <a:latin typeface="Arial"/>
                <a:cs typeface="Arial"/>
              </a:rPr>
              <a:t>– </a:t>
            </a:r>
            <a:r>
              <a:rPr sz="3200" spc="-10" dirty="0">
                <a:latin typeface="Arial"/>
                <a:cs typeface="Arial"/>
              </a:rPr>
              <a:t>Percentage </a:t>
            </a:r>
            <a:r>
              <a:rPr sz="3200" spc="55" dirty="0">
                <a:latin typeface="Arial"/>
                <a:cs typeface="Arial"/>
              </a:rPr>
              <a:t>of click </a:t>
            </a:r>
            <a:r>
              <a:rPr sz="3200" spc="20" dirty="0">
                <a:latin typeface="Arial"/>
                <a:cs typeface="Arial"/>
              </a:rPr>
              <a:t>through </a:t>
            </a:r>
            <a:r>
              <a:rPr sz="3200" spc="-5" dirty="0">
                <a:latin typeface="Arial"/>
                <a:cs typeface="Arial"/>
              </a:rPr>
              <a:t>rate </a:t>
            </a:r>
            <a:r>
              <a:rPr sz="3200" spc="25" dirty="0">
                <a:latin typeface="Arial"/>
                <a:cs typeface="Arial"/>
              </a:rPr>
              <a:t>from </a:t>
            </a:r>
            <a:r>
              <a:rPr sz="3200" spc="15" dirty="0">
                <a:latin typeface="Arial"/>
                <a:cs typeface="Arial"/>
              </a:rPr>
              <a:t>the number </a:t>
            </a:r>
            <a:r>
              <a:rPr sz="3200" spc="55" dirty="0">
                <a:latin typeface="Arial"/>
                <a:cs typeface="Arial"/>
              </a:rPr>
              <a:t>of  </a:t>
            </a:r>
            <a:r>
              <a:rPr sz="3200" spc="25" dirty="0">
                <a:latin typeface="Arial"/>
                <a:cs typeface="Arial"/>
              </a:rPr>
              <a:t>opened </a:t>
            </a:r>
            <a:r>
              <a:rPr sz="3200" spc="-10" dirty="0">
                <a:latin typeface="Arial"/>
                <a:cs typeface="Arial"/>
              </a:rPr>
              <a:t>emails </a:t>
            </a:r>
            <a:r>
              <a:rPr sz="3200" b="1" u="sng" spc="-50" dirty="0">
                <a:latin typeface="Arial"/>
                <a:cs typeface="Arial"/>
              </a:rPr>
              <a:t>(and </a:t>
            </a:r>
            <a:r>
              <a:rPr sz="3200" b="1" u="sng" spc="55" dirty="0">
                <a:latin typeface="Arial"/>
                <a:cs typeface="Arial"/>
              </a:rPr>
              <a:t>not </a:t>
            </a:r>
            <a:r>
              <a:rPr sz="3200" b="1" u="sng" spc="15" dirty="0">
                <a:latin typeface="Arial"/>
                <a:cs typeface="Arial"/>
              </a:rPr>
              <a:t>the </a:t>
            </a:r>
            <a:r>
              <a:rPr sz="3200" b="1" u="sng" spc="45" dirty="0">
                <a:latin typeface="Arial"/>
                <a:cs typeface="Arial"/>
              </a:rPr>
              <a:t>total</a:t>
            </a:r>
            <a:r>
              <a:rPr sz="3200" b="1" u="sng" spc="-40" dirty="0">
                <a:latin typeface="Arial"/>
                <a:cs typeface="Arial"/>
              </a:rPr>
              <a:t> sent)</a:t>
            </a:r>
            <a:endParaRPr lang="en-US" sz="3200" b="1" u="sng" spc="-40" dirty="0">
              <a:latin typeface="Arial"/>
              <a:cs typeface="Arial"/>
            </a:endParaRPr>
          </a:p>
          <a:p>
            <a:pPr marL="419100" marR="5080" indent="-406400">
              <a:lnSpc>
                <a:spcPct val="198500"/>
              </a:lnSpc>
              <a:spcBef>
                <a:spcPts val="740"/>
              </a:spcBef>
              <a:buSzPct val="121875"/>
              <a:buFontTx/>
              <a:buChar char="•"/>
              <a:tabLst>
                <a:tab pos="418465" algn="l"/>
                <a:tab pos="419100" algn="l"/>
              </a:tabLst>
            </a:pPr>
            <a:r>
              <a:rPr lang="en-US" sz="3200" b="1" spc="15" dirty="0">
                <a:latin typeface="Arial"/>
                <a:cs typeface="Arial"/>
              </a:rPr>
              <a:t>CTR </a:t>
            </a:r>
            <a:r>
              <a:rPr lang="en-US" sz="3200" spc="-5" dirty="0">
                <a:latin typeface="Arial"/>
                <a:cs typeface="Arial"/>
              </a:rPr>
              <a:t>is </a:t>
            </a:r>
            <a:r>
              <a:rPr lang="en-US" sz="3200" spc="15" dirty="0">
                <a:latin typeface="Arial"/>
                <a:cs typeface="Arial"/>
              </a:rPr>
              <a:t>Number </a:t>
            </a:r>
            <a:r>
              <a:rPr lang="en-US" sz="3200" spc="45" dirty="0">
                <a:latin typeface="Arial"/>
                <a:cs typeface="Arial"/>
              </a:rPr>
              <a:t>of </a:t>
            </a:r>
            <a:r>
              <a:rPr lang="en-US" sz="3200" spc="20" dirty="0">
                <a:latin typeface="Arial"/>
                <a:cs typeface="Arial"/>
              </a:rPr>
              <a:t>people </a:t>
            </a:r>
            <a:r>
              <a:rPr lang="en-US" sz="3200" spc="40" dirty="0">
                <a:latin typeface="Arial"/>
                <a:cs typeface="Arial"/>
              </a:rPr>
              <a:t>clicked </a:t>
            </a:r>
            <a:r>
              <a:rPr lang="en-US" sz="3200" spc="20" dirty="0">
                <a:latin typeface="Arial"/>
                <a:cs typeface="Arial"/>
              </a:rPr>
              <a:t>on </a:t>
            </a:r>
            <a:r>
              <a:rPr lang="en-US" sz="3200" spc="10" dirty="0">
                <a:latin typeface="Arial"/>
                <a:cs typeface="Arial"/>
              </a:rPr>
              <a:t>your </a:t>
            </a:r>
            <a:r>
              <a:rPr lang="en-US" sz="3200" spc="20" dirty="0">
                <a:latin typeface="Arial"/>
                <a:cs typeface="Arial"/>
              </a:rPr>
              <a:t>ad </a:t>
            </a:r>
            <a:r>
              <a:rPr lang="en-US" sz="3200" spc="145" dirty="0">
                <a:latin typeface="Arial"/>
                <a:cs typeface="Arial"/>
              </a:rPr>
              <a:t>/ </a:t>
            </a:r>
            <a:r>
              <a:rPr lang="en-US" sz="3200" spc="15" dirty="0">
                <a:latin typeface="Arial"/>
                <a:cs typeface="Arial"/>
              </a:rPr>
              <a:t>number </a:t>
            </a:r>
            <a:r>
              <a:rPr lang="en-US" sz="3200" spc="45" dirty="0">
                <a:latin typeface="Arial"/>
                <a:cs typeface="Arial"/>
              </a:rPr>
              <a:t>of </a:t>
            </a:r>
            <a:r>
              <a:rPr lang="en-US" sz="3200" spc="20" dirty="0">
                <a:latin typeface="Arial"/>
                <a:cs typeface="Arial"/>
              </a:rPr>
              <a:t>times </a:t>
            </a:r>
            <a:r>
              <a:rPr lang="en-US" sz="3200" spc="10" dirty="0">
                <a:latin typeface="Arial"/>
                <a:cs typeface="Arial"/>
              </a:rPr>
              <a:t>your</a:t>
            </a:r>
            <a:r>
              <a:rPr lang="en-US" sz="3200" spc="-370" dirty="0">
                <a:latin typeface="Arial"/>
                <a:cs typeface="Arial"/>
              </a:rPr>
              <a:t> </a:t>
            </a:r>
            <a:r>
              <a:rPr lang="en-US" sz="3200" spc="20" dirty="0">
                <a:latin typeface="Arial"/>
                <a:cs typeface="Arial"/>
              </a:rPr>
              <a:t>ad </a:t>
            </a:r>
            <a:r>
              <a:rPr lang="en-US" sz="3200" spc="-20" dirty="0">
                <a:latin typeface="Arial"/>
                <a:cs typeface="Arial"/>
              </a:rPr>
              <a:t>has </a:t>
            </a:r>
            <a:r>
              <a:rPr lang="en-US" sz="3200" spc="-5" dirty="0">
                <a:latin typeface="Arial"/>
                <a:cs typeface="Arial"/>
              </a:rPr>
              <a:t>been </a:t>
            </a:r>
            <a:r>
              <a:rPr lang="en-US" sz="3200" spc="-30" dirty="0">
                <a:latin typeface="Arial"/>
                <a:cs typeface="Arial"/>
              </a:rPr>
              <a:t>seen</a:t>
            </a:r>
            <a:r>
              <a:rPr lang="en-US" sz="3200" spc="25" dirty="0">
                <a:latin typeface="Arial"/>
                <a:cs typeface="Arial"/>
              </a:rPr>
              <a:t> </a:t>
            </a:r>
            <a:r>
              <a:rPr lang="en-US" sz="3200" dirty="0">
                <a:latin typeface="Arial"/>
                <a:cs typeface="Arial"/>
              </a:rPr>
              <a:t>(clicks/impressions)</a:t>
            </a:r>
          </a:p>
        </p:txBody>
      </p:sp>
    </p:spTree>
    <p:extLst>
      <p:ext uri="{BB962C8B-B14F-4D97-AF65-F5344CB8AC3E}">
        <p14:creationId xmlns:p14="http://schemas.microsoft.com/office/powerpoint/2010/main" val="2686567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858394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Example</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26" name="object 4">
            <a:extLst>
              <a:ext uri="{FF2B5EF4-FFF2-40B4-BE49-F238E27FC236}">
                <a16:creationId xmlns:a16="http://schemas.microsoft.com/office/drawing/2014/main" id="{22E8A561-6833-4502-BE88-1B1AC773F054}"/>
              </a:ext>
            </a:extLst>
          </p:cNvPr>
          <p:cNvGraphicFramePr>
            <a:graphicFrameLocks noGrp="1"/>
          </p:cNvGraphicFramePr>
          <p:nvPr>
            <p:extLst>
              <p:ext uri="{D42A27DB-BD31-4B8C-83A1-F6EECF244321}">
                <p14:modId xmlns:p14="http://schemas.microsoft.com/office/powerpoint/2010/main" val="4006771501"/>
              </p:ext>
            </p:extLst>
          </p:nvPr>
        </p:nvGraphicFramePr>
        <p:xfrm>
          <a:off x="2317788" y="4512321"/>
          <a:ext cx="9909068" cy="5068819"/>
        </p:xfrm>
        <a:graphic>
          <a:graphicData uri="http://schemas.openxmlformats.org/drawingml/2006/table">
            <a:tbl>
              <a:tblPr firstRow="1" bandRow="1">
                <a:tableStyleId>{2D5ABB26-0587-4C30-8999-92F81FD0307C}</a:tableStyleId>
              </a:tblPr>
              <a:tblGrid>
                <a:gridCol w="4075498">
                  <a:extLst>
                    <a:ext uri="{9D8B030D-6E8A-4147-A177-3AD203B41FA5}">
                      <a16:colId xmlns:a16="http://schemas.microsoft.com/office/drawing/2014/main" val="20000"/>
                    </a:ext>
                  </a:extLst>
                </a:gridCol>
                <a:gridCol w="2144958">
                  <a:extLst>
                    <a:ext uri="{9D8B030D-6E8A-4147-A177-3AD203B41FA5}">
                      <a16:colId xmlns:a16="http://schemas.microsoft.com/office/drawing/2014/main" val="20001"/>
                    </a:ext>
                  </a:extLst>
                </a:gridCol>
                <a:gridCol w="3688612">
                  <a:extLst>
                    <a:ext uri="{9D8B030D-6E8A-4147-A177-3AD203B41FA5}">
                      <a16:colId xmlns:a16="http://schemas.microsoft.com/office/drawing/2014/main" val="20002"/>
                    </a:ext>
                  </a:extLst>
                </a:gridCol>
              </a:tblGrid>
              <a:tr h="1689606">
                <a:tc>
                  <a:txBody>
                    <a:bodyPr/>
                    <a:lstStyle/>
                    <a:p>
                      <a:pPr>
                        <a:lnSpc>
                          <a:spcPct val="100000"/>
                        </a:lnSpc>
                      </a:pPr>
                      <a:endParaRPr sz="3600">
                        <a:latin typeface="Times New Roman"/>
                        <a:cs typeface="Times New Roman"/>
                      </a:endParaRPr>
                    </a:p>
                    <a:p>
                      <a:pPr algn="ctr">
                        <a:lnSpc>
                          <a:spcPct val="100000"/>
                        </a:lnSpc>
                        <a:spcBef>
                          <a:spcPts val="2145"/>
                        </a:spcBef>
                      </a:pPr>
                      <a:r>
                        <a:rPr sz="3200" spc="-5" dirty="0">
                          <a:latin typeface="Arial"/>
                          <a:cs typeface="Arial"/>
                        </a:rPr>
                        <a:t>Open </a:t>
                      </a:r>
                      <a:r>
                        <a:rPr sz="3200" spc="-25" dirty="0">
                          <a:latin typeface="Arial"/>
                          <a:cs typeface="Arial"/>
                        </a:rPr>
                        <a:t>Rate</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a:latin typeface="Times New Roman"/>
                        <a:cs typeface="Times New Roman"/>
                      </a:endParaRPr>
                    </a:p>
                    <a:p>
                      <a:pPr algn="ctr">
                        <a:lnSpc>
                          <a:spcPct val="100000"/>
                        </a:lnSpc>
                        <a:spcBef>
                          <a:spcPts val="2145"/>
                        </a:spcBef>
                      </a:pPr>
                      <a:r>
                        <a:rPr sz="3200" spc="80" dirty="0">
                          <a:latin typeface="Arial"/>
                          <a:cs typeface="Arial"/>
                        </a:rPr>
                        <a:t>20%</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a:latin typeface="Times New Roman"/>
                        <a:cs typeface="Times New Roman"/>
                      </a:endParaRPr>
                    </a:p>
                    <a:p>
                      <a:pPr algn="ctr">
                        <a:lnSpc>
                          <a:spcPct val="100000"/>
                        </a:lnSpc>
                        <a:spcBef>
                          <a:spcPts val="2145"/>
                        </a:spcBef>
                      </a:pPr>
                      <a:r>
                        <a:rPr sz="3200" spc="15" dirty="0">
                          <a:latin typeface="Arial"/>
                          <a:cs typeface="Arial"/>
                        </a:rPr>
                        <a:t>Opened/recipients</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r h="1689606">
                <a:tc>
                  <a:txBody>
                    <a:bodyPr/>
                    <a:lstStyle/>
                    <a:p>
                      <a:pPr>
                        <a:lnSpc>
                          <a:spcPct val="100000"/>
                        </a:lnSpc>
                      </a:pPr>
                      <a:endParaRPr sz="3600" dirty="0">
                        <a:latin typeface="Times New Roman"/>
                        <a:cs typeface="Times New Roman"/>
                      </a:endParaRPr>
                    </a:p>
                    <a:p>
                      <a:pPr algn="ctr">
                        <a:lnSpc>
                          <a:spcPct val="100000"/>
                        </a:lnSpc>
                        <a:spcBef>
                          <a:spcPts val="2145"/>
                        </a:spcBef>
                      </a:pPr>
                      <a:r>
                        <a:rPr sz="3200" spc="-55" dirty="0">
                          <a:latin typeface="Arial"/>
                          <a:cs typeface="Arial"/>
                        </a:rPr>
                        <a:t>CTR</a:t>
                      </a:r>
                      <a:endParaRPr sz="3200" dirty="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a:latin typeface="Times New Roman"/>
                        <a:cs typeface="Times New Roman"/>
                      </a:endParaRPr>
                    </a:p>
                    <a:p>
                      <a:pPr algn="ctr">
                        <a:lnSpc>
                          <a:spcPct val="100000"/>
                        </a:lnSpc>
                        <a:spcBef>
                          <a:spcPts val="2145"/>
                        </a:spcBef>
                      </a:pPr>
                      <a:r>
                        <a:rPr sz="3200" spc="120" dirty="0">
                          <a:latin typeface="Arial"/>
                          <a:cs typeface="Arial"/>
                        </a:rPr>
                        <a:t>4%</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a:latin typeface="Times New Roman"/>
                        <a:cs typeface="Times New Roman"/>
                      </a:endParaRPr>
                    </a:p>
                    <a:p>
                      <a:pPr algn="ctr">
                        <a:lnSpc>
                          <a:spcPct val="100000"/>
                        </a:lnSpc>
                        <a:spcBef>
                          <a:spcPts val="2145"/>
                        </a:spcBef>
                      </a:pPr>
                      <a:r>
                        <a:rPr sz="3200" spc="20" dirty="0">
                          <a:latin typeface="Arial"/>
                          <a:cs typeface="Arial"/>
                        </a:rPr>
                        <a:t>Clicked/recipients</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1689607">
                <a:tc>
                  <a:txBody>
                    <a:bodyPr/>
                    <a:lstStyle/>
                    <a:p>
                      <a:pPr>
                        <a:lnSpc>
                          <a:spcPct val="100000"/>
                        </a:lnSpc>
                      </a:pPr>
                      <a:endParaRPr sz="3600">
                        <a:latin typeface="Times New Roman"/>
                        <a:cs typeface="Times New Roman"/>
                      </a:endParaRPr>
                    </a:p>
                    <a:p>
                      <a:pPr algn="ctr">
                        <a:lnSpc>
                          <a:spcPct val="100000"/>
                        </a:lnSpc>
                        <a:spcBef>
                          <a:spcPts val="2145"/>
                        </a:spcBef>
                      </a:pPr>
                      <a:r>
                        <a:rPr sz="3200" spc="-55" dirty="0">
                          <a:latin typeface="Arial"/>
                          <a:cs typeface="Arial"/>
                        </a:rPr>
                        <a:t>CTOR</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a:latin typeface="Times New Roman"/>
                        <a:cs typeface="Times New Roman"/>
                      </a:endParaRPr>
                    </a:p>
                    <a:p>
                      <a:pPr algn="ctr">
                        <a:lnSpc>
                          <a:spcPct val="100000"/>
                        </a:lnSpc>
                        <a:spcBef>
                          <a:spcPts val="2145"/>
                        </a:spcBef>
                      </a:pPr>
                      <a:r>
                        <a:rPr sz="3200" spc="80" dirty="0">
                          <a:latin typeface="Arial"/>
                          <a:cs typeface="Arial"/>
                        </a:rPr>
                        <a:t>20%</a:t>
                      </a:r>
                      <a:endParaRPr sz="320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3600" dirty="0">
                        <a:latin typeface="Times New Roman"/>
                        <a:cs typeface="Times New Roman"/>
                      </a:endParaRPr>
                    </a:p>
                    <a:p>
                      <a:pPr algn="ctr">
                        <a:lnSpc>
                          <a:spcPct val="100000"/>
                        </a:lnSpc>
                        <a:spcBef>
                          <a:spcPts val="2145"/>
                        </a:spcBef>
                      </a:pPr>
                      <a:r>
                        <a:rPr sz="3200" spc="25" dirty="0">
                          <a:latin typeface="Arial"/>
                          <a:cs typeface="Arial"/>
                        </a:rPr>
                        <a:t>Clicked/opened</a:t>
                      </a:r>
                      <a:endParaRPr sz="3200" dirty="0">
                        <a:latin typeface="Arial"/>
                        <a:cs typeface="Arial"/>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bl>
          </a:graphicData>
        </a:graphic>
      </p:graphicFrame>
      <p:sp>
        <p:nvSpPr>
          <p:cNvPr id="27" name="object 2">
            <a:extLst>
              <a:ext uri="{FF2B5EF4-FFF2-40B4-BE49-F238E27FC236}">
                <a16:creationId xmlns:a16="http://schemas.microsoft.com/office/drawing/2014/main" id="{2F0F08A7-126A-43CD-AA77-03B7C06D85F3}"/>
              </a:ext>
            </a:extLst>
          </p:cNvPr>
          <p:cNvSpPr txBox="1">
            <a:spLocks/>
          </p:cNvSpPr>
          <p:nvPr/>
        </p:nvSpPr>
        <p:spPr>
          <a:xfrm>
            <a:off x="2103083" y="2729640"/>
            <a:ext cx="2555240" cy="452120"/>
          </a:xfrm>
          <a:prstGeom prst="rect">
            <a:avLst/>
          </a:prstGeom>
        </p:spPr>
        <p:txBody>
          <a:bodyPr vert="horz" wrap="square" lIns="0" tIns="12700"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marL="12700">
              <a:lnSpc>
                <a:spcPct val="100000"/>
              </a:lnSpc>
              <a:spcBef>
                <a:spcPts val="100"/>
              </a:spcBef>
            </a:pPr>
            <a:r>
              <a:rPr lang="en-US" sz="2800" spc="-5" dirty="0">
                <a:latin typeface="Arial"/>
                <a:cs typeface="Arial"/>
              </a:rPr>
              <a:t>1,000</a:t>
            </a:r>
            <a:r>
              <a:rPr lang="en-US" sz="2800" spc="-30" dirty="0">
                <a:latin typeface="Arial"/>
                <a:cs typeface="Arial"/>
              </a:rPr>
              <a:t> </a:t>
            </a:r>
            <a:r>
              <a:rPr lang="en-US" sz="2800" spc="10" dirty="0">
                <a:latin typeface="Arial"/>
                <a:cs typeface="Arial"/>
              </a:rPr>
              <a:t>recipients</a:t>
            </a:r>
            <a:endParaRPr lang="en-US" sz="2800" dirty="0">
              <a:latin typeface="Arial"/>
              <a:cs typeface="Arial"/>
            </a:endParaRPr>
          </a:p>
        </p:txBody>
      </p:sp>
      <p:sp>
        <p:nvSpPr>
          <p:cNvPr id="28" name="object 3">
            <a:extLst>
              <a:ext uri="{FF2B5EF4-FFF2-40B4-BE49-F238E27FC236}">
                <a16:creationId xmlns:a16="http://schemas.microsoft.com/office/drawing/2014/main" id="{528AEFBE-C999-4545-86A9-56D41A32544D}"/>
              </a:ext>
            </a:extLst>
          </p:cNvPr>
          <p:cNvSpPr txBox="1"/>
          <p:nvPr/>
        </p:nvSpPr>
        <p:spPr>
          <a:xfrm>
            <a:off x="9251379" y="2761546"/>
            <a:ext cx="1989455" cy="443711"/>
          </a:xfrm>
          <a:prstGeom prst="rect">
            <a:avLst/>
          </a:prstGeom>
        </p:spPr>
        <p:txBody>
          <a:bodyPr vert="horz" wrap="square" lIns="0" tIns="12700" rIns="0" bIns="0" rtlCol="0">
            <a:spAutoFit/>
          </a:bodyPr>
          <a:lstStyle/>
          <a:p>
            <a:pPr marL="184150">
              <a:lnSpc>
                <a:spcPct val="100000"/>
              </a:lnSpc>
              <a:spcBef>
                <a:spcPts val="1875"/>
              </a:spcBef>
            </a:pPr>
            <a:r>
              <a:rPr sz="2800" spc="-5" dirty="0">
                <a:latin typeface="Arial"/>
                <a:cs typeface="Arial"/>
              </a:rPr>
              <a:t>40</a:t>
            </a:r>
            <a:r>
              <a:rPr sz="2800" spc="-25" dirty="0">
                <a:latin typeface="Arial"/>
                <a:cs typeface="Arial"/>
              </a:rPr>
              <a:t> </a:t>
            </a:r>
            <a:r>
              <a:rPr sz="2800" spc="40" dirty="0">
                <a:latin typeface="Arial"/>
                <a:cs typeface="Arial"/>
              </a:rPr>
              <a:t>clicked</a:t>
            </a:r>
            <a:endParaRPr sz="2800" dirty="0">
              <a:latin typeface="Arial"/>
              <a:cs typeface="Arial"/>
            </a:endParaRPr>
          </a:p>
        </p:txBody>
      </p:sp>
      <p:sp>
        <p:nvSpPr>
          <p:cNvPr id="6" name="Rectangle 5">
            <a:extLst>
              <a:ext uri="{FF2B5EF4-FFF2-40B4-BE49-F238E27FC236}">
                <a16:creationId xmlns:a16="http://schemas.microsoft.com/office/drawing/2014/main" id="{0FEC2FE7-3D02-419F-A5C2-00A74C6821C8}"/>
              </a:ext>
            </a:extLst>
          </p:cNvPr>
          <p:cNvSpPr/>
          <p:nvPr/>
        </p:nvSpPr>
        <p:spPr>
          <a:xfrm>
            <a:off x="5678901" y="2682037"/>
            <a:ext cx="2173031" cy="523220"/>
          </a:xfrm>
          <a:prstGeom prst="rect">
            <a:avLst/>
          </a:prstGeom>
        </p:spPr>
        <p:txBody>
          <a:bodyPr wrap="none">
            <a:spAutoFit/>
          </a:bodyPr>
          <a:lstStyle/>
          <a:p>
            <a:pPr marL="12700">
              <a:lnSpc>
                <a:spcPct val="100000"/>
              </a:lnSpc>
              <a:spcBef>
                <a:spcPts val="100"/>
              </a:spcBef>
            </a:pPr>
            <a:r>
              <a:rPr lang="en-US" sz="2800" spc="-5" dirty="0">
                <a:latin typeface="Arial"/>
                <a:cs typeface="Arial"/>
              </a:rPr>
              <a:t>200</a:t>
            </a:r>
            <a:r>
              <a:rPr lang="en-US" sz="2800" spc="-60" dirty="0">
                <a:latin typeface="Arial"/>
                <a:cs typeface="Arial"/>
              </a:rPr>
              <a:t> </a:t>
            </a:r>
            <a:r>
              <a:rPr lang="en-US" sz="2800" spc="5" dirty="0">
                <a:latin typeface="Arial"/>
                <a:cs typeface="Arial"/>
              </a:rPr>
              <a:t>Opened</a:t>
            </a:r>
            <a:endParaRPr lang="en-US" sz="2800" dirty="0">
              <a:latin typeface="Arial"/>
              <a:cs typeface="Arial"/>
            </a:endParaRPr>
          </a:p>
        </p:txBody>
      </p:sp>
    </p:spTree>
    <p:extLst>
      <p:ext uri="{BB962C8B-B14F-4D97-AF65-F5344CB8AC3E}">
        <p14:creationId xmlns:p14="http://schemas.microsoft.com/office/powerpoint/2010/main" val="2967488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118916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Terms to Learn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object 2">
            <a:extLst>
              <a:ext uri="{FF2B5EF4-FFF2-40B4-BE49-F238E27FC236}">
                <a16:creationId xmlns:a16="http://schemas.microsoft.com/office/drawing/2014/main" id="{19421BA0-C3BA-4A84-8C01-CF1C55E24A8A}"/>
              </a:ext>
            </a:extLst>
          </p:cNvPr>
          <p:cNvSpPr txBox="1"/>
          <p:nvPr/>
        </p:nvSpPr>
        <p:spPr>
          <a:xfrm>
            <a:off x="1065714" y="3043646"/>
            <a:ext cx="14167936" cy="6391943"/>
          </a:xfrm>
          <a:prstGeom prst="rect">
            <a:avLst/>
          </a:prstGeom>
        </p:spPr>
        <p:txBody>
          <a:bodyPr vert="horz" wrap="square" lIns="0" tIns="12065" rIns="0" bIns="0" rtlCol="0">
            <a:spAutoFit/>
          </a:bodyPr>
          <a:lstStyle/>
          <a:p>
            <a:pPr marL="348615" indent="-336550">
              <a:lnSpc>
                <a:spcPct val="100000"/>
              </a:lnSpc>
              <a:spcBef>
                <a:spcPts val="95"/>
              </a:spcBef>
              <a:buSzPct val="122641"/>
              <a:buChar char="•"/>
              <a:tabLst>
                <a:tab pos="348615" algn="l"/>
                <a:tab pos="349250" algn="l"/>
              </a:tabLst>
            </a:pPr>
            <a:r>
              <a:rPr sz="3200" b="1" spc="-20" dirty="0">
                <a:latin typeface="Arial"/>
                <a:cs typeface="Arial"/>
              </a:rPr>
              <a:t>Deliverability </a:t>
            </a:r>
            <a:r>
              <a:rPr sz="3200" b="1" spc="30" dirty="0">
                <a:latin typeface="Arial"/>
                <a:cs typeface="Arial"/>
              </a:rPr>
              <a:t>rate </a:t>
            </a:r>
            <a:r>
              <a:rPr sz="3200" spc="-5" dirty="0">
                <a:latin typeface="Arial"/>
                <a:cs typeface="Arial"/>
              </a:rPr>
              <a:t>is </a:t>
            </a:r>
            <a:r>
              <a:rPr sz="3200" spc="10" dirty="0">
                <a:latin typeface="Arial"/>
                <a:cs typeface="Arial"/>
              </a:rPr>
              <a:t>the </a:t>
            </a:r>
            <a:r>
              <a:rPr sz="3200" spc="5" dirty="0">
                <a:latin typeface="Arial"/>
                <a:cs typeface="Arial"/>
              </a:rPr>
              <a:t>percentage </a:t>
            </a:r>
            <a:r>
              <a:rPr sz="3200" spc="45" dirty="0">
                <a:latin typeface="Arial"/>
                <a:cs typeface="Arial"/>
              </a:rPr>
              <a:t>of </a:t>
            </a:r>
            <a:r>
              <a:rPr sz="3200" spc="-15" dirty="0">
                <a:latin typeface="Arial"/>
                <a:cs typeface="Arial"/>
              </a:rPr>
              <a:t>email </a:t>
            </a:r>
            <a:r>
              <a:rPr sz="3200" spc="-10" dirty="0">
                <a:latin typeface="Arial"/>
                <a:cs typeface="Arial"/>
              </a:rPr>
              <a:t>messages </a:t>
            </a:r>
            <a:r>
              <a:rPr sz="3200" spc="-5" dirty="0">
                <a:latin typeface="Arial"/>
                <a:cs typeface="Arial"/>
              </a:rPr>
              <a:t>delivered </a:t>
            </a:r>
            <a:r>
              <a:rPr sz="3200" spc="70" dirty="0">
                <a:latin typeface="Arial"/>
                <a:cs typeface="Arial"/>
              </a:rPr>
              <a:t>to</a:t>
            </a:r>
            <a:r>
              <a:rPr sz="3200" spc="-35" dirty="0">
                <a:latin typeface="Arial"/>
                <a:cs typeface="Arial"/>
              </a:rPr>
              <a:t> </a:t>
            </a:r>
            <a:r>
              <a:rPr sz="3200" spc="5" dirty="0">
                <a:latin typeface="Arial"/>
                <a:cs typeface="Arial"/>
              </a:rPr>
              <a:t>your</a:t>
            </a:r>
            <a:endParaRPr sz="3200" dirty="0">
              <a:latin typeface="Arial"/>
              <a:cs typeface="Arial"/>
            </a:endParaRPr>
          </a:p>
          <a:p>
            <a:pPr marL="348615">
              <a:lnSpc>
                <a:spcPct val="100000"/>
              </a:lnSpc>
              <a:spcBef>
                <a:spcPts val="3254"/>
              </a:spcBef>
            </a:pPr>
            <a:r>
              <a:rPr sz="3200" spc="20" dirty="0">
                <a:latin typeface="Arial"/>
                <a:cs typeface="Arial"/>
              </a:rPr>
              <a:t>recipients’ </a:t>
            </a:r>
            <a:r>
              <a:rPr sz="3200" spc="15" dirty="0">
                <a:latin typeface="Arial"/>
                <a:cs typeface="Arial"/>
              </a:rPr>
              <a:t>inboxes </a:t>
            </a:r>
            <a:r>
              <a:rPr sz="3200" spc="-15" dirty="0">
                <a:latin typeface="Arial"/>
                <a:cs typeface="Arial"/>
              </a:rPr>
              <a:t>versus </a:t>
            </a:r>
            <a:r>
              <a:rPr sz="3200" spc="10" dirty="0">
                <a:latin typeface="Arial"/>
                <a:cs typeface="Arial"/>
              </a:rPr>
              <a:t>the </a:t>
            </a:r>
            <a:r>
              <a:rPr sz="3200" spc="35" dirty="0">
                <a:latin typeface="Arial"/>
                <a:cs typeface="Arial"/>
              </a:rPr>
              <a:t>total </a:t>
            </a:r>
            <a:r>
              <a:rPr sz="3200" spc="10" dirty="0">
                <a:latin typeface="Arial"/>
                <a:cs typeface="Arial"/>
              </a:rPr>
              <a:t>number </a:t>
            </a:r>
            <a:r>
              <a:rPr sz="3200" spc="45" dirty="0">
                <a:latin typeface="Arial"/>
                <a:cs typeface="Arial"/>
              </a:rPr>
              <a:t>of </a:t>
            </a:r>
            <a:r>
              <a:rPr sz="3200" spc="-10" dirty="0">
                <a:latin typeface="Arial"/>
                <a:cs typeface="Arial"/>
              </a:rPr>
              <a:t>messages</a:t>
            </a:r>
            <a:r>
              <a:rPr sz="3200" spc="-140" dirty="0">
                <a:latin typeface="Arial"/>
                <a:cs typeface="Arial"/>
              </a:rPr>
              <a:t> </a:t>
            </a:r>
            <a:r>
              <a:rPr sz="3200" spc="5" dirty="0">
                <a:latin typeface="Arial"/>
                <a:cs typeface="Arial"/>
              </a:rPr>
              <a:t>sent.</a:t>
            </a:r>
            <a:endParaRPr sz="3200" dirty="0">
              <a:latin typeface="Arial"/>
              <a:cs typeface="Arial"/>
            </a:endParaRPr>
          </a:p>
          <a:p>
            <a:pPr marL="348615" marR="5080" indent="-336550" algn="just">
              <a:lnSpc>
                <a:spcPct val="202400"/>
              </a:lnSpc>
              <a:spcBef>
                <a:spcPts val="610"/>
              </a:spcBef>
              <a:buSzPct val="122641"/>
              <a:buChar char="•"/>
              <a:tabLst>
                <a:tab pos="349250" algn="l"/>
              </a:tabLst>
            </a:pPr>
            <a:r>
              <a:rPr sz="3200" b="1" spc="-5" dirty="0">
                <a:latin typeface="Arial"/>
                <a:cs typeface="Arial"/>
              </a:rPr>
              <a:t>The soft bounce </a:t>
            </a:r>
            <a:r>
              <a:rPr sz="3200" spc="-5" dirty="0">
                <a:latin typeface="Arial"/>
                <a:cs typeface="Arial"/>
              </a:rPr>
              <a:t>is </a:t>
            </a:r>
            <a:r>
              <a:rPr sz="3200" b="1" spc="15" dirty="0">
                <a:latin typeface="Arial"/>
                <a:cs typeface="Arial"/>
              </a:rPr>
              <a:t>temporary</a:t>
            </a:r>
            <a:r>
              <a:rPr sz="3200" spc="15" dirty="0">
                <a:latin typeface="Arial"/>
                <a:cs typeface="Arial"/>
              </a:rPr>
              <a:t> </a:t>
            </a:r>
            <a:r>
              <a:rPr sz="3200" spc="10" dirty="0">
                <a:latin typeface="Arial"/>
                <a:cs typeface="Arial"/>
              </a:rPr>
              <a:t>and </a:t>
            </a:r>
            <a:r>
              <a:rPr sz="3200" spc="35" dirty="0">
                <a:latin typeface="Arial"/>
                <a:cs typeface="Arial"/>
              </a:rPr>
              <a:t>occurs </a:t>
            </a:r>
            <a:r>
              <a:rPr sz="3200" spc="5" dirty="0">
                <a:latin typeface="Arial"/>
                <a:cs typeface="Arial"/>
              </a:rPr>
              <a:t>when </a:t>
            </a:r>
            <a:r>
              <a:rPr sz="3200" spc="-30" dirty="0">
                <a:latin typeface="Arial"/>
                <a:cs typeface="Arial"/>
              </a:rPr>
              <a:t>an </a:t>
            </a:r>
            <a:r>
              <a:rPr sz="3200" spc="-15" dirty="0">
                <a:latin typeface="Arial"/>
                <a:cs typeface="Arial"/>
              </a:rPr>
              <a:t>email </a:t>
            </a:r>
            <a:r>
              <a:rPr sz="3200" spc="-20" dirty="0">
                <a:latin typeface="Arial"/>
                <a:cs typeface="Arial"/>
              </a:rPr>
              <a:t>server </a:t>
            </a:r>
            <a:r>
              <a:rPr sz="3200" dirty="0">
                <a:latin typeface="Arial"/>
                <a:cs typeface="Arial"/>
              </a:rPr>
              <a:t>rejects </a:t>
            </a:r>
            <a:r>
              <a:rPr sz="3200" spc="-30" dirty="0">
                <a:latin typeface="Arial"/>
                <a:cs typeface="Arial"/>
              </a:rPr>
              <a:t>an  </a:t>
            </a:r>
            <a:r>
              <a:rPr sz="3200" spc="25" dirty="0">
                <a:latin typeface="Arial"/>
                <a:cs typeface="Arial"/>
              </a:rPr>
              <a:t>incoming </a:t>
            </a:r>
            <a:r>
              <a:rPr sz="3200" spc="-10" dirty="0">
                <a:latin typeface="Arial"/>
                <a:cs typeface="Arial"/>
              </a:rPr>
              <a:t>message. </a:t>
            </a:r>
            <a:r>
              <a:rPr sz="3200" spc="-20" dirty="0">
                <a:latin typeface="Arial"/>
                <a:cs typeface="Arial"/>
              </a:rPr>
              <a:t>For </a:t>
            </a:r>
            <a:r>
              <a:rPr sz="3200" spc="5" dirty="0">
                <a:latin typeface="Arial"/>
                <a:cs typeface="Arial"/>
              </a:rPr>
              <a:t>instance, when your </a:t>
            </a:r>
            <a:r>
              <a:rPr sz="3200" spc="20" dirty="0">
                <a:latin typeface="Arial"/>
                <a:cs typeface="Arial"/>
              </a:rPr>
              <a:t>recipients’ </a:t>
            </a:r>
            <a:r>
              <a:rPr sz="3200" spc="15" dirty="0">
                <a:latin typeface="Arial"/>
                <a:cs typeface="Arial"/>
              </a:rPr>
              <a:t>inboxes </a:t>
            </a:r>
            <a:r>
              <a:rPr sz="3200" spc="-55" dirty="0">
                <a:latin typeface="Arial"/>
                <a:cs typeface="Arial"/>
              </a:rPr>
              <a:t>are</a:t>
            </a:r>
            <a:r>
              <a:rPr sz="3200" spc="-25" dirty="0">
                <a:latin typeface="Arial"/>
                <a:cs typeface="Arial"/>
              </a:rPr>
              <a:t> </a:t>
            </a:r>
            <a:r>
              <a:rPr sz="3200" spc="5" dirty="0">
                <a:latin typeface="Arial"/>
                <a:cs typeface="Arial"/>
              </a:rPr>
              <a:t>full.</a:t>
            </a:r>
            <a:endParaRPr sz="3200" dirty="0">
              <a:latin typeface="Arial"/>
              <a:cs typeface="Arial"/>
            </a:endParaRPr>
          </a:p>
          <a:p>
            <a:pPr marL="348615" marR="1081405" indent="-336550" algn="just">
              <a:lnSpc>
                <a:spcPct val="200700"/>
              </a:lnSpc>
              <a:spcBef>
                <a:spcPts val="670"/>
              </a:spcBef>
              <a:buSzPct val="122641"/>
              <a:buChar char="•"/>
              <a:tabLst>
                <a:tab pos="349250" algn="l"/>
              </a:tabLst>
            </a:pPr>
            <a:r>
              <a:rPr sz="3200" b="1" spc="-105" dirty="0">
                <a:latin typeface="Arial"/>
                <a:cs typeface="Arial"/>
              </a:rPr>
              <a:t>A </a:t>
            </a:r>
            <a:r>
              <a:rPr sz="3200" b="1" spc="-15" dirty="0">
                <a:latin typeface="Arial"/>
                <a:cs typeface="Arial"/>
              </a:rPr>
              <a:t>hard </a:t>
            </a:r>
            <a:r>
              <a:rPr sz="3200" b="1" spc="-5" dirty="0">
                <a:latin typeface="Arial"/>
                <a:cs typeface="Arial"/>
              </a:rPr>
              <a:t>bounce, </a:t>
            </a:r>
            <a:r>
              <a:rPr sz="3200" spc="20" dirty="0">
                <a:latin typeface="Arial"/>
                <a:cs typeface="Arial"/>
              </a:rPr>
              <a:t>on </a:t>
            </a:r>
            <a:r>
              <a:rPr sz="3200" spc="10" dirty="0">
                <a:latin typeface="Arial"/>
                <a:cs typeface="Arial"/>
              </a:rPr>
              <a:t>the </a:t>
            </a:r>
            <a:r>
              <a:rPr sz="3200" spc="15" dirty="0">
                <a:latin typeface="Arial"/>
                <a:cs typeface="Arial"/>
              </a:rPr>
              <a:t>other </a:t>
            </a:r>
            <a:r>
              <a:rPr sz="3200" spc="5" dirty="0">
                <a:latin typeface="Arial"/>
                <a:cs typeface="Arial"/>
              </a:rPr>
              <a:t>hand, </a:t>
            </a:r>
            <a:r>
              <a:rPr sz="3200" spc="-5" dirty="0">
                <a:latin typeface="Arial"/>
                <a:cs typeface="Arial"/>
              </a:rPr>
              <a:t>is </a:t>
            </a:r>
            <a:r>
              <a:rPr sz="3200" spc="-15" dirty="0">
                <a:latin typeface="Arial"/>
                <a:cs typeface="Arial"/>
              </a:rPr>
              <a:t>less </a:t>
            </a:r>
            <a:r>
              <a:rPr lang="en-US" sz="3200" spc="10" dirty="0">
                <a:latin typeface="Arial"/>
                <a:cs typeface="Arial"/>
              </a:rPr>
              <a:t>kind</a:t>
            </a:r>
            <a:r>
              <a:rPr sz="3200" spc="10" dirty="0">
                <a:latin typeface="Arial"/>
                <a:cs typeface="Arial"/>
              </a:rPr>
              <a:t> and </a:t>
            </a:r>
            <a:r>
              <a:rPr sz="3200" spc="-10" dirty="0">
                <a:latin typeface="Arial"/>
                <a:cs typeface="Arial"/>
              </a:rPr>
              <a:t>represents </a:t>
            </a:r>
            <a:r>
              <a:rPr sz="3200" spc="-55" dirty="0">
                <a:latin typeface="Arial"/>
                <a:cs typeface="Arial"/>
              </a:rPr>
              <a:t>a  </a:t>
            </a:r>
            <a:r>
              <a:rPr sz="3200" b="1" spc="5" dirty="0">
                <a:latin typeface="Arial"/>
                <a:cs typeface="Arial"/>
              </a:rPr>
              <a:t>permanent</a:t>
            </a:r>
            <a:r>
              <a:rPr sz="3200" spc="5" dirty="0">
                <a:latin typeface="Arial"/>
                <a:cs typeface="Arial"/>
              </a:rPr>
              <a:t> </a:t>
            </a:r>
            <a:r>
              <a:rPr sz="3200" spc="-15" dirty="0">
                <a:latin typeface="Arial"/>
                <a:cs typeface="Arial"/>
              </a:rPr>
              <a:t>error </a:t>
            </a:r>
            <a:r>
              <a:rPr sz="3200" spc="70" dirty="0">
                <a:latin typeface="Arial"/>
                <a:cs typeface="Arial"/>
              </a:rPr>
              <a:t>to </a:t>
            </a:r>
            <a:r>
              <a:rPr sz="3200" spc="-5" dirty="0">
                <a:latin typeface="Arial"/>
                <a:cs typeface="Arial"/>
              </a:rPr>
              <a:t>deliver </a:t>
            </a:r>
            <a:r>
              <a:rPr sz="3200" spc="-30" dirty="0">
                <a:latin typeface="Arial"/>
                <a:cs typeface="Arial"/>
              </a:rPr>
              <a:t>an </a:t>
            </a:r>
            <a:r>
              <a:rPr sz="3200" spc="-10" dirty="0">
                <a:latin typeface="Arial"/>
                <a:cs typeface="Arial"/>
              </a:rPr>
              <a:t>email. </a:t>
            </a:r>
            <a:r>
              <a:rPr sz="3200" spc="-30" dirty="0">
                <a:latin typeface="Arial"/>
                <a:cs typeface="Arial"/>
              </a:rPr>
              <a:t>This </a:t>
            </a:r>
            <a:r>
              <a:rPr sz="3200" spc="-15" dirty="0">
                <a:latin typeface="Arial"/>
                <a:cs typeface="Arial"/>
              </a:rPr>
              <a:t>generally </a:t>
            </a:r>
            <a:r>
              <a:rPr sz="3200" spc="35" dirty="0">
                <a:latin typeface="Arial"/>
                <a:cs typeface="Arial"/>
              </a:rPr>
              <a:t>occurs </a:t>
            </a:r>
            <a:r>
              <a:rPr sz="3200" spc="5" dirty="0">
                <a:latin typeface="Arial"/>
                <a:cs typeface="Arial"/>
              </a:rPr>
              <a:t>when </a:t>
            </a:r>
            <a:r>
              <a:rPr sz="3200" spc="10" dirty="0">
                <a:latin typeface="Arial"/>
                <a:cs typeface="Arial"/>
              </a:rPr>
              <a:t>the  </a:t>
            </a:r>
            <a:r>
              <a:rPr sz="3200" spc="-5" dirty="0">
                <a:latin typeface="Arial"/>
                <a:cs typeface="Arial"/>
              </a:rPr>
              <a:t>addresses </a:t>
            </a:r>
            <a:r>
              <a:rPr sz="3200" spc="10" dirty="0">
                <a:latin typeface="Arial"/>
                <a:cs typeface="Arial"/>
              </a:rPr>
              <a:t>you </a:t>
            </a:r>
            <a:r>
              <a:rPr sz="3200" spc="5" dirty="0">
                <a:latin typeface="Arial"/>
                <a:cs typeface="Arial"/>
              </a:rPr>
              <a:t>send </a:t>
            </a:r>
            <a:r>
              <a:rPr sz="3200" spc="70" dirty="0">
                <a:latin typeface="Arial"/>
                <a:cs typeface="Arial"/>
              </a:rPr>
              <a:t>to </a:t>
            </a:r>
            <a:r>
              <a:rPr sz="3200" spc="-55" dirty="0">
                <a:latin typeface="Arial"/>
                <a:cs typeface="Arial"/>
              </a:rPr>
              <a:t>are </a:t>
            </a:r>
            <a:r>
              <a:rPr sz="3200" spc="45" dirty="0">
                <a:latin typeface="Arial"/>
                <a:cs typeface="Arial"/>
              </a:rPr>
              <a:t>bad </a:t>
            </a:r>
            <a:r>
              <a:rPr sz="3200" spc="20" dirty="0">
                <a:latin typeface="Arial"/>
                <a:cs typeface="Arial"/>
              </a:rPr>
              <a:t>or </a:t>
            </a:r>
            <a:r>
              <a:rPr sz="3200" spc="65" dirty="0">
                <a:latin typeface="Arial"/>
                <a:cs typeface="Arial"/>
              </a:rPr>
              <a:t>don’t</a:t>
            </a:r>
            <a:r>
              <a:rPr sz="3200" spc="-135" dirty="0">
                <a:latin typeface="Arial"/>
                <a:cs typeface="Arial"/>
              </a:rPr>
              <a:t> </a:t>
            </a:r>
            <a:r>
              <a:rPr sz="3200" spc="10" dirty="0">
                <a:latin typeface="Arial"/>
                <a:cs typeface="Arial"/>
              </a:rPr>
              <a:t>exist.</a:t>
            </a:r>
            <a:endParaRPr sz="3200" dirty="0">
              <a:latin typeface="Arial"/>
              <a:cs typeface="Arial"/>
            </a:endParaRPr>
          </a:p>
        </p:txBody>
      </p:sp>
    </p:spTree>
    <p:extLst>
      <p:ext uri="{BB962C8B-B14F-4D97-AF65-F5344CB8AC3E}">
        <p14:creationId xmlns:p14="http://schemas.microsoft.com/office/powerpoint/2010/main" val="2292175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15594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Terms to Learn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object 2">
            <a:extLst>
              <a:ext uri="{FF2B5EF4-FFF2-40B4-BE49-F238E27FC236}">
                <a16:creationId xmlns:a16="http://schemas.microsoft.com/office/drawing/2014/main" id="{4A56E54B-E23D-40CC-8662-71B97F43E369}"/>
              </a:ext>
            </a:extLst>
          </p:cNvPr>
          <p:cNvSpPr txBox="1"/>
          <p:nvPr/>
        </p:nvSpPr>
        <p:spPr>
          <a:xfrm>
            <a:off x="1233436" y="2873112"/>
            <a:ext cx="13825326" cy="7344318"/>
          </a:xfrm>
          <a:prstGeom prst="rect">
            <a:avLst/>
          </a:prstGeom>
        </p:spPr>
        <p:txBody>
          <a:bodyPr vert="horz" wrap="square" lIns="0" tIns="12700" rIns="0" bIns="0" rtlCol="0">
            <a:spAutoFit/>
          </a:bodyPr>
          <a:lstStyle/>
          <a:p>
            <a:pPr marL="336550" indent="-324485">
              <a:lnSpc>
                <a:spcPct val="100000"/>
              </a:lnSpc>
              <a:spcBef>
                <a:spcPts val="100"/>
              </a:spcBef>
              <a:buSzPct val="121568"/>
              <a:buChar char="•"/>
              <a:tabLst>
                <a:tab pos="336550" algn="l"/>
                <a:tab pos="337185" algn="l"/>
              </a:tabLst>
            </a:pPr>
            <a:r>
              <a:rPr sz="3200" b="1" spc="10" dirty="0">
                <a:latin typeface="Arial"/>
                <a:cs typeface="Arial"/>
              </a:rPr>
              <a:t>Spam </a:t>
            </a:r>
            <a:r>
              <a:rPr sz="3200" b="1" spc="5" dirty="0">
                <a:latin typeface="Arial"/>
                <a:cs typeface="Arial"/>
              </a:rPr>
              <a:t>Complaint </a:t>
            </a:r>
            <a:r>
              <a:rPr sz="3200" b="1" spc="35" dirty="0">
                <a:latin typeface="Arial"/>
                <a:cs typeface="Arial"/>
              </a:rPr>
              <a:t>Rate </a:t>
            </a:r>
            <a:r>
              <a:rPr sz="3200" spc="140" dirty="0">
                <a:latin typeface="Arial"/>
                <a:cs typeface="Arial"/>
              </a:rPr>
              <a:t>- </a:t>
            </a:r>
            <a:r>
              <a:rPr sz="3200" spc="-50" dirty="0">
                <a:latin typeface="Arial"/>
                <a:cs typeface="Arial"/>
              </a:rPr>
              <a:t>The </a:t>
            </a:r>
            <a:r>
              <a:rPr sz="3200" dirty="0">
                <a:latin typeface="Arial"/>
                <a:cs typeface="Arial"/>
              </a:rPr>
              <a:t>rate </a:t>
            </a:r>
            <a:r>
              <a:rPr sz="3200" spc="20" dirty="0">
                <a:latin typeface="Arial"/>
                <a:cs typeface="Arial"/>
              </a:rPr>
              <a:t>at </a:t>
            </a:r>
            <a:r>
              <a:rPr sz="3200" spc="35" dirty="0">
                <a:latin typeface="Arial"/>
                <a:cs typeface="Arial"/>
              </a:rPr>
              <a:t>which </a:t>
            </a:r>
            <a:r>
              <a:rPr sz="3200" spc="15" dirty="0">
                <a:latin typeface="Arial"/>
                <a:cs typeface="Arial"/>
              </a:rPr>
              <a:t>you can </a:t>
            </a:r>
            <a:r>
              <a:rPr sz="3200" spc="20" dirty="0">
                <a:latin typeface="Arial"/>
                <a:cs typeface="Arial"/>
              </a:rPr>
              <a:t>be reported </a:t>
            </a:r>
            <a:r>
              <a:rPr sz="3200" spc="-25" dirty="0">
                <a:latin typeface="Arial"/>
                <a:cs typeface="Arial"/>
              </a:rPr>
              <a:t>as</a:t>
            </a:r>
            <a:r>
              <a:rPr sz="3200" spc="-265" dirty="0">
                <a:latin typeface="Arial"/>
                <a:cs typeface="Arial"/>
              </a:rPr>
              <a:t> </a:t>
            </a:r>
            <a:r>
              <a:rPr sz="3200" spc="-60" dirty="0">
                <a:latin typeface="Arial"/>
                <a:cs typeface="Arial"/>
              </a:rPr>
              <a:t>SPAM</a:t>
            </a:r>
            <a:endParaRPr sz="3200" dirty="0">
              <a:latin typeface="Arial"/>
              <a:cs typeface="Arial"/>
            </a:endParaRPr>
          </a:p>
          <a:p>
            <a:pPr marL="336550" marR="555625">
              <a:lnSpc>
                <a:spcPct val="193700"/>
              </a:lnSpc>
              <a:spcBef>
                <a:spcPts val="210"/>
              </a:spcBef>
            </a:pPr>
            <a:r>
              <a:rPr sz="3200" spc="45" dirty="0">
                <a:latin typeface="Arial"/>
                <a:cs typeface="Arial"/>
              </a:rPr>
              <a:t>without </a:t>
            </a:r>
            <a:r>
              <a:rPr sz="3200" spc="5" dirty="0">
                <a:latin typeface="Arial"/>
                <a:cs typeface="Arial"/>
              </a:rPr>
              <a:t>harming </a:t>
            </a:r>
            <a:r>
              <a:rPr sz="3200" spc="10" dirty="0">
                <a:latin typeface="Arial"/>
                <a:cs typeface="Arial"/>
              </a:rPr>
              <a:t>your </a:t>
            </a:r>
            <a:r>
              <a:rPr sz="3200" dirty="0">
                <a:latin typeface="Arial"/>
                <a:cs typeface="Arial"/>
              </a:rPr>
              <a:t>sender </a:t>
            </a:r>
            <a:r>
              <a:rPr sz="3200" spc="15" dirty="0">
                <a:latin typeface="Arial"/>
                <a:cs typeface="Arial"/>
              </a:rPr>
              <a:t>reputation. </a:t>
            </a:r>
            <a:r>
              <a:rPr sz="3200" spc="10" dirty="0">
                <a:latin typeface="Arial"/>
                <a:cs typeface="Arial"/>
              </a:rPr>
              <a:t>Anything </a:t>
            </a:r>
            <a:r>
              <a:rPr sz="3200" dirty="0">
                <a:latin typeface="Arial"/>
                <a:cs typeface="Arial"/>
              </a:rPr>
              <a:t>over </a:t>
            </a:r>
            <a:r>
              <a:rPr sz="3200" b="1" spc="70" dirty="0">
                <a:latin typeface="Arial"/>
                <a:cs typeface="Arial"/>
              </a:rPr>
              <a:t>0.1%</a:t>
            </a:r>
            <a:r>
              <a:rPr sz="3200" spc="70" dirty="0">
                <a:latin typeface="Arial"/>
                <a:cs typeface="Arial"/>
              </a:rPr>
              <a:t> </a:t>
            </a:r>
            <a:r>
              <a:rPr sz="3200" spc="-95" dirty="0">
                <a:latin typeface="Arial"/>
                <a:cs typeface="Arial"/>
              </a:rPr>
              <a:t>(1 </a:t>
            </a:r>
            <a:r>
              <a:rPr sz="3200" spc="20" dirty="0">
                <a:latin typeface="Arial"/>
                <a:cs typeface="Arial"/>
              </a:rPr>
              <a:t>report</a:t>
            </a:r>
            <a:r>
              <a:rPr sz="3200" spc="-40" dirty="0">
                <a:latin typeface="Arial"/>
                <a:cs typeface="Arial"/>
              </a:rPr>
              <a:t> </a:t>
            </a:r>
            <a:r>
              <a:rPr sz="3200" spc="15" dirty="0">
                <a:latin typeface="Arial"/>
                <a:cs typeface="Arial"/>
              </a:rPr>
              <a:t>per  </a:t>
            </a:r>
            <a:r>
              <a:rPr sz="3200" dirty="0">
                <a:latin typeface="Arial"/>
                <a:cs typeface="Arial"/>
              </a:rPr>
              <a:t>1000 </a:t>
            </a:r>
            <a:r>
              <a:rPr sz="3200" spc="-35" dirty="0">
                <a:latin typeface="Arial"/>
                <a:cs typeface="Arial"/>
              </a:rPr>
              <a:t>emails) </a:t>
            </a:r>
            <a:r>
              <a:rPr sz="3200" dirty="0">
                <a:latin typeface="Arial"/>
                <a:cs typeface="Arial"/>
              </a:rPr>
              <a:t>is </a:t>
            </a:r>
            <a:r>
              <a:rPr sz="3200" spc="-15" dirty="0">
                <a:latin typeface="Arial"/>
                <a:cs typeface="Arial"/>
              </a:rPr>
              <a:t>very</a:t>
            </a:r>
            <a:r>
              <a:rPr sz="3200" spc="30" dirty="0">
                <a:latin typeface="Arial"/>
                <a:cs typeface="Arial"/>
              </a:rPr>
              <a:t> </a:t>
            </a:r>
            <a:r>
              <a:rPr sz="3200" spc="5" dirty="0">
                <a:latin typeface="Arial"/>
                <a:cs typeface="Arial"/>
              </a:rPr>
              <a:t>dangerous</a:t>
            </a:r>
            <a:endParaRPr sz="3200" dirty="0">
              <a:latin typeface="Arial"/>
              <a:cs typeface="Arial"/>
            </a:endParaRPr>
          </a:p>
          <a:p>
            <a:pPr marL="336550" marR="34925" indent="-324485">
              <a:lnSpc>
                <a:spcPct val="197200"/>
              </a:lnSpc>
              <a:spcBef>
                <a:spcPts val="695"/>
              </a:spcBef>
              <a:buSzPct val="121568"/>
              <a:buChar char="•"/>
              <a:tabLst>
                <a:tab pos="336550" algn="l"/>
                <a:tab pos="337185" algn="l"/>
              </a:tabLst>
            </a:pPr>
            <a:r>
              <a:rPr sz="3200" b="1" spc="40" dirty="0">
                <a:latin typeface="Arial"/>
                <a:cs typeface="Arial"/>
              </a:rPr>
              <a:t>Opt-In </a:t>
            </a:r>
            <a:r>
              <a:rPr sz="3200" b="1" spc="-35" dirty="0">
                <a:latin typeface="Arial"/>
                <a:cs typeface="Arial"/>
              </a:rPr>
              <a:t>(or </a:t>
            </a:r>
            <a:r>
              <a:rPr sz="3200" b="1" spc="-20" dirty="0">
                <a:latin typeface="Arial"/>
                <a:cs typeface="Arial"/>
              </a:rPr>
              <a:t>Subscribe) </a:t>
            </a:r>
            <a:r>
              <a:rPr sz="3200" spc="140" dirty="0">
                <a:latin typeface="Arial"/>
                <a:cs typeface="Arial"/>
              </a:rPr>
              <a:t>- </a:t>
            </a:r>
            <a:r>
              <a:rPr sz="3200" spc="-170" dirty="0">
                <a:latin typeface="Arial"/>
                <a:cs typeface="Arial"/>
              </a:rPr>
              <a:t>To </a:t>
            </a:r>
            <a:r>
              <a:rPr sz="3200" spc="60" dirty="0">
                <a:latin typeface="Arial"/>
                <a:cs typeface="Arial"/>
              </a:rPr>
              <a:t>opt-in </a:t>
            </a:r>
            <a:r>
              <a:rPr sz="3200" spc="20" dirty="0">
                <a:latin typeface="Arial"/>
                <a:cs typeface="Arial"/>
              </a:rPr>
              <a:t>or </a:t>
            </a:r>
            <a:r>
              <a:rPr sz="3200" spc="25" dirty="0">
                <a:latin typeface="Arial"/>
                <a:cs typeface="Arial"/>
              </a:rPr>
              <a:t>subscribe </a:t>
            </a:r>
            <a:r>
              <a:rPr sz="3200" spc="70" dirty="0">
                <a:latin typeface="Arial"/>
                <a:cs typeface="Arial"/>
              </a:rPr>
              <a:t>to </a:t>
            </a:r>
            <a:r>
              <a:rPr sz="3200" spc="-25" dirty="0">
                <a:latin typeface="Arial"/>
                <a:cs typeface="Arial"/>
              </a:rPr>
              <a:t>an </a:t>
            </a:r>
            <a:r>
              <a:rPr sz="3200" spc="-10" dirty="0">
                <a:latin typeface="Arial"/>
                <a:cs typeface="Arial"/>
              </a:rPr>
              <a:t>email </a:t>
            </a:r>
            <a:r>
              <a:rPr sz="3200" spc="20" dirty="0">
                <a:latin typeface="Arial"/>
                <a:cs typeface="Arial"/>
              </a:rPr>
              <a:t>list </a:t>
            </a:r>
            <a:r>
              <a:rPr sz="3200" dirty="0">
                <a:latin typeface="Arial"/>
                <a:cs typeface="Arial"/>
              </a:rPr>
              <a:t>is </a:t>
            </a:r>
            <a:r>
              <a:rPr sz="3200" spc="70" dirty="0">
                <a:latin typeface="Arial"/>
                <a:cs typeface="Arial"/>
              </a:rPr>
              <a:t>to </a:t>
            </a:r>
            <a:r>
              <a:rPr sz="3200" spc="20" dirty="0">
                <a:latin typeface="Arial"/>
                <a:cs typeface="Arial"/>
              </a:rPr>
              <a:t>choose</a:t>
            </a:r>
            <a:r>
              <a:rPr sz="3200" spc="-140" dirty="0">
                <a:latin typeface="Arial"/>
                <a:cs typeface="Arial"/>
              </a:rPr>
              <a:t> </a:t>
            </a:r>
            <a:r>
              <a:rPr sz="3200" spc="70" dirty="0">
                <a:latin typeface="Arial"/>
                <a:cs typeface="Arial"/>
              </a:rPr>
              <a:t>to  </a:t>
            </a:r>
            <a:r>
              <a:rPr sz="3200" spc="-15" dirty="0">
                <a:latin typeface="Arial"/>
                <a:cs typeface="Arial"/>
              </a:rPr>
              <a:t>receive </a:t>
            </a:r>
            <a:r>
              <a:rPr sz="3200" spc="-10" dirty="0">
                <a:latin typeface="Arial"/>
                <a:cs typeface="Arial"/>
              </a:rPr>
              <a:t>email </a:t>
            </a:r>
            <a:r>
              <a:rPr sz="3200" spc="30" dirty="0">
                <a:latin typeface="Arial"/>
                <a:cs typeface="Arial"/>
              </a:rPr>
              <a:t>communications </a:t>
            </a:r>
            <a:r>
              <a:rPr sz="3200" spc="45" dirty="0">
                <a:latin typeface="Arial"/>
                <a:cs typeface="Arial"/>
              </a:rPr>
              <a:t>by </a:t>
            </a:r>
            <a:r>
              <a:rPr sz="3200" spc="25" dirty="0">
                <a:latin typeface="Arial"/>
                <a:cs typeface="Arial"/>
              </a:rPr>
              <a:t>supplying </a:t>
            </a:r>
            <a:r>
              <a:rPr sz="3200" spc="10" dirty="0">
                <a:latin typeface="Arial"/>
                <a:cs typeface="Arial"/>
              </a:rPr>
              <a:t>your </a:t>
            </a:r>
            <a:r>
              <a:rPr sz="3200" spc="-10" dirty="0">
                <a:latin typeface="Arial"/>
                <a:cs typeface="Arial"/>
              </a:rPr>
              <a:t>email </a:t>
            </a:r>
            <a:r>
              <a:rPr sz="3200" spc="5" dirty="0">
                <a:latin typeface="Arial"/>
                <a:cs typeface="Arial"/>
              </a:rPr>
              <a:t>address </a:t>
            </a:r>
            <a:r>
              <a:rPr sz="3200" spc="70" dirty="0">
                <a:latin typeface="Arial"/>
                <a:cs typeface="Arial"/>
              </a:rPr>
              <a:t>to </a:t>
            </a:r>
            <a:r>
              <a:rPr sz="3200" spc="-50" dirty="0">
                <a:latin typeface="Arial"/>
                <a:cs typeface="Arial"/>
              </a:rPr>
              <a:t>a  </a:t>
            </a:r>
            <a:r>
              <a:rPr sz="3200" spc="15" dirty="0">
                <a:latin typeface="Arial"/>
                <a:cs typeface="Arial"/>
              </a:rPr>
              <a:t>particular </a:t>
            </a:r>
            <a:r>
              <a:rPr sz="3200" spc="5" dirty="0">
                <a:latin typeface="Arial"/>
                <a:cs typeface="Arial"/>
              </a:rPr>
              <a:t>company, </a:t>
            </a:r>
            <a:r>
              <a:rPr sz="3200" spc="25" dirty="0">
                <a:latin typeface="Arial"/>
                <a:cs typeface="Arial"/>
              </a:rPr>
              <a:t>website </a:t>
            </a:r>
            <a:r>
              <a:rPr sz="3200" spc="20" dirty="0">
                <a:latin typeface="Arial"/>
                <a:cs typeface="Arial"/>
              </a:rPr>
              <a:t>or</a:t>
            </a:r>
            <a:r>
              <a:rPr sz="3200" spc="-45" dirty="0">
                <a:latin typeface="Arial"/>
                <a:cs typeface="Arial"/>
              </a:rPr>
              <a:t> </a:t>
            </a:r>
            <a:r>
              <a:rPr sz="3200" spc="10" dirty="0">
                <a:latin typeface="Arial"/>
                <a:cs typeface="Arial"/>
              </a:rPr>
              <a:t>individual</a:t>
            </a:r>
            <a:endParaRPr sz="3200" dirty="0">
              <a:latin typeface="Arial"/>
              <a:cs typeface="Arial"/>
            </a:endParaRPr>
          </a:p>
          <a:p>
            <a:pPr marL="336550" marR="5080" indent="-324485">
              <a:lnSpc>
                <a:spcPct val="200599"/>
              </a:lnSpc>
              <a:spcBef>
                <a:spcPts val="590"/>
              </a:spcBef>
              <a:buSzPct val="121568"/>
              <a:buChar char="•"/>
              <a:tabLst>
                <a:tab pos="336550" algn="l"/>
                <a:tab pos="337185" algn="l"/>
              </a:tabLst>
            </a:pPr>
            <a:r>
              <a:rPr sz="3200" b="1" spc="35" dirty="0">
                <a:latin typeface="Arial"/>
                <a:cs typeface="Arial"/>
              </a:rPr>
              <a:t>Opt-Out </a:t>
            </a:r>
            <a:r>
              <a:rPr sz="3200" b="1" spc="-35" dirty="0">
                <a:latin typeface="Arial"/>
                <a:cs typeface="Arial"/>
              </a:rPr>
              <a:t>(or </a:t>
            </a:r>
            <a:r>
              <a:rPr sz="3200" b="1" spc="-10" dirty="0">
                <a:latin typeface="Arial"/>
                <a:cs typeface="Arial"/>
              </a:rPr>
              <a:t>Unsubscribe </a:t>
            </a:r>
            <a:r>
              <a:rPr sz="3200" b="1" spc="5" dirty="0">
                <a:latin typeface="Arial"/>
                <a:cs typeface="Arial"/>
              </a:rPr>
              <a:t>rate) </a:t>
            </a:r>
            <a:r>
              <a:rPr sz="3200" spc="140" dirty="0">
                <a:latin typeface="Arial"/>
                <a:cs typeface="Arial"/>
              </a:rPr>
              <a:t>- </a:t>
            </a:r>
            <a:r>
              <a:rPr sz="3200" spc="-25" dirty="0">
                <a:latin typeface="Arial"/>
                <a:cs typeface="Arial"/>
              </a:rPr>
              <a:t>When </a:t>
            </a:r>
            <a:r>
              <a:rPr sz="3200" spc="-50" dirty="0">
                <a:latin typeface="Arial"/>
                <a:cs typeface="Arial"/>
              </a:rPr>
              <a:t>a </a:t>
            </a:r>
            <a:r>
              <a:rPr sz="3200" spc="20" dirty="0">
                <a:latin typeface="Arial"/>
                <a:cs typeface="Arial"/>
              </a:rPr>
              <a:t>subscribers chooses </a:t>
            </a:r>
            <a:r>
              <a:rPr sz="3200" spc="45" dirty="0">
                <a:latin typeface="Arial"/>
                <a:cs typeface="Arial"/>
              </a:rPr>
              <a:t>not </a:t>
            </a:r>
            <a:r>
              <a:rPr sz="3200" spc="70" dirty="0">
                <a:latin typeface="Arial"/>
                <a:cs typeface="Arial"/>
              </a:rPr>
              <a:t>to</a:t>
            </a:r>
            <a:r>
              <a:rPr sz="3200" spc="-125" dirty="0">
                <a:latin typeface="Arial"/>
                <a:cs typeface="Arial"/>
              </a:rPr>
              <a:t> </a:t>
            </a:r>
            <a:r>
              <a:rPr sz="3200" spc="-15" dirty="0">
                <a:latin typeface="Arial"/>
                <a:cs typeface="Arial"/>
              </a:rPr>
              <a:t>receive  </a:t>
            </a:r>
            <a:r>
              <a:rPr sz="3200" spc="-10" dirty="0">
                <a:latin typeface="Arial"/>
                <a:cs typeface="Arial"/>
              </a:rPr>
              <a:t>email </a:t>
            </a:r>
            <a:r>
              <a:rPr sz="3200" spc="30" dirty="0">
                <a:latin typeface="Arial"/>
                <a:cs typeface="Arial"/>
              </a:rPr>
              <a:t>communications </a:t>
            </a:r>
            <a:r>
              <a:rPr sz="3200" spc="20" dirty="0">
                <a:latin typeface="Arial"/>
                <a:cs typeface="Arial"/>
              </a:rPr>
              <a:t>from </a:t>
            </a:r>
            <a:r>
              <a:rPr sz="3200" spc="15" dirty="0">
                <a:latin typeface="Arial"/>
                <a:cs typeface="Arial"/>
              </a:rPr>
              <a:t>the </a:t>
            </a:r>
            <a:r>
              <a:rPr sz="3200" dirty="0">
                <a:latin typeface="Arial"/>
                <a:cs typeface="Arial"/>
              </a:rPr>
              <a:t>sender</a:t>
            </a:r>
            <a:r>
              <a:rPr sz="3200" spc="-60" dirty="0">
                <a:latin typeface="Arial"/>
                <a:cs typeface="Arial"/>
              </a:rPr>
              <a:t> </a:t>
            </a:r>
            <a:r>
              <a:rPr sz="3200" spc="-10" dirty="0">
                <a:latin typeface="Arial"/>
                <a:cs typeface="Arial"/>
              </a:rPr>
              <a:t>anymore</a:t>
            </a:r>
            <a:endParaRPr sz="3200" dirty="0">
              <a:latin typeface="Arial"/>
              <a:cs typeface="Arial"/>
            </a:endParaRPr>
          </a:p>
        </p:txBody>
      </p:sp>
    </p:spTree>
    <p:extLst>
      <p:ext uri="{BB962C8B-B14F-4D97-AF65-F5344CB8AC3E}">
        <p14:creationId xmlns:p14="http://schemas.microsoft.com/office/powerpoint/2010/main" val="2565041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Service Provider (ESP)</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object 2">
            <a:extLst>
              <a:ext uri="{FF2B5EF4-FFF2-40B4-BE49-F238E27FC236}">
                <a16:creationId xmlns:a16="http://schemas.microsoft.com/office/drawing/2014/main" id="{D9A3AC4F-9200-435D-AC02-95D7B4FFA9FF}"/>
              </a:ext>
            </a:extLst>
          </p:cNvPr>
          <p:cNvSpPr txBox="1"/>
          <p:nvPr/>
        </p:nvSpPr>
        <p:spPr>
          <a:xfrm>
            <a:off x="1864522" y="3020775"/>
            <a:ext cx="11997602" cy="7335341"/>
          </a:xfrm>
          <a:prstGeom prst="rect">
            <a:avLst/>
          </a:prstGeom>
        </p:spPr>
        <p:txBody>
          <a:bodyPr vert="horz" wrap="square" lIns="0" tIns="203200" rIns="0" bIns="0" rtlCol="0">
            <a:spAutoFit/>
          </a:bodyPr>
          <a:lstStyle/>
          <a:p>
            <a:pPr marL="419100" indent="-406400">
              <a:spcBef>
                <a:spcPts val="1600"/>
              </a:spcBef>
              <a:buSzPct val="121875"/>
              <a:buFontTx/>
              <a:buChar char="•"/>
              <a:tabLst>
                <a:tab pos="418465" algn="l"/>
                <a:tab pos="419100" algn="l"/>
              </a:tabLst>
            </a:pPr>
            <a:r>
              <a:rPr lang="en-US" sz="4400" dirty="0"/>
              <a:t>Sends bulk emails to existing customers </a:t>
            </a:r>
            <a:endParaRPr lang="en-US" sz="4400" spc="-15" dirty="0">
              <a:latin typeface="Arial"/>
              <a:cs typeface="Arial"/>
            </a:endParaRPr>
          </a:p>
          <a:p>
            <a:pPr marL="419100" indent="-406400">
              <a:lnSpc>
                <a:spcPct val="100000"/>
              </a:lnSpc>
              <a:spcBef>
                <a:spcPts val="1600"/>
              </a:spcBef>
              <a:buSzPct val="121875"/>
              <a:buChar char="•"/>
              <a:tabLst>
                <a:tab pos="418465" algn="l"/>
                <a:tab pos="419100" algn="l"/>
              </a:tabLst>
            </a:pPr>
            <a:r>
              <a:rPr sz="4000" spc="-15" dirty="0">
                <a:latin typeface="Arial"/>
                <a:cs typeface="Arial"/>
              </a:rPr>
              <a:t>Offers </a:t>
            </a:r>
            <a:r>
              <a:rPr sz="4000" spc="10" dirty="0">
                <a:latin typeface="Arial"/>
                <a:cs typeface="Arial"/>
              </a:rPr>
              <a:t>analytics </a:t>
            </a:r>
            <a:r>
              <a:rPr sz="4000" spc="15" dirty="0">
                <a:latin typeface="Arial"/>
                <a:cs typeface="Arial"/>
              </a:rPr>
              <a:t>and </a:t>
            </a:r>
            <a:r>
              <a:rPr sz="4000" spc="20" dirty="0">
                <a:latin typeface="Arial"/>
                <a:cs typeface="Arial"/>
              </a:rPr>
              <a:t>insights </a:t>
            </a:r>
            <a:r>
              <a:rPr sz="4000" spc="40" dirty="0">
                <a:latin typeface="Arial"/>
                <a:cs typeface="Arial"/>
              </a:rPr>
              <a:t>into</a:t>
            </a:r>
            <a:r>
              <a:rPr sz="4000" spc="-25" dirty="0">
                <a:latin typeface="Arial"/>
                <a:cs typeface="Arial"/>
              </a:rPr>
              <a:t> </a:t>
            </a:r>
            <a:r>
              <a:rPr sz="4000" spc="-5" dirty="0">
                <a:latin typeface="Arial"/>
                <a:cs typeface="Arial"/>
              </a:rPr>
              <a:t>results</a:t>
            </a:r>
            <a:endParaRPr sz="4000" dirty="0">
              <a:latin typeface="Arial"/>
              <a:cs typeface="Arial"/>
            </a:endParaRPr>
          </a:p>
          <a:p>
            <a:pPr marL="419100" indent="-406400">
              <a:lnSpc>
                <a:spcPct val="100000"/>
              </a:lnSpc>
              <a:spcBef>
                <a:spcPts val="2585"/>
              </a:spcBef>
              <a:buSzPct val="121875"/>
              <a:buChar char="•"/>
              <a:tabLst>
                <a:tab pos="418465" algn="l"/>
                <a:tab pos="419100" algn="l"/>
              </a:tabLst>
            </a:pPr>
            <a:r>
              <a:rPr sz="4000" spc="-15" dirty="0">
                <a:latin typeface="Arial"/>
                <a:cs typeface="Arial"/>
              </a:rPr>
              <a:t>Offers </a:t>
            </a:r>
            <a:r>
              <a:rPr sz="4000" spc="15" dirty="0">
                <a:latin typeface="Arial"/>
                <a:cs typeface="Arial"/>
              </a:rPr>
              <a:t>design</a:t>
            </a:r>
            <a:r>
              <a:rPr sz="4000" spc="10" dirty="0">
                <a:latin typeface="Arial"/>
                <a:cs typeface="Arial"/>
              </a:rPr>
              <a:t> </a:t>
            </a:r>
            <a:r>
              <a:rPr sz="4000" spc="25" dirty="0">
                <a:latin typeface="Arial"/>
                <a:cs typeface="Arial"/>
              </a:rPr>
              <a:t>templates</a:t>
            </a:r>
            <a:endParaRPr sz="4000" dirty="0">
              <a:latin typeface="Arial"/>
              <a:cs typeface="Arial"/>
            </a:endParaRPr>
          </a:p>
          <a:p>
            <a:pPr marL="419100" indent="-406400">
              <a:lnSpc>
                <a:spcPct val="100000"/>
              </a:lnSpc>
              <a:spcBef>
                <a:spcPts val="2580"/>
              </a:spcBef>
              <a:buSzPct val="121875"/>
              <a:buChar char="•"/>
              <a:tabLst>
                <a:tab pos="418465" algn="l"/>
                <a:tab pos="419100" algn="l"/>
              </a:tabLst>
            </a:pPr>
            <a:r>
              <a:rPr sz="4000" spc="-15" dirty="0">
                <a:latin typeface="Arial"/>
                <a:cs typeface="Arial"/>
              </a:rPr>
              <a:t>Offers </a:t>
            </a:r>
            <a:r>
              <a:rPr sz="4000" spc="-5" dirty="0">
                <a:latin typeface="Arial"/>
                <a:cs typeface="Arial"/>
              </a:rPr>
              <a:t>responsive </a:t>
            </a:r>
            <a:r>
              <a:rPr sz="4000" spc="15" dirty="0">
                <a:latin typeface="Arial"/>
                <a:cs typeface="Arial"/>
              </a:rPr>
              <a:t>design </a:t>
            </a:r>
            <a:r>
              <a:rPr sz="4000" spc="35" dirty="0">
                <a:latin typeface="Arial"/>
                <a:cs typeface="Arial"/>
              </a:rPr>
              <a:t>for</a:t>
            </a:r>
            <a:r>
              <a:rPr sz="4000" spc="10" dirty="0">
                <a:latin typeface="Arial"/>
                <a:cs typeface="Arial"/>
              </a:rPr>
              <a:t> </a:t>
            </a:r>
            <a:r>
              <a:rPr sz="4000" spc="25" dirty="0">
                <a:latin typeface="Arial"/>
                <a:cs typeface="Arial"/>
              </a:rPr>
              <a:t>mobile</a:t>
            </a:r>
            <a:endParaRPr sz="4000" dirty="0">
              <a:latin typeface="Arial"/>
              <a:cs typeface="Arial"/>
            </a:endParaRPr>
          </a:p>
          <a:p>
            <a:pPr marL="419100" indent="-406400">
              <a:lnSpc>
                <a:spcPct val="100000"/>
              </a:lnSpc>
              <a:spcBef>
                <a:spcPts val="2585"/>
              </a:spcBef>
              <a:buSzPct val="121875"/>
              <a:buChar char="•"/>
              <a:tabLst>
                <a:tab pos="418465" algn="l"/>
                <a:tab pos="419100" algn="l"/>
              </a:tabLst>
            </a:pPr>
            <a:r>
              <a:rPr sz="4000" spc="-25" dirty="0">
                <a:latin typeface="Arial"/>
                <a:cs typeface="Arial"/>
              </a:rPr>
              <a:t>Can </a:t>
            </a:r>
            <a:r>
              <a:rPr sz="4000" spc="10" dirty="0">
                <a:latin typeface="Arial"/>
                <a:cs typeface="Arial"/>
              </a:rPr>
              <a:t>help </a:t>
            </a:r>
            <a:r>
              <a:rPr sz="4000" spc="15" dirty="0">
                <a:latin typeface="Arial"/>
                <a:cs typeface="Arial"/>
              </a:rPr>
              <a:t>you </a:t>
            </a:r>
            <a:r>
              <a:rPr sz="4000" spc="40" dirty="0">
                <a:latin typeface="Arial"/>
                <a:cs typeface="Arial"/>
              </a:rPr>
              <a:t>test</a:t>
            </a:r>
            <a:r>
              <a:rPr sz="4000" spc="-5" dirty="0">
                <a:latin typeface="Arial"/>
                <a:cs typeface="Arial"/>
              </a:rPr>
              <a:t> </a:t>
            </a:r>
            <a:r>
              <a:rPr sz="4000" spc="-10" dirty="0">
                <a:latin typeface="Arial"/>
                <a:cs typeface="Arial"/>
              </a:rPr>
              <a:t>emails</a:t>
            </a:r>
            <a:endParaRPr sz="4000" dirty="0">
              <a:latin typeface="Arial"/>
              <a:cs typeface="Arial"/>
            </a:endParaRPr>
          </a:p>
          <a:p>
            <a:pPr marL="419100" indent="-406400">
              <a:lnSpc>
                <a:spcPct val="100000"/>
              </a:lnSpc>
              <a:spcBef>
                <a:spcPts val="2585"/>
              </a:spcBef>
              <a:buSzPct val="121875"/>
              <a:buChar char="•"/>
              <a:tabLst>
                <a:tab pos="418465" algn="l"/>
                <a:tab pos="419100" algn="l"/>
              </a:tabLst>
            </a:pPr>
            <a:r>
              <a:rPr sz="4000" spc="-5" dirty="0">
                <a:latin typeface="Arial"/>
                <a:cs typeface="Arial"/>
              </a:rPr>
              <a:t>Get </a:t>
            </a:r>
            <a:r>
              <a:rPr sz="4000" spc="25" dirty="0">
                <a:latin typeface="Arial"/>
                <a:cs typeface="Arial"/>
              </a:rPr>
              <a:t>subscriber </a:t>
            </a:r>
            <a:r>
              <a:rPr sz="4000" spc="5" dirty="0">
                <a:latin typeface="Arial"/>
                <a:cs typeface="Arial"/>
              </a:rPr>
              <a:t>management </a:t>
            </a:r>
            <a:r>
              <a:rPr sz="4000" spc="15" dirty="0">
                <a:latin typeface="Arial"/>
                <a:cs typeface="Arial"/>
              </a:rPr>
              <a:t>and</a:t>
            </a:r>
            <a:r>
              <a:rPr sz="4000" spc="-5" dirty="0">
                <a:latin typeface="Arial"/>
                <a:cs typeface="Arial"/>
              </a:rPr>
              <a:t> </a:t>
            </a:r>
            <a:r>
              <a:rPr sz="4000" spc="15" dirty="0">
                <a:latin typeface="Arial"/>
                <a:cs typeface="Arial"/>
              </a:rPr>
              <a:t>segmentation</a:t>
            </a:r>
            <a:endParaRPr sz="4000" dirty="0">
              <a:latin typeface="Arial"/>
              <a:cs typeface="Arial"/>
            </a:endParaRPr>
          </a:p>
          <a:p>
            <a:pPr marL="419100" indent="-406400">
              <a:lnSpc>
                <a:spcPct val="100000"/>
              </a:lnSpc>
              <a:spcBef>
                <a:spcPts val="2580"/>
              </a:spcBef>
              <a:buSzPct val="121875"/>
              <a:buChar char="•"/>
              <a:tabLst>
                <a:tab pos="418465" algn="l"/>
                <a:tab pos="419100" algn="l"/>
              </a:tabLst>
            </a:pPr>
            <a:r>
              <a:rPr sz="4000" spc="5" dirty="0">
                <a:latin typeface="Arial"/>
                <a:cs typeface="Arial"/>
              </a:rPr>
              <a:t>Integrate </a:t>
            </a:r>
            <a:r>
              <a:rPr sz="4000" spc="55" dirty="0">
                <a:latin typeface="Arial"/>
                <a:cs typeface="Arial"/>
              </a:rPr>
              <a:t>with </a:t>
            </a:r>
            <a:r>
              <a:rPr sz="4000" spc="25" dirty="0">
                <a:latin typeface="Arial"/>
                <a:cs typeface="Arial"/>
              </a:rPr>
              <a:t>signup</a:t>
            </a:r>
            <a:r>
              <a:rPr sz="4000" spc="-65" dirty="0">
                <a:latin typeface="Arial"/>
                <a:cs typeface="Arial"/>
              </a:rPr>
              <a:t> </a:t>
            </a:r>
            <a:r>
              <a:rPr sz="4000" spc="35" dirty="0">
                <a:latin typeface="Arial"/>
                <a:cs typeface="Arial"/>
              </a:rPr>
              <a:t>forms</a:t>
            </a:r>
            <a:endParaRPr sz="4000" dirty="0">
              <a:latin typeface="Arial"/>
              <a:cs typeface="Arial"/>
            </a:endParaRPr>
          </a:p>
          <a:p>
            <a:pPr marL="419100" indent="-406400">
              <a:lnSpc>
                <a:spcPct val="100000"/>
              </a:lnSpc>
              <a:spcBef>
                <a:spcPts val="2585"/>
              </a:spcBef>
              <a:buSzPct val="121875"/>
              <a:buChar char="•"/>
              <a:tabLst>
                <a:tab pos="418465" algn="l"/>
                <a:tab pos="419100" algn="l"/>
              </a:tabLst>
            </a:pPr>
            <a:r>
              <a:rPr sz="4000" spc="5" dirty="0">
                <a:latin typeface="Arial"/>
                <a:cs typeface="Arial"/>
              </a:rPr>
              <a:t>Integrates </a:t>
            </a:r>
            <a:r>
              <a:rPr sz="4000" spc="55" dirty="0">
                <a:latin typeface="Arial"/>
                <a:cs typeface="Arial"/>
              </a:rPr>
              <a:t>with </a:t>
            </a:r>
            <a:r>
              <a:rPr sz="4000" spc="15" dirty="0">
                <a:latin typeface="Arial"/>
                <a:cs typeface="Arial"/>
              </a:rPr>
              <a:t>social</a:t>
            </a:r>
            <a:r>
              <a:rPr sz="4000" spc="-70" dirty="0">
                <a:latin typeface="Arial"/>
                <a:cs typeface="Arial"/>
              </a:rPr>
              <a:t> </a:t>
            </a:r>
            <a:r>
              <a:rPr sz="4000" spc="35" dirty="0">
                <a:latin typeface="Arial"/>
                <a:cs typeface="Arial"/>
              </a:rPr>
              <a:t>networks</a:t>
            </a:r>
            <a:endParaRPr sz="4000" dirty="0">
              <a:latin typeface="Arial"/>
              <a:cs typeface="Arial"/>
            </a:endParaRPr>
          </a:p>
        </p:txBody>
      </p:sp>
    </p:spTree>
    <p:extLst>
      <p:ext uri="{BB962C8B-B14F-4D97-AF65-F5344CB8AC3E}">
        <p14:creationId xmlns:p14="http://schemas.microsoft.com/office/powerpoint/2010/main" val="3113301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Send Out an Email</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9C724BD4-FE5A-4A5E-B682-19E376EA0FA5}"/>
              </a:ext>
            </a:extLst>
          </p:cNvPr>
          <p:cNvPicPr>
            <a:picLocks noChangeAspect="1"/>
          </p:cNvPicPr>
          <p:nvPr/>
        </p:nvPicPr>
        <p:blipFill rotWithShape="1">
          <a:blip r:embed="rId10"/>
          <a:srcRect l="23575" t="18224" r="27800" b="20894"/>
          <a:stretch/>
        </p:blipFill>
        <p:spPr>
          <a:xfrm>
            <a:off x="3651250" y="2609067"/>
            <a:ext cx="9060187" cy="7719505"/>
          </a:xfrm>
          <a:prstGeom prst="rect">
            <a:avLst/>
          </a:prstGeom>
        </p:spPr>
      </p:pic>
    </p:spTree>
    <p:extLst>
      <p:ext uri="{BB962C8B-B14F-4D97-AF65-F5344CB8AC3E}">
        <p14:creationId xmlns:p14="http://schemas.microsoft.com/office/powerpoint/2010/main" val="1952970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E96C8AFC-AB3E-41B4-B32C-93BBE643CD7F}"/>
              </a:ext>
            </a:extLst>
          </p:cNvPr>
          <p:cNvSpPr/>
          <p:nvPr/>
        </p:nvSpPr>
        <p:spPr>
          <a:xfrm>
            <a:off x="3498850" y="2379143"/>
            <a:ext cx="7608173" cy="830997"/>
          </a:xfrm>
          <a:prstGeom prst="rect">
            <a:avLst/>
          </a:prstGeom>
        </p:spPr>
        <p:txBody>
          <a:bodyPr wrap="none">
            <a:spAutoFit/>
          </a:bodyPr>
          <a:lstStyle/>
          <a:p>
            <a:r>
              <a:rPr lang="en-US" sz="4800" b="1" dirty="0">
                <a:solidFill>
                  <a:srgbClr val="000000"/>
                </a:solidFill>
                <a:latin typeface="Inter"/>
              </a:rPr>
              <a:t>How to sign up for </a:t>
            </a:r>
            <a:r>
              <a:rPr lang="en-US" sz="4800" b="1" dirty="0" err="1">
                <a:solidFill>
                  <a:srgbClr val="000000"/>
                </a:solidFill>
                <a:latin typeface="Inter"/>
              </a:rPr>
              <a:t>MailerLite</a:t>
            </a:r>
            <a:endParaRPr lang="en-US" sz="4800" b="1" i="0" dirty="0">
              <a:solidFill>
                <a:srgbClr val="000000"/>
              </a:solidFill>
              <a:effectLst/>
              <a:latin typeface="Inter"/>
            </a:endParaRPr>
          </a:p>
        </p:txBody>
      </p:sp>
      <p:sp>
        <p:nvSpPr>
          <p:cNvPr id="7" name="Rectangle 6">
            <a:extLst>
              <a:ext uri="{FF2B5EF4-FFF2-40B4-BE49-F238E27FC236}">
                <a16:creationId xmlns:a16="http://schemas.microsoft.com/office/drawing/2014/main" id="{38552428-7C93-48C3-9A8B-E1E7B838DFD4}"/>
              </a:ext>
            </a:extLst>
          </p:cNvPr>
          <p:cNvSpPr/>
          <p:nvPr/>
        </p:nvSpPr>
        <p:spPr>
          <a:xfrm>
            <a:off x="1222223" y="3907855"/>
            <a:ext cx="12136269" cy="5509200"/>
          </a:xfrm>
          <a:prstGeom prst="rect">
            <a:avLst/>
          </a:prstGeom>
        </p:spPr>
        <p:txBody>
          <a:bodyPr wrap="square">
            <a:spAutoFit/>
          </a:bodyPr>
          <a:lstStyle/>
          <a:p>
            <a:r>
              <a:rPr lang="en-US" sz="4400" dirty="0">
                <a:latin typeface="Inter"/>
              </a:rPr>
              <a:t>Anyone can sign up for a </a:t>
            </a:r>
            <a:r>
              <a:rPr lang="en-US" sz="4400" b="1" dirty="0">
                <a:latin typeface="Inter"/>
              </a:rPr>
              <a:t>Forever Free </a:t>
            </a:r>
            <a:r>
              <a:rPr lang="en-US" sz="4400" dirty="0">
                <a:latin typeface="Inter"/>
              </a:rPr>
              <a:t>plan by navigating to the </a:t>
            </a:r>
            <a:r>
              <a:rPr lang="en-US" sz="4400" dirty="0" err="1">
                <a:latin typeface="Inter"/>
                <a:hlinkClick r:id="rId10"/>
              </a:rPr>
              <a:t>MailerLite</a:t>
            </a:r>
            <a:r>
              <a:rPr lang="en-US" sz="4400" dirty="0">
                <a:latin typeface="Inter"/>
                <a:hlinkClick r:id="rId10"/>
              </a:rPr>
              <a:t> website</a:t>
            </a:r>
            <a:r>
              <a:rPr lang="en-US" sz="4400" dirty="0">
                <a:latin typeface="Inter"/>
              </a:rPr>
              <a:t> and clicking the </a:t>
            </a:r>
            <a:r>
              <a:rPr lang="en-US" sz="4400" b="1" dirty="0">
                <a:latin typeface="Inter"/>
              </a:rPr>
              <a:t>Sign up</a:t>
            </a:r>
            <a:r>
              <a:rPr lang="en-US" sz="4400" dirty="0">
                <a:latin typeface="Inter"/>
              </a:rPr>
              <a:t> button.</a:t>
            </a:r>
          </a:p>
          <a:p>
            <a:r>
              <a:rPr lang="en-US" sz="4400" dirty="0">
                <a:latin typeface="Inter"/>
              </a:rPr>
              <a:t>Then, complete the following steps:</a:t>
            </a:r>
          </a:p>
          <a:p>
            <a:pPr>
              <a:buFont typeface="+mj-lt"/>
              <a:buAutoNum type="arabicPeriod"/>
            </a:pPr>
            <a:r>
              <a:rPr lang="en-US" sz="4400" dirty="0">
                <a:solidFill>
                  <a:srgbClr val="000000"/>
                </a:solidFill>
                <a:latin typeface="Inter"/>
              </a:rPr>
              <a:t>Enter the name of your </a:t>
            </a:r>
            <a:r>
              <a:rPr lang="en-US" sz="4400" b="1" dirty="0">
                <a:solidFill>
                  <a:srgbClr val="000000"/>
                </a:solidFill>
                <a:latin typeface="Inter"/>
              </a:rPr>
              <a:t>Company or Organization</a:t>
            </a:r>
            <a:r>
              <a:rPr lang="en-US" sz="4400" dirty="0">
                <a:solidFill>
                  <a:srgbClr val="000000"/>
                </a:solidFill>
                <a:latin typeface="Inter"/>
              </a:rPr>
              <a:t>.</a:t>
            </a:r>
          </a:p>
          <a:p>
            <a:pPr>
              <a:buFont typeface="+mj-lt"/>
              <a:buAutoNum type="arabicPeriod"/>
            </a:pPr>
            <a:r>
              <a:rPr lang="en-US" sz="4400" dirty="0">
                <a:solidFill>
                  <a:srgbClr val="000000"/>
                </a:solidFill>
                <a:latin typeface="Inter"/>
              </a:rPr>
              <a:t>Enter your </a:t>
            </a:r>
            <a:r>
              <a:rPr lang="en-US" sz="4400" b="1" dirty="0">
                <a:solidFill>
                  <a:srgbClr val="000000"/>
                </a:solidFill>
                <a:latin typeface="Inter"/>
              </a:rPr>
              <a:t>Email address</a:t>
            </a:r>
            <a:r>
              <a:rPr lang="en-US" sz="4400" dirty="0">
                <a:solidFill>
                  <a:srgbClr val="000000"/>
                </a:solidFill>
                <a:latin typeface="Inter"/>
              </a:rPr>
              <a:t>.</a:t>
            </a:r>
          </a:p>
          <a:p>
            <a:pPr>
              <a:buFont typeface="+mj-lt"/>
              <a:buAutoNum type="arabicPeriod"/>
            </a:pPr>
            <a:r>
              <a:rPr lang="en-US" sz="4400" dirty="0">
                <a:solidFill>
                  <a:srgbClr val="000000"/>
                </a:solidFill>
                <a:latin typeface="Inter"/>
              </a:rPr>
              <a:t>Enter a strong </a:t>
            </a:r>
            <a:r>
              <a:rPr lang="en-US" sz="4400" b="1" dirty="0">
                <a:solidFill>
                  <a:srgbClr val="000000"/>
                </a:solidFill>
                <a:latin typeface="Inter"/>
              </a:rPr>
              <a:t>Password</a:t>
            </a:r>
            <a:r>
              <a:rPr lang="en-US" sz="4400" dirty="0">
                <a:solidFill>
                  <a:srgbClr val="000000"/>
                </a:solidFill>
                <a:latin typeface="Inter"/>
              </a:rPr>
              <a:t>.</a:t>
            </a:r>
          </a:p>
          <a:p>
            <a:pPr>
              <a:buFont typeface="+mj-lt"/>
              <a:buAutoNum type="arabicPeriod"/>
            </a:pPr>
            <a:r>
              <a:rPr lang="en-US" sz="4400" dirty="0">
                <a:solidFill>
                  <a:srgbClr val="000000"/>
                </a:solidFill>
                <a:latin typeface="Inter"/>
              </a:rPr>
              <a:t>Click </a:t>
            </a:r>
            <a:r>
              <a:rPr lang="en-US" sz="4400" b="1" dirty="0">
                <a:solidFill>
                  <a:srgbClr val="000000"/>
                </a:solidFill>
                <a:latin typeface="Inter"/>
              </a:rPr>
              <a:t>Create my account</a:t>
            </a:r>
            <a:r>
              <a:rPr lang="en-US" sz="4400" dirty="0">
                <a:solidFill>
                  <a:srgbClr val="000000"/>
                </a:solidFill>
                <a:latin typeface="Inter"/>
              </a:rPr>
              <a:t>.</a:t>
            </a:r>
            <a:endParaRPr lang="en-US" sz="4400" b="0" i="0" dirty="0">
              <a:solidFill>
                <a:srgbClr val="000000"/>
              </a:solidFill>
              <a:effectLst/>
              <a:latin typeface="Inter"/>
            </a:endParaRPr>
          </a:p>
        </p:txBody>
      </p:sp>
      <p:pic>
        <p:nvPicPr>
          <p:cNvPr id="12" name="Picture 11">
            <a:extLst>
              <a:ext uri="{FF2B5EF4-FFF2-40B4-BE49-F238E27FC236}">
                <a16:creationId xmlns:a16="http://schemas.microsoft.com/office/drawing/2014/main" id="{F2246E4C-D919-41A1-B930-3DEF3586286E}"/>
              </a:ext>
            </a:extLst>
          </p:cNvPr>
          <p:cNvPicPr>
            <a:picLocks noChangeAspect="1"/>
          </p:cNvPicPr>
          <p:nvPr/>
        </p:nvPicPr>
        <p:blipFill>
          <a:blip r:embed="rId11"/>
          <a:stretch>
            <a:fillRect/>
          </a:stretch>
        </p:blipFill>
        <p:spPr>
          <a:xfrm>
            <a:off x="12317942" y="8586546"/>
            <a:ext cx="2712955" cy="1390008"/>
          </a:xfrm>
          <a:prstGeom prst="rect">
            <a:avLst/>
          </a:prstGeom>
        </p:spPr>
      </p:pic>
    </p:spTree>
    <p:extLst>
      <p:ext uri="{BB962C8B-B14F-4D97-AF65-F5344CB8AC3E}">
        <p14:creationId xmlns:p14="http://schemas.microsoft.com/office/powerpoint/2010/main" val="1632528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961351"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CEAF379C-A42D-4010-9065-A61E8FCC6230}"/>
              </a:ext>
            </a:extLst>
          </p:cNvPr>
          <p:cNvSpPr/>
          <p:nvPr/>
        </p:nvSpPr>
        <p:spPr>
          <a:xfrm>
            <a:off x="1634128" y="2447748"/>
            <a:ext cx="11734800" cy="3785652"/>
          </a:xfrm>
          <a:prstGeom prst="rect">
            <a:avLst/>
          </a:prstGeom>
        </p:spPr>
        <p:txBody>
          <a:bodyPr wrap="square">
            <a:spAutoFit/>
          </a:bodyPr>
          <a:lstStyle/>
          <a:p>
            <a:r>
              <a:rPr lang="en-US" sz="4000" b="1" dirty="0">
                <a:solidFill>
                  <a:srgbClr val="000000"/>
                </a:solidFill>
                <a:latin typeface="Inter"/>
              </a:rPr>
              <a:t>How to get approved</a:t>
            </a:r>
          </a:p>
          <a:p>
            <a:endParaRPr lang="en-US" sz="4000" b="1" dirty="0">
              <a:solidFill>
                <a:srgbClr val="000000"/>
              </a:solidFill>
              <a:latin typeface="Inter"/>
            </a:endParaRPr>
          </a:p>
          <a:p>
            <a:r>
              <a:rPr lang="en-US" sz="3200" dirty="0">
                <a:latin typeface="Inter"/>
              </a:rPr>
              <a:t>Once your account is created, you can begin testing out </a:t>
            </a:r>
            <a:r>
              <a:rPr lang="en-US" sz="3200" dirty="0" err="1">
                <a:latin typeface="Inter"/>
              </a:rPr>
              <a:t>MailerLite’s</a:t>
            </a:r>
            <a:r>
              <a:rPr lang="en-US" sz="3200" dirty="0">
                <a:latin typeface="Inter"/>
              </a:rPr>
              <a:t> features. However, you will not be able to send a campaign or publish a website until your </a:t>
            </a:r>
            <a:r>
              <a:rPr lang="en-US" sz="3200" dirty="0">
                <a:latin typeface="Inter"/>
                <a:hlinkClick r:id="rId10"/>
              </a:rPr>
              <a:t>account has been approved</a:t>
            </a:r>
            <a:r>
              <a:rPr lang="en-US" sz="3200" dirty="0">
                <a:latin typeface="Inter"/>
              </a:rPr>
              <a:t>.</a:t>
            </a:r>
          </a:p>
          <a:p>
            <a:r>
              <a:rPr lang="en-US" sz="3200" dirty="0">
                <a:latin typeface="Inter"/>
              </a:rPr>
              <a:t>To request approval, navigate to the </a:t>
            </a:r>
            <a:r>
              <a:rPr lang="en-US" sz="3200" b="1" dirty="0">
                <a:latin typeface="Inter"/>
              </a:rPr>
              <a:t>Dashboard</a:t>
            </a:r>
            <a:r>
              <a:rPr lang="en-US" sz="3200" dirty="0">
                <a:latin typeface="Inter"/>
              </a:rPr>
              <a:t> page and complete your profile before requesting approval.</a:t>
            </a:r>
            <a:endParaRPr lang="en-US" sz="3200" b="0" i="0" dirty="0">
              <a:effectLst/>
              <a:latin typeface="Inter"/>
            </a:endParaRPr>
          </a:p>
        </p:txBody>
      </p:sp>
      <p:sp>
        <p:nvSpPr>
          <p:cNvPr id="11" name="Rectangle 10">
            <a:extLst>
              <a:ext uri="{FF2B5EF4-FFF2-40B4-BE49-F238E27FC236}">
                <a16:creationId xmlns:a16="http://schemas.microsoft.com/office/drawing/2014/main" id="{EB7970DD-2EA9-4084-9D56-B58F49096F24}"/>
              </a:ext>
            </a:extLst>
          </p:cNvPr>
          <p:cNvSpPr/>
          <p:nvPr/>
        </p:nvSpPr>
        <p:spPr>
          <a:xfrm>
            <a:off x="1311273" y="6797257"/>
            <a:ext cx="12380511" cy="3539430"/>
          </a:xfrm>
          <a:prstGeom prst="rect">
            <a:avLst/>
          </a:prstGeom>
        </p:spPr>
        <p:txBody>
          <a:bodyPr wrap="square">
            <a:spAutoFit/>
          </a:bodyPr>
          <a:lstStyle/>
          <a:p>
            <a:r>
              <a:rPr lang="en-US" sz="3200" dirty="0">
                <a:latin typeface="Inter"/>
              </a:rPr>
              <a:t>For fast approval, ensure that you provide clear and informative information regarding your business in your profile.</a:t>
            </a:r>
          </a:p>
          <a:p>
            <a:r>
              <a:rPr lang="en-US" sz="3200" dirty="0">
                <a:latin typeface="Inter"/>
              </a:rPr>
              <a:t>Information you will be asked to provide includes:</a:t>
            </a:r>
          </a:p>
          <a:p>
            <a:pPr>
              <a:buFont typeface="Arial" panose="020B0604020202020204" pitchFamily="34" charset="0"/>
              <a:buChar char="•"/>
            </a:pPr>
            <a:r>
              <a:rPr lang="en-US" sz="3200" dirty="0">
                <a:solidFill>
                  <a:srgbClr val="000000"/>
                </a:solidFill>
                <a:latin typeface="Inter"/>
              </a:rPr>
              <a:t>How you collected or plan to collect your subscribers</a:t>
            </a:r>
          </a:p>
          <a:p>
            <a:pPr>
              <a:buFont typeface="Arial" panose="020B0604020202020204" pitchFamily="34" charset="0"/>
              <a:buChar char="•"/>
            </a:pPr>
            <a:r>
              <a:rPr lang="en-US" sz="3200" dirty="0">
                <a:solidFill>
                  <a:srgbClr val="000000"/>
                </a:solidFill>
                <a:latin typeface="Inter"/>
              </a:rPr>
              <a:t>What kind of content you plan to send to your subscribers</a:t>
            </a:r>
          </a:p>
          <a:p>
            <a:pPr>
              <a:buFont typeface="Arial" panose="020B0604020202020204" pitchFamily="34" charset="0"/>
              <a:buChar char="•"/>
            </a:pPr>
            <a:r>
              <a:rPr lang="en-US" sz="3200" dirty="0">
                <a:solidFill>
                  <a:srgbClr val="000000"/>
                </a:solidFill>
                <a:latin typeface="Inter"/>
              </a:rPr>
              <a:t>A link to your website (If you do not have a website, you can provide a business description and links to any social media pages you might have)</a:t>
            </a:r>
            <a:endParaRPr lang="en-US" sz="3200" b="0" i="0" dirty="0">
              <a:solidFill>
                <a:srgbClr val="000000"/>
              </a:solidFill>
              <a:effectLst/>
              <a:latin typeface="Inter"/>
            </a:endParaRPr>
          </a:p>
        </p:txBody>
      </p:sp>
    </p:spTree>
    <p:extLst>
      <p:ext uri="{BB962C8B-B14F-4D97-AF65-F5344CB8AC3E}">
        <p14:creationId xmlns:p14="http://schemas.microsoft.com/office/powerpoint/2010/main" val="3141484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961351"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AutoShape 2" descr="https://www.mailerlite.com/img/containers/assets/kb/rewrite/1---Complete-profile.png/f31961f64c386a72f582e6b0922c824f.webp">
            <a:extLst>
              <a:ext uri="{FF2B5EF4-FFF2-40B4-BE49-F238E27FC236}">
                <a16:creationId xmlns:a16="http://schemas.microsoft.com/office/drawing/2014/main" id="{7D45D2A0-1C3A-477C-B09D-E53DBB092634}"/>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1792FD0E-9E18-4E8C-A77D-45AE4C3F53A0}"/>
              </a:ext>
            </a:extLst>
          </p:cNvPr>
          <p:cNvPicPr>
            <a:picLocks noChangeAspect="1"/>
          </p:cNvPicPr>
          <p:nvPr/>
        </p:nvPicPr>
        <p:blipFill>
          <a:blip r:embed="rId10"/>
          <a:stretch>
            <a:fillRect/>
          </a:stretch>
        </p:blipFill>
        <p:spPr>
          <a:xfrm>
            <a:off x="1092756" y="2784542"/>
            <a:ext cx="13716000" cy="7715250"/>
          </a:xfrm>
          <a:prstGeom prst="rect">
            <a:avLst/>
          </a:prstGeom>
        </p:spPr>
      </p:pic>
    </p:spTree>
    <p:extLst>
      <p:ext uri="{BB962C8B-B14F-4D97-AF65-F5344CB8AC3E}">
        <p14:creationId xmlns:p14="http://schemas.microsoft.com/office/powerpoint/2010/main" val="413266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491020"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8EC6C8EA-E1B9-452F-A992-D144031B43C2}"/>
              </a:ext>
            </a:extLst>
          </p:cNvPr>
          <p:cNvSpPr/>
          <p:nvPr/>
        </p:nvSpPr>
        <p:spPr>
          <a:xfrm>
            <a:off x="1136650" y="3022067"/>
            <a:ext cx="13074238" cy="6740307"/>
          </a:xfrm>
          <a:prstGeom prst="rect">
            <a:avLst/>
          </a:prstGeom>
        </p:spPr>
        <p:txBody>
          <a:bodyPr wrap="square">
            <a:spAutoFit/>
          </a:bodyPr>
          <a:lstStyle/>
          <a:p>
            <a:r>
              <a:rPr lang="en-US" sz="4000" b="1" dirty="0">
                <a:solidFill>
                  <a:srgbClr val="000000"/>
                </a:solidFill>
                <a:latin typeface="Inter"/>
              </a:rPr>
              <a:t>How to import subscribers</a:t>
            </a:r>
          </a:p>
          <a:p>
            <a:endParaRPr lang="en-US" sz="4000" b="1" dirty="0">
              <a:solidFill>
                <a:srgbClr val="000000"/>
              </a:solidFill>
              <a:latin typeface="Inter"/>
            </a:endParaRPr>
          </a:p>
          <a:p>
            <a:r>
              <a:rPr lang="en-US" sz="3200" dirty="0">
                <a:latin typeface="Inter"/>
              </a:rPr>
              <a:t>If you already have a list of subscribers, you’ll need to </a:t>
            </a:r>
            <a:r>
              <a:rPr lang="en-US" sz="3200" dirty="0">
                <a:latin typeface="Inter"/>
                <a:hlinkClick r:id="rId10"/>
              </a:rPr>
              <a:t>import them into your </a:t>
            </a:r>
            <a:r>
              <a:rPr lang="en-US" sz="3200" dirty="0" err="1">
                <a:latin typeface="Inter"/>
                <a:hlinkClick r:id="rId10"/>
              </a:rPr>
              <a:t>MailerLite</a:t>
            </a:r>
            <a:r>
              <a:rPr lang="en-US" sz="3200" dirty="0">
                <a:latin typeface="Inter"/>
                <a:hlinkClick r:id="rId10"/>
              </a:rPr>
              <a:t> account</a:t>
            </a:r>
            <a:r>
              <a:rPr lang="en-US" sz="3200" dirty="0">
                <a:latin typeface="Inter"/>
              </a:rPr>
              <a:t> in order to send them newsletters.</a:t>
            </a:r>
          </a:p>
          <a:p>
            <a:r>
              <a:rPr lang="en-US" sz="3200" dirty="0">
                <a:latin typeface="Inter"/>
              </a:rPr>
              <a:t>To import your subscribers to </a:t>
            </a:r>
            <a:r>
              <a:rPr lang="en-US" sz="3200" dirty="0" err="1">
                <a:latin typeface="Inter"/>
              </a:rPr>
              <a:t>MailerLite</a:t>
            </a:r>
            <a:r>
              <a:rPr lang="en-US" sz="3200" dirty="0">
                <a:latin typeface="Inter"/>
              </a:rPr>
              <a:t>:</a:t>
            </a:r>
          </a:p>
          <a:p>
            <a:pPr>
              <a:buFont typeface="+mj-lt"/>
              <a:buAutoNum type="arabicPeriod"/>
            </a:pPr>
            <a:r>
              <a:rPr lang="en-US" sz="3200" dirty="0">
                <a:solidFill>
                  <a:srgbClr val="000000"/>
                </a:solidFill>
                <a:latin typeface="Inter"/>
              </a:rPr>
              <a:t>Navigate to the </a:t>
            </a:r>
            <a:r>
              <a:rPr lang="en-US" sz="3200" b="1" dirty="0">
                <a:solidFill>
                  <a:srgbClr val="000000"/>
                </a:solidFill>
                <a:latin typeface="Inter"/>
              </a:rPr>
              <a:t>Subscribers </a:t>
            </a:r>
            <a:r>
              <a:rPr lang="en-US" sz="3200" dirty="0">
                <a:solidFill>
                  <a:srgbClr val="000000"/>
                </a:solidFill>
                <a:latin typeface="Inter"/>
              </a:rPr>
              <a:t>page.</a:t>
            </a:r>
          </a:p>
          <a:p>
            <a:pPr>
              <a:buFont typeface="+mj-lt"/>
              <a:buAutoNum type="arabicPeriod"/>
            </a:pPr>
            <a:r>
              <a:rPr lang="en-US" sz="3200" dirty="0">
                <a:solidFill>
                  <a:srgbClr val="000000"/>
                </a:solidFill>
                <a:latin typeface="Inter"/>
              </a:rPr>
              <a:t>Click </a:t>
            </a:r>
            <a:r>
              <a:rPr lang="en-US" sz="3200" b="1" dirty="0">
                <a:solidFill>
                  <a:srgbClr val="000000"/>
                </a:solidFill>
                <a:latin typeface="Inter"/>
              </a:rPr>
              <a:t>Add subscribers</a:t>
            </a:r>
            <a:r>
              <a:rPr lang="en-US" sz="3200" dirty="0">
                <a:solidFill>
                  <a:srgbClr val="000000"/>
                </a:solidFill>
                <a:latin typeface="Inter"/>
              </a:rPr>
              <a:t>.</a:t>
            </a:r>
          </a:p>
          <a:p>
            <a:pPr>
              <a:buFont typeface="+mj-lt"/>
              <a:buAutoNum type="arabicPeriod"/>
            </a:pPr>
            <a:r>
              <a:rPr lang="en-US" sz="3200" dirty="0">
                <a:solidFill>
                  <a:srgbClr val="000000"/>
                </a:solidFill>
                <a:latin typeface="Inter"/>
              </a:rPr>
              <a:t>Select the method you want to use to import your subscribers. You can choose to import subscribers from a CSV or TXT file, by copy/pasting from Excel, manually one by one or you can </a:t>
            </a:r>
            <a:r>
              <a:rPr lang="en-US" sz="3200" dirty="0">
                <a:solidFill>
                  <a:srgbClr val="000000"/>
                </a:solidFill>
                <a:latin typeface="Inter"/>
                <a:hlinkClick r:id="rId11"/>
              </a:rPr>
              <a:t>import subscribers directly from Mailchimp</a:t>
            </a:r>
            <a:r>
              <a:rPr lang="en-US" sz="3200" dirty="0">
                <a:solidFill>
                  <a:srgbClr val="000000"/>
                </a:solidFill>
                <a:latin typeface="Inter"/>
              </a:rPr>
              <a:t>.</a:t>
            </a:r>
          </a:p>
          <a:p>
            <a:br>
              <a:rPr lang="en-US" sz="3200" dirty="0"/>
            </a:br>
            <a:endParaRPr lang="en-US" sz="3200" dirty="0"/>
          </a:p>
        </p:txBody>
      </p:sp>
    </p:spTree>
    <p:extLst>
      <p:ext uri="{BB962C8B-B14F-4D97-AF65-F5344CB8AC3E}">
        <p14:creationId xmlns:p14="http://schemas.microsoft.com/office/powerpoint/2010/main" val="2487211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961351"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CEF14183-4EFB-40A4-98DC-0296514D0C0C}"/>
              </a:ext>
            </a:extLst>
          </p:cNvPr>
          <p:cNvPicPr>
            <a:picLocks noChangeAspect="1"/>
          </p:cNvPicPr>
          <p:nvPr/>
        </p:nvPicPr>
        <p:blipFill>
          <a:blip r:embed="rId10"/>
          <a:stretch>
            <a:fillRect/>
          </a:stretch>
        </p:blipFill>
        <p:spPr>
          <a:xfrm>
            <a:off x="1311165" y="2695257"/>
            <a:ext cx="13716000" cy="7715250"/>
          </a:xfrm>
          <a:prstGeom prst="rect">
            <a:avLst/>
          </a:prstGeom>
        </p:spPr>
      </p:pic>
    </p:spTree>
    <p:extLst>
      <p:ext uri="{BB962C8B-B14F-4D97-AF65-F5344CB8AC3E}">
        <p14:creationId xmlns:p14="http://schemas.microsoft.com/office/powerpoint/2010/main" val="4104949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040850" y="959693"/>
            <a:ext cx="5300704" cy="10394497"/>
          </a:xfrm>
          <a:prstGeom prst="rect">
            <a:avLst/>
          </a:prstGeom>
        </p:spPr>
      </p:pic>
      <p:pic>
        <p:nvPicPr>
          <p:cNvPr id="17" name="Picture 16"/>
          <p:cNvPicPr>
            <a:picLocks noChangeAspect="1"/>
          </p:cNvPicPr>
          <p:nvPr/>
        </p:nvPicPr>
        <p:blipFill>
          <a:blip r:embed="rId4"/>
          <a:stretch>
            <a:fillRect/>
          </a:stretch>
        </p:blipFill>
        <p:spPr>
          <a:xfrm>
            <a:off x="1315701" y="15033"/>
            <a:ext cx="13140103"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100989BD-265F-4394-BBF5-16AAB612D5B4}"/>
              </a:ext>
            </a:extLst>
          </p:cNvPr>
          <p:cNvSpPr/>
          <p:nvPr/>
        </p:nvSpPr>
        <p:spPr>
          <a:xfrm>
            <a:off x="1075090" y="2408038"/>
            <a:ext cx="13548959" cy="7848302"/>
          </a:xfrm>
          <a:prstGeom prst="rect">
            <a:avLst/>
          </a:prstGeom>
        </p:spPr>
        <p:txBody>
          <a:bodyPr wrap="square">
            <a:spAutoFit/>
          </a:bodyPr>
          <a:lstStyle/>
          <a:p>
            <a:r>
              <a:rPr lang="en-US" sz="3600" dirty="0">
                <a:latin typeface="Inter"/>
              </a:rPr>
              <a:t>A </a:t>
            </a:r>
            <a:r>
              <a:rPr lang="en-US" sz="3600" b="1" dirty="0">
                <a:latin typeface="Inter"/>
              </a:rPr>
              <a:t>campaign</a:t>
            </a:r>
            <a:r>
              <a:rPr lang="en-US" sz="3600" dirty="0">
                <a:latin typeface="Inter"/>
              </a:rPr>
              <a:t> is an email newsletter that you </a:t>
            </a:r>
            <a:r>
              <a:rPr lang="en-US" sz="3600" dirty="0">
                <a:latin typeface="Inter"/>
                <a:hlinkClick r:id="rId9"/>
              </a:rPr>
              <a:t>create and send to your selected subscribers</a:t>
            </a:r>
            <a:r>
              <a:rPr lang="en-US" sz="3600" dirty="0">
                <a:latin typeface="Inter"/>
              </a:rPr>
              <a:t>. To create your first campaign:</a:t>
            </a:r>
          </a:p>
          <a:p>
            <a:pPr>
              <a:buFont typeface="+mj-lt"/>
              <a:buAutoNum type="arabicPeriod"/>
            </a:pPr>
            <a:r>
              <a:rPr lang="en-US" sz="3600" dirty="0">
                <a:solidFill>
                  <a:srgbClr val="000000"/>
                </a:solidFill>
                <a:latin typeface="Inter"/>
              </a:rPr>
              <a:t>Navigate to the </a:t>
            </a:r>
            <a:r>
              <a:rPr lang="en-US" sz="3600" b="1" dirty="0">
                <a:solidFill>
                  <a:srgbClr val="000000"/>
                </a:solidFill>
                <a:latin typeface="Inter"/>
              </a:rPr>
              <a:t>Campaigns</a:t>
            </a:r>
            <a:r>
              <a:rPr lang="en-US" sz="3600" dirty="0">
                <a:solidFill>
                  <a:srgbClr val="000000"/>
                </a:solidFill>
                <a:latin typeface="Inter"/>
              </a:rPr>
              <a:t> page.</a:t>
            </a:r>
          </a:p>
          <a:p>
            <a:pPr>
              <a:buFont typeface="+mj-lt"/>
              <a:buAutoNum type="arabicPeriod"/>
            </a:pPr>
            <a:r>
              <a:rPr lang="en-US" sz="3600" dirty="0">
                <a:solidFill>
                  <a:srgbClr val="000000"/>
                </a:solidFill>
                <a:latin typeface="Inter"/>
              </a:rPr>
              <a:t>Click </a:t>
            </a:r>
            <a:r>
              <a:rPr lang="en-US" sz="3600" b="1" dirty="0">
                <a:solidFill>
                  <a:srgbClr val="000000"/>
                </a:solidFill>
                <a:latin typeface="Inter"/>
              </a:rPr>
              <a:t>Create</a:t>
            </a:r>
            <a:r>
              <a:rPr lang="en-US" sz="3600" dirty="0">
                <a:solidFill>
                  <a:srgbClr val="000000"/>
                </a:solidFill>
                <a:latin typeface="Inter"/>
              </a:rPr>
              <a:t> </a:t>
            </a:r>
            <a:r>
              <a:rPr lang="en-US" sz="3600" b="1" dirty="0">
                <a:solidFill>
                  <a:srgbClr val="000000"/>
                </a:solidFill>
                <a:latin typeface="Inter"/>
              </a:rPr>
              <a:t>campaign</a:t>
            </a:r>
            <a:r>
              <a:rPr lang="en-US" sz="3600" dirty="0">
                <a:solidFill>
                  <a:srgbClr val="000000"/>
                </a:solidFill>
                <a:latin typeface="Inter"/>
              </a:rPr>
              <a:t>.</a:t>
            </a:r>
          </a:p>
          <a:p>
            <a:pPr>
              <a:buFont typeface="+mj-lt"/>
              <a:buAutoNum type="arabicPeriod"/>
            </a:pPr>
            <a:r>
              <a:rPr lang="en-US" sz="3600" dirty="0"/>
              <a:t> Enter a campaign name (for internal use only) and select the type of campaign you want to create.</a:t>
            </a:r>
          </a:p>
          <a:p>
            <a:pPr>
              <a:buFont typeface="+mj-lt"/>
              <a:buAutoNum type="arabicPeriod"/>
            </a:pPr>
            <a:r>
              <a:rPr lang="en-US" sz="3600" dirty="0"/>
              <a:t> Click </a:t>
            </a:r>
            <a:r>
              <a:rPr lang="en-US" sz="3600" b="1" dirty="0"/>
              <a:t>Save and continue</a:t>
            </a:r>
            <a:r>
              <a:rPr lang="en-US" sz="3600" dirty="0"/>
              <a:t>. </a:t>
            </a:r>
          </a:p>
          <a:p>
            <a:pPr>
              <a:buFont typeface="+mj-lt"/>
              <a:buAutoNum type="arabicPeriod"/>
            </a:pPr>
            <a:r>
              <a:rPr lang="en-US" sz="3600" dirty="0"/>
              <a:t> Fill out the </a:t>
            </a:r>
            <a:r>
              <a:rPr lang="en-US" sz="3600" b="1" dirty="0"/>
              <a:t>Subject</a:t>
            </a:r>
            <a:r>
              <a:rPr lang="en-US" sz="3600" dirty="0"/>
              <a:t> </a:t>
            </a:r>
            <a:r>
              <a:rPr lang="en-US" sz="3600" b="1" dirty="0"/>
              <a:t>name</a:t>
            </a:r>
            <a:r>
              <a:rPr lang="en-US" sz="3600" dirty="0"/>
              <a:t>, the </a:t>
            </a:r>
            <a:r>
              <a:rPr lang="en-US" sz="3600" b="1" dirty="0"/>
              <a:t>Sender</a:t>
            </a:r>
            <a:r>
              <a:rPr lang="en-US" sz="3600" dirty="0"/>
              <a:t> information, and the </a:t>
            </a:r>
            <a:r>
              <a:rPr lang="en-US" sz="3600" b="1" dirty="0"/>
              <a:t>Tracking options</a:t>
            </a:r>
            <a:r>
              <a:rPr lang="en-US" sz="3600" dirty="0"/>
              <a:t>.</a:t>
            </a:r>
          </a:p>
          <a:p>
            <a:pPr>
              <a:buFont typeface="+mj-lt"/>
              <a:buAutoNum type="arabicPeriod"/>
            </a:pPr>
            <a:r>
              <a:rPr lang="en-US" sz="3600" dirty="0"/>
              <a:t> Click </a:t>
            </a:r>
            <a:r>
              <a:rPr lang="en-US" sz="3600" b="1" dirty="0"/>
              <a:t>Next step</a:t>
            </a:r>
            <a:r>
              <a:rPr lang="en-US" sz="3600" dirty="0"/>
              <a:t>. </a:t>
            </a:r>
          </a:p>
          <a:p>
            <a:pPr>
              <a:buFont typeface="+mj-lt"/>
              <a:buAutoNum type="arabicPeriod"/>
            </a:pPr>
            <a:r>
              <a:rPr lang="en-US" sz="3600" dirty="0"/>
              <a:t> Select the editor in which you want to build your campaign. </a:t>
            </a:r>
          </a:p>
          <a:p>
            <a:r>
              <a:rPr lang="en-US" sz="3600" dirty="0"/>
              <a:t>You can choose from the </a:t>
            </a:r>
            <a:r>
              <a:rPr lang="en-US" sz="3600" dirty="0">
                <a:hlinkClick r:id="rId10"/>
              </a:rPr>
              <a:t>Drag &amp; drop editor</a:t>
            </a:r>
            <a:r>
              <a:rPr lang="en-US" sz="3600" dirty="0"/>
              <a:t>, the </a:t>
            </a:r>
            <a:r>
              <a:rPr lang="en-US" sz="3600" dirty="0">
                <a:hlinkClick r:id="rId11"/>
              </a:rPr>
              <a:t>Rich-text editor</a:t>
            </a:r>
            <a:r>
              <a:rPr lang="en-US" sz="3600" dirty="0"/>
              <a:t>, or the </a:t>
            </a:r>
            <a:r>
              <a:rPr lang="en-US" sz="3600" dirty="0">
                <a:hlinkClick r:id="rId12"/>
              </a:rPr>
              <a:t>custom HTML editor</a:t>
            </a:r>
            <a:r>
              <a:rPr lang="en-US" sz="3600" dirty="0"/>
              <a:t> (for accounts under the </a:t>
            </a:r>
            <a:r>
              <a:rPr lang="en-US" sz="3600" b="1" dirty="0"/>
              <a:t>Advanced</a:t>
            </a:r>
            <a:r>
              <a:rPr lang="en-US" sz="3600" dirty="0"/>
              <a:t> plan).</a:t>
            </a:r>
          </a:p>
          <a:p>
            <a:endParaRPr lang="en-US" sz="3600" b="0" i="0" dirty="0">
              <a:solidFill>
                <a:srgbClr val="000000"/>
              </a:solidFill>
              <a:effectLst/>
              <a:latin typeface="Inter"/>
            </a:endParaRPr>
          </a:p>
        </p:txBody>
      </p:sp>
      <p:sp>
        <p:nvSpPr>
          <p:cNvPr id="11" name="Rectangle 10">
            <a:extLst>
              <a:ext uri="{FF2B5EF4-FFF2-40B4-BE49-F238E27FC236}">
                <a16:creationId xmlns:a16="http://schemas.microsoft.com/office/drawing/2014/main" id="{D8FB9765-1D15-4C2F-850C-D9EF1F181FB9}"/>
              </a:ext>
            </a:extLst>
          </p:cNvPr>
          <p:cNvSpPr/>
          <p:nvPr/>
        </p:nvSpPr>
        <p:spPr>
          <a:xfrm>
            <a:off x="15712988" y="5359106"/>
            <a:ext cx="3300631" cy="2123658"/>
          </a:xfrm>
          <a:prstGeom prst="rect">
            <a:avLst/>
          </a:prstGeom>
        </p:spPr>
        <p:txBody>
          <a:bodyPr wrap="square">
            <a:spAutoFit/>
          </a:bodyPr>
          <a:lstStyle/>
          <a:p>
            <a:pPr algn="ctr"/>
            <a:r>
              <a:rPr lang="en-US" sz="4400" b="1" dirty="0">
                <a:solidFill>
                  <a:schemeClr val="accent6">
                    <a:lumMod val="75000"/>
                  </a:schemeClr>
                </a:solidFill>
                <a:latin typeface="Inter"/>
              </a:rPr>
              <a:t>How to create a campaign</a:t>
            </a:r>
          </a:p>
        </p:txBody>
      </p:sp>
    </p:spTree>
    <p:extLst>
      <p:ext uri="{BB962C8B-B14F-4D97-AF65-F5344CB8AC3E}">
        <p14:creationId xmlns:p14="http://schemas.microsoft.com/office/powerpoint/2010/main" val="2645556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038398" y="959693"/>
            <a:ext cx="5300704" cy="10394497"/>
          </a:xfrm>
          <a:prstGeom prst="rect">
            <a:avLst/>
          </a:prstGeom>
        </p:spPr>
      </p:pic>
      <p:pic>
        <p:nvPicPr>
          <p:cNvPr id="17" name="Picture 16"/>
          <p:cNvPicPr>
            <a:picLocks noChangeAspect="1"/>
          </p:cNvPicPr>
          <p:nvPr/>
        </p:nvPicPr>
        <p:blipFill>
          <a:blip r:embed="rId4"/>
          <a:stretch>
            <a:fillRect/>
          </a:stretch>
        </p:blipFill>
        <p:spPr>
          <a:xfrm>
            <a:off x="1315702" y="15033"/>
            <a:ext cx="13694176"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98A21D0E-D56F-4D67-BC08-E10D97A26F28}"/>
              </a:ext>
            </a:extLst>
          </p:cNvPr>
          <p:cNvPicPr>
            <a:picLocks noChangeAspect="1"/>
          </p:cNvPicPr>
          <p:nvPr/>
        </p:nvPicPr>
        <p:blipFill>
          <a:blip r:embed="rId9"/>
          <a:stretch>
            <a:fillRect/>
          </a:stretch>
        </p:blipFill>
        <p:spPr>
          <a:xfrm>
            <a:off x="698191" y="2821573"/>
            <a:ext cx="13716000" cy="7715250"/>
          </a:xfrm>
          <a:prstGeom prst="rect">
            <a:avLst/>
          </a:prstGeom>
        </p:spPr>
      </p:pic>
      <p:sp>
        <p:nvSpPr>
          <p:cNvPr id="18" name="Rectangle 17">
            <a:extLst>
              <a:ext uri="{FF2B5EF4-FFF2-40B4-BE49-F238E27FC236}">
                <a16:creationId xmlns:a16="http://schemas.microsoft.com/office/drawing/2014/main" id="{B762A229-2DA9-4066-86B2-195F8548E6D6}"/>
              </a:ext>
            </a:extLst>
          </p:cNvPr>
          <p:cNvSpPr/>
          <p:nvPr/>
        </p:nvSpPr>
        <p:spPr>
          <a:xfrm>
            <a:off x="15712988" y="5359106"/>
            <a:ext cx="3300631" cy="2123658"/>
          </a:xfrm>
          <a:prstGeom prst="rect">
            <a:avLst/>
          </a:prstGeom>
        </p:spPr>
        <p:txBody>
          <a:bodyPr wrap="square">
            <a:spAutoFit/>
          </a:bodyPr>
          <a:lstStyle/>
          <a:p>
            <a:pPr algn="ctr"/>
            <a:r>
              <a:rPr lang="en-US" sz="4400" b="1" dirty="0">
                <a:solidFill>
                  <a:schemeClr val="accent6">
                    <a:lumMod val="75000"/>
                  </a:schemeClr>
                </a:solidFill>
                <a:latin typeface="Inter"/>
              </a:rPr>
              <a:t>How to create a campaign</a:t>
            </a:r>
          </a:p>
        </p:txBody>
      </p:sp>
    </p:spTree>
    <p:extLst>
      <p:ext uri="{BB962C8B-B14F-4D97-AF65-F5344CB8AC3E}">
        <p14:creationId xmlns:p14="http://schemas.microsoft.com/office/powerpoint/2010/main" val="4069107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137746"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443340" y="1576431"/>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8B9701C3-CD08-40CC-859A-58E6DE94E513}"/>
              </a:ext>
            </a:extLst>
          </p:cNvPr>
          <p:cNvSpPr/>
          <p:nvPr/>
        </p:nvSpPr>
        <p:spPr>
          <a:xfrm>
            <a:off x="16044345" y="4084699"/>
            <a:ext cx="3552931" cy="1569660"/>
          </a:xfrm>
          <a:prstGeom prst="rect">
            <a:avLst/>
          </a:prstGeom>
        </p:spPr>
        <p:txBody>
          <a:bodyPr wrap="square">
            <a:spAutoFit/>
          </a:bodyPr>
          <a:lstStyle/>
          <a:p>
            <a:pPr marL="12700">
              <a:lnSpc>
                <a:spcPct val="100000"/>
              </a:lnSpc>
              <a:spcBef>
                <a:spcPts val="100"/>
              </a:spcBef>
            </a:pPr>
            <a:r>
              <a:rPr lang="en-US" sz="3200" b="1" spc="15" dirty="0">
                <a:solidFill>
                  <a:srgbClr val="017100"/>
                </a:solidFill>
                <a:latin typeface="Arial"/>
                <a:cs typeface="Arial"/>
              </a:rPr>
              <a:t>Setup </a:t>
            </a:r>
            <a:r>
              <a:rPr lang="en-US" sz="3200" b="1" spc="10" dirty="0">
                <a:solidFill>
                  <a:srgbClr val="017100"/>
                </a:solidFill>
                <a:latin typeface="Arial"/>
                <a:cs typeface="Arial"/>
              </a:rPr>
              <a:t>your </a:t>
            </a:r>
            <a:r>
              <a:rPr lang="en-US" sz="3200" b="1" spc="-10" dirty="0">
                <a:solidFill>
                  <a:srgbClr val="017100"/>
                </a:solidFill>
                <a:latin typeface="Arial"/>
                <a:cs typeface="Arial"/>
              </a:rPr>
              <a:t>email </a:t>
            </a:r>
            <a:r>
              <a:rPr lang="en-US" sz="3200" b="1" spc="25" dirty="0">
                <a:solidFill>
                  <a:srgbClr val="017100"/>
                </a:solidFill>
                <a:latin typeface="Arial"/>
                <a:cs typeface="Arial"/>
              </a:rPr>
              <a:t>subject, </a:t>
            </a:r>
            <a:r>
              <a:rPr lang="en-US" sz="3200" b="1" spc="-5" dirty="0">
                <a:solidFill>
                  <a:srgbClr val="017100"/>
                </a:solidFill>
                <a:latin typeface="Arial"/>
                <a:cs typeface="Arial"/>
              </a:rPr>
              <a:t>sender </a:t>
            </a:r>
            <a:r>
              <a:rPr lang="en-US" sz="3200" b="1" spc="15" dirty="0">
                <a:solidFill>
                  <a:srgbClr val="017100"/>
                </a:solidFill>
                <a:latin typeface="Arial"/>
                <a:cs typeface="Arial"/>
              </a:rPr>
              <a:t>and</a:t>
            </a:r>
            <a:r>
              <a:rPr lang="en-US" sz="3200" b="1" spc="-30" dirty="0">
                <a:solidFill>
                  <a:srgbClr val="017100"/>
                </a:solidFill>
                <a:latin typeface="Arial"/>
                <a:cs typeface="Arial"/>
              </a:rPr>
              <a:t> </a:t>
            </a:r>
            <a:r>
              <a:rPr lang="en-US" sz="3200" b="1" spc="-10" dirty="0">
                <a:solidFill>
                  <a:srgbClr val="017100"/>
                </a:solidFill>
                <a:latin typeface="Arial"/>
                <a:cs typeface="Arial"/>
              </a:rPr>
              <a:t>language</a:t>
            </a:r>
            <a:endParaRPr lang="en-US" sz="3200" b="1" dirty="0">
              <a:latin typeface="Arial"/>
              <a:cs typeface="Arial"/>
            </a:endParaRPr>
          </a:p>
        </p:txBody>
      </p:sp>
      <p:sp>
        <p:nvSpPr>
          <p:cNvPr id="20" name="object 3">
            <a:extLst>
              <a:ext uri="{FF2B5EF4-FFF2-40B4-BE49-F238E27FC236}">
                <a16:creationId xmlns:a16="http://schemas.microsoft.com/office/drawing/2014/main" id="{2ED20E14-22A8-465B-8508-E8C2ED483B1C}"/>
              </a:ext>
            </a:extLst>
          </p:cNvPr>
          <p:cNvSpPr/>
          <p:nvPr/>
        </p:nvSpPr>
        <p:spPr>
          <a:xfrm>
            <a:off x="573586" y="2701338"/>
            <a:ext cx="14757454" cy="8117316"/>
          </a:xfrm>
          <a:prstGeom prst="rect">
            <a:avLst/>
          </a:prstGeom>
          <a:blipFill>
            <a:blip r:embed="rId9" cstate="print"/>
            <a:stretch>
              <a:fillRect/>
            </a:stretch>
          </a:blipFill>
        </p:spPr>
        <p:txBody>
          <a:bodyPr wrap="square" lIns="0" tIns="0" rIns="0" bIns="0" rtlCol="0"/>
          <a:lstStyle/>
          <a:p>
            <a:r>
              <a:rPr lang="en-US" dirty="0"/>
              <a:t> </a:t>
            </a:r>
            <a:endParaRPr dirty="0"/>
          </a:p>
        </p:txBody>
      </p:sp>
    </p:spTree>
    <p:extLst>
      <p:ext uri="{BB962C8B-B14F-4D97-AF65-F5344CB8AC3E}">
        <p14:creationId xmlns:p14="http://schemas.microsoft.com/office/powerpoint/2010/main" val="2145253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68463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4981" y="10237643"/>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8B9701C3-CD08-40CC-859A-58E6DE94E513}"/>
              </a:ext>
            </a:extLst>
          </p:cNvPr>
          <p:cNvSpPr/>
          <p:nvPr/>
        </p:nvSpPr>
        <p:spPr>
          <a:xfrm>
            <a:off x="16133346" y="2290333"/>
            <a:ext cx="3552931" cy="1569660"/>
          </a:xfrm>
          <a:prstGeom prst="rect">
            <a:avLst/>
          </a:prstGeom>
        </p:spPr>
        <p:txBody>
          <a:bodyPr wrap="square">
            <a:spAutoFit/>
          </a:bodyPr>
          <a:lstStyle/>
          <a:p>
            <a:pPr marL="12700">
              <a:lnSpc>
                <a:spcPct val="100000"/>
              </a:lnSpc>
              <a:spcBef>
                <a:spcPts val="100"/>
              </a:spcBef>
            </a:pPr>
            <a:r>
              <a:rPr lang="en-US" sz="3200" b="1" spc="20" dirty="0">
                <a:solidFill>
                  <a:srgbClr val="017100"/>
                </a:solidFill>
                <a:latin typeface="Arial"/>
                <a:cs typeface="Arial"/>
              </a:rPr>
              <a:t>Step </a:t>
            </a:r>
            <a:r>
              <a:rPr lang="en-US" sz="3200" b="1" dirty="0">
                <a:solidFill>
                  <a:srgbClr val="017100"/>
                </a:solidFill>
                <a:latin typeface="Arial"/>
                <a:cs typeface="Arial"/>
              </a:rPr>
              <a:t>3: </a:t>
            </a:r>
            <a:r>
              <a:rPr lang="en-US" sz="3200" b="1" spc="5" dirty="0">
                <a:solidFill>
                  <a:srgbClr val="017100"/>
                </a:solidFill>
                <a:latin typeface="Arial"/>
                <a:cs typeface="Arial"/>
              </a:rPr>
              <a:t>Choose </a:t>
            </a:r>
            <a:r>
              <a:rPr lang="en-US" sz="3200" b="1" spc="10" dirty="0">
                <a:solidFill>
                  <a:srgbClr val="017100"/>
                </a:solidFill>
                <a:latin typeface="Arial"/>
                <a:cs typeface="Arial"/>
              </a:rPr>
              <a:t>your </a:t>
            </a:r>
            <a:r>
              <a:rPr lang="en-US" sz="3200" b="1" spc="15" dirty="0">
                <a:solidFill>
                  <a:srgbClr val="017100"/>
                </a:solidFill>
                <a:latin typeface="Arial"/>
                <a:cs typeface="Arial"/>
              </a:rPr>
              <a:t>design</a:t>
            </a:r>
            <a:r>
              <a:rPr lang="en-US" sz="3200" b="1" spc="-100" dirty="0">
                <a:solidFill>
                  <a:srgbClr val="017100"/>
                </a:solidFill>
                <a:latin typeface="Arial"/>
                <a:cs typeface="Arial"/>
              </a:rPr>
              <a:t> </a:t>
            </a:r>
            <a:r>
              <a:rPr lang="en-US" sz="3200" b="1" spc="40" dirty="0">
                <a:solidFill>
                  <a:srgbClr val="017100"/>
                </a:solidFill>
                <a:latin typeface="Arial"/>
                <a:cs typeface="Arial"/>
              </a:rPr>
              <a:t>method</a:t>
            </a:r>
            <a:endParaRPr lang="en-US" sz="3200" b="1" dirty="0">
              <a:latin typeface="Arial"/>
              <a:cs typeface="Arial"/>
            </a:endParaRPr>
          </a:p>
        </p:txBody>
      </p:sp>
      <p:grpSp>
        <p:nvGrpSpPr>
          <p:cNvPr id="21" name="Group 20">
            <a:extLst>
              <a:ext uri="{FF2B5EF4-FFF2-40B4-BE49-F238E27FC236}">
                <a16:creationId xmlns:a16="http://schemas.microsoft.com/office/drawing/2014/main" id="{3EFA7490-D34D-4B75-8886-F3B80813C5D0}"/>
              </a:ext>
            </a:extLst>
          </p:cNvPr>
          <p:cNvGrpSpPr/>
          <p:nvPr/>
        </p:nvGrpSpPr>
        <p:grpSpPr>
          <a:xfrm>
            <a:off x="246349" y="2029698"/>
            <a:ext cx="15439787" cy="9223002"/>
            <a:chOff x="246349" y="2029698"/>
            <a:chExt cx="15439787" cy="9223002"/>
          </a:xfrm>
        </p:grpSpPr>
        <p:pic>
          <p:nvPicPr>
            <p:cNvPr id="7" name="Picture 6">
              <a:extLst>
                <a:ext uri="{FF2B5EF4-FFF2-40B4-BE49-F238E27FC236}">
                  <a16:creationId xmlns:a16="http://schemas.microsoft.com/office/drawing/2014/main" id="{B9ADB6C8-91D6-4691-B694-11536431ECD6}"/>
                </a:ext>
              </a:extLst>
            </p:cNvPr>
            <p:cNvPicPr>
              <a:picLocks noChangeAspect="1"/>
            </p:cNvPicPr>
            <p:nvPr/>
          </p:nvPicPr>
          <p:blipFill rotWithShape="1">
            <a:blip r:embed="rId9"/>
            <a:srcRect l="2229" t="9667" r="3750" b="9444"/>
            <a:stretch/>
          </p:blipFill>
          <p:spPr>
            <a:xfrm>
              <a:off x="246349" y="2029698"/>
              <a:ext cx="15439787" cy="9223002"/>
            </a:xfrm>
            <a:prstGeom prst="rect">
              <a:avLst/>
            </a:prstGeom>
          </p:spPr>
        </p:pic>
        <p:cxnSp>
          <p:nvCxnSpPr>
            <p:cNvPr id="11" name="Straight Arrow Connector 10">
              <a:extLst>
                <a:ext uri="{FF2B5EF4-FFF2-40B4-BE49-F238E27FC236}">
                  <a16:creationId xmlns:a16="http://schemas.microsoft.com/office/drawing/2014/main" id="{FA121B63-C440-4D79-8954-9659874CD530}"/>
                </a:ext>
              </a:extLst>
            </p:cNvPr>
            <p:cNvCxnSpPr>
              <a:cxnSpLocks/>
            </p:cNvCxnSpPr>
            <p:nvPr/>
          </p:nvCxnSpPr>
          <p:spPr>
            <a:xfrm flipH="1">
              <a:off x="5295416" y="5652152"/>
              <a:ext cx="1556234" cy="0"/>
            </a:xfrm>
            <a:prstGeom prst="straightConnector1">
              <a:avLst/>
            </a:prstGeom>
            <a:ln w="57150">
              <a:solidFill>
                <a:srgbClr val="FF0000"/>
              </a:solidFill>
              <a:headEnd type="none" w="med" len="med"/>
              <a:tailEnd type="arrow" w="med" len="med"/>
            </a:ln>
          </p:spPr>
          <p:style>
            <a:lnRef idx="3">
              <a:schemeClr val="accent4"/>
            </a:lnRef>
            <a:fillRef idx="0">
              <a:schemeClr val="accent4"/>
            </a:fillRef>
            <a:effectRef idx="2">
              <a:schemeClr val="accent4"/>
            </a:effectRef>
            <a:fontRef idx="minor">
              <a:schemeClr val="tx1"/>
            </a:fontRef>
          </p:style>
        </p:cxnSp>
      </p:grpSp>
      <p:sp>
        <p:nvSpPr>
          <p:cNvPr id="25" name="object 3">
            <a:extLst>
              <a:ext uri="{FF2B5EF4-FFF2-40B4-BE49-F238E27FC236}">
                <a16:creationId xmlns:a16="http://schemas.microsoft.com/office/drawing/2014/main" id="{49D5575E-88C4-4667-96D7-5F59AC9AF55C}"/>
              </a:ext>
            </a:extLst>
          </p:cNvPr>
          <p:cNvSpPr txBox="1">
            <a:spLocks/>
          </p:cNvSpPr>
          <p:nvPr/>
        </p:nvSpPr>
        <p:spPr>
          <a:xfrm>
            <a:off x="16133346" y="4456661"/>
            <a:ext cx="3953259" cy="5209118"/>
          </a:xfrm>
          <a:prstGeom prst="rect">
            <a:avLst/>
          </a:prstGeom>
        </p:spPr>
        <p:txBody>
          <a:bodyPr vert="horz" wrap="square" lIns="0" tIns="12700" rIns="0" bIns="0" rtlCol="0">
            <a:spAutoFit/>
          </a:bodyPr>
          <a:lst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mn-lt"/>
                <a:ea typeface="+mn-ea"/>
                <a:cs typeface="+mn-cs"/>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mn-lt"/>
                <a:ea typeface="+mn-ea"/>
                <a:cs typeface="+mn-cs"/>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mn-lt"/>
                <a:ea typeface="+mn-ea"/>
                <a:cs typeface="+mn-cs"/>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a:lstStyle>
          <a:p>
            <a:pPr marL="12700">
              <a:lnSpc>
                <a:spcPct val="100000"/>
              </a:lnSpc>
              <a:spcBef>
                <a:spcPts val="100"/>
              </a:spcBef>
            </a:pPr>
            <a:r>
              <a:rPr lang="en-US" sz="2800" spc="20" dirty="0">
                <a:latin typeface="Arial"/>
                <a:cs typeface="Arial"/>
              </a:rPr>
              <a:t>One of the key elements that make the recipient opens your email is the subject line. </a:t>
            </a:r>
          </a:p>
          <a:p>
            <a:pPr marL="12700">
              <a:lnSpc>
                <a:spcPct val="100000"/>
              </a:lnSpc>
              <a:spcBef>
                <a:spcPts val="100"/>
              </a:spcBef>
            </a:pPr>
            <a:r>
              <a:rPr lang="en-US" sz="2800" spc="20" dirty="0">
                <a:latin typeface="Arial"/>
                <a:cs typeface="Arial"/>
              </a:rPr>
              <a:t>Subject line should be attractive, interesting, relevant and has sense of urgency. </a:t>
            </a:r>
          </a:p>
          <a:p>
            <a:pPr marL="12700">
              <a:lnSpc>
                <a:spcPct val="100000"/>
              </a:lnSpc>
              <a:spcBef>
                <a:spcPts val="100"/>
              </a:spcBef>
            </a:pPr>
            <a:r>
              <a:rPr lang="en-US" sz="2800" spc="20" dirty="0">
                <a:latin typeface="Arial"/>
                <a:cs typeface="Arial"/>
              </a:rPr>
              <a:t>It should be personalize as well, like adding his/her name in the subject line.</a:t>
            </a:r>
            <a:endParaRPr lang="en-US" sz="2800" dirty="0">
              <a:latin typeface="Arial"/>
              <a:cs typeface="Arial"/>
            </a:endParaRPr>
          </a:p>
        </p:txBody>
      </p:sp>
      <p:cxnSp>
        <p:nvCxnSpPr>
          <p:cNvPr id="26" name="Straight Arrow Connector 25">
            <a:extLst>
              <a:ext uri="{FF2B5EF4-FFF2-40B4-BE49-F238E27FC236}">
                <a16:creationId xmlns:a16="http://schemas.microsoft.com/office/drawing/2014/main" id="{A300EC57-99CF-4757-AC58-0864BC451D53}"/>
              </a:ext>
            </a:extLst>
          </p:cNvPr>
          <p:cNvCxnSpPr/>
          <p:nvPr/>
        </p:nvCxnSpPr>
        <p:spPr>
          <a:xfrm>
            <a:off x="11728450" y="6766333"/>
            <a:ext cx="1322029"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01523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2" y="15033"/>
            <a:ext cx="14491020"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586917" y="964072"/>
            <a:ext cx="2015728" cy="962270"/>
          </a:xfrm>
          <a:prstGeom prst="rect">
            <a:avLst/>
          </a:prstGeom>
        </p:spPr>
      </p:pic>
      <p:pic>
        <p:nvPicPr>
          <p:cNvPr id="3" name="Picture 2"/>
          <p:cNvPicPr>
            <a:picLocks noChangeAspect="1"/>
          </p:cNvPicPr>
          <p:nvPr/>
        </p:nvPicPr>
        <p:blipFill>
          <a:blip r:embed="rId4"/>
          <a:stretch>
            <a:fillRect/>
          </a:stretch>
        </p:blipFill>
        <p:spPr>
          <a:xfrm>
            <a:off x="4184650" y="11063708"/>
            <a:ext cx="16328363" cy="337769"/>
          </a:xfrm>
          <a:prstGeom prst="rect">
            <a:avLst/>
          </a:prstGeom>
        </p:spPr>
      </p:pic>
      <p:pic>
        <p:nvPicPr>
          <p:cNvPr id="4" name="Picture 3"/>
          <p:cNvPicPr>
            <a:picLocks noChangeAspect="1"/>
          </p:cNvPicPr>
          <p:nvPr/>
        </p:nvPicPr>
        <p:blipFill>
          <a:blip r:embed="rId5"/>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882C21E8-7B88-4CEC-9635-CF6ED2BE0B04}"/>
              </a:ext>
            </a:extLst>
          </p:cNvPr>
          <p:cNvPicPr>
            <a:picLocks noChangeAspect="1"/>
          </p:cNvPicPr>
          <p:nvPr/>
        </p:nvPicPr>
        <p:blipFill rotWithShape="1">
          <a:blip r:embed="rId7"/>
          <a:srcRect t="14226" r="5833" b="7207"/>
          <a:stretch/>
        </p:blipFill>
        <p:spPr>
          <a:xfrm>
            <a:off x="908050" y="2466244"/>
            <a:ext cx="17221200" cy="8082112"/>
          </a:xfrm>
          <a:prstGeom prst="rect">
            <a:avLst/>
          </a:prstGeom>
        </p:spPr>
      </p:pic>
    </p:spTree>
    <p:extLst>
      <p:ext uri="{BB962C8B-B14F-4D97-AF65-F5344CB8AC3E}">
        <p14:creationId xmlns:p14="http://schemas.microsoft.com/office/powerpoint/2010/main" val="225041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3" name="Picture 2"/>
          <p:cNvPicPr>
            <a:picLocks noChangeAspect="1"/>
          </p:cNvPicPr>
          <p:nvPr/>
        </p:nvPicPr>
        <p:blipFill>
          <a:blip r:embed="rId3"/>
          <a:stretch>
            <a:fillRect/>
          </a:stretch>
        </p:blipFill>
        <p:spPr>
          <a:xfrm>
            <a:off x="4184650" y="11063708"/>
            <a:ext cx="16328363" cy="337769"/>
          </a:xfrm>
          <a:prstGeom prst="rect">
            <a:avLst/>
          </a:prstGeom>
        </p:spPr>
      </p:pic>
      <p:pic>
        <p:nvPicPr>
          <p:cNvPr id="4" name="Picture 3"/>
          <p:cNvPicPr>
            <a:picLocks noChangeAspect="1"/>
          </p:cNvPicPr>
          <p:nvPr/>
        </p:nvPicPr>
        <p:blipFill>
          <a:blip r:embed="rId4"/>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a:extLst>
              <a:ext uri="{FF2B5EF4-FFF2-40B4-BE49-F238E27FC236}">
                <a16:creationId xmlns:a16="http://schemas.microsoft.com/office/drawing/2014/main" id="{CADDE6F3-5C1C-407F-A383-209496B6887D}"/>
              </a:ext>
            </a:extLst>
          </p:cNvPr>
          <p:cNvSpPr/>
          <p:nvPr/>
        </p:nvSpPr>
        <p:spPr>
          <a:xfrm>
            <a:off x="7766050" y="2219093"/>
            <a:ext cx="3863558" cy="584775"/>
          </a:xfrm>
          <a:prstGeom prst="rect">
            <a:avLst/>
          </a:prstGeom>
        </p:spPr>
        <p:txBody>
          <a:bodyPr wrap="none">
            <a:spAutoFit/>
          </a:bodyPr>
          <a:lstStyle/>
          <a:p>
            <a:pPr marL="12700">
              <a:lnSpc>
                <a:spcPct val="100000"/>
              </a:lnSpc>
              <a:spcBef>
                <a:spcPts val="100"/>
              </a:spcBef>
            </a:pPr>
            <a:r>
              <a:rPr lang="en-US" sz="3200" spc="-10" dirty="0">
                <a:solidFill>
                  <a:srgbClr val="017100"/>
                </a:solidFill>
                <a:latin typeface="Arial"/>
                <a:cs typeface="Arial"/>
              </a:rPr>
              <a:t>Design </a:t>
            </a:r>
            <a:r>
              <a:rPr lang="en-US" sz="3200" spc="10" dirty="0">
                <a:solidFill>
                  <a:srgbClr val="017100"/>
                </a:solidFill>
                <a:latin typeface="Arial"/>
                <a:cs typeface="Arial"/>
              </a:rPr>
              <a:t>your</a:t>
            </a:r>
            <a:r>
              <a:rPr lang="en-US" sz="3200" spc="-75" dirty="0">
                <a:solidFill>
                  <a:srgbClr val="017100"/>
                </a:solidFill>
                <a:latin typeface="Arial"/>
                <a:cs typeface="Arial"/>
              </a:rPr>
              <a:t> </a:t>
            </a:r>
            <a:r>
              <a:rPr lang="en-US" sz="3200" spc="40" dirty="0">
                <a:solidFill>
                  <a:srgbClr val="017100"/>
                </a:solidFill>
                <a:latin typeface="Arial"/>
                <a:cs typeface="Arial"/>
              </a:rPr>
              <a:t>content</a:t>
            </a:r>
            <a:endParaRPr lang="en-US" sz="3200" dirty="0">
              <a:latin typeface="Arial"/>
              <a:cs typeface="Arial"/>
            </a:endParaRPr>
          </a:p>
        </p:txBody>
      </p:sp>
      <p:sp>
        <p:nvSpPr>
          <p:cNvPr id="18" name="object 4">
            <a:extLst>
              <a:ext uri="{FF2B5EF4-FFF2-40B4-BE49-F238E27FC236}">
                <a16:creationId xmlns:a16="http://schemas.microsoft.com/office/drawing/2014/main" id="{D9D6C663-16E2-4E26-8077-3DC9F1E61DAA}"/>
              </a:ext>
            </a:extLst>
          </p:cNvPr>
          <p:cNvSpPr/>
          <p:nvPr/>
        </p:nvSpPr>
        <p:spPr>
          <a:xfrm>
            <a:off x="942025" y="2326917"/>
            <a:ext cx="6283741" cy="8274635"/>
          </a:xfrm>
          <a:prstGeom prst="rect">
            <a:avLst/>
          </a:prstGeom>
          <a:blipFill>
            <a:blip r:embed="rId6" cstate="print"/>
            <a:stretch>
              <a:fillRect/>
            </a:stretch>
          </a:blipFill>
        </p:spPr>
        <p:txBody>
          <a:bodyPr wrap="square" lIns="0" tIns="0" rIns="0" bIns="0" rtlCol="0"/>
          <a:lstStyle/>
          <a:p>
            <a:endParaRPr/>
          </a:p>
        </p:txBody>
      </p:sp>
      <p:sp>
        <p:nvSpPr>
          <p:cNvPr id="21" name="object 4">
            <a:extLst>
              <a:ext uri="{FF2B5EF4-FFF2-40B4-BE49-F238E27FC236}">
                <a16:creationId xmlns:a16="http://schemas.microsoft.com/office/drawing/2014/main" id="{E390D7D1-E5C4-419F-B311-FD544B4B9E63}"/>
              </a:ext>
            </a:extLst>
          </p:cNvPr>
          <p:cNvSpPr/>
          <p:nvPr/>
        </p:nvSpPr>
        <p:spPr>
          <a:xfrm>
            <a:off x="7537450" y="8103965"/>
            <a:ext cx="12471400" cy="2159000"/>
          </a:xfrm>
          <a:prstGeom prst="rect">
            <a:avLst/>
          </a:prstGeom>
          <a:blipFill>
            <a:blip r:embed="rId7" cstate="print"/>
            <a:stretch>
              <a:fillRect/>
            </a:stretch>
          </a:blipFill>
        </p:spPr>
        <p:txBody>
          <a:bodyPr wrap="square" lIns="0" tIns="0" rIns="0" bIns="0" rtlCol="0"/>
          <a:lstStyle/>
          <a:p>
            <a:endParaRPr/>
          </a:p>
        </p:txBody>
      </p:sp>
      <p:sp>
        <p:nvSpPr>
          <p:cNvPr id="23" name="Rectangle 22">
            <a:extLst>
              <a:ext uri="{FF2B5EF4-FFF2-40B4-BE49-F238E27FC236}">
                <a16:creationId xmlns:a16="http://schemas.microsoft.com/office/drawing/2014/main" id="{2AB9D66E-30BE-4CD5-A89E-A01CE574CAA3}"/>
              </a:ext>
            </a:extLst>
          </p:cNvPr>
          <p:cNvSpPr/>
          <p:nvPr/>
        </p:nvSpPr>
        <p:spPr>
          <a:xfrm>
            <a:off x="14014450" y="6908318"/>
            <a:ext cx="4401846" cy="584775"/>
          </a:xfrm>
          <a:prstGeom prst="rect">
            <a:avLst/>
          </a:prstGeom>
        </p:spPr>
        <p:txBody>
          <a:bodyPr wrap="none">
            <a:spAutoFit/>
          </a:bodyPr>
          <a:lstStyle/>
          <a:p>
            <a:pPr marL="12700">
              <a:lnSpc>
                <a:spcPct val="100000"/>
              </a:lnSpc>
              <a:spcBef>
                <a:spcPts val="100"/>
              </a:spcBef>
            </a:pPr>
            <a:r>
              <a:rPr lang="en-US" sz="3200" spc="5" dirty="0">
                <a:solidFill>
                  <a:srgbClr val="017100"/>
                </a:solidFill>
                <a:latin typeface="Arial"/>
                <a:cs typeface="Arial"/>
              </a:rPr>
              <a:t>Choose </a:t>
            </a:r>
            <a:r>
              <a:rPr lang="en-US" sz="3200" spc="10" dirty="0">
                <a:solidFill>
                  <a:srgbClr val="017100"/>
                </a:solidFill>
                <a:latin typeface="Arial"/>
                <a:cs typeface="Arial"/>
              </a:rPr>
              <a:t>your</a:t>
            </a:r>
            <a:r>
              <a:rPr lang="en-US" sz="3200" spc="-65" dirty="0">
                <a:solidFill>
                  <a:srgbClr val="017100"/>
                </a:solidFill>
                <a:latin typeface="Arial"/>
                <a:cs typeface="Arial"/>
              </a:rPr>
              <a:t> </a:t>
            </a:r>
            <a:r>
              <a:rPr lang="en-US" sz="3200" spc="10" dirty="0">
                <a:solidFill>
                  <a:srgbClr val="017100"/>
                </a:solidFill>
                <a:latin typeface="Arial"/>
                <a:cs typeface="Arial"/>
              </a:rPr>
              <a:t>recipients</a:t>
            </a:r>
            <a:endParaRPr lang="en-US" sz="3200" dirty="0">
              <a:latin typeface="Arial"/>
              <a:cs typeface="Arial"/>
            </a:endParaRPr>
          </a:p>
        </p:txBody>
      </p:sp>
    </p:spTree>
    <p:extLst>
      <p:ext uri="{BB962C8B-B14F-4D97-AF65-F5344CB8AC3E}">
        <p14:creationId xmlns:p14="http://schemas.microsoft.com/office/powerpoint/2010/main" val="490680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78538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F0C02C26-E500-4496-B2DA-89DA9A3AEBA6}"/>
              </a:ext>
            </a:extLst>
          </p:cNvPr>
          <p:cNvSpPr/>
          <p:nvPr/>
        </p:nvSpPr>
        <p:spPr>
          <a:xfrm>
            <a:off x="1480150" y="1983102"/>
            <a:ext cx="14203511" cy="8771632"/>
          </a:xfrm>
          <a:prstGeom prst="rect">
            <a:avLst/>
          </a:prstGeom>
        </p:spPr>
        <p:txBody>
          <a:bodyPr wrap="square">
            <a:spAutoFit/>
          </a:bodyPr>
          <a:lstStyle/>
          <a:p>
            <a:pPr algn="ctr"/>
            <a:r>
              <a:rPr lang="en-US" sz="4800" b="1" dirty="0">
                <a:solidFill>
                  <a:srgbClr val="000000"/>
                </a:solidFill>
                <a:latin typeface="Inter"/>
              </a:rPr>
              <a:t>How to create a website</a:t>
            </a:r>
          </a:p>
          <a:p>
            <a:endParaRPr lang="en-US" sz="4800" b="1" dirty="0">
              <a:solidFill>
                <a:srgbClr val="000000"/>
              </a:solidFill>
              <a:latin typeface="Inter"/>
            </a:endParaRPr>
          </a:p>
          <a:p>
            <a:r>
              <a:rPr lang="en-US" sz="3600" dirty="0">
                <a:latin typeface="Inter"/>
              </a:rPr>
              <a:t>All </a:t>
            </a:r>
            <a:r>
              <a:rPr lang="en-US" sz="3600" dirty="0" err="1">
                <a:latin typeface="Inter"/>
              </a:rPr>
              <a:t>MailerLite</a:t>
            </a:r>
            <a:r>
              <a:rPr lang="en-US" sz="3600" dirty="0">
                <a:latin typeface="Inter"/>
              </a:rPr>
              <a:t> accounts can </a:t>
            </a:r>
            <a:r>
              <a:rPr lang="en-US" sz="3600" dirty="0">
                <a:latin typeface="Inter"/>
                <a:hlinkClick r:id="rId10"/>
              </a:rPr>
              <a:t>create and publish a five-page website</a:t>
            </a:r>
            <a:r>
              <a:rPr lang="en-US" sz="3600" dirty="0">
                <a:latin typeface="Inter"/>
              </a:rPr>
              <a:t> using our website builder. Free accounts are limited to one, while accounts under the </a:t>
            </a:r>
            <a:r>
              <a:rPr lang="en-US" sz="3600" b="1" dirty="0">
                <a:latin typeface="Inter"/>
              </a:rPr>
              <a:t>Growing Business </a:t>
            </a:r>
            <a:r>
              <a:rPr lang="en-US" sz="3600" dirty="0">
                <a:latin typeface="Inter"/>
              </a:rPr>
              <a:t>or</a:t>
            </a:r>
            <a:r>
              <a:rPr lang="en-US" sz="3600" b="1" dirty="0">
                <a:latin typeface="Inter"/>
              </a:rPr>
              <a:t> Advanced</a:t>
            </a:r>
            <a:r>
              <a:rPr lang="en-US" sz="3600" dirty="0">
                <a:latin typeface="Inter"/>
              </a:rPr>
              <a:t> plan have unlimited websites.</a:t>
            </a:r>
          </a:p>
          <a:p>
            <a:r>
              <a:rPr lang="en-US" sz="3600" dirty="0">
                <a:latin typeface="Inter"/>
              </a:rPr>
              <a:t>To create your first website:</a:t>
            </a:r>
          </a:p>
          <a:p>
            <a:pPr>
              <a:buFont typeface="+mj-lt"/>
              <a:buAutoNum type="arabicPeriod"/>
            </a:pPr>
            <a:r>
              <a:rPr lang="en-US" sz="3600" dirty="0">
                <a:solidFill>
                  <a:srgbClr val="000000"/>
                </a:solidFill>
                <a:latin typeface="Inter"/>
              </a:rPr>
              <a:t>Navigate to the </a:t>
            </a:r>
            <a:r>
              <a:rPr lang="en-US" sz="3600" b="1" dirty="0">
                <a:solidFill>
                  <a:srgbClr val="000000"/>
                </a:solidFill>
                <a:latin typeface="Inter"/>
              </a:rPr>
              <a:t>Sites </a:t>
            </a:r>
            <a:r>
              <a:rPr lang="en-US" sz="3600" dirty="0">
                <a:solidFill>
                  <a:srgbClr val="000000"/>
                </a:solidFill>
                <a:latin typeface="Inter"/>
              </a:rPr>
              <a:t>page.</a:t>
            </a:r>
          </a:p>
          <a:p>
            <a:pPr>
              <a:buFont typeface="+mj-lt"/>
              <a:buAutoNum type="arabicPeriod"/>
            </a:pPr>
            <a:r>
              <a:rPr lang="en-US" sz="3600" dirty="0">
                <a:solidFill>
                  <a:srgbClr val="000000"/>
                </a:solidFill>
                <a:latin typeface="Inter"/>
              </a:rPr>
              <a:t>Click the </a:t>
            </a:r>
            <a:r>
              <a:rPr lang="en-US" sz="3600" b="1" dirty="0">
                <a:solidFill>
                  <a:srgbClr val="000000"/>
                </a:solidFill>
                <a:latin typeface="Inter"/>
              </a:rPr>
              <a:t>Websites</a:t>
            </a:r>
            <a:r>
              <a:rPr lang="en-US" sz="3600" dirty="0">
                <a:solidFill>
                  <a:srgbClr val="000000"/>
                </a:solidFill>
                <a:latin typeface="Inter"/>
              </a:rPr>
              <a:t> tab.</a:t>
            </a:r>
          </a:p>
          <a:p>
            <a:pPr>
              <a:buFont typeface="+mj-lt"/>
              <a:buAutoNum type="arabicPeriod"/>
            </a:pPr>
            <a:r>
              <a:rPr lang="en-US" sz="3600" dirty="0">
                <a:solidFill>
                  <a:srgbClr val="000000"/>
                </a:solidFill>
                <a:latin typeface="Inter"/>
              </a:rPr>
              <a:t>Click </a:t>
            </a:r>
            <a:r>
              <a:rPr lang="en-US" sz="3600" b="1" dirty="0">
                <a:solidFill>
                  <a:srgbClr val="000000"/>
                </a:solidFill>
                <a:latin typeface="Inter"/>
              </a:rPr>
              <a:t>Create site</a:t>
            </a:r>
            <a:r>
              <a:rPr lang="en-US" sz="3600" dirty="0">
                <a:solidFill>
                  <a:srgbClr val="000000"/>
                </a:solidFill>
                <a:latin typeface="Inter"/>
              </a:rPr>
              <a:t>.</a:t>
            </a:r>
          </a:p>
          <a:p>
            <a:pPr>
              <a:buFont typeface="+mj-lt"/>
              <a:buAutoNum type="arabicPeriod"/>
            </a:pPr>
            <a:r>
              <a:rPr lang="en-US" sz="3600" dirty="0">
                <a:solidFill>
                  <a:srgbClr val="000000"/>
                </a:solidFill>
                <a:latin typeface="Inter"/>
              </a:rPr>
              <a:t> Give your website a name and click Save and Continue.</a:t>
            </a:r>
          </a:p>
          <a:p>
            <a:pPr>
              <a:buFont typeface="+mj-lt"/>
              <a:buAutoNum type="arabicPeriod"/>
            </a:pPr>
            <a:r>
              <a:rPr lang="en-US" sz="3600" dirty="0">
                <a:solidFill>
                  <a:srgbClr val="000000"/>
                </a:solidFill>
                <a:latin typeface="Inter"/>
              </a:rPr>
              <a:t> Select a subscriber group to attach to your website and click Save and Continue. This will be the group into which subscribers are added after completing any forms on your website.</a:t>
            </a:r>
          </a:p>
          <a:p>
            <a:pPr>
              <a:buFont typeface="+mj-lt"/>
              <a:buAutoNum type="arabicPeriod"/>
            </a:pPr>
            <a:r>
              <a:rPr lang="en-US" sz="3600" dirty="0">
                <a:solidFill>
                  <a:srgbClr val="000000"/>
                </a:solidFill>
                <a:latin typeface="Inter"/>
              </a:rPr>
              <a:t> Select the template from which you would like to build your website.</a:t>
            </a:r>
          </a:p>
          <a:p>
            <a:pPr>
              <a:buFont typeface="+mj-lt"/>
              <a:buAutoNum type="arabicPeriod"/>
            </a:pPr>
            <a:r>
              <a:rPr lang="en-US" sz="3600" dirty="0">
                <a:solidFill>
                  <a:srgbClr val="000000"/>
                </a:solidFill>
                <a:latin typeface="Inter"/>
              </a:rPr>
              <a:t>Once you have finished editing your website, click Save and Publish.</a:t>
            </a:r>
          </a:p>
        </p:txBody>
      </p:sp>
    </p:spTree>
    <p:extLst>
      <p:ext uri="{BB962C8B-B14F-4D97-AF65-F5344CB8AC3E}">
        <p14:creationId xmlns:p14="http://schemas.microsoft.com/office/powerpoint/2010/main" val="3738439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491020"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612469AD-042A-415E-918F-7877AFDD88BA}"/>
              </a:ext>
            </a:extLst>
          </p:cNvPr>
          <p:cNvPicPr>
            <a:picLocks noChangeAspect="1"/>
          </p:cNvPicPr>
          <p:nvPr/>
        </p:nvPicPr>
        <p:blipFill>
          <a:blip r:embed="rId10"/>
          <a:stretch>
            <a:fillRect/>
          </a:stretch>
        </p:blipFill>
        <p:spPr>
          <a:xfrm>
            <a:off x="393938" y="2260009"/>
            <a:ext cx="15158857" cy="8526857"/>
          </a:xfrm>
          <a:prstGeom prst="rect">
            <a:avLst/>
          </a:prstGeom>
        </p:spPr>
      </p:pic>
    </p:spTree>
    <p:extLst>
      <p:ext uri="{BB962C8B-B14F-4D97-AF65-F5344CB8AC3E}">
        <p14:creationId xmlns:p14="http://schemas.microsoft.com/office/powerpoint/2010/main" val="3804119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78538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Quick Guide on </a:t>
            </a:r>
            <a:r>
              <a:rPr lang="en-US" sz="6000" b="1" kern="0" dirty="0" err="1">
                <a:solidFill>
                  <a:schemeClr val="bg1"/>
                </a:solidFill>
              </a:rPr>
              <a:t>Mailerlite</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AutoShape 2" descr="https://www.mailerlite.com/img/containers/assets/kb/rewrite/6---Choose-template.png/48d5a85f7aa30e936cb60c83477c3223.webp">
            <a:extLst>
              <a:ext uri="{FF2B5EF4-FFF2-40B4-BE49-F238E27FC236}">
                <a16:creationId xmlns:a16="http://schemas.microsoft.com/office/drawing/2014/main" id="{5C2758D7-4B53-4037-8190-649897FE322E}"/>
              </a:ext>
            </a:extLst>
          </p:cNvPr>
          <p:cNvSpPr>
            <a:spLocks noChangeAspect="1" noChangeArrowheads="1"/>
          </p:cNvSpPr>
          <p:nvPr/>
        </p:nvSpPr>
        <p:spPr bwMode="auto">
          <a:xfrm>
            <a:off x="9899650"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3C532011-CFB8-4B91-8BCC-F8503E231E41}"/>
              </a:ext>
            </a:extLst>
          </p:cNvPr>
          <p:cNvPicPr>
            <a:picLocks noChangeAspect="1"/>
          </p:cNvPicPr>
          <p:nvPr/>
        </p:nvPicPr>
        <p:blipFill>
          <a:blip r:embed="rId10"/>
          <a:stretch>
            <a:fillRect/>
          </a:stretch>
        </p:blipFill>
        <p:spPr>
          <a:xfrm>
            <a:off x="1320313" y="2532863"/>
            <a:ext cx="13716000" cy="7715250"/>
          </a:xfrm>
          <a:prstGeom prst="rect">
            <a:avLst/>
          </a:prstGeom>
        </p:spPr>
      </p:pic>
    </p:spTree>
    <p:extLst>
      <p:ext uri="{BB962C8B-B14F-4D97-AF65-F5344CB8AC3E}">
        <p14:creationId xmlns:p14="http://schemas.microsoft.com/office/powerpoint/2010/main" val="2220227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3552700"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dirty="0">
                <a:solidFill>
                  <a:schemeClr val="bg1"/>
                </a:solidFill>
              </a:rPr>
              <a:t>Dashboard reports examples</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2C691831-3ABB-4A8C-94F2-007A868879AE}"/>
              </a:ext>
            </a:extLst>
          </p:cNvPr>
          <p:cNvPicPr>
            <a:picLocks noChangeAspect="1"/>
          </p:cNvPicPr>
          <p:nvPr/>
        </p:nvPicPr>
        <p:blipFill rotWithShape="1">
          <a:blip r:embed="rId10"/>
          <a:srcRect l="31250" t="39584" r="14844" b="22916"/>
          <a:stretch/>
        </p:blipFill>
        <p:spPr>
          <a:xfrm>
            <a:off x="1311165" y="2701338"/>
            <a:ext cx="13845867" cy="7337762"/>
          </a:xfrm>
          <a:prstGeom prst="rect">
            <a:avLst/>
          </a:prstGeom>
        </p:spPr>
      </p:pic>
    </p:spTree>
    <p:extLst>
      <p:ext uri="{BB962C8B-B14F-4D97-AF65-F5344CB8AC3E}">
        <p14:creationId xmlns:p14="http://schemas.microsoft.com/office/powerpoint/2010/main" val="23337898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68463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dirty="0">
                <a:solidFill>
                  <a:schemeClr val="bg1"/>
                </a:solidFill>
              </a:rPr>
              <a:t>Dashboard reports examples </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ADD163C0-69A3-48DA-B3C7-3FE02DF78A69}"/>
              </a:ext>
            </a:extLst>
          </p:cNvPr>
          <p:cNvPicPr>
            <a:picLocks noChangeAspect="1"/>
          </p:cNvPicPr>
          <p:nvPr/>
        </p:nvPicPr>
        <p:blipFill rotWithShape="1">
          <a:blip r:embed="rId10"/>
          <a:srcRect l="31250" t="20833" r="17187" b="21875"/>
          <a:stretch/>
        </p:blipFill>
        <p:spPr>
          <a:xfrm>
            <a:off x="1593850" y="2511393"/>
            <a:ext cx="12998450" cy="8124031"/>
          </a:xfrm>
          <a:prstGeom prst="rect">
            <a:avLst/>
          </a:prstGeom>
        </p:spPr>
      </p:pic>
    </p:spTree>
    <p:extLst>
      <p:ext uri="{BB962C8B-B14F-4D97-AF65-F5344CB8AC3E}">
        <p14:creationId xmlns:p14="http://schemas.microsoft.com/office/powerpoint/2010/main" val="5896111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961351"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dirty="0">
                <a:solidFill>
                  <a:schemeClr val="bg1"/>
                </a:solidFill>
              </a:rPr>
              <a:t>Dashboard reports examples</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20">
            <a:extLst>
              <a:ext uri="{FF2B5EF4-FFF2-40B4-BE49-F238E27FC236}">
                <a16:creationId xmlns:a16="http://schemas.microsoft.com/office/drawing/2014/main" id="{A36CE109-67FC-41CD-9050-DA14FECA366B}"/>
              </a:ext>
            </a:extLst>
          </p:cNvPr>
          <p:cNvPicPr>
            <a:picLocks noChangeAspect="1"/>
          </p:cNvPicPr>
          <p:nvPr/>
        </p:nvPicPr>
        <p:blipFill rotWithShape="1">
          <a:blip r:embed="rId10"/>
          <a:srcRect l="31836" t="19792" r="16601" b="21875"/>
          <a:stretch/>
        </p:blipFill>
        <p:spPr>
          <a:xfrm>
            <a:off x="984250" y="2367808"/>
            <a:ext cx="13585281" cy="8100002"/>
          </a:xfrm>
          <a:prstGeom prst="rect">
            <a:avLst/>
          </a:prstGeom>
        </p:spPr>
      </p:pic>
    </p:spTree>
    <p:extLst>
      <p:ext uri="{BB962C8B-B14F-4D97-AF65-F5344CB8AC3E}">
        <p14:creationId xmlns:p14="http://schemas.microsoft.com/office/powerpoint/2010/main" val="4118508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68463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dirty="0">
                <a:solidFill>
                  <a:schemeClr val="bg1"/>
                </a:solidFill>
              </a:rPr>
              <a:t>Dashboard reports examples</a:t>
            </a:r>
            <a:endParaRPr lang="en-US" sz="6000" b="1" kern="0" dirty="0">
              <a:solidFill>
                <a:schemeClr val="bg1"/>
              </a:solidFill>
            </a:endParaRP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22B152A6-2A05-4A5E-B719-40CCAF1D8B08}"/>
              </a:ext>
            </a:extLst>
          </p:cNvPr>
          <p:cNvPicPr>
            <a:picLocks noChangeAspect="1"/>
          </p:cNvPicPr>
          <p:nvPr/>
        </p:nvPicPr>
        <p:blipFill rotWithShape="1">
          <a:blip r:embed="rId10"/>
          <a:srcRect l="33008" t="40625" r="16016" b="20833"/>
          <a:stretch/>
        </p:blipFill>
        <p:spPr>
          <a:xfrm>
            <a:off x="215377" y="3042471"/>
            <a:ext cx="15571757" cy="6931220"/>
          </a:xfrm>
          <a:prstGeom prst="rect">
            <a:avLst/>
          </a:prstGeom>
        </p:spPr>
      </p:pic>
    </p:spTree>
    <p:extLst>
      <p:ext uri="{BB962C8B-B14F-4D97-AF65-F5344CB8AC3E}">
        <p14:creationId xmlns:p14="http://schemas.microsoft.com/office/powerpoint/2010/main" val="803570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137746"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Workflows -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object 3">
            <a:extLst>
              <a:ext uri="{FF2B5EF4-FFF2-40B4-BE49-F238E27FC236}">
                <a16:creationId xmlns:a16="http://schemas.microsoft.com/office/drawing/2014/main" id="{9613B667-B80C-4B35-8049-B77963365819}"/>
              </a:ext>
            </a:extLst>
          </p:cNvPr>
          <p:cNvSpPr/>
          <p:nvPr/>
        </p:nvSpPr>
        <p:spPr>
          <a:xfrm>
            <a:off x="1357520" y="2711574"/>
            <a:ext cx="13495130" cy="7756236"/>
          </a:xfrm>
          <a:prstGeom prst="rect">
            <a:avLst/>
          </a:prstGeom>
          <a:blipFill>
            <a:blip r:embed="rId10"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707122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491020"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544361" y="535538"/>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What is email marketing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Rectangle 24">
            <a:extLst>
              <a:ext uri="{FF2B5EF4-FFF2-40B4-BE49-F238E27FC236}">
                <a16:creationId xmlns:a16="http://schemas.microsoft.com/office/drawing/2014/main" id="{3BF84953-60A9-4A63-B2C6-EFD0191F320C}"/>
              </a:ext>
            </a:extLst>
          </p:cNvPr>
          <p:cNvSpPr/>
          <p:nvPr/>
        </p:nvSpPr>
        <p:spPr>
          <a:xfrm>
            <a:off x="1609092" y="2969731"/>
            <a:ext cx="12683328" cy="6186309"/>
          </a:xfrm>
          <a:prstGeom prst="rect">
            <a:avLst/>
          </a:prstGeom>
        </p:spPr>
        <p:txBody>
          <a:bodyPr wrap="square">
            <a:spAutoFit/>
          </a:bodyPr>
          <a:lstStyle/>
          <a:p>
            <a:pPr algn="just"/>
            <a:r>
              <a:rPr lang="en-US" sz="3600" dirty="0">
                <a:latin typeface="Lexend Deca"/>
              </a:rPr>
              <a:t>Email marketing automation is the practice of executing automated, personalized, and contextual email campaigns to improve accuracy and impact as well as save you time. The process may involve segmenting customers based on behaviors or traits and sharing targeted email campaigns with those groups accordingly.</a:t>
            </a:r>
          </a:p>
          <a:p>
            <a:pPr algn="just"/>
            <a:endParaRPr lang="en-US" sz="3600" dirty="0">
              <a:latin typeface="Lexend Deca"/>
            </a:endParaRPr>
          </a:p>
          <a:p>
            <a:pPr algn="just"/>
            <a:r>
              <a:rPr lang="en-US" sz="3600" dirty="0">
                <a:latin typeface="Google Sans"/>
              </a:rPr>
              <a:t>Automated email workflows are the journey that your leads take through a series of emails, from lead generation through to lead nurturing to the point of conversion and retention.</a:t>
            </a:r>
            <a:endParaRPr lang="en-US" sz="3600" dirty="0"/>
          </a:p>
          <a:p>
            <a:pPr algn="just"/>
            <a:endParaRPr lang="en-US" sz="3600" dirty="0"/>
          </a:p>
        </p:txBody>
      </p:sp>
    </p:spTree>
    <p:extLst>
      <p:ext uri="{BB962C8B-B14F-4D97-AF65-F5344CB8AC3E}">
        <p14:creationId xmlns:p14="http://schemas.microsoft.com/office/powerpoint/2010/main" val="4229347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3953993" y="134054"/>
            <a:ext cx="12515750" cy="1679306"/>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Why should you do automated email marketing?</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6" name="Rectangle 25">
            <a:extLst>
              <a:ext uri="{FF2B5EF4-FFF2-40B4-BE49-F238E27FC236}">
                <a16:creationId xmlns:a16="http://schemas.microsoft.com/office/drawing/2014/main" id="{02FC261A-FA69-49D3-B1D3-F06973E68902}"/>
              </a:ext>
            </a:extLst>
          </p:cNvPr>
          <p:cNvSpPr/>
          <p:nvPr/>
        </p:nvSpPr>
        <p:spPr>
          <a:xfrm>
            <a:off x="1266192" y="2821573"/>
            <a:ext cx="13891258" cy="6740307"/>
          </a:xfrm>
          <a:prstGeom prst="rect">
            <a:avLst/>
          </a:prstGeom>
        </p:spPr>
        <p:txBody>
          <a:bodyPr wrap="square">
            <a:spAutoFit/>
          </a:bodyPr>
          <a:lstStyle/>
          <a:p>
            <a:pPr fontAlgn="base"/>
            <a:r>
              <a:rPr lang="en-US" sz="3600" dirty="0">
                <a:latin typeface="Lexend Deca"/>
              </a:rPr>
              <a:t>Email marketing automation eliminates time-consuming tasks, such as preparing email lists, sending generic messages, or scheduling events manually. This gives marketers and salespeople more time to work on projects that require their attention (or cannot be fully automated).</a:t>
            </a:r>
          </a:p>
          <a:p>
            <a:pPr fontAlgn="base"/>
            <a:r>
              <a:rPr lang="en-US" sz="3600" dirty="0">
                <a:latin typeface="Lexend Deca"/>
              </a:rPr>
              <a:t>Email marketing automation is centered around</a:t>
            </a:r>
            <a:r>
              <a:rPr lang="en-US" sz="3600" dirty="0">
                <a:latin typeface="inherit"/>
                <a:hlinkClick r:id="rId10">
                  <a:extLst>
                    <a:ext uri="{A12FA001-AC4F-418D-AE19-62706E023703}">
                      <ahyp:hlinkClr xmlns:ahyp="http://schemas.microsoft.com/office/drawing/2018/hyperlinkcolor" val="tx"/>
                    </a:ext>
                  </a:extLst>
                </a:hlinkClick>
              </a:rPr>
              <a:t> </a:t>
            </a:r>
            <a:r>
              <a:rPr lang="en-US" sz="3600" dirty="0">
                <a:latin typeface="inherit"/>
                <a:hlinkClick r:id="rId11">
                  <a:extLst>
                    <a:ext uri="{A12FA001-AC4F-418D-AE19-62706E023703}">
                      <ahyp:hlinkClr xmlns:ahyp="http://schemas.microsoft.com/office/drawing/2018/hyperlinkcolor" val="tx"/>
                    </a:ext>
                  </a:extLst>
                </a:hlinkClick>
              </a:rPr>
              <a:t>workflows</a:t>
            </a:r>
            <a:r>
              <a:rPr lang="en-US" sz="3600" dirty="0">
                <a:latin typeface="Lexend Deca"/>
              </a:rPr>
              <a:t>, a predetermined, triggered set of actions you're directing your automation software to take for you.</a:t>
            </a:r>
          </a:p>
          <a:p>
            <a:pPr fontAlgn="base"/>
            <a:endParaRPr lang="en-US" sz="3600" b="0" i="0" dirty="0">
              <a:effectLst/>
              <a:latin typeface="Lexend Deca"/>
            </a:endParaRPr>
          </a:p>
          <a:p>
            <a:pPr fontAlgn="base"/>
            <a:r>
              <a:rPr lang="en-US" sz="3600" dirty="0">
                <a:latin typeface="Lexend Deca"/>
              </a:rPr>
              <a:t>Email automation helps</a:t>
            </a:r>
            <a:r>
              <a:rPr lang="en-US" sz="3600" dirty="0">
                <a:solidFill>
                  <a:srgbClr val="0B8484"/>
                </a:solidFill>
                <a:latin typeface="inherit"/>
                <a:hlinkClick r:id="rId12"/>
              </a:rPr>
              <a:t> </a:t>
            </a:r>
            <a:r>
              <a:rPr lang="en-US" sz="3600" dirty="0">
                <a:solidFill>
                  <a:srgbClr val="0B8484"/>
                </a:solidFill>
                <a:latin typeface="inherit"/>
                <a:hlinkClick r:id="rId13"/>
              </a:rPr>
              <a:t>convert leads into customers</a:t>
            </a:r>
            <a:r>
              <a:rPr lang="en-US" sz="3600" dirty="0">
                <a:solidFill>
                  <a:srgbClr val="2E475D"/>
                </a:solidFill>
                <a:latin typeface="Lexend Deca"/>
              </a:rPr>
              <a:t>, </a:t>
            </a:r>
            <a:r>
              <a:rPr lang="en-US" sz="3600" dirty="0">
                <a:latin typeface="Lexend Deca"/>
              </a:rPr>
              <a:t>delight existing customers, and encourage activities like greater product adoption, upsells, evangelism, and additional purchases.</a:t>
            </a:r>
          </a:p>
          <a:p>
            <a:pPr fontAlgn="base"/>
            <a:endParaRPr lang="en-US" sz="3600" b="0" i="0" dirty="0">
              <a:effectLst/>
              <a:latin typeface="Lexend Deca"/>
            </a:endParaRPr>
          </a:p>
        </p:txBody>
      </p:sp>
    </p:spTree>
    <p:extLst>
      <p:ext uri="{BB962C8B-B14F-4D97-AF65-F5344CB8AC3E}">
        <p14:creationId xmlns:p14="http://schemas.microsoft.com/office/powerpoint/2010/main" val="19591837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6114925"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How to Automate Email Workflows</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7" name="Rectangle 26">
            <a:extLst>
              <a:ext uri="{FF2B5EF4-FFF2-40B4-BE49-F238E27FC236}">
                <a16:creationId xmlns:a16="http://schemas.microsoft.com/office/drawing/2014/main" id="{BC06F902-DEB6-43A0-9367-939F5E745203}"/>
              </a:ext>
            </a:extLst>
          </p:cNvPr>
          <p:cNvSpPr/>
          <p:nvPr/>
        </p:nvSpPr>
        <p:spPr>
          <a:xfrm>
            <a:off x="1314367" y="2896570"/>
            <a:ext cx="13322466" cy="6654450"/>
          </a:xfrm>
          <a:prstGeom prst="rect">
            <a:avLst/>
          </a:prstGeom>
        </p:spPr>
        <p:txBody>
          <a:bodyPr wrap="square">
            <a:spAutoFit/>
          </a:bodyPr>
          <a:lstStyle/>
          <a:p>
            <a:pPr fontAlgn="base">
              <a:lnSpc>
                <a:spcPct val="150000"/>
              </a:lnSpc>
              <a:buFont typeface="+mj-lt"/>
              <a:buAutoNum type="arabicPeriod"/>
            </a:pPr>
            <a:r>
              <a:rPr lang="en-US" sz="3600" dirty="0">
                <a:latin typeface="inherit"/>
              </a:rPr>
              <a:t>Select email automation software.</a:t>
            </a:r>
          </a:p>
          <a:p>
            <a:pPr fontAlgn="base">
              <a:lnSpc>
                <a:spcPct val="150000"/>
              </a:lnSpc>
              <a:buFont typeface="+mj-lt"/>
              <a:buAutoNum type="arabicPeriod"/>
            </a:pPr>
            <a:r>
              <a:rPr lang="en-US" sz="3600" dirty="0">
                <a:latin typeface="inherit"/>
              </a:rPr>
              <a:t>Identify who you're sharing your email campaigns with.</a:t>
            </a:r>
          </a:p>
          <a:p>
            <a:pPr fontAlgn="base">
              <a:lnSpc>
                <a:spcPct val="150000"/>
              </a:lnSpc>
              <a:buFont typeface="+mj-lt"/>
              <a:buAutoNum type="arabicPeriod"/>
            </a:pPr>
            <a:r>
              <a:rPr lang="en-US" sz="3600" dirty="0">
                <a:latin typeface="inherit"/>
              </a:rPr>
              <a:t>Determine your email campaign's goal.</a:t>
            </a:r>
          </a:p>
          <a:p>
            <a:pPr fontAlgn="base">
              <a:lnSpc>
                <a:spcPct val="150000"/>
              </a:lnSpc>
              <a:buFont typeface="+mj-lt"/>
              <a:buAutoNum type="arabicPeriod"/>
            </a:pPr>
            <a:r>
              <a:rPr lang="en-US" sz="3600" dirty="0">
                <a:latin typeface="inherit"/>
              </a:rPr>
              <a:t>Set enrollment criteria.</a:t>
            </a:r>
          </a:p>
          <a:p>
            <a:pPr fontAlgn="base">
              <a:lnSpc>
                <a:spcPct val="150000"/>
              </a:lnSpc>
              <a:buFont typeface="+mj-lt"/>
              <a:buAutoNum type="arabicPeriod"/>
            </a:pPr>
            <a:r>
              <a:rPr lang="en-US" sz="3600" dirty="0">
                <a:latin typeface="inherit"/>
              </a:rPr>
              <a:t>Determine which processes you want to automate with Workflows.</a:t>
            </a:r>
          </a:p>
          <a:p>
            <a:pPr fontAlgn="base">
              <a:lnSpc>
                <a:spcPct val="150000"/>
              </a:lnSpc>
              <a:buFont typeface="+mj-lt"/>
              <a:buAutoNum type="arabicPeriod"/>
            </a:pPr>
            <a:r>
              <a:rPr lang="en-US" sz="3600" dirty="0">
                <a:latin typeface="inherit"/>
              </a:rPr>
              <a:t>Create your email campaign assets.</a:t>
            </a:r>
          </a:p>
          <a:p>
            <a:pPr fontAlgn="base">
              <a:lnSpc>
                <a:spcPct val="150000"/>
              </a:lnSpc>
              <a:buFont typeface="+mj-lt"/>
              <a:buAutoNum type="arabicPeriod"/>
            </a:pPr>
            <a:r>
              <a:rPr lang="en-US" sz="3600" dirty="0">
                <a:latin typeface="inherit"/>
              </a:rPr>
              <a:t>Check your email automation setup and run a test if possible.</a:t>
            </a:r>
          </a:p>
          <a:p>
            <a:pPr fontAlgn="base">
              <a:lnSpc>
                <a:spcPct val="150000"/>
              </a:lnSpc>
              <a:buFont typeface="+mj-lt"/>
              <a:buAutoNum type="arabicPeriod"/>
            </a:pPr>
            <a:r>
              <a:rPr lang="en-US" sz="3600" dirty="0">
                <a:latin typeface="inherit"/>
              </a:rPr>
              <a:t>Make our email automation workflow live and monitor its progress.</a:t>
            </a:r>
            <a:endParaRPr lang="en-US" sz="3600" b="0" i="0" dirty="0">
              <a:effectLst/>
              <a:latin typeface="inherit"/>
            </a:endParaRPr>
          </a:p>
        </p:txBody>
      </p:sp>
    </p:spTree>
    <p:extLst>
      <p:ext uri="{BB962C8B-B14F-4D97-AF65-F5344CB8AC3E}">
        <p14:creationId xmlns:p14="http://schemas.microsoft.com/office/powerpoint/2010/main" val="39979165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78538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Workflows -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0" name="Group 19">
            <a:extLst>
              <a:ext uri="{FF2B5EF4-FFF2-40B4-BE49-F238E27FC236}">
                <a16:creationId xmlns:a16="http://schemas.microsoft.com/office/drawing/2014/main" id="{CC71A50C-B600-400E-B816-AA8D43F8C48A}"/>
              </a:ext>
            </a:extLst>
          </p:cNvPr>
          <p:cNvGrpSpPr/>
          <p:nvPr/>
        </p:nvGrpSpPr>
        <p:grpSpPr>
          <a:xfrm>
            <a:off x="592391" y="3269305"/>
            <a:ext cx="14928850" cy="6816671"/>
            <a:chOff x="0" y="2931160"/>
            <a:chExt cx="13004800" cy="6019800"/>
          </a:xfrm>
        </p:grpSpPr>
        <p:pic>
          <p:nvPicPr>
            <p:cNvPr id="21" name="Picture 20">
              <a:extLst>
                <a:ext uri="{FF2B5EF4-FFF2-40B4-BE49-F238E27FC236}">
                  <a16:creationId xmlns:a16="http://schemas.microsoft.com/office/drawing/2014/main" id="{193A4C6D-5498-4C42-BCD7-EC0398811278}"/>
                </a:ext>
              </a:extLst>
            </p:cNvPr>
            <p:cNvPicPr>
              <a:picLocks noChangeAspect="1"/>
            </p:cNvPicPr>
            <p:nvPr/>
          </p:nvPicPr>
          <p:blipFill rotWithShape="1">
            <a:blip r:embed="rId10"/>
            <a:srcRect t="10417" b="7291"/>
            <a:stretch/>
          </p:blipFill>
          <p:spPr>
            <a:xfrm>
              <a:off x="0" y="2931160"/>
              <a:ext cx="13004800" cy="6019800"/>
            </a:xfrm>
            <a:prstGeom prst="rect">
              <a:avLst/>
            </a:prstGeom>
          </p:spPr>
        </p:pic>
        <p:cxnSp>
          <p:nvCxnSpPr>
            <p:cNvPr id="23" name="Straight Arrow Connector 22">
              <a:extLst>
                <a:ext uri="{FF2B5EF4-FFF2-40B4-BE49-F238E27FC236}">
                  <a16:creationId xmlns:a16="http://schemas.microsoft.com/office/drawing/2014/main" id="{DA8A0B5E-1CC2-48ED-8B29-B177F0E76853}"/>
                </a:ext>
              </a:extLst>
            </p:cNvPr>
            <p:cNvCxnSpPr/>
            <p:nvPr/>
          </p:nvCxnSpPr>
          <p:spPr>
            <a:xfrm flipH="1">
              <a:off x="1549400" y="6781800"/>
              <a:ext cx="914400" cy="30480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grpSp>
    </p:spTree>
    <p:extLst>
      <p:ext uri="{BB962C8B-B14F-4D97-AF65-F5344CB8AC3E}">
        <p14:creationId xmlns:p14="http://schemas.microsoft.com/office/powerpoint/2010/main" val="27588220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2" y="15033"/>
            <a:ext cx="14137746"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Workflows -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10117243-172E-4183-A986-F37B8946686A}"/>
              </a:ext>
            </a:extLst>
          </p:cNvPr>
          <p:cNvPicPr>
            <a:picLocks noChangeAspect="1"/>
          </p:cNvPicPr>
          <p:nvPr/>
        </p:nvPicPr>
        <p:blipFill rotWithShape="1">
          <a:blip r:embed="rId10"/>
          <a:srcRect l="16601" t="11459" r="18946" b="6250"/>
          <a:stretch/>
        </p:blipFill>
        <p:spPr>
          <a:xfrm>
            <a:off x="1517650" y="1981359"/>
            <a:ext cx="12312650" cy="8842722"/>
          </a:xfrm>
          <a:prstGeom prst="rect">
            <a:avLst/>
          </a:prstGeom>
        </p:spPr>
      </p:pic>
    </p:spTree>
    <p:extLst>
      <p:ext uri="{BB962C8B-B14F-4D97-AF65-F5344CB8AC3E}">
        <p14:creationId xmlns:p14="http://schemas.microsoft.com/office/powerpoint/2010/main" val="27526920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785389"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Workflows -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19">
            <a:extLst>
              <a:ext uri="{FF2B5EF4-FFF2-40B4-BE49-F238E27FC236}">
                <a16:creationId xmlns:a16="http://schemas.microsoft.com/office/drawing/2014/main" id="{FEF85D99-7AAA-47E6-A67A-CFEE65C689DA}"/>
              </a:ext>
            </a:extLst>
          </p:cNvPr>
          <p:cNvPicPr>
            <a:picLocks noChangeAspect="1"/>
          </p:cNvPicPr>
          <p:nvPr/>
        </p:nvPicPr>
        <p:blipFill rotWithShape="1">
          <a:blip r:embed="rId10"/>
          <a:srcRect l="14843" t="12500" r="19531" b="29167"/>
          <a:stretch/>
        </p:blipFill>
        <p:spPr>
          <a:xfrm>
            <a:off x="984250" y="3043646"/>
            <a:ext cx="14159342" cy="7079671"/>
          </a:xfrm>
          <a:prstGeom prst="rect">
            <a:avLst/>
          </a:prstGeom>
        </p:spPr>
      </p:pic>
    </p:spTree>
    <p:extLst>
      <p:ext uri="{BB962C8B-B14F-4D97-AF65-F5344CB8AC3E}">
        <p14:creationId xmlns:p14="http://schemas.microsoft.com/office/powerpoint/2010/main" val="2202552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686136" y="959693"/>
            <a:ext cx="4655417" cy="10394497"/>
          </a:xfrm>
          <a:prstGeom prst="rect">
            <a:avLst/>
          </a:prstGeom>
        </p:spPr>
      </p:pic>
      <p:pic>
        <p:nvPicPr>
          <p:cNvPr id="17" name="Picture 16"/>
          <p:cNvPicPr>
            <a:picLocks noChangeAspect="1"/>
          </p:cNvPicPr>
          <p:nvPr/>
        </p:nvPicPr>
        <p:blipFill>
          <a:blip r:embed="rId4"/>
          <a:stretch>
            <a:fillRect/>
          </a:stretch>
        </p:blipFill>
        <p:spPr>
          <a:xfrm>
            <a:off x="1315701" y="15033"/>
            <a:ext cx="13961351" cy="1799637"/>
          </a:xfrm>
          <a:prstGeom prst="rect">
            <a:avLst/>
          </a:prstGeom>
        </p:spPr>
      </p:pic>
      <p:grpSp>
        <p:nvGrpSpPr>
          <p:cNvPr id="5" name="Group 4">
            <a:extLst>
              <a:ext uri="{FF2B5EF4-FFF2-40B4-BE49-F238E27FC236}">
                <a16:creationId xmlns:a16="http://schemas.microsoft.com/office/drawing/2014/main" id="{4BDAD43F-C25D-4748-94F9-8981413C11FC}"/>
              </a:ext>
            </a:extLst>
          </p:cNvPr>
          <p:cNvGrpSpPr/>
          <p:nvPr/>
        </p:nvGrpSpPr>
        <p:grpSpPr>
          <a:xfrm>
            <a:off x="-34311" y="-43173"/>
            <a:ext cx="3533161" cy="2268848"/>
            <a:chOff x="-217271" y="3015"/>
            <a:chExt cx="4360340" cy="2691018"/>
          </a:xfrm>
        </p:grpSpPr>
        <p:sp>
          <p:nvSpPr>
            <p:cNvPr id="13" name="Freeform 5"/>
            <p:cNvSpPr>
              <a:spLocks/>
            </p:cNvSpPr>
            <p:nvPr/>
          </p:nvSpPr>
          <p:spPr bwMode="auto">
            <a:xfrm>
              <a:off x="109160" y="288347"/>
              <a:ext cx="4033909" cy="224043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36648" y="3015"/>
              <a:ext cx="4033909" cy="269101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17271" y="3015"/>
              <a:ext cx="4073174" cy="246834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marL="0" marR="0" lvl="0" indent="0" algn="l" defTabSz="1507846" rtl="0" eaLnBrk="1" fontAlgn="auto" latinLnBrk="0" hangingPunct="1">
                <a:lnSpc>
                  <a:spcPct val="100000"/>
                </a:lnSpc>
                <a:spcBef>
                  <a:spcPts val="0"/>
                </a:spcBef>
                <a:spcAft>
                  <a:spcPts val="0"/>
                </a:spcAft>
                <a:buClrTx/>
                <a:buSzTx/>
                <a:buFontTx/>
                <a:buNone/>
                <a:tabLst/>
                <a:defRPr/>
              </a:pPr>
              <a:endParaRPr kumimoji="0" lang="en-US" sz="2968"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885769" y="1354919"/>
            <a:ext cx="2015728" cy="962270"/>
          </a:xfrm>
          <a:prstGeom prst="rect">
            <a:avLst/>
          </a:prstGeom>
        </p:spPr>
      </p:pic>
      <p:pic>
        <p:nvPicPr>
          <p:cNvPr id="3" name="Picture 2"/>
          <p:cNvPicPr>
            <a:picLocks noChangeAspect="1"/>
          </p:cNvPicPr>
          <p:nvPr/>
        </p:nvPicPr>
        <p:blipFill>
          <a:blip r:embed="rId6"/>
          <a:stretch>
            <a:fillRect/>
          </a:stretch>
        </p:blipFill>
        <p:spPr>
          <a:xfrm>
            <a:off x="4184650" y="11063708"/>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22" name="object 3">
            <a:extLst>
              <a:ext uri="{FF2B5EF4-FFF2-40B4-BE49-F238E27FC236}">
                <a16:creationId xmlns:a16="http://schemas.microsoft.com/office/drawing/2014/main" id="{139F96AC-81D9-47CE-A66E-E598ABB6A72E}"/>
              </a:ext>
            </a:extLst>
          </p:cNvPr>
          <p:cNvSpPr txBox="1">
            <a:spLocks/>
          </p:cNvSpPr>
          <p:nvPr/>
        </p:nvSpPr>
        <p:spPr>
          <a:xfrm>
            <a:off x="4083896" y="490696"/>
            <a:ext cx="12515750" cy="848309"/>
          </a:xfrm>
          <a:prstGeom prst="rect">
            <a:avLst/>
          </a:prstGeom>
        </p:spPr>
        <p:txBody>
          <a:bodyPr vert="horz" wrap="square" lIns="0" tIns="17145" rIns="0" bIns="0" rtlCol="0">
            <a:spAutoFit/>
          </a:bodyPr>
          <a:lstStyle>
            <a:lvl1pPr algn="l" defTabSz="1507846" rtl="0" eaLnBrk="1" latinLnBrk="0" hangingPunct="1">
              <a:lnSpc>
                <a:spcPct val="90000"/>
              </a:lnSpc>
              <a:spcBef>
                <a:spcPct val="0"/>
              </a:spcBef>
              <a:buNone/>
              <a:defRPr sz="7256" kern="1200">
                <a:solidFill>
                  <a:schemeClr val="tx1"/>
                </a:solidFill>
                <a:latin typeface="+mj-lt"/>
                <a:ea typeface="+mj-ea"/>
                <a:cs typeface="+mj-cs"/>
              </a:defRPr>
            </a:lvl1pPr>
          </a:lstStyle>
          <a:p>
            <a:pPr algn="just"/>
            <a:r>
              <a:rPr lang="en-US" sz="6000" b="1" kern="0" dirty="0">
                <a:solidFill>
                  <a:schemeClr val="bg1"/>
                </a:solidFill>
              </a:rPr>
              <a:t>Email Workflows - Automation</a:t>
            </a:r>
          </a:p>
        </p:txBody>
      </p:sp>
      <p:pic>
        <p:nvPicPr>
          <p:cNvPr id="15" name="Picture 14">
            <a:extLst>
              <a:ext uri="{FF2B5EF4-FFF2-40B4-BE49-F238E27FC236}">
                <a16:creationId xmlns:a16="http://schemas.microsoft.com/office/drawing/2014/main" id="{CDD63779-749D-4864-B181-CB3CE5DA945D}"/>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t="15389"/>
          <a:stretch/>
        </p:blipFill>
        <p:spPr>
          <a:xfrm>
            <a:off x="15686137" y="2609067"/>
            <a:ext cx="4491103" cy="8407353"/>
          </a:xfrm>
          <a:prstGeom prst="rect">
            <a:avLst/>
          </a:prstGeom>
        </p:spPr>
      </p:pic>
      <p:sp>
        <p:nvSpPr>
          <p:cNvPr id="19" name="Title 1">
            <a:extLst>
              <a:ext uri="{FF2B5EF4-FFF2-40B4-BE49-F238E27FC236}">
                <a16:creationId xmlns:a16="http://schemas.microsoft.com/office/drawing/2014/main" id="{8B3E403C-7833-4EE0-BE16-4C9E8C83EF8C}"/>
              </a:ext>
            </a:extLst>
          </p:cNvPr>
          <p:cNvSpPr txBox="1">
            <a:spLocks/>
          </p:cNvSpPr>
          <p:nvPr/>
        </p:nvSpPr>
        <p:spPr>
          <a:xfrm>
            <a:off x="4401281" y="2036743"/>
            <a:ext cx="5778155" cy="784830"/>
          </a:xfrm>
          <a:prstGeom prst="rect">
            <a:avLst/>
          </a:prstGeom>
        </p:spPr>
        <p:txBody>
          <a:bodyPr/>
          <a:lstStyle>
            <a:lvl1pPr>
              <a:defRPr>
                <a:latin typeface="+mj-lt"/>
                <a:ea typeface="+mj-ea"/>
                <a:cs typeface="+mj-cs"/>
              </a:defRPr>
            </a:lvl1pPr>
          </a:lstStyle>
          <a:p>
            <a:endParaRPr lang="en-US" sz="4800" kern="0" dirty="0">
              <a:solidFill>
                <a:srgbClr val="0070C0"/>
              </a:solidFill>
            </a:endParaRPr>
          </a:p>
        </p:txBody>
      </p:sp>
      <p:pic>
        <p:nvPicPr>
          <p:cNvPr id="24" name="Picture 23">
            <a:extLst>
              <a:ext uri="{FF2B5EF4-FFF2-40B4-BE49-F238E27FC236}">
                <a16:creationId xmlns:a16="http://schemas.microsoft.com/office/drawing/2014/main" id="{36118855-214D-4E89-9869-0C32E831E3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0" name="Group 19">
            <a:extLst>
              <a:ext uri="{FF2B5EF4-FFF2-40B4-BE49-F238E27FC236}">
                <a16:creationId xmlns:a16="http://schemas.microsoft.com/office/drawing/2014/main" id="{3BF65A52-6BC7-4837-8ADD-CFE5B5108BA2}"/>
              </a:ext>
            </a:extLst>
          </p:cNvPr>
          <p:cNvGrpSpPr/>
          <p:nvPr/>
        </p:nvGrpSpPr>
        <p:grpSpPr>
          <a:xfrm>
            <a:off x="944208" y="2819399"/>
            <a:ext cx="14137042" cy="7509083"/>
            <a:chOff x="944208" y="2819400"/>
            <a:chExt cx="11349392" cy="6163894"/>
          </a:xfrm>
        </p:grpSpPr>
        <p:pic>
          <p:nvPicPr>
            <p:cNvPr id="21" name="Picture 20">
              <a:extLst>
                <a:ext uri="{FF2B5EF4-FFF2-40B4-BE49-F238E27FC236}">
                  <a16:creationId xmlns:a16="http://schemas.microsoft.com/office/drawing/2014/main" id="{3EF41B37-B4C2-4CB8-9D7B-B21F0F6B0CA3}"/>
                </a:ext>
              </a:extLst>
            </p:cNvPr>
            <p:cNvPicPr>
              <a:picLocks noChangeAspect="1"/>
            </p:cNvPicPr>
            <p:nvPr/>
          </p:nvPicPr>
          <p:blipFill rotWithShape="1">
            <a:blip r:embed="rId10"/>
            <a:srcRect l="13085" t="11459" r="18946" b="22917"/>
            <a:stretch/>
          </p:blipFill>
          <p:spPr>
            <a:xfrm>
              <a:off x="944208" y="2819400"/>
              <a:ext cx="11349392" cy="6163894"/>
            </a:xfrm>
            <a:prstGeom prst="rect">
              <a:avLst/>
            </a:prstGeom>
          </p:spPr>
        </p:pic>
        <p:cxnSp>
          <p:nvCxnSpPr>
            <p:cNvPr id="23" name="Straight Arrow Connector 22">
              <a:extLst>
                <a:ext uri="{FF2B5EF4-FFF2-40B4-BE49-F238E27FC236}">
                  <a16:creationId xmlns:a16="http://schemas.microsoft.com/office/drawing/2014/main" id="{C6DBBBF6-D9A6-422A-AD5D-E1B7FA23107C}"/>
                </a:ext>
              </a:extLst>
            </p:cNvPr>
            <p:cNvCxnSpPr/>
            <p:nvPr/>
          </p:nvCxnSpPr>
          <p:spPr>
            <a:xfrm>
              <a:off x="1930400" y="5943600"/>
              <a:ext cx="685800" cy="53340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5" name="Straight Arrow Connector 24">
              <a:extLst>
                <a:ext uri="{FF2B5EF4-FFF2-40B4-BE49-F238E27FC236}">
                  <a16:creationId xmlns:a16="http://schemas.microsoft.com/office/drawing/2014/main" id="{FB6CD3D3-346B-46D3-9D68-DE6C12458FA6}"/>
                </a:ext>
              </a:extLst>
            </p:cNvPr>
            <p:cNvCxnSpPr/>
            <p:nvPr/>
          </p:nvCxnSpPr>
          <p:spPr>
            <a:xfrm flipH="1">
              <a:off x="9626600" y="7620000"/>
              <a:ext cx="1143000"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grpSp>
    </p:spTree>
    <p:extLst>
      <p:ext uri="{BB962C8B-B14F-4D97-AF65-F5344CB8AC3E}">
        <p14:creationId xmlns:p14="http://schemas.microsoft.com/office/powerpoint/2010/main" val="39206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215805" y="-44841"/>
            <a:ext cx="4094776" cy="11399031"/>
          </a:xfrm>
          <a:prstGeom prst="rect">
            <a:avLst/>
          </a:prstGeom>
        </p:spPr>
      </p:pic>
      <p:pic>
        <p:nvPicPr>
          <p:cNvPr id="10" name="Picture 9"/>
          <p:cNvPicPr>
            <a:picLocks noChangeAspect="1"/>
          </p:cNvPicPr>
          <p:nvPr/>
        </p:nvPicPr>
        <p:blipFill>
          <a:blip r:embed="rId3"/>
          <a:stretch>
            <a:fillRect/>
          </a:stretch>
        </p:blipFill>
        <p:spPr>
          <a:xfrm>
            <a:off x="15383013" y="1010404"/>
            <a:ext cx="4787879" cy="9479644"/>
          </a:xfrm>
          <a:prstGeom prst="rect">
            <a:avLst/>
          </a:prstGeom>
        </p:spPr>
      </p:pic>
      <p:pic>
        <p:nvPicPr>
          <p:cNvPr id="17" name="Picture 16"/>
          <p:cNvPicPr>
            <a:picLocks noChangeAspect="1"/>
          </p:cNvPicPr>
          <p:nvPr/>
        </p:nvPicPr>
        <p:blipFill>
          <a:blip r:embed="rId4"/>
          <a:stretch>
            <a:fillRect/>
          </a:stretch>
        </p:blipFill>
        <p:spPr>
          <a:xfrm>
            <a:off x="1090285" y="451740"/>
            <a:ext cx="8398695" cy="1374692"/>
          </a:xfrm>
          <a:prstGeom prst="rect">
            <a:avLst/>
          </a:prstGeom>
        </p:spPr>
      </p:pic>
      <p:sp>
        <p:nvSpPr>
          <p:cNvPr id="13" name="Freeform 5"/>
          <p:cNvSpPr>
            <a:spLocks/>
          </p:cNvSpPr>
          <p:nvPr/>
        </p:nvSpPr>
        <p:spPr bwMode="auto">
          <a:xfrm>
            <a:off x="141357" y="3015"/>
            <a:ext cx="3453589" cy="252746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4" name="Freeform 6"/>
          <p:cNvSpPr>
            <a:spLocks/>
          </p:cNvSpPr>
          <p:nvPr/>
        </p:nvSpPr>
        <p:spPr bwMode="auto">
          <a:xfrm>
            <a:off x="-36648" y="3015"/>
            <a:ext cx="3322367" cy="237506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sp>
        <p:nvSpPr>
          <p:cNvPr id="16" name="Freeform 8"/>
          <p:cNvSpPr>
            <a:spLocks/>
          </p:cNvSpPr>
          <p:nvPr/>
        </p:nvSpPr>
        <p:spPr bwMode="auto">
          <a:xfrm>
            <a:off x="-217271" y="3015"/>
            <a:ext cx="3335121" cy="219856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50781" tIns="75390" rIns="150781" bIns="75390" numCol="1" anchor="t" anchorCtr="0" compatLnSpc="1">
            <a:prstTxWarp prst="textNoShape">
              <a:avLst/>
            </a:prstTxWarp>
          </a:bodyPr>
          <a:lstStyle/>
          <a:p>
            <a:pPr defTabSz="1507846"/>
            <a:endParaRPr lang="en-US" sz="2968">
              <a:solidFill>
                <a:prstClr val="black"/>
              </a:solidFill>
              <a:latin typeface="Calibri" panose="020F0502020204030204"/>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4606" y="9661930"/>
            <a:ext cx="2015728" cy="1807598"/>
          </a:xfrm>
          <a:prstGeom prst="rect">
            <a:avLst/>
          </a:prstGeom>
        </p:spPr>
      </p:pic>
      <p:pic>
        <p:nvPicPr>
          <p:cNvPr id="3" name="Picture 2"/>
          <p:cNvPicPr>
            <a:picLocks noChangeAspect="1"/>
          </p:cNvPicPr>
          <p:nvPr/>
        </p:nvPicPr>
        <p:blipFill>
          <a:blip r:embed="rId6"/>
          <a:stretch>
            <a:fillRect/>
          </a:stretch>
        </p:blipFill>
        <p:spPr>
          <a:xfrm>
            <a:off x="2642474" y="10723187"/>
            <a:ext cx="16328363" cy="337769"/>
          </a:xfrm>
          <a:prstGeom prst="rect">
            <a:avLst/>
          </a:prstGeom>
        </p:spPr>
      </p:pic>
      <p:pic>
        <p:nvPicPr>
          <p:cNvPr id="4" name="Picture 3"/>
          <p:cNvPicPr>
            <a:picLocks noChangeAspect="1"/>
          </p:cNvPicPr>
          <p:nvPr/>
        </p:nvPicPr>
        <p:blipFill>
          <a:blip r:embed="rId7"/>
          <a:stretch>
            <a:fillRect/>
          </a:stretch>
        </p:blipFill>
        <p:spPr>
          <a:xfrm>
            <a:off x="-178147" y="3636056"/>
            <a:ext cx="393524" cy="4467909"/>
          </a:xfrm>
          <a:prstGeom prst="rect">
            <a:avLst/>
          </a:prstGeom>
        </p:spPr>
      </p:pic>
      <p:sp>
        <p:nvSpPr>
          <p:cNvPr id="7" name="TextBox 6"/>
          <p:cNvSpPr txBox="1"/>
          <p:nvPr/>
        </p:nvSpPr>
        <p:spPr>
          <a:xfrm>
            <a:off x="4424815" y="709475"/>
            <a:ext cx="10128329" cy="802848"/>
          </a:xfrm>
          <a:prstGeom prst="rect">
            <a:avLst/>
          </a:prstGeom>
          <a:noFill/>
        </p:spPr>
        <p:txBody>
          <a:bodyPr wrap="square" rtlCol="0">
            <a:spAutoFit/>
          </a:bodyPr>
          <a:lstStyle/>
          <a:p>
            <a:pPr defTabSz="1507846"/>
            <a:r>
              <a:rPr lang="en-US" sz="4617" b="1" spc="8" dirty="0">
                <a:solidFill>
                  <a:prstClr val="white"/>
                </a:solidFill>
              </a:rPr>
              <a:t>To Sum Up!</a:t>
            </a:r>
          </a:p>
        </p:txBody>
      </p:sp>
      <p:pic>
        <p:nvPicPr>
          <p:cNvPr id="34" name="Picture 33">
            <a:extLst>
              <a:ext uri="{FF2B5EF4-FFF2-40B4-BE49-F238E27FC236}">
                <a16:creationId xmlns:a16="http://schemas.microsoft.com/office/drawing/2014/main" id="{27974C63-FCAF-41D8-87BE-E4581D3A48F7}"/>
              </a:ext>
            </a:extLst>
          </p:cNvPr>
          <p:cNvPicPr>
            <a:picLocks noChangeAspect="1"/>
          </p:cNvPicPr>
          <p:nvPr/>
        </p:nvPicPr>
        <p:blipFill>
          <a:blip r:embed="rId8"/>
          <a:stretch>
            <a:fillRect/>
          </a:stretch>
        </p:blipFill>
        <p:spPr>
          <a:xfrm>
            <a:off x="15798912" y="865336"/>
            <a:ext cx="4150582" cy="9741281"/>
          </a:xfrm>
          <a:prstGeom prst="rect">
            <a:avLst/>
          </a:prstGeom>
        </p:spPr>
      </p:pic>
      <p:sp>
        <p:nvSpPr>
          <p:cNvPr id="15" name="Content Placeholder 2">
            <a:extLst>
              <a:ext uri="{FF2B5EF4-FFF2-40B4-BE49-F238E27FC236}">
                <a16:creationId xmlns:a16="http://schemas.microsoft.com/office/drawing/2014/main" id="{9C923BF4-0720-43D7-85C8-5D1AD07401F6}"/>
              </a:ext>
            </a:extLst>
          </p:cNvPr>
          <p:cNvSpPr txBox="1">
            <a:spLocks/>
          </p:cNvSpPr>
          <p:nvPr/>
        </p:nvSpPr>
        <p:spPr>
          <a:xfrm>
            <a:off x="2384001" y="2416794"/>
            <a:ext cx="12382810" cy="81830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4400" kern="0" dirty="0">
                <a:solidFill>
                  <a:srgbClr val="007BA4"/>
                </a:solidFill>
              </a:rPr>
              <a:t>We have learned:</a:t>
            </a:r>
          </a:p>
          <a:p>
            <a:pPr marL="848215" indent="-848215" algn="just">
              <a:buFont typeface="Calibri" pitchFamily="34" charset="0"/>
              <a:buAutoNum type="arabicPeriod"/>
            </a:pPr>
            <a:r>
              <a:rPr lang="en-US" sz="4400" kern="0" dirty="0">
                <a:solidFill>
                  <a:srgbClr val="007BA4"/>
                </a:solidFill>
              </a:rPr>
              <a:t>How to Use emails to re-target existing customers</a:t>
            </a:r>
          </a:p>
          <a:p>
            <a:pPr marL="848215" indent="-848215" algn="just">
              <a:buFont typeface="Calibri" pitchFamily="34" charset="0"/>
              <a:buAutoNum type="arabicPeriod"/>
            </a:pPr>
            <a:r>
              <a:rPr lang="en-US" sz="4400" kern="0" dirty="0">
                <a:solidFill>
                  <a:srgbClr val="007BA4"/>
                </a:solidFill>
              </a:rPr>
              <a:t>What is Email Marketing?</a:t>
            </a:r>
          </a:p>
          <a:p>
            <a:pPr marL="848215" indent="-848215" algn="just">
              <a:buFont typeface="Calibri" pitchFamily="34" charset="0"/>
              <a:buAutoNum type="arabicPeriod"/>
            </a:pPr>
            <a:r>
              <a:rPr lang="en-US" sz="4400" kern="0" dirty="0">
                <a:solidFill>
                  <a:srgbClr val="007BA4"/>
                </a:solidFill>
              </a:rPr>
              <a:t>Types of Email Marketing Campaigns</a:t>
            </a:r>
          </a:p>
          <a:p>
            <a:pPr marL="848215" indent="-848215" algn="just">
              <a:buFont typeface="Calibri" pitchFamily="34" charset="0"/>
              <a:buAutoNum type="arabicPeriod"/>
            </a:pPr>
            <a:r>
              <a:rPr lang="en-US" sz="4400" kern="0" dirty="0">
                <a:solidFill>
                  <a:srgbClr val="007BA4"/>
                </a:solidFill>
              </a:rPr>
              <a:t>Benefits of Email Marketing</a:t>
            </a:r>
          </a:p>
          <a:p>
            <a:pPr marL="848215" indent="-848215" algn="just">
              <a:buFont typeface="Calibri" pitchFamily="34" charset="0"/>
              <a:buAutoNum type="arabicPeriod"/>
            </a:pPr>
            <a:r>
              <a:rPr lang="en-US" sz="4400" kern="0" dirty="0">
                <a:solidFill>
                  <a:srgbClr val="007BA4"/>
                </a:solidFill>
              </a:rPr>
              <a:t>Why Email Marketing is Important?</a:t>
            </a:r>
          </a:p>
          <a:p>
            <a:pPr marL="848215" indent="-848215" algn="just">
              <a:buFont typeface="Calibri" pitchFamily="34" charset="0"/>
              <a:buAutoNum type="arabicPeriod"/>
            </a:pPr>
            <a:r>
              <a:rPr lang="en-US" sz="4400" kern="0" dirty="0">
                <a:solidFill>
                  <a:srgbClr val="007BA4"/>
                </a:solidFill>
              </a:rPr>
              <a:t>Terms to Learn</a:t>
            </a:r>
          </a:p>
          <a:p>
            <a:pPr marL="848215" indent="-848215" algn="just">
              <a:buFont typeface="Calibri" pitchFamily="34" charset="0"/>
              <a:buAutoNum type="arabicPeriod"/>
            </a:pPr>
            <a:r>
              <a:rPr lang="en-US" sz="4400" kern="0" dirty="0">
                <a:solidFill>
                  <a:srgbClr val="007BA4"/>
                </a:solidFill>
              </a:rPr>
              <a:t>Email Service Provider (ESP)</a:t>
            </a:r>
          </a:p>
          <a:p>
            <a:pPr marL="848215" indent="-848215" algn="just">
              <a:buFont typeface="Calibri" pitchFamily="34" charset="0"/>
              <a:buAutoNum type="arabicPeriod"/>
            </a:pPr>
            <a:r>
              <a:rPr lang="en-US" sz="4400" kern="0" dirty="0">
                <a:solidFill>
                  <a:srgbClr val="007BA4"/>
                </a:solidFill>
              </a:rPr>
              <a:t>Quick Guide on </a:t>
            </a:r>
            <a:r>
              <a:rPr lang="en-US" sz="4400" kern="0" dirty="0" err="1">
                <a:solidFill>
                  <a:srgbClr val="007BA4"/>
                </a:solidFill>
              </a:rPr>
              <a:t>MailerLite</a:t>
            </a:r>
            <a:endParaRPr lang="en-US" sz="4400" kern="0" dirty="0">
              <a:solidFill>
                <a:srgbClr val="007BA4"/>
              </a:solidFill>
            </a:endParaRPr>
          </a:p>
          <a:p>
            <a:pPr marL="848215" indent="-848215" algn="just">
              <a:buFont typeface="Calibri" pitchFamily="34" charset="0"/>
              <a:buAutoNum type="arabicPeriod"/>
            </a:pPr>
            <a:r>
              <a:rPr lang="en-US" sz="4400" kern="0" dirty="0">
                <a:solidFill>
                  <a:srgbClr val="007BA4"/>
                </a:solidFill>
              </a:rPr>
              <a:t>Email Workflows - Automation</a:t>
            </a:r>
          </a:p>
          <a:p>
            <a:pPr marL="848215" indent="-848215" algn="just">
              <a:buFont typeface="Calibri" pitchFamily="34" charset="0"/>
              <a:buAutoNum type="arabicPeriod"/>
            </a:pPr>
            <a:endParaRPr lang="en-US" sz="4400" kern="0" dirty="0">
              <a:solidFill>
                <a:srgbClr val="007BA4"/>
              </a:solidFill>
            </a:endParaRPr>
          </a:p>
          <a:p>
            <a:pPr marL="848215" indent="-848215" algn="just">
              <a:buFont typeface="Calibri" pitchFamily="34" charset="0"/>
              <a:buAutoNum type="arabicPeriod"/>
            </a:pPr>
            <a:endParaRPr lang="en-US" sz="4400" dirty="0">
              <a:solidFill>
                <a:schemeClr val="bg1"/>
              </a:solidFill>
              <a:latin typeface="Calibri" panose="020F0502020204030204"/>
            </a:endParaRPr>
          </a:p>
        </p:txBody>
      </p:sp>
      <p:pic>
        <p:nvPicPr>
          <p:cNvPr id="19" name="Picture 18">
            <a:extLst>
              <a:ext uri="{FF2B5EF4-FFF2-40B4-BE49-F238E27FC236}">
                <a16:creationId xmlns:a16="http://schemas.microsoft.com/office/drawing/2014/main" id="{F3587625-1FC0-428D-9FB1-966F2F9C8F8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9043" y="253476"/>
            <a:ext cx="1244244" cy="12522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0766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26598</TotalTime>
  <Words>2235</Words>
  <Application>Microsoft Office PowerPoint</Application>
  <PresentationFormat>Custom</PresentationFormat>
  <Paragraphs>236</Paragraphs>
  <Slides>43</Slides>
  <Notes>0</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43</vt:i4>
      </vt:variant>
    </vt:vector>
  </HeadingPairs>
  <TitlesOfParts>
    <vt:vector size="57" baseType="lpstr">
      <vt:lpstr>Arial</vt:lpstr>
      <vt:lpstr>Avenir</vt:lpstr>
      <vt:lpstr>Calibri</vt:lpstr>
      <vt:lpstr>Calibri Light</vt:lpstr>
      <vt:lpstr>Google Sans</vt:lpstr>
      <vt:lpstr>inherit</vt:lpstr>
      <vt:lpstr>Inter</vt:lpstr>
      <vt:lpstr>Lexend Deca</vt:lpstr>
      <vt:lpstr>Tajawal Medium</vt:lpstr>
      <vt:lpstr>Times New Roman</vt:lpstr>
      <vt:lpstr>Trebuchet MS</vt:lpstr>
      <vt:lpstr>Unify Sans 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569</cp:revision>
  <cp:lastPrinted>2023-01-24T14:27:17Z</cp:lastPrinted>
  <dcterms:created xsi:type="dcterms:W3CDTF">2023-01-16T09:10:16Z</dcterms:created>
  <dcterms:modified xsi:type="dcterms:W3CDTF">2023-04-06T20:17:13Z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2021-11-02T00:00:00Z</vt:filetime>
  </property>
  <property fmtid="{D5CDD505-2E9C-101B-9397-08002B2CF9AE}" pid="3" name="Creator">
    <vt:lpwstr>Keynote</vt:lpwstr>
  </property>
  <property fmtid="{D5CDD505-2E9C-101B-9397-08002B2CF9AE}" pid="4" name="LastSaved">
    <vt:filetime>2023-01-16T00:00:00Z</vt:filetime>
  </property>
</Properties>
</file>