
<file path=[Content_Types].xml><?xml version="1.0" encoding="utf-8"?>
<Types xmlns="http://schemas.openxmlformats.org/package/2006/content-types">
  <Default Extension="png" ContentType="image/png"/>
  <Default Extension="svg" ContentType="image/svg+xml"/>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80" r:id="rId2"/>
    <p:sldId id="303" r:id="rId3"/>
    <p:sldId id="484" r:id="rId4"/>
    <p:sldId id="488" r:id="rId5"/>
    <p:sldId id="489" r:id="rId6"/>
    <p:sldId id="490" r:id="rId7"/>
    <p:sldId id="491" r:id="rId8"/>
    <p:sldId id="492" r:id="rId9"/>
    <p:sldId id="493" r:id="rId10"/>
    <p:sldId id="494" r:id="rId11"/>
    <p:sldId id="495" r:id="rId12"/>
    <p:sldId id="525" r:id="rId13"/>
    <p:sldId id="496" r:id="rId14"/>
    <p:sldId id="498" r:id="rId15"/>
    <p:sldId id="499" r:id="rId16"/>
    <p:sldId id="500" r:id="rId17"/>
    <p:sldId id="501" r:id="rId18"/>
    <p:sldId id="502" r:id="rId19"/>
    <p:sldId id="503" r:id="rId20"/>
    <p:sldId id="504" r:id="rId21"/>
    <p:sldId id="505" r:id="rId22"/>
    <p:sldId id="506" r:id="rId23"/>
    <p:sldId id="507" r:id="rId24"/>
    <p:sldId id="508" r:id="rId25"/>
    <p:sldId id="509" r:id="rId26"/>
    <p:sldId id="526" r:id="rId27"/>
    <p:sldId id="510" r:id="rId28"/>
    <p:sldId id="511" r:id="rId29"/>
    <p:sldId id="512" r:id="rId30"/>
    <p:sldId id="513" r:id="rId31"/>
    <p:sldId id="514" r:id="rId32"/>
    <p:sldId id="515" r:id="rId33"/>
    <p:sldId id="527" r:id="rId34"/>
    <p:sldId id="528" r:id="rId35"/>
    <p:sldId id="529" r:id="rId36"/>
    <p:sldId id="530" r:id="rId37"/>
    <p:sldId id="531" r:id="rId38"/>
    <p:sldId id="532" r:id="rId39"/>
    <p:sldId id="520" r:id="rId40"/>
    <p:sldId id="521" r:id="rId41"/>
    <p:sldId id="522" r:id="rId42"/>
    <p:sldId id="52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4"/>
            <p14:sldId id="488"/>
            <p14:sldId id="489"/>
            <p14:sldId id="490"/>
            <p14:sldId id="491"/>
            <p14:sldId id="492"/>
            <p14:sldId id="493"/>
            <p14:sldId id="494"/>
            <p14:sldId id="495"/>
            <p14:sldId id="525"/>
            <p14:sldId id="496"/>
            <p14:sldId id="498"/>
            <p14:sldId id="499"/>
            <p14:sldId id="500"/>
            <p14:sldId id="501"/>
            <p14:sldId id="502"/>
            <p14:sldId id="503"/>
            <p14:sldId id="504"/>
            <p14:sldId id="505"/>
            <p14:sldId id="506"/>
            <p14:sldId id="507"/>
            <p14:sldId id="508"/>
            <p14:sldId id="509"/>
            <p14:sldId id="526"/>
            <p14:sldId id="510"/>
            <p14:sldId id="511"/>
            <p14:sldId id="512"/>
            <p14:sldId id="513"/>
            <p14:sldId id="514"/>
            <p14:sldId id="515"/>
            <p14:sldId id="527"/>
            <p14:sldId id="528"/>
            <p14:sldId id="529"/>
            <p14:sldId id="530"/>
            <p14:sldId id="531"/>
            <p14:sldId id="532"/>
            <p14:sldId id="520"/>
            <p14:sldId id="521"/>
            <p14:sldId id="522"/>
            <p14:sldId id="52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74" autoAdjust="0"/>
    <p:restoredTop sz="93738" autoAdjust="0"/>
  </p:normalViewPr>
  <p:slideViewPr>
    <p:cSldViewPr snapToGrid="0">
      <p:cViewPr varScale="1">
        <p:scale>
          <a:sx n="70" d="100"/>
          <a:sy n="70" d="100"/>
        </p:scale>
        <p:origin x="73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3" Type="http://schemas.openxmlformats.org/officeDocument/2006/relationships/hyperlink" Target="%5bremark:0004-074%5d" TargetMode="External"/><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297F85D3-78A8-4B73-BBE0-95888B89B021}"/>
              </a:ext>
            </a:extLst>
          </p:cNvPr>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C490D86B-9A10-43DA-A595-B80CE686CD9E}" type="slidenum">
              <a:rPr lang="en-US" altLang="en-US" sz="800" smtClean="0"/>
              <a:pPr eaLnBrk="1" hangingPunct="1">
                <a:spcBef>
                  <a:spcPct val="0"/>
                </a:spcBef>
              </a:pPr>
              <a:t>3</a:t>
            </a:fld>
            <a:endParaRPr lang="en-US" altLang="en-US" sz="800" dirty="0"/>
          </a:p>
        </p:txBody>
      </p:sp>
    </p:spTree>
    <p:extLst>
      <p:ext uri="{BB962C8B-B14F-4D97-AF65-F5344CB8AC3E}">
        <p14:creationId xmlns:p14="http://schemas.microsoft.com/office/powerpoint/2010/main" val="5311210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p:spPr>
        <p:txBody>
          <a:bodyPr/>
          <a:lstStyle/>
          <a:p>
            <a:pPr eaLnBrk="1" hangingPunct="1"/>
            <a:endParaRPr lang="en-US" altLang="en-US" dirty="0"/>
          </a:p>
        </p:txBody>
      </p:sp>
      <p:sp>
        <p:nvSpPr>
          <p:cNvPr id="4" name="Slide Number Placeholder 3">
            <a:extLst>
              <a:ext uri="{FF2B5EF4-FFF2-40B4-BE49-F238E27FC236}">
                <a16:creationId xmlns="" xmlns:a16="http://schemas.microsoft.com/office/drawing/2014/main" id="{856F53FF-910B-478A-BEA3-5FA040DFC266}"/>
              </a:ext>
            </a:extLst>
          </p:cNvPr>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C490D86B-9A10-43DA-A595-B80CE686CD9E}" type="slidenum">
              <a:rPr lang="en-US" altLang="en-US" sz="800" smtClean="0"/>
              <a:pPr eaLnBrk="1" hangingPunct="1">
                <a:spcBef>
                  <a:spcPct val="0"/>
                </a:spcBef>
              </a:pPr>
              <a:t>4</a:t>
            </a:fld>
            <a:endParaRPr lang="en-US" altLang="en-US" sz="800" dirty="0"/>
          </a:p>
        </p:txBody>
      </p:sp>
    </p:spTree>
    <p:extLst>
      <p:ext uri="{BB962C8B-B14F-4D97-AF65-F5344CB8AC3E}">
        <p14:creationId xmlns:p14="http://schemas.microsoft.com/office/powerpoint/2010/main" val="34216199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p:spPr>
        <p:txBody>
          <a:bodyPr/>
          <a:lstStyle/>
          <a:p>
            <a:pPr eaLnBrk="1" hangingPunct="1"/>
            <a:endParaRPr lang="en-US" altLang="en-US" dirty="0"/>
          </a:p>
        </p:txBody>
      </p:sp>
      <p:sp>
        <p:nvSpPr>
          <p:cNvPr id="4" name="Slide Number Placeholder 3">
            <a:extLst>
              <a:ext uri="{FF2B5EF4-FFF2-40B4-BE49-F238E27FC236}">
                <a16:creationId xmlns="" xmlns:a16="http://schemas.microsoft.com/office/drawing/2014/main" id="{1AEB9EA7-8D0F-4715-BF1F-47F9E0B0705D}"/>
              </a:ext>
            </a:extLst>
          </p:cNvPr>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C490D86B-9A10-43DA-A595-B80CE686CD9E}" type="slidenum">
              <a:rPr lang="en-US" altLang="en-US" sz="800" smtClean="0"/>
              <a:pPr eaLnBrk="1" hangingPunct="1">
                <a:spcBef>
                  <a:spcPct val="0"/>
                </a:spcBef>
              </a:pPr>
              <a:t>5</a:t>
            </a:fld>
            <a:endParaRPr lang="en-US" altLang="en-US" sz="800" dirty="0"/>
          </a:p>
        </p:txBody>
      </p:sp>
    </p:spTree>
    <p:extLst>
      <p:ext uri="{BB962C8B-B14F-4D97-AF65-F5344CB8AC3E}">
        <p14:creationId xmlns:p14="http://schemas.microsoft.com/office/powerpoint/2010/main" val="33363277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C4B8DE3C-21B0-4790-903B-089A10DAE409}"/>
              </a:ext>
            </a:extLst>
          </p:cNvPr>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C490D86B-9A10-43DA-A595-B80CE686CD9E}" type="slidenum">
              <a:rPr lang="en-US" altLang="en-US" sz="800" smtClean="0"/>
              <a:pPr eaLnBrk="1" hangingPunct="1">
                <a:spcBef>
                  <a:spcPct val="0"/>
                </a:spcBef>
              </a:pPr>
              <a:t>6</a:t>
            </a:fld>
            <a:endParaRPr lang="en-US" altLang="en-US" sz="800" dirty="0"/>
          </a:p>
        </p:txBody>
      </p:sp>
    </p:spTree>
    <p:extLst>
      <p:ext uri="{BB962C8B-B14F-4D97-AF65-F5344CB8AC3E}">
        <p14:creationId xmlns:p14="http://schemas.microsoft.com/office/powerpoint/2010/main" val="23073754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p:spPr>
        <p:txBody>
          <a:bodyPr/>
          <a:lstStyle/>
          <a:p>
            <a:pPr eaLnBrk="1" hangingPunct="1"/>
            <a:endParaRPr lang="en-US" altLang="en-US" dirty="0"/>
          </a:p>
        </p:txBody>
      </p:sp>
      <p:sp>
        <p:nvSpPr>
          <p:cNvPr id="4" name="Slide Number Placeholder 3">
            <a:extLst>
              <a:ext uri="{FF2B5EF4-FFF2-40B4-BE49-F238E27FC236}">
                <a16:creationId xmlns="" xmlns:a16="http://schemas.microsoft.com/office/drawing/2014/main" id="{603255F2-6155-45A2-B92C-DAAFB1889546}"/>
              </a:ext>
            </a:extLst>
          </p:cNvPr>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C490D86B-9A10-43DA-A595-B80CE686CD9E}" type="slidenum">
              <a:rPr lang="en-US" altLang="en-US" sz="800" smtClean="0"/>
              <a:pPr eaLnBrk="1" hangingPunct="1">
                <a:spcBef>
                  <a:spcPct val="0"/>
                </a:spcBef>
              </a:pPr>
              <a:t>7</a:t>
            </a:fld>
            <a:endParaRPr lang="en-US" altLang="en-US" sz="800" dirty="0"/>
          </a:p>
        </p:txBody>
      </p:sp>
    </p:spTree>
    <p:extLst>
      <p:ext uri="{BB962C8B-B14F-4D97-AF65-F5344CB8AC3E}">
        <p14:creationId xmlns:p14="http://schemas.microsoft.com/office/powerpoint/2010/main" val="16528296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p:spPr>
        <p:txBody>
          <a:bodyPr/>
          <a:lstStyle/>
          <a:p>
            <a:pPr eaLnBrk="1" hangingPunct="1"/>
            <a:r>
              <a:rPr lang="en-US" altLang="en-US" dirty="0"/>
              <a:t>LO 4-2 </a:t>
            </a:r>
            <a:r>
              <a:rPr lang="en-US" dirty="0"/>
              <a:t>Identify the forces that lead to differences in social culture.</a:t>
            </a:r>
            <a:endParaRPr lang="en-US" altLang="en-US" dirty="0"/>
          </a:p>
        </p:txBody>
      </p:sp>
      <p:sp>
        <p:nvSpPr>
          <p:cNvPr id="4" name="Slide Number Placeholder 3">
            <a:extLst>
              <a:ext uri="{FF2B5EF4-FFF2-40B4-BE49-F238E27FC236}">
                <a16:creationId xmlns="" xmlns:a16="http://schemas.microsoft.com/office/drawing/2014/main" id="{74A39F12-E9AE-4618-9B23-C9443FAB66EF}"/>
              </a:ext>
            </a:extLst>
          </p:cNvPr>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C490D86B-9A10-43DA-A595-B80CE686CD9E}" type="slidenum">
              <a:rPr lang="en-US" altLang="en-US" sz="800" smtClean="0"/>
              <a:pPr eaLnBrk="1" hangingPunct="1">
                <a:spcBef>
                  <a:spcPct val="0"/>
                </a:spcBef>
              </a:pPr>
              <a:t>8</a:t>
            </a:fld>
            <a:endParaRPr lang="en-US" altLang="en-US" sz="800" dirty="0"/>
          </a:p>
        </p:txBody>
      </p:sp>
    </p:spTree>
    <p:extLst>
      <p:ext uri="{BB962C8B-B14F-4D97-AF65-F5344CB8AC3E}">
        <p14:creationId xmlns:p14="http://schemas.microsoft.com/office/powerpoint/2010/main" val="38352510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5F7F5B02-D5F5-4682-8E1E-831EC74DBFF2}"/>
              </a:ext>
            </a:extLst>
          </p:cNvPr>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C490D86B-9A10-43DA-A595-B80CE686CD9E}" type="slidenum">
              <a:rPr lang="en-US" altLang="en-US" sz="800" smtClean="0"/>
              <a:pPr eaLnBrk="1" hangingPunct="1">
                <a:spcBef>
                  <a:spcPct val="0"/>
                </a:spcBef>
              </a:pPr>
              <a:t>9</a:t>
            </a:fld>
            <a:endParaRPr lang="en-US" altLang="en-US" sz="800" dirty="0"/>
          </a:p>
        </p:txBody>
      </p:sp>
    </p:spTree>
    <p:extLst>
      <p:ext uri="{BB962C8B-B14F-4D97-AF65-F5344CB8AC3E}">
        <p14:creationId xmlns:p14="http://schemas.microsoft.com/office/powerpoint/2010/main" val="25171549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p:spPr>
        <p:txBody>
          <a:bodyPr/>
          <a:lstStyle/>
          <a:p>
            <a:pPr eaLnBrk="1" hangingPunct="1"/>
            <a:endParaRPr lang="en-US" altLang="en-US" dirty="0"/>
          </a:p>
        </p:txBody>
      </p:sp>
      <p:sp>
        <p:nvSpPr>
          <p:cNvPr id="4" name="Slide Number Placeholder 3">
            <a:extLst>
              <a:ext uri="{FF2B5EF4-FFF2-40B4-BE49-F238E27FC236}">
                <a16:creationId xmlns="" xmlns:a16="http://schemas.microsoft.com/office/drawing/2014/main" id="{6D2DA101-EF68-45F8-B2CD-D8C87C9C8484}"/>
              </a:ext>
            </a:extLst>
          </p:cNvPr>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C490D86B-9A10-43DA-A595-B80CE686CD9E}" type="slidenum">
              <a:rPr lang="en-US" altLang="en-US" sz="800" smtClean="0"/>
              <a:pPr eaLnBrk="1" hangingPunct="1">
                <a:spcBef>
                  <a:spcPct val="0"/>
                </a:spcBef>
              </a:pPr>
              <a:t>10</a:t>
            </a:fld>
            <a:endParaRPr lang="en-US" altLang="en-US" sz="800" dirty="0"/>
          </a:p>
        </p:txBody>
      </p:sp>
    </p:spTree>
    <p:extLst>
      <p:ext uri="{BB962C8B-B14F-4D97-AF65-F5344CB8AC3E}">
        <p14:creationId xmlns:p14="http://schemas.microsoft.com/office/powerpoint/2010/main" val="7585131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p:spPr>
        <p:txBody>
          <a:bodyPr/>
          <a:lstStyle/>
          <a:p>
            <a:pPr eaLnBrk="1" hangingPunct="1"/>
            <a:endParaRPr lang="en-US" altLang="en-US" dirty="0"/>
          </a:p>
        </p:txBody>
      </p:sp>
      <p:sp>
        <p:nvSpPr>
          <p:cNvPr id="4" name="Slide Number Placeholder 3">
            <a:extLst>
              <a:ext uri="{FF2B5EF4-FFF2-40B4-BE49-F238E27FC236}">
                <a16:creationId xmlns="" xmlns:a16="http://schemas.microsoft.com/office/drawing/2014/main" id="{B9B9ABA4-684C-49EC-871D-EB0FE13F5D35}"/>
              </a:ext>
            </a:extLst>
          </p:cNvPr>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C490D86B-9A10-43DA-A595-B80CE686CD9E}" type="slidenum">
              <a:rPr lang="en-US" altLang="en-US" sz="800" smtClean="0"/>
              <a:pPr eaLnBrk="1" hangingPunct="1">
                <a:spcBef>
                  <a:spcPct val="0"/>
                </a:spcBef>
              </a:pPr>
              <a:t>11</a:t>
            </a:fld>
            <a:endParaRPr lang="en-US" altLang="en-US" sz="800" dirty="0"/>
          </a:p>
        </p:txBody>
      </p:sp>
    </p:spTree>
    <p:extLst>
      <p:ext uri="{BB962C8B-B14F-4D97-AF65-F5344CB8AC3E}">
        <p14:creationId xmlns:p14="http://schemas.microsoft.com/office/powerpoint/2010/main" val="21499111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p:spPr>
        <p:txBody>
          <a:bodyPr/>
          <a:lstStyle/>
          <a:p>
            <a:pPr eaLnBrk="1" hangingPunct="1"/>
            <a:endParaRPr lang="en-US" altLang="en-US" dirty="0"/>
          </a:p>
        </p:txBody>
      </p:sp>
      <p:sp>
        <p:nvSpPr>
          <p:cNvPr id="4" name="Slide Number Placeholder 3">
            <a:extLst>
              <a:ext uri="{FF2B5EF4-FFF2-40B4-BE49-F238E27FC236}">
                <a16:creationId xmlns="" xmlns:a16="http://schemas.microsoft.com/office/drawing/2014/main" id="{9D10C866-FF18-4EBA-9E47-89BEB1227196}"/>
              </a:ext>
            </a:extLst>
          </p:cNvPr>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C490D86B-9A10-43DA-A595-B80CE686CD9E}" type="slidenum">
              <a:rPr lang="en-US" altLang="en-US" sz="800" smtClean="0"/>
              <a:pPr eaLnBrk="1" hangingPunct="1">
                <a:spcBef>
                  <a:spcPct val="0"/>
                </a:spcBef>
              </a:pPr>
              <a:t>12</a:t>
            </a:fld>
            <a:endParaRPr lang="en-US" altLang="en-US" sz="800" dirty="0"/>
          </a:p>
        </p:txBody>
      </p:sp>
    </p:spTree>
    <p:extLst>
      <p:ext uri="{BB962C8B-B14F-4D97-AF65-F5344CB8AC3E}">
        <p14:creationId xmlns:p14="http://schemas.microsoft.com/office/powerpoint/2010/main" val="35615382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US" altLang="en-US" dirty="0"/>
              <a:t>LO 4-3 </a:t>
            </a:r>
            <a:r>
              <a:rPr lang="en-US" dirty="0"/>
              <a:t>Identify the business and economic implications of differences in culture.</a:t>
            </a:r>
            <a:endParaRPr lang="en-US" altLang="en-US" dirty="0"/>
          </a:p>
          <a:p>
            <a:pPr eaLnBrk="1" hangingPunct="1"/>
            <a:endParaRPr lang="en-US" dirty="0"/>
          </a:p>
          <a:p>
            <a:pPr eaLnBrk="1" hangingPunct="1"/>
            <a:r>
              <a:rPr lang="en-US" dirty="0"/>
              <a:t>In many western societies, the individual is the basic building block of social organization. This is reflected not just in the political and economic organization of society but also in the way people perceive themselves and relate to each other in social and business settings.</a:t>
            </a:r>
            <a:endParaRPr lang="en-US" altLang="en-US" dirty="0"/>
          </a:p>
        </p:txBody>
      </p:sp>
      <p:sp>
        <p:nvSpPr>
          <p:cNvPr id="4" name="Slide Number Placeholder 3">
            <a:extLst>
              <a:ext uri="{FF2B5EF4-FFF2-40B4-BE49-F238E27FC236}">
                <a16:creationId xmlns="" xmlns:a16="http://schemas.microsoft.com/office/drawing/2014/main" id="{B82D6A82-811E-42D5-93D8-753FEE065F60}"/>
              </a:ext>
            </a:extLst>
          </p:cNvPr>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C490D86B-9A10-43DA-A595-B80CE686CD9E}" type="slidenum">
              <a:rPr lang="en-US" altLang="en-US" sz="800" smtClean="0"/>
              <a:pPr eaLnBrk="1" hangingPunct="1">
                <a:spcBef>
                  <a:spcPct val="0"/>
                </a:spcBef>
              </a:pPr>
              <a:t>13</a:t>
            </a:fld>
            <a:endParaRPr lang="en-US" altLang="en-US" sz="800" dirty="0"/>
          </a:p>
        </p:txBody>
      </p:sp>
    </p:spTree>
    <p:extLst>
      <p:ext uri="{BB962C8B-B14F-4D97-AF65-F5344CB8AC3E}">
        <p14:creationId xmlns:p14="http://schemas.microsoft.com/office/powerpoint/2010/main" val="30996195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p:spPr>
        <p:txBody>
          <a:bodyPr/>
          <a:lstStyle/>
          <a:p>
            <a:pPr eaLnBrk="1" hangingPunct="1">
              <a:lnSpc>
                <a:spcPct val="80000"/>
              </a:lnSpc>
            </a:pPr>
            <a:r>
              <a:rPr lang="en-US" altLang="en-US" b="0" dirty="0"/>
              <a:t>LO 4-2 </a:t>
            </a:r>
            <a:r>
              <a:rPr lang="en-US" dirty="0"/>
              <a:t>Identify the forces that lead to differences in social culture.</a:t>
            </a:r>
            <a:endParaRPr lang="en-US" altLang="en-US" b="1" dirty="0"/>
          </a:p>
        </p:txBody>
      </p:sp>
      <p:sp>
        <p:nvSpPr>
          <p:cNvPr id="4" name="Slide Number Placeholder 3">
            <a:extLst>
              <a:ext uri="{FF2B5EF4-FFF2-40B4-BE49-F238E27FC236}">
                <a16:creationId xmlns="" xmlns:a16="http://schemas.microsoft.com/office/drawing/2014/main" id="{9AE218DE-922C-4915-BD7F-C8737CD9B42E}"/>
              </a:ext>
            </a:extLst>
          </p:cNvPr>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C490D86B-9A10-43DA-A595-B80CE686CD9E}" type="slidenum">
              <a:rPr lang="en-US" altLang="en-US" sz="800" smtClean="0"/>
              <a:pPr eaLnBrk="1" hangingPunct="1">
                <a:spcBef>
                  <a:spcPct val="0"/>
                </a:spcBef>
              </a:pPr>
              <a:t>14</a:t>
            </a:fld>
            <a:endParaRPr lang="en-US" altLang="en-US" sz="800" dirty="0"/>
          </a:p>
        </p:txBody>
      </p:sp>
    </p:spTree>
    <p:extLst>
      <p:ext uri="{BB962C8B-B14F-4D97-AF65-F5344CB8AC3E}">
        <p14:creationId xmlns:p14="http://schemas.microsoft.com/office/powerpoint/2010/main" val="12178768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p:spPr>
        <p:txBody>
          <a:bodyPr/>
          <a:lstStyle/>
          <a:p>
            <a:pPr eaLnBrk="1" hangingPunct="1">
              <a:lnSpc>
                <a:spcPct val="80000"/>
              </a:lnSpc>
            </a:pPr>
            <a:endParaRPr lang="en-US" altLang="en-US" dirty="0"/>
          </a:p>
        </p:txBody>
      </p:sp>
      <p:sp>
        <p:nvSpPr>
          <p:cNvPr id="4" name="Slide Number Placeholder 3">
            <a:extLst>
              <a:ext uri="{FF2B5EF4-FFF2-40B4-BE49-F238E27FC236}">
                <a16:creationId xmlns="" xmlns:a16="http://schemas.microsoft.com/office/drawing/2014/main" id="{053B6FCC-DC35-450D-B960-A49A9E8E35CE}"/>
              </a:ext>
            </a:extLst>
          </p:cNvPr>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C490D86B-9A10-43DA-A595-B80CE686CD9E}" type="slidenum">
              <a:rPr lang="en-US" altLang="en-US" sz="800" smtClean="0"/>
              <a:pPr eaLnBrk="1" hangingPunct="1">
                <a:spcBef>
                  <a:spcPct val="0"/>
                </a:spcBef>
              </a:pPr>
              <a:t>15</a:t>
            </a:fld>
            <a:endParaRPr lang="en-US" altLang="en-US" sz="800" dirty="0"/>
          </a:p>
        </p:txBody>
      </p:sp>
    </p:spTree>
    <p:extLst>
      <p:ext uri="{BB962C8B-B14F-4D97-AF65-F5344CB8AC3E}">
        <p14:creationId xmlns:p14="http://schemas.microsoft.com/office/powerpoint/2010/main" val="33962112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p:spPr>
        <p:txBody>
          <a:bodyPr/>
          <a:lstStyle/>
          <a:p>
            <a:pPr eaLnBrk="1" hangingPunct="1"/>
            <a:r>
              <a:rPr lang="en-US" altLang="en-US" sz="1200" dirty="0"/>
              <a:t>The most rigid system is the caste system. The class system is less rigid.</a:t>
            </a:r>
          </a:p>
          <a:p>
            <a:pPr eaLnBrk="1" hangingPunct="1"/>
            <a:endParaRPr lang="en-US" altLang="en-US" sz="1200" dirty="0"/>
          </a:p>
          <a:p>
            <a:pPr eaLnBrk="1" hangingPunct="1"/>
            <a:r>
              <a:rPr lang="en-US" sz="1200" dirty="0"/>
              <a:t>Historically, British society was divided into three main classes: the upper class, which was made up of individuals whose families for generations had wealth, prestige, and occasionally power; the middle class, whose members were involved in professional, managerial, and clerical occupations; and the working class, whose members earned their living from manual occupations. The middle class was further subdivided into the upper-middle class, whose members were involved in important managerial occupations and the prestigious professions (e.g., lawyers, accountants, doctors), and the lower-middle class, whose members were involved in clerical work (e.g., bank tellers) and the less prestigious professions (e.g., schoolteachers).</a:t>
            </a:r>
          </a:p>
          <a:p>
            <a:pPr eaLnBrk="1" hangingPunct="1"/>
            <a:endParaRPr lang="en-US" altLang="en-US" sz="1200" dirty="0"/>
          </a:p>
          <a:p>
            <a:pPr eaLnBrk="1" hangingPunct="1"/>
            <a:r>
              <a:rPr lang="en-US" altLang="en-US" sz="1200" dirty="0"/>
              <a:t>In China, there have been long-standing differences between the life chances of the rural peasantry and urban dwellers. At the high point of communist rule, mobility was virtually impossible. Today, reforms have allowed greater movement between classes.</a:t>
            </a:r>
          </a:p>
          <a:p>
            <a:pPr eaLnBrk="1" hangingPunct="1"/>
            <a:endParaRPr lang="en-US" altLang="en-US" sz="1200" dirty="0"/>
          </a:p>
          <a:p>
            <a:pPr eaLnBrk="1" hangingPunct="1"/>
            <a:r>
              <a:rPr lang="en-US" altLang="en-US" sz="1200" dirty="0"/>
              <a:t>In the United States, upper, middle, and working classes are present. Mobility between the classes is based on individual economic achievements.</a:t>
            </a:r>
          </a:p>
        </p:txBody>
      </p:sp>
      <p:sp>
        <p:nvSpPr>
          <p:cNvPr id="4" name="Slide Number Placeholder 3">
            <a:extLst>
              <a:ext uri="{FF2B5EF4-FFF2-40B4-BE49-F238E27FC236}">
                <a16:creationId xmlns="" xmlns:a16="http://schemas.microsoft.com/office/drawing/2014/main" id="{CEF52B9B-212F-4C9D-99B5-C3ACE12EFE2C}"/>
              </a:ext>
            </a:extLst>
          </p:cNvPr>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C490D86B-9A10-43DA-A595-B80CE686CD9E}" type="slidenum">
              <a:rPr lang="en-US" altLang="en-US" sz="800" smtClean="0"/>
              <a:pPr eaLnBrk="1" hangingPunct="1">
                <a:spcBef>
                  <a:spcPct val="0"/>
                </a:spcBef>
              </a:pPr>
              <a:t>16</a:t>
            </a:fld>
            <a:endParaRPr lang="en-US" altLang="en-US" sz="800" dirty="0"/>
          </a:p>
        </p:txBody>
      </p:sp>
    </p:spTree>
    <p:extLst>
      <p:ext uri="{BB962C8B-B14F-4D97-AF65-F5344CB8AC3E}">
        <p14:creationId xmlns:p14="http://schemas.microsoft.com/office/powerpoint/2010/main" val="7983098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2"/>
          <p:cNvSpPr>
            <a:spLocks noGrp="1" noRot="1" noChangeAspect="1" noChangeArrowheads="1" noTextEdit="1"/>
          </p:cNvSpPr>
          <p:nvPr>
            <p:ph type="sldImg"/>
          </p:nvPr>
        </p:nvSpPr>
        <p:spPr>
          <a:ln/>
        </p:spPr>
      </p:sp>
      <p:sp>
        <p:nvSpPr>
          <p:cNvPr id="519171" name="Rectangle 3"/>
          <p:cNvSpPr>
            <a:spLocks noGrp="1" noChangeArrowheads="1"/>
          </p:cNvSpPr>
          <p:nvPr>
            <p:ph type="body" idx="1"/>
          </p:nvPr>
        </p:nvSpPr>
        <p:spPr/>
        <p:txBody>
          <a:bodyPr/>
          <a:lstStyle/>
          <a:p>
            <a:pPr eaLnBrk="1" hangingPunct="1">
              <a:defRPr/>
            </a:pPr>
            <a:r>
              <a:rPr lang="en-US" dirty="0">
                <a:solidFill>
                  <a:schemeClr val="accent4">
                    <a:lumMod val="75000"/>
                  </a:schemeClr>
                </a:solidFill>
              </a:rPr>
              <a:t>LO 4-3 </a:t>
            </a:r>
            <a:r>
              <a:rPr lang="en-US" dirty="0"/>
              <a:t>Identify the business and economic implications of differences in culture.</a:t>
            </a:r>
            <a:endParaRPr lang="en-US" dirty="0">
              <a:solidFill>
                <a:schemeClr val="accent4">
                  <a:lumMod val="75000"/>
                </a:schemeClr>
              </a:solidFill>
            </a:endParaRPr>
          </a:p>
        </p:txBody>
      </p:sp>
      <p:sp>
        <p:nvSpPr>
          <p:cNvPr id="4" name="Slide Number Placeholder 3">
            <a:extLst>
              <a:ext uri="{FF2B5EF4-FFF2-40B4-BE49-F238E27FC236}">
                <a16:creationId xmlns="" xmlns:a16="http://schemas.microsoft.com/office/drawing/2014/main" id="{90D5D099-88EB-45E1-A802-DE24B7621DBB}"/>
              </a:ext>
            </a:extLst>
          </p:cNvPr>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C490D86B-9A10-43DA-A595-B80CE686CD9E}" type="slidenum">
              <a:rPr lang="en-US" altLang="en-US" sz="800" smtClean="0"/>
              <a:pPr eaLnBrk="1" hangingPunct="1">
                <a:spcBef>
                  <a:spcPct val="0"/>
                </a:spcBef>
              </a:pPr>
              <a:t>17</a:t>
            </a:fld>
            <a:endParaRPr lang="en-US" altLang="en-US" sz="800" dirty="0"/>
          </a:p>
        </p:txBody>
      </p:sp>
    </p:spTree>
    <p:extLst>
      <p:ext uri="{BB962C8B-B14F-4D97-AF65-F5344CB8AC3E}">
        <p14:creationId xmlns:p14="http://schemas.microsoft.com/office/powerpoint/2010/main" val="35159623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p:spPr>
        <p:txBody>
          <a:bodyPr/>
          <a:lstStyle/>
          <a:p>
            <a:pPr eaLnBrk="1" hangingPunct="1"/>
            <a:r>
              <a:rPr lang="en-US" altLang="en-US" dirty="0"/>
              <a:t>LO 4-2 </a:t>
            </a:r>
            <a:r>
              <a:rPr lang="en-US" dirty="0"/>
              <a:t>Identify the forces that lead to differences in social culture.</a:t>
            </a:r>
            <a:endParaRPr lang="en-US" altLang="en-US" dirty="0"/>
          </a:p>
        </p:txBody>
      </p:sp>
      <p:sp>
        <p:nvSpPr>
          <p:cNvPr id="4" name="Slide Number Placeholder 3">
            <a:extLst>
              <a:ext uri="{FF2B5EF4-FFF2-40B4-BE49-F238E27FC236}">
                <a16:creationId xmlns="" xmlns:a16="http://schemas.microsoft.com/office/drawing/2014/main" id="{F8B146AD-E692-4959-AF35-65FD5C0A7441}"/>
              </a:ext>
            </a:extLst>
          </p:cNvPr>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C490D86B-9A10-43DA-A595-B80CE686CD9E}" type="slidenum">
              <a:rPr lang="en-US" altLang="en-US" sz="800" smtClean="0"/>
              <a:pPr eaLnBrk="1" hangingPunct="1">
                <a:spcBef>
                  <a:spcPct val="0"/>
                </a:spcBef>
              </a:pPr>
              <a:t>18</a:t>
            </a:fld>
            <a:endParaRPr lang="en-US" altLang="en-US" sz="800" dirty="0"/>
          </a:p>
        </p:txBody>
      </p:sp>
    </p:spTree>
    <p:extLst>
      <p:ext uri="{BB962C8B-B14F-4D97-AF65-F5344CB8AC3E}">
        <p14:creationId xmlns:p14="http://schemas.microsoft.com/office/powerpoint/2010/main" val="27889805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2EAFAB15-F6EA-4F0A-8368-2D2C2FDC8F9B}"/>
              </a:ext>
            </a:extLst>
          </p:cNvPr>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C490D86B-9A10-43DA-A595-B80CE686CD9E}" type="slidenum">
              <a:rPr lang="en-US" altLang="en-US" sz="800" smtClean="0"/>
              <a:pPr eaLnBrk="1" hangingPunct="1">
                <a:spcBef>
                  <a:spcPct val="0"/>
                </a:spcBef>
              </a:pPr>
              <a:t>19</a:t>
            </a:fld>
            <a:endParaRPr lang="en-US" altLang="en-US" sz="800" dirty="0"/>
          </a:p>
        </p:txBody>
      </p:sp>
    </p:spTree>
    <p:extLst>
      <p:ext uri="{BB962C8B-B14F-4D97-AF65-F5344CB8AC3E}">
        <p14:creationId xmlns:p14="http://schemas.microsoft.com/office/powerpoint/2010/main" val="7318068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p:spPr>
        <p:txBody>
          <a:bodyPr/>
          <a:lstStyle/>
          <a:p>
            <a:pPr eaLnBrk="1" hangingPunct="1"/>
            <a:r>
              <a:rPr lang="en-US" altLang="en-US" dirty="0"/>
              <a:t>LO</a:t>
            </a:r>
            <a:r>
              <a:rPr lang="en-US" altLang="en-US" baseline="0" dirty="0"/>
              <a:t> 4-3 </a:t>
            </a:r>
            <a:r>
              <a:rPr lang="en-US" dirty="0"/>
              <a:t>Identify the business and economic implications of differences in culture.</a:t>
            </a:r>
          </a:p>
          <a:p>
            <a:pPr eaLnBrk="1" hangingPunct="1"/>
            <a:endParaRPr lang="en-US" altLang="en-US" dirty="0"/>
          </a:p>
          <a:p>
            <a:pPr eaLnBrk="1" hangingPunct="1"/>
            <a:r>
              <a:rPr lang="en-US" dirty="0"/>
              <a:t>Max Weber argued that Protestant ethics emphasizes the importance of hard work and wealth creation (for the glory of God) and frugality (abstinence from worldly pleasures). According to Weber, this kind of value system was needed to facilitate the development of capitalism. Protestants worked hard and systematically to accumulate wealth.</a:t>
            </a:r>
            <a:endParaRPr lang="en-US" altLang="en-US" dirty="0"/>
          </a:p>
        </p:txBody>
      </p:sp>
      <p:sp>
        <p:nvSpPr>
          <p:cNvPr id="4" name="Slide Number Placeholder 3">
            <a:extLst>
              <a:ext uri="{FF2B5EF4-FFF2-40B4-BE49-F238E27FC236}">
                <a16:creationId xmlns="" xmlns:a16="http://schemas.microsoft.com/office/drawing/2014/main" id="{7706E2AF-D986-445C-A1AD-08E59F05B0FB}"/>
              </a:ext>
            </a:extLst>
          </p:cNvPr>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C490D86B-9A10-43DA-A595-B80CE686CD9E}" type="slidenum">
              <a:rPr lang="en-US" altLang="en-US" sz="800" smtClean="0"/>
              <a:pPr eaLnBrk="1" hangingPunct="1">
                <a:spcBef>
                  <a:spcPct val="0"/>
                </a:spcBef>
              </a:pPr>
              <a:t>20</a:t>
            </a:fld>
            <a:endParaRPr lang="en-US" altLang="en-US" sz="800" dirty="0"/>
          </a:p>
        </p:txBody>
      </p:sp>
    </p:spTree>
    <p:extLst>
      <p:ext uri="{BB962C8B-B14F-4D97-AF65-F5344CB8AC3E}">
        <p14:creationId xmlns:p14="http://schemas.microsoft.com/office/powerpoint/2010/main" val="5027563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p:spPr>
        <p:txBody>
          <a:bodyPr/>
          <a:lstStyle/>
          <a:p>
            <a:pPr lvl="0" eaLnBrk="1" hangingPunct="1">
              <a:lnSpc>
                <a:spcPct val="80000"/>
              </a:lnSpc>
            </a:pPr>
            <a:r>
              <a:rPr lang="en-US" altLang="en-US" dirty="0"/>
              <a:t>LO 4-2 </a:t>
            </a:r>
            <a:r>
              <a:rPr lang="en-US" dirty="0"/>
              <a:t>Identify the forces that lead to differences in social culture.</a:t>
            </a:r>
          </a:p>
          <a:p>
            <a:pPr lvl="0" eaLnBrk="1" hangingPunct="1">
              <a:lnSpc>
                <a:spcPct val="80000"/>
              </a:lnSpc>
            </a:pPr>
            <a:endParaRPr lang="en-US" altLang="en-US" dirty="0"/>
          </a:p>
          <a:p>
            <a:pPr lvl="0" eaLnBrk="1" hangingPunct="1"/>
            <a:r>
              <a:rPr lang="en-US" dirty="0"/>
              <a:t>Major principles of Islam include (1) honoring and respecting parents, (2) respecting the rights of others, (3) being generous but not a squanderer, (4) avoiding killing except for justifiable causes, (5) not committing adultery, (6) dealing justly and equitably with others, (7) being of pure heart and mind, (8) safeguarding the possessions of orphans, and (9) being humble and unpretentious. Obvious parallels exist with many of the central principles of both Judaism and Christianity.</a:t>
            </a:r>
            <a:endParaRPr lang="en-US" altLang="en-US" dirty="0"/>
          </a:p>
        </p:txBody>
      </p:sp>
      <p:sp>
        <p:nvSpPr>
          <p:cNvPr id="4" name="Slide Number Placeholder 3">
            <a:extLst>
              <a:ext uri="{FF2B5EF4-FFF2-40B4-BE49-F238E27FC236}">
                <a16:creationId xmlns="" xmlns:a16="http://schemas.microsoft.com/office/drawing/2014/main" id="{BC09AEEB-C61F-4AD1-AED1-E363AD611674}"/>
              </a:ext>
            </a:extLst>
          </p:cNvPr>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C490D86B-9A10-43DA-A595-B80CE686CD9E}" type="slidenum">
              <a:rPr lang="en-US" altLang="en-US" sz="800" smtClean="0"/>
              <a:pPr eaLnBrk="1" hangingPunct="1">
                <a:spcBef>
                  <a:spcPct val="0"/>
                </a:spcBef>
              </a:pPr>
              <a:t>21</a:t>
            </a:fld>
            <a:endParaRPr lang="en-US" altLang="en-US" sz="800" dirty="0"/>
          </a:p>
        </p:txBody>
      </p:sp>
    </p:spTree>
    <p:extLst>
      <p:ext uri="{BB962C8B-B14F-4D97-AF65-F5344CB8AC3E}">
        <p14:creationId xmlns:p14="http://schemas.microsoft.com/office/powerpoint/2010/main" val="11729701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p:spPr>
        <p:txBody>
          <a:bodyPr/>
          <a:lstStyle/>
          <a:p>
            <a:pPr eaLnBrk="1" hangingPunct="1"/>
            <a:r>
              <a:rPr lang="en-US" altLang="en-US" dirty="0"/>
              <a:t>LO 4-3 </a:t>
            </a:r>
            <a:r>
              <a:rPr lang="en-US" dirty="0"/>
              <a:t>Identify the business and economic implications of differences in culture.</a:t>
            </a:r>
          </a:p>
          <a:p>
            <a:pPr eaLnBrk="1" hangingPunct="1"/>
            <a:endParaRPr lang="en-US" altLang="en-US" b="1" dirty="0"/>
          </a:p>
          <a:p>
            <a:pPr eaLnBrk="1" hangingPunct="1"/>
            <a:r>
              <a:rPr lang="en-US" dirty="0"/>
              <a:t>Given the Islamic proclivity to favor market-based systems, Muslim countries are likely to be receptive to international businesses as long as those businesses behave in a manner that is consistent with Islamic ethics, customs, and business practices. Businesses that are perceived as making an unjust profit through the exploitation of others, by deception, or by breaking contractual obligations are unlikely to be welcomed in an Islamic country. In Islamic countries where fundamentalism is on the rise, general hostility toward Western-owned businesses is likely to increase.</a:t>
            </a:r>
            <a:endParaRPr lang="en-US" altLang="en-US" b="1" dirty="0"/>
          </a:p>
        </p:txBody>
      </p:sp>
      <p:sp>
        <p:nvSpPr>
          <p:cNvPr id="4" name="Slide Number Placeholder 3">
            <a:extLst>
              <a:ext uri="{FF2B5EF4-FFF2-40B4-BE49-F238E27FC236}">
                <a16:creationId xmlns="" xmlns:a16="http://schemas.microsoft.com/office/drawing/2014/main" id="{05DFB167-757E-49EE-9658-26E9F37A6131}"/>
              </a:ext>
            </a:extLst>
          </p:cNvPr>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C490D86B-9A10-43DA-A595-B80CE686CD9E}" type="slidenum">
              <a:rPr lang="en-US" altLang="en-US" sz="800" smtClean="0"/>
              <a:pPr eaLnBrk="1" hangingPunct="1">
                <a:spcBef>
                  <a:spcPct val="0"/>
                </a:spcBef>
              </a:pPr>
              <a:t>22</a:t>
            </a:fld>
            <a:endParaRPr lang="en-US" altLang="en-US" sz="800" dirty="0"/>
          </a:p>
        </p:txBody>
      </p:sp>
    </p:spTree>
    <p:extLst>
      <p:ext uri="{BB962C8B-B14F-4D97-AF65-F5344CB8AC3E}">
        <p14:creationId xmlns:p14="http://schemas.microsoft.com/office/powerpoint/2010/main" val="21303800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p:spPr>
        <p:txBody>
          <a:bodyPr/>
          <a:lstStyle/>
          <a:p>
            <a:pPr eaLnBrk="1" hangingPunct="1"/>
            <a:r>
              <a:rPr lang="en-US" dirty="0"/>
              <a:t>Under </a:t>
            </a:r>
            <a:r>
              <a:rPr lang="en-US" i="1" dirty="0" err="1"/>
              <a:t>mudarabah</a:t>
            </a:r>
            <a:r>
              <a:rPr lang="en-US" dirty="0"/>
              <a:t>, when an Islamic bank lends money to a business, rather than charging that business interest on the loan, it takes a share in the profits that are derived from the investment. Many believe that a </a:t>
            </a:r>
            <a:r>
              <a:rPr lang="en-US" i="1" dirty="0" err="1"/>
              <a:t>mudarabah</a:t>
            </a:r>
            <a:r>
              <a:rPr lang="en-US" dirty="0"/>
              <a:t> system is less efficient than a conventional Western banking system.</a:t>
            </a:r>
          </a:p>
          <a:p>
            <a:pPr eaLnBrk="1" hangingPunct="1"/>
            <a:endParaRPr lang="en-US" altLang="en-US" b="1" dirty="0">
              <a:solidFill>
                <a:srgbClr val="336699"/>
              </a:solidFill>
            </a:endParaRPr>
          </a:p>
          <a:p>
            <a:pPr eaLnBrk="1" hangingPunct="1"/>
            <a:r>
              <a:rPr lang="en-US" dirty="0"/>
              <a:t>In a </a:t>
            </a:r>
            <a:r>
              <a:rPr lang="en-US" i="1" dirty="0" err="1"/>
              <a:t>murabaha</a:t>
            </a:r>
            <a:r>
              <a:rPr lang="en-US" dirty="0"/>
              <a:t> contract, when a firm wishes to purchase something using a loan—let’s say a piece of equipment that costs $1,000—the firm tells the bank after having negotiated the price with the equipment manufacturer. The bank then buys the equipment for $1,000, and the borrower buys it back from the bank at some later date for, say, $1,100, a price that includes a $100 markup for the bank.</a:t>
            </a:r>
            <a:endParaRPr lang="en-US" altLang="en-US" b="1" dirty="0">
              <a:solidFill>
                <a:srgbClr val="336699"/>
              </a:solidFill>
            </a:endParaRPr>
          </a:p>
        </p:txBody>
      </p:sp>
      <p:sp>
        <p:nvSpPr>
          <p:cNvPr id="4" name="Slide Number Placeholder 3">
            <a:extLst>
              <a:ext uri="{FF2B5EF4-FFF2-40B4-BE49-F238E27FC236}">
                <a16:creationId xmlns="" xmlns:a16="http://schemas.microsoft.com/office/drawing/2014/main" id="{EED09EF9-D001-4424-A48D-6F52E4028849}"/>
              </a:ext>
            </a:extLst>
          </p:cNvPr>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C490D86B-9A10-43DA-A595-B80CE686CD9E}" type="slidenum">
              <a:rPr lang="en-US" altLang="en-US" sz="800" smtClean="0"/>
              <a:pPr eaLnBrk="1" hangingPunct="1">
                <a:spcBef>
                  <a:spcPct val="0"/>
                </a:spcBef>
              </a:pPr>
              <a:t>23</a:t>
            </a:fld>
            <a:endParaRPr lang="en-US" altLang="en-US" sz="800" dirty="0"/>
          </a:p>
        </p:txBody>
      </p:sp>
    </p:spTree>
    <p:extLst>
      <p:ext uri="{BB962C8B-B14F-4D97-AF65-F5344CB8AC3E}">
        <p14:creationId xmlns:p14="http://schemas.microsoft.com/office/powerpoint/2010/main" val="38353405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p:spPr>
        <p:txBody>
          <a:bodyPr/>
          <a:lstStyle/>
          <a:p>
            <a:pPr eaLnBrk="1" hangingPunct="1"/>
            <a:r>
              <a:rPr lang="en-US" altLang="en-US" dirty="0"/>
              <a:t>LO 4-2 </a:t>
            </a:r>
            <a:r>
              <a:rPr lang="en-US" dirty="0"/>
              <a:t>Identify the forces that lead to differences in social culture.</a:t>
            </a:r>
            <a:endParaRPr lang="en-US" altLang="en-US" dirty="0"/>
          </a:p>
          <a:p>
            <a:pPr eaLnBrk="1" hangingPunct="1"/>
            <a:endParaRPr lang="en-US" dirty="0"/>
          </a:p>
          <a:p>
            <a:pPr eaLnBrk="1" hangingPunct="1"/>
            <a:r>
              <a:rPr lang="en-US" dirty="0"/>
              <a:t>Given the emphasis on an ascetic lifestyle, Weber thought that devout Hindus would be less likely to engage in entrepreneurial activity than devout Protestants.</a:t>
            </a:r>
          </a:p>
          <a:p>
            <a:pPr eaLnBrk="1" hangingPunct="1"/>
            <a:endParaRPr lang="en-US" altLang="en-US" dirty="0"/>
          </a:p>
          <a:p>
            <a:pPr eaLnBrk="1" hangingPunct="1"/>
            <a:r>
              <a:rPr lang="en-US" dirty="0"/>
              <a:t>It has been argued that the values of Hindu asceticism and self-reliance that Gandhi advocated had a negative impact on the economic development of post-independence India.</a:t>
            </a:r>
            <a:endParaRPr lang="en-US" altLang="en-US" dirty="0"/>
          </a:p>
        </p:txBody>
      </p:sp>
      <p:sp>
        <p:nvSpPr>
          <p:cNvPr id="4" name="Slide Number Placeholder 3">
            <a:extLst>
              <a:ext uri="{FF2B5EF4-FFF2-40B4-BE49-F238E27FC236}">
                <a16:creationId xmlns="" xmlns:a16="http://schemas.microsoft.com/office/drawing/2014/main" id="{4116B127-F2BF-41E4-AD88-B83FACC9E3D8}"/>
              </a:ext>
            </a:extLst>
          </p:cNvPr>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C490D86B-9A10-43DA-A595-B80CE686CD9E}" type="slidenum">
              <a:rPr lang="en-US" altLang="en-US" sz="800" smtClean="0"/>
              <a:pPr eaLnBrk="1" hangingPunct="1">
                <a:spcBef>
                  <a:spcPct val="0"/>
                </a:spcBef>
              </a:pPr>
              <a:t>24</a:t>
            </a:fld>
            <a:endParaRPr lang="en-US" altLang="en-US" sz="800" dirty="0"/>
          </a:p>
        </p:txBody>
      </p:sp>
    </p:spTree>
    <p:extLst>
      <p:ext uri="{BB962C8B-B14F-4D97-AF65-F5344CB8AC3E}">
        <p14:creationId xmlns:p14="http://schemas.microsoft.com/office/powerpoint/2010/main" val="253673307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p:spPr>
        <p:txBody>
          <a:bodyPr/>
          <a:lstStyle/>
          <a:p>
            <a:pPr lvl="0" eaLnBrk="1" hangingPunct="1"/>
            <a:endParaRPr lang="en-US" altLang="en-US" dirty="0"/>
          </a:p>
        </p:txBody>
      </p:sp>
      <p:sp>
        <p:nvSpPr>
          <p:cNvPr id="4" name="Slide Number Placeholder 3">
            <a:extLst>
              <a:ext uri="{FF2B5EF4-FFF2-40B4-BE49-F238E27FC236}">
                <a16:creationId xmlns="" xmlns:a16="http://schemas.microsoft.com/office/drawing/2014/main" id="{03A1F0E6-9871-400A-A199-021B53238FC1}"/>
              </a:ext>
            </a:extLst>
          </p:cNvPr>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C490D86B-9A10-43DA-A595-B80CE686CD9E}" type="slidenum">
              <a:rPr lang="en-US" altLang="en-US" sz="800" smtClean="0"/>
              <a:pPr eaLnBrk="1" hangingPunct="1">
                <a:spcBef>
                  <a:spcPct val="0"/>
                </a:spcBef>
              </a:pPr>
              <a:t>25</a:t>
            </a:fld>
            <a:endParaRPr lang="en-US" altLang="en-US" sz="800" dirty="0"/>
          </a:p>
        </p:txBody>
      </p:sp>
    </p:spTree>
    <p:extLst>
      <p:ext uri="{BB962C8B-B14F-4D97-AF65-F5344CB8AC3E}">
        <p14:creationId xmlns:p14="http://schemas.microsoft.com/office/powerpoint/2010/main" val="45826171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p:spPr>
        <p:txBody>
          <a:bodyPr/>
          <a:lstStyle/>
          <a:p>
            <a:pPr marL="0" lvl="1" eaLnBrk="1" hangingPunct="1"/>
            <a:r>
              <a:rPr lang="en-US" dirty="0"/>
              <a:t>In Confucian thought, loyalty to one’s superiors is regarded as a sacred duty—an absolute obligation.</a:t>
            </a:r>
          </a:p>
          <a:p>
            <a:pPr marL="0" lvl="1" eaLnBrk="1" hangingPunct="1"/>
            <a:r>
              <a:rPr lang="en-US" dirty="0"/>
              <a:t>However, in a Confucian culture, loyalty to one’s superiors, such as a worker’s loyalty to management, is not blind loyalty. The concept of reciprocal obligations is important.</a:t>
            </a:r>
          </a:p>
          <a:p>
            <a:pPr marL="0" lvl="1" eaLnBrk="1" hangingPunct="1"/>
            <a:r>
              <a:rPr lang="en-US" dirty="0"/>
              <a:t>Confucian thinkers emphasize that although dishonest behavior may yield short-term benefits for the transgressor, dishonesty does not pay in the long run. The importance attached to honesty has major economic implications.</a:t>
            </a:r>
          </a:p>
          <a:p>
            <a:pPr marL="0" lvl="1" eaLnBrk="1" hangingPunct="1"/>
            <a:r>
              <a:rPr lang="en-US" dirty="0"/>
              <a:t>When companies can trust each other not to break contractual obligations, the costs of doing business are lowered. Expensive lawyers are not needed to resolve contract disputes. In a Confucian society, people may be less hesitant to commit substantial resources to cooperative ventures than in a society where honesty is less pervasive. When companies adhere to Confucian ethics, they can trust each other not to violate the terms of cooperative agreements. Thus, the costs of achieving cooperation between companies may be lower in societies such as Japan relative to societies where trust is less pervasive.</a:t>
            </a:r>
            <a:endParaRPr lang="en-US" altLang="en-US" dirty="0"/>
          </a:p>
        </p:txBody>
      </p:sp>
      <p:sp>
        <p:nvSpPr>
          <p:cNvPr id="4" name="Slide Number Placeholder 3">
            <a:extLst>
              <a:ext uri="{FF2B5EF4-FFF2-40B4-BE49-F238E27FC236}">
                <a16:creationId xmlns="" xmlns:a16="http://schemas.microsoft.com/office/drawing/2014/main" id="{C7121F57-25D0-4F37-8968-3540304DC7F3}"/>
              </a:ext>
            </a:extLst>
          </p:cNvPr>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C490D86B-9A10-43DA-A595-B80CE686CD9E}" type="slidenum">
              <a:rPr lang="en-US" altLang="en-US" sz="800" smtClean="0"/>
              <a:pPr eaLnBrk="1" hangingPunct="1">
                <a:spcBef>
                  <a:spcPct val="0"/>
                </a:spcBef>
              </a:pPr>
              <a:t>27</a:t>
            </a:fld>
            <a:endParaRPr lang="en-US" altLang="en-US" sz="800" dirty="0"/>
          </a:p>
        </p:txBody>
      </p:sp>
    </p:spTree>
    <p:extLst>
      <p:ext uri="{BB962C8B-B14F-4D97-AF65-F5344CB8AC3E}">
        <p14:creationId xmlns:p14="http://schemas.microsoft.com/office/powerpoint/2010/main" val="274224575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3"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a:noFill/>
        </p:spPr>
        <p:txBody>
          <a:bodyPr/>
          <a:lstStyle/>
          <a:p>
            <a:pPr eaLnBrk="1" hangingPunct="1"/>
            <a:r>
              <a:rPr lang="en-US" altLang="en-US" dirty="0"/>
              <a:t>Knowledge of the local language is beneficial, and in some cases, critical for business success.</a:t>
            </a:r>
          </a:p>
        </p:txBody>
      </p:sp>
      <p:sp>
        <p:nvSpPr>
          <p:cNvPr id="4" name="Slide Number Placeholder 3">
            <a:extLst>
              <a:ext uri="{FF2B5EF4-FFF2-40B4-BE49-F238E27FC236}">
                <a16:creationId xmlns="" xmlns:a16="http://schemas.microsoft.com/office/drawing/2014/main" id="{7E1A02AE-6BB5-4591-80FA-1D69A6A9C216}"/>
              </a:ext>
            </a:extLst>
          </p:cNvPr>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C490D86B-9A10-43DA-A595-B80CE686CD9E}" type="slidenum">
              <a:rPr lang="en-US" altLang="en-US" sz="800" smtClean="0"/>
              <a:pPr eaLnBrk="1" hangingPunct="1">
                <a:spcBef>
                  <a:spcPct val="0"/>
                </a:spcBef>
              </a:pPr>
              <a:t>28</a:t>
            </a:fld>
            <a:endParaRPr lang="en-US" altLang="en-US" sz="800" dirty="0"/>
          </a:p>
        </p:txBody>
      </p:sp>
    </p:spTree>
    <p:extLst>
      <p:ext uri="{BB962C8B-B14F-4D97-AF65-F5344CB8AC3E}">
        <p14:creationId xmlns:p14="http://schemas.microsoft.com/office/powerpoint/2010/main" val="377153593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C6640EA3-A0B8-45DA-A165-A4063B547BDD}"/>
              </a:ext>
            </a:extLst>
          </p:cNvPr>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C490D86B-9A10-43DA-A595-B80CE686CD9E}" type="slidenum">
              <a:rPr lang="en-US" altLang="en-US" sz="800" smtClean="0"/>
              <a:pPr eaLnBrk="1" hangingPunct="1">
                <a:spcBef>
                  <a:spcPct val="0"/>
                </a:spcBef>
              </a:pPr>
              <a:t>29</a:t>
            </a:fld>
            <a:endParaRPr lang="en-US" altLang="en-US" sz="800" dirty="0"/>
          </a:p>
        </p:txBody>
      </p:sp>
    </p:spTree>
    <p:extLst>
      <p:ext uri="{BB962C8B-B14F-4D97-AF65-F5344CB8AC3E}">
        <p14:creationId xmlns:p14="http://schemas.microsoft.com/office/powerpoint/2010/main" val="231994557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p:spPr>
        <p:txBody>
          <a:bodyPr/>
          <a:lstStyle/>
          <a:p>
            <a:pPr eaLnBrk="1" hangingPunct="1"/>
            <a:r>
              <a:rPr lang="en-US" altLang="en-US" dirty="0"/>
              <a:t>LO 4-2 Identify the forces that lead to differences in social culture.</a:t>
            </a:r>
          </a:p>
        </p:txBody>
      </p:sp>
      <p:sp>
        <p:nvSpPr>
          <p:cNvPr id="4" name="Slide Number Placeholder 3">
            <a:extLst>
              <a:ext uri="{FF2B5EF4-FFF2-40B4-BE49-F238E27FC236}">
                <a16:creationId xmlns="" xmlns:a16="http://schemas.microsoft.com/office/drawing/2014/main" id="{CDB96CF7-5F63-4808-B5D4-2BA5E79D613E}"/>
              </a:ext>
            </a:extLst>
          </p:cNvPr>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C490D86B-9A10-43DA-A595-B80CE686CD9E}" type="slidenum">
              <a:rPr lang="en-US" altLang="en-US" sz="800" smtClean="0"/>
              <a:pPr eaLnBrk="1" hangingPunct="1">
                <a:spcBef>
                  <a:spcPct val="0"/>
                </a:spcBef>
              </a:pPr>
              <a:t>30</a:t>
            </a:fld>
            <a:endParaRPr lang="en-US" altLang="en-US" sz="800" dirty="0"/>
          </a:p>
        </p:txBody>
      </p:sp>
    </p:spTree>
    <p:extLst>
      <p:ext uri="{BB962C8B-B14F-4D97-AF65-F5344CB8AC3E}">
        <p14:creationId xmlns:p14="http://schemas.microsoft.com/office/powerpoint/2010/main" val="388696744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1" name="Rectangle 2"/>
          <p:cNvSpPr>
            <a:spLocks noGrp="1" noRot="1" noChangeAspect="1" noChangeArrowheads="1" noTextEdit="1"/>
          </p:cNvSpPr>
          <p:nvPr>
            <p:ph type="sldImg"/>
          </p:nvPr>
        </p:nvSpPr>
        <p:spPr>
          <a:ln/>
        </p:spPr>
      </p:sp>
      <p:sp>
        <p:nvSpPr>
          <p:cNvPr id="78852" name="Rectangle 3"/>
          <p:cNvSpPr>
            <a:spLocks noGrp="1" noChangeArrowheads="1"/>
          </p:cNvSpPr>
          <p:nvPr>
            <p:ph type="body" idx="1"/>
          </p:nvPr>
        </p:nvSpPr>
        <p:spPr>
          <a:noFill/>
        </p:spPr>
        <p:txBody>
          <a:bodyPr/>
          <a:lstStyle/>
          <a:p>
            <a:pPr eaLnBrk="1" hangingPunct="1"/>
            <a:r>
              <a:rPr lang="en-US" altLang="en-US" dirty="0"/>
              <a:t>LO 4-2 </a:t>
            </a:r>
            <a:r>
              <a:rPr lang="en-US" dirty="0"/>
              <a:t>Identify the forces that lead to differences in social culture.</a:t>
            </a:r>
            <a:endParaRPr lang="en-US" altLang="en-US" dirty="0"/>
          </a:p>
        </p:txBody>
      </p:sp>
      <p:sp>
        <p:nvSpPr>
          <p:cNvPr id="4" name="Slide Number Placeholder 3">
            <a:extLst>
              <a:ext uri="{FF2B5EF4-FFF2-40B4-BE49-F238E27FC236}">
                <a16:creationId xmlns="" xmlns:a16="http://schemas.microsoft.com/office/drawing/2014/main" id="{B913BD48-D15C-4CD0-B172-4ED9A445D08E}"/>
              </a:ext>
            </a:extLst>
          </p:cNvPr>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C490D86B-9A10-43DA-A595-B80CE686CD9E}" type="slidenum">
              <a:rPr lang="en-US" altLang="en-US" sz="800" smtClean="0"/>
              <a:pPr eaLnBrk="1" hangingPunct="1">
                <a:spcBef>
                  <a:spcPct val="0"/>
                </a:spcBef>
              </a:pPr>
              <a:t>31</a:t>
            </a:fld>
            <a:endParaRPr lang="en-US" altLang="en-US" sz="800" dirty="0"/>
          </a:p>
        </p:txBody>
      </p:sp>
    </p:spTree>
    <p:extLst>
      <p:ext uri="{BB962C8B-B14F-4D97-AF65-F5344CB8AC3E}">
        <p14:creationId xmlns:p14="http://schemas.microsoft.com/office/powerpoint/2010/main" val="286120585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5"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noFill/>
        </p:spPr>
        <p:txBody>
          <a:bodyPr/>
          <a:lstStyle/>
          <a:p>
            <a:pPr eaLnBrk="1" hangingPunct="1"/>
            <a:r>
              <a:rPr lang="en-US" altLang="en-US" sz="1100" dirty="0"/>
              <a:t>LO 4-4 </a:t>
            </a:r>
            <a:r>
              <a:rPr lang="en-US" sz="1100" dirty="0"/>
              <a:t>Recognize how differences in social culture influence values in business.</a:t>
            </a:r>
          </a:p>
          <a:p>
            <a:pPr eaLnBrk="1" hangingPunct="1"/>
            <a:endParaRPr lang="en-US" altLang="en-US" sz="1100" dirty="0"/>
          </a:p>
          <a:p>
            <a:pPr eaLnBrk="1" hangingPunct="1"/>
            <a:r>
              <a:rPr lang="en-US" sz="1100" dirty="0"/>
              <a:t>Hofstede’s </a:t>
            </a:r>
            <a:r>
              <a:rPr lang="en-US" sz="1100" i="1" dirty="0"/>
              <a:t>power distance</a:t>
            </a:r>
            <a:r>
              <a:rPr lang="en-US" sz="1100" dirty="0"/>
              <a:t> dimension focused on how a society deals with the fact that people are unequal in physical and intellectual capabilities.</a:t>
            </a:r>
          </a:p>
          <a:p>
            <a:pPr eaLnBrk="1" hangingPunct="1"/>
            <a:r>
              <a:rPr lang="en-US" sz="1100" dirty="0"/>
              <a:t>The </a:t>
            </a:r>
            <a:r>
              <a:rPr lang="en-US" sz="1100" i="1" dirty="0"/>
              <a:t>individualism versus collectivism</a:t>
            </a:r>
            <a:r>
              <a:rPr lang="en-US" sz="1100" dirty="0"/>
              <a:t> dimension focused on the relationship between the individual and his or her fellows.</a:t>
            </a:r>
          </a:p>
          <a:p>
            <a:pPr eaLnBrk="1" hangingPunct="1"/>
            <a:endParaRPr lang="en-US" sz="1100" dirty="0"/>
          </a:p>
          <a:p>
            <a:pPr eaLnBrk="1" hangingPunct="1"/>
            <a:r>
              <a:rPr lang="en-US" sz="1100" dirty="0" err="1"/>
              <a:t>Hofstede’s</a:t>
            </a:r>
            <a:r>
              <a:rPr lang="en-US" sz="1100" dirty="0"/>
              <a:t> </a:t>
            </a:r>
            <a:r>
              <a:rPr lang="en-US" sz="1100" i="1" dirty="0"/>
              <a:t>uncertainty avoidance</a:t>
            </a:r>
            <a:r>
              <a:rPr lang="en-US" sz="1100" dirty="0"/>
              <a:t> dimension measured the extent to which different cultures socialized their members into accepting ambiguous situations and tolerating uncertainty.</a:t>
            </a:r>
          </a:p>
          <a:p>
            <a:pPr eaLnBrk="1" hangingPunct="1"/>
            <a:endParaRPr lang="en-US" sz="1100" dirty="0"/>
          </a:p>
          <a:p>
            <a:pPr eaLnBrk="1" hangingPunct="1"/>
            <a:r>
              <a:rPr lang="en-US" sz="1100" dirty="0"/>
              <a:t>Hofstede’s </a:t>
            </a:r>
            <a:r>
              <a:rPr lang="en-US" sz="1100" i="1" dirty="0"/>
              <a:t>masculinity versus femininity</a:t>
            </a:r>
            <a:r>
              <a:rPr lang="en-US" sz="1100" dirty="0"/>
              <a:t> dimension looked at the relationship between gender and work roles.</a:t>
            </a:r>
          </a:p>
          <a:p>
            <a:pPr eaLnBrk="1" hangingPunct="1"/>
            <a:endParaRPr lang="en-US" sz="1100" dirty="0"/>
          </a:p>
          <a:p>
            <a:pPr eaLnBrk="1" hangingPunct="1"/>
            <a:r>
              <a:rPr lang="en-US" sz="1100" dirty="0"/>
              <a:t>The </a:t>
            </a:r>
            <a:r>
              <a:rPr lang="en-US" sz="1100" i="1" dirty="0"/>
              <a:t>long-term versus short-term orientation</a:t>
            </a:r>
            <a:r>
              <a:rPr lang="en-US" sz="1100" dirty="0"/>
              <a:t> dimension refers to the extent to which a culture programs its citizens to accept delayed gratification of their material, social, and emotional needs.</a:t>
            </a:r>
          </a:p>
          <a:p>
            <a:pPr eaLnBrk="1" hangingPunct="1"/>
            <a:endParaRPr lang="en-US" sz="1100" i="1" dirty="0"/>
          </a:p>
          <a:p>
            <a:pPr eaLnBrk="1" hangingPunct="1"/>
            <a:r>
              <a:rPr lang="en-US" sz="1100" i="1" dirty="0"/>
              <a:t>Indulgence</a:t>
            </a:r>
            <a:r>
              <a:rPr lang="en-US" sz="1100" dirty="0"/>
              <a:t> refers to a society that allows relatively free gratification of basic and natural human drives related to enjoying life and having fun. </a:t>
            </a:r>
            <a:r>
              <a:rPr lang="en-US" sz="1100" i="1" dirty="0"/>
              <a:t>Restraint</a:t>
            </a:r>
            <a:r>
              <a:rPr lang="en-US" sz="1100" dirty="0"/>
              <a:t> refers to a society that suppresses gratification of needs and regulates it by means of strict social norms.</a:t>
            </a:r>
            <a:endParaRPr lang="en-US" altLang="en-US" sz="1100" dirty="0"/>
          </a:p>
        </p:txBody>
      </p:sp>
      <p:sp>
        <p:nvSpPr>
          <p:cNvPr id="4" name="Slide Number Placeholder 3">
            <a:extLst>
              <a:ext uri="{FF2B5EF4-FFF2-40B4-BE49-F238E27FC236}">
                <a16:creationId xmlns="" xmlns:a16="http://schemas.microsoft.com/office/drawing/2014/main" id="{293BC9DE-E8AA-49BF-8E6C-2BC0DDFECF8B}"/>
              </a:ext>
            </a:extLst>
          </p:cNvPr>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C490D86B-9A10-43DA-A595-B80CE686CD9E}" type="slidenum">
              <a:rPr lang="en-US" altLang="en-US" sz="800" smtClean="0"/>
              <a:pPr eaLnBrk="1" hangingPunct="1">
                <a:spcBef>
                  <a:spcPct val="0"/>
                </a:spcBef>
              </a:pPr>
              <a:t>32</a:t>
            </a:fld>
            <a:endParaRPr lang="en-US" altLang="en-US" sz="800" dirty="0"/>
          </a:p>
        </p:txBody>
      </p:sp>
    </p:spTree>
    <p:extLst>
      <p:ext uri="{BB962C8B-B14F-4D97-AF65-F5344CB8AC3E}">
        <p14:creationId xmlns:p14="http://schemas.microsoft.com/office/powerpoint/2010/main" val="35228893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a:extLst>
              <a:ext uri="{FF2B5EF4-FFF2-40B4-BE49-F238E27FC236}">
                <a16:creationId xmlns:a16="http://schemas.microsoft.com/office/drawing/2014/main" xmlns="" id="{24417AE0-A161-30F3-E2E8-39C0C1E39619}"/>
              </a:ext>
            </a:extLst>
          </p:cNvPr>
          <p:cNvSpPr>
            <a:spLocks noGrp="1" noRot="1" noChangeAspect="1" noTextEdit="1"/>
          </p:cNvSpPr>
          <p:nvPr>
            <p:ph type="sldImg"/>
          </p:nvPr>
        </p:nvSpPr>
        <p:spPr>
          <a:ln/>
        </p:spPr>
      </p:sp>
      <p:sp>
        <p:nvSpPr>
          <p:cNvPr id="54275" name="Notes Placeholder 2">
            <a:extLst>
              <a:ext uri="{FF2B5EF4-FFF2-40B4-BE49-F238E27FC236}">
                <a16:creationId xmlns:a16="http://schemas.microsoft.com/office/drawing/2014/main" xmlns="" id="{F6B164D3-6D8D-087B-E239-A8A411D19269}"/>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Power distance is the extent to which a society accepts that power in institutions and organizations is distributed unequally.  Low distance is when there is relatively equal power between those with status/wealth and those without.  Higher distance is when there is a lot of unequal power distribution between groups.  </a:t>
            </a:r>
          </a:p>
        </p:txBody>
      </p:sp>
      <p:sp>
        <p:nvSpPr>
          <p:cNvPr id="54276" name="Footer Placeholder 3">
            <a:extLst>
              <a:ext uri="{FF2B5EF4-FFF2-40B4-BE49-F238E27FC236}">
                <a16:creationId xmlns:a16="http://schemas.microsoft.com/office/drawing/2014/main" xmlns="" id="{9D45154B-4844-E839-952E-5188C752D244}"/>
              </a:ext>
            </a:extLst>
          </p:cNvPr>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b="1">
                <a:solidFill>
                  <a:schemeClr val="tx1"/>
                </a:solidFill>
                <a:latin typeface="Arial" panose="020B0604020202020204" pitchFamily="34" charset="0"/>
              </a:defRPr>
            </a:lvl1pPr>
            <a:lvl2pPr marL="742950" indent="-285750" eaLnBrk="0" hangingPunct="0">
              <a:defRPr sz="1000" b="1">
                <a:solidFill>
                  <a:schemeClr val="tx1"/>
                </a:solidFill>
                <a:latin typeface="Arial" panose="020B0604020202020204" pitchFamily="34" charset="0"/>
              </a:defRPr>
            </a:lvl2pPr>
            <a:lvl3pPr marL="1143000" indent="-228600" eaLnBrk="0" hangingPunct="0">
              <a:defRPr sz="1000" b="1">
                <a:solidFill>
                  <a:schemeClr val="tx1"/>
                </a:solidFill>
                <a:latin typeface="Arial" panose="020B0604020202020204" pitchFamily="34" charset="0"/>
              </a:defRPr>
            </a:lvl3pPr>
            <a:lvl4pPr marL="1600200" indent="-228600" eaLnBrk="0" hangingPunct="0">
              <a:defRPr sz="1000" b="1">
                <a:solidFill>
                  <a:schemeClr val="tx1"/>
                </a:solidFill>
                <a:latin typeface="Arial" panose="020B0604020202020204" pitchFamily="34" charset="0"/>
              </a:defRPr>
            </a:lvl4pPr>
            <a:lvl5pPr marL="2057400" indent="-228600" eaLnBrk="0" hangingPunct="0">
              <a:defRPr sz="1000" b="1">
                <a:solidFill>
                  <a:schemeClr val="tx1"/>
                </a:solidFill>
                <a:latin typeface="Arial" panose="020B0604020202020204" pitchFamily="34" charset="0"/>
              </a:defRPr>
            </a:lvl5pPr>
            <a:lvl6pPr marL="2514600" indent="-228600" eaLnBrk="0" fontAlgn="base" hangingPunct="0">
              <a:spcBef>
                <a:spcPct val="0"/>
              </a:spcBef>
              <a:spcAft>
                <a:spcPct val="0"/>
              </a:spcAft>
              <a:defRPr sz="1000" b="1">
                <a:solidFill>
                  <a:schemeClr val="tx1"/>
                </a:solidFill>
                <a:latin typeface="Arial" panose="020B0604020202020204" pitchFamily="34" charset="0"/>
              </a:defRPr>
            </a:lvl6pPr>
            <a:lvl7pPr marL="2971800" indent="-228600" eaLnBrk="0" fontAlgn="base" hangingPunct="0">
              <a:spcBef>
                <a:spcPct val="0"/>
              </a:spcBef>
              <a:spcAft>
                <a:spcPct val="0"/>
              </a:spcAft>
              <a:defRPr sz="1000" b="1">
                <a:solidFill>
                  <a:schemeClr val="tx1"/>
                </a:solidFill>
                <a:latin typeface="Arial" panose="020B0604020202020204" pitchFamily="34" charset="0"/>
              </a:defRPr>
            </a:lvl7pPr>
            <a:lvl8pPr marL="3429000" indent="-228600" eaLnBrk="0" fontAlgn="base" hangingPunct="0">
              <a:spcBef>
                <a:spcPct val="0"/>
              </a:spcBef>
              <a:spcAft>
                <a:spcPct val="0"/>
              </a:spcAft>
              <a:defRPr sz="1000" b="1">
                <a:solidFill>
                  <a:schemeClr val="tx1"/>
                </a:solidFill>
                <a:latin typeface="Arial" panose="020B0604020202020204" pitchFamily="34" charset="0"/>
              </a:defRPr>
            </a:lvl8pPr>
            <a:lvl9pPr marL="3886200" indent="-228600" eaLnBrk="0" fontAlgn="base" hangingPunct="0">
              <a:spcBef>
                <a:spcPct val="0"/>
              </a:spcBef>
              <a:spcAft>
                <a:spcPct val="0"/>
              </a:spcAft>
              <a:defRPr sz="1000" b="1">
                <a:solidFill>
                  <a:schemeClr val="tx1"/>
                </a:solidFill>
                <a:latin typeface="Arial" panose="020B0604020202020204" pitchFamily="34" charset="0"/>
              </a:defRPr>
            </a:lvl9pPr>
          </a:lstStyle>
          <a:p>
            <a:pPr eaLnBrk="1" hangingPunct="1"/>
            <a:r>
              <a:rPr lang="en-US" altLang="en-US" sz="1200" b="0">
                <a:latin typeface="Times New Roman" panose="02020603050405020304" pitchFamily="18" charset="0"/>
              </a:rPr>
              <a:t>(c) 2008 Prentice-Hall, All rights reserved.</a:t>
            </a:r>
          </a:p>
        </p:txBody>
      </p:sp>
      <p:sp>
        <p:nvSpPr>
          <p:cNvPr id="54277" name="Slide Number Placeholder 4">
            <a:extLst>
              <a:ext uri="{FF2B5EF4-FFF2-40B4-BE49-F238E27FC236}">
                <a16:creationId xmlns:a16="http://schemas.microsoft.com/office/drawing/2014/main" xmlns="" id="{25E3F82B-D7E4-05EE-22CA-70B77E292C8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b="1">
                <a:solidFill>
                  <a:schemeClr val="tx1"/>
                </a:solidFill>
                <a:latin typeface="Arial" panose="020B0604020202020204" pitchFamily="34" charset="0"/>
              </a:defRPr>
            </a:lvl1pPr>
            <a:lvl2pPr marL="742950" indent="-285750" eaLnBrk="0" hangingPunct="0">
              <a:defRPr sz="1000" b="1">
                <a:solidFill>
                  <a:schemeClr val="tx1"/>
                </a:solidFill>
                <a:latin typeface="Arial" panose="020B0604020202020204" pitchFamily="34" charset="0"/>
              </a:defRPr>
            </a:lvl2pPr>
            <a:lvl3pPr marL="1143000" indent="-228600" eaLnBrk="0" hangingPunct="0">
              <a:defRPr sz="1000" b="1">
                <a:solidFill>
                  <a:schemeClr val="tx1"/>
                </a:solidFill>
                <a:latin typeface="Arial" panose="020B0604020202020204" pitchFamily="34" charset="0"/>
              </a:defRPr>
            </a:lvl3pPr>
            <a:lvl4pPr marL="1600200" indent="-228600" eaLnBrk="0" hangingPunct="0">
              <a:defRPr sz="1000" b="1">
                <a:solidFill>
                  <a:schemeClr val="tx1"/>
                </a:solidFill>
                <a:latin typeface="Arial" panose="020B0604020202020204" pitchFamily="34" charset="0"/>
              </a:defRPr>
            </a:lvl4pPr>
            <a:lvl5pPr marL="2057400" indent="-228600" eaLnBrk="0" hangingPunct="0">
              <a:defRPr sz="1000" b="1">
                <a:solidFill>
                  <a:schemeClr val="tx1"/>
                </a:solidFill>
                <a:latin typeface="Arial" panose="020B0604020202020204" pitchFamily="34" charset="0"/>
              </a:defRPr>
            </a:lvl5pPr>
            <a:lvl6pPr marL="2514600" indent="-228600" eaLnBrk="0" fontAlgn="base" hangingPunct="0">
              <a:spcBef>
                <a:spcPct val="0"/>
              </a:spcBef>
              <a:spcAft>
                <a:spcPct val="0"/>
              </a:spcAft>
              <a:defRPr sz="1000" b="1">
                <a:solidFill>
                  <a:schemeClr val="tx1"/>
                </a:solidFill>
                <a:latin typeface="Arial" panose="020B0604020202020204" pitchFamily="34" charset="0"/>
              </a:defRPr>
            </a:lvl6pPr>
            <a:lvl7pPr marL="2971800" indent="-228600" eaLnBrk="0" fontAlgn="base" hangingPunct="0">
              <a:spcBef>
                <a:spcPct val="0"/>
              </a:spcBef>
              <a:spcAft>
                <a:spcPct val="0"/>
              </a:spcAft>
              <a:defRPr sz="1000" b="1">
                <a:solidFill>
                  <a:schemeClr val="tx1"/>
                </a:solidFill>
                <a:latin typeface="Arial" panose="020B0604020202020204" pitchFamily="34" charset="0"/>
              </a:defRPr>
            </a:lvl7pPr>
            <a:lvl8pPr marL="3429000" indent="-228600" eaLnBrk="0" fontAlgn="base" hangingPunct="0">
              <a:spcBef>
                <a:spcPct val="0"/>
              </a:spcBef>
              <a:spcAft>
                <a:spcPct val="0"/>
              </a:spcAft>
              <a:defRPr sz="1000" b="1">
                <a:solidFill>
                  <a:schemeClr val="tx1"/>
                </a:solidFill>
                <a:latin typeface="Arial" panose="020B0604020202020204" pitchFamily="34" charset="0"/>
              </a:defRPr>
            </a:lvl8pPr>
            <a:lvl9pPr marL="3886200" indent="-228600" eaLnBrk="0" fontAlgn="base" hangingPunct="0">
              <a:spcBef>
                <a:spcPct val="0"/>
              </a:spcBef>
              <a:spcAft>
                <a:spcPct val="0"/>
              </a:spcAft>
              <a:defRPr sz="1000" b="1">
                <a:solidFill>
                  <a:schemeClr val="tx1"/>
                </a:solidFill>
                <a:latin typeface="Arial" panose="020B0604020202020204" pitchFamily="34" charset="0"/>
              </a:defRPr>
            </a:lvl9pPr>
          </a:lstStyle>
          <a:p>
            <a:pPr eaLnBrk="1" hangingPunct="1"/>
            <a:fld id="{4D60D77E-4B88-46EE-B04B-6BFFD1E23D6F}" type="slidenum">
              <a:rPr lang="en-US" altLang="en-US" sz="1200" b="0">
                <a:latin typeface="Times New Roman" panose="02020603050405020304" pitchFamily="18" charset="0"/>
              </a:rPr>
              <a:pPr eaLnBrk="1" hangingPunct="1"/>
              <a:t>33</a:t>
            </a:fld>
            <a:endParaRPr lang="en-US" altLang="en-US" sz="1200" b="0">
              <a:latin typeface="Times New Roman" panose="02020603050405020304" pitchFamily="18" charset="0"/>
            </a:endParaRPr>
          </a:p>
        </p:txBody>
      </p:sp>
    </p:spTree>
    <p:extLst>
      <p:ext uri="{BB962C8B-B14F-4D97-AF65-F5344CB8AC3E}">
        <p14:creationId xmlns:p14="http://schemas.microsoft.com/office/powerpoint/2010/main" val="249252384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a:extLst>
              <a:ext uri="{FF2B5EF4-FFF2-40B4-BE49-F238E27FC236}">
                <a16:creationId xmlns:a16="http://schemas.microsoft.com/office/drawing/2014/main" xmlns="" id="{B337309F-5E1A-29E5-3ECA-7A865CBB856A}"/>
              </a:ext>
            </a:extLst>
          </p:cNvPr>
          <p:cNvSpPr>
            <a:spLocks noGrp="1" noRot="1" noChangeAspect="1" noTextEdit="1"/>
          </p:cNvSpPr>
          <p:nvPr>
            <p:ph type="sldImg"/>
          </p:nvPr>
        </p:nvSpPr>
        <p:spPr>
          <a:ln/>
        </p:spPr>
      </p:sp>
      <p:sp>
        <p:nvSpPr>
          <p:cNvPr id="55299" name="Notes Placeholder 2">
            <a:extLst>
              <a:ext uri="{FF2B5EF4-FFF2-40B4-BE49-F238E27FC236}">
                <a16:creationId xmlns:a16="http://schemas.microsoft.com/office/drawing/2014/main" xmlns="" id="{285225B3-B514-53AC-42C3-345A65645B3E}"/>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The second component in Hofstede’s framework is individualism vs. collectivism.  Individualism is the degree to which people prefer to act on their own rather than in a group.  Collectivism is the idea that people operate within a social framework where they help others out and they expect help when they need it.</a:t>
            </a:r>
          </a:p>
        </p:txBody>
      </p:sp>
      <p:sp>
        <p:nvSpPr>
          <p:cNvPr id="55300" name="Footer Placeholder 3">
            <a:extLst>
              <a:ext uri="{FF2B5EF4-FFF2-40B4-BE49-F238E27FC236}">
                <a16:creationId xmlns:a16="http://schemas.microsoft.com/office/drawing/2014/main" xmlns="" id="{C21EA2BB-E655-FC3E-013E-D66119591EEA}"/>
              </a:ext>
            </a:extLst>
          </p:cNvPr>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b="1">
                <a:solidFill>
                  <a:schemeClr val="tx1"/>
                </a:solidFill>
                <a:latin typeface="Arial" panose="020B0604020202020204" pitchFamily="34" charset="0"/>
              </a:defRPr>
            </a:lvl1pPr>
            <a:lvl2pPr marL="742950" indent="-285750" eaLnBrk="0" hangingPunct="0">
              <a:defRPr sz="1000" b="1">
                <a:solidFill>
                  <a:schemeClr val="tx1"/>
                </a:solidFill>
                <a:latin typeface="Arial" panose="020B0604020202020204" pitchFamily="34" charset="0"/>
              </a:defRPr>
            </a:lvl2pPr>
            <a:lvl3pPr marL="1143000" indent="-228600" eaLnBrk="0" hangingPunct="0">
              <a:defRPr sz="1000" b="1">
                <a:solidFill>
                  <a:schemeClr val="tx1"/>
                </a:solidFill>
                <a:latin typeface="Arial" panose="020B0604020202020204" pitchFamily="34" charset="0"/>
              </a:defRPr>
            </a:lvl3pPr>
            <a:lvl4pPr marL="1600200" indent="-228600" eaLnBrk="0" hangingPunct="0">
              <a:defRPr sz="1000" b="1">
                <a:solidFill>
                  <a:schemeClr val="tx1"/>
                </a:solidFill>
                <a:latin typeface="Arial" panose="020B0604020202020204" pitchFamily="34" charset="0"/>
              </a:defRPr>
            </a:lvl4pPr>
            <a:lvl5pPr marL="2057400" indent="-228600" eaLnBrk="0" hangingPunct="0">
              <a:defRPr sz="1000" b="1">
                <a:solidFill>
                  <a:schemeClr val="tx1"/>
                </a:solidFill>
                <a:latin typeface="Arial" panose="020B0604020202020204" pitchFamily="34" charset="0"/>
              </a:defRPr>
            </a:lvl5pPr>
            <a:lvl6pPr marL="2514600" indent="-228600" eaLnBrk="0" fontAlgn="base" hangingPunct="0">
              <a:spcBef>
                <a:spcPct val="0"/>
              </a:spcBef>
              <a:spcAft>
                <a:spcPct val="0"/>
              </a:spcAft>
              <a:defRPr sz="1000" b="1">
                <a:solidFill>
                  <a:schemeClr val="tx1"/>
                </a:solidFill>
                <a:latin typeface="Arial" panose="020B0604020202020204" pitchFamily="34" charset="0"/>
              </a:defRPr>
            </a:lvl6pPr>
            <a:lvl7pPr marL="2971800" indent="-228600" eaLnBrk="0" fontAlgn="base" hangingPunct="0">
              <a:spcBef>
                <a:spcPct val="0"/>
              </a:spcBef>
              <a:spcAft>
                <a:spcPct val="0"/>
              </a:spcAft>
              <a:defRPr sz="1000" b="1">
                <a:solidFill>
                  <a:schemeClr val="tx1"/>
                </a:solidFill>
                <a:latin typeface="Arial" panose="020B0604020202020204" pitchFamily="34" charset="0"/>
              </a:defRPr>
            </a:lvl7pPr>
            <a:lvl8pPr marL="3429000" indent="-228600" eaLnBrk="0" fontAlgn="base" hangingPunct="0">
              <a:spcBef>
                <a:spcPct val="0"/>
              </a:spcBef>
              <a:spcAft>
                <a:spcPct val="0"/>
              </a:spcAft>
              <a:defRPr sz="1000" b="1">
                <a:solidFill>
                  <a:schemeClr val="tx1"/>
                </a:solidFill>
                <a:latin typeface="Arial" panose="020B0604020202020204" pitchFamily="34" charset="0"/>
              </a:defRPr>
            </a:lvl8pPr>
            <a:lvl9pPr marL="3886200" indent="-228600" eaLnBrk="0" fontAlgn="base" hangingPunct="0">
              <a:spcBef>
                <a:spcPct val="0"/>
              </a:spcBef>
              <a:spcAft>
                <a:spcPct val="0"/>
              </a:spcAft>
              <a:defRPr sz="1000" b="1">
                <a:solidFill>
                  <a:schemeClr val="tx1"/>
                </a:solidFill>
                <a:latin typeface="Arial" panose="020B0604020202020204" pitchFamily="34" charset="0"/>
              </a:defRPr>
            </a:lvl9pPr>
          </a:lstStyle>
          <a:p>
            <a:pPr eaLnBrk="1" hangingPunct="1"/>
            <a:r>
              <a:rPr lang="en-US" altLang="en-US" sz="1200" b="0">
                <a:latin typeface="Times New Roman" panose="02020603050405020304" pitchFamily="18" charset="0"/>
              </a:rPr>
              <a:t>(c) 2008 Prentice-Hall, All rights reserved.</a:t>
            </a:r>
          </a:p>
        </p:txBody>
      </p:sp>
      <p:sp>
        <p:nvSpPr>
          <p:cNvPr id="55301" name="Slide Number Placeholder 4">
            <a:extLst>
              <a:ext uri="{FF2B5EF4-FFF2-40B4-BE49-F238E27FC236}">
                <a16:creationId xmlns:a16="http://schemas.microsoft.com/office/drawing/2014/main" xmlns="" id="{950FE5AB-2574-E23E-D91E-AF9B41AC6FC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b="1">
                <a:solidFill>
                  <a:schemeClr val="tx1"/>
                </a:solidFill>
                <a:latin typeface="Arial" panose="020B0604020202020204" pitchFamily="34" charset="0"/>
              </a:defRPr>
            </a:lvl1pPr>
            <a:lvl2pPr marL="742950" indent="-285750" eaLnBrk="0" hangingPunct="0">
              <a:defRPr sz="1000" b="1">
                <a:solidFill>
                  <a:schemeClr val="tx1"/>
                </a:solidFill>
                <a:latin typeface="Arial" panose="020B0604020202020204" pitchFamily="34" charset="0"/>
              </a:defRPr>
            </a:lvl2pPr>
            <a:lvl3pPr marL="1143000" indent="-228600" eaLnBrk="0" hangingPunct="0">
              <a:defRPr sz="1000" b="1">
                <a:solidFill>
                  <a:schemeClr val="tx1"/>
                </a:solidFill>
                <a:latin typeface="Arial" panose="020B0604020202020204" pitchFamily="34" charset="0"/>
              </a:defRPr>
            </a:lvl3pPr>
            <a:lvl4pPr marL="1600200" indent="-228600" eaLnBrk="0" hangingPunct="0">
              <a:defRPr sz="1000" b="1">
                <a:solidFill>
                  <a:schemeClr val="tx1"/>
                </a:solidFill>
                <a:latin typeface="Arial" panose="020B0604020202020204" pitchFamily="34" charset="0"/>
              </a:defRPr>
            </a:lvl4pPr>
            <a:lvl5pPr marL="2057400" indent="-228600" eaLnBrk="0" hangingPunct="0">
              <a:defRPr sz="1000" b="1">
                <a:solidFill>
                  <a:schemeClr val="tx1"/>
                </a:solidFill>
                <a:latin typeface="Arial" panose="020B0604020202020204" pitchFamily="34" charset="0"/>
              </a:defRPr>
            </a:lvl5pPr>
            <a:lvl6pPr marL="2514600" indent="-228600" eaLnBrk="0" fontAlgn="base" hangingPunct="0">
              <a:spcBef>
                <a:spcPct val="0"/>
              </a:spcBef>
              <a:spcAft>
                <a:spcPct val="0"/>
              </a:spcAft>
              <a:defRPr sz="1000" b="1">
                <a:solidFill>
                  <a:schemeClr val="tx1"/>
                </a:solidFill>
                <a:latin typeface="Arial" panose="020B0604020202020204" pitchFamily="34" charset="0"/>
              </a:defRPr>
            </a:lvl6pPr>
            <a:lvl7pPr marL="2971800" indent="-228600" eaLnBrk="0" fontAlgn="base" hangingPunct="0">
              <a:spcBef>
                <a:spcPct val="0"/>
              </a:spcBef>
              <a:spcAft>
                <a:spcPct val="0"/>
              </a:spcAft>
              <a:defRPr sz="1000" b="1">
                <a:solidFill>
                  <a:schemeClr val="tx1"/>
                </a:solidFill>
                <a:latin typeface="Arial" panose="020B0604020202020204" pitchFamily="34" charset="0"/>
              </a:defRPr>
            </a:lvl7pPr>
            <a:lvl8pPr marL="3429000" indent="-228600" eaLnBrk="0" fontAlgn="base" hangingPunct="0">
              <a:spcBef>
                <a:spcPct val="0"/>
              </a:spcBef>
              <a:spcAft>
                <a:spcPct val="0"/>
              </a:spcAft>
              <a:defRPr sz="1000" b="1">
                <a:solidFill>
                  <a:schemeClr val="tx1"/>
                </a:solidFill>
                <a:latin typeface="Arial" panose="020B0604020202020204" pitchFamily="34" charset="0"/>
              </a:defRPr>
            </a:lvl8pPr>
            <a:lvl9pPr marL="3886200" indent="-228600" eaLnBrk="0" fontAlgn="base" hangingPunct="0">
              <a:spcBef>
                <a:spcPct val="0"/>
              </a:spcBef>
              <a:spcAft>
                <a:spcPct val="0"/>
              </a:spcAft>
              <a:defRPr sz="1000" b="1">
                <a:solidFill>
                  <a:schemeClr val="tx1"/>
                </a:solidFill>
                <a:latin typeface="Arial" panose="020B0604020202020204" pitchFamily="34" charset="0"/>
              </a:defRPr>
            </a:lvl9pPr>
          </a:lstStyle>
          <a:p>
            <a:pPr eaLnBrk="1" hangingPunct="1"/>
            <a:fld id="{C4FF42FB-7F7D-4AFE-8FA8-2AAB6B1664D4}" type="slidenum">
              <a:rPr lang="en-US" altLang="en-US" sz="1200" b="0">
                <a:latin typeface="Times New Roman" panose="02020603050405020304" pitchFamily="18" charset="0"/>
              </a:rPr>
              <a:pPr eaLnBrk="1" hangingPunct="1"/>
              <a:t>34</a:t>
            </a:fld>
            <a:endParaRPr lang="en-US" altLang="en-US" sz="1200" b="0">
              <a:latin typeface="Times New Roman" panose="02020603050405020304" pitchFamily="18" charset="0"/>
            </a:endParaRPr>
          </a:p>
        </p:txBody>
      </p:sp>
    </p:spTree>
    <p:extLst>
      <p:ext uri="{BB962C8B-B14F-4D97-AF65-F5344CB8AC3E}">
        <p14:creationId xmlns:p14="http://schemas.microsoft.com/office/powerpoint/2010/main" val="141166132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a:extLst>
              <a:ext uri="{FF2B5EF4-FFF2-40B4-BE49-F238E27FC236}">
                <a16:creationId xmlns:a16="http://schemas.microsoft.com/office/drawing/2014/main" xmlns="" id="{8A02DE21-E75E-BCF1-9A6B-48F382CFA234}"/>
              </a:ext>
            </a:extLst>
          </p:cNvPr>
          <p:cNvSpPr>
            <a:spLocks noGrp="1" noRot="1" noChangeAspect="1" noTextEdit="1"/>
          </p:cNvSpPr>
          <p:nvPr>
            <p:ph type="sldImg"/>
          </p:nvPr>
        </p:nvSpPr>
        <p:spPr>
          <a:ln/>
        </p:spPr>
      </p:sp>
      <p:sp>
        <p:nvSpPr>
          <p:cNvPr id="56323" name="Notes Placeholder 2">
            <a:extLst>
              <a:ext uri="{FF2B5EF4-FFF2-40B4-BE49-F238E27FC236}">
                <a16:creationId xmlns:a16="http://schemas.microsoft.com/office/drawing/2014/main" xmlns="" id="{8AA8A206-6026-A62A-DBBD-F8398FEB5F90}"/>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Hofstede offers a third component in his model that distinguishes between masculinity and femininity.  Masculinity is the extent to which the culture prefers achievement, power, and control vs. characteristics that are more feminine in nature.</a:t>
            </a:r>
          </a:p>
        </p:txBody>
      </p:sp>
      <p:sp>
        <p:nvSpPr>
          <p:cNvPr id="56324" name="Footer Placeholder 3">
            <a:extLst>
              <a:ext uri="{FF2B5EF4-FFF2-40B4-BE49-F238E27FC236}">
                <a16:creationId xmlns:a16="http://schemas.microsoft.com/office/drawing/2014/main" xmlns="" id="{3B3F1DD2-5237-B0CE-F3AA-C54EA874D98A}"/>
              </a:ext>
            </a:extLst>
          </p:cNvPr>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b="1">
                <a:solidFill>
                  <a:schemeClr val="tx1"/>
                </a:solidFill>
                <a:latin typeface="Arial" panose="020B0604020202020204" pitchFamily="34" charset="0"/>
              </a:defRPr>
            </a:lvl1pPr>
            <a:lvl2pPr marL="742950" indent="-285750" eaLnBrk="0" hangingPunct="0">
              <a:defRPr sz="1000" b="1">
                <a:solidFill>
                  <a:schemeClr val="tx1"/>
                </a:solidFill>
                <a:latin typeface="Arial" panose="020B0604020202020204" pitchFamily="34" charset="0"/>
              </a:defRPr>
            </a:lvl2pPr>
            <a:lvl3pPr marL="1143000" indent="-228600" eaLnBrk="0" hangingPunct="0">
              <a:defRPr sz="1000" b="1">
                <a:solidFill>
                  <a:schemeClr val="tx1"/>
                </a:solidFill>
                <a:latin typeface="Arial" panose="020B0604020202020204" pitchFamily="34" charset="0"/>
              </a:defRPr>
            </a:lvl3pPr>
            <a:lvl4pPr marL="1600200" indent="-228600" eaLnBrk="0" hangingPunct="0">
              <a:defRPr sz="1000" b="1">
                <a:solidFill>
                  <a:schemeClr val="tx1"/>
                </a:solidFill>
                <a:latin typeface="Arial" panose="020B0604020202020204" pitchFamily="34" charset="0"/>
              </a:defRPr>
            </a:lvl4pPr>
            <a:lvl5pPr marL="2057400" indent="-228600" eaLnBrk="0" hangingPunct="0">
              <a:defRPr sz="1000" b="1">
                <a:solidFill>
                  <a:schemeClr val="tx1"/>
                </a:solidFill>
                <a:latin typeface="Arial" panose="020B0604020202020204" pitchFamily="34" charset="0"/>
              </a:defRPr>
            </a:lvl5pPr>
            <a:lvl6pPr marL="2514600" indent="-228600" eaLnBrk="0" fontAlgn="base" hangingPunct="0">
              <a:spcBef>
                <a:spcPct val="0"/>
              </a:spcBef>
              <a:spcAft>
                <a:spcPct val="0"/>
              </a:spcAft>
              <a:defRPr sz="1000" b="1">
                <a:solidFill>
                  <a:schemeClr val="tx1"/>
                </a:solidFill>
                <a:latin typeface="Arial" panose="020B0604020202020204" pitchFamily="34" charset="0"/>
              </a:defRPr>
            </a:lvl6pPr>
            <a:lvl7pPr marL="2971800" indent="-228600" eaLnBrk="0" fontAlgn="base" hangingPunct="0">
              <a:spcBef>
                <a:spcPct val="0"/>
              </a:spcBef>
              <a:spcAft>
                <a:spcPct val="0"/>
              </a:spcAft>
              <a:defRPr sz="1000" b="1">
                <a:solidFill>
                  <a:schemeClr val="tx1"/>
                </a:solidFill>
                <a:latin typeface="Arial" panose="020B0604020202020204" pitchFamily="34" charset="0"/>
              </a:defRPr>
            </a:lvl7pPr>
            <a:lvl8pPr marL="3429000" indent="-228600" eaLnBrk="0" fontAlgn="base" hangingPunct="0">
              <a:spcBef>
                <a:spcPct val="0"/>
              </a:spcBef>
              <a:spcAft>
                <a:spcPct val="0"/>
              </a:spcAft>
              <a:defRPr sz="1000" b="1">
                <a:solidFill>
                  <a:schemeClr val="tx1"/>
                </a:solidFill>
                <a:latin typeface="Arial" panose="020B0604020202020204" pitchFamily="34" charset="0"/>
              </a:defRPr>
            </a:lvl8pPr>
            <a:lvl9pPr marL="3886200" indent="-228600" eaLnBrk="0" fontAlgn="base" hangingPunct="0">
              <a:spcBef>
                <a:spcPct val="0"/>
              </a:spcBef>
              <a:spcAft>
                <a:spcPct val="0"/>
              </a:spcAft>
              <a:defRPr sz="1000" b="1">
                <a:solidFill>
                  <a:schemeClr val="tx1"/>
                </a:solidFill>
                <a:latin typeface="Arial" panose="020B0604020202020204" pitchFamily="34" charset="0"/>
              </a:defRPr>
            </a:lvl9pPr>
          </a:lstStyle>
          <a:p>
            <a:pPr eaLnBrk="1" hangingPunct="1"/>
            <a:r>
              <a:rPr lang="en-US" altLang="en-US" sz="1200" b="0">
                <a:latin typeface="Times New Roman" panose="02020603050405020304" pitchFamily="18" charset="0"/>
              </a:rPr>
              <a:t>(c) 2008 Prentice-Hall, All rights reserved.</a:t>
            </a:r>
          </a:p>
        </p:txBody>
      </p:sp>
      <p:sp>
        <p:nvSpPr>
          <p:cNvPr id="56325" name="Slide Number Placeholder 4">
            <a:extLst>
              <a:ext uri="{FF2B5EF4-FFF2-40B4-BE49-F238E27FC236}">
                <a16:creationId xmlns:a16="http://schemas.microsoft.com/office/drawing/2014/main" xmlns="" id="{20D688C1-6063-6805-E154-3D0932663557}"/>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b="1">
                <a:solidFill>
                  <a:schemeClr val="tx1"/>
                </a:solidFill>
                <a:latin typeface="Arial" panose="020B0604020202020204" pitchFamily="34" charset="0"/>
              </a:defRPr>
            </a:lvl1pPr>
            <a:lvl2pPr marL="742950" indent="-285750" eaLnBrk="0" hangingPunct="0">
              <a:defRPr sz="1000" b="1">
                <a:solidFill>
                  <a:schemeClr val="tx1"/>
                </a:solidFill>
                <a:latin typeface="Arial" panose="020B0604020202020204" pitchFamily="34" charset="0"/>
              </a:defRPr>
            </a:lvl2pPr>
            <a:lvl3pPr marL="1143000" indent="-228600" eaLnBrk="0" hangingPunct="0">
              <a:defRPr sz="1000" b="1">
                <a:solidFill>
                  <a:schemeClr val="tx1"/>
                </a:solidFill>
                <a:latin typeface="Arial" panose="020B0604020202020204" pitchFamily="34" charset="0"/>
              </a:defRPr>
            </a:lvl3pPr>
            <a:lvl4pPr marL="1600200" indent="-228600" eaLnBrk="0" hangingPunct="0">
              <a:defRPr sz="1000" b="1">
                <a:solidFill>
                  <a:schemeClr val="tx1"/>
                </a:solidFill>
                <a:latin typeface="Arial" panose="020B0604020202020204" pitchFamily="34" charset="0"/>
              </a:defRPr>
            </a:lvl4pPr>
            <a:lvl5pPr marL="2057400" indent="-228600" eaLnBrk="0" hangingPunct="0">
              <a:defRPr sz="1000" b="1">
                <a:solidFill>
                  <a:schemeClr val="tx1"/>
                </a:solidFill>
                <a:latin typeface="Arial" panose="020B0604020202020204" pitchFamily="34" charset="0"/>
              </a:defRPr>
            </a:lvl5pPr>
            <a:lvl6pPr marL="2514600" indent="-228600" eaLnBrk="0" fontAlgn="base" hangingPunct="0">
              <a:spcBef>
                <a:spcPct val="0"/>
              </a:spcBef>
              <a:spcAft>
                <a:spcPct val="0"/>
              </a:spcAft>
              <a:defRPr sz="1000" b="1">
                <a:solidFill>
                  <a:schemeClr val="tx1"/>
                </a:solidFill>
                <a:latin typeface="Arial" panose="020B0604020202020204" pitchFamily="34" charset="0"/>
              </a:defRPr>
            </a:lvl6pPr>
            <a:lvl7pPr marL="2971800" indent="-228600" eaLnBrk="0" fontAlgn="base" hangingPunct="0">
              <a:spcBef>
                <a:spcPct val="0"/>
              </a:spcBef>
              <a:spcAft>
                <a:spcPct val="0"/>
              </a:spcAft>
              <a:defRPr sz="1000" b="1">
                <a:solidFill>
                  <a:schemeClr val="tx1"/>
                </a:solidFill>
                <a:latin typeface="Arial" panose="020B0604020202020204" pitchFamily="34" charset="0"/>
              </a:defRPr>
            </a:lvl7pPr>
            <a:lvl8pPr marL="3429000" indent="-228600" eaLnBrk="0" fontAlgn="base" hangingPunct="0">
              <a:spcBef>
                <a:spcPct val="0"/>
              </a:spcBef>
              <a:spcAft>
                <a:spcPct val="0"/>
              </a:spcAft>
              <a:defRPr sz="1000" b="1">
                <a:solidFill>
                  <a:schemeClr val="tx1"/>
                </a:solidFill>
                <a:latin typeface="Arial" panose="020B0604020202020204" pitchFamily="34" charset="0"/>
              </a:defRPr>
            </a:lvl8pPr>
            <a:lvl9pPr marL="3886200" indent="-228600" eaLnBrk="0" fontAlgn="base" hangingPunct="0">
              <a:spcBef>
                <a:spcPct val="0"/>
              </a:spcBef>
              <a:spcAft>
                <a:spcPct val="0"/>
              </a:spcAft>
              <a:defRPr sz="1000" b="1">
                <a:solidFill>
                  <a:schemeClr val="tx1"/>
                </a:solidFill>
                <a:latin typeface="Arial" panose="020B0604020202020204" pitchFamily="34" charset="0"/>
              </a:defRPr>
            </a:lvl9pPr>
          </a:lstStyle>
          <a:p>
            <a:pPr eaLnBrk="1" hangingPunct="1"/>
            <a:fld id="{68EAF8F6-6FC5-4DA0-A4F1-4AB28E090EBB}" type="slidenum">
              <a:rPr lang="en-US" altLang="en-US" sz="1200" b="0">
                <a:latin typeface="Times New Roman" panose="02020603050405020304" pitchFamily="18" charset="0"/>
              </a:rPr>
              <a:pPr eaLnBrk="1" hangingPunct="1"/>
              <a:t>35</a:t>
            </a:fld>
            <a:endParaRPr lang="en-US" altLang="en-US" sz="1200" b="0">
              <a:latin typeface="Times New Roman" panose="02020603050405020304" pitchFamily="18" charset="0"/>
            </a:endParaRPr>
          </a:p>
        </p:txBody>
      </p:sp>
    </p:spTree>
    <p:extLst>
      <p:ext uri="{BB962C8B-B14F-4D97-AF65-F5344CB8AC3E}">
        <p14:creationId xmlns:p14="http://schemas.microsoft.com/office/powerpoint/2010/main" val="80705901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a:extLst>
              <a:ext uri="{FF2B5EF4-FFF2-40B4-BE49-F238E27FC236}">
                <a16:creationId xmlns:a16="http://schemas.microsoft.com/office/drawing/2014/main" xmlns="" id="{C37BE144-FA82-B881-AE33-E3BD7351FE92}"/>
              </a:ext>
            </a:extLst>
          </p:cNvPr>
          <p:cNvSpPr>
            <a:spLocks noGrp="1" noRot="1" noChangeAspect="1" noTextEdit="1"/>
          </p:cNvSpPr>
          <p:nvPr>
            <p:ph type="sldImg"/>
          </p:nvPr>
        </p:nvSpPr>
        <p:spPr>
          <a:ln/>
        </p:spPr>
      </p:sp>
      <p:sp>
        <p:nvSpPr>
          <p:cNvPr id="57347" name="Notes Placeholder 2">
            <a:extLst>
              <a:ext uri="{FF2B5EF4-FFF2-40B4-BE49-F238E27FC236}">
                <a16:creationId xmlns:a16="http://schemas.microsoft.com/office/drawing/2014/main" xmlns="" id="{9FD435DC-2D50-5099-35A2-4FBA92DCE2D9}"/>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The fourth component is uncertainty avoidance.  This is the extent to which a society is willing to live with uncertainty and ambiguity.  High uncertainty avoidance cultures will try to avoid ambiguous situations as much as possible.  Lower uncertainty avoidance cultures do not mind ambiguity. </a:t>
            </a:r>
          </a:p>
        </p:txBody>
      </p:sp>
      <p:sp>
        <p:nvSpPr>
          <p:cNvPr id="57348" name="Footer Placeholder 3">
            <a:extLst>
              <a:ext uri="{FF2B5EF4-FFF2-40B4-BE49-F238E27FC236}">
                <a16:creationId xmlns:a16="http://schemas.microsoft.com/office/drawing/2014/main" xmlns="" id="{A95DF025-26FD-261D-E322-2C12581EAF30}"/>
              </a:ext>
            </a:extLst>
          </p:cNvPr>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b="1">
                <a:solidFill>
                  <a:schemeClr val="tx1"/>
                </a:solidFill>
                <a:latin typeface="Arial" panose="020B0604020202020204" pitchFamily="34" charset="0"/>
              </a:defRPr>
            </a:lvl1pPr>
            <a:lvl2pPr marL="742950" indent="-285750" eaLnBrk="0" hangingPunct="0">
              <a:defRPr sz="1000" b="1">
                <a:solidFill>
                  <a:schemeClr val="tx1"/>
                </a:solidFill>
                <a:latin typeface="Arial" panose="020B0604020202020204" pitchFamily="34" charset="0"/>
              </a:defRPr>
            </a:lvl2pPr>
            <a:lvl3pPr marL="1143000" indent="-228600" eaLnBrk="0" hangingPunct="0">
              <a:defRPr sz="1000" b="1">
                <a:solidFill>
                  <a:schemeClr val="tx1"/>
                </a:solidFill>
                <a:latin typeface="Arial" panose="020B0604020202020204" pitchFamily="34" charset="0"/>
              </a:defRPr>
            </a:lvl3pPr>
            <a:lvl4pPr marL="1600200" indent="-228600" eaLnBrk="0" hangingPunct="0">
              <a:defRPr sz="1000" b="1">
                <a:solidFill>
                  <a:schemeClr val="tx1"/>
                </a:solidFill>
                <a:latin typeface="Arial" panose="020B0604020202020204" pitchFamily="34" charset="0"/>
              </a:defRPr>
            </a:lvl4pPr>
            <a:lvl5pPr marL="2057400" indent="-228600" eaLnBrk="0" hangingPunct="0">
              <a:defRPr sz="1000" b="1">
                <a:solidFill>
                  <a:schemeClr val="tx1"/>
                </a:solidFill>
                <a:latin typeface="Arial" panose="020B0604020202020204" pitchFamily="34" charset="0"/>
              </a:defRPr>
            </a:lvl5pPr>
            <a:lvl6pPr marL="2514600" indent="-228600" eaLnBrk="0" fontAlgn="base" hangingPunct="0">
              <a:spcBef>
                <a:spcPct val="0"/>
              </a:spcBef>
              <a:spcAft>
                <a:spcPct val="0"/>
              </a:spcAft>
              <a:defRPr sz="1000" b="1">
                <a:solidFill>
                  <a:schemeClr val="tx1"/>
                </a:solidFill>
                <a:latin typeface="Arial" panose="020B0604020202020204" pitchFamily="34" charset="0"/>
              </a:defRPr>
            </a:lvl6pPr>
            <a:lvl7pPr marL="2971800" indent="-228600" eaLnBrk="0" fontAlgn="base" hangingPunct="0">
              <a:spcBef>
                <a:spcPct val="0"/>
              </a:spcBef>
              <a:spcAft>
                <a:spcPct val="0"/>
              </a:spcAft>
              <a:defRPr sz="1000" b="1">
                <a:solidFill>
                  <a:schemeClr val="tx1"/>
                </a:solidFill>
                <a:latin typeface="Arial" panose="020B0604020202020204" pitchFamily="34" charset="0"/>
              </a:defRPr>
            </a:lvl7pPr>
            <a:lvl8pPr marL="3429000" indent="-228600" eaLnBrk="0" fontAlgn="base" hangingPunct="0">
              <a:spcBef>
                <a:spcPct val="0"/>
              </a:spcBef>
              <a:spcAft>
                <a:spcPct val="0"/>
              </a:spcAft>
              <a:defRPr sz="1000" b="1">
                <a:solidFill>
                  <a:schemeClr val="tx1"/>
                </a:solidFill>
                <a:latin typeface="Arial" panose="020B0604020202020204" pitchFamily="34" charset="0"/>
              </a:defRPr>
            </a:lvl8pPr>
            <a:lvl9pPr marL="3886200" indent="-228600" eaLnBrk="0" fontAlgn="base" hangingPunct="0">
              <a:spcBef>
                <a:spcPct val="0"/>
              </a:spcBef>
              <a:spcAft>
                <a:spcPct val="0"/>
              </a:spcAft>
              <a:defRPr sz="1000" b="1">
                <a:solidFill>
                  <a:schemeClr val="tx1"/>
                </a:solidFill>
                <a:latin typeface="Arial" panose="020B0604020202020204" pitchFamily="34" charset="0"/>
              </a:defRPr>
            </a:lvl9pPr>
          </a:lstStyle>
          <a:p>
            <a:pPr eaLnBrk="1" hangingPunct="1"/>
            <a:r>
              <a:rPr lang="en-US" altLang="en-US" sz="1200" b="0">
                <a:latin typeface="Times New Roman" panose="02020603050405020304" pitchFamily="18" charset="0"/>
              </a:rPr>
              <a:t>(c) 2008 Prentice-Hall, All rights reserved.</a:t>
            </a:r>
          </a:p>
        </p:txBody>
      </p:sp>
      <p:sp>
        <p:nvSpPr>
          <p:cNvPr id="57349" name="Slide Number Placeholder 4">
            <a:extLst>
              <a:ext uri="{FF2B5EF4-FFF2-40B4-BE49-F238E27FC236}">
                <a16:creationId xmlns:a16="http://schemas.microsoft.com/office/drawing/2014/main" xmlns="" id="{7CE2DFD6-DC98-0EAC-45E2-97612BA2C70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b="1">
                <a:solidFill>
                  <a:schemeClr val="tx1"/>
                </a:solidFill>
                <a:latin typeface="Arial" panose="020B0604020202020204" pitchFamily="34" charset="0"/>
              </a:defRPr>
            </a:lvl1pPr>
            <a:lvl2pPr marL="742950" indent="-285750" eaLnBrk="0" hangingPunct="0">
              <a:defRPr sz="1000" b="1">
                <a:solidFill>
                  <a:schemeClr val="tx1"/>
                </a:solidFill>
                <a:latin typeface="Arial" panose="020B0604020202020204" pitchFamily="34" charset="0"/>
              </a:defRPr>
            </a:lvl2pPr>
            <a:lvl3pPr marL="1143000" indent="-228600" eaLnBrk="0" hangingPunct="0">
              <a:defRPr sz="1000" b="1">
                <a:solidFill>
                  <a:schemeClr val="tx1"/>
                </a:solidFill>
                <a:latin typeface="Arial" panose="020B0604020202020204" pitchFamily="34" charset="0"/>
              </a:defRPr>
            </a:lvl3pPr>
            <a:lvl4pPr marL="1600200" indent="-228600" eaLnBrk="0" hangingPunct="0">
              <a:defRPr sz="1000" b="1">
                <a:solidFill>
                  <a:schemeClr val="tx1"/>
                </a:solidFill>
                <a:latin typeface="Arial" panose="020B0604020202020204" pitchFamily="34" charset="0"/>
              </a:defRPr>
            </a:lvl4pPr>
            <a:lvl5pPr marL="2057400" indent="-228600" eaLnBrk="0" hangingPunct="0">
              <a:defRPr sz="1000" b="1">
                <a:solidFill>
                  <a:schemeClr val="tx1"/>
                </a:solidFill>
                <a:latin typeface="Arial" panose="020B0604020202020204" pitchFamily="34" charset="0"/>
              </a:defRPr>
            </a:lvl5pPr>
            <a:lvl6pPr marL="2514600" indent="-228600" eaLnBrk="0" fontAlgn="base" hangingPunct="0">
              <a:spcBef>
                <a:spcPct val="0"/>
              </a:spcBef>
              <a:spcAft>
                <a:spcPct val="0"/>
              </a:spcAft>
              <a:defRPr sz="1000" b="1">
                <a:solidFill>
                  <a:schemeClr val="tx1"/>
                </a:solidFill>
                <a:latin typeface="Arial" panose="020B0604020202020204" pitchFamily="34" charset="0"/>
              </a:defRPr>
            </a:lvl6pPr>
            <a:lvl7pPr marL="2971800" indent="-228600" eaLnBrk="0" fontAlgn="base" hangingPunct="0">
              <a:spcBef>
                <a:spcPct val="0"/>
              </a:spcBef>
              <a:spcAft>
                <a:spcPct val="0"/>
              </a:spcAft>
              <a:defRPr sz="1000" b="1">
                <a:solidFill>
                  <a:schemeClr val="tx1"/>
                </a:solidFill>
                <a:latin typeface="Arial" panose="020B0604020202020204" pitchFamily="34" charset="0"/>
              </a:defRPr>
            </a:lvl7pPr>
            <a:lvl8pPr marL="3429000" indent="-228600" eaLnBrk="0" fontAlgn="base" hangingPunct="0">
              <a:spcBef>
                <a:spcPct val="0"/>
              </a:spcBef>
              <a:spcAft>
                <a:spcPct val="0"/>
              </a:spcAft>
              <a:defRPr sz="1000" b="1">
                <a:solidFill>
                  <a:schemeClr val="tx1"/>
                </a:solidFill>
                <a:latin typeface="Arial" panose="020B0604020202020204" pitchFamily="34" charset="0"/>
              </a:defRPr>
            </a:lvl8pPr>
            <a:lvl9pPr marL="3886200" indent="-228600" eaLnBrk="0" fontAlgn="base" hangingPunct="0">
              <a:spcBef>
                <a:spcPct val="0"/>
              </a:spcBef>
              <a:spcAft>
                <a:spcPct val="0"/>
              </a:spcAft>
              <a:defRPr sz="1000" b="1">
                <a:solidFill>
                  <a:schemeClr val="tx1"/>
                </a:solidFill>
                <a:latin typeface="Arial" panose="020B0604020202020204" pitchFamily="34" charset="0"/>
              </a:defRPr>
            </a:lvl9pPr>
          </a:lstStyle>
          <a:p>
            <a:pPr eaLnBrk="1" hangingPunct="1"/>
            <a:fld id="{75ED4C00-6137-4469-81EC-49262D71096B}" type="slidenum">
              <a:rPr lang="en-US" altLang="en-US" sz="1200" b="0">
                <a:latin typeface="Times New Roman" panose="02020603050405020304" pitchFamily="18" charset="0"/>
              </a:rPr>
              <a:pPr eaLnBrk="1" hangingPunct="1"/>
              <a:t>36</a:t>
            </a:fld>
            <a:endParaRPr lang="en-US" altLang="en-US" sz="1200" b="0">
              <a:latin typeface="Times New Roman" panose="02020603050405020304" pitchFamily="18" charset="0"/>
            </a:endParaRPr>
          </a:p>
        </p:txBody>
      </p:sp>
    </p:spTree>
    <p:extLst>
      <p:ext uri="{BB962C8B-B14F-4D97-AF65-F5344CB8AC3E}">
        <p14:creationId xmlns:p14="http://schemas.microsoft.com/office/powerpoint/2010/main" val="96931546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a:extLst>
              <a:ext uri="{FF2B5EF4-FFF2-40B4-BE49-F238E27FC236}">
                <a16:creationId xmlns:a16="http://schemas.microsoft.com/office/drawing/2014/main" xmlns="" id="{8A37BE3C-2EC8-4561-9F4B-2ABFBB88CDB3}"/>
              </a:ext>
            </a:extLst>
          </p:cNvPr>
          <p:cNvSpPr>
            <a:spLocks noGrp="1" noRot="1" noChangeAspect="1" noTextEdit="1"/>
          </p:cNvSpPr>
          <p:nvPr>
            <p:ph type="sldImg"/>
          </p:nvPr>
        </p:nvSpPr>
        <p:spPr>
          <a:ln/>
        </p:spPr>
      </p:sp>
      <p:sp>
        <p:nvSpPr>
          <p:cNvPr id="58371" name="Notes Placeholder 2">
            <a:extLst>
              <a:ext uri="{FF2B5EF4-FFF2-40B4-BE49-F238E27FC236}">
                <a16:creationId xmlns:a16="http://schemas.microsoft.com/office/drawing/2014/main" xmlns="" id="{675FA032-FA05-C429-E93C-2D36E3252D66}"/>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The final component is time orientation.  Long-term orientation societies will emphasize the future and what it takes to get to the future they desire, thrift and persistence.  Short-term orientation societies will emphasize the here and now.</a:t>
            </a:r>
          </a:p>
        </p:txBody>
      </p:sp>
      <p:sp>
        <p:nvSpPr>
          <p:cNvPr id="58372" name="Footer Placeholder 3">
            <a:extLst>
              <a:ext uri="{FF2B5EF4-FFF2-40B4-BE49-F238E27FC236}">
                <a16:creationId xmlns:a16="http://schemas.microsoft.com/office/drawing/2014/main" xmlns="" id="{84BBD8C9-7B01-A365-1C12-EAF856C303BF}"/>
              </a:ext>
            </a:extLst>
          </p:cNvPr>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b="1">
                <a:solidFill>
                  <a:schemeClr val="tx1"/>
                </a:solidFill>
                <a:latin typeface="Arial" panose="020B0604020202020204" pitchFamily="34" charset="0"/>
              </a:defRPr>
            </a:lvl1pPr>
            <a:lvl2pPr marL="742950" indent="-285750" eaLnBrk="0" hangingPunct="0">
              <a:defRPr sz="1000" b="1">
                <a:solidFill>
                  <a:schemeClr val="tx1"/>
                </a:solidFill>
                <a:latin typeface="Arial" panose="020B0604020202020204" pitchFamily="34" charset="0"/>
              </a:defRPr>
            </a:lvl2pPr>
            <a:lvl3pPr marL="1143000" indent="-228600" eaLnBrk="0" hangingPunct="0">
              <a:defRPr sz="1000" b="1">
                <a:solidFill>
                  <a:schemeClr val="tx1"/>
                </a:solidFill>
                <a:latin typeface="Arial" panose="020B0604020202020204" pitchFamily="34" charset="0"/>
              </a:defRPr>
            </a:lvl3pPr>
            <a:lvl4pPr marL="1600200" indent="-228600" eaLnBrk="0" hangingPunct="0">
              <a:defRPr sz="1000" b="1">
                <a:solidFill>
                  <a:schemeClr val="tx1"/>
                </a:solidFill>
                <a:latin typeface="Arial" panose="020B0604020202020204" pitchFamily="34" charset="0"/>
              </a:defRPr>
            </a:lvl4pPr>
            <a:lvl5pPr marL="2057400" indent="-228600" eaLnBrk="0" hangingPunct="0">
              <a:defRPr sz="1000" b="1">
                <a:solidFill>
                  <a:schemeClr val="tx1"/>
                </a:solidFill>
                <a:latin typeface="Arial" panose="020B0604020202020204" pitchFamily="34" charset="0"/>
              </a:defRPr>
            </a:lvl5pPr>
            <a:lvl6pPr marL="2514600" indent="-228600" eaLnBrk="0" fontAlgn="base" hangingPunct="0">
              <a:spcBef>
                <a:spcPct val="0"/>
              </a:spcBef>
              <a:spcAft>
                <a:spcPct val="0"/>
              </a:spcAft>
              <a:defRPr sz="1000" b="1">
                <a:solidFill>
                  <a:schemeClr val="tx1"/>
                </a:solidFill>
                <a:latin typeface="Arial" panose="020B0604020202020204" pitchFamily="34" charset="0"/>
              </a:defRPr>
            </a:lvl6pPr>
            <a:lvl7pPr marL="2971800" indent="-228600" eaLnBrk="0" fontAlgn="base" hangingPunct="0">
              <a:spcBef>
                <a:spcPct val="0"/>
              </a:spcBef>
              <a:spcAft>
                <a:spcPct val="0"/>
              </a:spcAft>
              <a:defRPr sz="1000" b="1">
                <a:solidFill>
                  <a:schemeClr val="tx1"/>
                </a:solidFill>
                <a:latin typeface="Arial" panose="020B0604020202020204" pitchFamily="34" charset="0"/>
              </a:defRPr>
            </a:lvl7pPr>
            <a:lvl8pPr marL="3429000" indent="-228600" eaLnBrk="0" fontAlgn="base" hangingPunct="0">
              <a:spcBef>
                <a:spcPct val="0"/>
              </a:spcBef>
              <a:spcAft>
                <a:spcPct val="0"/>
              </a:spcAft>
              <a:defRPr sz="1000" b="1">
                <a:solidFill>
                  <a:schemeClr val="tx1"/>
                </a:solidFill>
                <a:latin typeface="Arial" panose="020B0604020202020204" pitchFamily="34" charset="0"/>
              </a:defRPr>
            </a:lvl8pPr>
            <a:lvl9pPr marL="3886200" indent="-228600" eaLnBrk="0" fontAlgn="base" hangingPunct="0">
              <a:spcBef>
                <a:spcPct val="0"/>
              </a:spcBef>
              <a:spcAft>
                <a:spcPct val="0"/>
              </a:spcAft>
              <a:defRPr sz="1000" b="1">
                <a:solidFill>
                  <a:schemeClr val="tx1"/>
                </a:solidFill>
                <a:latin typeface="Arial" panose="020B0604020202020204" pitchFamily="34" charset="0"/>
              </a:defRPr>
            </a:lvl9pPr>
          </a:lstStyle>
          <a:p>
            <a:pPr eaLnBrk="1" hangingPunct="1"/>
            <a:r>
              <a:rPr lang="en-US" altLang="en-US" sz="1200" b="0">
                <a:latin typeface="Times New Roman" panose="02020603050405020304" pitchFamily="18" charset="0"/>
              </a:rPr>
              <a:t>(c) 2008 Prentice-Hall, All rights reserved.</a:t>
            </a:r>
          </a:p>
        </p:txBody>
      </p:sp>
      <p:sp>
        <p:nvSpPr>
          <p:cNvPr id="58373" name="Slide Number Placeholder 4">
            <a:extLst>
              <a:ext uri="{FF2B5EF4-FFF2-40B4-BE49-F238E27FC236}">
                <a16:creationId xmlns:a16="http://schemas.microsoft.com/office/drawing/2014/main" xmlns="" id="{9C4636FE-512C-1D45-3FAB-8533C6C641F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b="1">
                <a:solidFill>
                  <a:schemeClr val="tx1"/>
                </a:solidFill>
                <a:latin typeface="Arial" panose="020B0604020202020204" pitchFamily="34" charset="0"/>
              </a:defRPr>
            </a:lvl1pPr>
            <a:lvl2pPr marL="742950" indent="-285750" eaLnBrk="0" hangingPunct="0">
              <a:defRPr sz="1000" b="1">
                <a:solidFill>
                  <a:schemeClr val="tx1"/>
                </a:solidFill>
                <a:latin typeface="Arial" panose="020B0604020202020204" pitchFamily="34" charset="0"/>
              </a:defRPr>
            </a:lvl2pPr>
            <a:lvl3pPr marL="1143000" indent="-228600" eaLnBrk="0" hangingPunct="0">
              <a:defRPr sz="1000" b="1">
                <a:solidFill>
                  <a:schemeClr val="tx1"/>
                </a:solidFill>
                <a:latin typeface="Arial" panose="020B0604020202020204" pitchFamily="34" charset="0"/>
              </a:defRPr>
            </a:lvl3pPr>
            <a:lvl4pPr marL="1600200" indent="-228600" eaLnBrk="0" hangingPunct="0">
              <a:defRPr sz="1000" b="1">
                <a:solidFill>
                  <a:schemeClr val="tx1"/>
                </a:solidFill>
                <a:latin typeface="Arial" panose="020B0604020202020204" pitchFamily="34" charset="0"/>
              </a:defRPr>
            </a:lvl4pPr>
            <a:lvl5pPr marL="2057400" indent="-228600" eaLnBrk="0" hangingPunct="0">
              <a:defRPr sz="1000" b="1">
                <a:solidFill>
                  <a:schemeClr val="tx1"/>
                </a:solidFill>
                <a:latin typeface="Arial" panose="020B0604020202020204" pitchFamily="34" charset="0"/>
              </a:defRPr>
            </a:lvl5pPr>
            <a:lvl6pPr marL="2514600" indent="-228600" eaLnBrk="0" fontAlgn="base" hangingPunct="0">
              <a:spcBef>
                <a:spcPct val="0"/>
              </a:spcBef>
              <a:spcAft>
                <a:spcPct val="0"/>
              </a:spcAft>
              <a:defRPr sz="1000" b="1">
                <a:solidFill>
                  <a:schemeClr val="tx1"/>
                </a:solidFill>
                <a:latin typeface="Arial" panose="020B0604020202020204" pitchFamily="34" charset="0"/>
              </a:defRPr>
            </a:lvl6pPr>
            <a:lvl7pPr marL="2971800" indent="-228600" eaLnBrk="0" fontAlgn="base" hangingPunct="0">
              <a:spcBef>
                <a:spcPct val="0"/>
              </a:spcBef>
              <a:spcAft>
                <a:spcPct val="0"/>
              </a:spcAft>
              <a:defRPr sz="1000" b="1">
                <a:solidFill>
                  <a:schemeClr val="tx1"/>
                </a:solidFill>
                <a:latin typeface="Arial" panose="020B0604020202020204" pitchFamily="34" charset="0"/>
              </a:defRPr>
            </a:lvl7pPr>
            <a:lvl8pPr marL="3429000" indent="-228600" eaLnBrk="0" fontAlgn="base" hangingPunct="0">
              <a:spcBef>
                <a:spcPct val="0"/>
              </a:spcBef>
              <a:spcAft>
                <a:spcPct val="0"/>
              </a:spcAft>
              <a:defRPr sz="1000" b="1">
                <a:solidFill>
                  <a:schemeClr val="tx1"/>
                </a:solidFill>
                <a:latin typeface="Arial" panose="020B0604020202020204" pitchFamily="34" charset="0"/>
              </a:defRPr>
            </a:lvl8pPr>
            <a:lvl9pPr marL="3886200" indent="-228600" eaLnBrk="0" fontAlgn="base" hangingPunct="0">
              <a:spcBef>
                <a:spcPct val="0"/>
              </a:spcBef>
              <a:spcAft>
                <a:spcPct val="0"/>
              </a:spcAft>
              <a:defRPr sz="1000" b="1">
                <a:solidFill>
                  <a:schemeClr val="tx1"/>
                </a:solidFill>
                <a:latin typeface="Arial" panose="020B0604020202020204" pitchFamily="34" charset="0"/>
              </a:defRPr>
            </a:lvl9pPr>
          </a:lstStyle>
          <a:p>
            <a:pPr eaLnBrk="1" hangingPunct="1"/>
            <a:fld id="{58622377-E628-4A15-8E05-FCB0EE0A04B8}" type="slidenum">
              <a:rPr lang="en-US" altLang="en-US" sz="1200" b="0">
                <a:latin typeface="Times New Roman" panose="02020603050405020304" pitchFamily="18" charset="0"/>
              </a:rPr>
              <a:pPr eaLnBrk="1" hangingPunct="1"/>
              <a:t>37</a:t>
            </a:fld>
            <a:endParaRPr lang="en-US" altLang="en-US" sz="1200" b="0">
              <a:latin typeface="Times New Roman" panose="02020603050405020304" pitchFamily="18" charset="0"/>
            </a:endParaRPr>
          </a:p>
        </p:txBody>
      </p:sp>
    </p:spTree>
    <p:extLst>
      <p:ext uri="{BB962C8B-B14F-4D97-AF65-F5344CB8AC3E}">
        <p14:creationId xmlns:p14="http://schemas.microsoft.com/office/powerpoint/2010/main" val="262550039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a:extLst>
              <a:ext uri="{FF2B5EF4-FFF2-40B4-BE49-F238E27FC236}">
                <a16:creationId xmlns:a16="http://schemas.microsoft.com/office/drawing/2014/main" xmlns="" id="{8E6622F0-AC1B-7ACF-4B5C-41836F5FB8FF}"/>
              </a:ext>
            </a:extLst>
          </p:cNvPr>
          <p:cNvSpPr>
            <a:spLocks noGrp="1" noRot="1" noChangeAspect="1" noTextEdit="1"/>
          </p:cNvSpPr>
          <p:nvPr>
            <p:ph type="sldImg"/>
          </p:nvPr>
        </p:nvSpPr>
        <p:spPr>
          <a:ln/>
        </p:spPr>
      </p:sp>
      <p:sp>
        <p:nvSpPr>
          <p:cNvPr id="59395" name="Notes Placeholder 2">
            <a:extLst>
              <a:ext uri="{FF2B5EF4-FFF2-40B4-BE49-F238E27FC236}">
                <a16:creationId xmlns:a16="http://schemas.microsoft.com/office/drawing/2014/main" xmlns="" id="{6CCA666A-891F-2AE0-3177-EBED78B06C79}"/>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This framework shows that there are differences in values between cultures and this encouraged research in the area of cultural differences.  However, the original data was limited in scope and many judgment calls were made in the conclusions.  Even though there are some variances between common perception of cultures and the research, this framework remains extremely popular and is used widely.</a:t>
            </a:r>
          </a:p>
        </p:txBody>
      </p:sp>
      <p:sp>
        <p:nvSpPr>
          <p:cNvPr id="59396" name="Footer Placeholder 3">
            <a:extLst>
              <a:ext uri="{FF2B5EF4-FFF2-40B4-BE49-F238E27FC236}">
                <a16:creationId xmlns:a16="http://schemas.microsoft.com/office/drawing/2014/main" xmlns="" id="{FBB52536-E2C7-93BF-6F32-359FEF3F16A4}"/>
              </a:ext>
            </a:extLst>
          </p:cNvPr>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b="1">
                <a:solidFill>
                  <a:schemeClr val="tx1"/>
                </a:solidFill>
                <a:latin typeface="Arial" panose="020B0604020202020204" pitchFamily="34" charset="0"/>
              </a:defRPr>
            </a:lvl1pPr>
            <a:lvl2pPr marL="742950" indent="-285750" eaLnBrk="0" hangingPunct="0">
              <a:defRPr sz="1000" b="1">
                <a:solidFill>
                  <a:schemeClr val="tx1"/>
                </a:solidFill>
                <a:latin typeface="Arial" panose="020B0604020202020204" pitchFamily="34" charset="0"/>
              </a:defRPr>
            </a:lvl2pPr>
            <a:lvl3pPr marL="1143000" indent="-228600" eaLnBrk="0" hangingPunct="0">
              <a:defRPr sz="1000" b="1">
                <a:solidFill>
                  <a:schemeClr val="tx1"/>
                </a:solidFill>
                <a:latin typeface="Arial" panose="020B0604020202020204" pitchFamily="34" charset="0"/>
              </a:defRPr>
            </a:lvl3pPr>
            <a:lvl4pPr marL="1600200" indent="-228600" eaLnBrk="0" hangingPunct="0">
              <a:defRPr sz="1000" b="1">
                <a:solidFill>
                  <a:schemeClr val="tx1"/>
                </a:solidFill>
                <a:latin typeface="Arial" panose="020B0604020202020204" pitchFamily="34" charset="0"/>
              </a:defRPr>
            </a:lvl4pPr>
            <a:lvl5pPr marL="2057400" indent="-228600" eaLnBrk="0" hangingPunct="0">
              <a:defRPr sz="1000" b="1">
                <a:solidFill>
                  <a:schemeClr val="tx1"/>
                </a:solidFill>
                <a:latin typeface="Arial" panose="020B0604020202020204" pitchFamily="34" charset="0"/>
              </a:defRPr>
            </a:lvl5pPr>
            <a:lvl6pPr marL="2514600" indent="-228600" eaLnBrk="0" fontAlgn="base" hangingPunct="0">
              <a:spcBef>
                <a:spcPct val="0"/>
              </a:spcBef>
              <a:spcAft>
                <a:spcPct val="0"/>
              </a:spcAft>
              <a:defRPr sz="1000" b="1">
                <a:solidFill>
                  <a:schemeClr val="tx1"/>
                </a:solidFill>
                <a:latin typeface="Arial" panose="020B0604020202020204" pitchFamily="34" charset="0"/>
              </a:defRPr>
            </a:lvl6pPr>
            <a:lvl7pPr marL="2971800" indent="-228600" eaLnBrk="0" fontAlgn="base" hangingPunct="0">
              <a:spcBef>
                <a:spcPct val="0"/>
              </a:spcBef>
              <a:spcAft>
                <a:spcPct val="0"/>
              </a:spcAft>
              <a:defRPr sz="1000" b="1">
                <a:solidFill>
                  <a:schemeClr val="tx1"/>
                </a:solidFill>
                <a:latin typeface="Arial" panose="020B0604020202020204" pitchFamily="34" charset="0"/>
              </a:defRPr>
            </a:lvl7pPr>
            <a:lvl8pPr marL="3429000" indent="-228600" eaLnBrk="0" fontAlgn="base" hangingPunct="0">
              <a:spcBef>
                <a:spcPct val="0"/>
              </a:spcBef>
              <a:spcAft>
                <a:spcPct val="0"/>
              </a:spcAft>
              <a:defRPr sz="1000" b="1">
                <a:solidFill>
                  <a:schemeClr val="tx1"/>
                </a:solidFill>
                <a:latin typeface="Arial" panose="020B0604020202020204" pitchFamily="34" charset="0"/>
              </a:defRPr>
            </a:lvl8pPr>
            <a:lvl9pPr marL="3886200" indent="-228600" eaLnBrk="0" fontAlgn="base" hangingPunct="0">
              <a:spcBef>
                <a:spcPct val="0"/>
              </a:spcBef>
              <a:spcAft>
                <a:spcPct val="0"/>
              </a:spcAft>
              <a:defRPr sz="1000" b="1">
                <a:solidFill>
                  <a:schemeClr val="tx1"/>
                </a:solidFill>
                <a:latin typeface="Arial" panose="020B0604020202020204" pitchFamily="34" charset="0"/>
              </a:defRPr>
            </a:lvl9pPr>
          </a:lstStyle>
          <a:p>
            <a:pPr eaLnBrk="1" hangingPunct="1"/>
            <a:r>
              <a:rPr lang="en-US" altLang="en-US" sz="1200" b="0">
                <a:latin typeface="Times New Roman" panose="02020603050405020304" pitchFamily="18" charset="0"/>
              </a:rPr>
              <a:t>(c) 2008 Prentice-Hall, All rights reserved.</a:t>
            </a:r>
          </a:p>
        </p:txBody>
      </p:sp>
      <p:sp>
        <p:nvSpPr>
          <p:cNvPr id="59397" name="Slide Number Placeholder 4">
            <a:extLst>
              <a:ext uri="{FF2B5EF4-FFF2-40B4-BE49-F238E27FC236}">
                <a16:creationId xmlns:a16="http://schemas.microsoft.com/office/drawing/2014/main" xmlns="" id="{BD2BBE92-15F7-0644-D84B-AECB6562BB3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b="1">
                <a:solidFill>
                  <a:schemeClr val="tx1"/>
                </a:solidFill>
                <a:latin typeface="Arial" panose="020B0604020202020204" pitchFamily="34" charset="0"/>
              </a:defRPr>
            </a:lvl1pPr>
            <a:lvl2pPr marL="742950" indent="-285750" eaLnBrk="0" hangingPunct="0">
              <a:defRPr sz="1000" b="1">
                <a:solidFill>
                  <a:schemeClr val="tx1"/>
                </a:solidFill>
                <a:latin typeface="Arial" panose="020B0604020202020204" pitchFamily="34" charset="0"/>
              </a:defRPr>
            </a:lvl2pPr>
            <a:lvl3pPr marL="1143000" indent="-228600" eaLnBrk="0" hangingPunct="0">
              <a:defRPr sz="1000" b="1">
                <a:solidFill>
                  <a:schemeClr val="tx1"/>
                </a:solidFill>
                <a:latin typeface="Arial" panose="020B0604020202020204" pitchFamily="34" charset="0"/>
              </a:defRPr>
            </a:lvl3pPr>
            <a:lvl4pPr marL="1600200" indent="-228600" eaLnBrk="0" hangingPunct="0">
              <a:defRPr sz="1000" b="1">
                <a:solidFill>
                  <a:schemeClr val="tx1"/>
                </a:solidFill>
                <a:latin typeface="Arial" panose="020B0604020202020204" pitchFamily="34" charset="0"/>
              </a:defRPr>
            </a:lvl4pPr>
            <a:lvl5pPr marL="2057400" indent="-228600" eaLnBrk="0" hangingPunct="0">
              <a:defRPr sz="1000" b="1">
                <a:solidFill>
                  <a:schemeClr val="tx1"/>
                </a:solidFill>
                <a:latin typeface="Arial" panose="020B0604020202020204" pitchFamily="34" charset="0"/>
              </a:defRPr>
            </a:lvl5pPr>
            <a:lvl6pPr marL="2514600" indent="-228600" eaLnBrk="0" fontAlgn="base" hangingPunct="0">
              <a:spcBef>
                <a:spcPct val="0"/>
              </a:spcBef>
              <a:spcAft>
                <a:spcPct val="0"/>
              </a:spcAft>
              <a:defRPr sz="1000" b="1">
                <a:solidFill>
                  <a:schemeClr val="tx1"/>
                </a:solidFill>
                <a:latin typeface="Arial" panose="020B0604020202020204" pitchFamily="34" charset="0"/>
              </a:defRPr>
            </a:lvl6pPr>
            <a:lvl7pPr marL="2971800" indent="-228600" eaLnBrk="0" fontAlgn="base" hangingPunct="0">
              <a:spcBef>
                <a:spcPct val="0"/>
              </a:spcBef>
              <a:spcAft>
                <a:spcPct val="0"/>
              </a:spcAft>
              <a:defRPr sz="1000" b="1">
                <a:solidFill>
                  <a:schemeClr val="tx1"/>
                </a:solidFill>
                <a:latin typeface="Arial" panose="020B0604020202020204" pitchFamily="34" charset="0"/>
              </a:defRPr>
            </a:lvl7pPr>
            <a:lvl8pPr marL="3429000" indent="-228600" eaLnBrk="0" fontAlgn="base" hangingPunct="0">
              <a:spcBef>
                <a:spcPct val="0"/>
              </a:spcBef>
              <a:spcAft>
                <a:spcPct val="0"/>
              </a:spcAft>
              <a:defRPr sz="1000" b="1">
                <a:solidFill>
                  <a:schemeClr val="tx1"/>
                </a:solidFill>
                <a:latin typeface="Arial" panose="020B0604020202020204" pitchFamily="34" charset="0"/>
              </a:defRPr>
            </a:lvl8pPr>
            <a:lvl9pPr marL="3886200" indent="-228600" eaLnBrk="0" fontAlgn="base" hangingPunct="0">
              <a:spcBef>
                <a:spcPct val="0"/>
              </a:spcBef>
              <a:spcAft>
                <a:spcPct val="0"/>
              </a:spcAft>
              <a:defRPr sz="1000" b="1">
                <a:solidFill>
                  <a:schemeClr val="tx1"/>
                </a:solidFill>
                <a:latin typeface="Arial" panose="020B0604020202020204" pitchFamily="34" charset="0"/>
              </a:defRPr>
            </a:lvl9pPr>
          </a:lstStyle>
          <a:p>
            <a:pPr eaLnBrk="1" hangingPunct="1"/>
            <a:fld id="{CB96F80D-E63B-4437-9BFD-69896434EF97}" type="slidenum">
              <a:rPr lang="en-US" altLang="en-US" sz="1200" b="0">
                <a:latin typeface="Times New Roman" panose="02020603050405020304" pitchFamily="18" charset="0"/>
              </a:rPr>
              <a:pPr eaLnBrk="1" hangingPunct="1"/>
              <a:t>38</a:t>
            </a:fld>
            <a:endParaRPr lang="en-US" altLang="en-US" sz="1200" b="0">
              <a:latin typeface="Times New Roman" panose="02020603050405020304" pitchFamily="18" charset="0"/>
            </a:endParaRPr>
          </a:p>
        </p:txBody>
      </p:sp>
    </p:spTree>
    <p:extLst>
      <p:ext uri="{BB962C8B-B14F-4D97-AF65-F5344CB8AC3E}">
        <p14:creationId xmlns:p14="http://schemas.microsoft.com/office/powerpoint/2010/main" val="244860624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1" name="Rectangle 2"/>
          <p:cNvSpPr>
            <a:spLocks noGrp="1" noRot="1" noChangeAspect="1" noChangeArrowheads="1" noTextEdit="1"/>
          </p:cNvSpPr>
          <p:nvPr>
            <p:ph type="sldImg"/>
          </p:nvPr>
        </p:nvSpPr>
        <p:spPr>
          <a:ln/>
        </p:spPr>
      </p:sp>
      <p:sp>
        <p:nvSpPr>
          <p:cNvPr id="83972" name="Rectangle 3"/>
          <p:cNvSpPr>
            <a:spLocks noGrp="1" noChangeArrowheads="1"/>
          </p:cNvSpPr>
          <p:nvPr>
            <p:ph type="body" idx="1"/>
          </p:nvPr>
        </p:nvSpPr>
        <p:spPr>
          <a:noFill/>
        </p:spPr>
        <p:txBody>
          <a:bodyPr/>
          <a:lstStyle/>
          <a:p>
            <a:pPr eaLnBrk="1" hangingPunct="1"/>
            <a:r>
              <a:rPr lang="en-US" altLang="en-US" dirty="0"/>
              <a:t>LO 4-5</a:t>
            </a:r>
            <a:r>
              <a:rPr lang="en-US" altLang="en-US" baseline="0" dirty="0"/>
              <a:t> </a:t>
            </a:r>
            <a:r>
              <a:rPr lang="en-US" dirty="0"/>
              <a:t>Demonstrate an appreciation for the economic and business implications of cultural change.</a:t>
            </a:r>
          </a:p>
          <a:p>
            <a:pPr eaLnBrk="1" hangingPunct="1"/>
            <a:endParaRPr lang="en-US" altLang="en-US" dirty="0"/>
          </a:p>
          <a:p>
            <a:pPr eaLnBrk="1" hangingPunct="1"/>
            <a:r>
              <a:rPr lang="en-US" dirty="0"/>
              <a:t>For another illustration of cultural change, consider Japan. Some academics argue that a major cultural shift has been occurring in Japan, with a move toward greater individualism.</a:t>
            </a:r>
            <a:r>
              <a:rPr lang="en-US" baseline="30000" dirty="0">
                <a:hlinkClick r:id="rId3"/>
              </a:rPr>
              <a:t>74</a:t>
            </a:r>
            <a:r>
              <a:rPr lang="en-US" dirty="0"/>
              <a:t> The model Japanese office worker, or “</a:t>
            </a:r>
            <a:r>
              <a:rPr lang="en-US" dirty="0" err="1"/>
              <a:t>salaryman</a:t>
            </a:r>
            <a:r>
              <a:rPr lang="en-US" dirty="0"/>
              <a:t>,” is characterized as being loyal to his boss and the organization to the point of giving up evenings, weekends, and vacations to serve the organization, which is the collective the employee is a member of. However, a new generation of office workers may not fit this model.</a:t>
            </a:r>
            <a:endParaRPr lang="en-US" altLang="en-US" dirty="0"/>
          </a:p>
        </p:txBody>
      </p:sp>
      <p:sp>
        <p:nvSpPr>
          <p:cNvPr id="4" name="Slide Number Placeholder 3">
            <a:extLst>
              <a:ext uri="{FF2B5EF4-FFF2-40B4-BE49-F238E27FC236}">
                <a16:creationId xmlns="" xmlns:a16="http://schemas.microsoft.com/office/drawing/2014/main" id="{A1DB371E-D2F2-4CDF-B8D1-E1EADB8D9B34}"/>
              </a:ext>
            </a:extLst>
          </p:cNvPr>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C490D86B-9A10-43DA-A595-B80CE686CD9E}" type="slidenum">
              <a:rPr lang="en-US" altLang="en-US" sz="800" smtClean="0"/>
              <a:pPr eaLnBrk="1" hangingPunct="1">
                <a:spcBef>
                  <a:spcPct val="0"/>
                </a:spcBef>
              </a:pPr>
              <a:t>39</a:t>
            </a:fld>
            <a:endParaRPr lang="en-US" altLang="en-US" sz="800" dirty="0"/>
          </a:p>
        </p:txBody>
      </p:sp>
    </p:spTree>
    <p:extLst>
      <p:ext uri="{BB962C8B-B14F-4D97-AF65-F5344CB8AC3E}">
        <p14:creationId xmlns:p14="http://schemas.microsoft.com/office/powerpoint/2010/main" val="73120154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Rectangle 2"/>
          <p:cNvSpPr>
            <a:spLocks noGrp="1" noRot="1" noChangeAspect="1" noChangeArrowheads="1" noTextEdit="1"/>
          </p:cNvSpPr>
          <p:nvPr>
            <p:ph type="sldImg"/>
          </p:nvPr>
        </p:nvSpPr>
        <p:spPr>
          <a:ln/>
        </p:spPr>
      </p:sp>
      <p:sp>
        <p:nvSpPr>
          <p:cNvPr id="84996" name="Rectangle 3"/>
          <p:cNvSpPr>
            <a:spLocks noGrp="1" noChangeArrowheads="1"/>
          </p:cNvSpPr>
          <p:nvPr>
            <p:ph type="body" idx="1"/>
          </p:nvPr>
        </p:nvSpPr>
        <p:spPr>
          <a:noFill/>
        </p:spPr>
        <p:txBody>
          <a:bodyPr/>
          <a:lstStyle/>
          <a:p>
            <a:pPr eaLnBrk="1" hangingPunct="1"/>
            <a:endParaRPr lang="en-US" altLang="en-US" dirty="0"/>
          </a:p>
        </p:txBody>
      </p:sp>
      <p:sp>
        <p:nvSpPr>
          <p:cNvPr id="4" name="Slide Number Placeholder 3">
            <a:extLst>
              <a:ext uri="{FF2B5EF4-FFF2-40B4-BE49-F238E27FC236}">
                <a16:creationId xmlns="" xmlns:a16="http://schemas.microsoft.com/office/drawing/2014/main" id="{3BB035BF-399A-40FB-A7E2-8968233B55F4}"/>
              </a:ext>
            </a:extLst>
          </p:cNvPr>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C490D86B-9A10-43DA-A595-B80CE686CD9E}" type="slidenum">
              <a:rPr lang="en-US" altLang="en-US" sz="800" smtClean="0"/>
              <a:pPr eaLnBrk="1" hangingPunct="1">
                <a:spcBef>
                  <a:spcPct val="0"/>
                </a:spcBef>
              </a:pPr>
              <a:t>40</a:t>
            </a:fld>
            <a:endParaRPr lang="en-US" altLang="en-US" sz="800" dirty="0"/>
          </a:p>
        </p:txBody>
      </p:sp>
    </p:spTree>
    <p:extLst>
      <p:ext uri="{BB962C8B-B14F-4D97-AF65-F5344CB8AC3E}">
        <p14:creationId xmlns:p14="http://schemas.microsoft.com/office/powerpoint/2010/main" val="330252467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p:spPr>
        <p:txBody>
          <a:bodyPr/>
          <a:lstStyle/>
          <a:p>
            <a:pPr eaLnBrk="1" hangingPunct="1"/>
            <a:r>
              <a:rPr lang="en-US" dirty="0"/>
              <a:t>To combat the danger of being ill-informed, international businesses should consider employing local citizens to help them do business in a particular culture. They must also ensure that home-country executives are well-versed enough to understand how differences in culture affect the practice of business. Transferring executives globally at regular intervals to expose them to different cultures will help build a cadre of knowledgeable executives.</a:t>
            </a:r>
            <a:endParaRPr lang="en-US" altLang="en-US" dirty="0"/>
          </a:p>
        </p:txBody>
      </p:sp>
      <p:sp>
        <p:nvSpPr>
          <p:cNvPr id="4" name="Slide Number Placeholder 3">
            <a:extLst>
              <a:ext uri="{FF2B5EF4-FFF2-40B4-BE49-F238E27FC236}">
                <a16:creationId xmlns="" xmlns:a16="http://schemas.microsoft.com/office/drawing/2014/main" id="{0A489590-4105-41A8-993B-677E59985EDD}"/>
              </a:ext>
            </a:extLst>
          </p:cNvPr>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C490D86B-9A10-43DA-A595-B80CE686CD9E}" type="slidenum">
              <a:rPr lang="en-US" altLang="en-US" sz="800" smtClean="0"/>
              <a:pPr eaLnBrk="1" hangingPunct="1">
                <a:spcBef>
                  <a:spcPct val="0"/>
                </a:spcBef>
              </a:pPr>
              <a:t>41</a:t>
            </a:fld>
            <a:endParaRPr lang="en-US" altLang="en-US" sz="800" dirty="0"/>
          </a:p>
        </p:txBody>
      </p:sp>
    </p:spTree>
    <p:extLst>
      <p:ext uri="{BB962C8B-B14F-4D97-AF65-F5344CB8AC3E}">
        <p14:creationId xmlns:p14="http://schemas.microsoft.com/office/powerpoint/2010/main" val="19900518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p:spPr>
        <p:txBody>
          <a:bodyPr/>
          <a:lstStyle/>
          <a:p>
            <a:pPr eaLnBrk="1" hangingPunct="1"/>
            <a:r>
              <a:rPr lang="en-US" dirty="0"/>
              <a:t>Keep in mind that as important as culture is to people, companies, and society, it is probably less important than economic, political, and legal systems in explaining differential economic growth between nations.  </a:t>
            </a:r>
            <a:endParaRPr lang="en-US" altLang="en-US" dirty="0"/>
          </a:p>
          <a:p>
            <a:pPr eaLnBrk="1" hangingPunct="1"/>
            <a:endParaRPr lang="en-US" altLang="en-US" dirty="0"/>
          </a:p>
        </p:txBody>
      </p:sp>
      <p:sp>
        <p:nvSpPr>
          <p:cNvPr id="4" name="Slide Number Placeholder 3">
            <a:extLst>
              <a:ext uri="{FF2B5EF4-FFF2-40B4-BE49-F238E27FC236}">
                <a16:creationId xmlns="" xmlns:a16="http://schemas.microsoft.com/office/drawing/2014/main" id="{BDB12143-02F2-42F1-A0C3-5E53920F101E}"/>
              </a:ext>
            </a:extLst>
          </p:cNvPr>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C490D86B-9A10-43DA-A595-B80CE686CD9E}" type="slidenum">
              <a:rPr lang="en-US" altLang="en-US" sz="800" smtClean="0"/>
              <a:pPr eaLnBrk="1" hangingPunct="1">
                <a:spcBef>
                  <a:spcPct val="0"/>
                </a:spcBef>
              </a:pPr>
              <a:t>42</a:t>
            </a:fld>
            <a:endParaRPr lang="en-US" altLang="en-US" sz="800" dirty="0"/>
          </a:p>
        </p:txBody>
      </p:sp>
    </p:spTree>
    <p:extLst>
      <p:ext uri="{BB962C8B-B14F-4D97-AF65-F5344CB8AC3E}">
        <p14:creationId xmlns:p14="http://schemas.microsoft.com/office/powerpoint/2010/main" val="376846547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RedBar-Title and Content">
    <p:spTree>
      <p:nvGrpSpPr>
        <p:cNvPr id="1" name=""/>
        <p:cNvGrpSpPr/>
        <p:nvPr/>
      </p:nvGrpSpPr>
      <p:grpSpPr>
        <a:xfrm>
          <a:off x="0" y="0"/>
          <a:ext cx="0" cy="0"/>
          <a:chOff x="0" y="0"/>
          <a:chExt cx="0" cy="0"/>
        </a:xfrm>
      </p:grpSpPr>
      <p:sp>
        <p:nvSpPr>
          <p:cNvPr id="6" name="Slide Title"/>
          <p:cNvSpPr>
            <a:spLocks noGrp="1"/>
          </p:cNvSpPr>
          <p:nvPr>
            <p:ph type="title"/>
          </p:nvPr>
        </p:nvSpPr>
        <p:spPr>
          <a:xfrm>
            <a:off x="0" y="228600"/>
            <a:ext cx="12192000" cy="609600"/>
          </a:xfrm>
          <a:prstGeom prst="rect">
            <a:avLst/>
          </a:prstGeom>
        </p:spPr>
        <p:txBody>
          <a:bodyPr/>
          <a:lstStyle>
            <a:lvl1pPr>
              <a:defRPr sz="3600">
                <a:solidFill>
                  <a:srgbClr val="0070C0"/>
                </a:solidFill>
              </a:defRPr>
            </a:lvl1pPr>
          </a:lstStyle>
          <a:p>
            <a:r>
              <a:rPr lang="en-US" dirty="0"/>
              <a:t>Click to edit Master title style</a:t>
            </a:r>
          </a:p>
        </p:txBody>
      </p:sp>
      <p:sp>
        <p:nvSpPr>
          <p:cNvPr id="3" name="Content Placeholder 1"/>
          <p:cNvSpPr>
            <a:spLocks noGrp="1"/>
          </p:cNvSpPr>
          <p:nvPr>
            <p:ph idx="1" hasCustomPrompt="1"/>
          </p:nvPr>
        </p:nvSpPr>
        <p:spPr>
          <a:xfrm>
            <a:off x="609600" y="990600"/>
            <a:ext cx="10972800" cy="5562600"/>
          </a:xfrm>
          <a:prstGeom prst="rect">
            <a:avLst/>
          </a:prstGeom>
        </p:spPr>
        <p:txBody>
          <a:bodyPr/>
          <a:lstStyle>
            <a:lvl1pPr marL="0" indent="0">
              <a:spcAft>
                <a:spcPts val="800"/>
              </a:spcAft>
              <a:buClr>
                <a:srgbClr val="92D050"/>
              </a:buClr>
              <a:buFont typeface="Wingdings" panose="05000000000000000000" pitchFamily="2" charset="2"/>
              <a:buNone/>
              <a:defRPr sz="2800"/>
            </a:lvl1pPr>
            <a:lvl2pPr marL="804863" indent="-347663">
              <a:spcAft>
                <a:spcPts val="800"/>
              </a:spcAft>
              <a:buClr>
                <a:srgbClr val="92D050"/>
              </a:buClr>
              <a:buFont typeface="Arial" panose="020B0604020202020204" pitchFamily="34" charset="0"/>
              <a:buChar char="•"/>
              <a:defRPr sz="2400"/>
            </a:lvl2pPr>
            <a:lvl3pPr marL="1143000" indent="-228600">
              <a:spcAft>
                <a:spcPts val="800"/>
              </a:spcAft>
              <a:buClr>
                <a:srgbClr val="92D050"/>
              </a:buClr>
              <a:buFont typeface="Arial" panose="020B0604020202020204" pitchFamily="34" charset="0"/>
              <a:buChar char="•"/>
              <a:defRPr sz="2000"/>
            </a:lvl3pPr>
            <a:lvl4pPr marL="1600200" indent="-228600">
              <a:spcAft>
                <a:spcPts val="800"/>
              </a:spcAft>
              <a:buClr>
                <a:srgbClr val="92D050"/>
              </a:buClr>
              <a:buFont typeface="Wingdings" panose="05000000000000000000" pitchFamily="2" charset="2"/>
              <a:buChar char="§"/>
              <a:defRPr sz="1800"/>
            </a:lvl4pPr>
            <a:lvl5pPr marL="2057400" indent="-228600">
              <a:spcAft>
                <a:spcPts val="800"/>
              </a:spcAft>
              <a:buClr>
                <a:srgbClr val="92D050"/>
              </a:buClr>
              <a:buFont typeface="Wingdings" panose="05000000000000000000" pitchFamily="2" charset="2"/>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7" name="Jump Link"/>
          <p:cNvSpPr>
            <a:spLocks noGrp="1"/>
          </p:cNvSpPr>
          <p:nvPr>
            <p:ph type="body" sz="quarter" idx="16" hasCustomPrompt="1"/>
          </p:nvPr>
        </p:nvSpPr>
        <p:spPr>
          <a:xfrm>
            <a:off x="5181600" y="6553200"/>
            <a:ext cx="1828800" cy="99950"/>
          </a:xfrm>
          <a:prstGeom prst="rect">
            <a:avLst/>
          </a:prstGeom>
        </p:spPr>
        <p:txBody>
          <a:bodyPr lIns="0" tIns="0" rIns="0" bIns="0"/>
          <a:lstStyle>
            <a:lvl1pPr marL="0" indent="0" algn="ctr">
              <a:buNone/>
              <a:defRPr sz="800"/>
            </a:lvl1pPr>
          </a:lstStyle>
          <a:p>
            <a:pPr lvl="0"/>
            <a:r>
              <a:rPr lang="en-US" dirty="0"/>
              <a:t>Jump to long image description</a:t>
            </a:r>
          </a:p>
        </p:txBody>
      </p:sp>
      <p:sp>
        <p:nvSpPr>
          <p:cNvPr id="9" name="Photo Credit"/>
          <p:cNvSpPr>
            <a:spLocks noGrp="1"/>
          </p:cNvSpPr>
          <p:nvPr>
            <p:ph type="body" sz="quarter" idx="11" hasCustomPrompt="1"/>
          </p:nvPr>
        </p:nvSpPr>
        <p:spPr>
          <a:xfrm>
            <a:off x="8636000" y="6705600"/>
            <a:ext cx="3556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481832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10/18/2023</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7" r:id="rId14"/>
    <p:sldLayoutId id="2147483670"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slide" Target="slide3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11.wmf"/></Relationships>
</file>

<file path=ppt/slides/_rels/slide35.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13.wmf"/></Relationships>
</file>

<file path=ppt/slides/_rels/slide36.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16.wmf"/></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8" Type="http://schemas.openxmlformats.org/officeDocument/2006/relationships/image" Target="../media/image19.jpg"/><Relationship Id="rId3" Type="http://schemas.openxmlformats.org/officeDocument/2006/relationships/image" Target="../media/image17.png"/><Relationship Id="rId7" Type="http://schemas.openxmlformats.org/officeDocument/2006/relationships/image" Target="../media/image18.png"/><Relationship Id="rId2" Type="http://schemas.openxmlformats.org/officeDocument/2006/relationships/notesSlide" Target="../notesSlides/notesSlide42.xml"/><Relationship Id="rId1" Type="http://schemas.openxmlformats.org/officeDocument/2006/relationships/slideLayout" Target="../slideLayouts/slideLayout14.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30" name="TextBox 29">
            <a:extLst>
              <a:ext uri="{FF2B5EF4-FFF2-40B4-BE49-F238E27FC236}">
                <a16:creationId xmlns="" xmlns:a16="http://schemas.microsoft.com/office/drawing/2014/main" id="{1BBD67B8-DB49-942C-018D-7F74C671F260}"/>
              </a:ext>
            </a:extLst>
          </p:cNvPr>
          <p:cNvSpPr txBox="1"/>
          <p:nvPr/>
        </p:nvSpPr>
        <p:spPr>
          <a:xfrm>
            <a:off x="612304" y="3871983"/>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err="1" smtClean="0">
                <a:solidFill>
                  <a:schemeClr val="bg1"/>
                </a:solidFill>
                <a:latin typeface="Times New Roman" panose="02020603050405020304" pitchFamily="18" charset="0"/>
                <a:cs typeface="Times New Roman" panose="02020603050405020304" pitchFamily="18" charset="0"/>
              </a:rPr>
              <a:t>Noha</a:t>
            </a:r>
            <a:r>
              <a:rPr lang="en-US" sz="2400" dirty="0" smtClean="0">
                <a:solidFill>
                  <a:schemeClr val="bg1"/>
                </a:solidFill>
                <a:latin typeface="Times New Roman" panose="02020603050405020304" pitchFamily="18" charset="0"/>
                <a:cs typeface="Times New Roman" panose="02020603050405020304" pitchFamily="18" charset="0"/>
              </a:rPr>
              <a:t> Adel</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368703" y="2347846"/>
            <a:ext cx="5561138" cy="1446550"/>
          </a:xfrm>
          <a:prstGeom prst="rect">
            <a:avLst/>
          </a:prstGeom>
          <a:solidFill>
            <a:schemeClr val="bg1"/>
          </a:solid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International </a:t>
            </a:r>
          </a:p>
          <a:p>
            <a:r>
              <a:rPr lang="en-US" sz="4400" b="1" dirty="0" smtClean="0">
                <a:solidFill>
                  <a:srgbClr val="00B0F0"/>
                </a:solidFill>
                <a:latin typeface="Times New Roman" panose="02020603050405020304" pitchFamily="18" charset="0"/>
                <a:cs typeface="Times New Roman" panose="02020603050405020304" pitchFamily="18" charset="0"/>
              </a:rPr>
              <a:t>Business Management</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612304" y="5632645"/>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3</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pic>
        <p:nvPicPr>
          <p:cNvPr id="2" name="Picture 1"/>
          <p:cNvPicPr>
            <a:picLocks noChangeAspect="1"/>
          </p:cNvPicPr>
          <p:nvPr/>
        </p:nvPicPr>
        <p:blipFill>
          <a:blip r:embed="rId5"/>
          <a:stretch>
            <a:fillRect/>
          </a:stretch>
        </p:blipFill>
        <p:spPr>
          <a:xfrm>
            <a:off x="6261632" y="600211"/>
            <a:ext cx="5746320" cy="5243446"/>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5974074" y="2785710"/>
            <a:ext cx="6050054" cy="769441"/>
          </a:xfrm>
          <a:prstGeom prst="rect">
            <a:avLst/>
          </a:prstGeom>
          <a:noFill/>
        </p:spPr>
        <p:txBody>
          <a:bodyPr wrap="none" rtlCol="0">
            <a:spAutoFit/>
          </a:bodyPr>
          <a:lstStyle/>
          <a:p>
            <a:r>
              <a:rPr lang="en-US" sz="4400" b="1" dirty="0">
                <a:solidFill>
                  <a:srgbClr val="0070C0"/>
                </a:solidFill>
                <a:latin typeface="Arial" pitchFamily="34" charset="0"/>
                <a:cs typeface="Arial" pitchFamily="34" charset="0"/>
              </a:rPr>
              <a:t>Differences in Culture</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Times New Roman" panose="02020603050405020304" pitchFamily="18" charset="0"/>
                <a:cs typeface="Times New Roman" panose="02020603050405020304" pitchFamily="18" charset="0"/>
              </a:rPr>
              <a:t>Lecture  3</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Noha</a:t>
            </a:r>
            <a:r>
              <a:rPr lang="en-US" sz="2800" b="1" dirty="0">
                <a:solidFill>
                  <a:srgbClr val="00B0F0"/>
                </a:solidFill>
                <a:latin typeface="Times New Roman" panose="02020603050405020304" pitchFamily="18" charset="0"/>
                <a:cs typeface="Times New Roman" panose="02020603050405020304" pitchFamily="18" charset="0"/>
              </a:rPr>
              <a:t> Adel</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a:xfrm>
            <a:off x="313898" y="228600"/>
            <a:ext cx="10781731" cy="609600"/>
          </a:xfrm>
          <a:solidFill>
            <a:schemeClr val="accent2">
              <a:lumMod val="20000"/>
              <a:lumOff val="80000"/>
            </a:schemeClr>
          </a:solidFill>
        </p:spPr>
        <p:txBody>
          <a:bodyPr/>
          <a:lstStyle/>
          <a:p>
            <a:r>
              <a:rPr lang="en-US" dirty="0"/>
              <a:t>Learning Objectives</a:t>
            </a:r>
          </a:p>
        </p:txBody>
      </p:sp>
      <p:sp>
        <p:nvSpPr>
          <p:cNvPr id="11" name="Content Placeholder 10"/>
          <p:cNvSpPr>
            <a:spLocks noGrp="1"/>
          </p:cNvSpPr>
          <p:nvPr>
            <p:ph idx="1"/>
          </p:nvPr>
        </p:nvSpPr>
        <p:spPr>
          <a:solidFill>
            <a:schemeClr val="bg1"/>
          </a:solidFill>
        </p:spPr>
        <p:txBody>
          <a:bodyPr/>
          <a:lstStyle/>
          <a:p>
            <a:pPr marL="914400" indent="-914400"/>
            <a:r>
              <a:rPr lang="en-US" sz="2400" b="1" dirty="0">
                <a:solidFill>
                  <a:srgbClr val="0070C0"/>
                </a:solidFill>
              </a:rPr>
              <a:t>3</a:t>
            </a:r>
            <a:r>
              <a:rPr lang="en-US" sz="2400" b="1" dirty="0" smtClean="0">
                <a:solidFill>
                  <a:srgbClr val="0070C0"/>
                </a:solidFill>
              </a:rPr>
              <a:t>-1</a:t>
            </a:r>
            <a:r>
              <a:rPr lang="en-US" sz="2400" dirty="0"/>
              <a:t>	</a:t>
            </a:r>
            <a:r>
              <a:rPr lang="en-US" altLang="en-US" sz="2400" dirty="0"/>
              <a:t>Explain what is meant by the culture of a society</a:t>
            </a:r>
            <a:r>
              <a:rPr lang="en-US" sz="2400" dirty="0"/>
              <a:t>.</a:t>
            </a:r>
          </a:p>
          <a:p>
            <a:pPr marL="914400" indent="-914400"/>
            <a:r>
              <a:rPr lang="en-US" sz="2400" b="1" dirty="0">
                <a:solidFill>
                  <a:srgbClr val="0070C0"/>
                </a:solidFill>
              </a:rPr>
              <a:t>3</a:t>
            </a:r>
            <a:r>
              <a:rPr lang="en-US" sz="2400" b="1" dirty="0" smtClean="0">
                <a:solidFill>
                  <a:srgbClr val="0070C0"/>
                </a:solidFill>
              </a:rPr>
              <a:t>-2</a:t>
            </a:r>
            <a:r>
              <a:rPr lang="en-US" sz="2400" dirty="0"/>
              <a:t>	</a:t>
            </a:r>
            <a:r>
              <a:rPr lang="en-US" altLang="en-US" sz="2400" dirty="0"/>
              <a:t>Identify the forces that lead to differences in social culture</a:t>
            </a:r>
            <a:r>
              <a:rPr lang="en-US" sz="2400" dirty="0"/>
              <a:t>.</a:t>
            </a:r>
          </a:p>
          <a:p>
            <a:pPr marL="914400" indent="-914400"/>
            <a:r>
              <a:rPr lang="en-US" sz="2400" b="1" dirty="0">
                <a:solidFill>
                  <a:srgbClr val="0070C0"/>
                </a:solidFill>
              </a:rPr>
              <a:t>3</a:t>
            </a:r>
            <a:r>
              <a:rPr lang="en-US" sz="2400" b="1" dirty="0" smtClean="0">
                <a:solidFill>
                  <a:srgbClr val="0070C0"/>
                </a:solidFill>
              </a:rPr>
              <a:t>-3</a:t>
            </a:r>
            <a:r>
              <a:rPr lang="en-US" sz="2400" dirty="0"/>
              <a:t>	</a:t>
            </a:r>
            <a:r>
              <a:rPr lang="en-US" altLang="en-US" sz="2400" dirty="0"/>
              <a:t>Identify the business and economic implications of differences in culture</a:t>
            </a:r>
            <a:r>
              <a:rPr lang="en-US" sz="2400" dirty="0"/>
              <a:t>.</a:t>
            </a:r>
          </a:p>
          <a:p>
            <a:pPr marL="914400" indent="-914400"/>
            <a:r>
              <a:rPr lang="en-US" sz="2400" b="1" dirty="0">
                <a:solidFill>
                  <a:srgbClr val="0070C0"/>
                </a:solidFill>
              </a:rPr>
              <a:t>3</a:t>
            </a:r>
            <a:r>
              <a:rPr lang="en-US" sz="2400" b="1" dirty="0" smtClean="0">
                <a:solidFill>
                  <a:srgbClr val="0070C0"/>
                </a:solidFill>
              </a:rPr>
              <a:t>-4</a:t>
            </a:r>
            <a:r>
              <a:rPr lang="en-US" sz="2400" dirty="0"/>
              <a:t>	</a:t>
            </a:r>
            <a:r>
              <a:rPr lang="en-US" altLang="en-US" sz="2400" dirty="0"/>
              <a:t>Recognize how differences in social culture influence values in business</a:t>
            </a:r>
            <a:r>
              <a:rPr lang="en-US" sz="2400" dirty="0"/>
              <a:t>.</a:t>
            </a:r>
          </a:p>
          <a:p>
            <a:pPr marL="914400" indent="-914400"/>
            <a:r>
              <a:rPr lang="en-US" sz="2400" b="1" dirty="0">
                <a:solidFill>
                  <a:srgbClr val="0070C0"/>
                </a:solidFill>
              </a:rPr>
              <a:t>3</a:t>
            </a:r>
            <a:r>
              <a:rPr lang="en-US" sz="2400" b="1" dirty="0" smtClean="0">
                <a:solidFill>
                  <a:srgbClr val="0070C0"/>
                </a:solidFill>
              </a:rPr>
              <a:t>-5</a:t>
            </a:r>
            <a:r>
              <a:rPr lang="en-US" sz="2400" dirty="0"/>
              <a:t>	</a:t>
            </a:r>
            <a:r>
              <a:rPr lang="en-US" altLang="en-US" sz="2400" dirty="0"/>
              <a:t>Demonstrate an appreciation for the economic and business implications of cultural change</a:t>
            </a:r>
            <a:r>
              <a:rPr lang="en-US" sz="2400" dirty="0"/>
              <a:t>.</a:t>
            </a:r>
          </a:p>
        </p:txBody>
      </p:sp>
      <p:sp>
        <p:nvSpPr>
          <p:cNvPr id="2" name="Text Placeholder 1">
            <a:extLst>
              <a:ext uri="{FF2B5EF4-FFF2-40B4-BE49-F238E27FC236}">
                <a16:creationId xmlns="" xmlns:a16="http://schemas.microsoft.com/office/drawing/2014/main" id="{6A97BD0B-B5D0-45B8-808B-417C7F32A285}"/>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4260065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en-US" dirty="0">
                <a:solidFill>
                  <a:schemeClr val="bg1"/>
                </a:solidFill>
              </a:rPr>
              <a:t>What Is Culture? </a:t>
            </a:r>
            <a:r>
              <a:rPr lang="en-US" altLang="en-US" sz="2000" dirty="0">
                <a:solidFill>
                  <a:schemeClr val="bg1"/>
                </a:solidFill>
              </a:rPr>
              <a:t>1</a:t>
            </a:r>
          </a:p>
        </p:txBody>
      </p:sp>
      <p:sp>
        <p:nvSpPr>
          <p:cNvPr id="455683" name="Content Placeholder 3"/>
          <p:cNvSpPr>
            <a:spLocks noGrp="1" noChangeArrowheads="1"/>
          </p:cNvSpPr>
          <p:nvPr>
            <p:ph idx="1"/>
          </p:nvPr>
        </p:nvSpPr>
        <p:spPr>
          <a:solidFill>
            <a:schemeClr val="bg1"/>
          </a:solidFill>
        </p:spPr>
        <p:txBody>
          <a:bodyPr rtlCol="0">
            <a:normAutofit lnSpcReduction="10000"/>
          </a:bodyPr>
          <a:lstStyle/>
          <a:p>
            <a:pPr>
              <a:defRPr/>
            </a:pPr>
            <a:r>
              <a:rPr lang="en-US" dirty="0"/>
              <a:t>Scholars have not agreed on a simple definition</a:t>
            </a:r>
          </a:p>
          <a:p>
            <a:pPr marL="798513" lvl="1" indent="-334963">
              <a:defRPr/>
            </a:pPr>
            <a:r>
              <a:rPr lang="en-US" b="1" dirty="0"/>
              <a:t>Culture:</a:t>
            </a:r>
            <a:r>
              <a:rPr lang="en-US" dirty="0"/>
              <a:t> a system of values and norms shared among a group of people and, when taken together,  constitute a design for living </a:t>
            </a:r>
          </a:p>
          <a:p>
            <a:pPr marL="798513" lvl="1" indent="-334963">
              <a:defRPr/>
            </a:pPr>
            <a:r>
              <a:rPr lang="en-US" b="1" dirty="0"/>
              <a:t>Society:</a:t>
            </a:r>
            <a:r>
              <a:rPr lang="en-US" dirty="0"/>
              <a:t> a group of people sharing a common set of values and </a:t>
            </a:r>
            <a:r>
              <a:rPr lang="en-US" dirty="0" smtClean="0"/>
              <a:t>norms</a:t>
            </a:r>
          </a:p>
          <a:p>
            <a:pPr marL="798513" lvl="1" indent="-334963">
              <a:defRPr/>
            </a:pPr>
            <a:endParaRPr lang="en-US" dirty="0"/>
          </a:p>
          <a:p>
            <a:r>
              <a:rPr lang="en-US" dirty="0" smtClean="0"/>
              <a:t> What </a:t>
            </a:r>
            <a:r>
              <a:rPr lang="en-US" dirty="0"/>
              <a:t>is meant by the culture of a </a:t>
            </a:r>
            <a:r>
              <a:rPr lang="en-US" dirty="0" smtClean="0"/>
              <a:t>society?</a:t>
            </a:r>
            <a:endParaRPr lang="en-US" altLang="en-US" dirty="0"/>
          </a:p>
          <a:p>
            <a:endParaRPr lang="en-US" altLang="en-US" dirty="0"/>
          </a:p>
          <a:p>
            <a:r>
              <a:rPr lang="en-US" altLang="en-US" dirty="0">
                <a:solidFill>
                  <a:srgbClr val="FF0000"/>
                </a:solidFill>
              </a:rPr>
              <a:t>Values</a:t>
            </a:r>
            <a:r>
              <a:rPr lang="en-US" altLang="en-US" dirty="0"/>
              <a:t> refer to abstract ideas about what a group believes to be good, right, and desirable.</a:t>
            </a:r>
          </a:p>
          <a:p>
            <a:r>
              <a:rPr lang="en-US" altLang="en-US" dirty="0">
                <a:solidFill>
                  <a:srgbClr val="FF0000"/>
                </a:solidFill>
              </a:rPr>
              <a:t>Norms</a:t>
            </a:r>
            <a:r>
              <a:rPr lang="en-US" altLang="en-US" dirty="0"/>
              <a:t> are the social rules and guidelines that prescribe appropriate behavior in particular situations.</a:t>
            </a:r>
          </a:p>
          <a:p>
            <a:pPr marL="798513" lvl="1" indent="-334963">
              <a:defRPr/>
            </a:pPr>
            <a:endParaRPr lang="en-US" dirty="0"/>
          </a:p>
        </p:txBody>
      </p:sp>
    </p:spTree>
    <p:extLst>
      <p:ext uri="{BB962C8B-B14F-4D97-AF65-F5344CB8AC3E}">
        <p14:creationId xmlns:p14="http://schemas.microsoft.com/office/powerpoint/2010/main" val="4482713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dirty="0">
                <a:solidFill>
                  <a:schemeClr val="bg1"/>
                </a:solidFill>
              </a:rPr>
              <a:t>What Is Culture? </a:t>
            </a:r>
            <a:r>
              <a:rPr lang="en-US" altLang="en-US" sz="2000" dirty="0">
                <a:solidFill>
                  <a:schemeClr val="bg1"/>
                </a:solidFill>
              </a:rPr>
              <a:t>2</a:t>
            </a:r>
            <a:endParaRPr lang="en-US" altLang="en-US" dirty="0">
              <a:solidFill>
                <a:schemeClr val="bg1"/>
              </a:solidFill>
            </a:endParaRPr>
          </a:p>
        </p:txBody>
      </p:sp>
      <p:sp>
        <p:nvSpPr>
          <p:cNvPr id="457731" name="Content Placeholder 3"/>
          <p:cNvSpPr>
            <a:spLocks noGrp="1" noChangeArrowheads="1"/>
          </p:cNvSpPr>
          <p:nvPr>
            <p:ph idx="1"/>
          </p:nvPr>
        </p:nvSpPr>
        <p:spPr>
          <a:solidFill>
            <a:schemeClr val="bg1"/>
          </a:solidFill>
        </p:spPr>
        <p:txBody>
          <a:bodyPr>
            <a:normAutofit fontScale="92500" lnSpcReduction="20000"/>
          </a:bodyPr>
          <a:lstStyle/>
          <a:p>
            <a:r>
              <a:rPr lang="en-US" altLang="en-US" dirty="0"/>
              <a:t>Values and Norms</a:t>
            </a:r>
          </a:p>
          <a:p>
            <a:pPr lvl="1"/>
            <a:r>
              <a:rPr lang="en-US" altLang="en-US" b="1" dirty="0"/>
              <a:t>Values: </a:t>
            </a:r>
            <a:r>
              <a:rPr lang="en-US" altLang="en-US" dirty="0"/>
              <a:t>provide the context within which a society’s norms are established and justified</a:t>
            </a:r>
          </a:p>
          <a:p>
            <a:pPr lvl="1"/>
            <a:r>
              <a:rPr lang="en-US" altLang="en-US" b="1" dirty="0"/>
              <a:t>Norms: </a:t>
            </a:r>
            <a:r>
              <a:rPr lang="en-US" altLang="en-US" dirty="0"/>
              <a:t>the social rules that govern the actions of people toward one another  </a:t>
            </a:r>
          </a:p>
          <a:p>
            <a:pPr lvl="2"/>
            <a:r>
              <a:rPr lang="en-US" altLang="en-US" b="1" dirty="0"/>
              <a:t>Folkways: </a:t>
            </a:r>
            <a:r>
              <a:rPr lang="en-US" altLang="en-US" dirty="0"/>
              <a:t>routine conventions of everyday life</a:t>
            </a:r>
          </a:p>
          <a:p>
            <a:pPr lvl="2"/>
            <a:r>
              <a:rPr lang="en-US" altLang="en-US" b="1" dirty="0"/>
              <a:t>Mores: </a:t>
            </a:r>
            <a:r>
              <a:rPr lang="en-US" altLang="en-US" dirty="0"/>
              <a:t>norms that are central to the functioning of a society and its social life </a:t>
            </a:r>
            <a:endParaRPr lang="en-US" altLang="en-US" dirty="0" smtClean="0"/>
          </a:p>
          <a:p>
            <a:pPr lvl="2"/>
            <a:endParaRPr lang="en-US" altLang="en-US" dirty="0"/>
          </a:p>
          <a:p>
            <a:r>
              <a:rPr lang="en-US" dirty="0"/>
              <a:t>A good example of folkways concerns attitudes toward time in different countries. People are keenly aware of the passage of time in the United States and northern European cultures such as Germany, Netherlands, and the Scandinavian countries. Businesspeople are very conscious about scheduling their time and are quickly irritated when their time is wasted because a business associate is late for a meeting or if they are kept waiting.</a:t>
            </a:r>
          </a:p>
          <a:p>
            <a:endParaRPr lang="en-US" altLang="en-US" dirty="0"/>
          </a:p>
          <a:p>
            <a:r>
              <a:rPr lang="en-US" dirty="0"/>
              <a:t>Mores include such factors as indictments against theft, adultery, incest, and cannibalism. In many societies, certain mores have been enacted into law.</a:t>
            </a:r>
            <a:endParaRPr lang="en-US" altLang="en-US" dirty="0"/>
          </a:p>
          <a:p>
            <a:pPr lvl="2"/>
            <a:endParaRPr lang="en-US" altLang="en-US" dirty="0"/>
          </a:p>
        </p:txBody>
      </p:sp>
    </p:spTree>
    <p:extLst>
      <p:ext uri="{BB962C8B-B14F-4D97-AF65-F5344CB8AC3E}">
        <p14:creationId xmlns:p14="http://schemas.microsoft.com/office/powerpoint/2010/main" val="29720433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dirty="0">
                <a:solidFill>
                  <a:schemeClr val="bg1"/>
                </a:solidFill>
              </a:rPr>
              <a:t>Planning on Doing Business Internationally?</a:t>
            </a:r>
          </a:p>
        </p:txBody>
      </p:sp>
      <p:sp>
        <p:nvSpPr>
          <p:cNvPr id="11" name="Content Placeholder 10"/>
          <p:cNvSpPr>
            <a:spLocks noGrp="1"/>
          </p:cNvSpPr>
          <p:nvPr>
            <p:ph idx="1"/>
          </p:nvPr>
        </p:nvSpPr>
        <p:spPr>
          <a:xfrm>
            <a:off x="696685" y="990600"/>
            <a:ext cx="10638971" cy="5005450"/>
          </a:xfrm>
          <a:solidFill>
            <a:schemeClr val="bg1"/>
          </a:solidFill>
        </p:spPr>
        <p:txBody>
          <a:bodyPr/>
          <a:lstStyle/>
          <a:p>
            <a:r>
              <a:rPr lang="en-US" sz="2400" dirty="0"/>
              <a:t>If a company is planning to export a product, two basic questions need to be asked. Is the product ready to be exported? And, is the company ready to export the product (i.e., does the company have the infrastructure, knowledge, and skills to export the product)? </a:t>
            </a:r>
            <a:endParaRPr lang="en-US" sz="2400" dirty="0" smtClean="0"/>
          </a:p>
          <a:p>
            <a:r>
              <a:rPr lang="en-US" sz="2400" dirty="0" smtClean="0">
                <a:solidFill>
                  <a:srgbClr val="FF0000"/>
                </a:solidFill>
              </a:rPr>
              <a:t>Culturally</a:t>
            </a:r>
            <a:r>
              <a:rPr lang="en-US" sz="2400" dirty="0">
                <a:solidFill>
                  <a:srgbClr val="FF0000"/>
                </a:solidFill>
              </a:rPr>
              <a:t>,</a:t>
            </a:r>
            <a:r>
              <a:rPr lang="en-US" sz="2400" dirty="0"/>
              <a:t> the product is either ready for a global market or not (and, if not, the company can modify it if the market is important enough</a:t>
            </a:r>
            <a:r>
              <a:rPr lang="en-US" sz="2400" dirty="0" smtClean="0"/>
              <a:t>).</a:t>
            </a:r>
          </a:p>
          <a:p>
            <a:r>
              <a:rPr lang="en-US" sz="2400" dirty="0" smtClean="0"/>
              <a:t> </a:t>
            </a:r>
            <a:r>
              <a:rPr lang="en-US" sz="2400" dirty="0">
                <a:solidFill>
                  <a:srgbClr val="FF0000"/>
                </a:solidFill>
              </a:rPr>
              <a:t>Company readiness </a:t>
            </a:r>
            <a:r>
              <a:rPr lang="en-US" sz="2400" dirty="0"/>
              <a:t>is much more culturally sensitive. </a:t>
            </a:r>
            <a:r>
              <a:rPr lang="en-US" sz="2400" dirty="0" smtClean="0"/>
              <a:t>Having </a:t>
            </a:r>
            <a:r>
              <a:rPr lang="en-US" sz="2400" dirty="0"/>
              <a:t>the appropriate cultural knowledge and skills are important. If you have the basic information about a company, you can use </a:t>
            </a:r>
            <a:r>
              <a:rPr lang="en-US" sz="2400" dirty="0" smtClean="0"/>
              <a:t>global EDGE’s </a:t>
            </a:r>
            <a:r>
              <a:rPr lang="en-US" sz="2400" dirty="0"/>
              <a:t>diagnostic tool called CORE (Company Readiness to Export) to assess both product and company readiness to export. </a:t>
            </a:r>
            <a:r>
              <a:rPr lang="en-US" sz="2400" b="1" dirty="0"/>
              <a:t>Which do you think is the most important: product readiness or company readiness?</a:t>
            </a:r>
            <a:endParaRPr lang="en-US" sz="2200" b="1" dirty="0"/>
          </a:p>
        </p:txBody>
      </p:sp>
      <p:sp>
        <p:nvSpPr>
          <p:cNvPr id="2" name="Text Placeholder 1">
            <a:extLst>
              <a:ext uri="{FF2B5EF4-FFF2-40B4-BE49-F238E27FC236}">
                <a16:creationId xmlns="" xmlns:a16="http://schemas.microsoft.com/office/drawing/2014/main" id="{BD6CC33B-7F32-44F6-993A-C0C1D4AB0335}"/>
              </a:ext>
            </a:extLst>
          </p:cNvPr>
          <p:cNvSpPr>
            <a:spLocks noGrp="1"/>
          </p:cNvSpPr>
          <p:nvPr>
            <p:ph type="body" sz="quarter" idx="11"/>
          </p:nvPr>
        </p:nvSpPr>
        <p:spPr>
          <a:xfrm>
            <a:off x="2133600" y="6089605"/>
            <a:ext cx="8534400" cy="357250"/>
          </a:xfrm>
        </p:spPr>
        <p:txBody>
          <a:bodyPr wrap="square"/>
          <a:lstStyle/>
          <a:p>
            <a:pPr algn="l"/>
            <a:r>
              <a:rPr lang="en-US" sz="1000" dirty="0">
                <a:solidFill>
                  <a:schemeClr val="tx1"/>
                </a:solidFill>
              </a:rPr>
              <a:t>Sources: </a:t>
            </a:r>
            <a:r>
              <a:rPr lang="en-US" sz="1000" dirty="0" err="1">
                <a:solidFill>
                  <a:schemeClr val="tx1"/>
                </a:solidFill>
              </a:rPr>
              <a:t>globalEDGE’s</a:t>
            </a:r>
            <a:r>
              <a:rPr lang="en-US" sz="1000" dirty="0">
                <a:solidFill>
                  <a:schemeClr val="tx1"/>
                </a:solidFill>
              </a:rPr>
              <a:t> CORE diagnostic tool, http://globalEDGE.msu.edu; </a:t>
            </a:r>
            <a:r>
              <a:rPr lang="en-US" sz="1000" dirty="0" err="1">
                <a:solidFill>
                  <a:schemeClr val="tx1"/>
                </a:solidFill>
              </a:rPr>
              <a:t>Badenhausen</a:t>
            </a:r>
            <a:r>
              <a:rPr lang="en-US" sz="1000" dirty="0">
                <a:solidFill>
                  <a:schemeClr val="tx1"/>
                </a:solidFill>
              </a:rPr>
              <a:t>, K., “America’s Best Small Companies,” </a:t>
            </a:r>
            <a:r>
              <a:rPr lang="en-US" sz="1000" i="1" dirty="0">
                <a:solidFill>
                  <a:schemeClr val="tx1"/>
                </a:solidFill>
              </a:rPr>
              <a:t>Forbes</a:t>
            </a:r>
            <a:r>
              <a:rPr lang="en-US" sz="1000" dirty="0">
                <a:solidFill>
                  <a:schemeClr val="tx1"/>
                </a:solidFill>
              </a:rPr>
              <a:t>, October 9, 2013.</a:t>
            </a:r>
          </a:p>
        </p:txBody>
      </p:sp>
    </p:spTree>
    <p:extLst>
      <p:ext uri="{BB962C8B-B14F-4D97-AF65-F5344CB8AC3E}">
        <p14:creationId xmlns:p14="http://schemas.microsoft.com/office/powerpoint/2010/main" val="32893985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dirty="0">
                <a:solidFill>
                  <a:schemeClr val="bg1"/>
                </a:solidFill>
              </a:rPr>
              <a:t>What Is Culture? </a:t>
            </a:r>
            <a:r>
              <a:rPr lang="en-US" altLang="en-US" sz="2000" dirty="0">
                <a:solidFill>
                  <a:schemeClr val="bg1"/>
                </a:solidFill>
              </a:rPr>
              <a:t>3</a:t>
            </a:r>
          </a:p>
        </p:txBody>
      </p:sp>
      <p:sp>
        <p:nvSpPr>
          <p:cNvPr id="458755" name="Content Placeholder 3"/>
          <p:cNvSpPr>
            <a:spLocks noGrp="1" noChangeArrowheads="1"/>
          </p:cNvSpPr>
          <p:nvPr>
            <p:ph idx="1"/>
          </p:nvPr>
        </p:nvSpPr>
        <p:spPr>
          <a:solidFill>
            <a:schemeClr val="bg1"/>
          </a:solidFill>
        </p:spPr>
        <p:txBody>
          <a:bodyPr>
            <a:normAutofit fontScale="92500" lnSpcReduction="10000"/>
          </a:bodyPr>
          <a:lstStyle/>
          <a:p>
            <a:r>
              <a:rPr lang="en-US" altLang="en-US" dirty="0"/>
              <a:t>Culture, Society, and the Nation-State</a:t>
            </a:r>
          </a:p>
          <a:p>
            <a:pPr lvl="1"/>
            <a:r>
              <a:rPr lang="en-US" altLang="en-US" dirty="0"/>
              <a:t>Society reflects people who are bound together by a common culture</a:t>
            </a:r>
          </a:p>
          <a:p>
            <a:pPr lvl="2"/>
            <a:r>
              <a:rPr lang="en-US" altLang="en-US" dirty="0"/>
              <a:t>Nation-states are political creations that can contain a single culture or several cultures</a:t>
            </a:r>
          </a:p>
          <a:p>
            <a:pPr lvl="2"/>
            <a:r>
              <a:rPr lang="en-US" altLang="en-US" dirty="0"/>
              <a:t>Some cultures embrace several nations</a:t>
            </a:r>
          </a:p>
          <a:p>
            <a:pPr lvl="2"/>
            <a:r>
              <a:rPr lang="en-US" altLang="en-US" dirty="0"/>
              <a:t>Also possible to talk about culture at different levels within </a:t>
            </a:r>
            <a:r>
              <a:rPr lang="en-US" altLang="en-US" dirty="0" smtClean="0"/>
              <a:t>societies</a:t>
            </a:r>
          </a:p>
          <a:p>
            <a:r>
              <a:rPr lang="en-US" dirty="0"/>
              <a:t>There is not a strict one-to-one correspondence between a society and a nation-state. Nation-states are political creations that may contain a single culture or several subcultures. Cultures can embrace several nations</a:t>
            </a:r>
            <a:r>
              <a:rPr lang="en-US" dirty="0" smtClean="0"/>
              <a:t>.</a:t>
            </a:r>
            <a:endParaRPr lang="en-US" dirty="0"/>
          </a:p>
          <a:p>
            <a:r>
              <a:rPr lang="en-US" dirty="0"/>
              <a:t>To complicate things further, it is also possible to talk about culture at different levels. It is reasonable to talk about “American society” and “American culture,” but there are several societies within America, each with its own culture. For example, in the United States of America, which is one country, one can talk about African American culture, Cajun culture, Chinese American culture, Hispanic culture, Indian culture, Irish American culture, and Southern culture.</a:t>
            </a:r>
            <a:endParaRPr lang="en-US" altLang="en-US" dirty="0"/>
          </a:p>
          <a:p>
            <a:pPr lvl="2"/>
            <a:endParaRPr lang="en-US" altLang="en-US" dirty="0"/>
          </a:p>
        </p:txBody>
      </p:sp>
    </p:spTree>
    <p:extLst>
      <p:ext uri="{BB962C8B-B14F-4D97-AF65-F5344CB8AC3E}">
        <p14:creationId xmlns:p14="http://schemas.microsoft.com/office/powerpoint/2010/main" val="10431397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dirty="0">
                <a:solidFill>
                  <a:schemeClr val="bg1"/>
                </a:solidFill>
              </a:rPr>
              <a:t>What Is Culture? </a:t>
            </a:r>
            <a:r>
              <a:rPr lang="en-US" altLang="en-US" sz="2000" dirty="0">
                <a:solidFill>
                  <a:schemeClr val="bg1"/>
                </a:solidFill>
              </a:rPr>
              <a:t>4</a:t>
            </a:r>
            <a:endParaRPr lang="en-US" altLang="en-US" dirty="0">
              <a:solidFill>
                <a:schemeClr val="bg1"/>
              </a:solidFill>
            </a:endParaRPr>
          </a:p>
        </p:txBody>
      </p:sp>
      <p:sp>
        <p:nvSpPr>
          <p:cNvPr id="14339" name="Content Placeholder 3"/>
          <p:cNvSpPr>
            <a:spLocks noGrp="1" noChangeArrowheads="1"/>
          </p:cNvSpPr>
          <p:nvPr>
            <p:ph idx="1"/>
          </p:nvPr>
        </p:nvSpPr>
        <p:spPr>
          <a:solidFill>
            <a:schemeClr val="bg1"/>
          </a:solidFill>
        </p:spPr>
        <p:txBody>
          <a:bodyPr>
            <a:normAutofit/>
          </a:bodyPr>
          <a:lstStyle/>
          <a:p>
            <a:r>
              <a:rPr lang="en-US" altLang="en-US" sz="4400" dirty="0"/>
              <a:t>Determinants of Culture</a:t>
            </a:r>
          </a:p>
          <a:p>
            <a:pPr lvl="1"/>
            <a:r>
              <a:rPr lang="en-US" altLang="en-US" sz="4000" dirty="0"/>
              <a:t>Values and norms of a culture evolve based on: </a:t>
            </a:r>
          </a:p>
          <a:p>
            <a:pPr lvl="2"/>
            <a:r>
              <a:rPr lang="en-US" altLang="en-US" sz="3600" dirty="0"/>
              <a:t>Prevailing political and economic philosophies</a:t>
            </a:r>
          </a:p>
          <a:p>
            <a:pPr lvl="2"/>
            <a:r>
              <a:rPr lang="en-US" altLang="en-US" sz="3600" dirty="0"/>
              <a:t>Society’s social structure</a:t>
            </a:r>
          </a:p>
          <a:p>
            <a:pPr lvl="2"/>
            <a:r>
              <a:rPr lang="en-US" altLang="en-US" sz="3600" dirty="0"/>
              <a:t>Dominant religion, language, and education</a:t>
            </a:r>
          </a:p>
        </p:txBody>
      </p:sp>
    </p:spTree>
    <p:extLst>
      <p:ext uri="{BB962C8B-B14F-4D97-AF65-F5344CB8AC3E}">
        <p14:creationId xmlns:p14="http://schemas.microsoft.com/office/powerpoint/2010/main" val="241197099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dirty="0">
                <a:solidFill>
                  <a:schemeClr val="bg1"/>
                </a:solidFill>
              </a:rPr>
              <a:t>Figure 4.1 Determinants of Culture</a:t>
            </a:r>
          </a:p>
        </p:txBody>
      </p:sp>
      <p:pic>
        <p:nvPicPr>
          <p:cNvPr id="2050" name="Picture 2" descr="A chart shows the determinants of culture are: religion, political philosophy, economic philosophy, education, language, and social structure."/>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812800" y="950686"/>
            <a:ext cx="10958285" cy="5000624"/>
          </a:xfrm>
          <a:prstGeom prst="rect">
            <a:avLst/>
          </a:prstGeom>
          <a:noFill/>
        </p:spPr>
      </p:pic>
      <p:sp>
        <p:nvSpPr>
          <p:cNvPr id="3" name="Text Placeholder 2">
            <a:extLst>
              <a:ext uri="{FF2B5EF4-FFF2-40B4-BE49-F238E27FC236}">
                <a16:creationId xmlns="" xmlns:a16="http://schemas.microsoft.com/office/drawing/2014/main" id="{ECB34AA8-BA54-44FE-A22A-32566EE44EA9}"/>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222300350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en-US" dirty="0">
                <a:solidFill>
                  <a:schemeClr val="bg1"/>
                </a:solidFill>
              </a:rPr>
              <a:t>Social Structure </a:t>
            </a:r>
            <a:r>
              <a:rPr lang="en-US" altLang="en-US" sz="2000" dirty="0">
                <a:solidFill>
                  <a:schemeClr val="bg1"/>
                </a:solidFill>
              </a:rPr>
              <a:t>1</a:t>
            </a:r>
          </a:p>
        </p:txBody>
      </p:sp>
      <p:sp>
        <p:nvSpPr>
          <p:cNvPr id="461827" name="Content Placeholder 3"/>
          <p:cNvSpPr>
            <a:spLocks noGrp="1" noChangeArrowheads="1"/>
          </p:cNvSpPr>
          <p:nvPr>
            <p:ph idx="1"/>
          </p:nvPr>
        </p:nvSpPr>
        <p:spPr>
          <a:solidFill>
            <a:schemeClr val="bg1"/>
          </a:solidFill>
        </p:spPr>
        <p:txBody>
          <a:bodyPr/>
          <a:lstStyle/>
          <a:p>
            <a:pPr eaLnBrk="1" hangingPunct="1">
              <a:lnSpc>
                <a:spcPct val="90000"/>
              </a:lnSpc>
            </a:pPr>
            <a:r>
              <a:rPr lang="en-US" altLang="en-US" dirty="0"/>
              <a:t>A society's </a:t>
            </a:r>
            <a:r>
              <a:rPr lang="en-US" altLang="en-US" b="1" dirty="0">
                <a:solidFill>
                  <a:srgbClr val="FF0000"/>
                </a:solidFill>
              </a:rPr>
              <a:t>social structure </a:t>
            </a:r>
            <a:r>
              <a:rPr lang="en-US" altLang="en-US" dirty="0"/>
              <a:t>is its basic social organization </a:t>
            </a:r>
          </a:p>
          <a:p>
            <a:pPr marL="798513" lvl="1" indent="-334963"/>
            <a:r>
              <a:rPr lang="en-US" altLang="en-US" sz="3600" dirty="0"/>
              <a:t>Two dimensions to consider:</a:t>
            </a:r>
          </a:p>
          <a:p>
            <a:pPr marL="1146175" lvl="2" indent="-239713"/>
            <a:r>
              <a:rPr lang="en-US" altLang="en-US" sz="3200" dirty="0"/>
              <a:t>Degree to which the basic unit of social organization is the individual, as opposed to the group</a:t>
            </a:r>
          </a:p>
          <a:p>
            <a:pPr marL="1146175" lvl="2" indent="-239713"/>
            <a:r>
              <a:rPr lang="en-US" altLang="en-US" sz="3200" dirty="0"/>
              <a:t>Degree to which a society is stratified into classes or castes</a:t>
            </a:r>
          </a:p>
        </p:txBody>
      </p:sp>
    </p:spTree>
    <p:extLst>
      <p:ext uri="{BB962C8B-B14F-4D97-AF65-F5344CB8AC3E}">
        <p14:creationId xmlns:p14="http://schemas.microsoft.com/office/powerpoint/2010/main" val="38640578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dirty="0">
                <a:solidFill>
                  <a:schemeClr val="bg1"/>
                </a:solidFill>
              </a:rPr>
              <a:t>Social Structure </a:t>
            </a:r>
            <a:r>
              <a:rPr lang="en-US" altLang="en-US" sz="2000" dirty="0">
                <a:solidFill>
                  <a:schemeClr val="bg1"/>
                </a:solidFill>
              </a:rPr>
              <a:t>2</a:t>
            </a:r>
            <a:endParaRPr lang="en-US" altLang="en-US" dirty="0">
              <a:solidFill>
                <a:schemeClr val="bg1"/>
              </a:solidFill>
            </a:endParaRPr>
          </a:p>
        </p:txBody>
      </p:sp>
      <p:sp>
        <p:nvSpPr>
          <p:cNvPr id="462851" name="Content Placeholder 3"/>
          <p:cNvSpPr>
            <a:spLocks noGrp="1" noChangeArrowheads="1"/>
          </p:cNvSpPr>
          <p:nvPr>
            <p:ph idx="1"/>
          </p:nvPr>
        </p:nvSpPr>
        <p:spPr>
          <a:solidFill>
            <a:schemeClr val="bg1"/>
          </a:solidFill>
        </p:spPr>
        <p:txBody>
          <a:bodyPr>
            <a:normAutofit/>
          </a:bodyPr>
          <a:lstStyle/>
          <a:p>
            <a:r>
              <a:rPr lang="en-US" altLang="en-US" sz="4000" dirty="0"/>
              <a:t>Individuals and Groups</a:t>
            </a:r>
          </a:p>
          <a:p>
            <a:pPr lvl="1"/>
            <a:r>
              <a:rPr lang="en-US" altLang="en-US" sz="3600" b="1" dirty="0"/>
              <a:t>Group:</a:t>
            </a:r>
            <a:r>
              <a:rPr lang="en-US" altLang="en-US" sz="3600" dirty="0"/>
              <a:t> association of two or more individuals who have a shared sense of identity and who interact with each other in structured ways on the basis of a common set of expectations about each other’s behavior</a:t>
            </a:r>
          </a:p>
        </p:txBody>
      </p:sp>
      <p:sp>
        <p:nvSpPr>
          <p:cNvPr id="2" name="Text Placeholder 1">
            <a:extLst>
              <a:ext uri="{FF2B5EF4-FFF2-40B4-BE49-F238E27FC236}">
                <a16:creationId xmlns="" xmlns:a16="http://schemas.microsoft.com/office/drawing/2014/main" id="{4CF9EEB1-1419-4C10-8648-12EC5ABB283A}"/>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18245134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dirty="0">
                <a:solidFill>
                  <a:schemeClr val="bg1"/>
                </a:solidFill>
              </a:rPr>
              <a:t>Social Structure </a:t>
            </a:r>
            <a:r>
              <a:rPr lang="en-US" altLang="en-US" sz="2000" dirty="0">
                <a:solidFill>
                  <a:schemeClr val="bg1"/>
                </a:solidFill>
              </a:rPr>
              <a:t>4</a:t>
            </a:r>
            <a:endParaRPr lang="en-US" altLang="en-US" sz="1200" dirty="0">
              <a:solidFill>
                <a:schemeClr val="bg1"/>
              </a:solidFill>
            </a:endParaRPr>
          </a:p>
        </p:txBody>
      </p:sp>
      <p:sp>
        <p:nvSpPr>
          <p:cNvPr id="465923" name="Content Placeholder 3"/>
          <p:cNvSpPr>
            <a:spLocks noGrp="1" noChangeArrowheads="1"/>
          </p:cNvSpPr>
          <p:nvPr>
            <p:ph idx="1"/>
          </p:nvPr>
        </p:nvSpPr>
        <p:spPr>
          <a:solidFill>
            <a:schemeClr val="bg1"/>
          </a:solidFill>
        </p:spPr>
        <p:txBody>
          <a:bodyPr>
            <a:normAutofit fontScale="92500" lnSpcReduction="20000"/>
          </a:bodyPr>
          <a:lstStyle/>
          <a:p>
            <a:pPr>
              <a:spcBef>
                <a:spcPts val="672"/>
              </a:spcBef>
            </a:pPr>
            <a:r>
              <a:rPr lang="en-US" altLang="en-US" dirty="0"/>
              <a:t>Individuals and Groups </a:t>
            </a:r>
            <a:r>
              <a:rPr lang="en-US" altLang="en-US" sz="2000" dirty="0"/>
              <a:t>continued</a:t>
            </a:r>
          </a:p>
          <a:p>
            <a:pPr>
              <a:spcBef>
                <a:spcPts val="672"/>
              </a:spcBef>
            </a:pPr>
            <a:r>
              <a:rPr lang="en-US" altLang="en-US" dirty="0"/>
              <a:t>The Group</a:t>
            </a:r>
          </a:p>
          <a:p>
            <a:pPr lvl="1">
              <a:spcBef>
                <a:spcPts val="576"/>
              </a:spcBef>
            </a:pPr>
            <a:r>
              <a:rPr lang="en-US" altLang="en-US" dirty="0"/>
              <a:t>Emphasized in non-Westernized societies, such as Japan</a:t>
            </a:r>
          </a:p>
          <a:p>
            <a:pPr lvl="1">
              <a:spcBef>
                <a:spcPts val="576"/>
              </a:spcBef>
            </a:pPr>
            <a:r>
              <a:rPr lang="en-US" altLang="en-US" dirty="0"/>
              <a:t>Cooperation and team work are encouraged and lifetime employment is common</a:t>
            </a:r>
          </a:p>
          <a:p>
            <a:pPr lvl="1">
              <a:spcBef>
                <a:spcPts val="576"/>
              </a:spcBef>
            </a:pPr>
            <a:r>
              <a:rPr lang="en-US" altLang="en-US" dirty="0"/>
              <a:t>Individual initiative and creativity may be </a:t>
            </a:r>
            <a:r>
              <a:rPr lang="en-US" altLang="en-US" dirty="0" smtClean="0"/>
              <a:t>suppressed</a:t>
            </a:r>
          </a:p>
          <a:p>
            <a:r>
              <a:rPr lang="en-US" dirty="0"/>
              <a:t>In traditional Japanese society, the group was the family or village to which the individual belonged. Today, the group has frequently come to be associated with the work team or business organization.  </a:t>
            </a:r>
          </a:p>
          <a:p>
            <a:r>
              <a:rPr lang="en-US" dirty="0"/>
              <a:t>In a now-classic study of Japanese society, </a:t>
            </a:r>
            <a:r>
              <a:rPr lang="en-US" dirty="0" err="1"/>
              <a:t>Nakane</a:t>
            </a:r>
            <a:r>
              <a:rPr lang="en-US" dirty="0"/>
              <a:t> noted how this expresses itself in everyday life. </a:t>
            </a:r>
            <a:r>
              <a:rPr lang="en-US" dirty="0" err="1"/>
              <a:t>Nakane</a:t>
            </a:r>
            <a:r>
              <a:rPr lang="en-US" dirty="0"/>
              <a:t> goes on to observe that the primacy of the group to which an individual belongs often evolves into a deeply emotional attachment in which identification with the group becomes all-important in one’s life. One central value of Japanese culture is the importance attached to group membership.</a:t>
            </a:r>
            <a:endParaRPr lang="en-US" altLang="en-US" dirty="0"/>
          </a:p>
          <a:p>
            <a:pPr lvl="1">
              <a:spcBef>
                <a:spcPts val="576"/>
              </a:spcBef>
            </a:pPr>
            <a:endParaRPr lang="en-US" altLang="en-US" dirty="0"/>
          </a:p>
        </p:txBody>
      </p:sp>
    </p:spTree>
    <p:extLst>
      <p:ext uri="{BB962C8B-B14F-4D97-AF65-F5344CB8AC3E}">
        <p14:creationId xmlns:p14="http://schemas.microsoft.com/office/powerpoint/2010/main" val="15482047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dirty="0">
                <a:solidFill>
                  <a:schemeClr val="bg1"/>
                </a:solidFill>
              </a:rPr>
              <a:t>Social Structure </a:t>
            </a:r>
            <a:r>
              <a:rPr lang="en-US" altLang="en-US" sz="2000" dirty="0">
                <a:solidFill>
                  <a:schemeClr val="bg1"/>
                </a:solidFill>
              </a:rPr>
              <a:t>3</a:t>
            </a:r>
            <a:endParaRPr lang="en-US" altLang="en-US" sz="1200" dirty="0">
              <a:solidFill>
                <a:schemeClr val="bg1"/>
              </a:solidFill>
            </a:endParaRPr>
          </a:p>
        </p:txBody>
      </p:sp>
      <p:sp>
        <p:nvSpPr>
          <p:cNvPr id="465923" name="Content Placeholder 3"/>
          <p:cNvSpPr>
            <a:spLocks noGrp="1" noChangeArrowheads="1"/>
          </p:cNvSpPr>
          <p:nvPr>
            <p:ph idx="1"/>
          </p:nvPr>
        </p:nvSpPr>
        <p:spPr>
          <a:solidFill>
            <a:schemeClr val="bg1"/>
          </a:solidFill>
        </p:spPr>
        <p:txBody>
          <a:bodyPr>
            <a:normAutofit/>
          </a:bodyPr>
          <a:lstStyle/>
          <a:p>
            <a:pPr>
              <a:spcBef>
                <a:spcPts val="672"/>
              </a:spcBef>
            </a:pPr>
            <a:r>
              <a:rPr lang="en-US" altLang="en-US" sz="3600" dirty="0"/>
              <a:t>Individuals and Groups </a:t>
            </a:r>
            <a:r>
              <a:rPr lang="en-US" altLang="en-US" dirty="0"/>
              <a:t>continued</a:t>
            </a:r>
          </a:p>
          <a:p>
            <a:pPr>
              <a:spcBef>
                <a:spcPts val="672"/>
              </a:spcBef>
            </a:pPr>
            <a:r>
              <a:rPr lang="en-US" altLang="en-US" sz="3600" dirty="0"/>
              <a:t>The Individual</a:t>
            </a:r>
          </a:p>
          <a:p>
            <a:pPr lvl="1">
              <a:spcBef>
                <a:spcPts val="576"/>
              </a:spcBef>
            </a:pPr>
            <a:r>
              <a:rPr lang="en-US" altLang="en-US" sz="3200" dirty="0"/>
              <a:t>Emphasized in Western societies</a:t>
            </a:r>
          </a:p>
          <a:p>
            <a:pPr lvl="1">
              <a:spcBef>
                <a:spcPts val="576"/>
              </a:spcBef>
            </a:pPr>
            <a:r>
              <a:rPr lang="en-US" altLang="en-US" sz="3200" dirty="0"/>
              <a:t>Encourages individual achievement and entrepreneurship </a:t>
            </a:r>
          </a:p>
          <a:p>
            <a:pPr lvl="1">
              <a:spcBef>
                <a:spcPts val="576"/>
              </a:spcBef>
            </a:pPr>
            <a:r>
              <a:rPr lang="en-US" altLang="en-US" sz="3200" dirty="0"/>
              <a:t>Fosters managerial mobility</a:t>
            </a:r>
          </a:p>
          <a:p>
            <a:pPr lvl="1">
              <a:spcBef>
                <a:spcPts val="576"/>
              </a:spcBef>
            </a:pPr>
            <a:r>
              <a:rPr lang="en-US" altLang="en-US" sz="3200" dirty="0"/>
              <a:t>Encourages job switching and lack of loyalty to the firm</a:t>
            </a:r>
          </a:p>
        </p:txBody>
      </p:sp>
    </p:spTree>
    <p:extLst>
      <p:ext uri="{BB962C8B-B14F-4D97-AF65-F5344CB8AC3E}">
        <p14:creationId xmlns:p14="http://schemas.microsoft.com/office/powerpoint/2010/main" val="126205807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dirty="0">
                <a:solidFill>
                  <a:schemeClr val="bg1"/>
                </a:solidFill>
              </a:rPr>
              <a:t>Social Structure </a:t>
            </a:r>
            <a:r>
              <a:rPr lang="en-US" altLang="en-US" sz="2000" dirty="0">
                <a:solidFill>
                  <a:schemeClr val="bg1"/>
                </a:solidFill>
              </a:rPr>
              <a:t>5</a:t>
            </a:r>
            <a:endParaRPr lang="en-US" altLang="en-US" dirty="0">
              <a:solidFill>
                <a:schemeClr val="bg1"/>
              </a:solidFill>
            </a:endParaRPr>
          </a:p>
        </p:txBody>
      </p:sp>
      <p:sp>
        <p:nvSpPr>
          <p:cNvPr id="463875" name="Content Placeholder 3"/>
          <p:cNvSpPr>
            <a:spLocks noGrp="1" noChangeArrowheads="1"/>
          </p:cNvSpPr>
          <p:nvPr>
            <p:ph idx="1"/>
          </p:nvPr>
        </p:nvSpPr>
        <p:spPr>
          <a:solidFill>
            <a:schemeClr val="bg1"/>
          </a:solidFill>
        </p:spPr>
        <p:txBody>
          <a:bodyPr/>
          <a:lstStyle/>
          <a:p>
            <a:r>
              <a:rPr lang="en-US" altLang="en-US" dirty="0"/>
              <a:t>Social Stratification</a:t>
            </a:r>
          </a:p>
          <a:p>
            <a:pPr lvl="1"/>
            <a:r>
              <a:rPr lang="en-US" altLang="en-US" dirty="0"/>
              <a:t>All societies are stratified on a hierarchical basis into social categories, or </a:t>
            </a:r>
            <a:r>
              <a:rPr lang="en-US" altLang="en-US" b="1" dirty="0"/>
              <a:t>social strata </a:t>
            </a:r>
          </a:p>
          <a:p>
            <a:pPr lvl="2"/>
            <a:r>
              <a:rPr lang="en-US" altLang="en-US" dirty="0"/>
              <a:t>Often defined by family background, occupation, and income</a:t>
            </a:r>
          </a:p>
          <a:p>
            <a:pPr lvl="1"/>
            <a:r>
              <a:rPr lang="en-US" altLang="en-US" dirty="0"/>
              <a:t>Societies differ in terms of:</a:t>
            </a:r>
          </a:p>
          <a:p>
            <a:pPr lvl="2"/>
            <a:r>
              <a:rPr lang="en-US" altLang="en-US" dirty="0"/>
              <a:t>Degree of mobility between social strata</a:t>
            </a:r>
          </a:p>
          <a:p>
            <a:pPr lvl="2"/>
            <a:r>
              <a:rPr lang="en-US" altLang="en-US" dirty="0"/>
              <a:t>Significance attached to social strata in a business context</a:t>
            </a:r>
            <a:r>
              <a:rPr lang="en-US" altLang="en-US" dirty="0">
                <a:solidFill>
                  <a:srgbClr val="6A96D3"/>
                </a:solidFill>
              </a:rPr>
              <a:t>   </a:t>
            </a:r>
          </a:p>
        </p:txBody>
      </p:sp>
      <p:sp>
        <p:nvSpPr>
          <p:cNvPr id="2" name="Text Placeholder 1">
            <a:extLst>
              <a:ext uri="{FF2B5EF4-FFF2-40B4-BE49-F238E27FC236}">
                <a16:creationId xmlns="" xmlns:a16="http://schemas.microsoft.com/office/drawing/2014/main" id="{8D8ED042-A660-455B-9399-9721BB88F008}"/>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11551112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dirty="0">
                <a:solidFill>
                  <a:schemeClr val="bg1"/>
                </a:solidFill>
              </a:rPr>
              <a:t>Social Structure </a:t>
            </a:r>
            <a:r>
              <a:rPr lang="en-US" altLang="en-US" sz="2000" dirty="0">
                <a:solidFill>
                  <a:schemeClr val="bg1"/>
                </a:solidFill>
              </a:rPr>
              <a:t>6</a:t>
            </a:r>
            <a:endParaRPr lang="en-US" altLang="en-US" sz="1200" dirty="0">
              <a:solidFill>
                <a:schemeClr val="bg1"/>
              </a:solidFill>
            </a:endParaRPr>
          </a:p>
        </p:txBody>
      </p:sp>
      <p:sp>
        <p:nvSpPr>
          <p:cNvPr id="463875" name="Content Placeholder 3"/>
          <p:cNvSpPr>
            <a:spLocks noGrp="1" noChangeArrowheads="1"/>
          </p:cNvSpPr>
          <p:nvPr>
            <p:ph idx="1"/>
          </p:nvPr>
        </p:nvSpPr>
        <p:spPr>
          <a:solidFill>
            <a:schemeClr val="bg1"/>
          </a:solidFill>
        </p:spPr>
        <p:txBody>
          <a:bodyPr rtlCol="0">
            <a:normAutofit/>
          </a:bodyPr>
          <a:lstStyle/>
          <a:p>
            <a:pPr>
              <a:defRPr/>
            </a:pPr>
            <a:r>
              <a:rPr lang="en-US" dirty="0"/>
              <a:t>Social Stratification </a:t>
            </a:r>
            <a:r>
              <a:rPr lang="en-US" sz="2000" dirty="0"/>
              <a:t>continued</a:t>
            </a:r>
          </a:p>
          <a:p>
            <a:pPr lvl="1">
              <a:defRPr/>
            </a:pPr>
            <a:r>
              <a:rPr lang="en-US" dirty="0"/>
              <a:t>Four basic principles of social stratification</a:t>
            </a:r>
          </a:p>
          <a:p>
            <a:pPr marL="1262063" lvl="2" indent="-347663">
              <a:buFont typeface="+mj-lt"/>
              <a:buAutoNum type="arabicPeriod"/>
              <a:defRPr/>
            </a:pPr>
            <a:r>
              <a:rPr lang="en-US" dirty="0"/>
              <a:t>It is a trait of society, not a reflection of individual differences</a:t>
            </a:r>
          </a:p>
          <a:p>
            <a:pPr marL="1262063" lvl="2" indent="-347663">
              <a:buFont typeface="+mj-lt"/>
              <a:buAutoNum type="arabicPeriod"/>
              <a:defRPr/>
            </a:pPr>
            <a:r>
              <a:rPr lang="en-US" dirty="0"/>
              <a:t>It carries over from one generation to the next</a:t>
            </a:r>
          </a:p>
          <a:p>
            <a:pPr marL="1262063" lvl="2" indent="-347663">
              <a:buFont typeface="+mj-lt"/>
              <a:buAutoNum type="arabicPeriod"/>
              <a:defRPr/>
            </a:pPr>
            <a:r>
              <a:rPr lang="en-US" dirty="0"/>
              <a:t>It is generally universal but variable </a:t>
            </a:r>
          </a:p>
          <a:p>
            <a:pPr marL="1262063" lvl="2" indent="-347663">
              <a:buFont typeface="+mj-lt"/>
              <a:buAutoNum type="arabicPeriod"/>
              <a:defRPr/>
            </a:pPr>
            <a:r>
              <a:rPr lang="en-US" dirty="0"/>
              <a:t>It involves not just inequality but also beliefs</a:t>
            </a:r>
          </a:p>
        </p:txBody>
      </p:sp>
      <p:sp>
        <p:nvSpPr>
          <p:cNvPr id="2" name="Text Placeholder 1">
            <a:extLst>
              <a:ext uri="{FF2B5EF4-FFF2-40B4-BE49-F238E27FC236}">
                <a16:creationId xmlns="" xmlns:a16="http://schemas.microsoft.com/office/drawing/2014/main" id="{D2FDDCBC-5576-4853-AB09-715E42A3BBE0}"/>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120829650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dirty="0">
                <a:solidFill>
                  <a:schemeClr val="bg1"/>
                </a:solidFill>
              </a:rPr>
              <a:t>Social Structure </a:t>
            </a:r>
            <a:r>
              <a:rPr lang="en-US" altLang="en-US" sz="2000" dirty="0">
                <a:solidFill>
                  <a:schemeClr val="bg1"/>
                </a:solidFill>
              </a:rPr>
              <a:t>7</a:t>
            </a:r>
            <a:endParaRPr lang="en-US" altLang="en-US" sz="1200" dirty="0">
              <a:solidFill>
                <a:schemeClr val="bg1"/>
              </a:solidFill>
            </a:endParaRPr>
          </a:p>
        </p:txBody>
      </p:sp>
      <p:sp>
        <p:nvSpPr>
          <p:cNvPr id="470019" name="Content Placeholder 3"/>
          <p:cNvSpPr>
            <a:spLocks noGrp="1" noChangeArrowheads="1"/>
          </p:cNvSpPr>
          <p:nvPr>
            <p:ph idx="1"/>
          </p:nvPr>
        </p:nvSpPr>
        <p:spPr>
          <a:solidFill>
            <a:schemeClr val="bg1"/>
          </a:solidFill>
        </p:spPr>
        <p:txBody>
          <a:bodyPr rtlCol="0">
            <a:normAutofit/>
          </a:bodyPr>
          <a:lstStyle/>
          <a:p>
            <a:pPr indent="-342900">
              <a:defRPr/>
            </a:pPr>
            <a:r>
              <a:rPr lang="en-US" dirty="0"/>
              <a:t>Social Stratification </a:t>
            </a:r>
            <a:r>
              <a:rPr lang="en-US" sz="2000" dirty="0"/>
              <a:t>continued</a:t>
            </a:r>
          </a:p>
          <a:p>
            <a:pPr marL="803275" lvl="1" indent="-341313">
              <a:defRPr/>
            </a:pPr>
            <a:r>
              <a:rPr lang="en-US" b="1" dirty="0"/>
              <a:t>Social mobility: </a:t>
            </a:r>
            <a:r>
              <a:rPr lang="en-US" dirty="0"/>
              <a:t>the extent to which individuals can move out of the strata they are born into</a:t>
            </a:r>
          </a:p>
          <a:p>
            <a:pPr lvl="2">
              <a:defRPr/>
            </a:pPr>
            <a:r>
              <a:rPr lang="en-US" b="1" dirty="0"/>
              <a:t>Caste system:</a:t>
            </a:r>
            <a:r>
              <a:rPr lang="en-US" dirty="0"/>
              <a:t> social position is determined by the family into which a person is born, and change in that position is unlikely </a:t>
            </a:r>
          </a:p>
          <a:p>
            <a:pPr lvl="2">
              <a:defRPr/>
            </a:pPr>
            <a:r>
              <a:rPr lang="en-US" b="1" dirty="0"/>
              <a:t>Class system:</a:t>
            </a:r>
            <a:r>
              <a:rPr lang="en-US" dirty="0"/>
              <a:t> position a person has by birth, but can be changed through achievement or luck</a:t>
            </a:r>
          </a:p>
          <a:p>
            <a:pPr lvl="3">
              <a:buFont typeface="Arial" panose="020B0604020202020204" pitchFamily="34" charset="0"/>
              <a:buChar char="•"/>
              <a:defRPr/>
            </a:pPr>
            <a:r>
              <a:rPr lang="en-US" dirty="0"/>
              <a:t>Social mobility in class system varies from society to society</a:t>
            </a:r>
          </a:p>
        </p:txBody>
      </p:sp>
      <p:sp>
        <p:nvSpPr>
          <p:cNvPr id="2" name="Text Placeholder 1">
            <a:extLst>
              <a:ext uri="{FF2B5EF4-FFF2-40B4-BE49-F238E27FC236}">
                <a16:creationId xmlns="" xmlns:a16="http://schemas.microsoft.com/office/drawing/2014/main" id="{CBE9E06B-F0C2-4A25-9535-0C37389F3CAA}"/>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13593898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dirty="0">
                <a:solidFill>
                  <a:schemeClr val="bg1"/>
                </a:solidFill>
              </a:rPr>
              <a:t>Social Structure </a:t>
            </a:r>
            <a:r>
              <a:rPr lang="en-US" altLang="en-US" sz="2000" dirty="0">
                <a:solidFill>
                  <a:schemeClr val="bg1"/>
                </a:solidFill>
              </a:rPr>
              <a:t>8</a:t>
            </a:r>
            <a:endParaRPr lang="en-US" altLang="en-US" sz="1200" dirty="0">
              <a:solidFill>
                <a:schemeClr val="bg1"/>
              </a:solidFill>
            </a:endParaRPr>
          </a:p>
        </p:txBody>
      </p:sp>
      <p:sp>
        <p:nvSpPr>
          <p:cNvPr id="467971" name="Content Placeholder 3"/>
          <p:cNvSpPr>
            <a:spLocks noGrp="1" noChangeArrowheads="1"/>
          </p:cNvSpPr>
          <p:nvPr>
            <p:ph idx="1"/>
          </p:nvPr>
        </p:nvSpPr>
        <p:spPr>
          <a:solidFill>
            <a:schemeClr val="bg1"/>
          </a:solidFill>
        </p:spPr>
        <p:txBody>
          <a:bodyPr rtlCol="0">
            <a:normAutofit/>
          </a:bodyPr>
          <a:lstStyle/>
          <a:p>
            <a:pPr>
              <a:spcBef>
                <a:spcPts val="672"/>
              </a:spcBef>
              <a:defRPr/>
            </a:pPr>
            <a:r>
              <a:rPr lang="en-US" dirty="0"/>
              <a:t>Social Stratification </a:t>
            </a:r>
            <a:r>
              <a:rPr lang="en-US" sz="2000" dirty="0"/>
              <a:t>continued</a:t>
            </a:r>
          </a:p>
          <a:p>
            <a:pPr marL="803275" lvl="1" indent="-346075">
              <a:spcBef>
                <a:spcPts val="672"/>
              </a:spcBef>
              <a:defRPr/>
            </a:pPr>
            <a:r>
              <a:rPr lang="en-US" dirty="0"/>
              <a:t>Significance</a:t>
            </a:r>
          </a:p>
          <a:p>
            <a:pPr marL="1136650" lvl="2" indent="-341313">
              <a:spcBef>
                <a:spcPts val="576"/>
              </a:spcBef>
              <a:defRPr/>
            </a:pPr>
            <a:r>
              <a:rPr lang="en-US" b="1" dirty="0"/>
              <a:t>Class consciousness: </a:t>
            </a:r>
            <a:r>
              <a:rPr lang="en-US" dirty="0"/>
              <a:t>people perceive themselves in terms of class background</a:t>
            </a:r>
          </a:p>
          <a:p>
            <a:pPr marL="1136650" lvl="2" indent="-341313">
              <a:spcBef>
                <a:spcPts val="576"/>
              </a:spcBef>
              <a:defRPr/>
            </a:pPr>
            <a:r>
              <a:rPr lang="en-US" dirty="0"/>
              <a:t>Shapes relationships with members of other classes</a:t>
            </a:r>
          </a:p>
          <a:p>
            <a:pPr lvl="3">
              <a:buFont typeface="Arial" panose="020B0604020202020204" pitchFamily="34" charset="0"/>
              <a:buChar char="•"/>
              <a:defRPr/>
            </a:pPr>
            <a:r>
              <a:rPr lang="en-US" dirty="0"/>
              <a:t>Evident in the United Kingdom and India </a:t>
            </a:r>
          </a:p>
          <a:p>
            <a:pPr lvl="3">
              <a:buFont typeface="Arial" panose="020B0604020202020204" pitchFamily="34" charset="0"/>
              <a:buChar char="•"/>
              <a:defRPr/>
            </a:pPr>
            <a:r>
              <a:rPr lang="en-US" dirty="0"/>
              <a:t>Antagonism between labor and management can raise the costs of doing business</a:t>
            </a:r>
          </a:p>
        </p:txBody>
      </p:sp>
      <p:sp>
        <p:nvSpPr>
          <p:cNvPr id="2" name="Text Placeholder 1">
            <a:extLst>
              <a:ext uri="{FF2B5EF4-FFF2-40B4-BE49-F238E27FC236}">
                <a16:creationId xmlns="" xmlns:a16="http://schemas.microsoft.com/office/drawing/2014/main" id="{9D82A829-388A-46C4-9146-829E2F1C721E}"/>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187776771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en-US" dirty="0"/>
              <a:t>Religious and Ethical Systems </a:t>
            </a:r>
            <a:r>
              <a:rPr lang="en-US" altLang="en-US" sz="2000" dirty="0"/>
              <a:t>1</a:t>
            </a:r>
          </a:p>
        </p:txBody>
      </p:sp>
      <p:sp>
        <p:nvSpPr>
          <p:cNvPr id="466947" name="Content Placeholder 3"/>
          <p:cNvSpPr>
            <a:spLocks noGrp="1" noChangeArrowheads="1"/>
          </p:cNvSpPr>
          <p:nvPr>
            <p:ph idx="1"/>
          </p:nvPr>
        </p:nvSpPr>
        <p:spPr>
          <a:solidFill>
            <a:schemeClr val="bg1"/>
          </a:solidFill>
        </p:spPr>
        <p:txBody>
          <a:bodyPr rtlCol="0">
            <a:normAutofit/>
          </a:bodyPr>
          <a:lstStyle/>
          <a:p>
            <a:pPr eaLnBrk="1" fontAlgn="auto" hangingPunct="1">
              <a:defRPr/>
            </a:pPr>
            <a:r>
              <a:rPr lang="en-US" b="1" dirty="0"/>
              <a:t>Religion:</a:t>
            </a:r>
            <a:r>
              <a:rPr lang="en-US" dirty="0"/>
              <a:t> system of shared beliefs and rituals that are concerned with the realm of the sacred</a:t>
            </a:r>
          </a:p>
          <a:p>
            <a:pPr eaLnBrk="1" fontAlgn="auto" hangingPunct="1">
              <a:defRPr/>
            </a:pPr>
            <a:r>
              <a:rPr lang="en-US" b="1" dirty="0"/>
              <a:t>Ethical system:</a:t>
            </a:r>
            <a:r>
              <a:rPr lang="en-US" dirty="0"/>
              <a:t> set of moral principles, or values, that are used to guide and shape behavior</a:t>
            </a:r>
          </a:p>
          <a:p>
            <a:pPr eaLnBrk="1" fontAlgn="auto" hangingPunct="1">
              <a:defRPr/>
            </a:pPr>
            <a:r>
              <a:rPr lang="en-US" dirty="0"/>
              <a:t>Religions with the greatest following are:</a:t>
            </a:r>
          </a:p>
          <a:p>
            <a:pPr lvl="1" eaLnBrk="1" fontAlgn="auto" hangingPunct="1">
              <a:defRPr/>
            </a:pPr>
            <a:r>
              <a:rPr lang="en-US" dirty="0"/>
              <a:t>Christianity (2.20 billion adherents)</a:t>
            </a:r>
          </a:p>
          <a:p>
            <a:pPr lvl="1" eaLnBrk="1" fontAlgn="auto" hangingPunct="1">
              <a:defRPr/>
            </a:pPr>
            <a:r>
              <a:rPr lang="en-US" dirty="0"/>
              <a:t>Islam (1.60 billion adherents)</a:t>
            </a:r>
          </a:p>
          <a:p>
            <a:pPr lvl="1" eaLnBrk="1" fontAlgn="auto" hangingPunct="1">
              <a:defRPr/>
            </a:pPr>
            <a:r>
              <a:rPr lang="en-US" dirty="0"/>
              <a:t>Hinduism (1.10 million adherents)</a:t>
            </a:r>
          </a:p>
          <a:p>
            <a:pPr lvl="1" eaLnBrk="1" fontAlgn="auto" hangingPunct="1">
              <a:defRPr/>
            </a:pPr>
            <a:r>
              <a:rPr lang="en-US" dirty="0"/>
              <a:t>Buddhism (535 million adherents)</a:t>
            </a:r>
          </a:p>
          <a:p>
            <a:pPr lvl="1" eaLnBrk="1" fontAlgn="auto" hangingPunct="1">
              <a:defRPr/>
            </a:pPr>
            <a:r>
              <a:rPr lang="en-US" dirty="0"/>
              <a:t>Confucianism shapes culture in many parts of Asia  </a:t>
            </a:r>
          </a:p>
        </p:txBody>
      </p:sp>
      <p:sp>
        <p:nvSpPr>
          <p:cNvPr id="2" name="Text Placeholder 1">
            <a:extLst>
              <a:ext uri="{FF2B5EF4-FFF2-40B4-BE49-F238E27FC236}">
                <a16:creationId xmlns="" xmlns:a16="http://schemas.microsoft.com/office/drawing/2014/main" id="{9CCFE89E-E589-4C0E-9D85-F79278479D4A}"/>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16968646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dirty="0">
                <a:solidFill>
                  <a:schemeClr val="bg1"/>
                </a:solidFill>
              </a:rPr>
              <a:t>Map </a:t>
            </a:r>
            <a:r>
              <a:rPr lang="en-US" dirty="0" smtClean="0">
                <a:solidFill>
                  <a:schemeClr val="bg1"/>
                </a:solidFill>
              </a:rPr>
              <a:t>3.1 </a:t>
            </a:r>
            <a:r>
              <a:rPr lang="en-US" dirty="0">
                <a:solidFill>
                  <a:schemeClr val="bg1"/>
                </a:solidFill>
              </a:rPr>
              <a:t>World Religions</a:t>
            </a:r>
          </a:p>
        </p:txBody>
      </p:sp>
      <p:pic>
        <p:nvPicPr>
          <p:cNvPr id="3074" name="Picture 2" descr="A map of the world depicting concentrations of world religion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p:blipFill>
        <p:spPr bwMode="auto">
          <a:xfrm>
            <a:off x="2665278" y="1066800"/>
            <a:ext cx="6833481" cy="5187950"/>
          </a:xfrm>
          <a:prstGeom prst="rect">
            <a:avLst/>
          </a:prstGeom>
          <a:noFill/>
        </p:spPr>
      </p:pic>
      <p:sp>
        <p:nvSpPr>
          <p:cNvPr id="3" name="Text Placeholder 2">
            <a:extLst>
              <a:ext uri="{FF2B5EF4-FFF2-40B4-BE49-F238E27FC236}">
                <a16:creationId xmlns="" xmlns:a16="http://schemas.microsoft.com/office/drawing/2014/main" id="{0CF8CB80-96DD-4109-B8B8-8B36F0FD2EF1}"/>
              </a:ext>
            </a:extLst>
          </p:cNvPr>
          <p:cNvSpPr>
            <a:spLocks noGrp="1"/>
          </p:cNvSpPr>
          <p:nvPr>
            <p:ph type="body" sz="quarter" idx="11"/>
          </p:nvPr>
        </p:nvSpPr>
        <p:spPr>
          <a:xfrm>
            <a:off x="4114800" y="6753100"/>
            <a:ext cx="6553200" cy="104900"/>
          </a:xfrm>
        </p:spPr>
        <p:txBody>
          <a:bodyPr wrap="square">
            <a:normAutofit fontScale="92500" lnSpcReduction="10000"/>
          </a:bodyPr>
          <a:lstStyle/>
          <a:p>
            <a:r>
              <a:rPr lang="en-US" i="1" dirty="0"/>
              <a:t>Source: “Map 14,” in Allen, John L., and Sutton, Christopher J., Student Atlas of World Politics, 10th ed. New York, NY: McGraw-Hill Companies, Inc., 2013.</a:t>
            </a:r>
          </a:p>
        </p:txBody>
      </p:sp>
      <p:sp>
        <p:nvSpPr>
          <p:cNvPr id="5" name="Text Placeholder 8">
            <a:extLst>
              <a:ext uri="{FF2B5EF4-FFF2-40B4-BE49-F238E27FC236}">
                <a16:creationId xmlns="" xmlns:a16="http://schemas.microsoft.com/office/drawing/2014/main" id="{0411904A-4C2C-4A79-9013-6D404371B1E9}"/>
              </a:ext>
            </a:extLst>
          </p:cNvPr>
          <p:cNvSpPr>
            <a:spLocks noGrp="1"/>
          </p:cNvSpPr>
          <p:nvPr>
            <p:ph type="body" sz="quarter" idx="16"/>
          </p:nvPr>
        </p:nvSpPr>
        <p:spPr>
          <a:xfrm>
            <a:off x="5105400" y="6553200"/>
            <a:ext cx="1676400" cy="99950"/>
          </a:xfrm>
        </p:spPr>
        <p:txBody>
          <a:bodyPr>
            <a:normAutofit lnSpcReduction="10000"/>
          </a:bodyPr>
          <a:lstStyle/>
          <a:p>
            <a:r>
              <a:rPr lang="en-US" dirty="0">
                <a:hlinkClick r:id="rId4" action="ppaction://hlinksldjump"/>
              </a:rPr>
              <a:t>Jump to long description in appendix</a:t>
            </a:r>
            <a:endParaRPr lang="en-US" dirty="0"/>
          </a:p>
        </p:txBody>
      </p:sp>
    </p:spTree>
    <p:extLst>
      <p:ext uri="{BB962C8B-B14F-4D97-AF65-F5344CB8AC3E}">
        <p14:creationId xmlns:p14="http://schemas.microsoft.com/office/powerpoint/2010/main" val="42273541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dirty="0">
                <a:solidFill>
                  <a:schemeClr val="bg1"/>
                </a:solidFill>
              </a:rPr>
              <a:t>Religious and Ethical Systems </a:t>
            </a:r>
            <a:r>
              <a:rPr lang="en-US" altLang="en-US" sz="2000" dirty="0">
                <a:solidFill>
                  <a:schemeClr val="bg1"/>
                </a:solidFill>
              </a:rPr>
              <a:t>2</a:t>
            </a:r>
            <a:endParaRPr lang="en-US" altLang="en-US" dirty="0">
              <a:solidFill>
                <a:schemeClr val="bg1"/>
              </a:solidFill>
            </a:endParaRPr>
          </a:p>
        </p:txBody>
      </p:sp>
      <p:sp>
        <p:nvSpPr>
          <p:cNvPr id="468995" name="Content Placeholder 3"/>
          <p:cNvSpPr>
            <a:spLocks noGrp="1" noChangeArrowheads="1"/>
          </p:cNvSpPr>
          <p:nvPr>
            <p:ph idx="1"/>
          </p:nvPr>
        </p:nvSpPr>
        <p:spPr>
          <a:solidFill>
            <a:schemeClr val="bg1"/>
          </a:solidFill>
        </p:spPr>
        <p:txBody>
          <a:bodyPr rtlCol="0">
            <a:normAutofit/>
          </a:bodyPr>
          <a:lstStyle/>
          <a:p>
            <a:pPr>
              <a:spcBef>
                <a:spcPts val="672"/>
              </a:spcBef>
              <a:defRPr/>
            </a:pPr>
            <a:r>
              <a:rPr lang="en-US" dirty="0"/>
              <a:t>Christianity </a:t>
            </a:r>
          </a:p>
          <a:p>
            <a:pPr lvl="1">
              <a:spcBef>
                <a:spcPts val="576"/>
              </a:spcBef>
              <a:defRPr/>
            </a:pPr>
            <a:r>
              <a:rPr lang="en-US" dirty="0"/>
              <a:t>Most widely practiced religion</a:t>
            </a:r>
          </a:p>
          <a:p>
            <a:pPr lvl="1">
              <a:spcBef>
                <a:spcPts val="576"/>
              </a:spcBef>
              <a:defRPr/>
            </a:pPr>
            <a:r>
              <a:rPr lang="en-US" dirty="0"/>
              <a:t>In 1904, Max Weber suggested that the Protestant work ethic was the driving force of capitalism  </a:t>
            </a:r>
          </a:p>
          <a:p>
            <a:pPr lvl="2">
              <a:spcBef>
                <a:spcPts val="480"/>
              </a:spcBef>
              <a:defRPr/>
            </a:pPr>
            <a:r>
              <a:rPr lang="en-US" dirty="0"/>
              <a:t>Focus on hard work, wealth creation, and frugality</a:t>
            </a:r>
          </a:p>
          <a:p>
            <a:pPr lvl="1">
              <a:spcBef>
                <a:spcPts val="576"/>
              </a:spcBef>
              <a:defRPr/>
            </a:pPr>
            <a:r>
              <a:rPr lang="en-US" dirty="0"/>
              <a:t>Protestantism gave individuals more freedom to develop own relationship with God, which may have paved way to economic freedom</a:t>
            </a:r>
          </a:p>
        </p:txBody>
      </p:sp>
      <p:sp>
        <p:nvSpPr>
          <p:cNvPr id="2" name="Text Placeholder 1">
            <a:extLst>
              <a:ext uri="{FF2B5EF4-FFF2-40B4-BE49-F238E27FC236}">
                <a16:creationId xmlns="" xmlns:a16="http://schemas.microsoft.com/office/drawing/2014/main" id="{00E1CBAF-B3F9-44ED-9CC4-A2CF0A91B157}"/>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1992529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dirty="0">
                <a:solidFill>
                  <a:schemeClr val="bg1"/>
                </a:solidFill>
              </a:rPr>
              <a:t>Religious and Ethical Systems </a:t>
            </a:r>
            <a:r>
              <a:rPr lang="en-US" altLang="en-US" sz="2000" dirty="0">
                <a:solidFill>
                  <a:schemeClr val="bg1"/>
                </a:solidFill>
              </a:rPr>
              <a:t>3</a:t>
            </a:r>
            <a:endParaRPr lang="en-US" altLang="en-US" dirty="0">
              <a:solidFill>
                <a:schemeClr val="bg1"/>
              </a:solidFill>
            </a:endParaRPr>
          </a:p>
        </p:txBody>
      </p:sp>
      <p:sp>
        <p:nvSpPr>
          <p:cNvPr id="473091" name="Content Placeholder 3"/>
          <p:cNvSpPr>
            <a:spLocks noGrp="1" noChangeArrowheads="1"/>
          </p:cNvSpPr>
          <p:nvPr>
            <p:ph idx="1"/>
          </p:nvPr>
        </p:nvSpPr>
        <p:spPr>
          <a:solidFill>
            <a:schemeClr val="bg1"/>
          </a:solidFill>
        </p:spPr>
        <p:txBody>
          <a:bodyPr rtlCol="0">
            <a:normAutofit/>
          </a:bodyPr>
          <a:lstStyle/>
          <a:p>
            <a:pPr>
              <a:spcBef>
                <a:spcPts val="672"/>
              </a:spcBef>
              <a:defRPr/>
            </a:pPr>
            <a:r>
              <a:rPr lang="en-US" dirty="0"/>
              <a:t>Islam </a:t>
            </a:r>
          </a:p>
          <a:p>
            <a:pPr lvl="1">
              <a:spcBef>
                <a:spcPts val="576"/>
              </a:spcBef>
              <a:defRPr/>
            </a:pPr>
            <a:r>
              <a:rPr lang="en-US" dirty="0"/>
              <a:t>Adherents of Islam are referred to as Muslims</a:t>
            </a:r>
          </a:p>
          <a:p>
            <a:pPr lvl="1">
              <a:spcBef>
                <a:spcPts val="576"/>
              </a:spcBef>
              <a:defRPr/>
            </a:pPr>
            <a:r>
              <a:rPr lang="en-US" dirty="0"/>
              <a:t>One true omnipotent God, Allah</a:t>
            </a:r>
          </a:p>
          <a:p>
            <a:pPr lvl="1">
              <a:spcBef>
                <a:spcPts val="576"/>
              </a:spcBef>
              <a:defRPr/>
            </a:pPr>
            <a:r>
              <a:rPr lang="en-US" dirty="0"/>
              <a:t>Those who forgo worldly ambitions to seek the favor of Allah may gain the greater treasure—entry into paradise</a:t>
            </a:r>
          </a:p>
          <a:p>
            <a:pPr lvl="1">
              <a:spcBef>
                <a:spcPts val="576"/>
              </a:spcBef>
              <a:defRPr/>
            </a:pPr>
            <a:r>
              <a:rPr lang="en-US" dirty="0"/>
              <a:t>In Western media, Islamic fundamentalism is associated with militants, terrorists, and violent upheavals </a:t>
            </a:r>
          </a:p>
          <a:p>
            <a:pPr lvl="1">
              <a:spcBef>
                <a:spcPts val="576"/>
              </a:spcBef>
              <a:defRPr/>
            </a:pPr>
            <a:r>
              <a:rPr lang="en-US" dirty="0"/>
              <a:t>Fundamentalists have gained political power in many Muslim countries and tried to make Islamic law the law of the land</a:t>
            </a:r>
          </a:p>
        </p:txBody>
      </p:sp>
      <p:sp>
        <p:nvSpPr>
          <p:cNvPr id="2" name="Text Placeholder 1">
            <a:extLst>
              <a:ext uri="{FF2B5EF4-FFF2-40B4-BE49-F238E27FC236}">
                <a16:creationId xmlns="" xmlns:a16="http://schemas.microsoft.com/office/drawing/2014/main" id="{2EC8A43B-898D-4FE7-9A23-7FDF40D46783}"/>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13826154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dirty="0">
                <a:solidFill>
                  <a:schemeClr val="bg1"/>
                </a:solidFill>
              </a:rPr>
              <a:t>Religious and Ethical Systems </a:t>
            </a:r>
            <a:r>
              <a:rPr lang="en-US" altLang="en-US" sz="2000" dirty="0">
                <a:solidFill>
                  <a:schemeClr val="bg1"/>
                </a:solidFill>
              </a:rPr>
              <a:t>4</a:t>
            </a:r>
            <a:endParaRPr lang="en-US" altLang="en-US" sz="1200" dirty="0">
              <a:solidFill>
                <a:schemeClr val="bg1"/>
              </a:solidFill>
            </a:endParaRPr>
          </a:p>
        </p:txBody>
      </p:sp>
      <p:sp>
        <p:nvSpPr>
          <p:cNvPr id="479235" name="Content Placeholder 3"/>
          <p:cNvSpPr>
            <a:spLocks noGrp="1" noChangeArrowheads="1"/>
          </p:cNvSpPr>
          <p:nvPr>
            <p:ph idx="1"/>
          </p:nvPr>
        </p:nvSpPr>
        <p:spPr>
          <a:solidFill>
            <a:schemeClr val="bg1"/>
          </a:solidFill>
        </p:spPr>
        <p:txBody>
          <a:bodyPr rtlCol="0">
            <a:normAutofit/>
          </a:bodyPr>
          <a:lstStyle/>
          <a:p>
            <a:pPr>
              <a:spcBef>
                <a:spcPts val="672"/>
              </a:spcBef>
              <a:defRPr/>
            </a:pPr>
            <a:r>
              <a:rPr lang="en-US" dirty="0"/>
              <a:t>Islam </a:t>
            </a:r>
            <a:r>
              <a:rPr lang="en-US" sz="2000" dirty="0"/>
              <a:t>continued</a:t>
            </a:r>
          </a:p>
          <a:p>
            <a:pPr marL="803275" lvl="1" indent="-346075">
              <a:spcBef>
                <a:spcPts val="576"/>
              </a:spcBef>
              <a:defRPr/>
            </a:pPr>
            <a:r>
              <a:rPr lang="en-US" dirty="0"/>
              <a:t>Economic Implications of Islam</a:t>
            </a:r>
          </a:p>
          <a:p>
            <a:pPr marL="1146175" lvl="2" indent="-344488">
              <a:spcBef>
                <a:spcPts val="480"/>
              </a:spcBef>
              <a:defRPr/>
            </a:pPr>
            <a:r>
              <a:rPr lang="en-US" dirty="0"/>
              <a:t>Koran establishes explicit economic principles many of which are pro-free enterprise</a:t>
            </a:r>
          </a:p>
          <a:p>
            <a:pPr marL="1146175" lvl="2" indent="-344488">
              <a:spcBef>
                <a:spcPts val="480"/>
              </a:spcBef>
              <a:defRPr/>
            </a:pPr>
            <a:r>
              <a:rPr lang="en-US" dirty="0"/>
              <a:t>Under Islam, people do not own property but only act as trustees for God and thus must take care of what they are entrusted with</a:t>
            </a:r>
          </a:p>
          <a:p>
            <a:pPr marL="1146175" lvl="2" indent="-344488">
              <a:spcBef>
                <a:spcPts val="480"/>
              </a:spcBef>
              <a:defRPr/>
            </a:pPr>
            <a:r>
              <a:rPr lang="en-US" dirty="0"/>
              <a:t>Stresses living up to contractual obligations, keeping one’s word, and abstaining from deception</a:t>
            </a:r>
          </a:p>
        </p:txBody>
      </p:sp>
      <p:sp>
        <p:nvSpPr>
          <p:cNvPr id="2" name="Text Placeholder 1">
            <a:extLst>
              <a:ext uri="{FF2B5EF4-FFF2-40B4-BE49-F238E27FC236}">
                <a16:creationId xmlns="" xmlns:a16="http://schemas.microsoft.com/office/drawing/2014/main" id="{3926AC9B-3367-4DB3-B529-8560ADA4CBED}"/>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362225449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dirty="0">
                <a:solidFill>
                  <a:schemeClr val="bg1"/>
                </a:solidFill>
              </a:rPr>
              <a:t>Religious and Ethical Systems </a:t>
            </a:r>
            <a:r>
              <a:rPr lang="en-US" altLang="en-US" sz="2000" dirty="0">
                <a:solidFill>
                  <a:schemeClr val="bg1"/>
                </a:solidFill>
              </a:rPr>
              <a:t>5</a:t>
            </a:r>
            <a:endParaRPr lang="en-US" altLang="en-US" sz="1200" dirty="0">
              <a:solidFill>
                <a:schemeClr val="bg1"/>
              </a:solidFill>
            </a:endParaRPr>
          </a:p>
        </p:txBody>
      </p:sp>
      <p:sp>
        <p:nvSpPr>
          <p:cNvPr id="479235" name="Content Placeholder 3"/>
          <p:cNvSpPr>
            <a:spLocks noGrp="1" noChangeArrowheads="1"/>
          </p:cNvSpPr>
          <p:nvPr>
            <p:ph idx="1"/>
          </p:nvPr>
        </p:nvSpPr>
        <p:spPr>
          <a:solidFill>
            <a:schemeClr val="bg1"/>
          </a:solidFill>
        </p:spPr>
        <p:txBody>
          <a:bodyPr rtlCol="0">
            <a:normAutofit/>
          </a:bodyPr>
          <a:lstStyle/>
          <a:p>
            <a:pPr indent="-347663">
              <a:spcBef>
                <a:spcPts val="576"/>
              </a:spcBef>
              <a:defRPr/>
            </a:pPr>
            <a:r>
              <a:rPr lang="en-US" dirty="0"/>
              <a:t>Economic Implications of Islam </a:t>
            </a:r>
            <a:r>
              <a:rPr lang="en-US" sz="2000" dirty="0"/>
              <a:t>continued</a:t>
            </a:r>
          </a:p>
          <a:p>
            <a:pPr lvl="1">
              <a:spcBef>
                <a:spcPts val="480"/>
              </a:spcBef>
              <a:defRPr/>
            </a:pPr>
            <a:r>
              <a:rPr lang="en-US" dirty="0"/>
              <a:t>Prohibits payment or receipt of interest</a:t>
            </a:r>
          </a:p>
          <a:p>
            <a:pPr lvl="1">
              <a:spcBef>
                <a:spcPts val="480"/>
              </a:spcBef>
              <a:defRPr/>
            </a:pPr>
            <a:r>
              <a:rPr lang="en-US" i="1" dirty="0" err="1"/>
              <a:t>Mudarabah</a:t>
            </a:r>
            <a:r>
              <a:rPr lang="en-US" i="1" dirty="0"/>
              <a:t> </a:t>
            </a:r>
            <a:r>
              <a:rPr lang="en-US" dirty="0"/>
              <a:t>is similar to profit sharing </a:t>
            </a:r>
          </a:p>
          <a:p>
            <a:pPr lvl="1">
              <a:spcBef>
                <a:spcPts val="480"/>
              </a:spcBef>
              <a:defRPr/>
            </a:pPr>
            <a:r>
              <a:rPr lang="en-US" i="1" dirty="0" err="1"/>
              <a:t>Murabaha</a:t>
            </a:r>
            <a:r>
              <a:rPr lang="en-US" i="1" dirty="0"/>
              <a:t> </a:t>
            </a:r>
            <a:r>
              <a:rPr lang="en-US" dirty="0"/>
              <a:t>includes a markup price for the bank </a:t>
            </a:r>
          </a:p>
        </p:txBody>
      </p:sp>
      <p:sp>
        <p:nvSpPr>
          <p:cNvPr id="2" name="Text Placeholder 1">
            <a:extLst>
              <a:ext uri="{FF2B5EF4-FFF2-40B4-BE49-F238E27FC236}">
                <a16:creationId xmlns="" xmlns:a16="http://schemas.microsoft.com/office/drawing/2014/main" id="{B1D63CA2-5A8A-4BC6-B3F4-FEEC291601CC}"/>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54646914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dirty="0">
                <a:solidFill>
                  <a:schemeClr val="bg1"/>
                </a:solidFill>
              </a:rPr>
              <a:t>Religious and Ethical Systems </a:t>
            </a:r>
            <a:r>
              <a:rPr lang="en-US" altLang="en-US" sz="2000" dirty="0">
                <a:solidFill>
                  <a:schemeClr val="bg1"/>
                </a:solidFill>
              </a:rPr>
              <a:t>6</a:t>
            </a:r>
            <a:endParaRPr lang="en-US" altLang="en-US" dirty="0">
              <a:solidFill>
                <a:schemeClr val="bg1"/>
              </a:solidFill>
            </a:endParaRPr>
          </a:p>
        </p:txBody>
      </p:sp>
      <p:sp>
        <p:nvSpPr>
          <p:cNvPr id="477187" name="Content Placeholder 3"/>
          <p:cNvSpPr>
            <a:spLocks noGrp="1" noChangeArrowheads="1"/>
          </p:cNvSpPr>
          <p:nvPr>
            <p:ph idx="1"/>
          </p:nvPr>
        </p:nvSpPr>
        <p:spPr>
          <a:solidFill>
            <a:schemeClr val="bg1"/>
          </a:solidFill>
        </p:spPr>
        <p:txBody>
          <a:bodyPr rtlCol="0">
            <a:normAutofit/>
          </a:bodyPr>
          <a:lstStyle/>
          <a:p>
            <a:pPr>
              <a:spcBef>
                <a:spcPts val="576"/>
              </a:spcBef>
              <a:defRPr/>
            </a:pPr>
            <a:r>
              <a:rPr lang="en-US" dirty="0"/>
              <a:t>Hinduism</a:t>
            </a:r>
          </a:p>
          <a:p>
            <a:pPr lvl="1">
              <a:spcBef>
                <a:spcPts val="576"/>
              </a:spcBef>
              <a:defRPr/>
            </a:pPr>
            <a:r>
              <a:rPr lang="en-US" dirty="0"/>
              <a:t>World’s oldest religion</a:t>
            </a:r>
          </a:p>
          <a:p>
            <a:pPr lvl="1">
              <a:spcBef>
                <a:spcPts val="576"/>
              </a:spcBef>
              <a:defRPr/>
            </a:pPr>
            <a:r>
              <a:rPr lang="en-US" dirty="0"/>
              <a:t>Moral force in society requires acceptance of certain responsibilities called </a:t>
            </a:r>
            <a:r>
              <a:rPr lang="en-US" i="1" dirty="0"/>
              <a:t>dharma</a:t>
            </a:r>
          </a:p>
          <a:p>
            <a:pPr lvl="1">
              <a:spcBef>
                <a:spcPts val="576"/>
              </a:spcBef>
              <a:defRPr/>
            </a:pPr>
            <a:r>
              <a:rPr lang="en-US" dirty="0"/>
              <a:t>Believe in reincarnation and </a:t>
            </a:r>
            <a:r>
              <a:rPr lang="en-US" i="1" dirty="0"/>
              <a:t>karma</a:t>
            </a:r>
          </a:p>
          <a:p>
            <a:pPr lvl="1">
              <a:spcBef>
                <a:spcPts val="576"/>
              </a:spcBef>
              <a:defRPr/>
            </a:pPr>
            <a:r>
              <a:rPr lang="en-US" dirty="0"/>
              <a:t>Individuals can eventually achieve </a:t>
            </a:r>
            <a:r>
              <a:rPr lang="en-US" i="1" dirty="0"/>
              <a:t>nirvana</a:t>
            </a:r>
          </a:p>
          <a:p>
            <a:pPr lvl="1">
              <a:spcBef>
                <a:spcPts val="576"/>
              </a:spcBef>
              <a:defRPr/>
            </a:pPr>
            <a:r>
              <a:rPr lang="en-US" dirty="0"/>
              <a:t>Economic Implications of </a:t>
            </a:r>
            <a:r>
              <a:rPr lang="en-US" dirty="0" err="1"/>
              <a:t>Hindisusm</a:t>
            </a:r>
            <a:endParaRPr lang="en-US" dirty="0"/>
          </a:p>
          <a:p>
            <a:pPr lvl="2">
              <a:spcBef>
                <a:spcPts val="480"/>
              </a:spcBef>
              <a:defRPr/>
            </a:pPr>
            <a:r>
              <a:rPr lang="en-US" dirty="0"/>
              <a:t>Max Weber: Hinduism does not foster entrepreneurism</a:t>
            </a:r>
          </a:p>
          <a:p>
            <a:pPr lvl="2">
              <a:spcBef>
                <a:spcPts val="480"/>
              </a:spcBef>
              <a:defRPr/>
            </a:pPr>
            <a:r>
              <a:rPr lang="en-US" dirty="0"/>
              <a:t>Modern India is a dynamic entrepreneurial society</a:t>
            </a:r>
          </a:p>
          <a:p>
            <a:pPr lvl="2">
              <a:spcBef>
                <a:spcPts val="480"/>
              </a:spcBef>
              <a:defRPr/>
            </a:pPr>
            <a:r>
              <a:rPr lang="en-US" dirty="0"/>
              <a:t>Mahatma Gandhi embodied Hindu asceticism</a:t>
            </a:r>
          </a:p>
        </p:txBody>
      </p:sp>
      <p:sp>
        <p:nvSpPr>
          <p:cNvPr id="2" name="Text Placeholder 1">
            <a:extLst>
              <a:ext uri="{FF2B5EF4-FFF2-40B4-BE49-F238E27FC236}">
                <a16:creationId xmlns="" xmlns:a16="http://schemas.microsoft.com/office/drawing/2014/main" id="{99536B2B-8E46-4A0B-9DCF-705653087552}"/>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129273925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dirty="0" smtClean="0">
                <a:solidFill>
                  <a:schemeClr val="bg1"/>
                </a:solidFill>
              </a:rPr>
              <a:t>Religious and Ethical Systems </a:t>
            </a:r>
            <a:r>
              <a:rPr lang="en-US" altLang="en-US" sz="2000" dirty="0" smtClean="0">
                <a:solidFill>
                  <a:schemeClr val="bg1"/>
                </a:solidFill>
              </a:rPr>
              <a:t>7</a:t>
            </a:r>
            <a:endParaRPr lang="en-US" altLang="en-US" dirty="0">
              <a:solidFill>
                <a:schemeClr val="bg1"/>
              </a:solidFill>
            </a:endParaRPr>
          </a:p>
        </p:txBody>
      </p:sp>
      <p:sp>
        <p:nvSpPr>
          <p:cNvPr id="478211" name="Content Placeholder 3"/>
          <p:cNvSpPr>
            <a:spLocks noGrp="1" noChangeArrowheads="1"/>
          </p:cNvSpPr>
          <p:nvPr>
            <p:ph idx="1"/>
          </p:nvPr>
        </p:nvSpPr>
        <p:spPr>
          <a:solidFill>
            <a:schemeClr val="bg1"/>
          </a:solidFill>
        </p:spPr>
        <p:txBody>
          <a:bodyPr rtlCol="0">
            <a:normAutofit/>
          </a:bodyPr>
          <a:lstStyle/>
          <a:p>
            <a:pPr>
              <a:defRPr/>
            </a:pPr>
            <a:r>
              <a:rPr lang="en-US" dirty="0"/>
              <a:t>Buddhism</a:t>
            </a:r>
          </a:p>
          <a:p>
            <a:pPr lvl="1">
              <a:defRPr/>
            </a:pPr>
            <a:r>
              <a:rPr lang="en-US" dirty="0"/>
              <a:t>Suffering originates in people’s desire for pleasure</a:t>
            </a:r>
          </a:p>
          <a:p>
            <a:pPr lvl="1">
              <a:defRPr/>
            </a:pPr>
            <a:r>
              <a:rPr lang="en-US" dirty="0"/>
              <a:t>Stresses spiritual growth and afterlife, rather than achievement while in this </a:t>
            </a:r>
            <a:r>
              <a:rPr lang="en-US" dirty="0" smtClean="0"/>
              <a:t>world</a:t>
            </a:r>
          </a:p>
          <a:p>
            <a:pPr lvl="1">
              <a:defRPr/>
            </a:pPr>
            <a:endParaRPr lang="en-US" dirty="0" smtClean="0"/>
          </a:p>
          <a:p>
            <a:pPr lvl="1"/>
            <a:endParaRPr lang="en-US" altLang="en-US" dirty="0"/>
          </a:p>
          <a:p>
            <a:pPr lvl="1">
              <a:defRPr/>
            </a:pPr>
            <a:endParaRPr lang="en-US" dirty="0"/>
          </a:p>
        </p:txBody>
      </p:sp>
      <p:sp>
        <p:nvSpPr>
          <p:cNvPr id="2" name="Text Placeholder 1">
            <a:extLst>
              <a:ext uri="{FF2B5EF4-FFF2-40B4-BE49-F238E27FC236}">
                <a16:creationId xmlns="" xmlns:a16="http://schemas.microsoft.com/office/drawing/2014/main" id="{6A1E8F68-E7F8-4355-AF75-31138E4AA68C}"/>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728547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bg1"/>
                </a:solidFill>
              </a:rPr>
              <a:t>Economic Implications of Buddhism</a:t>
            </a:r>
            <a:endParaRPr lang="en-US" dirty="0">
              <a:solidFill>
                <a:schemeClr val="bg1"/>
              </a:solidFill>
            </a:endParaRPr>
          </a:p>
        </p:txBody>
      </p:sp>
      <p:sp>
        <p:nvSpPr>
          <p:cNvPr id="3" name="Content Placeholder 2"/>
          <p:cNvSpPr>
            <a:spLocks noGrp="1"/>
          </p:cNvSpPr>
          <p:nvPr>
            <p:ph idx="1"/>
          </p:nvPr>
        </p:nvSpPr>
        <p:spPr>
          <a:solidFill>
            <a:schemeClr val="bg1"/>
          </a:solidFill>
        </p:spPr>
        <p:txBody>
          <a:bodyPr>
            <a:normAutofit lnSpcReduction="10000"/>
          </a:bodyPr>
          <a:lstStyle/>
          <a:p>
            <a:pPr lvl="1">
              <a:defRPr/>
            </a:pPr>
            <a:r>
              <a:rPr lang="en-US" dirty="0"/>
              <a:t>Does not support caste system</a:t>
            </a:r>
          </a:p>
          <a:p>
            <a:pPr lvl="1">
              <a:defRPr/>
            </a:pPr>
            <a:r>
              <a:rPr lang="en-US" dirty="0"/>
              <a:t>Recent trend of “Zen” orientation into Western </a:t>
            </a:r>
            <a:r>
              <a:rPr lang="en-US" dirty="0" smtClean="0"/>
              <a:t>businesses</a:t>
            </a:r>
          </a:p>
          <a:p>
            <a:pPr lvl="1">
              <a:defRPr/>
            </a:pPr>
            <a:endParaRPr lang="en-US" dirty="0"/>
          </a:p>
          <a:p>
            <a:pPr lvl="0" fontAlgn="base">
              <a:spcBef>
                <a:spcPct val="30000"/>
              </a:spcBef>
              <a:spcAft>
                <a:spcPct val="0"/>
              </a:spcAft>
              <a:buClrTx/>
              <a:defRPr/>
            </a:pPr>
            <a:r>
              <a:rPr lang="en-US" dirty="0"/>
              <a:t>Buddhism does not support the caste system, so individuals do have some mobility and can work with individuals from different classes</a:t>
            </a:r>
          </a:p>
          <a:p>
            <a:pPr marL="457200" lvl="1" indent="0" fontAlgn="base">
              <a:spcBef>
                <a:spcPct val="30000"/>
              </a:spcBef>
              <a:spcAft>
                <a:spcPct val="0"/>
              </a:spcAft>
              <a:buClrTx/>
              <a:buNone/>
              <a:defRPr/>
            </a:pPr>
            <a:endParaRPr lang="en-US" dirty="0"/>
          </a:p>
          <a:p>
            <a:pPr lvl="0" fontAlgn="base">
              <a:spcBef>
                <a:spcPct val="30000"/>
              </a:spcBef>
              <a:spcAft>
                <a:spcPct val="0"/>
              </a:spcAft>
              <a:buClrTx/>
              <a:defRPr/>
            </a:pPr>
            <a:r>
              <a:rPr lang="en-US" dirty="0"/>
              <a:t>“In business, ‘Zen’ is often a synonym for ordinary nothingness,” blogged Nancy Friedman, a corporate copywriter who consults with businesses on naming and branding. She said that “</a:t>
            </a:r>
            <a:r>
              <a:rPr lang="en-US" i="1" dirty="0"/>
              <a:t>Zen</a:t>
            </a:r>
            <a:r>
              <a:rPr lang="en-US" dirty="0"/>
              <a:t> can be combined with </a:t>
            </a:r>
            <a:r>
              <a:rPr lang="en-US" i="1" dirty="0"/>
              <a:t>mail</a:t>
            </a:r>
            <a:r>
              <a:rPr lang="en-US" dirty="0"/>
              <a:t> to describe ‘an incoming e-mail message with no message or attachments.’ </a:t>
            </a:r>
            <a:r>
              <a:rPr lang="en-US" i="1" dirty="0"/>
              <a:t>Zen spin</a:t>
            </a:r>
            <a:r>
              <a:rPr lang="en-US" dirty="0"/>
              <a:t> is a verb meaning ‘to tell a story without saying anything at all.’ And </a:t>
            </a:r>
            <a:r>
              <a:rPr lang="en-US" i="1" dirty="0"/>
              <a:t>to </a:t>
            </a:r>
            <a:r>
              <a:rPr lang="en-US" i="1" dirty="0" err="1"/>
              <a:t>zen</a:t>
            </a:r>
            <a:r>
              <a:rPr lang="en-US" dirty="0"/>
              <a:t> a computing problem means to figure it out in an intuitive flash—perhaps while you’re plugged into the earphones of your ZEN MP3 player, available from Creative.”</a:t>
            </a:r>
            <a:endParaRPr lang="en-US" altLang="en-US" dirty="0"/>
          </a:p>
          <a:p>
            <a:pPr lvl="1">
              <a:defRPr/>
            </a:pPr>
            <a:endParaRPr lang="en-US" dirty="0"/>
          </a:p>
          <a:p>
            <a:endParaRPr lang="en-US" dirty="0"/>
          </a:p>
        </p:txBody>
      </p:sp>
      <p:sp>
        <p:nvSpPr>
          <p:cNvPr id="4" name="Text Placeholder 3"/>
          <p:cNvSpPr>
            <a:spLocks noGrp="1"/>
          </p:cNvSpPr>
          <p:nvPr>
            <p:ph type="body" sz="quarter" idx="16"/>
          </p:nvPr>
        </p:nvSpPr>
        <p:spPr/>
        <p:txBody>
          <a:bodyPr>
            <a:normAutofit lnSpcReduction="10000"/>
          </a:bodyPr>
          <a:lstStyle/>
          <a:p>
            <a:endParaRPr lang="en-US"/>
          </a:p>
        </p:txBody>
      </p:sp>
      <p:sp>
        <p:nvSpPr>
          <p:cNvPr id="5" name="Text Placeholder 4"/>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6288360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dirty="0">
                <a:solidFill>
                  <a:schemeClr val="bg1"/>
                </a:solidFill>
              </a:rPr>
              <a:t>Religious and Ethical Systems </a:t>
            </a:r>
            <a:r>
              <a:rPr lang="en-US" altLang="en-US" sz="2000" dirty="0">
                <a:solidFill>
                  <a:schemeClr val="bg1"/>
                </a:solidFill>
              </a:rPr>
              <a:t>8</a:t>
            </a:r>
            <a:endParaRPr lang="en-US" altLang="en-US" dirty="0">
              <a:solidFill>
                <a:schemeClr val="bg1"/>
              </a:solidFill>
            </a:endParaRPr>
          </a:p>
        </p:txBody>
      </p:sp>
      <p:sp>
        <p:nvSpPr>
          <p:cNvPr id="480259" name="Content Placeholder 3"/>
          <p:cNvSpPr>
            <a:spLocks noGrp="1" noChangeArrowheads="1"/>
          </p:cNvSpPr>
          <p:nvPr>
            <p:ph idx="1"/>
          </p:nvPr>
        </p:nvSpPr>
        <p:spPr>
          <a:solidFill>
            <a:schemeClr val="bg1"/>
          </a:solidFill>
        </p:spPr>
        <p:txBody>
          <a:bodyPr rtlCol="0">
            <a:normAutofit/>
          </a:bodyPr>
          <a:lstStyle/>
          <a:p>
            <a:pPr>
              <a:defRPr/>
            </a:pPr>
            <a:r>
              <a:rPr lang="en-US" dirty="0"/>
              <a:t>Confucianism</a:t>
            </a:r>
          </a:p>
          <a:p>
            <a:pPr lvl="1">
              <a:defRPr/>
            </a:pPr>
            <a:r>
              <a:rPr lang="en-US" dirty="0"/>
              <a:t>Until 1949, official ethical system of China</a:t>
            </a:r>
          </a:p>
          <a:p>
            <a:pPr lvl="1">
              <a:defRPr/>
            </a:pPr>
            <a:r>
              <a:rPr lang="en-US" dirty="0"/>
              <a:t>Not a religion</a:t>
            </a:r>
          </a:p>
          <a:p>
            <a:pPr lvl="1">
              <a:defRPr/>
            </a:pPr>
            <a:r>
              <a:rPr lang="en-US" dirty="0"/>
              <a:t>High moral and ethical conduct and loyalty to others</a:t>
            </a:r>
          </a:p>
          <a:p>
            <a:pPr lvl="1">
              <a:defRPr/>
            </a:pPr>
            <a:r>
              <a:rPr lang="en-US" dirty="0"/>
              <a:t>Attain personal salvation through right action</a:t>
            </a:r>
          </a:p>
          <a:p>
            <a:pPr lvl="1">
              <a:defRPr/>
            </a:pPr>
            <a:r>
              <a:rPr lang="en-US" dirty="0"/>
              <a:t>Three key teachings of Confucianism: loyalty, reciprocal obligations, and honesty</a:t>
            </a:r>
          </a:p>
          <a:p>
            <a:pPr lvl="2">
              <a:defRPr/>
            </a:pPr>
            <a:r>
              <a:rPr lang="en-US" dirty="0"/>
              <a:t>May lead to a lowering of the cost of doing business in Confucian societies</a:t>
            </a:r>
          </a:p>
        </p:txBody>
      </p:sp>
      <p:sp>
        <p:nvSpPr>
          <p:cNvPr id="2" name="Text Placeholder 1">
            <a:extLst>
              <a:ext uri="{FF2B5EF4-FFF2-40B4-BE49-F238E27FC236}">
                <a16:creationId xmlns="" xmlns:a16="http://schemas.microsoft.com/office/drawing/2014/main" id="{45E535AF-9403-49DF-8AD2-7ED36FBD70AE}"/>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6838655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en-US" dirty="0">
                <a:solidFill>
                  <a:schemeClr val="bg1"/>
                </a:solidFill>
              </a:rPr>
              <a:t>Language </a:t>
            </a:r>
            <a:r>
              <a:rPr lang="en-US" altLang="en-US" sz="2000" dirty="0">
                <a:solidFill>
                  <a:schemeClr val="bg1"/>
                </a:solidFill>
              </a:rPr>
              <a:t>1</a:t>
            </a:r>
          </a:p>
        </p:txBody>
      </p:sp>
      <p:sp>
        <p:nvSpPr>
          <p:cNvPr id="483331" name="Content Placeholder 3"/>
          <p:cNvSpPr>
            <a:spLocks noGrp="1" noChangeArrowheads="1"/>
          </p:cNvSpPr>
          <p:nvPr>
            <p:ph idx="1"/>
          </p:nvPr>
        </p:nvSpPr>
        <p:spPr>
          <a:solidFill>
            <a:schemeClr val="bg1"/>
          </a:solidFill>
        </p:spPr>
        <p:txBody>
          <a:bodyPr/>
          <a:lstStyle/>
          <a:p>
            <a:r>
              <a:rPr lang="en-US" altLang="en-US" dirty="0"/>
              <a:t>Spoken Language</a:t>
            </a:r>
          </a:p>
          <a:p>
            <a:pPr lvl="1"/>
            <a:r>
              <a:rPr lang="en-US" altLang="en-US" dirty="0"/>
              <a:t>Countries with more than one spoken language often have more than one culture</a:t>
            </a:r>
          </a:p>
          <a:p>
            <a:pPr lvl="2"/>
            <a:r>
              <a:rPr lang="en-US" altLang="en-US" dirty="0"/>
              <a:t>Chinese is the mother tongue of the largest number of people in the world</a:t>
            </a:r>
          </a:p>
          <a:p>
            <a:pPr lvl="2"/>
            <a:r>
              <a:rPr lang="en-US" altLang="en-US" dirty="0"/>
              <a:t>English is the most widely spoken language in the world and is becoming the language of international business</a:t>
            </a:r>
          </a:p>
        </p:txBody>
      </p:sp>
      <p:sp>
        <p:nvSpPr>
          <p:cNvPr id="2" name="Text Placeholder 1">
            <a:extLst>
              <a:ext uri="{FF2B5EF4-FFF2-40B4-BE49-F238E27FC236}">
                <a16:creationId xmlns="" xmlns:a16="http://schemas.microsoft.com/office/drawing/2014/main" id="{260B63B9-0420-4637-AAD8-F0A35C222F09}"/>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403539942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a:xfrm>
            <a:off x="573206" y="228600"/>
            <a:ext cx="10686197" cy="609600"/>
          </a:xfrm>
        </p:spPr>
        <p:txBody>
          <a:bodyPr/>
          <a:lstStyle/>
          <a:p>
            <a:r>
              <a:rPr lang="en-US" dirty="0">
                <a:solidFill>
                  <a:schemeClr val="bg1"/>
                </a:solidFill>
              </a:rPr>
              <a:t>Can You Speak the Most Important Languages?</a:t>
            </a:r>
          </a:p>
        </p:txBody>
      </p:sp>
      <p:sp>
        <p:nvSpPr>
          <p:cNvPr id="11" name="Content Placeholder 10"/>
          <p:cNvSpPr>
            <a:spLocks noGrp="1"/>
          </p:cNvSpPr>
          <p:nvPr>
            <p:ph idx="1"/>
          </p:nvPr>
        </p:nvSpPr>
        <p:spPr>
          <a:xfrm>
            <a:off x="1981200" y="990600"/>
            <a:ext cx="8229600" cy="4419600"/>
          </a:xfrm>
          <a:solidFill>
            <a:schemeClr val="bg1"/>
          </a:solidFill>
        </p:spPr>
        <p:txBody>
          <a:bodyPr/>
          <a:lstStyle/>
          <a:p>
            <a:r>
              <a:rPr lang="en-US" sz="2400" dirty="0"/>
              <a:t>Mastering your own native language is important to doing business in your home country. Mastering the language of a foreign country is also an added value in any cross-cultural relationship. English leads the way in terms of business languages, but which languages are important after English? Spanish? No, not necessarily. The three languages that are important for business after English are Mandarin Chinese, French, and Arabic. Spanish is fifth, so it is clearly important, but not as useful as English, Mandarin, French, and Arabic because of the number of people who speak these languages</a:t>
            </a:r>
            <a:r>
              <a:rPr lang="en-US" sz="2200" dirty="0"/>
              <a:t>. </a:t>
            </a:r>
            <a:r>
              <a:rPr lang="en-US" sz="2200" b="1" dirty="0"/>
              <a:t>Do you agree with the rank order of these languages? Why or why not? </a:t>
            </a:r>
          </a:p>
        </p:txBody>
      </p:sp>
      <p:sp>
        <p:nvSpPr>
          <p:cNvPr id="4" name="Text Placeholder 3">
            <a:extLst>
              <a:ext uri="{FF2B5EF4-FFF2-40B4-BE49-F238E27FC236}">
                <a16:creationId xmlns="" xmlns:a16="http://schemas.microsoft.com/office/drawing/2014/main" id="{FC420922-BC7A-43CA-9622-A0D36D75EBC8}"/>
              </a:ext>
            </a:extLst>
          </p:cNvPr>
          <p:cNvSpPr>
            <a:spLocks noGrp="1"/>
          </p:cNvSpPr>
          <p:nvPr>
            <p:ph type="body" sz="quarter" idx="11"/>
          </p:nvPr>
        </p:nvSpPr>
        <p:spPr>
          <a:xfrm>
            <a:off x="2057400" y="6019800"/>
            <a:ext cx="8001000" cy="381000"/>
          </a:xfrm>
        </p:spPr>
        <p:txBody>
          <a:bodyPr wrap="square"/>
          <a:lstStyle/>
          <a:p>
            <a:pPr algn="l"/>
            <a:r>
              <a:rPr lang="en-US" sz="1000" dirty="0">
                <a:solidFill>
                  <a:schemeClr val="tx1"/>
                </a:solidFill>
              </a:rPr>
              <a:t>Source: S. Kim, “Top 3 Useful Foreign Languages for Business Excludes Spanish,” </a:t>
            </a:r>
            <a:r>
              <a:rPr lang="en-US" sz="1000" i="1" dirty="0">
                <a:solidFill>
                  <a:schemeClr val="tx1"/>
                </a:solidFill>
              </a:rPr>
              <a:t>ABC News</a:t>
            </a:r>
            <a:r>
              <a:rPr lang="en-US" sz="1000" dirty="0">
                <a:solidFill>
                  <a:schemeClr val="tx1"/>
                </a:solidFill>
              </a:rPr>
              <a:t>, September 1, 2011, http://abcnews.go.com/business/t/blogEntry?id=14427844. </a:t>
            </a:r>
          </a:p>
        </p:txBody>
      </p:sp>
    </p:spTree>
    <p:extLst>
      <p:ext uri="{BB962C8B-B14F-4D97-AF65-F5344CB8AC3E}">
        <p14:creationId xmlns:p14="http://schemas.microsoft.com/office/powerpoint/2010/main" val="4547740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2"/>
          <p:cNvSpPr>
            <a:spLocks noGrp="1" noChangeArrowheads="1"/>
          </p:cNvSpPr>
          <p:nvPr>
            <p:ph type="title"/>
          </p:nvPr>
        </p:nvSpPr>
        <p:spPr bwMode="auto">
          <a:xfrm>
            <a:off x="777922" y="228600"/>
            <a:ext cx="10112991" cy="609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en-US" dirty="0">
                <a:solidFill>
                  <a:schemeClr val="bg1"/>
                </a:solidFill>
              </a:rPr>
              <a:t>Language </a:t>
            </a:r>
            <a:r>
              <a:rPr lang="en-US" altLang="en-US" sz="2000" dirty="0">
                <a:solidFill>
                  <a:schemeClr val="bg1"/>
                </a:solidFill>
              </a:rPr>
              <a:t>2</a:t>
            </a:r>
          </a:p>
        </p:txBody>
      </p:sp>
      <p:sp>
        <p:nvSpPr>
          <p:cNvPr id="474115" name="Content Placeholder 3"/>
          <p:cNvSpPr>
            <a:spLocks noGrp="1" noChangeArrowheads="1"/>
          </p:cNvSpPr>
          <p:nvPr>
            <p:ph idx="1"/>
          </p:nvPr>
        </p:nvSpPr>
        <p:spPr>
          <a:solidFill>
            <a:schemeClr val="bg1"/>
          </a:solidFill>
        </p:spPr>
        <p:txBody>
          <a:bodyPr/>
          <a:lstStyle/>
          <a:p>
            <a:r>
              <a:rPr lang="en-US" altLang="en-US" dirty="0"/>
              <a:t>Unspoken Language</a:t>
            </a:r>
          </a:p>
          <a:p>
            <a:pPr lvl="1"/>
            <a:r>
              <a:rPr lang="en-US" altLang="en-US" dirty="0"/>
              <a:t>Nonverbal cues</a:t>
            </a:r>
          </a:p>
          <a:p>
            <a:pPr lvl="2"/>
            <a:r>
              <a:rPr lang="en-US" altLang="en-US" dirty="0"/>
              <a:t>Examples include facial expressions and hand gestures </a:t>
            </a:r>
          </a:p>
          <a:p>
            <a:pPr lvl="2"/>
            <a:r>
              <a:rPr lang="en-US" altLang="en-US" dirty="0"/>
              <a:t>Personal space is the customary distance between two people</a:t>
            </a:r>
          </a:p>
          <a:p>
            <a:pPr lvl="1"/>
            <a:r>
              <a:rPr lang="en-US" altLang="en-US" dirty="0"/>
              <a:t>Many nonverbal cues are culturally bound and may be interpreted differently, resulting in misunderstandings </a:t>
            </a:r>
          </a:p>
        </p:txBody>
      </p:sp>
      <p:sp>
        <p:nvSpPr>
          <p:cNvPr id="2" name="Text Placeholder 1">
            <a:extLst>
              <a:ext uri="{FF2B5EF4-FFF2-40B4-BE49-F238E27FC236}">
                <a16:creationId xmlns="" xmlns:a16="http://schemas.microsoft.com/office/drawing/2014/main" id="{B1EEB7A9-C8EC-4E58-B80D-023143F64C51}"/>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262099813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2"/>
          <p:cNvSpPr>
            <a:spLocks noGrp="1" noChangeArrowheads="1"/>
          </p:cNvSpPr>
          <p:nvPr>
            <p:ph type="title"/>
          </p:nvPr>
        </p:nvSpPr>
        <p:spPr bwMode="auto">
          <a:xfrm>
            <a:off x="709684" y="228600"/>
            <a:ext cx="10372298" cy="609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en-US" dirty="0">
                <a:solidFill>
                  <a:schemeClr val="bg1"/>
                </a:solidFill>
              </a:rPr>
              <a:t>Education</a:t>
            </a:r>
          </a:p>
        </p:txBody>
      </p:sp>
      <p:sp>
        <p:nvSpPr>
          <p:cNvPr id="485379" name="Content Placeholder 3"/>
          <p:cNvSpPr>
            <a:spLocks noGrp="1" noChangeArrowheads="1"/>
          </p:cNvSpPr>
          <p:nvPr>
            <p:ph idx="1"/>
          </p:nvPr>
        </p:nvSpPr>
        <p:spPr>
          <a:solidFill>
            <a:schemeClr val="bg1"/>
          </a:solidFill>
        </p:spPr>
        <p:txBody>
          <a:bodyPr rtlCol="0">
            <a:normAutofit/>
          </a:bodyPr>
          <a:lstStyle/>
          <a:p>
            <a:pPr eaLnBrk="1" fontAlgn="auto" hangingPunct="1">
              <a:defRPr/>
            </a:pPr>
            <a:r>
              <a:rPr lang="en-US" sz="2400" dirty="0"/>
              <a:t>Formal education teaches the language, conceptual, and technical skills that are indispensable in modern society</a:t>
            </a:r>
          </a:p>
          <a:p>
            <a:pPr eaLnBrk="1" fontAlgn="auto" hangingPunct="1">
              <a:defRPr/>
            </a:pPr>
            <a:r>
              <a:rPr lang="en-US" sz="2400" dirty="0"/>
              <a:t>Educational opportunities can provide a competitive advantage and make a country more or less attractive for expanding businesses</a:t>
            </a:r>
          </a:p>
          <a:p>
            <a:pPr marL="798513" lvl="2" indent="-334963">
              <a:defRPr/>
            </a:pPr>
            <a:r>
              <a:rPr lang="en-US" dirty="0"/>
              <a:t>Porter points to Japan’s excellent education system in explaining its postwar economic success</a:t>
            </a:r>
          </a:p>
          <a:p>
            <a:pPr eaLnBrk="1" fontAlgn="auto" hangingPunct="1">
              <a:defRPr/>
            </a:pPr>
            <a:r>
              <a:rPr lang="en-US" sz="2400" dirty="0"/>
              <a:t>The general education level of a country is a good indicator of the types of products that might sell or the types of promotional materials that might be successful</a:t>
            </a:r>
          </a:p>
        </p:txBody>
      </p:sp>
      <p:sp>
        <p:nvSpPr>
          <p:cNvPr id="2" name="Text Placeholder 1">
            <a:extLst>
              <a:ext uri="{FF2B5EF4-FFF2-40B4-BE49-F238E27FC236}">
                <a16:creationId xmlns="" xmlns:a16="http://schemas.microsoft.com/office/drawing/2014/main" id="{DB076784-CD18-4E3F-8FBA-31D2F44E6551}"/>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211125020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en-US" dirty="0">
                <a:solidFill>
                  <a:schemeClr val="bg1"/>
                </a:solidFill>
              </a:rPr>
              <a:t>Culture and Business </a:t>
            </a:r>
            <a:r>
              <a:rPr lang="en-US" altLang="en-US" sz="2000" dirty="0">
                <a:solidFill>
                  <a:schemeClr val="bg1"/>
                </a:solidFill>
              </a:rPr>
              <a:t>1</a:t>
            </a:r>
          </a:p>
        </p:txBody>
      </p:sp>
      <p:sp>
        <p:nvSpPr>
          <p:cNvPr id="486403" name="Content Placeholder 3"/>
          <p:cNvSpPr>
            <a:spLocks noGrp="1" noChangeArrowheads="1"/>
          </p:cNvSpPr>
          <p:nvPr>
            <p:ph idx="1"/>
          </p:nvPr>
        </p:nvSpPr>
        <p:spPr>
          <a:solidFill>
            <a:schemeClr val="bg1"/>
          </a:solidFill>
        </p:spPr>
        <p:txBody>
          <a:bodyPr rtlCol="0">
            <a:normAutofit/>
          </a:bodyPr>
          <a:lstStyle/>
          <a:p>
            <a:pPr>
              <a:defRPr/>
            </a:pPr>
            <a:r>
              <a:rPr lang="en-US" dirty="0"/>
              <a:t>Geert Hofstede isolated five dimensions that summarized different cultures</a:t>
            </a:r>
          </a:p>
          <a:p>
            <a:pPr marL="933450" lvl="1" indent="-469900">
              <a:buFont typeface="Wingdings" pitchFamily="2" charset="2"/>
              <a:buAutoNum type="arabicPeriod"/>
              <a:defRPr/>
            </a:pPr>
            <a:r>
              <a:rPr lang="en-US" dirty="0"/>
              <a:t>Power distance</a:t>
            </a:r>
          </a:p>
          <a:p>
            <a:pPr marL="933450" lvl="1" indent="-469900">
              <a:buFont typeface="Wingdings" pitchFamily="2" charset="2"/>
              <a:buAutoNum type="arabicPeriod"/>
              <a:defRPr/>
            </a:pPr>
            <a:r>
              <a:rPr lang="en-US" dirty="0"/>
              <a:t>Individualism versus collectivism</a:t>
            </a:r>
          </a:p>
          <a:p>
            <a:pPr marL="933450" lvl="1" indent="-469900">
              <a:buFont typeface="Wingdings" pitchFamily="2" charset="2"/>
              <a:buAutoNum type="arabicPeriod"/>
              <a:defRPr/>
            </a:pPr>
            <a:r>
              <a:rPr lang="en-US" dirty="0"/>
              <a:t>Uncertainty avoidance</a:t>
            </a:r>
          </a:p>
          <a:p>
            <a:pPr marL="933450" lvl="1" indent="-469900">
              <a:buFont typeface="Wingdings" pitchFamily="2" charset="2"/>
              <a:buAutoNum type="arabicPeriod"/>
              <a:defRPr/>
            </a:pPr>
            <a:r>
              <a:rPr lang="en-US" dirty="0"/>
              <a:t>Masculinity versus femininity</a:t>
            </a:r>
          </a:p>
          <a:p>
            <a:pPr marL="933450" lvl="1" indent="-469900">
              <a:buFont typeface="Wingdings" pitchFamily="2" charset="2"/>
              <a:buAutoNum type="arabicPeriod"/>
              <a:defRPr/>
            </a:pPr>
            <a:r>
              <a:rPr lang="en-US" dirty="0"/>
              <a:t>Long-term versus short-term orientation</a:t>
            </a:r>
          </a:p>
          <a:p>
            <a:pPr marL="798513" lvl="1" indent="-334963">
              <a:defRPr/>
            </a:pPr>
            <a:r>
              <a:rPr lang="en-US" dirty="0"/>
              <a:t>A move to add a sixth dimension: indulgence versus restraint </a:t>
            </a:r>
          </a:p>
        </p:txBody>
      </p:sp>
      <p:sp>
        <p:nvSpPr>
          <p:cNvPr id="2" name="Text Placeholder 1">
            <a:extLst>
              <a:ext uri="{FF2B5EF4-FFF2-40B4-BE49-F238E27FC236}">
                <a16:creationId xmlns="" xmlns:a16="http://schemas.microsoft.com/office/drawing/2014/main" id="{B3F05766-7AF3-46F3-AF8F-AA574AB2273F}"/>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29405040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82B0F3F-2760-2D4B-C209-0BEC931F6AB5}"/>
              </a:ext>
            </a:extLst>
          </p:cNvPr>
          <p:cNvSpPr>
            <a:spLocks noGrp="1"/>
          </p:cNvSpPr>
          <p:nvPr>
            <p:ph type="title"/>
          </p:nvPr>
        </p:nvSpPr>
        <p:spPr/>
        <p:txBody>
          <a:bodyPr/>
          <a:lstStyle/>
          <a:p>
            <a:pPr eaLnBrk="1" hangingPunct="1">
              <a:defRPr/>
            </a:pPr>
            <a:r>
              <a:rPr lang="en-US" dirty="0">
                <a:solidFill>
                  <a:schemeClr val="bg1"/>
                </a:solidFill>
              </a:rPr>
              <a:t>Hofstede’s Framework: Power Distance</a:t>
            </a:r>
          </a:p>
        </p:txBody>
      </p:sp>
      <p:sp>
        <p:nvSpPr>
          <p:cNvPr id="24579" name="Content Placeholder 2">
            <a:extLst>
              <a:ext uri="{FF2B5EF4-FFF2-40B4-BE49-F238E27FC236}">
                <a16:creationId xmlns:a16="http://schemas.microsoft.com/office/drawing/2014/main" xmlns="" id="{0737BC0F-3A28-FABC-F14A-D5333A7A7AD2}"/>
              </a:ext>
            </a:extLst>
          </p:cNvPr>
          <p:cNvSpPr>
            <a:spLocks noGrp="1"/>
          </p:cNvSpPr>
          <p:nvPr>
            <p:ph idx="1"/>
          </p:nvPr>
        </p:nvSpPr>
        <p:spPr>
          <a:xfrm>
            <a:off x="2209800" y="1219200"/>
            <a:ext cx="7772400" cy="990600"/>
          </a:xfrm>
        </p:spPr>
        <p:txBody>
          <a:bodyPr>
            <a:normAutofit fontScale="92500"/>
          </a:bodyPr>
          <a:lstStyle/>
          <a:p>
            <a:pPr indent="7938">
              <a:buNone/>
            </a:pPr>
            <a:r>
              <a:rPr lang="en-US" altLang="en-US" b="0" i="1" dirty="0">
                <a:solidFill>
                  <a:srgbClr val="FF0000"/>
                </a:solidFill>
                <a:latin typeface="Times New Roman" panose="02020603050405020304" pitchFamily="18" charset="0"/>
              </a:rPr>
              <a:t>The extent to which a society accepts that power in institutions and organizations is distributed unequally.</a:t>
            </a:r>
          </a:p>
          <a:p>
            <a:pPr indent="7938"/>
            <a:endParaRPr lang="en-US" altLang="en-US" dirty="0">
              <a:solidFill>
                <a:srgbClr val="FF0000"/>
              </a:solidFill>
              <a:latin typeface="Times New Roman" panose="02020603050405020304" pitchFamily="18" charset="0"/>
            </a:endParaRPr>
          </a:p>
        </p:txBody>
      </p:sp>
      <p:pic>
        <p:nvPicPr>
          <p:cNvPr id="24581" name="Picture 2" descr="C:\Users\Bob Stretch\AppData\Local\Microsoft\Windows\Temporary Internet Files\Content.IE5\7421JAUB\MCBD05078_0000[1].wmf">
            <a:extLst>
              <a:ext uri="{FF2B5EF4-FFF2-40B4-BE49-F238E27FC236}">
                <a16:creationId xmlns:a16="http://schemas.microsoft.com/office/drawing/2014/main" xmlns="" id="{DF54B87A-1C04-4410-29A4-B3F4854A3B4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72200" y="2438401"/>
            <a:ext cx="3505200" cy="327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2" name="TextBox 7">
            <a:extLst>
              <a:ext uri="{FF2B5EF4-FFF2-40B4-BE49-F238E27FC236}">
                <a16:creationId xmlns:a16="http://schemas.microsoft.com/office/drawing/2014/main" xmlns="" id="{067FF235-BDA8-354E-0CA5-AD4E0584D169}"/>
              </a:ext>
            </a:extLst>
          </p:cNvPr>
          <p:cNvSpPr txBox="1">
            <a:spLocks noChangeArrowheads="1"/>
          </p:cNvSpPr>
          <p:nvPr/>
        </p:nvSpPr>
        <p:spPr bwMode="auto">
          <a:xfrm>
            <a:off x="2133600" y="2209801"/>
            <a:ext cx="4038600" cy="3444875"/>
          </a:xfrm>
          <a:prstGeom prst="rect">
            <a:avLst/>
          </a:prstGeom>
          <a:solidFill>
            <a:schemeClr val="bg1"/>
          </a:solidFill>
          <a:ln>
            <a:noFill/>
          </a:ln>
        </p:spPr>
        <p:txBody>
          <a:bodyPr>
            <a:spAutoFit/>
          </a:bodyPr>
          <a:lstStyle>
            <a:lvl1pPr eaLnBrk="0" hangingPunct="0">
              <a:defRPr sz="1000" b="1">
                <a:solidFill>
                  <a:schemeClr val="tx1"/>
                </a:solidFill>
                <a:latin typeface="Arial" panose="020B0604020202020204" pitchFamily="34" charset="0"/>
              </a:defRPr>
            </a:lvl1pPr>
            <a:lvl2pPr eaLnBrk="0" hangingPunct="0">
              <a:defRPr sz="1000" b="1">
                <a:solidFill>
                  <a:schemeClr val="tx1"/>
                </a:solidFill>
                <a:latin typeface="Arial" panose="020B0604020202020204" pitchFamily="34" charset="0"/>
              </a:defRPr>
            </a:lvl2pPr>
            <a:lvl3pPr eaLnBrk="0" hangingPunct="0">
              <a:defRPr sz="1000" b="1">
                <a:solidFill>
                  <a:schemeClr val="tx1"/>
                </a:solidFill>
                <a:latin typeface="Arial" panose="020B0604020202020204" pitchFamily="34" charset="0"/>
              </a:defRPr>
            </a:lvl3pPr>
            <a:lvl4pPr marL="1600200" indent="-228600" eaLnBrk="0" hangingPunct="0">
              <a:defRPr sz="1000" b="1">
                <a:solidFill>
                  <a:schemeClr val="tx1"/>
                </a:solidFill>
                <a:latin typeface="Arial" panose="020B0604020202020204" pitchFamily="34" charset="0"/>
              </a:defRPr>
            </a:lvl4pPr>
            <a:lvl5pPr marL="2057400" indent="-228600" eaLnBrk="0" hangingPunct="0">
              <a:defRPr sz="1000" b="1">
                <a:solidFill>
                  <a:schemeClr val="tx1"/>
                </a:solidFill>
                <a:latin typeface="Arial" panose="020B0604020202020204" pitchFamily="34" charset="0"/>
              </a:defRPr>
            </a:lvl5pPr>
            <a:lvl6pPr marL="2514600" indent="-228600" eaLnBrk="0" fontAlgn="base" hangingPunct="0">
              <a:spcBef>
                <a:spcPct val="0"/>
              </a:spcBef>
              <a:spcAft>
                <a:spcPct val="0"/>
              </a:spcAft>
              <a:defRPr sz="1000" b="1">
                <a:solidFill>
                  <a:schemeClr val="tx1"/>
                </a:solidFill>
                <a:latin typeface="Arial" panose="020B0604020202020204" pitchFamily="34" charset="0"/>
              </a:defRPr>
            </a:lvl6pPr>
            <a:lvl7pPr marL="2971800" indent="-228600" eaLnBrk="0" fontAlgn="base" hangingPunct="0">
              <a:spcBef>
                <a:spcPct val="0"/>
              </a:spcBef>
              <a:spcAft>
                <a:spcPct val="0"/>
              </a:spcAft>
              <a:defRPr sz="1000" b="1">
                <a:solidFill>
                  <a:schemeClr val="tx1"/>
                </a:solidFill>
                <a:latin typeface="Arial" panose="020B0604020202020204" pitchFamily="34" charset="0"/>
              </a:defRPr>
            </a:lvl7pPr>
            <a:lvl8pPr marL="3429000" indent="-228600" eaLnBrk="0" fontAlgn="base" hangingPunct="0">
              <a:spcBef>
                <a:spcPct val="0"/>
              </a:spcBef>
              <a:spcAft>
                <a:spcPct val="0"/>
              </a:spcAft>
              <a:defRPr sz="1000" b="1">
                <a:solidFill>
                  <a:schemeClr val="tx1"/>
                </a:solidFill>
                <a:latin typeface="Arial" panose="020B0604020202020204" pitchFamily="34" charset="0"/>
              </a:defRPr>
            </a:lvl8pPr>
            <a:lvl9pPr marL="3886200" indent="-228600" eaLnBrk="0" fontAlgn="base" hangingPunct="0">
              <a:spcBef>
                <a:spcPct val="0"/>
              </a:spcBef>
              <a:spcAft>
                <a:spcPct val="0"/>
              </a:spcAft>
              <a:defRPr sz="1000" b="1">
                <a:solidFill>
                  <a:schemeClr val="tx1"/>
                </a:solidFill>
                <a:latin typeface="Arial" panose="020B0604020202020204" pitchFamily="34" charset="0"/>
              </a:defRPr>
            </a:lvl9pPr>
          </a:lstStyle>
          <a:p>
            <a:pPr lvl="1" eaLnBrk="1" hangingPunct="1">
              <a:buFont typeface="Arial" panose="020B0604020202020204" pitchFamily="34" charset="0"/>
              <a:buChar char="•"/>
            </a:pPr>
            <a:r>
              <a:rPr lang="en-US" altLang="en-US" sz="2000" b="0" dirty="0">
                <a:latin typeface="Times New Roman" panose="02020603050405020304" pitchFamily="18" charset="0"/>
              </a:rPr>
              <a:t>Low distance</a:t>
            </a:r>
          </a:p>
          <a:p>
            <a:pPr lvl="2" eaLnBrk="1" hangingPunct="1">
              <a:buFont typeface="Arial" panose="020B0604020202020204" pitchFamily="34" charset="0"/>
              <a:buChar char="•"/>
            </a:pPr>
            <a:r>
              <a:rPr lang="en-US" altLang="en-US" sz="2000" b="0" dirty="0">
                <a:latin typeface="Times New Roman" panose="02020603050405020304" pitchFamily="18" charset="0"/>
              </a:rPr>
              <a:t>Relatively equal power between those with status/wealth and those without status/wealth</a:t>
            </a:r>
          </a:p>
          <a:p>
            <a:pPr lvl="1" eaLnBrk="1" hangingPunct="1">
              <a:buFont typeface="Arial" panose="020B0604020202020204" pitchFamily="34" charset="0"/>
              <a:buChar char="•"/>
            </a:pPr>
            <a:r>
              <a:rPr lang="en-US" altLang="en-US" sz="2000" b="0" dirty="0">
                <a:latin typeface="Times New Roman" panose="02020603050405020304" pitchFamily="18" charset="0"/>
              </a:rPr>
              <a:t>High distance</a:t>
            </a:r>
          </a:p>
          <a:p>
            <a:pPr lvl="2" eaLnBrk="1" hangingPunct="1">
              <a:buFont typeface="Arial" panose="020B0604020202020204" pitchFamily="34" charset="0"/>
              <a:buChar char="•"/>
            </a:pPr>
            <a:r>
              <a:rPr lang="en-US" altLang="en-US" sz="2000" b="0" dirty="0">
                <a:latin typeface="Times New Roman" panose="02020603050405020304" pitchFamily="18" charset="0"/>
              </a:rPr>
              <a:t>Extremely unequal power distribution between those with status/wealth and those without status/wealth</a:t>
            </a:r>
          </a:p>
          <a:p>
            <a:pPr eaLnBrk="1" hangingPunct="1">
              <a:buFont typeface="Arial" panose="020B0604020202020204" pitchFamily="34" charset="0"/>
              <a:buChar char="•"/>
            </a:pPr>
            <a:endParaRPr lang="en-US" altLang="en-US" sz="2000" b="0" dirty="0">
              <a:latin typeface="Times New Roman" panose="02020603050405020304" pitchFamily="18" charset="0"/>
            </a:endParaRPr>
          </a:p>
        </p:txBody>
      </p:sp>
    </p:spTree>
    <p:extLst>
      <p:ext uri="{BB962C8B-B14F-4D97-AF65-F5344CB8AC3E}">
        <p14:creationId xmlns:p14="http://schemas.microsoft.com/office/powerpoint/2010/main" val="379109617"/>
      </p:ext>
    </p:extLst>
  </p:cSld>
  <p:clrMapOvr>
    <a:masterClrMapping/>
  </p:clrMapOvr>
  <mc:AlternateContent xmlns:mc="http://schemas.openxmlformats.org/markup-compatibility/2006" xmlns:p14="http://schemas.microsoft.com/office/powerpoint/2010/main">
    <mc:Choice Requires="p14">
      <p:transition spd="slow" p14:dur="2000" advTm="103971"/>
    </mc:Choice>
    <mc:Fallback xmlns="">
      <p:transition spd="slow" advTm="103971"/>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A3712C7-3E99-A7B2-87DF-A3BC6F7E1C6D}"/>
              </a:ext>
            </a:extLst>
          </p:cNvPr>
          <p:cNvSpPr>
            <a:spLocks noGrp="1"/>
          </p:cNvSpPr>
          <p:nvPr>
            <p:ph type="title"/>
          </p:nvPr>
        </p:nvSpPr>
        <p:spPr/>
        <p:txBody>
          <a:bodyPr/>
          <a:lstStyle/>
          <a:p>
            <a:pPr eaLnBrk="1" hangingPunct="1">
              <a:defRPr/>
            </a:pPr>
            <a:r>
              <a:rPr lang="en-US" dirty="0">
                <a:solidFill>
                  <a:schemeClr val="bg1">
                    <a:lumMod val="65000"/>
                  </a:schemeClr>
                </a:solidFill>
              </a:rPr>
              <a:t>Hofstede’s Framework: Individualism</a:t>
            </a:r>
          </a:p>
        </p:txBody>
      </p:sp>
      <p:sp>
        <p:nvSpPr>
          <p:cNvPr id="25603" name="Content Placeholder 2">
            <a:extLst>
              <a:ext uri="{FF2B5EF4-FFF2-40B4-BE49-F238E27FC236}">
                <a16:creationId xmlns:a16="http://schemas.microsoft.com/office/drawing/2014/main" xmlns="" id="{5155D024-DEEC-6473-579D-5D854CB6F166}"/>
              </a:ext>
            </a:extLst>
          </p:cNvPr>
          <p:cNvSpPr>
            <a:spLocks noGrp="1"/>
          </p:cNvSpPr>
          <p:nvPr>
            <p:ph idx="1"/>
          </p:nvPr>
        </p:nvSpPr>
        <p:spPr>
          <a:solidFill>
            <a:schemeClr val="bg1"/>
          </a:solidFill>
        </p:spPr>
        <p:txBody>
          <a:bodyPr/>
          <a:lstStyle/>
          <a:p>
            <a:pPr eaLnBrk="1" hangingPunct="1"/>
            <a:r>
              <a:rPr lang="en-US" altLang="en-US" dirty="0">
                <a:latin typeface="Times New Roman" panose="02020603050405020304" pitchFamily="18" charset="0"/>
              </a:rPr>
              <a:t>Individualism</a:t>
            </a:r>
          </a:p>
          <a:p>
            <a:pPr lvl="1" eaLnBrk="1" hangingPunct="1"/>
            <a:r>
              <a:rPr lang="en-US" altLang="en-US" dirty="0">
                <a:latin typeface="Times New Roman" panose="02020603050405020304" pitchFamily="18" charset="0"/>
              </a:rPr>
              <a:t>The degree to which people prefer to act as individuals rather than as member of groups</a:t>
            </a:r>
          </a:p>
          <a:p>
            <a:pPr eaLnBrk="1" hangingPunct="1"/>
            <a:r>
              <a:rPr lang="en-US" altLang="en-US" dirty="0">
                <a:latin typeface="Times New Roman" panose="02020603050405020304" pitchFamily="18" charset="0"/>
              </a:rPr>
              <a:t>Collectivism</a:t>
            </a:r>
          </a:p>
          <a:p>
            <a:pPr lvl="1" eaLnBrk="1" hangingPunct="1"/>
            <a:r>
              <a:rPr lang="en-US" altLang="en-US" dirty="0">
                <a:latin typeface="Times New Roman" panose="02020603050405020304" pitchFamily="18" charset="0"/>
              </a:rPr>
              <a:t>A tight social framework in which people expect others in groups of which they are a part to look after them and protect them</a:t>
            </a:r>
          </a:p>
          <a:p>
            <a:pPr lvl="1" eaLnBrk="1" hangingPunct="1"/>
            <a:endParaRPr lang="en-US" altLang="en-US" dirty="0">
              <a:latin typeface="Times New Roman" panose="02020603050405020304" pitchFamily="18" charset="0"/>
            </a:endParaRPr>
          </a:p>
          <a:p>
            <a:pPr lvl="1" eaLnBrk="1" hangingPunct="1"/>
            <a:endParaRPr lang="en-US" altLang="en-US" dirty="0"/>
          </a:p>
          <a:p>
            <a:pPr lvl="1" algn="ctr" eaLnBrk="1" hangingPunct="1">
              <a:buFont typeface="Times New Roman" panose="02020603050405020304" pitchFamily="18" charset="0"/>
              <a:buNone/>
            </a:pPr>
            <a:r>
              <a:rPr lang="en-US" altLang="en-US" dirty="0">
                <a:latin typeface="Times New Roman" panose="02020603050405020304" pitchFamily="18" charset="0"/>
              </a:rPr>
              <a:t>Versus</a:t>
            </a:r>
          </a:p>
        </p:txBody>
      </p:sp>
      <p:pic>
        <p:nvPicPr>
          <p:cNvPr id="25605" name="Picture 8" descr="pe02097_">
            <a:extLst>
              <a:ext uri="{FF2B5EF4-FFF2-40B4-BE49-F238E27FC236}">
                <a16:creationId xmlns:a16="http://schemas.microsoft.com/office/drawing/2014/main" xmlns="" id="{45A54E3C-D09E-5A8E-85EC-94D494E0646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39000" y="3810000"/>
            <a:ext cx="3048000" cy="2439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6" name="Picture 6" descr="C:\Users\Bob Stretch\AppData\Local\Microsoft\Windows\Temporary Internet Files\Content.IE5\118DJOWU\MCj02404710000[1].wmf">
            <a:extLst>
              <a:ext uri="{FF2B5EF4-FFF2-40B4-BE49-F238E27FC236}">
                <a16:creationId xmlns:a16="http://schemas.microsoft.com/office/drawing/2014/main" xmlns="" id="{627345BF-7DAA-3723-C8E8-3B150C22C20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901884" y="4208463"/>
            <a:ext cx="1905000" cy="204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94119447"/>
      </p:ext>
    </p:extLst>
  </p:cSld>
  <p:clrMapOvr>
    <a:masterClrMapping/>
  </p:clrMapOvr>
  <mc:AlternateContent xmlns:mc="http://schemas.openxmlformats.org/markup-compatibility/2006" xmlns:p14="http://schemas.microsoft.com/office/powerpoint/2010/main">
    <mc:Choice Requires="p14">
      <p:transition spd="slow" p14:dur="2000" advTm="69744"/>
    </mc:Choice>
    <mc:Fallback xmlns="">
      <p:transition spd="slow" advTm="69744"/>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732537D-D6FA-B067-BA42-70AA60A0FBF8}"/>
              </a:ext>
            </a:extLst>
          </p:cNvPr>
          <p:cNvSpPr>
            <a:spLocks noGrp="1"/>
          </p:cNvSpPr>
          <p:nvPr>
            <p:ph type="title"/>
          </p:nvPr>
        </p:nvSpPr>
        <p:spPr/>
        <p:txBody>
          <a:bodyPr/>
          <a:lstStyle/>
          <a:p>
            <a:pPr eaLnBrk="1" hangingPunct="1">
              <a:defRPr/>
            </a:pPr>
            <a:r>
              <a:rPr lang="en-US" dirty="0">
                <a:solidFill>
                  <a:schemeClr val="bg1"/>
                </a:solidFill>
              </a:rPr>
              <a:t>Hofstede’s Framework: Masculinity</a:t>
            </a:r>
          </a:p>
        </p:txBody>
      </p:sp>
      <p:sp>
        <p:nvSpPr>
          <p:cNvPr id="26627" name="Content Placeholder 2">
            <a:extLst>
              <a:ext uri="{FF2B5EF4-FFF2-40B4-BE49-F238E27FC236}">
                <a16:creationId xmlns:a16="http://schemas.microsoft.com/office/drawing/2014/main" xmlns="" id="{965D970B-9ED4-454F-D30B-A9FF85ABC4BC}"/>
              </a:ext>
            </a:extLst>
          </p:cNvPr>
          <p:cNvSpPr>
            <a:spLocks noGrp="1"/>
          </p:cNvSpPr>
          <p:nvPr>
            <p:ph idx="1"/>
          </p:nvPr>
        </p:nvSpPr>
        <p:spPr>
          <a:solidFill>
            <a:schemeClr val="bg1"/>
          </a:solidFill>
        </p:spPr>
        <p:txBody>
          <a:bodyPr/>
          <a:lstStyle/>
          <a:p>
            <a:pPr eaLnBrk="1" hangingPunct="1"/>
            <a:r>
              <a:rPr lang="en-US" altLang="en-US" dirty="0">
                <a:latin typeface="Times New Roman" panose="02020603050405020304" pitchFamily="18" charset="0"/>
              </a:rPr>
              <a:t>Masculinity</a:t>
            </a:r>
          </a:p>
          <a:p>
            <a:pPr lvl="1" eaLnBrk="1" hangingPunct="1"/>
            <a:r>
              <a:rPr lang="en-US" altLang="en-US" dirty="0">
                <a:latin typeface="Times New Roman" panose="02020603050405020304" pitchFamily="18" charset="0"/>
              </a:rPr>
              <a:t>The extent to which the society values work roles of achievement, power, and control, and where assertiveness and materialism are also valued</a:t>
            </a:r>
          </a:p>
          <a:p>
            <a:pPr eaLnBrk="1" hangingPunct="1"/>
            <a:r>
              <a:rPr lang="en-US" altLang="en-US" dirty="0">
                <a:latin typeface="Times New Roman" panose="02020603050405020304" pitchFamily="18" charset="0"/>
              </a:rPr>
              <a:t>Femininity</a:t>
            </a:r>
          </a:p>
          <a:p>
            <a:pPr lvl="1" eaLnBrk="1" hangingPunct="1"/>
            <a:r>
              <a:rPr lang="en-US" altLang="en-US" dirty="0">
                <a:latin typeface="Times New Roman" panose="02020603050405020304" pitchFamily="18" charset="0"/>
              </a:rPr>
              <a:t>The extent to which there is little differentiation between roles for men and women </a:t>
            </a:r>
          </a:p>
          <a:p>
            <a:pPr lvl="1" eaLnBrk="1" hangingPunct="1"/>
            <a:endParaRPr lang="en-US" altLang="en-US" dirty="0">
              <a:latin typeface="Times New Roman" panose="02020603050405020304" pitchFamily="18" charset="0"/>
            </a:endParaRPr>
          </a:p>
          <a:p>
            <a:pPr lvl="1" eaLnBrk="1" hangingPunct="1"/>
            <a:endParaRPr lang="en-US" altLang="en-US" dirty="0"/>
          </a:p>
          <a:p>
            <a:pPr lvl="1" algn="ctr" eaLnBrk="1" hangingPunct="1">
              <a:buFont typeface="Times New Roman" panose="02020603050405020304" pitchFamily="18" charset="0"/>
              <a:buNone/>
            </a:pPr>
            <a:r>
              <a:rPr lang="en-US" altLang="en-US" dirty="0">
                <a:latin typeface="Times New Roman" panose="02020603050405020304" pitchFamily="18" charset="0"/>
              </a:rPr>
              <a:t>Versus</a:t>
            </a:r>
          </a:p>
        </p:txBody>
      </p:sp>
      <p:pic>
        <p:nvPicPr>
          <p:cNvPr id="26629" name="Picture 2" descr="C:\Users\Bob Stretch\AppData\Local\Microsoft\Windows\Temporary Internet Files\Content.IE5\H1JVA1FE\MCj04160640000[1].wmf">
            <a:extLst>
              <a:ext uri="{FF2B5EF4-FFF2-40B4-BE49-F238E27FC236}">
                <a16:creationId xmlns:a16="http://schemas.microsoft.com/office/drawing/2014/main" xmlns="" id="{6C1C42DE-AEF7-A8D2-7CE7-5C882EE5E01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33800" y="3962401"/>
            <a:ext cx="1555750" cy="207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0" name="Picture 7" descr="C:\Program Files\Microsoft Office\MEDIA\CAGCAT10\j0291984.wmf">
            <a:extLst>
              <a:ext uri="{FF2B5EF4-FFF2-40B4-BE49-F238E27FC236}">
                <a16:creationId xmlns:a16="http://schemas.microsoft.com/office/drawing/2014/main" xmlns="" id="{FCC151B9-C6B3-A63F-88AA-5BBF2C87546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flipH="1">
            <a:off x="7335838" y="3962401"/>
            <a:ext cx="1808162" cy="191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03082975"/>
      </p:ext>
    </p:extLst>
  </p:cSld>
  <p:clrMapOvr>
    <a:masterClrMapping/>
  </p:clrMapOvr>
  <mc:AlternateContent xmlns:mc="http://schemas.openxmlformats.org/markup-compatibility/2006" xmlns:p14="http://schemas.microsoft.com/office/powerpoint/2010/main">
    <mc:Choice Requires="p14">
      <p:transition spd="slow" p14:dur="2000" advTm="81845"/>
    </mc:Choice>
    <mc:Fallback xmlns="">
      <p:transition spd="slow" advTm="81845"/>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5" descr="C:\Users\Bob Stretch\AppData\Local\Microsoft\Windows\Temporary Internet Files\Content.IE5\H1JVA1FE\MCj02158810000[1].wmf">
            <a:extLst>
              <a:ext uri="{FF2B5EF4-FFF2-40B4-BE49-F238E27FC236}">
                <a16:creationId xmlns:a16="http://schemas.microsoft.com/office/drawing/2014/main" xmlns="" id="{A999AB43-3CD8-EC95-65D1-F0811043D23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0" y="3032126"/>
            <a:ext cx="3751263" cy="287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xmlns="" id="{99214531-9D4C-B1D5-1756-4D9CEF6598A8}"/>
              </a:ext>
            </a:extLst>
          </p:cNvPr>
          <p:cNvSpPr>
            <a:spLocks noGrp="1"/>
          </p:cNvSpPr>
          <p:nvPr>
            <p:ph type="title"/>
          </p:nvPr>
        </p:nvSpPr>
        <p:spPr/>
        <p:txBody>
          <a:bodyPr>
            <a:normAutofit/>
          </a:bodyPr>
          <a:lstStyle/>
          <a:p>
            <a:pPr eaLnBrk="1" hangingPunct="1">
              <a:defRPr/>
            </a:pPr>
            <a:r>
              <a:rPr lang="en-US" dirty="0">
                <a:solidFill>
                  <a:schemeClr val="bg1"/>
                </a:solidFill>
              </a:rPr>
              <a:t>Hofstede’s Framework: Uncertainty Avoidance</a:t>
            </a:r>
          </a:p>
        </p:txBody>
      </p:sp>
      <p:sp>
        <p:nvSpPr>
          <p:cNvPr id="27652" name="Content Placeholder 2">
            <a:extLst>
              <a:ext uri="{FF2B5EF4-FFF2-40B4-BE49-F238E27FC236}">
                <a16:creationId xmlns:a16="http://schemas.microsoft.com/office/drawing/2014/main" xmlns="" id="{B2415A7B-2884-2070-31A6-667E41BF6F5B}"/>
              </a:ext>
            </a:extLst>
          </p:cNvPr>
          <p:cNvSpPr>
            <a:spLocks noGrp="1"/>
          </p:cNvSpPr>
          <p:nvPr>
            <p:ph idx="1"/>
          </p:nvPr>
        </p:nvSpPr>
        <p:spPr>
          <a:xfrm>
            <a:off x="974888" y="1584326"/>
            <a:ext cx="7772400" cy="1447800"/>
          </a:xfrm>
        </p:spPr>
        <p:txBody>
          <a:bodyPr/>
          <a:lstStyle/>
          <a:p>
            <a:pPr indent="7938">
              <a:buNone/>
            </a:pPr>
            <a:r>
              <a:rPr lang="en-US" altLang="en-US" b="0" i="1" dirty="0">
                <a:solidFill>
                  <a:srgbClr val="FF0000"/>
                </a:solidFill>
                <a:latin typeface="Times New Roman" panose="02020603050405020304" pitchFamily="18" charset="0"/>
              </a:rPr>
              <a:t>The extent to which a society feels threatened by uncertain and ambiguous situations and tries to avoid them</a:t>
            </a:r>
          </a:p>
          <a:p>
            <a:pPr indent="7938"/>
            <a:endParaRPr lang="en-US" altLang="en-US" dirty="0">
              <a:solidFill>
                <a:srgbClr val="FF0000"/>
              </a:solidFill>
              <a:latin typeface="Times New Roman" panose="02020603050405020304" pitchFamily="18" charset="0"/>
            </a:endParaRPr>
          </a:p>
          <a:p>
            <a:pPr lvl="1" eaLnBrk="1" hangingPunct="1"/>
            <a:endParaRPr lang="en-US" altLang="en-US" dirty="0">
              <a:solidFill>
                <a:srgbClr val="FF0000"/>
              </a:solidFill>
            </a:endParaRPr>
          </a:p>
        </p:txBody>
      </p:sp>
      <p:sp>
        <p:nvSpPr>
          <p:cNvPr id="27654" name="Text Box 1029">
            <a:extLst>
              <a:ext uri="{FF2B5EF4-FFF2-40B4-BE49-F238E27FC236}">
                <a16:creationId xmlns:a16="http://schemas.microsoft.com/office/drawing/2014/main" xmlns="" id="{EDCC919B-D4F0-80C4-EDB7-064515749ED9}"/>
              </a:ext>
            </a:extLst>
          </p:cNvPr>
          <p:cNvSpPr txBox="1">
            <a:spLocks noChangeArrowheads="1"/>
          </p:cNvSpPr>
          <p:nvPr/>
        </p:nvSpPr>
        <p:spPr bwMode="auto">
          <a:xfrm>
            <a:off x="1101365" y="3260725"/>
            <a:ext cx="4267200" cy="2378075"/>
          </a:xfrm>
          <a:prstGeom prst="rect">
            <a:avLst/>
          </a:prstGeom>
          <a:solidFill>
            <a:schemeClr val="bg1"/>
          </a:solidFill>
          <a:ln>
            <a:noFill/>
          </a:ln>
        </p:spPr>
        <p:txBody>
          <a:bodyPr>
            <a:spAutoFit/>
          </a:bodyPr>
          <a:lstStyle>
            <a:lvl1pPr eaLnBrk="0" hangingPunct="0">
              <a:defRPr sz="1000" b="1">
                <a:solidFill>
                  <a:schemeClr val="tx1"/>
                </a:solidFill>
                <a:latin typeface="Arial" panose="020B0604020202020204" pitchFamily="34" charset="0"/>
              </a:defRPr>
            </a:lvl1pPr>
            <a:lvl2pPr marL="742950" indent="-285750" eaLnBrk="0" hangingPunct="0">
              <a:defRPr sz="1000" b="1">
                <a:solidFill>
                  <a:schemeClr val="tx1"/>
                </a:solidFill>
                <a:latin typeface="Arial" panose="020B0604020202020204" pitchFamily="34" charset="0"/>
              </a:defRPr>
            </a:lvl2pPr>
            <a:lvl3pPr marL="1143000" indent="-228600" eaLnBrk="0" hangingPunct="0">
              <a:defRPr sz="1000" b="1">
                <a:solidFill>
                  <a:schemeClr val="tx1"/>
                </a:solidFill>
                <a:latin typeface="Arial" panose="020B0604020202020204" pitchFamily="34" charset="0"/>
              </a:defRPr>
            </a:lvl3pPr>
            <a:lvl4pPr marL="1600200" indent="-228600" eaLnBrk="0" hangingPunct="0">
              <a:defRPr sz="1000" b="1">
                <a:solidFill>
                  <a:schemeClr val="tx1"/>
                </a:solidFill>
                <a:latin typeface="Arial" panose="020B0604020202020204" pitchFamily="34" charset="0"/>
              </a:defRPr>
            </a:lvl4pPr>
            <a:lvl5pPr marL="2057400" indent="-228600" eaLnBrk="0" hangingPunct="0">
              <a:defRPr sz="1000" b="1">
                <a:solidFill>
                  <a:schemeClr val="tx1"/>
                </a:solidFill>
                <a:latin typeface="Arial" panose="020B0604020202020204" pitchFamily="34" charset="0"/>
              </a:defRPr>
            </a:lvl5pPr>
            <a:lvl6pPr marL="2514600" indent="-228600" eaLnBrk="0" fontAlgn="base" hangingPunct="0">
              <a:spcBef>
                <a:spcPct val="0"/>
              </a:spcBef>
              <a:spcAft>
                <a:spcPct val="0"/>
              </a:spcAft>
              <a:defRPr sz="1000" b="1">
                <a:solidFill>
                  <a:schemeClr val="tx1"/>
                </a:solidFill>
                <a:latin typeface="Arial" panose="020B0604020202020204" pitchFamily="34" charset="0"/>
              </a:defRPr>
            </a:lvl6pPr>
            <a:lvl7pPr marL="2971800" indent="-228600" eaLnBrk="0" fontAlgn="base" hangingPunct="0">
              <a:spcBef>
                <a:spcPct val="0"/>
              </a:spcBef>
              <a:spcAft>
                <a:spcPct val="0"/>
              </a:spcAft>
              <a:defRPr sz="1000" b="1">
                <a:solidFill>
                  <a:schemeClr val="tx1"/>
                </a:solidFill>
                <a:latin typeface="Arial" panose="020B0604020202020204" pitchFamily="34" charset="0"/>
              </a:defRPr>
            </a:lvl7pPr>
            <a:lvl8pPr marL="3429000" indent="-228600" eaLnBrk="0" fontAlgn="base" hangingPunct="0">
              <a:spcBef>
                <a:spcPct val="0"/>
              </a:spcBef>
              <a:spcAft>
                <a:spcPct val="0"/>
              </a:spcAft>
              <a:defRPr sz="1000" b="1">
                <a:solidFill>
                  <a:schemeClr val="tx1"/>
                </a:solidFill>
                <a:latin typeface="Arial" panose="020B0604020202020204" pitchFamily="34" charset="0"/>
              </a:defRPr>
            </a:lvl8pPr>
            <a:lvl9pPr marL="3886200" indent="-228600" eaLnBrk="0" fontAlgn="base" hangingPunct="0">
              <a:spcBef>
                <a:spcPct val="0"/>
              </a:spcBef>
              <a:spcAft>
                <a:spcPct val="0"/>
              </a:spcAft>
              <a:defRPr sz="1000" b="1">
                <a:solidFill>
                  <a:schemeClr val="tx1"/>
                </a:solidFill>
                <a:latin typeface="Arial" panose="020B0604020202020204" pitchFamily="34" charset="0"/>
              </a:defRPr>
            </a:lvl9pPr>
          </a:lstStyle>
          <a:p>
            <a:pPr eaLnBrk="1" hangingPunct="1">
              <a:spcBef>
                <a:spcPct val="50000"/>
              </a:spcBef>
              <a:buClr>
                <a:srgbClr val="CC6600"/>
              </a:buClr>
            </a:pPr>
            <a:r>
              <a:rPr lang="en-US" altLang="en-US" sz="2000" dirty="0">
                <a:solidFill>
                  <a:srgbClr val="CC6600"/>
                </a:solidFill>
                <a:latin typeface="Times New Roman" panose="02020603050405020304" pitchFamily="18" charset="0"/>
              </a:rPr>
              <a:t>High Uncertainty Avoidance:  </a:t>
            </a:r>
          </a:p>
          <a:p>
            <a:pPr eaLnBrk="1" hangingPunct="1">
              <a:spcBef>
                <a:spcPct val="50000"/>
              </a:spcBef>
              <a:buClr>
                <a:srgbClr val="CC6600"/>
              </a:buClr>
            </a:pPr>
            <a:r>
              <a:rPr lang="en-US" altLang="en-US" sz="2000" b="0" dirty="0">
                <a:latin typeface="Times New Roman" panose="02020603050405020304" pitchFamily="18" charset="0"/>
              </a:rPr>
              <a:t>Society does not like ambiguous situations and tries to avoid them. </a:t>
            </a:r>
          </a:p>
          <a:p>
            <a:pPr eaLnBrk="1" hangingPunct="1">
              <a:spcBef>
                <a:spcPct val="50000"/>
              </a:spcBef>
              <a:buClr>
                <a:srgbClr val="CC6600"/>
              </a:buClr>
            </a:pPr>
            <a:r>
              <a:rPr lang="en-US" altLang="en-US" sz="2000" dirty="0">
                <a:solidFill>
                  <a:srgbClr val="CC6600"/>
                </a:solidFill>
                <a:latin typeface="Times New Roman" panose="02020603050405020304" pitchFamily="18" charset="0"/>
              </a:rPr>
              <a:t>Low Uncertainty Avoidance:  </a:t>
            </a:r>
          </a:p>
          <a:p>
            <a:pPr eaLnBrk="1" hangingPunct="1">
              <a:spcBef>
                <a:spcPct val="50000"/>
              </a:spcBef>
              <a:buClr>
                <a:srgbClr val="CC6600"/>
              </a:buClr>
            </a:pPr>
            <a:r>
              <a:rPr lang="en-US" altLang="en-US" sz="2000" b="0" dirty="0">
                <a:latin typeface="Times New Roman" panose="02020603050405020304" pitchFamily="18" charset="0"/>
              </a:rPr>
              <a:t>Society does not mind ambiguous situations and embraces them.  </a:t>
            </a:r>
          </a:p>
        </p:txBody>
      </p:sp>
    </p:spTree>
    <p:extLst>
      <p:ext uri="{BB962C8B-B14F-4D97-AF65-F5344CB8AC3E}">
        <p14:creationId xmlns:p14="http://schemas.microsoft.com/office/powerpoint/2010/main" val="1606734462"/>
      </p:ext>
    </p:extLst>
  </p:cSld>
  <p:clrMapOvr>
    <a:masterClrMapping/>
  </p:clrMapOvr>
  <mc:AlternateContent xmlns:mc="http://schemas.openxmlformats.org/markup-compatibility/2006" xmlns:p14="http://schemas.microsoft.com/office/powerpoint/2010/main">
    <mc:Choice Requires="p14">
      <p:transition spd="slow" p14:dur="2000" advTm="69875"/>
    </mc:Choice>
    <mc:Fallback xmlns="">
      <p:transition spd="slow" advTm="69875"/>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7" descr="C:\Users\Bob Stretch\AppData\Local\Microsoft\Windows\Temporary Internet Files\Content.IE5\H1JVA1FE\MCAN01347_0000[1].wmf">
            <a:extLst>
              <a:ext uri="{FF2B5EF4-FFF2-40B4-BE49-F238E27FC236}">
                <a16:creationId xmlns:a16="http://schemas.microsoft.com/office/drawing/2014/main" xmlns="" id="{57DD9C5F-A34B-21CA-0995-8FE8F7DDF6A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00864" y="3613893"/>
            <a:ext cx="3135313" cy="3468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5" name="Picture 11" descr="C:\Users\Bob Stretch\AppData\Local\Microsoft\Windows\Temporary Internet Files\Content.IE5\7421JAUB\MCAN00816_0000[1].wmf">
            <a:extLst>
              <a:ext uri="{FF2B5EF4-FFF2-40B4-BE49-F238E27FC236}">
                <a16:creationId xmlns:a16="http://schemas.microsoft.com/office/drawing/2014/main" xmlns="" id="{C954F3A7-7BE4-7670-E4CD-996D15CE3C9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28863" y="3640137"/>
            <a:ext cx="2962275" cy="271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6" name="Content Placeholder 2">
            <a:extLst>
              <a:ext uri="{FF2B5EF4-FFF2-40B4-BE49-F238E27FC236}">
                <a16:creationId xmlns:a16="http://schemas.microsoft.com/office/drawing/2014/main" xmlns="" id="{9636FCC1-7729-463C-F391-B010FC2E40AF}"/>
              </a:ext>
            </a:extLst>
          </p:cNvPr>
          <p:cNvSpPr>
            <a:spLocks noGrp="1"/>
          </p:cNvSpPr>
          <p:nvPr>
            <p:ph idx="1"/>
          </p:nvPr>
        </p:nvSpPr>
        <p:spPr>
          <a:xfrm>
            <a:off x="838200" y="1558253"/>
            <a:ext cx="10515600" cy="1700000"/>
          </a:xfrm>
          <a:solidFill>
            <a:schemeClr val="bg1"/>
          </a:solidFill>
        </p:spPr>
        <p:txBody>
          <a:bodyPr>
            <a:normAutofit lnSpcReduction="10000"/>
          </a:bodyPr>
          <a:lstStyle/>
          <a:p>
            <a:pPr eaLnBrk="1" hangingPunct="1"/>
            <a:r>
              <a:rPr lang="en-US" altLang="en-US" dirty="0">
                <a:latin typeface="Times New Roman" panose="02020603050405020304" pitchFamily="18" charset="0"/>
              </a:rPr>
              <a:t>Long-term Orientation</a:t>
            </a:r>
          </a:p>
          <a:p>
            <a:pPr lvl="1" eaLnBrk="1" hangingPunct="1"/>
            <a:r>
              <a:rPr lang="en-US" altLang="en-US" dirty="0">
                <a:latin typeface="Times New Roman" panose="02020603050405020304" pitchFamily="18" charset="0"/>
              </a:rPr>
              <a:t>A national culture attribute that emphasizes the future, thrift, and persistence</a:t>
            </a:r>
          </a:p>
          <a:p>
            <a:pPr eaLnBrk="1" hangingPunct="1"/>
            <a:r>
              <a:rPr lang="en-US" altLang="en-US" dirty="0">
                <a:latin typeface="Times New Roman" panose="02020603050405020304" pitchFamily="18" charset="0"/>
              </a:rPr>
              <a:t>Short-term Orientation</a:t>
            </a:r>
          </a:p>
          <a:p>
            <a:pPr lvl="1" eaLnBrk="1" hangingPunct="1"/>
            <a:r>
              <a:rPr lang="en-US" altLang="en-US" dirty="0">
                <a:latin typeface="Times New Roman" panose="02020603050405020304" pitchFamily="18" charset="0"/>
              </a:rPr>
              <a:t>A national culture attribute that emphasizes the present and the here and now </a:t>
            </a:r>
          </a:p>
          <a:p>
            <a:pPr lvl="1" eaLnBrk="1" hangingPunct="1"/>
            <a:endParaRPr lang="en-US" altLang="en-US" dirty="0">
              <a:latin typeface="Times New Roman" panose="02020603050405020304" pitchFamily="18" charset="0"/>
            </a:endParaRPr>
          </a:p>
        </p:txBody>
      </p:sp>
      <p:sp>
        <p:nvSpPr>
          <p:cNvPr id="2" name="Title 1">
            <a:extLst>
              <a:ext uri="{FF2B5EF4-FFF2-40B4-BE49-F238E27FC236}">
                <a16:creationId xmlns:a16="http://schemas.microsoft.com/office/drawing/2014/main" xmlns="" id="{4F186101-A351-F19B-6326-538E1558FC32}"/>
              </a:ext>
            </a:extLst>
          </p:cNvPr>
          <p:cNvSpPr>
            <a:spLocks noGrp="1"/>
          </p:cNvSpPr>
          <p:nvPr>
            <p:ph type="title"/>
          </p:nvPr>
        </p:nvSpPr>
        <p:spPr/>
        <p:txBody>
          <a:bodyPr/>
          <a:lstStyle/>
          <a:p>
            <a:pPr eaLnBrk="1" hangingPunct="1">
              <a:defRPr/>
            </a:pPr>
            <a:r>
              <a:rPr lang="en-US" dirty="0">
                <a:solidFill>
                  <a:schemeClr val="bg1"/>
                </a:solidFill>
              </a:rPr>
              <a:t>Hofstede’s Framework: Time Orientation</a:t>
            </a:r>
          </a:p>
        </p:txBody>
      </p:sp>
    </p:spTree>
    <p:extLst>
      <p:ext uri="{BB962C8B-B14F-4D97-AF65-F5344CB8AC3E}">
        <p14:creationId xmlns:p14="http://schemas.microsoft.com/office/powerpoint/2010/main" val="1265916938"/>
      </p:ext>
    </p:extLst>
  </p:cSld>
  <p:clrMapOvr>
    <a:masterClrMapping/>
  </p:clrMapOvr>
  <mc:AlternateContent xmlns:mc="http://schemas.openxmlformats.org/markup-compatibility/2006" xmlns:p14="http://schemas.microsoft.com/office/powerpoint/2010/main">
    <mc:Choice Requires="p14">
      <p:transition spd="slow" p14:dur="2000" advTm="82448"/>
    </mc:Choice>
    <mc:Fallback xmlns="">
      <p:transition spd="slow" advTm="82448"/>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1CB17D5-FCA1-469D-E66D-8D9C6F375E60}"/>
              </a:ext>
            </a:extLst>
          </p:cNvPr>
          <p:cNvSpPr>
            <a:spLocks noGrp="1"/>
          </p:cNvSpPr>
          <p:nvPr>
            <p:ph type="title"/>
          </p:nvPr>
        </p:nvSpPr>
        <p:spPr/>
        <p:txBody>
          <a:bodyPr/>
          <a:lstStyle/>
          <a:p>
            <a:pPr eaLnBrk="1" hangingPunct="1">
              <a:defRPr/>
            </a:pPr>
            <a:r>
              <a:rPr lang="en-US" dirty="0">
                <a:solidFill>
                  <a:schemeClr val="bg1"/>
                </a:solidFill>
              </a:rPr>
              <a:t>Hofstede’s Framework: An Assessment</a:t>
            </a:r>
          </a:p>
        </p:txBody>
      </p:sp>
      <p:sp>
        <p:nvSpPr>
          <p:cNvPr id="29699" name="Content Placeholder 2">
            <a:extLst>
              <a:ext uri="{FF2B5EF4-FFF2-40B4-BE49-F238E27FC236}">
                <a16:creationId xmlns:a16="http://schemas.microsoft.com/office/drawing/2014/main" xmlns="" id="{33261B25-C07F-9946-E87E-FFE8947E13F4}"/>
              </a:ext>
            </a:extLst>
          </p:cNvPr>
          <p:cNvSpPr>
            <a:spLocks noGrp="1"/>
          </p:cNvSpPr>
          <p:nvPr>
            <p:ph idx="1"/>
          </p:nvPr>
        </p:nvSpPr>
        <p:spPr>
          <a:xfrm>
            <a:off x="838200" y="1600200"/>
            <a:ext cx="9067800" cy="4648200"/>
          </a:xfrm>
          <a:solidFill>
            <a:schemeClr val="bg1"/>
          </a:solidFill>
        </p:spPr>
        <p:txBody>
          <a:bodyPr/>
          <a:lstStyle/>
          <a:p>
            <a:pPr eaLnBrk="1" hangingPunct="1"/>
            <a:r>
              <a:rPr lang="en-US" altLang="en-US" dirty="0">
                <a:latin typeface="Times New Roman" panose="02020603050405020304" pitchFamily="18" charset="0"/>
              </a:rPr>
              <a:t>There are regional differences within countries</a:t>
            </a:r>
          </a:p>
          <a:p>
            <a:pPr eaLnBrk="1" hangingPunct="1"/>
            <a:r>
              <a:rPr lang="en-US" altLang="en-US" dirty="0">
                <a:latin typeface="Times New Roman" panose="02020603050405020304" pitchFamily="18" charset="0"/>
              </a:rPr>
              <a:t>The original data is old and based on only one company</a:t>
            </a:r>
          </a:p>
          <a:p>
            <a:pPr eaLnBrk="1" hangingPunct="1"/>
            <a:r>
              <a:rPr lang="en-US" altLang="en-US" dirty="0">
                <a:latin typeface="Times New Roman" panose="02020603050405020304" pitchFamily="18" charset="0"/>
              </a:rPr>
              <a:t>Hofstede had to make many judgment calls while doing the research</a:t>
            </a:r>
          </a:p>
          <a:p>
            <a:pPr eaLnBrk="1" hangingPunct="1"/>
            <a:r>
              <a:rPr lang="en-US" altLang="en-US" dirty="0">
                <a:latin typeface="Times New Roman" panose="02020603050405020304" pitchFamily="18" charset="0"/>
              </a:rPr>
              <a:t>Some results don’t match what is believed to be true about given countries</a:t>
            </a:r>
          </a:p>
          <a:p>
            <a:pPr eaLnBrk="1" hangingPunct="1"/>
            <a:r>
              <a:rPr lang="en-US" altLang="en-US" dirty="0">
                <a:latin typeface="Times New Roman" panose="02020603050405020304" pitchFamily="18" charset="0"/>
              </a:rPr>
              <a:t>Despite these problems it remains a very popular framework</a:t>
            </a:r>
          </a:p>
        </p:txBody>
      </p:sp>
    </p:spTree>
    <p:extLst>
      <p:ext uri="{BB962C8B-B14F-4D97-AF65-F5344CB8AC3E}">
        <p14:creationId xmlns:p14="http://schemas.microsoft.com/office/powerpoint/2010/main" val="2423706696"/>
      </p:ext>
    </p:extLst>
  </p:cSld>
  <p:clrMapOvr>
    <a:masterClrMapping/>
  </p:clrMapOvr>
  <mc:AlternateContent xmlns:mc="http://schemas.openxmlformats.org/markup-compatibility/2006" xmlns:p14="http://schemas.microsoft.com/office/powerpoint/2010/main">
    <mc:Choice Requires="p14">
      <p:transition spd="slow" p14:dur="2000" advTm="80387"/>
    </mc:Choice>
    <mc:Fallback xmlns="">
      <p:transition spd="slow" advTm="80387"/>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en-US" dirty="0">
                <a:solidFill>
                  <a:schemeClr val="bg1"/>
                </a:solidFill>
              </a:rPr>
              <a:t>Cultural Change</a:t>
            </a:r>
            <a:endParaRPr lang="en-US" altLang="en-US" sz="2000" dirty="0">
              <a:solidFill>
                <a:schemeClr val="bg1"/>
              </a:solidFill>
            </a:endParaRPr>
          </a:p>
        </p:txBody>
      </p:sp>
      <p:sp>
        <p:nvSpPr>
          <p:cNvPr id="40963" name="Content Placeholder 3"/>
          <p:cNvSpPr>
            <a:spLocks noGrp="1" noChangeArrowheads="1"/>
          </p:cNvSpPr>
          <p:nvPr>
            <p:ph idx="1"/>
          </p:nvPr>
        </p:nvSpPr>
        <p:spPr>
          <a:solidFill>
            <a:schemeClr val="bg1"/>
          </a:solidFill>
        </p:spPr>
        <p:txBody>
          <a:bodyPr/>
          <a:lstStyle/>
          <a:p>
            <a:pPr>
              <a:spcBef>
                <a:spcPts val="672"/>
              </a:spcBef>
            </a:pPr>
            <a:r>
              <a:rPr lang="en-US" altLang="en-US" dirty="0"/>
              <a:t>Culture evolves over time, although changes in value systems can be slow and painful</a:t>
            </a:r>
          </a:p>
          <a:p>
            <a:pPr lvl="1">
              <a:spcBef>
                <a:spcPts val="576"/>
              </a:spcBef>
            </a:pPr>
            <a:r>
              <a:rPr lang="en-US" altLang="en-US" dirty="0"/>
              <a:t>Social turmoil is an inevitable outcome of cultural change</a:t>
            </a:r>
          </a:p>
          <a:p>
            <a:pPr lvl="1">
              <a:spcBef>
                <a:spcPts val="576"/>
              </a:spcBef>
            </a:pPr>
            <a:r>
              <a:rPr lang="en-US" altLang="en-US" dirty="0"/>
              <a:t>Cultural change is particularly common as countries become economically stronger </a:t>
            </a:r>
          </a:p>
          <a:p>
            <a:pPr lvl="1">
              <a:spcBef>
                <a:spcPts val="576"/>
              </a:spcBef>
            </a:pPr>
            <a:r>
              <a:rPr lang="en-US" altLang="en-US" dirty="0"/>
              <a:t>As countries get richer, there is a shift from “traditional values” to “secular rational”</a:t>
            </a:r>
          </a:p>
          <a:p>
            <a:pPr lvl="1">
              <a:spcBef>
                <a:spcPts val="576"/>
              </a:spcBef>
            </a:pPr>
            <a:r>
              <a:rPr lang="en-US" altLang="en-US" dirty="0"/>
              <a:t>Globalization creating a convergence of cultures: the </a:t>
            </a:r>
            <a:r>
              <a:rPr lang="en-US" altLang="en-US" i="1" dirty="0"/>
              <a:t>convergence hypothesis</a:t>
            </a:r>
          </a:p>
          <a:p>
            <a:pPr lvl="1">
              <a:spcBef>
                <a:spcPts val="576"/>
              </a:spcBef>
            </a:pPr>
            <a:r>
              <a:rPr lang="en-US" altLang="en-US" dirty="0"/>
              <a:t>Countertrend of some cultures: reemphasizing uniqueness</a:t>
            </a:r>
          </a:p>
        </p:txBody>
      </p:sp>
      <p:sp>
        <p:nvSpPr>
          <p:cNvPr id="2" name="Text Placeholder 1">
            <a:extLst>
              <a:ext uri="{FF2B5EF4-FFF2-40B4-BE49-F238E27FC236}">
                <a16:creationId xmlns="" xmlns:a16="http://schemas.microsoft.com/office/drawing/2014/main" id="{CEC73715-82A8-441C-9F8C-B6E43475949A}"/>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38721292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dirty="0">
                <a:solidFill>
                  <a:schemeClr val="bg1"/>
                </a:solidFill>
              </a:rPr>
              <a:t>Focus on Managerial Implications </a:t>
            </a:r>
            <a:r>
              <a:rPr lang="en-US" altLang="en-US" sz="2000" dirty="0">
                <a:solidFill>
                  <a:schemeClr val="bg1"/>
                </a:solidFill>
              </a:rPr>
              <a:t>1</a:t>
            </a:r>
            <a:endParaRPr lang="en-US" altLang="en-US" dirty="0">
              <a:solidFill>
                <a:schemeClr val="bg1"/>
              </a:solidFill>
            </a:endParaRPr>
          </a:p>
        </p:txBody>
      </p:sp>
      <p:sp>
        <p:nvSpPr>
          <p:cNvPr id="41987" name="Content Placeholder 3"/>
          <p:cNvSpPr>
            <a:spLocks noGrp="1" noChangeArrowheads="1"/>
          </p:cNvSpPr>
          <p:nvPr>
            <p:ph idx="1"/>
          </p:nvPr>
        </p:nvSpPr>
        <p:spPr>
          <a:solidFill>
            <a:schemeClr val="bg1"/>
          </a:solidFill>
        </p:spPr>
        <p:txBody>
          <a:bodyPr/>
          <a:lstStyle/>
          <a:p>
            <a:pPr>
              <a:spcBef>
                <a:spcPts val="672"/>
              </a:spcBef>
            </a:pPr>
            <a:r>
              <a:rPr lang="en-US" dirty="0"/>
              <a:t>Cultural Literacy and Competitive Advantage</a:t>
            </a:r>
          </a:p>
          <a:p>
            <a:pPr marL="798513" lvl="1" indent="-334963">
              <a:spcBef>
                <a:spcPts val="576"/>
              </a:spcBef>
            </a:pPr>
            <a:r>
              <a:rPr lang="en-US" altLang="en-US" dirty="0"/>
              <a:t>Need for managers to develop cross-cultural literacy</a:t>
            </a:r>
          </a:p>
          <a:p>
            <a:pPr marL="798513" lvl="1" indent="-334963">
              <a:spcBef>
                <a:spcPts val="576"/>
              </a:spcBef>
            </a:pPr>
            <a:r>
              <a:rPr lang="en-US" altLang="en-US" dirty="0"/>
              <a:t>Connection between culture and national competitive advantage</a:t>
            </a:r>
          </a:p>
          <a:p>
            <a:pPr marL="798513" lvl="1" indent="-334963">
              <a:spcBef>
                <a:spcPts val="576"/>
              </a:spcBef>
            </a:pPr>
            <a:r>
              <a:rPr lang="en-US" altLang="en-US" dirty="0"/>
              <a:t>Connection between culture and ethics in decision making</a:t>
            </a:r>
          </a:p>
        </p:txBody>
      </p:sp>
      <p:sp>
        <p:nvSpPr>
          <p:cNvPr id="2" name="Text Placeholder 1">
            <a:extLst>
              <a:ext uri="{FF2B5EF4-FFF2-40B4-BE49-F238E27FC236}">
                <a16:creationId xmlns="" xmlns:a16="http://schemas.microsoft.com/office/drawing/2014/main" id="{09C85E31-E143-4AAF-97D8-E01E018259BF}"/>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82748758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dirty="0">
                <a:solidFill>
                  <a:schemeClr val="bg1"/>
                </a:solidFill>
              </a:rPr>
              <a:t>Focus on Managerial Implications </a:t>
            </a:r>
            <a:r>
              <a:rPr lang="en-US" altLang="en-US" sz="2000" dirty="0">
                <a:solidFill>
                  <a:schemeClr val="bg1"/>
                </a:solidFill>
              </a:rPr>
              <a:t>2</a:t>
            </a:r>
            <a:endParaRPr lang="en-US" altLang="en-US" dirty="0">
              <a:solidFill>
                <a:schemeClr val="bg1"/>
              </a:solidFill>
            </a:endParaRPr>
          </a:p>
        </p:txBody>
      </p:sp>
      <p:sp>
        <p:nvSpPr>
          <p:cNvPr id="493571" name="Content Placeholder 3"/>
          <p:cNvSpPr>
            <a:spLocks noGrp="1" noChangeArrowheads="1"/>
          </p:cNvSpPr>
          <p:nvPr>
            <p:ph idx="1"/>
          </p:nvPr>
        </p:nvSpPr>
        <p:spPr>
          <a:solidFill>
            <a:schemeClr val="bg1"/>
          </a:solidFill>
        </p:spPr>
        <p:txBody>
          <a:bodyPr/>
          <a:lstStyle/>
          <a:p>
            <a:pPr>
              <a:spcBef>
                <a:spcPts val="672"/>
              </a:spcBef>
            </a:pPr>
            <a:r>
              <a:rPr lang="en-US" dirty="0"/>
              <a:t>Cultural Literacy and Competitive Advantage </a:t>
            </a:r>
            <a:r>
              <a:rPr lang="en-US" sz="2000" dirty="0"/>
              <a:t>continued</a:t>
            </a:r>
            <a:endParaRPr lang="en-US" dirty="0"/>
          </a:p>
          <a:p>
            <a:pPr>
              <a:spcBef>
                <a:spcPts val="672"/>
              </a:spcBef>
            </a:pPr>
            <a:r>
              <a:rPr lang="en-US" altLang="en-US" dirty="0"/>
              <a:t>Cross-Cultural Literacy</a:t>
            </a:r>
          </a:p>
          <a:p>
            <a:pPr lvl="1">
              <a:spcBef>
                <a:spcPts val="576"/>
              </a:spcBef>
            </a:pPr>
            <a:r>
              <a:rPr lang="en-US" altLang="en-US" dirty="0"/>
              <a:t>Firms that are ill-informed about practices of another culture are unlikely to succeed in that culture </a:t>
            </a:r>
          </a:p>
          <a:p>
            <a:pPr lvl="1">
              <a:spcBef>
                <a:spcPts val="576"/>
              </a:spcBef>
            </a:pPr>
            <a:r>
              <a:rPr lang="en-US" altLang="en-US" dirty="0"/>
              <a:t>Beware of </a:t>
            </a:r>
            <a:r>
              <a:rPr lang="en-US" altLang="en-US" b="1" dirty="0"/>
              <a:t>ethnocentric behavior</a:t>
            </a:r>
            <a:r>
              <a:rPr lang="en-US" altLang="en-US" dirty="0">
                <a:solidFill>
                  <a:srgbClr val="009999"/>
                </a:solidFill>
              </a:rPr>
              <a:t> </a:t>
            </a:r>
          </a:p>
          <a:p>
            <a:pPr lvl="2">
              <a:spcBef>
                <a:spcPts val="480"/>
              </a:spcBef>
            </a:pPr>
            <a:r>
              <a:rPr lang="en-US" altLang="en-US" dirty="0"/>
              <a:t>Belief in the superiority of one's own culture</a:t>
            </a:r>
          </a:p>
        </p:txBody>
      </p:sp>
      <p:sp>
        <p:nvSpPr>
          <p:cNvPr id="2" name="Text Placeholder 1">
            <a:extLst>
              <a:ext uri="{FF2B5EF4-FFF2-40B4-BE49-F238E27FC236}">
                <a16:creationId xmlns="" xmlns:a16="http://schemas.microsoft.com/office/drawing/2014/main" id="{882DB427-ECC2-4C68-AB90-82F0ED909327}"/>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62439294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dirty="0">
                <a:solidFill>
                  <a:schemeClr val="bg1"/>
                </a:solidFill>
              </a:rPr>
              <a:t>Focus on Managerial Implications </a:t>
            </a:r>
            <a:r>
              <a:rPr lang="en-US" altLang="en-US" sz="2000" dirty="0">
                <a:solidFill>
                  <a:schemeClr val="bg1"/>
                </a:solidFill>
              </a:rPr>
              <a:t>3</a:t>
            </a:r>
            <a:endParaRPr lang="en-US" altLang="en-US" sz="3200" dirty="0">
              <a:solidFill>
                <a:schemeClr val="bg1"/>
              </a:solidFill>
            </a:endParaRPr>
          </a:p>
        </p:txBody>
      </p:sp>
      <p:sp>
        <p:nvSpPr>
          <p:cNvPr id="44035" name="Content Placeholder 3"/>
          <p:cNvSpPr>
            <a:spLocks noGrp="1" noChangeArrowheads="1"/>
          </p:cNvSpPr>
          <p:nvPr>
            <p:ph idx="1"/>
          </p:nvPr>
        </p:nvSpPr>
        <p:spPr>
          <a:solidFill>
            <a:schemeClr val="bg1"/>
          </a:solidFill>
        </p:spPr>
        <p:txBody>
          <a:bodyPr/>
          <a:lstStyle/>
          <a:p>
            <a:pPr>
              <a:spcBef>
                <a:spcPts val="672"/>
              </a:spcBef>
            </a:pPr>
            <a:r>
              <a:rPr lang="en-US" dirty="0"/>
              <a:t>Cultural Literacy and Competitive Advantage </a:t>
            </a:r>
            <a:r>
              <a:rPr lang="en-US" sz="2000" dirty="0"/>
              <a:t>continued</a:t>
            </a:r>
            <a:endParaRPr lang="en-US" dirty="0"/>
          </a:p>
          <a:p>
            <a:pPr>
              <a:spcBef>
                <a:spcPts val="672"/>
              </a:spcBef>
            </a:pPr>
            <a:r>
              <a:rPr lang="en-US" altLang="en-US" dirty="0"/>
              <a:t>Culture and Competitive Advantage</a:t>
            </a:r>
          </a:p>
          <a:p>
            <a:pPr lvl="1">
              <a:spcBef>
                <a:spcPts val="576"/>
              </a:spcBef>
            </a:pPr>
            <a:r>
              <a:rPr lang="en-US" altLang="en-US" dirty="0"/>
              <a:t>Connection between culture and competitive advantage</a:t>
            </a:r>
          </a:p>
          <a:p>
            <a:pPr lvl="2">
              <a:spcBef>
                <a:spcPts val="480"/>
              </a:spcBef>
            </a:pPr>
            <a:r>
              <a:rPr lang="en-US" dirty="0"/>
              <a:t>The value systems and norms of a country influence the costs of doing business in that country</a:t>
            </a:r>
          </a:p>
          <a:p>
            <a:pPr lvl="2">
              <a:spcBef>
                <a:spcPts val="480"/>
              </a:spcBef>
            </a:pPr>
            <a:r>
              <a:rPr lang="en-US" dirty="0"/>
              <a:t>The costs of doing business in a country influence the ability of firms to establish a competitive advantage</a:t>
            </a:r>
            <a:endParaRPr lang="en-US" altLang="en-US" dirty="0"/>
          </a:p>
          <a:p>
            <a:pPr lvl="1">
              <a:spcBef>
                <a:spcPts val="480"/>
              </a:spcBef>
            </a:pPr>
            <a:r>
              <a:rPr lang="en-US" altLang="en-US" dirty="0"/>
              <a:t>Key points</a:t>
            </a:r>
          </a:p>
          <a:p>
            <a:pPr lvl="2">
              <a:spcBef>
                <a:spcPts val="480"/>
              </a:spcBef>
            </a:pPr>
            <a:r>
              <a:rPr lang="en-US" altLang="en-US" dirty="0"/>
              <a:t>The connection suggests which countries are likely to produce the most viable competitors</a:t>
            </a:r>
          </a:p>
          <a:p>
            <a:pPr lvl="2">
              <a:spcBef>
                <a:spcPts val="480"/>
              </a:spcBef>
            </a:pPr>
            <a:r>
              <a:rPr lang="en-US" altLang="en-US" dirty="0"/>
              <a:t>The connection has implications for the choice of countries in which to locate production facilities and do business</a:t>
            </a:r>
          </a:p>
        </p:txBody>
      </p:sp>
      <p:sp>
        <p:nvSpPr>
          <p:cNvPr id="2" name="Text Placeholder 1">
            <a:extLst>
              <a:ext uri="{FF2B5EF4-FFF2-40B4-BE49-F238E27FC236}">
                <a16:creationId xmlns="" xmlns:a16="http://schemas.microsoft.com/office/drawing/2014/main" id="{2512572C-F5F2-4422-9BE1-E679A3BDD016}"/>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371917087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2015</TotalTime>
  <Words>4515</Words>
  <Application>Microsoft Office PowerPoint</Application>
  <PresentationFormat>Widescreen</PresentationFormat>
  <Paragraphs>373</Paragraphs>
  <Slides>43</Slides>
  <Notes>42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Arial</vt:lpstr>
      <vt:lpstr>Calibri</vt:lpstr>
      <vt:lpstr>Calibri Light</vt:lpstr>
      <vt:lpstr>Times New Roman</vt:lpstr>
      <vt:lpstr>Wingdings</vt:lpstr>
      <vt:lpstr>Office Theme</vt:lpstr>
      <vt:lpstr>PowerPoint Presentation</vt:lpstr>
      <vt:lpstr>PowerPoint Presentation</vt:lpstr>
      <vt:lpstr>Learning Objectives</vt:lpstr>
      <vt:lpstr>What Is Culture? 1</vt:lpstr>
      <vt:lpstr>What Is Culture? 2</vt:lpstr>
      <vt:lpstr>Planning on Doing Business Internationally?</vt:lpstr>
      <vt:lpstr>What Is Culture? 3</vt:lpstr>
      <vt:lpstr>What Is Culture? 4</vt:lpstr>
      <vt:lpstr>Figure 4.1 Determinants of Culture</vt:lpstr>
      <vt:lpstr>Social Structure 1</vt:lpstr>
      <vt:lpstr>Social Structure 2</vt:lpstr>
      <vt:lpstr>Social Structure 4</vt:lpstr>
      <vt:lpstr>Social Structure 3</vt:lpstr>
      <vt:lpstr>Social Structure 5</vt:lpstr>
      <vt:lpstr>Social Structure 6</vt:lpstr>
      <vt:lpstr>Social Structure 7</vt:lpstr>
      <vt:lpstr>Social Structure 8</vt:lpstr>
      <vt:lpstr>Religious and Ethical Systems 1</vt:lpstr>
      <vt:lpstr>Map 3.1 World Religions</vt:lpstr>
      <vt:lpstr>Religious and Ethical Systems 2</vt:lpstr>
      <vt:lpstr>Religious and Ethical Systems 3</vt:lpstr>
      <vt:lpstr>Religious and Ethical Systems 4</vt:lpstr>
      <vt:lpstr>Religious and Ethical Systems 5</vt:lpstr>
      <vt:lpstr>Religious and Ethical Systems 6</vt:lpstr>
      <vt:lpstr>Religious and Ethical Systems 7</vt:lpstr>
      <vt:lpstr>Economic Implications of Buddhism</vt:lpstr>
      <vt:lpstr>Religious and Ethical Systems 8</vt:lpstr>
      <vt:lpstr>Language 1</vt:lpstr>
      <vt:lpstr>Can You Speak the Most Important Languages?</vt:lpstr>
      <vt:lpstr>Language 2</vt:lpstr>
      <vt:lpstr>Education</vt:lpstr>
      <vt:lpstr>Culture and Business 1</vt:lpstr>
      <vt:lpstr>Hofstede’s Framework: Power Distance</vt:lpstr>
      <vt:lpstr>Hofstede’s Framework: Individualism</vt:lpstr>
      <vt:lpstr>Hofstede’s Framework: Masculinity</vt:lpstr>
      <vt:lpstr>Hofstede’s Framework: Uncertainty Avoidance</vt:lpstr>
      <vt:lpstr>Hofstede’s Framework: Time Orientation</vt:lpstr>
      <vt:lpstr>Hofstede’s Framework: An Assessment</vt:lpstr>
      <vt:lpstr>Cultural Change</vt:lpstr>
      <vt:lpstr>Focus on Managerial Implications 1</vt:lpstr>
      <vt:lpstr>Focus on Managerial Implications 2</vt:lpstr>
      <vt:lpstr>Focus on Managerial Implications 3</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32</cp:revision>
  <dcterms:created xsi:type="dcterms:W3CDTF">2023-04-29T09:08:23Z</dcterms:created>
  <dcterms:modified xsi:type="dcterms:W3CDTF">2023-10-18T17:12:11Z</dcterms:modified>
</cp:coreProperties>
</file>