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820" r:id="rId2"/>
    <p:sldId id="821" r:id="rId3"/>
    <p:sldId id="660" r:id="rId4"/>
    <p:sldId id="812" r:id="rId5"/>
    <p:sldId id="813" r:id="rId6"/>
    <p:sldId id="814" r:id="rId7"/>
    <p:sldId id="815" r:id="rId8"/>
    <p:sldId id="819" r:id="rId9"/>
    <p:sldId id="741" r:id="rId10"/>
    <p:sldId id="811" r:id="rId11"/>
    <p:sldId id="787" r:id="rId12"/>
    <p:sldId id="791" r:id="rId13"/>
    <p:sldId id="788" r:id="rId14"/>
    <p:sldId id="789" r:id="rId15"/>
    <p:sldId id="817" r:id="rId16"/>
    <p:sldId id="790" r:id="rId17"/>
    <p:sldId id="818" r:id="rId18"/>
    <p:sldId id="793" r:id="rId19"/>
    <p:sldId id="796" r:id="rId20"/>
    <p:sldId id="797" r:id="rId21"/>
    <p:sldId id="795" r:id="rId22"/>
    <p:sldId id="798" r:id="rId23"/>
    <p:sldId id="799" r:id="rId24"/>
    <p:sldId id="802" r:id="rId25"/>
    <p:sldId id="803" r:id="rId26"/>
    <p:sldId id="804" r:id="rId27"/>
    <p:sldId id="805" r:id="rId28"/>
    <p:sldId id="806" r:id="rId29"/>
    <p:sldId id="807" r:id="rId30"/>
    <p:sldId id="808" r:id="rId31"/>
    <p:sldId id="809" r:id="rId32"/>
    <p:sldId id="810" r:id="rId33"/>
    <p:sldId id="778" r:id="rId34"/>
    <p:sldId id="800" r:id="rId35"/>
    <p:sldId id="801" r:id="rId36"/>
    <p:sldId id="786" r:id="rId37"/>
    <p:sldId id="781" r:id="rId38"/>
    <p:sldId id="782" r:id="rId39"/>
    <p:sldId id="783" r:id="rId40"/>
    <p:sldId id="784" r:id="rId41"/>
    <p:sldId id="785" r:id="rId42"/>
    <p:sldId id="825" r:id="rId43"/>
    <p:sldId id="826" r:id="rId44"/>
    <p:sldId id="827" r:id="rId45"/>
    <p:sldId id="828" r:id="rId46"/>
    <p:sldId id="830" r:id="rId47"/>
    <p:sldId id="831" r:id="rId48"/>
    <p:sldId id="832" r:id="rId49"/>
    <p:sldId id="822" r:id="rId50"/>
    <p:sldId id="833" r:id="rId51"/>
    <p:sldId id="628"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9601"/>
    <a:srgbClr val="B0CAE9"/>
    <a:srgbClr val="E1F8FF"/>
    <a:srgbClr val="AFECFF"/>
    <a:srgbClr val="FFDF9F"/>
    <a:srgbClr val="FFEBF5"/>
    <a:srgbClr val="FFCDE6"/>
    <a:srgbClr val="E6CDFF"/>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202D29-E03A-4D45-A800-8EC685CFB88D}" v="20" dt="2026-04-03T04:00:03.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56" d="100"/>
          <a:sy n="56" d="100"/>
        </p:scale>
        <p:origin x="98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FDA44D81-A970-46AA-BB59-F2A9C34AFD59}"/>
    <pc:docChg chg="undo custSel addSld delSld modSld">
      <pc:chgData name="kiki tokki" userId="6b4e99cb2147362f" providerId="LiveId" clId="{FDA44D81-A970-46AA-BB59-F2A9C34AFD59}" dt="2026-04-03T04:02:31.466" v="56" actId="478"/>
      <pc:docMkLst>
        <pc:docMk/>
      </pc:docMkLst>
      <pc:sldChg chg="del">
        <pc:chgData name="kiki tokki" userId="6b4e99cb2147362f" providerId="LiveId" clId="{FDA44D81-A970-46AA-BB59-F2A9C34AFD59}" dt="2026-04-03T03:59:08.337" v="45" actId="47"/>
        <pc:sldMkLst>
          <pc:docMk/>
          <pc:sldMk cId="3425349121" sldId="569"/>
        </pc:sldMkLst>
      </pc:sldChg>
      <pc:sldChg chg="del">
        <pc:chgData name="kiki tokki" userId="6b4e99cb2147362f" providerId="LiveId" clId="{FDA44D81-A970-46AA-BB59-F2A9C34AFD59}" dt="2026-04-03T03:56:14.570" v="18" actId="47"/>
        <pc:sldMkLst>
          <pc:docMk/>
          <pc:sldMk cId="1390422897" sldId="627"/>
        </pc:sldMkLst>
      </pc:sldChg>
      <pc:sldChg chg="del">
        <pc:chgData name="kiki tokki" userId="6b4e99cb2147362f" providerId="LiveId" clId="{FDA44D81-A970-46AA-BB59-F2A9C34AFD59}" dt="2026-04-03T03:59:10.054" v="46" actId="47"/>
        <pc:sldMkLst>
          <pc:docMk/>
          <pc:sldMk cId="770697319" sldId="695"/>
        </pc:sldMkLst>
      </pc:sldChg>
      <pc:sldChg chg="modSp mod">
        <pc:chgData name="kiki tokki" userId="6b4e99cb2147362f" providerId="LiveId" clId="{FDA44D81-A970-46AA-BB59-F2A9C34AFD59}" dt="2026-04-03T03:58:56.409" v="44" actId="14826"/>
        <pc:sldMkLst>
          <pc:docMk/>
          <pc:sldMk cId="1239494910" sldId="778"/>
        </pc:sldMkLst>
        <pc:picChg chg="mod">
          <ac:chgData name="kiki tokki" userId="6b4e99cb2147362f" providerId="LiveId" clId="{FDA44D81-A970-46AA-BB59-F2A9C34AFD59}" dt="2026-04-03T03:58:56.409" v="44" actId="14826"/>
          <ac:picMkLst>
            <pc:docMk/>
            <pc:sldMk cId="1239494910" sldId="778"/>
            <ac:picMk id="3" creationId="{E1C34BE7-0E76-1099-2B92-2FE233F0728E}"/>
          </ac:picMkLst>
        </pc:picChg>
      </pc:sldChg>
      <pc:sldChg chg="modSp">
        <pc:chgData name="kiki tokki" userId="6b4e99cb2147362f" providerId="LiveId" clId="{FDA44D81-A970-46AA-BB59-F2A9C34AFD59}" dt="2026-04-03T04:00:03.291" v="55"/>
        <pc:sldMkLst>
          <pc:docMk/>
          <pc:sldMk cId="2983587030" sldId="793"/>
        </pc:sldMkLst>
        <pc:spChg chg="mod">
          <ac:chgData name="kiki tokki" userId="6b4e99cb2147362f" providerId="LiveId" clId="{FDA44D81-A970-46AA-BB59-F2A9C34AFD59}" dt="2026-04-03T04:00:03.291" v="55"/>
          <ac:spMkLst>
            <pc:docMk/>
            <pc:sldMk cId="2983587030" sldId="793"/>
            <ac:spMk id="6148" creationId="{EA29412F-E9C7-5C03-0B70-F4848DD37034}"/>
          </ac:spMkLst>
        </pc:spChg>
      </pc:sldChg>
      <pc:sldChg chg="modSp">
        <pc:chgData name="kiki tokki" userId="6b4e99cb2147362f" providerId="LiveId" clId="{FDA44D81-A970-46AA-BB59-F2A9C34AFD59}" dt="2026-04-03T04:00:03.291" v="55"/>
        <pc:sldMkLst>
          <pc:docMk/>
          <pc:sldMk cId="3308355774" sldId="796"/>
        </pc:sldMkLst>
        <pc:spChg chg="mod">
          <ac:chgData name="kiki tokki" userId="6b4e99cb2147362f" providerId="LiveId" clId="{FDA44D81-A970-46AA-BB59-F2A9C34AFD59}" dt="2026-04-03T04:00:03.291" v="55"/>
          <ac:spMkLst>
            <pc:docMk/>
            <pc:sldMk cId="3308355774" sldId="796"/>
            <ac:spMk id="6148" creationId="{EA29412F-E9C7-5C03-0B70-F4848DD37034}"/>
          </ac:spMkLst>
        </pc:spChg>
      </pc:sldChg>
      <pc:sldChg chg="modSp mod">
        <pc:chgData name="kiki tokki" userId="6b4e99cb2147362f" providerId="LiveId" clId="{FDA44D81-A970-46AA-BB59-F2A9C34AFD59}" dt="2026-04-03T04:00:03.291" v="55"/>
        <pc:sldMkLst>
          <pc:docMk/>
          <pc:sldMk cId="3554891983" sldId="797"/>
        </pc:sldMkLst>
        <pc:spChg chg="mod">
          <ac:chgData name="kiki tokki" userId="6b4e99cb2147362f" providerId="LiveId" clId="{FDA44D81-A970-46AA-BB59-F2A9C34AFD59}" dt="2026-04-03T04:00:03.291" v="55"/>
          <ac:spMkLst>
            <pc:docMk/>
            <pc:sldMk cId="3554891983" sldId="797"/>
            <ac:spMk id="6148" creationId="{EA29412F-E9C7-5C03-0B70-F4848DD37034}"/>
          </ac:spMkLst>
        </pc:spChg>
      </pc:sldChg>
      <pc:sldChg chg="del">
        <pc:chgData name="kiki tokki" userId="6b4e99cb2147362f" providerId="LiveId" clId="{FDA44D81-A970-46AA-BB59-F2A9C34AFD59}" dt="2026-04-03T03:51:46.403" v="6" actId="47"/>
        <pc:sldMkLst>
          <pc:docMk/>
          <pc:sldMk cId="1661840278" sldId="816"/>
        </pc:sldMkLst>
      </pc:sldChg>
      <pc:sldChg chg="delSp add mod delAnim">
        <pc:chgData name="kiki tokki" userId="6b4e99cb2147362f" providerId="LiveId" clId="{FDA44D81-A970-46AA-BB59-F2A9C34AFD59}" dt="2026-04-03T03:59:12.298" v="47" actId="478"/>
        <pc:sldMkLst>
          <pc:docMk/>
          <pc:sldMk cId="3228639898" sldId="820"/>
        </pc:sldMkLst>
        <pc:picChg chg="del">
          <ac:chgData name="kiki tokki" userId="6b4e99cb2147362f" providerId="LiveId" clId="{FDA44D81-A970-46AA-BB59-F2A9C34AFD59}" dt="2026-04-03T03:59:12.298" v="47" actId="478"/>
          <ac:picMkLst>
            <pc:docMk/>
            <pc:sldMk cId="3228639898" sldId="820"/>
            <ac:picMk id="8" creationId="{70C79F62-6EF2-2D94-37EF-3A0FF0700510}"/>
          </ac:picMkLst>
        </pc:picChg>
      </pc:sldChg>
      <pc:sldChg chg="delSp modSp add mod delAnim">
        <pc:chgData name="kiki tokki" userId="6b4e99cb2147362f" providerId="LiveId" clId="{FDA44D81-A970-46AA-BB59-F2A9C34AFD59}" dt="2026-04-03T04:00:03.291" v="55"/>
        <pc:sldMkLst>
          <pc:docMk/>
          <pc:sldMk cId="4166340725" sldId="821"/>
        </pc:sldMkLst>
        <pc:spChg chg="mod">
          <ac:chgData name="kiki tokki" userId="6b4e99cb2147362f" providerId="LiveId" clId="{FDA44D81-A970-46AA-BB59-F2A9C34AFD59}" dt="2026-04-03T04:00:03.291" v="55"/>
          <ac:spMkLst>
            <pc:docMk/>
            <pc:sldMk cId="4166340725" sldId="821"/>
            <ac:spMk id="6" creationId="{0AC2650A-C51A-9ACB-723B-68D89C868D01}"/>
          </ac:spMkLst>
        </pc:spChg>
        <pc:spChg chg="del">
          <ac:chgData name="kiki tokki" userId="6b4e99cb2147362f" providerId="LiveId" clId="{FDA44D81-A970-46AA-BB59-F2A9C34AFD59}" dt="2026-04-03T03:59:17.345" v="49" actId="478"/>
          <ac:spMkLst>
            <pc:docMk/>
            <pc:sldMk cId="4166340725" sldId="821"/>
            <ac:spMk id="13" creationId="{A0388FB8-25B2-4728-27C9-A6275F001644}"/>
          </ac:spMkLst>
        </pc:spChg>
        <pc:spChg chg="del">
          <ac:chgData name="kiki tokki" userId="6b4e99cb2147362f" providerId="LiveId" clId="{FDA44D81-A970-46AA-BB59-F2A9C34AFD59}" dt="2026-04-03T03:59:16.156" v="48" actId="478"/>
          <ac:spMkLst>
            <pc:docMk/>
            <pc:sldMk cId="4166340725" sldId="821"/>
            <ac:spMk id="14" creationId="{67C601C1-4170-6D6A-14E4-A4F938B28459}"/>
          </ac:spMkLst>
        </pc:spChg>
        <pc:picChg chg="del">
          <ac:chgData name="kiki tokki" userId="6b4e99cb2147362f" providerId="LiveId" clId="{FDA44D81-A970-46AA-BB59-F2A9C34AFD59}" dt="2026-04-03T03:59:19.751" v="50" actId="478"/>
          <ac:picMkLst>
            <pc:docMk/>
            <pc:sldMk cId="4166340725" sldId="821"/>
            <ac:picMk id="7" creationId="{A7DD0634-1A65-9847-3F26-9CC71DD86141}"/>
          </ac:picMkLst>
        </pc:picChg>
      </pc:sldChg>
      <pc:sldChg chg="addSp delSp modSp add mod delAnim">
        <pc:chgData name="kiki tokki" userId="6b4e99cb2147362f" providerId="LiveId" clId="{FDA44D81-A970-46AA-BB59-F2A9C34AFD59}" dt="2026-04-03T04:00:03.291" v="55"/>
        <pc:sldMkLst>
          <pc:docMk/>
          <pc:sldMk cId="704610767" sldId="822"/>
        </pc:sldMkLst>
        <pc:spChg chg="add del">
          <ac:chgData name="kiki tokki" userId="6b4e99cb2147362f" providerId="LiveId" clId="{FDA44D81-A970-46AA-BB59-F2A9C34AFD59}" dt="2026-04-03T03:56:25.661" v="21" actId="478"/>
          <ac:spMkLst>
            <pc:docMk/>
            <pc:sldMk cId="704610767" sldId="822"/>
            <ac:spMk id="7" creationId="{8D5B5A66-B9AA-C2B8-3C9D-BFE1ED53374B}"/>
          </ac:spMkLst>
        </pc:spChg>
        <pc:spChg chg="mod">
          <ac:chgData name="kiki tokki" userId="6b4e99cb2147362f" providerId="LiveId" clId="{FDA44D81-A970-46AA-BB59-F2A9C34AFD59}" dt="2026-04-03T04:00:03.291" v="55"/>
          <ac:spMkLst>
            <pc:docMk/>
            <pc:sldMk cId="704610767" sldId="822"/>
            <ac:spMk id="14" creationId="{34CF8C25-471A-D875-CAA8-B06798DD5765}"/>
          </ac:spMkLst>
        </pc:spChg>
        <pc:picChg chg="del">
          <ac:chgData name="kiki tokki" userId="6b4e99cb2147362f" providerId="LiveId" clId="{FDA44D81-A970-46AA-BB59-F2A9C34AFD59}" dt="2026-04-03T03:51:42.535" v="5" actId="478"/>
          <ac:picMkLst>
            <pc:docMk/>
            <pc:sldMk cId="704610767" sldId="822"/>
            <ac:picMk id="6" creationId="{644EA07F-1B32-44E3-B95A-70F3FD3E5056}"/>
          </ac:picMkLst>
        </pc:picChg>
      </pc:sldChg>
      <pc:sldChg chg="add del">
        <pc:chgData name="kiki tokki" userId="6b4e99cb2147362f" providerId="LiveId" clId="{FDA44D81-A970-46AA-BB59-F2A9C34AFD59}" dt="2026-04-03T03:56:19.441" v="20" actId="47"/>
        <pc:sldMkLst>
          <pc:docMk/>
          <pc:sldMk cId="170581008" sldId="823"/>
        </pc:sldMkLst>
      </pc:sldChg>
      <pc:sldChg chg="add del">
        <pc:chgData name="kiki tokki" userId="6b4e99cb2147362f" providerId="LiveId" clId="{FDA44D81-A970-46AA-BB59-F2A9C34AFD59}" dt="2026-04-03T03:56:17.151" v="19" actId="47"/>
        <pc:sldMkLst>
          <pc:docMk/>
          <pc:sldMk cId="1988246750" sldId="824"/>
        </pc:sldMkLst>
      </pc:sldChg>
      <pc:sldChg chg="delSp add mod delAnim">
        <pc:chgData name="kiki tokki" userId="6b4e99cb2147362f" providerId="LiveId" clId="{FDA44D81-A970-46AA-BB59-F2A9C34AFD59}" dt="2026-04-03T03:58:05.508" v="43" actId="478"/>
        <pc:sldMkLst>
          <pc:docMk/>
          <pc:sldMk cId="64500265" sldId="825"/>
        </pc:sldMkLst>
        <pc:spChg chg="del">
          <ac:chgData name="kiki tokki" userId="6b4e99cb2147362f" providerId="LiveId" clId="{FDA44D81-A970-46AA-BB59-F2A9C34AFD59}" dt="2026-04-03T03:58:02.443" v="42" actId="478"/>
          <ac:spMkLst>
            <pc:docMk/>
            <pc:sldMk cId="64500265" sldId="825"/>
            <ac:spMk id="4" creationId="{82414DF7-F63B-826E-BEAA-48E44C961218}"/>
          </ac:spMkLst>
        </pc:spChg>
        <pc:picChg chg="del">
          <ac:chgData name="kiki tokki" userId="6b4e99cb2147362f" providerId="LiveId" clId="{FDA44D81-A970-46AA-BB59-F2A9C34AFD59}" dt="2026-04-03T03:58:05.508" v="43" actId="478"/>
          <ac:picMkLst>
            <pc:docMk/>
            <pc:sldMk cId="64500265" sldId="825"/>
            <ac:picMk id="2" creationId="{024F7AA3-2CF1-5DA6-7E69-B7096FDAF6C5}"/>
          </ac:picMkLst>
        </pc:picChg>
      </pc:sldChg>
      <pc:sldChg chg="delSp modSp add mod delAnim">
        <pc:chgData name="kiki tokki" userId="6b4e99cb2147362f" providerId="LiveId" clId="{FDA44D81-A970-46AA-BB59-F2A9C34AFD59}" dt="2026-04-03T03:57:58.249" v="41" actId="20577"/>
        <pc:sldMkLst>
          <pc:docMk/>
          <pc:sldMk cId="3404471331" sldId="826"/>
        </pc:sldMkLst>
        <pc:spChg chg="del">
          <ac:chgData name="kiki tokki" userId="6b4e99cb2147362f" providerId="LiveId" clId="{FDA44D81-A970-46AA-BB59-F2A9C34AFD59}" dt="2026-04-03T03:57:46.899" v="38" actId="478"/>
          <ac:spMkLst>
            <pc:docMk/>
            <pc:sldMk cId="3404471331" sldId="826"/>
            <ac:spMk id="6" creationId="{314B55DD-6C5C-5C99-A93A-9F14F90DBF00}"/>
          </ac:spMkLst>
        </pc:spChg>
        <pc:spChg chg="mod">
          <ac:chgData name="kiki tokki" userId="6b4e99cb2147362f" providerId="LiveId" clId="{FDA44D81-A970-46AA-BB59-F2A9C34AFD59}" dt="2026-04-03T03:57:58.249" v="41" actId="20577"/>
          <ac:spMkLst>
            <pc:docMk/>
            <pc:sldMk cId="3404471331" sldId="826"/>
            <ac:spMk id="6148" creationId="{EA29412F-E9C7-5C03-0B70-F4848DD37034}"/>
          </ac:spMkLst>
        </pc:spChg>
        <pc:picChg chg="del">
          <ac:chgData name="kiki tokki" userId="6b4e99cb2147362f" providerId="LiveId" clId="{FDA44D81-A970-46AA-BB59-F2A9C34AFD59}" dt="2026-04-03T03:57:48.274" v="39" actId="478"/>
          <ac:picMkLst>
            <pc:docMk/>
            <pc:sldMk cId="3404471331" sldId="826"/>
            <ac:picMk id="4" creationId="{6EF395F5-107E-6964-B5FB-7CD68B1E0D64}"/>
          </ac:picMkLst>
        </pc:picChg>
      </pc:sldChg>
      <pc:sldChg chg="delSp add mod delAnim">
        <pc:chgData name="kiki tokki" userId="6b4e99cb2147362f" providerId="LiveId" clId="{FDA44D81-A970-46AA-BB59-F2A9C34AFD59}" dt="2026-04-03T03:57:42.818" v="37" actId="478"/>
        <pc:sldMkLst>
          <pc:docMk/>
          <pc:sldMk cId="2674831716" sldId="827"/>
        </pc:sldMkLst>
        <pc:spChg chg="del">
          <ac:chgData name="kiki tokki" userId="6b4e99cb2147362f" providerId="LiveId" clId="{FDA44D81-A970-46AA-BB59-F2A9C34AFD59}" dt="2026-04-03T03:57:41.392" v="36" actId="478"/>
          <ac:spMkLst>
            <pc:docMk/>
            <pc:sldMk cId="2674831716" sldId="827"/>
            <ac:spMk id="6" creationId="{314B55DD-6C5C-5C99-A93A-9F14F90DBF00}"/>
          </ac:spMkLst>
        </pc:spChg>
        <pc:picChg chg="del">
          <ac:chgData name="kiki tokki" userId="6b4e99cb2147362f" providerId="LiveId" clId="{FDA44D81-A970-46AA-BB59-F2A9C34AFD59}" dt="2026-04-03T03:57:42.818" v="37" actId="478"/>
          <ac:picMkLst>
            <pc:docMk/>
            <pc:sldMk cId="2674831716" sldId="827"/>
            <ac:picMk id="4" creationId="{6EF395F5-107E-6964-B5FB-7CD68B1E0D64}"/>
          </ac:picMkLst>
        </pc:picChg>
      </pc:sldChg>
      <pc:sldChg chg="delSp add mod delAnim">
        <pc:chgData name="kiki tokki" userId="6b4e99cb2147362f" providerId="LiveId" clId="{FDA44D81-A970-46AA-BB59-F2A9C34AFD59}" dt="2026-04-03T03:57:38.364" v="35" actId="478"/>
        <pc:sldMkLst>
          <pc:docMk/>
          <pc:sldMk cId="626480099" sldId="828"/>
        </pc:sldMkLst>
        <pc:spChg chg="del">
          <ac:chgData name="kiki tokki" userId="6b4e99cb2147362f" providerId="LiveId" clId="{FDA44D81-A970-46AA-BB59-F2A9C34AFD59}" dt="2026-04-03T03:57:38.364" v="35" actId="478"/>
          <ac:spMkLst>
            <pc:docMk/>
            <pc:sldMk cId="626480099" sldId="828"/>
            <ac:spMk id="6" creationId="{314B55DD-6C5C-5C99-A93A-9F14F90DBF00}"/>
          </ac:spMkLst>
        </pc:spChg>
        <pc:picChg chg="del">
          <ac:chgData name="kiki tokki" userId="6b4e99cb2147362f" providerId="LiveId" clId="{FDA44D81-A970-46AA-BB59-F2A9C34AFD59}" dt="2026-04-03T03:57:35.872" v="34" actId="478"/>
          <ac:picMkLst>
            <pc:docMk/>
            <pc:sldMk cId="626480099" sldId="828"/>
            <ac:picMk id="4" creationId="{6EF395F5-107E-6964-B5FB-7CD68B1E0D64}"/>
          </ac:picMkLst>
        </pc:picChg>
      </pc:sldChg>
      <pc:sldChg chg="add del">
        <pc:chgData name="kiki tokki" userId="6b4e99cb2147362f" providerId="LiveId" clId="{FDA44D81-A970-46AA-BB59-F2A9C34AFD59}" dt="2026-04-03T03:57:27.981" v="33" actId="47"/>
        <pc:sldMkLst>
          <pc:docMk/>
          <pc:sldMk cId="2934968761" sldId="829"/>
        </pc:sldMkLst>
      </pc:sldChg>
      <pc:sldChg chg="delSp add mod delAnim">
        <pc:chgData name="kiki tokki" userId="6b4e99cb2147362f" providerId="LiveId" clId="{FDA44D81-A970-46AA-BB59-F2A9C34AFD59}" dt="2026-04-03T03:57:16.817" v="32" actId="478"/>
        <pc:sldMkLst>
          <pc:docMk/>
          <pc:sldMk cId="3716268946" sldId="830"/>
        </pc:sldMkLst>
        <pc:spChg chg="del">
          <ac:chgData name="kiki tokki" userId="6b4e99cb2147362f" providerId="LiveId" clId="{FDA44D81-A970-46AA-BB59-F2A9C34AFD59}" dt="2026-04-03T03:57:16.817" v="32" actId="478"/>
          <ac:spMkLst>
            <pc:docMk/>
            <pc:sldMk cId="3716268946" sldId="830"/>
            <ac:spMk id="6" creationId="{314B55DD-6C5C-5C99-A93A-9F14F90DBF00}"/>
          </ac:spMkLst>
        </pc:spChg>
        <pc:picChg chg="del">
          <ac:chgData name="kiki tokki" userId="6b4e99cb2147362f" providerId="LiveId" clId="{FDA44D81-A970-46AA-BB59-F2A9C34AFD59}" dt="2026-04-03T03:57:14.970" v="31" actId="478"/>
          <ac:picMkLst>
            <pc:docMk/>
            <pc:sldMk cId="3716268946" sldId="830"/>
            <ac:picMk id="4" creationId="{6EF395F5-107E-6964-B5FB-7CD68B1E0D64}"/>
          </ac:picMkLst>
        </pc:picChg>
      </pc:sldChg>
      <pc:sldChg chg="delSp modSp add mod delAnim">
        <pc:chgData name="kiki tokki" userId="6b4e99cb2147362f" providerId="LiveId" clId="{FDA44D81-A970-46AA-BB59-F2A9C34AFD59}" dt="2026-04-03T03:57:09.542" v="30" actId="478"/>
        <pc:sldMkLst>
          <pc:docMk/>
          <pc:sldMk cId="1029140523" sldId="831"/>
        </pc:sldMkLst>
        <pc:spChg chg="del">
          <ac:chgData name="kiki tokki" userId="6b4e99cb2147362f" providerId="LiveId" clId="{FDA44D81-A970-46AA-BB59-F2A9C34AFD59}" dt="2026-04-03T03:56:59" v="28" actId="478"/>
          <ac:spMkLst>
            <pc:docMk/>
            <pc:sldMk cId="1029140523" sldId="831"/>
            <ac:spMk id="6" creationId="{314B55DD-6C5C-5C99-A93A-9F14F90DBF00}"/>
          </ac:spMkLst>
        </pc:spChg>
        <pc:spChg chg="mod">
          <ac:chgData name="kiki tokki" userId="6b4e99cb2147362f" providerId="LiveId" clId="{FDA44D81-A970-46AA-BB59-F2A9C34AFD59}" dt="2026-04-03T03:57:07.748" v="29" actId="2710"/>
          <ac:spMkLst>
            <pc:docMk/>
            <pc:sldMk cId="1029140523" sldId="831"/>
            <ac:spMk id="6148" creationId="{EA29412F-E9C7-5C03-0B70-F4848DD37034}"/>
          </ac:spMkLst>
        </pc:spChg>
        <pc:picChg chg="del">
          <ac:chgData name="kiki tokki" userId="6b4e99cb2147362f" providerId="LiveId" clId="{FDA44D81-A970-46AA-BB59-F2A9C34AFD59}" dt="2026-04-03T03:57:09.542" v="30" actId="478"/>
          <ac:picMkLst>
            <pc:docMk/>
            <pc:sldMk cId="1029140523" sldId="831"/>
            <ac:picMk id="4" creationId="{6EF395F5-107E-6964-B5FB-7CD68B1E0D64}"/>
          </ac:picMkLst>
        </pc:picChg>
      </pc:sldChg>
      <pc:sldChg chg="delSp modSp add mod delAnim">
        <pc:chgData name="kiki tokki" userId="6b4e99cb2147362f" providerId="LiveId" clId="{FDA44D81-A970-46AA-BB59-F2A9C34AFD59}" dt="2026-04-03T03:56:43.954" v="25" actId="207"/>
        <pc:sldMkLst>
          <pc:docMk/>
          <pc:sldMk cId="3515990997" sldId="832"/>
        </pc:sldMkLst>
        <pc:spChg chg="del">
          <ac:chgData name="kiki tokki" userId="6b4e99cb2147362f" providerId="LiveId" clId="{FDA44D81-A970-46AA-BB59-F2A9C34AFD59}" dt="2026-04-03T03:56:29.329" v="22" actId="478"/>
          <ac:spMkLst>
            <pc:docMk/>
            <pc:sldMk cId="3515990997" sldId="832"/>
            <ac:spMk id="6" creationId="{314B55DD-6C5C-5C99-A93A-9F14F90DBF00}"/>
          </ac:spMkLst>
        </pc:spChg>
        <pc:spChg chg="mod">
          <ac:chgData name="kiki tokki" userId="6b4e99cb2147362f" providerId="LiveId" clId="{FDA44D81-A970-46AA-BB59-F2A9C34AFD59}" dt="2026-04-03T03:56:43.954" v="25" actId="207"/>
          <ac:spMkLst>
            <pc:docMk/>
            <pc:sldMk cId="3515990997" sldId="832"/>
            <ac:spMk id="6148" creationId="{EA29412F-E9C7-5C03-0B70-F4848DD37034}"/>
          </ac:spMkLst>
        </pc:spChg>
        <pc:picChg chg="del">
          <ac:chgData name="kiki tokki" userId="6b4e99cb2147362f" providerId="LiveId" clId="{FDA44D81-A970-46AA-BB59-F2A9C34AFD59}" dt="2026-04-03T03:56:32.639" v="23" actId="478"/>
          <ac:picMkLst>
            <pc:docMk/>
            <pc:sldMk cId="3515990997" sldId="832"/>
            <ac:picMk id="4" creationId="{6EF395F5-107E-6964-B5FB-7CD68B1E0D64}"/>
          </ac:picMkLst>
        </pc:picChg>
      </pc:sldChg>
      <pc:sldChg chg="delSp add mod delAnim">
        <pc:chgData name="kiki tokki" userId="6b4e99cb2147362f" providerId="LiveId" clId="{FDA44D81-A970-46AA-BB59-F2A9C34AFD59}" dt="2026-04-03T04:02:31.466" v="56" actId="478"/>
        <pc:sldMkLst>
          <pc:docMk/>
          <pc:sldMk cId="2839595751" sldId="833"/>
        </pc:sldMkLst>
        <pc:picChg chg="del">
          <ac:chgData name="kiki tokki" userId="6b4e99cb2147362f" providerId="LiveId" clId="{FDA44D81-A970-46AA-BB59-F2A9C34AFD59}" dt="2026-04-03T04:02:31.466" v="56" actId="478"/>
          <ac:picMkLst>
            <pc:docMk/>
            <pc:sldMk cId="2839595751" sldId="833"/>
            <ac:picMk id="3" creationId="{E4043F8B-D503-F7BD-CEF1-947EA21B4B5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4/3/2026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363709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4194777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20923840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33697464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1250164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14630103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dirty="0"/>
          </a:p>
        </p:txBody>
      </p:sp>
    </p:spTree>
    <p:extLst>
      <p:ext uri="{BB962C8B-B14F-4D97-AF65-F5344CB8AC3E}">
        <p14:creationId xmlns:p14="http://schemas.microsoft.com/office/powerpoint/2010/main" val="38945716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dirty="0"/>
          </a:p>
        </p:txBody>
      </p:sp>
    </p:spTree>
    <p:extLst>
      <p:ext uri="{BB962C8B-B14F-4D97-AF65-F5344CB8AC3E}">
        <p14:creationId xmlns:p14="http://schemas.microsoft.com/office/powerpoint/2010/main" val="2358767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dirty="0"/>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4/3/2026</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4/3/2026</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4/3/2026</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4/3/2026</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4/3/2026</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4/3/2026</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4/3/2026</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4/3/2026</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4/3/2026</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4/3/2026</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4/3/2026</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4/3/2026</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4.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4.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4.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4.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4.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4.gif"/></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5.jpg"/></Relationships>
</file>

<file path=ppt/slides/_rels/slide50.xml.rels><?xml version="1.0" encoding="UTF-8" standalone="yes"?>
<Relationships xmlns="http://schemas.openxmlformats.org/package/2006/relationships"><Relationship Id="rId3" Type="http://schemas.openxmlformats.org/officeDocument/2006/relationships/hyperlink" Target="https://www.sap.com/mena-ar/resources/ai-in-marketing" TargetMode="External"/><Relationship Id="rId7" Type="http://schemas.openxmlformats.org/officeDocument/2006/relationships/image" Target="../media/image4.png"/><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6" Type="http://schemas.openxmlformats.org/officeDocument/2006/relationships/hyperlink" Target="https://books-library.net/free-68512381-download" TargetMode="External"/><Relationship Id="rId5" Type="http://schemas.openxmlformats.org/officeDocument/2006/relationships/hyperlink" Target="https://books4arabs.com/B7/books4arab.com.BOOK0205.pdf" TargetMode="External"/><Relationship Id="rId4" Type="http://schemas.openxmlformats.org/officeDocument/2006/relationships/hyperlink" Target="https://drasah.com/Description.aspx?id=8157" TargetMode="External"/></Relationships>
</file>

<file path=ppt/slides/_rels/slide5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8.jpg"/><Relationship Id="rId7" Type="http://schemas.microsoft.com/office/2007/relationships/hdphoto" Target="../media/hdphoto3.wdp"/><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5993710" y="4847489"/>
            <a:ext cx="4079963" cy="954107"/>
          </a:xfrm>
          <a:prstGeom prst="rect">
            <a:avLst/>
          </a:prstGeom>
          <a:noFill/>
        </p:spPr>
        <p:txBody>
          <a:bodyPr wrap="none" rtlCol="0">
            <a:spAutoFit/>
          </a:bodyPr>
          <a:lstStyle/>
          <a:p>
            <a:pPr algn="ctr" rtl="1"/>
            <a:r>
              <a:rPr lang="ar-EG" sz="2800" b="1" dirty="0">
                <a:latin typeface="Times New Roman" panose="02020603050405020304" pitchFamily="18" charset="0"/>
                <a:cs typeface="Times New Roman" panose="02020603050405020304" pitchFamily="18" charset="0"/>
              </a:rPr>
              <a:t>نظريات التأثير والاتصال </a:t>
            </a:r>
            <a:r>
              <a:rPr lang="ar-EG" sz="2800" b="1" dirty="0" err="1">
                <a:latin typeface="Times New Roman" panose="02020603050405020304" pitchFamily="18" charset="0"/>
                <a:cs typeface="Times New Roman" panose="02020603050405020304" pitchFamily="18" charset="0"/>
              </a:rPr>
              <a:t>الإقناعي</a:t>
            </a:r>
            <a:r>
              <a:rPr lang="ar-EG" sz="2800" b="1" dirty="0">
                <a:latin typeface="Times New Roman" panose="02020603050405020304" pitchFamily="18" charset="0"/>
                <a:cs typeface="Times New Roman" panose="02020603050405020304" pitchFamily="18" charset="0"/>
              </a:rPr>
              <a:t> </a:t>
            </a:r>
          </a:p>
          <a:p>
            <a:pPr algn="ctr" rtl="1"/>
            <a:r>
              <a:rPr lang="ar-EG" sz="2800" b="1" dirty="0">
                <a:latin typeface="Times New Roman" panose="02020603050405020304" pitchFamily="18" charset="0"/>
                <a:cs typeface="Times New Roman" panose="02020603050405020304" pitchFamily="18" charset="0"/>
              </a:rPr>
              <a:t>وتطبيقات الذكاء الاصطناعي</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8639898"/>
      </p:ext>
    </p:extLst>
  </p:cSld>
  <p:clrMapOvr>
    <a:masterClrMapping/>
  </p:clrMapOvr>
  <p:transition spd="slow" advTm="14000">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9771" y="1302680"/>
            <a:ext cx="5868951" cy="5258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0" y="1468569"/>
            <a:ext cx="6263279" cy="5042406"/>
          </a:xfrm>
          <a:prstGeom prst="rect">
            <a:avLst/>
          </a:prstGeom>
        </p:spPr>
        <p:txBody>
          <a:bodyPr wrap="square">
            <a:spAutoFit/>
          </a:bodyPr>
          <a:lstStyle/>
          <a:p>
            <a:pPr algn="just" rtl="1">
              <a:lnSpc>
                <a:spcPts val="2200"/>
              </a:lnSpc>
              <a:spcBef>
                <a:spcPts val="1200"/>
              </a:spcBef>
              <a:spcAft>
                <a:spcPts val="400"/>
              </a:spcAft>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   موضوعات المحاضرة:</a:t>
            </a:r>
            <a:endParaRPr lang="ar-EG"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200"/>
              </a:lnSpc>
              <a:spcAft>
                <a:spcPts val="4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نظريات ونماذج التأثير</a:t>
            </a:r>
          </a:p>
          <a:p>
            <a:pPr marL="1200150" lvl="2" indent="-285750" algn="just" rtl="1">
              <a:lnSpc>
                <a:spcPts val="2200"/>
              </a:lnSpc>
              <a:spcAft>
                <a:spcPts val="400"/>
              </a:spcAft>
              <a:buFont typeface="Wingdings" panose="05000000000000000000" pitchFamily="2" charset="2"/>
              <a:buChar char="ü"/>
            </a:pPr>
            <a:r>
              <a:rPr lang="ar-EG" sz="2200" b="1" kern="100" dirty="0">
                <a:latin typeface="Calibri" panose="020F0502020204030204" pitchFamily="34" charset="0"/>
                <a:ea typeface="Calibri" panose="020F0502020204030204" pitchFamily="34" charset="0"/>
                <a:cs typeface="Times New Roman" panose="02020603050405020304" pitchFamily="18" charset="0"/>
              </a:rPr>
              <a:t>نماذج التأثير الأربعة</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1.الإقناع، 2.التفاوض، 3.التعصب، 4.الاستقطاب</a:t>
            </a:r>
          </a:p>
          <a:p>
            <a:pPr marL="1200150" lvl="2"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أشكال التأثير في الوسائل الإعلامية</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المباشر‬‬‬ (الرصاصة)</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التطعيم أو التلقيح</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على المدى الطويل</a:t>
            </a:r>
          </a:p>
          <a:p>
            <a:pPr marL="1200150" lvl="2"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تأثير العنف في وسائل الإعلام</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المزاج العدواني (الحافز)‪.‬‬‬‬‬‬‬‬</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التعلم بالملاحظة‪.‬‬‬‬‬‬‬‬</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التدعيم (استزراع العنف)‪.‬‬‬‬‬‬‬</a:t>
            </a:r>
          </a:p>
          <a:p>
            <a:pPr marL="1200150" lvl="2"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العمليات الانتقائية</a:t>
            </a:r>
          </a:p>
          <a:p>
            <a:pPr marL="742950" lvl="1" indent="-285750" algn="just" rtl="1">
              <a:lnSpc>
                <a:spcPts val="2200"/>
              </a:lnSpc>
              <a:spcAft>
                <a:spcPts val="4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تكنولوجيا الاتصال </a:t>
            </a:r>
            <a:r>
              <a:rPr lang="ar-EG" sz="2200" b="1" kern="100"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200"/>
              </a:lnSpc>
              <a:spcAft>
                <a:spcPts val="4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أدوات الذكاء الاصطناعي في تحليل الإعلانات والحملات</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086429" y="5096557"/>
            <a:ext cx="5639399"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التأثير والاتصال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r>
              <a:rPr lang="ar-EG" sz="4000" b="1" dirty="0">
                <a:solidFill>
                  <a:srgbClr val="00B0F0"/>
                </a:solidFill>
                <a:latin typeface="Times New Roman" panose="02020603050405020304" pitchFamily="18" charset="0"/>
                <a:cs typeface="Times New Roman" panose="02020603050405020304" pitchFamily="18" charset="0"/>
              </a:rPr>
              <a:t> وتطبيقات الذكاء الاصطناعي</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descr="A puzzle with a red background&#10;&#10;Description automatically generated">
            <a:extLst>
              <a:ext uri="{FF2B5EF4-FFF2-40B4-BE49-F238E27FC236}">
                <a16:creationId xmlns:a16="http://schemas.microsoft.com/office/drawing/2014/main" id="{C61711F1-0E6A-036C-6503-9B53950451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7153" y="1803131"/>
            <a:ext cx="5868950" cy="3072748"/>
          </a:xfrm>
          <a:prstGeom prst="rect">
            <a:avLst/>
          </a:prstGeom>
        </p:spPr>
      </p:pic>
    </p:spTree>
    <p:extLst>
      <p:ext uri="{BB962C8B-B14F-4D97-AF65-F5344CB8AC3E}">
        <p14:creationId xmlns:p14="http://schemas.microsoft.com/office/powerpoint/2010/main" val="4166340725"/>
      </p:ext>
    </p:extLst>
  </p:cSld>
  <p:clrMapOvr>
    <a:masterClrMapping/>
  </p:clrMapOvr>
  <p:transition spd="slow" advTm="64000">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46122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descr="A person looking at another person's head&#10;&#10;Description automatically generated">
            <a:extLst>
              <a:ext uri="{FF2B5EF4-FFF2-40B4-BE49-F238E27FC236}">
                <a16:creationId xmlns:a16="http://schemas.microsoft.com/office/drawing/2014/main" id="{B6342C50-437F-5C8D-FAF9-6EE735CA45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2166" y="688888"/>
            <a:ext cx="6127668" cy="4595751"/>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19"/>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1- نموذج الإقناع</a:t>
            </a:r>
          </a:p>
          <a:p>
            <a:pPr marL="0" indent="0" algn="just" rtl="1" eaLnBrk="1" hangingPunct="1">
              <a:lnSpc>
                <a:spcPct val="150000"/>
              </a:lnSpc>
              <a:buNone/>
            </a:pPr>
            <a:r>
              <a:rPr lang="ar-EG" altLang="en-US" sz="3200" b="1" dirty="0"/>
              <a:t>يحاول فيه أحد الطرفين إقناع الطرف </a:t>
            </a:r>
          </a:p>
          <a:p>
            <a:pPr marL="0" indent="0" algn="just" rtl="1" eaLnBrk="1" hangingPunct="1">
              <a:lnSpc>
                <a:spcPct val="150000"/>
              </a:lnSpc>
              <a:buNone/>
            </a:pPr>
            <a:r>
              <a:rPr lang="ar-EG" altLang="en-US" sz="3200" b="1" dirty="0"/>
              <a:t>الآخر بتبني أو الموافقة على موقفه.</a:t>
            </a:r>
          </a:p>
          <a:p>
            <a:pPr marL="0" indent="0" algn="just" rtl="1" eaLnBrk="1" hangingPunct="1">
              <a:lnSpc>
                <a:spcPct val="150000"/>
              </a:lnSpc>
              <a:buNone/>
            </a:pPr>
            <a:r>
              <a:rPr lang="ar-EG" altLang="en-US" sz="3200" b="1" dirty="0"/>
              <a:t>فهو يوضح الطريق الذي يمكنك من خلاله </a:t>
            </a:r>
          </a:p>
          <a:p>
            <a:pPr marL="0" indent="0" algn="just" rtl="1" eaLnBrk="1" hangingPunct="1">
              <a:lnSpc>
                <a:spcPct val="150000"/>
              </a:lnSpc>
              <a:buNone/>
            </a:pPr>
            <a:r>
              <a:rPr lang="ar-EG" altLang="en-US" sz="3200" b="1" dirty="0"/>
              <a:t>استدراج الطرف الآخر إلى موافقتك </a:t>
            </a:r>
          </a:p>
          <a:p>
            <a:pPr marL="0" indent="0" algn="just" rtl="1" eaLnBrk="1" hangingPunct="1">
              <a:lnSpc>
                <a:spcPct val="150000"/>
              </a:lnSpc>
              <a:buNone/>
            </a:pPr>
            <a:r>
              <a:rPr lang="ar-EG" altLang="en-US" sz="3200" b="1" dirty="0"/>
              <a:t>ومساعدتك فيما تريد فعله.</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diagram of a diagram&#10;&#10;Description automatically generated with medium confidence">
            <a:extLst>
              <a:ext uri="{FF2B5EF4-FFF2-40B4-BE49-F238E27FC236}">
                <a16:creationId xmlns:a16="http://schemas.microsoft.com/office/drawing/2014/main" id="{76025B02-1630-DD24-BE79-25F4A914008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0609" t="14973" b="46629"/>
          <a:stretch/>
        </p:blipFill>
        <p:spPr bwMode="auto">
          <a:xfrm>
            <a:off x="1056904" y="1259888"/>
            <a:ext cx="4955292" cy="520782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28187239"/>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20"/>
          </a:xfrm>
          <a:solidFill>
            <a:schemeClr val="bg1"/>
          </a:solidFill>
        </p:spPr>
        <p:txBody>
          <a:bodyPr>
            <a:normAutofit fontScale="85000" lnSpcReduction="2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2- نموذج التفاوض</a:t>
            </a:r>
          </a:p>
          <a:p>
            <a:pPr marL="0" indent="0" algn="just" rtl="1" eaLnBrk="1" hangingPunct="1">
              <a:lnSpc>
                <a:spcPct val="150000"/>
              </a:lnSpc>
              <a:buNone/>
            </a:pPr>
            <a:r>
              <a:rPr lang="ar-EG" altLang="en-US" b="1" dirty="0"/>
              <a:t>يحدث التوافق بتغيير رأي الطرف الآخر.</a:t>
            </a:r>
          </a:p>
          <a:p>
            <a:pPr marL="0" indent="0" algn="just" rtl="1" eaLnBrk="1" hangingPunct="1">
              <a:lnSpc>
                <a:spcPct val="150000"/>
              </a:lnSpc>
              <a:buNone/>
            </a:pPr>
            <a:r>
              <a:rPr lang="ar-EG" altLang="en-US" b="1" dirty="0"/>
              <a:t>إذا لم تستطع إقناع الطرف الآخر بقبول </a:t>
            </a:r>
          </a:p>
          <a:p>
            <a:pPr marL="0" indent="0" algn="just" rtl="1" eaLnBrk="1" hangingPunct="1">
              <a:lnSpc>
                <a:spcPct val="150000"/>
              </a:lnSpc>
              <a:buNone/>
            </a:pPr>
            <a:r>
              <a:rPr lang="ar-EG" altLang="en-US" b="1" dirty="0"/>
              <a:t>موقفك قبولاً كلياً يمكنك عندئذ أن تبدأ التفاوض</a:t>
            </a:r>
          </a:p>
          <a:p>
            <a:pPr marL="0" indent="0" algn="just" rtl="1" eaLnBrk="1" hangingPunct="1">
              <a:lnSpc>
                <a:spcPct val="150000"/>
              </a:lnSpc>
              <a:buNone/>
            </a:pPr>
            <a:r>
              <a:rPr lang="ar-EG" altLang="en-US" b="1" dirty="0"/>
              <a:t> والمعتاد في التفاوض أن يتنازل هذا الطرف </a:t>
            </a:r>
          </a:p>
          <a:p>
            <a:pPr marL="0" indent="0" algn="just" rtl="1" eaLnBrk="1" hangingPunct="1">
              <a:lnSpc>
                <a:spcPct val="150000"/>
              </a:lnSpc>
              <a:buNone/>
            </a:pPr>
            <a:r>
              <a:rPr lang="ar-EG" altLang="en-US" b="1" dirty="0"/>
              <a:t>قليلا، وذاك قليلا، وهو ما يتسبب في إيجاد حل </a:t>
            </a:r>
          </a:p>
          <a:p>
            <a:pPr marL="0" indent="0" algn="just" rtl="1" eaLnBrk="1" hangingPunct="1">
              <a:lnSpc>
                <a:spcPct val="150000"/>
              </a:lnSpc>
              <a:buNone/>
            </a:pPr>
            <a:r>
              <a:rPr lang="ar-EG" altLang="en-US" b="1" dirty="0"/>
              <a:t>وسط في نهاية المفاوضة </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E1C72CD1-C0B9-AD98-458E-E7E8B0F2DBAD}"/>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475" t="14973" r="50284" b="46226"/>
          <a:stretch/>
        </p:blipFill>
        <p:spPr bwMode="auto">
          <a:xfrm>
            <a:off x="961903" y="1259888"/>
            <a:ext cx="4843601" cy="516010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7188390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536374" y="1306140"/>
            <a:ext cx="7344451" cy="5188198"/>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3- نموذج التعصب</a:t>
            </a:r>
          </a:p>
          <a:p>
            <a:pPr marL="0" indent="0" algn="just" rtl="1" eaLnBrk="1" hangingPunct="1">
              <a:lnSpc>
                <a:spcPct val="150000"/>
              </a:lnSpc>
              <a:buNone/>
            </a:pPr>
            <a:r>
              <a:rPr lang="ar-EG" altLang="en-US" b="1" dirty="0"/>
              <a:t>يحدث هذا التعصب عقب اتخاذ كل من الطرفين مواقف ثابتة، ورفضه التحرك دون اعتبار لما يطلبه الطرف الآخر. ويعد هذا الأثر، أثر التعصب، شائعاً، فيمكنك أن تشاهد شخصين لهما انتماء حزبي مختلف وهما يتجادلان بشأن مواقف حزبيهما الثابتة وترى أن كل طرف يكرر مضامينه في محاولة لإقناع الطرف الآخر بالتزحزح عن موقفه، بيد أن كلا منهما لا يبدي مرونة، بل يتشبث كل منهما بموقفه.</a:t>
            </a: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diagram of a diagram&#10;&#10;Description automatically generated with medium confidence">
            <a:extLst>
              <a:ext uri="{FF2B5EF4-FFF2-40B4-BE49-F238E27FC236}">
                <a16:creationId xmlns:a16="http://schemas.microsoft.com/office/drawing/2014/main" id="{61E21A99-5718-3C6F-7323-5ECC7A986F5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1141" t="54975" r="1314" b="4863"/>
          <a:stretch/>
        </p:blipFill>
        <p:spPr bwMode="auto">
          <a:xfrm>
            <a:off x="0" y="1312377"/>
            <a:ext cx="4536374" cy="518196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3890451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619501" y="1306140"/>
            <a:ext cx="7261324" cy="5188198"/>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4- نموذج الاستقطاب</a:t>
            </a:r>
          </a:p>
          <a:p>
            <a:pPr marL="0" indent="0" algn="just" rtl="1" eaLnBrk="1" hangingPunct="1">
              <a:lnSpc>
                <a:spcPct val="150000"/>
              </a:lnSpc>
              <a:buNone/>
            </a:pPr>
            <a:r>
              <a:rPr lang="ar-EG" altLang="en-US" b="1" dirty="0"/>
              <a:t>يحدث هذا حينما تتسع الهوة كلما استمر الحديث ودائماً ما يحدث الاستقطاب حينما يقوم كل طرف بمهاجمة موقف الطرف الآخر دون نزاهة، رافضاً الاستماع إلى حجة الآخر وبينما يحاول كل طرف إثبات صحة موقفه يحدث الاستقطاب.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0E40582E-2F9E-5E09-8F85-78DFDBB54D89}"/>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3454" t="54975" r="49787" b="4863"/>
          <a:stretch/>
        </p:blipFill>
        <p:spPr bwMode="auto">
          <a:xfrm>
            <a:off x="178131" y="1338998"/>
            <a:ext cx="4441370" cy="515815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86170133"/>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1. نظريات أشكال التأثير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الوسائل الإعلامية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descr="A group of people working on laptops and brainstorming&#10;&#10;Description automatically generated">
            <a:extLst>
              <a:ext uri="{FF2B5EF4-FFF2-40B4-BE49-F238E27FC236}">
                <a16:creationId xmlns:a16="http://schemas.microsoft.com/office/drawing/2014/main" id="{6C1EC013-8ABF-CC1F-11BD-23CBA5E818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8661" y="984685"/>
            <a:ext cx="8654676" cy="4169981"/>
          </a:xfrm>
          <a:prstGeom prst="rect">
            <a:avLst/>
          </a:prstGeom>
        </p:spPr>
      </p:pic>
    </p:spTree>
    <p:extLst>
      <p:ext uri="{BB962C8B-B14F-4D97-AF65-F5344CB8AC3E}">
        <p14:creationId xmlns:p14="http://schemas.microsoft.com/office/powerpoint/2010/main" val="26241124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ما هي أنواع تأثيرات وسائل الإعلام؟</a:t>
            </a:r>
            <a:endParaRPr lang="en-US" altLang="en-US" sz="3900" b="1" dirty="0">
              <a:solidFill>
                <a:srgbClr val="0070C0"/>
              </a:solidFill>
            </a:endParaRPr>
          </a:p>
          <a:p>
            <a:pPr marL="0" indent="0" algn="just" rtl="1" eaLnBrk="1" hangingPunct="1">
              <a:lnSpc>
                <a:spcPct val="150000"/>
              </a:lnSpc>
              <a:buNone/>
            </a:pPr>
            <a:r>
              <a:rPr lang="ar-EG" altLang="en-US" sz="3200" b="1" dirty="0"/>
              <a:t>1- تأثيرات ذهنية.</a:t>
            </a:r>
          </a:p>
          <a:p>
            <a:pPr marL="0" indent="0" algn="just" rtl="1" eaLnBrk="1" hangingPunct="1">
              <a:lnSpc>
                <a:spcPct val="150000"/>
              </a:lnSpc>
              <a:buNone/>
            </a:pPr>
            <a:r>
              <a:rPr lang="ar-EG" altLang="en-US" sz="3200" b="1" dirty="0"/>
              <a:t>2- تأثيرات عاطفية.</a:t>
            </a:r>
          </a:p>
          <a:p>
            <a:pPr marL="0" indent="0" algn="just" rtl="1" eaLnBrk="1" hangingPunct="1">
              <a:lnSpc>
                <a:spcPct val="150000"/>
              </a:lnSpc>
              <a:buNone/>
            </a:pPr>
            <a:r>
              <a:rPr lang="ar-EG" altLang="en-US" sz="3200" b="1" dirty="0"/>
              <a:t>3- تأثيرات سلوكية.</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عنصر نائب للمحتوى 5" descr="نموذج الإعتماد 2.png">
            <a:extLst>
              <a:ext uri="{FF2B5EF4-FFF2-40B4-BE49-F238E27FC236}">
                <a16:creationId xmlns:a16="http://schemas.microsoft.com/office/drawing/2014/main" id="{6E3C661B-4B42-8470-8DAD-B52500B488A0}"/>
              </a:ext>
            </a:extLst>
          </p:cNvPr>
          <p:cNvPicPr>
            <a:picLocks noChangeAspect="1"/>
          </p:cNvPicPr>
          <p:nvPr/>
        </p:nvPicPr>
        <p:blipFill>
          <a:blip r:embed="rId3" cstate="print"/>
          <a:srcRect r="81981" b="88006"/>
          <a:stretch>
            <a:fillRect/>
          </a:stretch>
        </p:blipFill>
        <p:spPr>
          <a:xfrm>
            <a:off x="1630612" y="2225167"/>
            <a:ext cx="5472608" cy="3570272"/>
          </a:xfrm>
          <a:prstGeom prst="rect">
            <a:avLst/>
          </a:prstGeom>
        </p:spPr>
      </p:pic>
      <p:sp>
        <p:nvSpPr>
          <p:cNvPr id="6" name="مربع نص 3">
            <a:extLst>
              <a:ext uri="{FF2B5EF4-FFF2-40B4-BE49-F238E27FC236}">
                <a16:creationId xmlns:a16="http://schemas.microsoft.com/office/drawing/2014/main" id="{A6102323-1DAA-8380-15FA-13AB94FC551E}"/>
              </a:ext>
            </a:extLst>
          </p:cNvPr>
          <p:cNvSpPr txBox="1"/>
          <p:nvPr/>
        </p:nvSpPr>
        <p:spPr>
          <a:xfrm>
            <a:off x="2566716" y="5465527"/>
            <a:ext cx="3039615" cy="523220"/>
          </a:xfrm>
          <a:prstGeom prst="rect">
            <a:avLst/>
          </a:prstGeom>
        </p:spPr>
        <p:style>
          <a:lnRef idx="2">
            <a:schemeClr val="dk1"/>
          </a:lnRef>
          <a:fillRef idx="1">
            <a:schemeClr val="lt1"/>
          </a:fillRef>
          <a:effectRef idx="0">
            <a:schemeClr val="dk1"/>
          </a:effectRef>
          <a:fontRef idx="minor">
            <a:schemeClr val="dk1"/>
          </a:fontRef>
        </p:style>
        <p:txBody>
          <a:bodyPr wrap="none" rtlCol="1">
            <a:spAutoFit/>
          </a:bodyPr>
          <a:lstStyle/>
          <a:p>
            <a:r>
              <a:rPr lang="ar-SA" sz="2800" dirty="0"/>
              <a:t>ذهنية – عاطفية - سلوكية</a:t>
            </a:r>
          </a:p>
        </p:txBody>
      </p:sp>
    </p:spTree>
    <p:extLst>
      <p:ext uri="{BB962C8B-B14F-4D97-AF65-F5344CB8AC3E}">
        <p14:creationId xmlns:p14="http://schemas.microsoft.com/office/powerpoint/2010/main" val="153845870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eaLnBrk="1" hangingPunct="1">
              <a:lnSpc>
                <a:spcPct val="150000"/>
              </a:lnSpc>
              <a:buNone/>
            </a:pPr>
            <a:r>
              <a:rPr lang="ar-EG" altLang="en-US" b="1" dirty="0"/>
              <a:t>ترى هذه النظرية أن علاقة الأفراد بمضمون الرسالة الإعلامية علاقة تأثير مباشر وتلقائي وسريع سواء كانت‬‬‬ هذه الرسالة صادرة من صحيفة أو إذاعة أو </a:t>
            </a:r>
            <a:r>
              <a:rPr lang="ar-EG" altLang="en-US" sz="2800" b="1" dirty="0"/>
              <a:t>تلفزيون</a:t>
            </a:r>
            <a:r>
              <a:rPr lang="ar-EG" altLang="en-US" b="1" dirty="0"/>
              <a:t>‪، ‬فالإنسان سيتأثر بمضمونها مباشرة‪، ‬وبناء على فلسفة‬‬‬‬‬‬‬ ‫هذه النظرية فإن الإنسان سيحاكي مشاهد العنف والقتل أو أي جريمة أخرى‪.‬‬‬‬‬‬</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lose up of a bullet&#10;&#10;Description automatically generated">
            <a:extLst>
              <a:ext uri="{FF2B5EF4-FFF2-40B4-BE49-F238E27FC236}">
                <a16:creationId xmlns:a16="http://schemas.microsoft.com/office/drawing/2014/main" id="{04427D4B-5B14-D855-EB90-6023D7BA2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03211"/>
            <a:ext cx="908685" cy="3429000"/>
          </a:xfrm>
          <a:prstGeom prst="rect">
            <a:avLst/>
          </a:prstGeom>
        </p:spPr>
      </p:pic>
    </p:spTree>
    <p:extLst>
      <p:ext uri="{BB962C8B-B14F-4D97-AF65-F5344CB8AC3E}">
        <p14:creationId xmlns:p14="http://schemas.microsoft.com/office/powerpoint/2010/main" val="189380065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a:lnSpc>
                <a:spcPct val="150000"/>
              </a:lnSpc>
              <a:buNone/>
            </a:pPr>
            <a:r>
              <a:rPr lang="ar-EG" altLang="en-US" sz="2400" b="1" dirty="0"/>
              <a:t>إلا أن هذه النظرية لم تلق قبولاً واسعاً من قبل المهتمين العاملين في مجالات الاتصال الجماهيري‪، ‬لأن‬‬‬‬‬ الإنسان ليس سلبياً أو ساذجاً لتلك الدرجة التي يتأثر بكل ما يقرأ أو يسمع أو يشاهد </a:t>
            </a:r>
            <a:r>
              <a:rPr lang="ar-EG" altLang="en-US" sz="2400" b="1" dirty="0" err="1"/>
              <a:t>لاغياً</a:t>
            </a:r>
            <a:r>
              <a:rPr lang="ar-EG" altLang="en-US" sz="2400" b="1" dirty="0"/>
              <a:t> كل التأثيرات‬‬‬ ‫النفسية والاجتماعية والبيئية‪، ‬وما إلى ذلك من تأثيرات أخرى‪.‬‬‬‬‬‬‬‬</a:t>
            </a:r>
          </a:p>
          <a:p>
            <a:pPr marL="0" indent="0" algn="just" rtl="1" eaLnBrk="1" hangingPunct="1">
              <a:lnSpc>
                <a:spcPct val="150000"/>
              </a:lnSpc>
              <a:buNone/>
            </a:pPr>
            <a:r>
              <a:rPr lang="ar-EG" altLang="en-US" sz="2400" b="1" dirty="0"/>
              <a:t>لكن يمكننا القول بأن هذه النظرية (نظرية الرصاصة)‪، ‬متى وجدت التأثيرات الأخرى فإنها يمكن أن تكون‬‬‬‬‬ ‫فاعلة لاسيما في حال التكرار المستمر للرسالة الموجهة بشتى الوسائل‪.‬‬‬‬‬‬</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close up of a bullet&#10;&#10;Description automatically generated">
            <a:extLst>
              <a:ext uri="{FF2B5EF4-FFF2-40B4-BE49-F238E27FC236}">
                <a16:creationId xmlns:a16="http://schemas.microsoft.com/office/drawing/2014/main" id="{8DD82666-F860-0DFB-9C2E-BCD221A6D3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26961"/>
            <a:ext cx="908685" cy="3429000"/>
          </a:xfrm>
          <a:prstGeom prst="rect">
            <a:avLst/>
          </a:prstGeom>
        </p:spPr>
      </p:pic>
    </p:spTree>
    <p:extLst>
      <p:ext uri="{BB962C8B-B14F-4D97-AF65-F5344CB8AC3E}">
        <p14:creationId xmlns:p14="http://schemas.microsoft.com/office/powerpoint/2010/main" val="238612467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التطعيم أو التلقيح</a:t>
            </a:r>
          </a:p>
          <a:p>
            <a:pPr marL="0" indent="0" algn="just" rtl="1" eaLnBrk="1" hangingPunct="1">
              <a:lnSpc>
                <a:spcPct val="150000"/>
              </a:lnSpc>
              <a:buNone/>
            </a:pPr>
            <a:r>
              <a:rPr lang="ar-EG" altLang="en-US" sz="2400" b="1" dirty="0"/>
              <a:t>تعني هذه النظرية أن الجرعات الإعلامية المتواصلة وبأساليبها المختلفة بما تحمل من قيم ومفاهيم جديدة‬‬‬ ‫تشبه بفكرتها هذه تلك الأدوية والأمصال التي نحقن بها للحصول على مناعة ضد مرض ما‪.‬‬‬‬‬‬ </a:t>
            </a:r>
          </a:p>
          <a:p>
            <a:pPr marL="0" indent="0" algn="just" rtl="1" eaLnBrk="1" hangingPunct="1">
              <a:lnSpc>
                <a:spcPct val="150000"/>
              </a:lnSpc>
              <a:buNone/>
            </a:pPr>
            <a:r>
              <a:rPr lang="ar-EG" altLang="en-US" sz="2400" b="1" dirty="0"/>
              <a:t>يولد استمرار تدفق المعلومات من خلال الصحف أو الإذاعة أو التلفزيون‪، ‬ولتكن أخبار أو صور أو مشاهد‬‬‬‬‬ العنف والجريمة والفساد الأخلاقي مثالاً، ‬نوع من اللامبالاة تجاه هذه الأمور وعدم الاكتراث لحصولها في‬‬‬‬‬ ‫المجتمع‪، ‬وهذا أكدته الإحصاءات التي جرت في كثير من المجتمعات العالمية والعربية‪.</a:t>
            </a:r>
          </a:p>
          <a:p>
            <a:pPr marL="0" indent="0" algn="just" rtl="1" eaLnBrk="1" hangingPunct="1">
              <a:lnSpc>
                <a:spcPct val="150000"/>
              </a:lnSpc>
              <a:buNone/>
            </a:pPr>
            <a:r>
              <a:rPr lang="ar-EG" altLang="en-US" sz="2400" b="1" dirty="0"/>
              <a:t>(التطعيم الإعلامي) فإنه يصنع في نفوسنا اللامبالاة وتبلد الأحاسيس ضد كثير من المنكرات والمشاهد المنحرفة التي تعرضها وسائل الإعلام‬‬‬‬‬‬‬‬.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A blue syringe with a needle&#10;&#10;Description automatically generated">
            <a:extLst>
              <a:ext uri="{FF2B5EF4-FFF2-40B4-BE49-F238E27FC236}">
                <a16:creationId xmlns:a16="http://schemas.microsoft.com/office/drawing/2014/main" id="{90248936-F2F7-C0DC-0C0D-17F54A7B770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163312" y="751091"/>
            <a:ext cx="1865376" cy="1865376"/>
          </a:xfrm>
          <a:prstGeom prst="rect">
            <a:avLst/>
          </a:prstGeom>
        </p:spPr>
      </p:pic>
    </p:spTree>
    <p:extLst>
      <p:ext uri="{BB962C8B-B14F-4D97-AF65-F5344CB8AC3E}">
        <p14:creationId xmlns:p14="http://schemas.microsoft.com/office/powerpoint/2010/main" val="2106408537"/>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100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تقول هذه </a:t>
            </a:r>
            <a:r>
              <a:rPr lang="ar-EG" altLang="en-US" sz="2400" b="1"/>
              <a:t>النظرية إن </a:t>
            </a:r>
            <a:r>
              <a:rPr lang="ar-EG" altLang="en-US" sz="2400" b="1" dirty="0"/>
              <a:t>تأثير ما تعرضه الوسائل الإعلامية يحتاج إلى فترة طويلة حتى تظهر آثاره على الأفراد‬‬‬ ‫من خلال تراكمات إعلامية عديدة تؤيدها معتقدات ومواقف وسلوكيات مختلفة‪.‬‬‬‬‬‬</a:t>
            </a:r>
          </a:p>
          <a:p>
            <a:pPr marL="0" indent="0" algn="just" rtl="1" eaLnBrk="1" hangingPunct="1">
              <a:lnSpc>
                <a:spcPct val="150000"/>
              </a:lnSpc>
              <a:buNone/>
            </a:pPr>
            <a:r>
              <a:rPr lang="ar-EG" altLang="en-US" sz="2400" b="1" dirty="0"/>
              <a:t>إن استمرار تعرض الإنسان من خلال وسائل الإعلام إلى أفكار جديدة وقيم مغايرة وأساليب حياتية غير التي‬‬‬ ‫</a:t>
            </a:r>
            <a:r>
              <a:rPr lang="ar-EG" altLang="en-US" sz="2400" b="1" dirty="0" err="1"/>
              <a:t>اعتادها</a:t>
            </a:r>
            <a:r>
              <a:rPr lang="ar-EG" altLang="en-US" sz="2400" b="1" dirty="0"/>
              <a:t>‪، ‬يؤدي به إلى‪:‬‬‬‬‬‬‬‬</a:t>
            </a:r>
          </a:p>
          <a:p>
            <a:pPr algn="just" rtl="1">
              <a:lnSpc>
                <a:spcPct val="150000"/>
              </a:lnSpc>
              <a:tabLst>
                <a:tab pos="8288338" algn="l"/>
              </a:tabLst>
            </a:pPr>
            <a:r>
              <a:rPr lang="ar-EG" altLang="en-US" sz="2400" b="1" dirty="0"/>
              <a:t> ‫‪تبني بعض تلك الأفكار أو القيم‪.‬‬‬‬‬‬‬‬</a:t>
            </a:r>
          </a:p>
          <a:p>
            <a:pPr algn="just" rtl="1">
              <a:lnSpc>
                <a:spcPct val="150000"/>
              </a:lnSpc>
              <a:tabLst>
                <a:tab pos="8288338" algn="l"/>
              </a:tabLst>
            </a:pPr>
            <a:r>
              <a:rPr lang="ar-EG" altLang="en-US" sz="2400" b="1" dirty="0"/>
              <a:t>يغير في أسلوب حياته متأثراً بما يعرض عليه من مختلف وسائل الإعلام‪، ‬وبدرجة تختلف من فرد‬‬‬‬‬‬‬ إلى آخر حسب‪ عدة عوامل هي:</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30543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algn="just" rtl="1">
              <a:lnSpc>
                <a:spcPct val="150000"/>
              </a:lnSpc>
              <a:buFont typeface="Wingdings" panose="05000000000000000000" pitchFamily="2" charset="2"/>
              <a:buChar char="§"/>
            </a:pPr>
            <a:r>
              <a:rPr lang="en-US" altLang="en-US" sz="2400" b="1" dirty="0"/>
              <a:t>‬</a:t>
            </a:r>
            <a:r>
              <a:rPr lang="ar-EG" altLang="en-US" sz="2400" b="1" dirty="0"/>
              <a:t>تركيبة شخصيته‪، ‬وحالته النفسية‪، ‬والبيئة الاجتماعية التي يعيش فيها‪.‬‬‬‬‬‬‬‬‬‬‬‬</a:t>
            </a:r>
          </a:p>
          <a:p>
            <a:pPr algn="just" rtl="1">
              <a:lnSpc>
                <a:spcPct val="150000"/>
              </a:lnSpc>
              <a:buFont typeface="Wingdings" panose="05000000000000000000" pitchFamily="2" charset="2"/>
              <a:buChar char="§"/>
            </a:pPr>
            <a:r>
              <a:rPr lang="en-US" altLang="en-US" sz="2400" b="1" dirty="0"/>
              <a:t>‬</a:t>
            </a:r>
            <a:r>
              <a:rPr lang="ar-EG" altLang="en-US" sz="2400" b="1" dirty="0"/>
              <a:t>نوع الوسيلة الإعلامية التي يتعرض لها‪، ‬ومضمونها‪، ‬والسياسة التي تسير عليها‬‬‬‬‬‬‬‬‬.</a:t>
            </a:r>
          </a:p>
          <a:p>
            <a:pPr marL="0" indent="0" algn="just" rtl="1" eaLnBrk="1" hangingPunct="1">
              <a:lnSpc>
                <a:spcPct val="150000"/>
              </a:lnSpc>
              <a:buNone/>
            </a:pPr>
            <a:r>
              <a:rPr lang="ar-EG" altLang="en-US" sz="2400" b="1" dirty="0"/>
              <a:t>وقد أثبتت بعض الدراسات أن المشاهدة المبكرة للعنف المتلفز أو الموثق والمصور في الصحف‪، ‬تكون سبباً‬‬‬‬‬ ‫مباشراً للعدوان فيما بعد‪.‬‬‬‬‬‬</a:t>
            </a:r>
          </a:p>
          <a:p>
            <a:pPr marL="0" indent="0" algn="just" rtl="1" eaLnBrk="1" hangingPunct="1">
              <a:lnSpc>
                <a:spcPct val="150000"/>
              </a:lnSpc>
              <a:buNone/>
            </a:pPr>
            <a:r>
              <a:rPr lang="ar-EG" altLang="en-US" sz="2400" b="1" dirty="0"/>
              <a:t>لقد انتهت الدراسات إلى أن تصعيد درجة الانفعال‪، ‬مهما كان نوع هذا الانفعال من خوف أو رعب، ‬تمهد لأعمال الاعتداء خاصة إذا ما كانت إشارات البيئة مساعدة على ذلك‪.‬‬‬‬‬‬‬‬</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917212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Cartoon person standing next to a television&#10;&#10;Description automatically generated">
            <a:extLst>
              <a:ext uri="{FF2B5EF4-FFF2-40B4-BE49-F238E27FC236}">
                <a16:creationId xmlns:a16="http://schemas.microsoft.com/office/drawing/2014/main" id="{676EB561-9E9F-86C0-66AF-4662471AB14B}"/>
              </a:ext>
            </a:extLst>
          </p:cNvPr>
          <p:cNvPicPr>
            <a:picLocks noChangeAspect="1"/>
          </p:cNvPicPr>
          <p:nvPr/>
        </p:nvPicPr>
        <p:blipFill rotWithShape="1">
          <a:blip r:embed="rId3">
            <a:extLst>
              <a:ext uri="{28A0092B-C50C-407E-A947-70E740481C1C}">
                <a14:useLocalDpi xmlns:a14="http://schemas.microsoft.com/office/drawing/2010/main" val="0"/>
              </a:ext>
            </a:extLst>
          </a:blip>
          <a:srcRect l="6019" t="4875" r="6209" b="5800"/>
          <a:stretch/>
        </p:blipFill>
        <p:spPr>
          <a:xfrm>
            <a:off x="3625587" y="2182792"/>
            <a:ext cx="6072940" cy="4637314"/>
          </a:xfrm>
          <a:prstGeom prst="rect">
            <a:avLst/>
          </a:prstGeom>
        </p:spPr>
      </p:pic>
    </p:spTree>
    <p:extLst>
      <p:ext uri="{BB962C8B-B14F-4D97-AF65-F5344CB8AC3E}">
        <p14:creationId xmlns:p14="http://schemas.microsoft.com/office/powerpoint/2010/main" val="2824340588"/>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من هنا فإن الاعتقاد بأن "العنف على الشاشة يساعد على الجريمة" ينبغي أن يقاس‪:‬‬‬‬‬‬</a:t>
            </a:r>
          </a:p>
          <a:p>
            <a:pPr algn="just" rtl="1" eaLnBrk="1" hangingPunct="1">
              <a:lnSpc>
                <a:spcPct val="150000"/>
              </a:lnSpc>
              <a:buFont typeface="Wingdings" panose="05000000000000000000" pitchFamily="2" charset="2"/>
              <a:buChar char="§"/>
            </a:pPr>
            <a:r>
              <a:rPr lang="ar-EG" altLang="en-US" sz="2400" b="1" dirty="0"/>
              <a:t>‬بمدى متانة الفرد الخلقية‪.‬‬‬‬‬‬‬‬</a:t>
            </a:r>
          </a:p>
          <a:p>
            <a:pPr algn="just" rtl="1" eaLnBrk="1" hangingPunct="1">
              <a:lnSpc>
                <a:spcPct val="150000"/>
              </a:lnSpc>
              <a:buFont typeface="Wingdings" panose="05000000000000000000" pitchFamily="2" charset="2"/>
              <a:buChar char="§"/>
            </a:pPr>
            <a:r>
              <a:rPr lang="ar-EG" altLang="en-US" sz="2400" b="1" dirty="0"/>
              <a:t>‪ ‬أن للجريمة أكثر من دافع‪.‬‬‬‬‬‬‬‬ </a:t>
            </a:r>
          </a:p>
          <a:p>
            <a:pPr algn="just" rtl="1" eaLnBrk="1" hangingPunct="1">
              <a:lnSpc>
                <a:spcPct val="150000"/>
              </a:lnSpc>
              <a:buFont typeface="Wingdings" panose="05000000000000000000" pitchFamily="2" charset="2"/>
              <a:buChar char="§"/>
            </a:pPr>
            <a:r>
              <a:rPr lang="ar-EG" altLang="en-US" sz="2400" b="1" dirty="0"/>
              <a:t>إن الدراسات الارتباطية كثيراً ما تؤدي إلى الوقوع في الزلل العلمي إذا لم تؤخذ بحذر شديد‪.‬‬‬‬‬‬‬‬</a:t>
            </a:r>
          </a:p>
          <a:p>
            <a:pPr marL="0" indent="0" algn="just" rtl="1" eaLnBrk="1" hangingPunct="1">
              <a:lnSpc>
                <a:spcPct val="150000"/>
              </a:lnSpc>
              <a:buNone/>
            </a:pPr>
            <a:r>
              <a:rPr lang="ar-EG" altLang="en-US" sz="2400" b="1" dirty="0"/>
              <a:t>ليست كثرة مشاهد العنف تؤدي دوماً إلى ازدياد في الجريمة‪، ‬إن مثل هذا الارتباط ينبغي أن يدرس في ضوء‬‬‬‬‬</a:t>
            </a:r>
          </a:p>
          <a:p>
            <a:pPr marL="0" indent="0" algn="just" rtl="1" eaLnBrk="1" hangingPunct="1">
              <a:lnSpc>
                <a:spcPct val="150000"/>
              </a:lnSpc>
              <a:buNone/>
            </a:pPr>
            <a:r>
              <a:rPr lang="ar-EG" altLang="en-US" sz="2400" b="1" dirty="0"/>
              <a:t>‫المتغيرات الأخرى‪، ‬وفي طليعة هذه المتغيرات احتساب المؤشرات البيئية ورسوخ الرادع الأخلاقي‪.‬‬‬‬‬‬‬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03080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981240" y="45924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2. نظريات تأثير العنف </a:t>
            </a:r>
          </a:p>
          <a:p>
            <a:pPr algn="ctr" rtl="1"/>
            <a:r>
              <a:rPr lang="ar-EG" sz="4000" b="1" dirty="0">
                <a:solidFill>
                  <a:srgbClr val="00B0F0"/>
                </a:solidFill>
                <a:latin typeface="Times New Roman" panose="02020603050405020304" pitchFamily="18" charset="0"/>
                <a:cs typeface="Times New Roman" panose="02020603050405020304" pitchFamily="18" charset="0"/>
              </a:rPr>
              <a:t>في وسائل الإعلام</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blue and red person with swords in front of a map of the united states&#10;&#10;Description automatically generated">
            <a:extLst>
              <a:ext uri="{FF2B5EF4-FFF2-40B4-BE49-F238E27FC236}">
                <a16:creationId xmlns:a16="http://schemas.microsoft.com/office/drawing/2014/main" id="{76DB21EE-5264-DC2F-CFA8-7BB0B27C1B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1240" y="738140"/>
            <a:ext cx="5041987" cy="3781490"/>
          </a:xfrm>
          <a:prstGeom prst="rect">
            <a:avLst/>
          </a:prstGeom>
        </p:spPr>
      </p:pic>
    </p:spTree>
    <p:extLst>
      <p:ext uri="{BB962C8B-B14F-4D97-AF65-F5344CB8AC3E}">
        <p14:creationId xmlns:p14="http://schemas.microsoft.com/office/powerpoint/2010/main" val="397233384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77500" lnSpcReduction="20000"/>
          </a:bodyPr>
          <a:lstStyle/>
          <a:p>
            <a:pPr marL="0" indent="0" algn="just" rtl="1" eaLnBrk="1" hangingPunct="1">
              <a:lnSpc>
                <a:spcPct val="150000"/>
              </a:lnSpc>
              <a:buNone/>
            </a:pPr>
            <a:r>
              <a:rPr lang="ar-EG" altLang="en-US" sz="3900" b="1" dirty="0">
                <a:solidFill>
                  <a:srgbClr val="0070C0"/>
                </a:solidFill>
              </a:rPr>
              <a:t>نظريات تأثير العنف في وسائل الإعلام</a:t>
            </a:r>
          </a:p>
          <a:p>
            <a:pPr marL="0" indent="0" algn="just" rtl="1" eaLnBrk="1" hangingPunct="1">
              <a:lnSpc>
                <a:spcPct val="150000"/>
              </a:lnSpc>
              <a:buNone/>
            </a:pPr>
            <a:r>
              <a:rPr lang="ar-EG" altLang="en-US" b="1" dirty="0"/>
              <a:t>توصل الباحثون الإعلاميون إلى العديد من النظريات التي حاولت أن تصل إلى تفسير التأثيرات الإيجابية‬‬‬ والسلبية لظهور العنف في وسائل الإعلام‪، ‬إلا أن أياً منها لم يتمكن أن يقدم تفسيراً شاملاً للظاهرة التي لا‬‬‬‬‬ تزال قيد البحث‪، ‬ورغم ذلك فإنها تظل إسهامات إيجابية نجحت في تفسير بعض العناصر الشائكة حيال هذه‬‬‬‬‬ الظاهرة‪.‬‬‬‬‬‬</a:t>
            </a:r>
          </a:p>
          <a:p>
            <a:pPr marL="0" indent="0" algn="just" rtl="1" eaLnBrk="1" hangingPunct="1">
              <a:lnSpc>
                <a:spcPct val="150000"/>
              </a:lnSpc>
              <a:buNone/>
            </a:pPr>
            <a:r>
              <a:rPr lang="ar-EG" altLang="en-US" b="1" dirty="0"/>
              <a:t>وهناك نظريات أساسية في هذا المجال هي‪:‬‬‬‬‬‬</a:t>
            </a:r>
          </a:p>
          <a:p>
            <a:pPr algn="just" rtl="1">
              <a:lnSpc>
                <a:spcPct val="150000"/>
              </a:lnSpc>
            </a:pPr>
            <a:r>
              <a:rPr lang="ar-EG" altLang="en-US" b="1" dirty="0"/>
              <a:t>‬نظرية المزاج العدواني (الحافز)‪.‬‬‬‬‬‬‬‬</a:t>
            </a:r>
          </a:p>
          <a:p>
            <a:pPr algn="just" rtl="1">
              <a:lnSpc>
                <a:spcPct val="150000"/>
              </a:lnSpc>
            </a:pPr>
            <a:r>
              <a:rPr lang="ar-EG" altLang="en-US" b="1" dirty="0"/>
              <a:t>‫‪ ‬نظرية التعلم بالملاحظة‪.‬‬‬‬‬‬‬‬</a:t>
            </a:r>
          </a:p>
          <a:p>
            <a:pPr algn="just" rtl="1">
              <a:lnSpc>
                <a:spcPct val="150000"/>
              </a:lnSpc>
            </a:pPr>
            <a:r>
              <a:rPr lang="ar-EG" altLang="en-US" b="1" dirty="0"/>
              <a:t>‫‪ ‬نظرية التدعيم (استزراع العنف)‪.‬‬‬‬‬‬‬‬</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358703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(الحافز)‪:</a:t>
            </a:r>
          </a:p>
          <a:p>
            <a:pPr algn="just" rtl="1">
              <a:lnSpc>
                <a:spcPct val="120000"/>
              </a:lnSpc>
            </a:pPr>
            <a:r>
              <a:rPr lang="ar-EG" altLang="en-US" sz="2400" b="1" dirty="0"/>
              <a:t>الافتراض الأساسي لنظرية المزاج العدواني هو أن التعرض لحافز أو مثير عدواني من شأنه أن يزيد من‬‬‬‬ ‫الإثارة السيكولوجية والعاطفية للفرد‪، ‬هذه الإثارة بدورها سوف تزيد من احتمالات قيام الفرد بسلوك عدواني‪.‬‬‬‬‬‬‬‬‬‬‬</a:t>
            </a:r>
          </a:p>
          <a:p>
            <a:pPr algn="just" rtl="1">
              <a:lnSpc>
                <a:spcPct val="120000"/>
              </a:lnSpc>
            </a:pPr>
            <a:r>
              <a:rPr lang="ar-EG" altLang="en-US" sz="2400" b="1" dirty="0"/>
              <a:t>‫طبقاً لمقولات هذه النظرية فإن ما تنطوي عليه مسلسلات العنف من مصادمات أو مناوشات ذات طابع‬‬‬‬ عنيف أو أسلحة أو تهديدات لا تؤدي إلى إثارة المشاهدين نفسياً وعاطفياً فحسب‪، ‬بل إنها أيضاً تهيئ لديهم‬‬‬‬‬‬‬ ‫شعوراً بإمكانية الاستجابة العدوانية لما شاهده‪.‬‬‬‬‬‬‬‬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835577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(الحافز)‪:</a:t>
            </a:r>
          </a:p>
          <a:p>
            <a:pPr algn="just" rtl="1">
              <a:lnSpc>
                <a:spcPct val="120000"/>
              </a:lnSpc>
            </a:pPr>
            <a:r>
              <a:rPr lang="ar-EG" altLang="en-US" b="1" dirty="0"/>
              <a:t>وتقول هذه النظرية إن الطريقة التي يتم بها العنف أو تقديمه في البرامج لها تأثيرها على احتمال قيام أفراد‬‬‬‬ الجمهور بسلوكيات أو تصرفات ذات طابع عدواني‪، ‬فحينما يقدم العنف أو الجريمة بشكل له ما يبرره مثل‬‬‬‬‬‬‬ الدفاع عن النفس أو القصاص‪، ‬فإن ذلك يزيد من احتمالات الاستجابة العدوانية ذلك لأن المشاهد يمكن أن‬‬‬‬‬‬‬ يعتنق مثل هذه التبريرات ليبرر بها سلوكه العدواني‪.</a:t>
            </a:r>
            <a:r>
              <a:rPr lang="ar-EG" altLang="en-US" sz="24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489198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2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التعلم بالملاحظة‪‪:</a:t>
            </a:r>
          </a:p>
          <a:p>
            <a:pPr algn="just" rtl="1">
              <a:lnSpc>
                <a:spcPct val="120000"/>
              </a:lnSpc>
            </a:pPr>
            <a:r>
              <a:rPr lang="ar-EG" altLang="en-US" sz="2600" b="1" dirty="0"/>
              <a:t>الافتراض الأساسي لهذه النظرية أن الناس يمكنهم تعلم العنف أو السلوك العنيف من خلال ملاحظة العنف‬‬‬‬ ‫فيما تصوره وسائل الإعلام‪، ‬في ضوء الشخصيات الشريرة التي تحفل بها وسائل الإعلام‪.‬‬‬‬‬‬‬‬‬‬‬</a:t>
            </a:r>
          </a:p>
          <a:p>
            <a:pPr algn="just" rtl="1">
              <a:lnSpc>
                <a:spcPct val="120000"/>
              </a:lnSpc>
            </a:pPr>
            <a:r>
              <a:rPr lang="ar-EG" altLang="en-US" sz="2600" b="1" dirty="0"/>
              <a:t>ولا يؤكد علماء هذه النظرية أن مشاهدي برامج العنف سوف يقومون بأداء أعمال العنف التي تعلموها بشكل‬‬‬‬ ‫آلي أو أوتوماتيكي‪.‬‬‬‬‬‬‬‬</a:t>
            </a:r>
          </a:p>
          <a:p>
            <a:pPr algn="just" rtl="1">
              <a:lnSpc>
                <a:spcPct val="120000"/>
              </a:lnSpc>
            </a:pPr>
            <a:r>
              <a:rPr lang="ar-EG" altLang="en-US" sz="2600" b="1" dirty="0"/>
              <a:t>الأعمال العدوانية التي يتعلمها الفرد من وسائل الإعلام تشبه السلوك الذي يكتسبه الفرد في قاعات الدرس لا ‫تخرج إلى واقع الممارسة الفعلية ما لم ينشأ موقف يستدعي أداء هذا السلوك المكتسب‪.‬‬‬‬‬‬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69137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lnSpcReduction="1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تدعيم السلوك‪‪:</a:t>
            </a:r>
          </a:p>
          <a:p>
            <a:pPr algn="just" rtl="1">
              <a:lnSpc>
                <a:spcPct val="120000"/>
              </a:lnSpc>
            </a:pPr>
            <a:r>
              <a:rPr lang="ar-EG" altLang="en-US" sz="2600" b="1" dirty="0"/>
              <a:t>يقوم الافتراض الأساسي لهذه النظرية على أساس أن الصورة التي يظهر عليها العنف في التلفزيون تدعم‬‬‬‬‬‬‬‬‬ ‫</a:t>
            </a:r>
            <a:r>
              <a:rPr lang="ar-EG" altLang="en-US" sz="2600" b="1" dirty="0" err="1"/>
              <a:t>ﺤﺎﻟﺔ</a:t>
            </a:r>
            <a:r>
              <a:rPr lang="ar-EG" altLang="en-US" sz="2600" b="1" dirty="0"/>
              <a:t> </a:t>
            </a:r>
            <a:r>
              <a:rPr lang="ar-EG" altLang="en-US" sz="2600" b="1" dirty="0" err="1"/>
              <a:t>اﻟﺴﻠوك</a:t>
            </a:r>
            <a:r>
              <a:rPr lang="ar-EG" altLang="en-US" sz="2600" b="1" dirty="0"/>
              <a:t> </a:t>
            </a:r>
            <a:r>
              <a:rPr lang="ar-EG" altLang="en-US" sz="2600" b="1" dirty="0" err="1"/>
              <a:t>اﻟﻌدواﻨﻲ</a:t>
            </a:r>
            <a:r>
              <a:rPr lang="ar-EG" altLang="en-US" sz="2600" b="1" dirty="0"/>
              <a:t> </a:t>
            </a:r>
            <a:r>
              <a:rPr lang="ar-EG" altLang="en-US" sz="2600" b="1" dirty="0" err="1"/>
              <a:t>اﻟﻘﺎﺌم</a:t>
            </a:r>
            <a:r>
              <a:rPr lang="ar-EG" altLang="en-US" sz="2600" b="1" dirty="0"/>
              <a:t> </a:t>
            </a:r>
            <a:r>
              <a:rPr lang="ar-EG" altLang="en-US" sz="2600" b="1" dirty="0" err="1"/>
              <a:t>ﻟدى</a:t>
            </a:r>
            <a:r>
              <a:rPr lang="ar-EG" altLang="en-US" sz="2600" b="1" dirty="0"/>
              <a:t> </a:t>
            </a:r>
            <a:r>
              <a:rPr lang="ar-EG" altLang="en-US" sz="2600" b="1" dirty="0" err="1"/>
              <a:t>اﻟﻤﺸﺎﻫدﯿن</a:t>
            </a:r>
            <a:r>
              <a:rPr lang="ar-EG" altLang="en-US" sz="2600" b="1" dirty="0"/>
              <a:t> </a:t>
            </a:r>
            <a:r>
              <a:rPr lang="ar-EG" altLang="en-US" sz="2600" b="1" dirty="0" err="1"/>
              <a:t>أﺜﻨﺎء</a:t>
            </a:r>
            <a:r>
              <a:rPr lang="ar-EG" altLang="en-US" sz="2600" b="1" dirty="0"/>
              <a:t> </a:t>
            </a:r>
            <a:r>
              <a:rPr lang="ar-EG" altLang="en-US" sz="2600" b="1" dirty="0" err="1"/>
              <a:t>ﺘﻌرﻀﻬم</a:t>
            </a:r>
            <a:r>
              <a:rPr lang="ar-EG" altLang="en-US" sz="2600" b="1" dirty="0"/>
              <a:t> </a:t>
            </a:r>
            <a:r>
              <a:rPr lang="ar-EG" altLang="en-US" sz="2600" b="1" dirty="0" err="1"/>
              <a:t>ﻟﺒراﻤﺞ</a:t>
            </a:r>
            <a:r>
              <a:rPr lang="ar-EG" altLang="en-US" sz="2600" b="1" dirty="0"/>
              <a:t> ذات </a:t>
            </a:r>
            <a:r>
              <a:rPr lang="ar-EG" altLang="en-US" sz="2600" b="1" dirty="0" err="1"/>
              <a:t>طﺎﺒﻊ</a:t>
            </a:r>
            <a:r>
              <a:rPr lang="ar-EG" altLang="en-US" sz="2600" b="1" dirty="0"/>
              <a:t>‬‬‬‬ ‫</a:t>
            </a:r>
            <a:r>
              <a:rPr lang="ar-EG" altLang="en-US" sz="2600" b="1" dirty="0" err="1"/>
              <a:t>ﻋﻨﯿف</a:t>
            </a:r>
            <a:r>
              <a:rPr lang="ar-EG" altLang="en-US" sz="2600" b="1" dirty="0"/>
              <a:t>‪.</a:t>
            </a:r>
          </a:p>
          <a:p>
            <a:pPr marL="0" indent="0" algn="just" rtl="1">
              <a:lnSpc>
                <a:spcPct val="120000"/>
              </a:lnSpc>
              <a:buNone/>
            </a:pPr>
            <a:r>
              <a:rPr lang="ar-EG" altLang="en-US" sz="2600" b="1" dirty="0"/>
              <a:t>‫وينظر علماء نظرية التدعيم إلى عوامل مثل‪:‬‬‬‬‬‬‬‬</a:t>
            </a:r>
          </a:p>
          <a:p>
            <a:pPr lvl="1" algn="just" rtl="1">
              <a:lnSpc>
                <a:spcPct val="120000"/>
              </a:lnSpc>
            </a:pPr>
            <a:r>
              <a:rPr lang="ar-EG" altLang="en-US" sz="2200" b="1" dirty="0"/>
              <a:t>‬</a:t>
            </a:r>
            <a:r>
              <a:rPr lang="ar-EG" altLang="en-US" b="1" dirty="0"/>
              <a:t>المبادئ والقيم الثقافية‪.‬‬‬‬‬‬‬‬‬‬‬</a:t>
            </a:r>
          </a:p>
          <a:p>
            <a:pPr lvl="1" algn="just" rtl="1">
              <a:lnSpc>
                <a:spcPct val="120000"/>
              </a:lnSpc>
            </a:pPr>
            <a:r>
              <a:rPr lang="ar-EG" altLang="en-US" b="1" dirty="0"/>
              <a:t>‬الأدوار الاجتماعية والسمات الشخصية‪.‬‬‬‬‬‬‬‬‬‬‬</a:t>
            </a:r>
          </a:p>
          <a:p>
            <a:pPr lvl="1" algn="just" rtl="1">
              <a:lnSpc>
                <a:spcPct val="120000"/>
              </a:lnSpc>
            </a:pPr>
            <a:r>
              <a:rPr lang="ar-EG" altLang="en-US" b="1" dirty="0"/>
              <a:t>‬تأثير الأسرة والأقران باعتبارها محددات أولية للسلوك الاجتماعي‪.‬‬‬‬‬‬‬‬‬‬‬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011833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تدعيم السلوك‪‪:</a:t>
            </a:r>
          </a:p>
          <a:p>
            <a:pPr algn="just" rtl="1">
              <a:lnSpc>
                <a:spcPct val="120000"/>
              </a:lnSpc>
            </a:pPr>
            <a:r>
              <a:rPr lang="ar-EG" altLang="en-US" sz="2400" b="1" dirty="0"/>
              <a:t>تحدد هذه العوامل السيكولوجية والاجتماعية التأثيرات التي يمكن أن تحدثها صور العنف في وسائل الإعلام‪،‬‬‬‬‬‬‬‬ وعلى سبيل المثال فإن المبادئ والاتجاهات لدى المشاهدين من المتوقع أن توجه إدراكهم لبرامج العنف‬‬‬‬ ‫التلفزيوني‪:‬‬‬‬‬‬‬‬</a:t>
            </a:r>
          </a:p>
          <a:p>
            <a:pPr lvl="1" algn="just" rtl="1">
              <a:lnSpc>
                <a:spcPct val="120000"/>
              </a:lnSpc>
            </a:pPr>
            <a:r>
              <a:rPr lang="ar-EG" altLang="en-US" b="1" dirty="0"/>
              <a:t>‫‪ ‬فالذين نشأوا وأصبحوا شخصيات ميالة إلى العنف وأصبح لديهم اتجاهات ومبادئ تؤيد العنف‬‬‬‬‬‬‬ كوسيلة لتحقيق الأهداف الشخصية والاجتماعية‪، ‬فإنه من المحتمل أن يدركوا على نحو اختياري‬‬‬‬‬‬‬ أعمال العنف التي تقوم بها شخصيات المسلسلات التلفزيونية بشكل يؤيد ويدعم مبادئهم واتجاهاتهم‪.‬‬‬‬‬‬‬‬</a:t>
            </a:r>
          </a:p>
          <a:p>
            <a:pPr lvl="1" algn="just" rtl="1">
              <a:lnSpc>
                <a:spcPct val="120000"/>
              </a:lnSpc>
            </a:pPr>
            <a:r>
              <a:rPr lang="ar-EG" altLang="en-US" b="1" dirty="0"/>
              <a:t>‫‪ ‬أما المشاهدون من غير ذوي الميول العدوانية فإنهم يدركون الرسالة الاتصالية أو برامج العنف على‬‬‬‬‬‬‬ ‫نحو اختياري بشكل يتطابق مع اتجاهاتهم المناهضة للعنف‪.‬‬‬‬‬‬‬‬</a:t>
            </a:r>
          </a:p>
          <a:p>
            <a:pPr marL="0" indent="0" algn="just" rtl="1">
              <a:lnSpc>
                <a:spcPct val="120000"/>
              </a:lnSpc>
              <a:buNone/>
            </a:pPr>
            <a:r>
              <a:rPr lang="ar-EG" altLang="en-US" sz="2400" b="1" dirty="0"/>
              <a:t>وهكذا فإن تأثير العنف عن طريق التلفزيون يمكن أن يدعم المبادئ السلوكية والاتجاهات الموجودة لدى‬‬‬‬ المشاهدين ذوي تلك الميول.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270923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3. العمليات الانتقائية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hand holding chopsticks and sushi&#10;&#10;Description automatically generated">
            <a:extLst>
              <a:ext uri="{FF2B5EF4-FFF2-40B4-BE49-F238E27FC236}">
                <a16:creationId xmlns:a16="http://schemas.microsoft.com/office/drawing/2014/main" id="{840E1888-8DD4-EB87-84B4-A9BDB5C970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4927" y="1007908"/>
            <a:ext cx="6495803" cy="3897482"/>
          </a:xfrm>
          <a:prstGeom prst="rect">
            <a:avLst/>
          </a:prstGeom>
        </p:spPr>
      </p:pic>
    </p:spTree>
    <p:extLst>
      <p:ext uri="{BB962C8B-B14F-4D97-AF65-F5344CB8AC3E}">
        <p14:creationId xmlns:p14="http://schemas.microsoft.com/office/powerpoint/2010/main" val="408121539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lnSpcReduction="10000"/>
          </a:bodyPr>
          <a:lstStyle/>
          <a:p>
            <a:pPr marL="0" indent="0" algn="just" rtl="1">
              <a:lnSpc>
                <a:spcPct val="120000"/>
              </a:lnSpc>
              <a:buNone/>
            </a:pPr>
            <a:r>
              <a:rPr lang="ar-EG" altLang="en-US" sz="3600" b="1" dirty="0">
                <a:solidFill>
                  <a:srgbClr val="C00000"/>
                </a:solidFill>
              </a:rPr>
              <a:t>العمليات الانتقائية ‪‪:</a:t>
            </a:r>
          </a:p>
          <a:p>
            <a:pPr algn="just" rtl="1">
              <a:lnSpc>
                <a:spcPct val="120000"/>
              </a:lnSpc>
            </a:pPr>
            <a:r>
              <a:rPr lang="ar-EG" altLang="en-US" b="1" dirty="0"/>
              <a:t>يمر الفرد عند تعرضه لوسائل الإعلام بعمليات انتقائية، وتعد هذه العمليات ذهنية ونفسية واجتماعية.</a:t>
            </a:r>
          </a:p>
          <a:p>
            <a:pPr algn="just" rtl="1">
              <a:lnSpc>
                <a:spcPct val="120000"/>
              </a:lnSpc>
            </a:pPr>
            <a:r>
              <a:rPr lang="ar-EG" altLang="en-US" b="1" dirty="0"/>
              <a:t>والعمليات الانتقائية هي:</a:t>
            </a:r>
          </a:p>
          <a:p>
            <a:pPr marL="914400" lvl="2" indent="0" algn="just" rtl="1">
              <a:lnSpc>
                <a:spcPct val="120000"/>
              </a:lnSpc>
              <a:buNone/>
            </a:pPr>
            <a:r>
              <a:rPr lang="ar-EG" altLang="en-US" sz="3200" b="1" dirty="0"/>
              <a:t>1- التعرض الانتقائي.</a:t>
            </a:r>
          </a:p>
          <a:p>
            <a:pPr marL="914400" lvl="2" indent="0" algn="just" rtl="1">
              <a:lnSpc>
                <a:spcPct val="120000"/>
              </a:lnSpc>
              <a:buNone/>
            </a:pPr>
            <a:r>
              <a:rPr lang="ar-EG" altLang="en-US" sz="3200" b="1" dirty="0"/>
              <a:t>2- التفسير الانتقائي.</a:t>
            </a:r>
          </a:p>
          <a:p>
            <a:pPr marL="914400" lvl="2" indent="0" algn="just" rtl="1">
              <a:lnSpc>
                <a:spcPct val="120000"/>
              </a:lnSpc>
              <a:buNone/>
            </a:pPr>
            <a:r>
              <a:rPr lang="ar-EG" altLang="en-US" sz="3200" b="1" dirty="0"/>
              <a:t>3- التذكر الانتقائي.</a:t>
            </a:r>
          </a:p>
          <a:p>
            <a:pPr marL="914400" lvl="2" indent="0" algn="just" rtl="1">
              <a:lnSpc>
                <a:spcPct val="120000"/>
              </a:lnSpc>
              <a:buNone/>
            </a:pPr>
            <a:r>
              <a:rPr lang="ar-EG" altLang="en-US" sz="3200" b="1" dirty="0"/>
              <a:t>4- السلوك الانتقائي.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848244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85000" lnSpcReduction="1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b="1" dirty="0"/>
              <a:t>العمليات الانتقائية هي أربع مراحل يجب أن يمر بها الفرد حتى يتحقق أثر الإعلام عليه. فيجب أن يتعرض وينتبه للرسالة الإعلامية، أولاً، ثم يجب أن يفسرها التفسير المناسب، أي يقتنع بصحتها ومناسبتها له، ثم يجب أن يتذكرها حتى ولو بعد مرور وقت طويل، بحيث إذا جاء وقت السلوك المطلوب فإنه يفعله، فيشتري السلعة مثلاً، أو يتبرع، أو يصوت ... وغير ذلك.</a:t>
            </a:r>
          </a:p>
          <a:p>
            <a:pPr marL="0" indent="0" algn="just" rtl="1">
              <a:lnSpc>
                <a:spcPct val="120000"/>
              </a:lnSpc>
              <a:buNone/>
            </a:pPr>
            <a:r>
              <a:rPr lang="ar-EG" altLang="en-US" b="1" dirty="0"/>
              <a:t>وبسبب وجود العمليات الانتقائية، والتي هي مجموعة خصائص نفسية وعوامل اجتماعية تحدد مدى تعرض الفرد لوسائل الإعلام، وصل فريق من العلماء إلى مقولة أن تأثيرات وسائل الإعلام على الأفراد ضعيفة ومحدودة.</a:t>
            </a:r>
          </a:p>
          <a:p>
            <a:pPr marL="0" indent="0" algn="just" rtl="1">
              <a:lnSpc>
                <a:spcPct val="120000"/>
              </a:lnSpc>
              <a:buNone/>
            </a:pPr>
            <a:r>
              <a:rPr lang="ar-EG" altLang="en-US" b="1" dirty="0"/>
              <a:t>وقال هؤلاء العلماء إن وسائل الإعلام لا تستطيع إجبار الفرد على التعرض، ولا التفسير، ولا التذكر، ولا السلوك، فكل هذه العمليات ترجع للفرد نفسه، من وجهة نظرهم.</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735878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الجمهور النشط:</a:t>
            </a:r>
          </a:p>
          <a:p>
            <a:pPr marL="0" indent="0" algn="just" rtl="1">
              <a:lnSpc>
                <a:spcPct val="120000"/>
              </a:lnSpc>
              <a:buNone/>
            </a:pPr>
            <a:r>
              <a:rPr lang="ar-EG" altLang="en-US" sz="3200" b="1" dirty="0"/>
              <a:t>وبناء على ذلك كله، ظهر مفهوم (الجمهور النشط)، الذي يقول إن جمهور وسائل الإعلام هو الذي يختار الوسائل والمضامين التي تعجبه ويرغب بمتابعتها. فلا يمكن أن نعتبره جمهوراً (سلبياً)، وهو ليس (ضحية) لوسائل الإعلام، كما كانت تقول (نظرية الأثر القوي).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2225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1- التعرض الانتقائي:</a:t>
            </a:r>
          </a:p>
          <a:p>
            <a:pPr algn="just" rtl="1">
              <a:lnSpc>
                <a:spcPct val="120000"/>
              </a:lnSpc>
            </a:pPr>
            <a:r>
              <a:rPr lang="ar-EG" altLang="en-US" b="1" dirty="0"/>
              <a:t>المقصود بالتعرض الانتقائي (ويسمى أيضاً الانتباه الانتقائي): هو أن الفرد يختار مشاهدة أو قراءة وسيلة معينة بناء على اهتماماته وآرائه الشخصية. فقد يقرأ جريدة ويترك أخرى، وقد يستمع لمحطة إذاعية ويترك أخرى، وقد يشاهد محطة تلفزيونية ويترك أخرى ... وهكذا. </a:t>
            </a:r>
          </a:p>
          <a:p>
            <a:pPr algn="just" rtl="1">
              <a:lnSpc>
                <a:spcPct val="120000"/>
              </a:lnSpc>
            </a:pPr>
            <a:r>
              <a:rPr lang="ar-EG" altLang="en-US" b="1" dirty="0"/>
              <a:t>إن الوقت المحدود، والطاقة الذهنية المحدودة لكل فرد، تجبره على اختيار جزء قليل فقط من المعلومات المعروضة عليه. </a:t>
            </a:r>
          </a:p>
          <a:p>
            <a:pPr algn="just" rtl="1">
              <a:lnSpc>
                <a:spcPct val="120000"/>
              </a:lnSpc>
            </a:pPr>
            <a:r>
              <a:rPr lang="ar-EG" altLang="en-US" b="1" dirty="0"/>
              <a:t>فيختار الفرد الوسائل والمضامين الإعلامية التي تخاطب اهتماماته ورغباته في الحصول على الأخبار، أو الإرشادات، أو التسلية، أو 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717899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2- التفسير الانتقائي:</a:t>
            </a:r>
          </a:p>
          <a:p>
            <a:pPr algn="just" rtl="1">
              <a:lnSpc>
                <a:spcPct val="120000"/>
              </a:lnSpc>
            </a:pPr>
            <a:r>
              <a:rPr lang="ar-EG" altLang="en-US" b="1" dirty="0"/>
              <a:t>المقصود بالتفسير الانتقائي (ويسمى أيضاً الإدراك الانتقائي): هو أن الفرد يفسر جميع المعلومات التي يتعرض لها من خلال وجهة نظره ومعتقداته الخاصة.</a:t>
            </a:r>
          </a:p>
          <a:p>
            <a:pPr algn="just" rtl="1">
              <a:lnSpc>
                <a:spcPct val="120000"/>
              </a:lnSpc>
            </a:pPr>
            <a:r>
              <a:rPr lang="ar-EG" altLang="en-US" b="1" dirty="0"/>
              <a:t>الفرد يقبل بكل سهولة جميع الأدلة التي تؤيد رأيه، أما الأدلة التي تناقض رأيه، فإنه يحللها ويقيمها بتمعن ويشكك بها، فيسأل: هل هي صحيحة ؟ هل هي موثوقة ؟ من هو مصدرها ؟ ... وغير ذلك.</a:t>
            </a:r>
          </a:p>
          <a:p>
            <a:pPr algn="just" rtl="1">
              <a:lnSpc>
                <a:spcPct val="120000"/>
              </a:lnSpc>
            </a:pPr>
            <a:r>
              <a:rPr lang="ar-EG" altLang="en-US" b="1" dirty="0"/>
              <a:t>مثال: مشاهد يتابع برنامج حواري يستضيف خبراء متعارضين في الرأي. فهو يستمع للرأي الذي يتوافق مع وجهة نظره ويقبله بسهولة ولا يشكك به، والرأي الآخر يشكك في معلوماته ويشكك في نواياه ... وغير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65431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3- التذكر الانتقائي:</a:t>
            </a:r>
          </a:p>
          <a:p>
            <a:pPr algn="just" rtl="1">
              <a:lnSpc>
                <a:spcPct val="120000"/>
              </a:lnSpc>
            </a:pPr>
            <a:r>
              <a:rPr lang="ar-EG" altLang="en-US" b="1" dirty="0"/>
              <a:t>المقصود بالتذكر الانتقائي هو: أن الفرد يتذكر المعلومات والمواضيع التي تهمه شخصياً أكثر من القضايا التي لا تهمه. </a:t>
            </a:r>
          </a:p>
          <a:p>
            <a:pPr algn="just" rtl="1">
              <a:lnSpc>
                <a:spcPct val="120000"/>
              </a:lnSpc>
            </a:pPr>
            <a:r>
              <a:rPr lang="ar-EG" altLang="en-US" b="1" dirty="0"/>
              <a:t>يسعى الفرد أصلاً لمعلومات تهمه وتتوافق مع رأيه الشخصي، وكلما كانت هذه القضايا هامة وحساسة لحياته الشخصية، فهو يتذكرها بشكل أكبر من القضايا أو المواضيع الأخرى.</a:t>
            </a:r>
          </a:p>
          <a:p>
            <a:pPr algn="just" rtl="1">
              <a:lnSpc>
                <a:spcPct val="120000"/>
              </a:lnSpc>
            </a:pPr>
            <a:r>
              <a:rPr lang="ar-EG" altLang="en-US" b="1" dirty="0"/>
              <a:t>إن الطاقة الذهنية للفرد محدودة، والقدرة على التذكر محدودة، فيلجأ الفرد إلى اختيار القضايا والمواضيع التي يرى أنها جديرة بالتذكر، وبقية المواضيع يتركها تتلاشى من الذاكرة.</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805252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4- السلوك الانتقائي:</a:t>
            </a:r>
          </a:p>
          <a:p>
            <a:pPr algn="just" rtl="1">
              <a:lnSpc>
                <a:spcPct val="120000"/>
              </a:lnSpc>
            </a:pPr>
            <a:r>
              <a:rPr lang="ar-EG" altLang="en-US" b="1" dirty="0"/>
              <a:t>العملية الرابعة والأخيرة هي  السلوك الانتقائي. والمقصود بالسلوك الانتقائي هو: الإجراء الفعلي الذي يتخذه الفرد بناء على ما يتعرض له في وسائل الإعلام، وهل فعل الشيء الذي طلبه القائم بالاتصال؟</a:t>
            </a:r>
          </a:p>
          <a:p>
            <a:pPr algn="just" rtl="1">
              <a:lnSpc>
                <a:spcPct val="120000"/>
              </a:lnSpc>
            </a:pPr>
            <a:r>
              <a:rPr lang="ar-EG" altLang="en-US" b="1" dirty="0"/>
              <a:t>فالمقصود هو السلوك الفعلي، مثل:</a:t>
            </a:r>
          </a:p>
          <a:p>
            <a:pPr algn="just" rtl="1">
              <a:lnSpc>
                <a:spcPct val="120000"/>
              </a:lnSpc>
            </a:pPr>
            <a:r>
              <a:rPr lang="ar-EG" altLang="en-US" b="1" dirty="0"/>
              <a:t> شراء سلعة معينة بعد مشاهدة إعلان عنها. أو التبرع بالمال، أو التبرع بالدم، بعد مشاهدة أو سماع حملة توعوية خيرية.</a:t>
            </a:r>
          </a:p>
          <a:p>
            <a:pPr algn="just" rtl="1">
              <a:lnSpc>
                <a:spcPct val="120000"/>
              </a:lnSpc>
            </a:pPr>
            <a:r>
              <a:rPr lang="ar-EG" altLang="en-US" b="1" dirty="0"/>
              <a:t>أو الاقتصاد في استهلاك الماء بعد قراءة إعلان توعوي في الجريدة، أو التصويت في الانتخابات ... وغيرها من الأمثلة الكثيرة.</a:t>
            </a:r>
          </a:p>
          <a:p>
            <a:pPr algn="just" rtl="1">
              <a:lnSpc>
                <a:spcPct val="120000"/>
              </a:lnSpc>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26540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00000"/>
              </a:lnSpc>
              <a:buNone/>
            </a:pPr>
            <a:r>
              <a:rPr lang="ar-EG" altLang="en-US" sz="3000" b="1" dirty="0">
                <a:solidFill>
                  <a:srgbClr val="00B0F0"/>
                </a:solidFill>
              </a:rPr>
              <a:t>4- السلوك الانتقائي:</a:t>
            </a:r>
          </a:p>
          <a:p>
            <a:pPr algn="just" rtl="1">
              <a:lnSpc>
                <a:spcPct val="120000"/>
              </a:lnSpc>
            </a:pPr>
            <a:r>
              <a:rPr lang="ar-EG" altLang="en-US" b="1" dirty="0"/>
              <a:t>ومن الملاحظ أن السلوك هو أصعب مرحلة من وجهة نظر القائم بالاتصال (أي القائم على الحملة الإعلامية مثلاً). </a:t>
            </a:r>
          </a:p>
          <a:p>
            <a:pPr algn="just" rtl="1">
              <a:lnSpc>
                <a:spcPct val="120000"/>
              </a:lnSpc>
            </a:pPr>
            <a:r>
              <a:rPr lang="ar-EG" altLang="en-US" b="1" dirty="0"/>
              <a:t>فقد يختار الفرد المراحل الأولى، وهي التعرض، والتفسير، والتذكر، ولكنه لا يختار السلوك النهائي، فلا يشتري السلعة، أو لا يتبرع بالمال أو بالدم، ولا يقتصد في استهلاك الماء، ولا يصوت في الانتخابات وغير ذلك.</a:t>
            </a:r>
          </a:p>
          <a:p>
            <a:pPr marL="0" indent="0" algn="just" rtl="1">
              <a:lnSpc>
                <a:spcPct val="120000"/>
              </a:lnSpc>
              <a:buNone/>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108747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 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E1C34BE7-0E76-1099-2B92-2FE233F0728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910739" y="1283083"/>
            <a:ext cx="6370522" cy="3647123"/>
          </a:xfrm>
          <a:prstGeom prst="rect">
            <a:avLst/>
          </a:prstGeom>
        </p:spPr>
      </p:pic>
    </p:spTree>
    <p:extLst>
      <p:ext uri="{BB962C8B-B14F-4D97-AF65-F5344CB8AC3E}">
        <p14:creationId xmlns:p14="http://schemas.microsoft.com/office/powerpoint/2010/main" val="123949491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5800354" y="1408067"/>
            <a:ext cx="4210545" cy="4743450"/>
          </a:xfrm>
          <a:solidFill>
            <a:schemeClr val="bg1"/>
          </a:solidFill>
        </p:spPr>
        <p:txBody>
          <a:bodyPr>
            <a:noAutofit/>
          </a:bodyPr>
          <a:lstStyle/>
          <a:p>
            <a:pPr marL="0" indent="0" algn="ctr" rtl="1" eaLnBrk="1" hangingPunct="1">
              <a:lnSpc>
                <a:spcPct val="100000"/>
              </a:lnSpc>
              <a:buNone/>
            </a:pPr>
            <a:r>
              <a:rPr lang="ar-EG" altLang="en-US" sz="3200" b="1" dirty="0">
                <a:solidFill>
                  <a:srgbClr val="C00000"/>
                </a:solidFill>
              </a:rPr>
              <a:t>هل</a:t>
            </a:r>
            <a:r>
              <a:rPr lang="ar-EG" altLang="en-US" sz="3200" b="1" dirty="0"/>
              <a:t> يمكن </a:t>
            </a:r>
            <a:r>
              <a:rPr lang="ar-EG" altLang="en-US" sz="3200" b="1" dirty="0">
                <a:solidFill>
                  <a:srgbClr val="C00000"/>
                </a:solidFill>
              </a:rPr>
              <a:t>للتكنولوجيا الحديثة </a:t>
            </a:r>
            <a:r>
              <a:rPr lang="ar-EG" altLang="en-US" sz="3200" b="1" dirty="0"/>
              <a:t>بأدواتها الإلكترونية ووسائل اتصالها الإعلامية‪،</a:t>
            </a:r>
            <a:r>
              <a:rPr lang="en-US" altLang="en-US" sz="3200" b="1" dirty="0"/>
              <a:t> </a:t>
            </a:r>
            <a:r>
              <a:rPr lang="ar-EG" altLang="en-US" sz="3200" b="1" dirty="0"/>
              <a:t>‬أن تكون أحد أساليب </a:t>
            </a:r>
            <a:r>
              <a:rPr lang="ar-EG" altLang="en-US" sz="3200" b="1" dirty="0">
                <a:solidFill>
                  <a:srgbClr val="C00000"/>
                </a:solidFill>
              </a:rPr>
              <a:t>تغيير‬‬‬‬‬‬‬</a:t>
            </a:r>
            <a:r>
              <a:rPr lang="en-US" altLang="en-US" sz="3200" b="1" dirty="0">
                <a:solidFill>
                  <a:srgbClr val="C00000"/>
                </a:solidFill>
              </a:rPr>
              <a:t> </a:t>
            </a:r>
            <a:r>
              <a:rPr lang="ar-EG" altLang="en-US" sz="3200" b="1" dirty="0">
                <a:solidFill>
                  <a:srgbClr val="C00000"/>
                </a:solidFill>
              </a:rPr>
              <a:t>طرق التفكير والسلوك الإنساني</a:t>
            </a:r>
            <a:r>
              <a:rPr lang="ar-EG" altLang="en-US" sz="3200" b="1" dirty="0"/>
              <a:t>؟ </a:t>
            </a:r>
            <a:endParaRPr lang="en-US" altLang="en-US" sz="3200" b="1" dirty="0"/>
          </a:p>
          <a:p>
            <a:pPr marL="0" indent="0" algn="ctr" rtl="1" eaLnBrk="1" hangingPunct="1">
              <a:lnSpc>
                <a:spcPct val="100000"/>
              </a:lnSpc>
              <a:buNone/>
            </a:pPr>
            <a:r>
              <a:rPr lang="ar-EG" altLang="en-US" sz="3200" b="1" dirty="0"/>
              <a:t>و</a:t>
            </a:r>
            <a:r>
              <a:rPr lang="ar-EG" altLang="en-US" sz="3200" b="1" dirty="0">
                <a:solidFill>
                  <a:srgbClr val="FA9601"/>
                </a:solidFill>
              </a:rPr>
              <a:t>هل</a:t>
            </a:r>
            <a:r>
              <a:rPr lang="ar-EG" altLang="en-US" sz="3200" b="1" dirty="0"/>
              <a:t> لها أن تؤدي بنا إلى</a:t>
            </a:r>
            <a:r>
              <a:rPr lang="ar-EG" altLang="en-US" sz="3200" b="1" dirty="0">
                <a:solidFill>
                  <a:srgbClr val="7030A0"/>
                </a:solidFill>
              </a:rPr>
              <a:t> </a:t>
            </a:r>
            <a:r>
              <a:rPr lang="ar-EG" altLang="en-US" sz="3200" b="1" dirty="0">
                <a:solidFill>
                  <a:srgbClr val="FA9601"/>
                </a:solidFill>
              </a:rPr>
              <a:t>اتخاذ قرارات هامة </a:t>
            </a:r>
            <a:r>
              <a:rPr lang="ar-EG" altLang="en-US" sz="3200" b="1" dirty="0"/>
              <a:t>ومصيرية في حياتنا؟ أو أن‬‬‬‬</a:t>
            </a:r>
            <a:r>
              <a:rPr lang="en-US" altLang="en-US" sz="3200" b="1" dirty="0"/>
              <a:t> </a:t>
            </a:r>
            <a:r>
              <a:rPr lang="ar-EG" altLang="en-US" sz="3200" b="1" dirty="0"/>
              <a:t>‫تكون أحد </a:t>
            </a:r>
            <a:r>
              <a:rPr lang="ar-EG" altLang="en-US" sz="3200" b="1" dirty="0">
                <a:solidFill>
                  <a:srgbClr val="FA9601"/>
                </a:solidFill>
              </a:rPr>
              <a:t>أدوات التأثير والإقناع</a:t>
            </a:r>
            <a:r>
              <a:rPr lang="ar-EG" altLang="en-US" sz="32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cartoon of a question mark&#10;&#10;Description automatically generated">
            <a:extLst>
              <a:ext uri="{FF2B5EF4-FFF2-40B4-BE49-F238E27FC236}">
                <a16:creationId xmlns:a16="http://schemas.microsoft.com/office/drawing/2014/main" id="{342FEDE0-1E62-BB4C-59EC-41EFD2EBAB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904" y="1408067"/>
            <a:ext cx="4743450" cy="4743450"/>
          </a:xfrm>
          <a:prstGeom prst="rect">
            <a:avLst/>
          </a:prstGeom>
        </p:spPr>
      </p:pic>
    </p:spTree>
    <p:extLst>
      <p:ext uri="{BB962C8B-B14F-4D97-AF65-F5344CB8AC3E}">
        <p14:creationId xmlns:p14="http://schemas.microsoft.com/office/powerpoint/2010/main" val="312105843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t> </a:t>
            </a:r>
          </a:p>
          <a:p>
            <a:pPr algn="just" rtl="1" eaLnBrk="1" hangingPunct="1">
              <a:lnSpc>
                <a:spcPct val="100000"/>
              </a:lnSpc>
              <a:buFont typeface="Wingdings" panose="05000000000000000000" pitchFamily="2" charset="2"/>
              <a:buChar char="q"/>
            </a:pPr>
            <a:r>
              <a:rPr lang="ar-EG" altLang="en-US" sz="3200" b="1" dirty="0"/>
              <a:t>‫لطالما استغلت التكنولوجيا بوسائل اتصالها الإعلامية وأدواتها الإلكترونية المختلفة‪،</a:t>
            </a:r>
            <a:r>
              <a:rPr lang="en-US" altLang="en-US" sz="3200" b="1" dirty="0"/>
              <a:t> </a:t>
            </a:r>
            <a:r>
              <a:rPr lang="ar-EG" altLang="en-US" sz="3200" b="1" dirty="0"/>
              <a:t>‬واُستخدمت في برمجة‬‬‬‬‬‬‬ العقول وتوجيه السلوك الإنساني سواء كان ذلك بشكل مباشر أو غير مباشر‪. </a:t>
            </a:r>
          </a:p>
          <a:p>
            <a:pPr algn="just" rtl="1" eaLnBrk="1" hangingPunct="1">
              <a:lnSpc>
                <a:spcPct val="100000"/>
              </a:lnSpc>
              <a:buFont typeface="Wingdings" panose="05000000000000000000" pitchFamily="2" charset="2"/>
              <a:buChar char="q"/>
            </a:pPr>
            <a:r>
              <a:rPr lang="ar-EG" altLang="en-US" sz="3200" b="1" dirty="0"/>
              <a:t>‬ وقد أدرك المفكرون وأهل‬‬‬‬‬‬‬ التخصص لذلك فأشادوا </a:t>
            </a:r>
            <a:r>
              <a:rPr lang="ar-EG" altLang="en-US" sz="3200" b="1" dirty="0" err="1"/>
              <a:t>بإيجابياتها</a:t>
            </a:r>
            <a:r>
              <a:rPr lang="ar-EG" altLang="en-US" sz="3200" b="1" dirty="0"/>
              <a:t> ونبهوا من سلبياتها‪، ‬وأشاروا لأهمية الوسائل الإلكترونية ودورها في رسم‬‬‬‬‬‬‬</a:t>
            </a:r>
            <a:r>
              <a:rPr lang="en-US" altLang="en-US" sz="3200" b="1" dirty="0"/>
              <a:t> </a:t>
            </a:r>
            <a:r>
              <a:rPr lang="ar-EG" altLang="en-US" sz="3200" b="1" dirty="0"/>
              <a:t>‫معالم المستقبل للأجيال القادمة‪، ‬وعياً ووجداناً وفكراً وسلوكاً‪، ‬وبينوا مدى تأثيرها الخفي في تشكيل وعي الإنسان وخياله ومداركه في هذا العالم‪.‬‬‬‬‬‬‬‬‬‬‬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46102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10307782" cy="5128720"/>
          </a:xfrm>
          <a:solidFill>
            <a:schemeClr val="bg1"/>
          </a:solidFill>
        </p:spPr>
        <p:txBody>
          <a:bodyPr>
            <a:noAutofit/>
          </a:bodyPr>
          <a:lstStyle/>
          <a:p>
            <a:pPr marL="0" indent="0" algn="just" rtl="1" eaLnBrk="1" hangingPunct="1">
              <a:lnSpc>
                <a:spcPct val="100000"/>
              </a:lnSpc>
              <a:buNone/>
            </a:pPr>
            <a:r>
              <a:rPr lang="ar-EG" altLang="en-US" sz="4000" b="1" dirty="0">
                <a:solidFill>
                  <a:srgbClr val="0070C0"/>
                </a:solidFill>
              </a:rPr>
              <a:t>تكنولوجيا الاتصال </a:t>
            </a:r>
            <a:endParaRPr lang="en-US" altLang="en-US" sz="4000" b="1" dirty="0">
              <a:solidFill>
                <a:srgbClr val="0070C0"/>
              </a:solidFill>
            </a:endParaRPr>
          </a:p>
          <a:p>
            <a:pPr marL="0" indent="0" algn="just" rtl="1" eaLnBrk="1" hangingPunct="1">
              <a:lnSpc>
                <a:spcPct val="100000"/>
              </a:lnSpc>
              <a:buNone/>
            </a:pPr>
            <a:r>
              <a:rPr lang="ar-EG" altLang="en-US" sz="2700" b="1" dirty="0"/>
              <a:t>تعرف تكنولوجيا الاتصال بأنها الجهود الإنسانية وطرق التفكير المستخدمة لنقل المعلومات‬‬‬</a:t>
            </a:r>
            <a:r>
              <a:rPr lang="en-US" altLang="en-US" sz="2700" b="1" dirty="0"/>
              <a:t> </a:t>
            </a:r>
            <a:r>
              <a:rPr lang="ar-EG" altLang="en-US" sz="2700" b="1" dirty="0"/>
              <a:t>والمهارات والخبرات من خلال اكتشاف وسائل تكنولوجية يتم بمقتضاها تفاعل بين مرسل‬‬‬</a:t>
            </a:r>
            <a:r>
              <a:rPr lang="en-US" altLang="en-US" sz="2700" b="1" dirty="0"/>
              <a:t> </a:t>
            </a:r>
            <a:r>
              <a:rPr lang="ar-EG" altLang="en-US" sz="2700" b="1" dirty="0"/>
              <a:t>ومستقبل ورسالة في مضامين اجتماعية معينة‪، ‬وفي هذا التفاعل يتم نقل أفكار ومعلومات‬‬‬‬‬ ومنبهات بين الأفراد‪. </a:t>
            </a:r>
          </a:p>
          <a:p>
            <a:pPr marL="0" indent="0" algn="just" rtl="1" eaLnBrk="1" hangingPunct="1">
              <a:lnSpc>
                <a:spcPct val="100000"/>
              </a:lnSpc>
              <a:buNone/>
            </a:pPr>
            <a:r>
              <a:rPr lang="ar-EG" altLang="en-US" sz="2700" b="1" dirty="0"/>
              <a:t>‬ويمكن الاتفاق على أن الاتصال هو عملية مشاركة في الأفكار‬‬‬‬‬ والمعلومات‪، ‬عن طريق عمليات إرسال وبث للمعنى‪، ‬وتوجيه وتسيير له‪، ‬ثم استقباله بكفاءة معينة‪، ‬لخلق استجابة مستهدفة في وسط اجتماعي مقصود‪.‬‬‬‬‬‬‬‬‬‬‬‬‬‬‬‬‬ </a:t>
            </a:r>
          </a:p>
          <a:p>
            <a:pPr marL="0" indent="0" algn="just" rtl="1" eaLnBrk="1" hangingPunct="1">
              <a:lnSpc>
                <a:spcPct val="100000"/>
              </a:lnSpc>
              <a:buNone/>
            </a:pPr>
            <a:r>
              <a:rPr lang="ar-EG" altLang="en-US" sz="2700" b="1" dirty="0"/>
              <a:t>هنا تأتي أهمية امتلاك المرسل للفكر المنهجي </a:t>
            </a:r>
            <a:r>
              <a:rPr lang="ar-EG" altLang="en-US" sz="2700" b="1" dirty="0" err="1"/>
              <a:t>الإقناعي</a:t>
            </a:r>
            <a:r>
              <a:rPr lang="ar-EG" altLang="en-US" sz="2700" b="1" dirty="0"/>
              <a:t> والتمكن من الأساليب والمهارات‬‬‬ ‫والوسائل الإقناعية التي تسهم في عملية الاستثمار الأمثل لتكنولوجيا المعلومات والاتصالات‪.‬‬‬‬‬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59154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77500" lnSpcReduction="20000"/>
          </a:bodyPr>
          <a:lstStyle/>
          <a:p>
            <a:pPr marL="0" indent="0" algn="just" rtl="1" eaLnBrk="1" hangingPunct="1">
              <a:lnSpc>
                <a:spcPct val="150000"/>
              </a:lnSpc>
              <a:buNone/>
            </a:pPr>
            <a:r>
              <a:rPr lang="ar-EG" altLang="en-US" sz="4100" b="1" dirty="0">
                <a:solidFill>
                  <a:srgbClr val="0070C0"/>
                </a:solidFill>
              </a:rPr>
              <a:t>أهمية الوسائل الإلكترونية في مجال الإقناع والتأثير</a:t>
            </a:r>
            <a:endParaRPr lang="en-US" altLang="en-US" sz="1000" b="1" dirty="0">
              <a:solidFill>
                <a:srgbClr val="0070C0"/>
              </a:solidFill>
            </a:endParaRPr>
          </a:p>
          <a:p>
            <a:pPr marL="0" indent="0" algn="just" rtl="1" eaLnBrk="1" hangingPunct="1">
              <a:lnSpc>
                <a:spcPct val="150000"/>
              </a:lnSpc>
              <a:buNone/>
            </a:pPr>
            <a:r>
              <a:rPr lang="ar-EG" altLang="en-US" sz="2800" b="1" dirty="0">
                <a:solidFill>
                  <a:srgbClr val="C00000"/>
                </a:solidFill>
              </a:rPr>
              <a:t>‬</a:t>
            </a:r>
            <a:r>
              <a:rPr lang="ar-EG" altLang="en-US" sz="3300" b="1" dirty="0">
                <a:solidFill>
                  <a:srgbClr val="C00000"/>
                </a:solidFill>
              </a:rPr>
              <a:t>الدور الإخباري والتعليمي والتثقيفي </a:t>
            </a:r>
            <a:r>
              <a:rPr lang="ar-EG" altLang="en-US" sz="3300" b="1" dirty="0" err="1">
                <a:solidFill>
                  <a:srgbClr val="C00000"/>
                </a:solidFill>
              </a:rPr>
              <a:t>والإقناعي</a:t>
            </a:r>
            <a:r>
              <a:rPr lang="ar-EG" altLang="en-US" sz="3300" b="1" dirty="0">
                <a:solidFill>
                  <a:srgbClr val="C00000"/>
                </a:solidFill>
              </a:rPr>
              <a:t> للتكنولوجيا (وسائل الإعلام‬‬‬‬‬ والاتصال)</a:t>
            </a:r>
          </a:p>
          <a:p>
            <a:pPr marL="0" indent="0" algn="just" rtl="1" eaLnBrk="1" hangingPunct="1">
              <a:lnSpc>
                <a:spcPct val="150000"/>
              </a:lnSpc>
              <a:buNone/>
            </a:pPr>
            <a:r>
              <a:rPr lang="ar-EG" altLang="en-US" sz="3300" b="1" dirty="0"/>
              <a:t>لا يختلف أحد على أهمية الدور الإخباري والتعليمي والتثقيفي </a:t>
            </a:r>
            <a:r>
              <a:rPr lang="ar-EG" altLang="en-US" sz="3300" b="1" dirty="0" err="1"/>
              <a:t>والإقناعي</a:t>
            </a:r>
            <a:r>
              <a:rPr lang="ar-EG" altLang="en-US" sz="3300" b="1" dirty="0"/>
              <a:t> للتكنولوجيا وأثره في تشكيل القناعات‬‬‬ والأفكار لمستخدمي هذه الوسائل وخاصة ما يتعلق منها بوسائل الاتصال الإعلامي وقنوات الاتصال‬‬‬ الجماهيري‪.‬‬‬‬‬‬</a:t>
            </a:r>
          </a:p>
          <a:p>
            <a:pPr marL="0" indent="0" algn="just" rtl="1" eaLnBrk="1" hangingPunct="1">
              <a:lnSpc>
                <a:spcPct val="150000"/>
              </a:lnSpc>
              <a:buNone/>
            </a:pPr>
            <a:r>
              <a:rPr lang="ar-EG" altLang="en-US" sz="3300" b="1" dirty="0"/>
              <a:t>أصبحت هذه الوسائل المصدر الأساسي لتشكيل إدراكات الأفراد وبناء معتقداتهم السلوكية ورسم الصور‬‬‬ ‫الذهنية لديهم والتي تنتج عن تأثرهم بما يصلهم من أخبار ومعلومات وصور لهذا العالم بما فيه‪.‬‬‬‬‬‬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85487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80998"/>
          </a:xfrm>
          <a:solidFill>
            <a:schemeClr val="bg1"/>
          </a:solidFill>
        </p:spPr>
        <p:txBody>
          <a:bodyPr>
            <a:noAutofit/>
          </a:bodyPr>
          <a:lstStyle/>
          <a:p>
            <a:pPr marL="0" indent="0" algn="just" rtl="1">
              <a:lnSpc>
                <a:spcPct val="13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ts val="3000"/>
              </a:lnSpc>
              <a:buNone/>
            </a:pPr>
            <a:r>
              <a:rPr lang="ar-EG" altLang="en-US" b="1" dirty="0"/>
              <a:t>يمكن القول إن لوسائل الاتصال الإعلامي بكل أنواعها الحظ الأوفر في صنع الخرائط الذهنية للمجتمعات‬‬‬ بكل أطيافه وفئاته ومستوياته المنطقية‪، ‬وذلك للقدرة التفاعلية التي تملكها هذه الوسائل‪، ‬وما تتّسم به من‬‬‬‬‬‬‬ ‫خواص وسمات تزيد من فاعليتها‪، ‬هذا ما يساعد على‪:‬‬‬‬‬‬‬‬‬‬‬</a:t>
            </a:r>
          </a:p>
          <a:p>
            <a:pPr marL="0" indent="0" algn="just" rtl="1" eaLnBrk="1" hangingPunct="1">
              <a:lnSpc>
                <a:spcPts val="3000"/>
              </a:lnSpc>
              <a:buNone/>
            </a:pPr>
            <a:r>
              <a:rPr lang="ar-EG" altLang="en-US" b="1" dirty="0"/>
              <a:t>‫‪ •‬ جذب انتباه الجمهور‪.‬‬‬‬‬‬‬</a:t>
            </a:r>
          </a:p>
          <a:p>
            <a:pPr marL="0" indent="0" algn="just" rtl="1" eaLnBrk="1" hangingPunct="1">
              <a:lnSpc>
                <a:spcPts val="3000"/>
              </a:lnSpc>
              <a:buNone/>
            </a:pPr>
            <a:r>
              <a:rPr lang="ar-EG" altLang="en-US" b="1" dirty="0"/>
              <a:t>• ‬التأثير على الجمهور وتشكيل توجهاته الفكرية من خلال استراتيجيات مدروسة بعناية واحتراف‪.‬‬‬‬‬‬‬‬</a:t>
            </a:r>
          </a:p>
          <a:p>
            <a:pPr marL="0" indent="0" algn="just" rtl="1" eaLnBrk="1" hangingPunct="1">
              <a:lnSpc>
                <a:spcPts val="3000"/>
              </a:lnSpc>
              <a:buNone/>
            </a:pPr>
            <a:r>
              <a:rPr lang="ar-EG" altLang="en-US" b="1" dirty="0"/>
              <a:t>‫‪• ‬تستغل الحاجات الإنسانية الغير مشبعة لتثيرها بطريقة توجيهية تستهدف سلوك معين مدروس‬‬‬‬‬ ‫ومقصود‪.‬‬‬‬‬‬</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468615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أهمية الوسائل الإلكترونية في مجال الإقناع والتأثير</a:t>
            </a:r>
            <a:endParaRPr lang="en-US" altLang="en-US" sz="900" b="1" dirty="0">
              <a:solidFill>
                <a:srgbClr val="0070C0"/>
              </a:solidFill>
            </a:endParaRPr>
          </a:p>
          <a:p>
            <a:pPr marL="0" indent="0" algn="just" rtl="1" eaLnBrk="1" hangingPunct="1">
              <a:lnSpc>
                <a:spcPct val="150000"/>
              </a:lnSpc>
              <a:buNone/>
            </a:pPr>
            <a:r>
              <a:rPr lang="ar-EG" altLang="en-US" sz="2800" b="1" dirty="0">
                <a:solidFill>
                  <a:srgbClr val="C00000"/>
                </a:solidFill>
              </a:rPr>
              <a:t>‬الدور الإخباري والتعليمي والتثقيفي </a:t>
            </a:r>
            <a:r>
              <a:rPr lang="ar-EG" altLang="en-US" sz="2800" b="1" dirty="0" err="1">
                <a:solidFill>
                  <a:srgbClr val="C00000"/>
                </a:solidFill>
              </a:rPr>
              <a:t>والإقناعي</a:t>
            </a:r>
            <a:r>
              <a:rPr lang="ar-EG" altLang="en-US" sz="2800" b="1" dirty="0">
                <a:solidFill>
                  <a:srgbClr val="C00000"/>
                </a:solidFill>
              </a:rPr>
              <a:t> للتكنولوجيا (وسائل الإعلام‬‬‬‬‬ والاتصال)</a:t>
            </a:r>
          </a:p>
          <a:p>
            <a:pPr marL="0" indent="0" algn="just" rtl="1" eaLnBrk="1" hangingPunct="1">
              <a:lnSpc>
                <a:spcPct val="150000"/>
              </a:lnSpc>
              <a:buNone/>
            </a:pPr>
            <a:r>
              <a:rPr lang="ar-EG" altLang="en-US" sz="2800" b="1" dirty="0"/>
              <a:t>هذا ما أكدته نظرية الغرس الثقافي للعالم "جورج </a:t>
            </a:r>
            <a:r>
              <a:rPr lang="ar-EG" altLang="en-US" sz="2800" b="1" dirty="0" err="1"/>
              <a:t>جربنر</a:t>
            </a:r>
            <a:r>
              <a:rPr lang="ar-EG" altLang="en-US" sz="2800" b="1" dirty="0"/>
              <a:t>" ‪ "</a:t>
            </a:r>
            <a:r>
              <a:rPr lang="en-US" altLang="en-US" sz="2800" b="1" dirty="0"/>
              <a:t>G Gerbner‬</a:t>
            </a:r>
            <a:r>
              <a:rPr lang="ar-EG" altLang="en-US" sz="2800" b="1"/>
              <a:t>" </a:t>
            </a:r>
            <a:r>
              <a:rPr lang="ar-EG" altLang="en-US" sz="2800" b="1" dirty="0"/>
              <a:t>التي بين فيها مدى قدرة وسائل الإعلام على خلق‬‬‬‬‬ الغرس الفكري وصنع واقع تعليمي وثقافي وقيمي معين لمشاهديها وقرائها‪، ‬بحيث يحل "واقع وسائل الإعلام"‬‬‬‬‬ ‫محل "الواقع الطبيعي للمشاهدين والقراء"‪.‬‬‬‬‬‬</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29702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‬الدور الإخباري والتعليمي والتثقيفي </a:t>
            </a:r>
            <a:r>
              <a:rPr lang="ar-EG" altLang="en-US" sz="2600" b="1" dirty="0" err="1">
                <a:solidFill>
                  <a:srgbClr val="C00000"/>
                </a:solidFill>
              </a:rPr>
              <a:t>والإقناعي</a:t>
            </a:r>
            <a:r>
              <a:rPr lang="ar-EG" altLang="en-US" sz="2600" b="1" dirty="0">
                <a:solidFill>
                  <a:srgbClr val="C00000"/>
                </a:solidFill>
              </a:rPr>
              <a:t> للتكنولوجيا (وسائل الإعلام‬‬‬‬‬ والاتصال)</a:t>
            </a:r>
          </a:p>
          <a:p>
            <a:pPr marL="0" indent="0" algn="just" rtl="1" eaLnBrk="1" hangingPunct="1">
              <a:lnSpc>
                <a:spcPct val="100000"/>
              </a:lnSpc>
              <a:buNone/>
            </a:pPr>
            <a:r>
              <a:rPr lang="ar-EG" altLang="en-US" sz="2400" b="1" dirty="0"/>
              <a:t>على الرغم من تعدد قابليات الإنسان إلا أنها ترتبط ارتباطاً مباشراً بالتعلم‪، ‬الذي يعني الكسب‪، ‬أو التلقي‬‬‬‬‬‬‬ ويحول ما كسبه إلى مخزون الذاكرة‪، ‬وتمر بعدة مراحل‪:‬‬‬‬‬‬‬‬</a:t>
            </a:r>
          </a:p>
          <a:p>
            <a:pPr algn="just" rtl="1">
              <a:lnSpc>
                <a:spcPct val="100000"/>
              </a:lnSpc>
            </a:pPr>
            <a:r>
              <a:rPr lang="ar-EG" altLang="en-US" sz="2400" b="1" dirty="0"/>
              <a:t>مرحلة السلوك وتطبيق التأثير وهي مرحلة الانعكاس الطبيعي والمباشر لذلك التعلم‪، ‬ومن هنا تبرز‬‬‬‬‬‬‬ بصورة تلقائية أهمية المادة الإعلامية ونوعها‪، ‬والتي يتم تعلمها‪.‬‬‬‬‬‬‬‬</a:t>
            </a:r>
          </a:p>
          <a:p>
            <a:pPr algn="just" rtl="1">
              <a:lnSpc>
                <a:spcPct val="100000"/>
              </a:lnSpc>
            </a:pPr>
            <a:r>
              <a:rPr lang="ar-EG" altLang="en-US" sz="2400" b="1" dirty="0"/>
              <a:t>مرحلة التأثر بها‪، ‬ويعني التأثر هنا التغيير الذي يطرأ على السلوك والتصرفات والقناعات واللغة بسبب‬‬‬‬‬ ‫مؤثر خارجي يتم اكتسابه عبر وسائل الإعلام المتاحة‪.‬‬‬‬‬‬</a:t>
            </a:r>
          </a:p>
          <a:p>
            <a:pPr marL="0" indent="0" algn="just" rtl="1" eaLnBrk="1" hangingPunct="1">
              <a:lnSpc>
                <a:spcPct val="100000"/>
              </a:lnSpc>
              <a:buNone/>
            </a:pPr>
            <a:r>
              <a:rPr lang="ar-EG" altLang="en-US" sz="2400" b="1" dirty="0"/>
              <a:t>‫بنظرة متفحصة إلى دور الوسائل الإعلامية والاتصالية في تشكيل القيم نأخذ مثال الأسرة‪، ‬فنجدها قد صنفت‬‬‬‬‬ ‫إلى محافظة‪، ‬وأخرى متحررة‪، ‬وتقليدية وأخرى عصرية‪.‬‬‬‬‬‬‬‬‬‬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03687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a:t>
            </a: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ct val="100000"/>
              </a:lnSpc>
              <a:buNone/>
            </a:pPr>
            <a:r>
              <a:rPr lang="ar-EG" altLang="en-US" b="1" dirty="0"/>
              <a:t>تبقى الوسائل التكنولوجية خاصة الإنترنت منها وبالخصوص مواقع التواصل الاجتماعي (الفيسبوك والتويتر‬‬‬ ‫وغيرها) حقلاً بدون حدود تؤثر على‪:‬‬‬‬‬‬</a:t>
            </a:r>
          </a:p>
          <a:p>
            <a:pPr algn="just" rtl="1" eaLnBrk="1" hangingPunct="1">
              <a:lnSpc>
                <a:spcPct val="100000"/>
              </a:lnSpc>
              <a:buFont typeface="Wingdings" panose="05000000000000000000" pitchFamily="2" charset="2"/>
              <a:buChar char="§"/>
            </a:pPr>
            <a:r>
              <a:rPr lang="ar-EG" altLang="en-US" b="1" dirty="0"/>
              <a:t>اتجاهات ومواقف الأفراد.</a:t>
            </a:r>
          </a:p>
          <a:p>
            <a:pPr algn="just" rtl="1" eaLnBrk="1" hangingPunct="1">
              <a:lnSpc>
                <a:spcPct val="100000"/>
              </a:lnSpc>
              <a:buFont typeface="Wingdings" panose="05000000000000000000" pitchFamily="2" charset="2"/>
              <a:buChar char="§"/>
            </a:pPr>
            <a:r>
              <a:rPr lang="ar-EG" altLang="en-US" b="1" dirty="0"/>
              <a:t>استحوذت على الجزء الأعظم من مصادر المعلومات التي نستقي منها فهمنا، ومن ثم حكمنا على الأشياء.</a:t>
            </a:r>
          </a:p>
          <a:p>
            <a:pPr algn="just" rtl="1" eaLnBrk="1" hangingPunct="1">
              <a:lnSpc>
                <a:spcPct val="100000"/>
              </a:lnSpc>
              <a:buFont typeface="Wingdings" panose="05000000000000000000" pitchFamily="2" charset="2"/>
              <a:buChar char="§"/>
            </a:pPr>
            <a:r>
              <a:rPr lang="ar-EG" altLang="en-US" b="1" dirty="0"/>
              <a:t>أًصبحت تؤثر في مواقفنا لأننا أصبحنا نتعرض لها وحدها بطريقة تشبه الإدمان.</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200766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996973"/>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أدوات الذكاء الاصطناعي في تحليل الإعلانات والحملات</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E1C34BE7-0E76-1099-2B92-2FE233F0728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910739" y="1322899"/>
            <a:ext cx="6370522" cy="3567492"/>
          </a:xfrm>
          <a:prstGeom prst="rect">
            <a:avLst/>
          </a:prstGeom>
        </p:spPr>
      </p:pic>
    </p:spTree>
    <p:extLst>
      <p:ext uri="{BB962C8B-B14F-4D97-AF65-F5344CB8AC3E}">
        <p14:creationId xmlns:p14="http://schemas.microsoft.com/office/powerpoint/2010/main" val="64500265"/>
      </p:ext>
    </p:extLst>
  </p:cSld>
  <p:clrMapOvr>
    <a:masterClrMapping/>
  </p:clrMapOvr>
  <p:transition spd="slow" advTm="19000">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r" rtl="1">
              <a:lnSpc>
                <a:spcPct val="150000"/>
              </a:lnSpc>
              <a:buNone/>
            </a:pPr>
            <a:r>
              <a:rPr lang="ar-SA" b="1" dirty="0"/>
              <a:t>أولًا: الإطار التحليلي المقترَح للإعلان أو الحملة</a:t>
            </a:r>
            <a:endParaRPr lang="en-US" dirty="0"/>
          </a:p>
          <a:p>
            <a:pPr marL="0" indent="0" algn="r" rtl="1">
              <a:lnSpc>
                <a:spcPct val="150000"/>
              </a:lnSpc>
              <a:buNone/>
            </a:pPr>
            <a:r>
              <a:rPr lang="ar-SA" dirty="0"/>
              <a:t>يمكن عند تحليل أي حملة رقمية من منظور إعلامي وذكاء اصطناعي</a:t>
            </a:r>
            <a:r>
              <a:rPr lang="ar-EG" dirty="0"/>
              <a:t> مراعاة التالي</a:t>
            </a:r>
            <a:r>
              <a:rPr lang="en-US" dirty="0"/>
              <a:t>:</a:t>
            </a:r>
          </a:p>
          <a:p>
            <a:pPr marL="0" indent="0" algn="r" rtl="1">
              <a:lnSpc>
                <a:spcPct val="150000"/>
              </a:lnSpc>
              <a:buNone/>
            </a:pPr>
            <a:r>
              <a:rPr lang="en-US" b="1" dirty="0"/>
              <a:t>1 </a:t>
            </a:r>
            <a:r>
              <a:rPr lang="ar-EG" b="1" dirty="0"/>
              <a:t>. </a:t>
            </a:r>
            <a:r>
              <a:rPr lang="ar-SA" b="1" dirty="0"/>
              <a:t>خلفية الحملة</a:t>
            </a:r>
            <a:r>
              <a:rPr lang="en-US" b="1" dirty="0"/>
              <a:t>:</a:t>
            </a:r>
            <a:endParaRPr lang="en-US" dirty="0"/>
          </a:p>
          <a:p>
            <a:pPr lvl="0" algn="r" rtl="1">
              <a:lnSpc>
                <a:spcPct val="150000"/>
              </a:lnSpc>
            </a:pPr>
            <a:r>
              <a:rPr lang="ar-SA" b="1" dirty="0"/>
              <a:t>الهدف الإقناعي</a:t>
            </a:r>
            <a:r>
              <a:rPr lang="en-US" b="1" dirty="0"/>
              <a:t>:</a:t>
            </a:r>
            <a:r>
              <a:rPr lang="en-US" dirty="0"/>
              <a:t> </a:t>
            </a:r>
            <a:r>
              <a:rPr lang="ar-EG" dirty="0"/>
              <a:t> </a:t>
            </a:r>
            <a:r>
              <a:rPr lang="ar-SA" dirty="0"/>
              <a:t>بيع منتج، تغيير سلوك، بناء هوية أو صورة ذهنية</a:t>
            </a:r>
            <a:r>
              <a:rPr lang="en-US" dirty="0"/>
              <a:t>.</a:t>
            </a:r>
          </a:p>
          <a:p>
            <a:pPr lvl="0" algn="r" rtl="1">
              <a:lnSpc>
                <a:spcPct val="150000"/>
              </a:lnSpc>
            </a:pPr>
            <a:r>
              <a:rPr lang="ar-SA" b="1" dirty="0"/>
              <a:t>الجمهور المستهدف</a:t>
            </a:r>
            <a:r>
              <a:rPr lang="en-US" b="1" dirty="0"/>
              <a:t>:</a:t>
            </a:r>
            <a:r>
              <a:rPr lang="en-US" dirty="0"/>
              <a:t> </a:t>
            </a:r>
            <a:r>
              <a:rPr lang="ar-EG" dirty="0"/>
              <a:t> </a:t>
            </a:r>
            <a:r>
              <a:rPr lang="ar-SA" dirty="0"/>
              <a:t>الفئة العمرية، الاهتمامات، الموقع الجغرافي</a:t>
            </a:r>
            <a:r>
              <a:rPr lang="en-US" dirty="0"/>
              <a:t>.</a:t>
            </a:r>
          </a:p>
          <a:p>
            <a:pPr lvl="0" algn="r" rtl="1">
              <a:lnSpc>
                <a:spcPct val="150000"/>
              </a:lnSpc>
            </a:pPr>
            <a:r>
              <a:rPr lang="ar-SA" b="1" dirty="0"/>
              <a:t>المنصة الإعلامية</a:t>
            </a:r>
            <a:r>
              <a:rPr lang="en-US" b="1" dirty="0"/>
              <a:t>:</a:t>
            </a:r>
            <a:r>
              <a:rPr lang="en-US" dirty="0"/>
              <a:t> </a:t>
            </a:r>
            <a:r>
              <a:rPr lang="ar-EG" dirty="0"/>
              <a:t> </a:t>
            </a:r>
            <a:r>
              <a:rPr lang="ar-SA" dirty="0"/>
              <a:t>فيسبوك، </a:t>
            </a:r>
            <a:r>
              <a:rPr lang="ar-EG" dirty="0" err="1"/>
              <a:t>إنستجرام</a:t>
            </a:r>
            <a:r>
              <a:rPr lang="ar-SA" dirty="0"/>
              <a:t>، تيك توك، يوتيوب، أو غيرها</a:t>
            </a:r>
            <a:r>
              <a:rPr lang="en-US"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72504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أدوات الذكاء الاصطناعي في تحليل الإعلانات والحملات</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4471331"/>
      </p:ext>
    </p:extLst>
  </p:cSld>
  <p:clrMapOvr>
    <a:masterClrMapping/>
  </p:clrMapOvr>
  <p:transition spd="slow" advTm="144000">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r" rtl="1">
              <a:buNone/>
            </a:pPr>
            <a:r>
              <a:rPr lang="en-US" b="1" dirty="0"/>
              <a:t>2</a:t>
            </a:r>
            <a:r>
              <a:rPr lang="ar-EG" b="1" dirty="0"/>
              <a:t>.</a:t>
            </a:r>
            <a:r>
              <a:rPr lang="en-US" b="1" dirty="0"/>
              <a:t> </a:t>
            </a:r>
            <a:r>
              <a:rPr lang="ar-SA" b="1" dirty="0"/>
              <a:t>الرسالة الإقناعية</a:t>
            </a:r>
            <a:r>
              <a:rPr lang="en-US" b="1" dirty="0"/>
              <a:t>:</a:t>
            </a:r>
            <a:endParaRPr lang="en-US" dirty="0"/>
          </a:p>
          <a:p>
            <a:pPr lvl="0" algn="r" rtl="1"/>
            <a:r>
              <a:rPr lang="ar-SA" sz="2400" dirty="0"/>
              <a:t>الفكرة المركزية أو القيمة المقترَحة</a:t>
            </a:r>
            <a:r>
              <a:rPr lang="en-US" sz="2400" dirty="0"/>
              <a:t>.</a:t>
            </a:r>
          </a:p>
          <a:p>
            <a:pPr lvl="0" algn="r" rtl="1"/>
            <a:r>
              <a:rPr lang="ar-SA" sz="2400" dirty="0"/>
              <a:t>الوعود أو الفوائد</a:t>
            </a:r>
            <a:r>
              <a:rPr lang="en-US" sz="2400" dirty="0"/>
              <a:t>.</a:t>
            </a:r>
          </a:p>
          <a:p>
            <a:pPr lvl="0" algn="r" rtl="1"/>
            <a:r>
              <a:rPr lang="ar-SA" sz="2400" dirty="0"/>
              <a:t>نداء الفعل</a:t>
            </a:r>
            <a:r>
              <a:rPr lang="en-US" sz="2400" dirty="0"/>
              <a:t> (Call to Action) </a:t>
            </a:r>
            <a:r>
              <a:rPr lang="ar-SA" sz="2400" dirty="0"/>
              <a:t>مثل</a:t>
            </a:r>
            <a:r>
              <a:rPr lang="ar-EG" sz="2400" dirty="0"/>
              <a:t> </a:t>
            </a:r>
            <a:r>
              <a:rPr lang="ar-SA" sz="2400" dirty="0"/>
              <a:t>”اشترِ الآن“ أو ”انضم إلينا“</a:t>
            </a:r>
            <a:r>
              <a:rPr lang="ar-EG" sz="2400" dirty="0"/>
              <a:t>.</a:t>
            </a:r>
          </a:p>
          <a:p>
            <a:pPr marL="0" indent="0" algn="r" rtl="1">
              <a:buNone/>
            </a:pPr>
            <a:r>
              <a:rPr lang="en-US" b="1" dirty="0"/>
              <a:t>3 </a:t>
            </a:r>
            <a:r>
              <a:rPr lang="ar-EG" b="1" dirty="0"/>
              <a:t>. </a:t>
            </a:r>
            <a:r>
              <a:rPr lang="ar-SA" b="1" dirty="0"/>
              <a:t>مصادر القوة الإقناعية</a:t>
            </a:r>
            <a:r>
              <a:rPr lang="en-US" b="1" dirty="0"/>
              <a:t> </a:t>
            </a:r>
            <a:r>
              <a:rPr lang="ar-EG" b="1" dirty="0"/>
              <a:t>(</a:t>
            </a:r>
            <a:r>
              <a:rPr lang="ar-SA" b="1" dirty="0"/>
              <a:t>وفق نظريات الإقناع</a:t>
            </a:r>
            <a:r>
              <a:rPr lang="ar-EG" b="1" dirty="0"/>
              <a:t>)</a:t>
            </a:r>
            <a:r>
              <a:rPr lang="ar-SA" b="1" dirty="0"/>
              <a:t> مثل</a:t>
            </a:r>
            <a:r>
              <a:rPr lang="ar-EG" b="1" dirty="0"/>
              <a:t>:</a:t>
            </a:r>
            <a:endParaRPr lang="en-US" dirty="0"/>
          </a:p>
          <a:p>
            <a:pPr lvl="0" algn="r" rtl="1"/>
            <a:r>
              <a:rPr lang="ar-SA" sz="2400" b="1" dirty="0"/>
              <a:t>الدليل الاجتماعي</a:t>
            </a:r>
            <a:r>
              <a:rPr lang="ar-SA" sz="2400" dirty="0"/>
              <a:t> </a:t>
            </a:r>
            <a:r>
              <a:rPr lang="en-US" sz="2400" dirty="0"/>
              <a:t>(Social Proof) </a:t>
            </a:r>
            <a:r>
              <a:rPr lang="ar-SA" sz="2400" dirty="0"/>
              <a:t>عبر تعليقات ومراجعات المستخدمين</a:t>
            </a:r>
            <a:r>
              <a:rPr lang="en-US" sz="2400" dirty="0"/>
              <a:t>.</a:t>
            </a:r>
          </a:p>
          <a:p>
            <a:pPr lvl="0" algn="r" rtl="1"/>
            <a:r>
              <a:rPr lang="ar-SA" sz="2400" b="1" dirty="0"/>
              <a:t>الندرة</a:t>
            </a:r>
            <a:r>
              <a:rPr lang="ar-SA" sz="2400" dirty="0"/>
              <a:t> </a:t>
            </a:r>
            <a:r>
              <a:rPr lang="en-US" sz="2400" dirty="0"/>
              <a:t>(Scarcity) </a:t>
            </a:r>
            <a:r>
              <a:rPr lang="ar-SA" sz="2400" dirty="0"/>
              <a:t>عبر العروض المحدودة</a:t>
            </a:r>
            <a:r>
              <a:rPr lang="en-US" sz="2400" dirty="0"/>
              <a:t>.</a:t>
            </a:r>
          </a:p>
          <a:p>
            <a:pPr lvl="0" algn="r" rtl="1"/>
            <a:r>
              <a:rPr lang="ar-SA" sz="2400" b="1" dirty="0"/>
              <a:t>السلطة أو الخبرة</a:t>
            </a:r>
            <a:r>
              <a:rPr lang="ar-SA" sz="2400" dirty="0"/>
              <a:t> </a:t>
            </a:r>
            <a:r>
              <a:rPr lang="en-US" sz="2400" dirty="0"/>
              <a:t>(Authority) </a:t>
            </a:r>
            <a:r>
              <a:rPr lang="ar-SA" sz="2400" dirty="0"/>
              <a:t>باستعانة خبراء أو مؤثرين</a:t>
            </a:r>
            <a:r>
              <a:rPr lang="en-US" sz="2400" dirty="0"/>
              <a:t>.</a:t>
            </a:r>
          </a:p>
          <a:p>
            <a:pPr lvl="0" algn="r" rtl="1"/>
            <a:r>
              <a:rPr lang="ar-SA" sz="2400" b="1" dirty="0"/>
              <a:t>الجاذبية البصرية أو السمعية</a:t>
            </a:r>
            <a:r>
              <a:rPr lang="en-US" sz="2400" dirty="0"/>
              <a:t>.</a:t>
            </a:r>
          </a:p>
          <a:p>
            <a:pPr lvl="0" algn="r" rtl="1"/>
            <a:r>
              <a:rPr lang="ar-SA" sz="2400" b="1" dirty="0"/>
              <a:t>السرد القصصي</a:t>
            </a:r>
            <a:r>
              <a:rPr lang="ar-SA" sz="2400" dirty="0"/>
              <a:t> </a:t>
            </a:r>
            <a:r>
              <a:rPr lang="en-US" sz="2400" dirty="0"/>
              <a:t>(Storytelling)</a:t>
            </a:r>
            <a:r>
              <a:rPr lang="ar-EG" sz="2400" dirty="0"/>
              <a:t>.</a:t>
            </a:r>
            <a:endParaRPr lang="en-US"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72504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أدوات الذكاء الاصطناعي في تحليل الإعلانات والحملات</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4831716"/>
      </p:ext>
    </p:extLst>
  </p:cSld>
  <p:clrMapOvr>
    <a:masterClrMapping/>
  </p:clrMapOvr>
  <p:transition spd="slow" advTm="144000">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r" rtl="1">
              <a:buNone/>
            </a:pPr>
            <a:r>
              <a:rPr lang="en-US" b="1" dirty="0"/>
              <a:t>4 </a:t>
            </a:r>
            <a:r>
              <a:rPr lang="ar-EG" b="1" dirty="0"/>
              <a:t>. </a:t>
            </a:r>
            <a:r>
              <a:rPr lang="ar-SA" b="1" dirty="0"/>
              <a:t>البيانات والأداء</a:t>
            </a:r>
            <a:r>
              <a:rPr lang="en-US" b="1" dirty="0"/>
              <a:t>:</a:t>
            </a:r>
            <a:endParaRPr lang="en-US" dirty="0"/>
          </a:p>
          <a:p>
            <a:pPr lvl="0" algn="r" rtl="1"/>
            <a:r>
              <a:rPr lang="ar-SA" dirty="0"/>
              <a:t>بيانات الوصول والمشاهدات</a:t>
            </a:r>
            <a:r>
              <a:rPr lang="en-US" dirty="0"/>
              <a:t>.</a:t>
            </a:r>
          </a:p>
          <a:p>
            <a:pPr lvl="0" algn="r" rtl="1"/>
            <a:r>
              <a:rPr lang="ar-SA" dirty="0"/>
              <a:t>معدل النقر</a:t>
            </a:r>
            <a:r>
              <a:rPr lang="en-US" dirty="0"/>
              <a:t> (CTR).</a:t>
            </a:r>
          </a:p>
          <a:p>
            <a:pPr lvl="0" algn="r" rtl="1"/>
            <a:r>
              <a:rPr lang="ar-SA" dirty="0"/>
              <a:t>معدّل التفاعل والتحويل</a:t>
            </a:r>
            <a:r>
              <a:rPr lang="en-US" dirty="0"/>
              <a:t> (Engagement &amp; Conversions).</a:t>
            </a:r>
          </a:p>
          <a:p>
            <a:pPr lvl="0" algn="r" rtl="1"/>
            <a:r>
              <a:rPr lang="ar-SA" dirty="0"/>
              <a:t>تحليل البيانات المرافقة لتقدير فاعلية الرسالة</a:t>
            </a:r>
            <a:r>
              <a:rPr lang="en-US" dirty="0"/>
              <a:t>.</a:t>
            </a:r>
            <a:endParaRPr lang="ar-EG" dirty="0"/>
          </a:p>
          <a:p>
            <a:pPr marL="0" lvl="0" indent="0" algn="r" rtl="1">
              <a:buNone/>
            </a:pPr>
            <a:endParaRPr lang="en-US" dirty="0"/>
          </a:p>
          <a:p>
            <a:pPr marL="0" indent="0" algn="r" rtl="1">
              <a:buNone/>
            </a:pPr>
            <a:r>
              <a:rPr lang="en-US" b="1" dirty="0"/>
              <a:t>5 </a:t>
            </a:r>
            <a:r>
              <a:rPr lang="ar-EG" b="1" dirty="0"/>
              <a:t>. </a:t>
            </a:r>
            <a:r>
              <a:rPr lang="ar-SA" b="1" dirty="0"/>
              <a:t>البعد الأخلاقي</a:t>
            </a:r>
            <a:r>
              <a:rPr lang="en-US" b="1" dirty="0"/>
              <a:t>:</a:t>
            </a:r>
            <a:endParaRPr lang="en-US" dirty="0"/>
          </a:p>
          <a:p>
            <a:pPr lvl="0" algn="r" rtl="1"/>
            <a:r>
              <a:rPr lang="ar-SA" dirty="0"/>
              <a:t>مدى احترام الخصوصية والشفافية في جمع البيانات</a:t>
            </a:r>
            <a:r>
              <a:rPr lang="en-US" dirty="0"/>
              <a:t>.</a:t>
            </a:r>
          </a:p>
          <a:p>
            <a:pPr lvl="0" algn="r" rtl="1"/>
            <a:r>
              <a:rPr lang="ar-SA" dirty="0"/>
              <a:t>فحص احتمالات التلاعب النفسي أو الاستغلال غير الأخلاقي</a:t>
            </a:r>
            <a:r>
              <a:rPr lang="en-US"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72504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أدوات الذكاء الاصطناعي في تحليل الإعلانات والحملات</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6480099"/>
      </p:ext>
    </p:extLst>
  </p:cSld>
  <p:clrMapOvr>
    <a:masterClrMapping/>
  </p:clrMapOvr>
  <p:transition spd="slow" advTm="144000">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r" rtl="1">
              <a:buNone/>
            </a:pPr>
            <a:r>
              <a:rPr lang="ar-SA" b="1" dirty="0"/>
              <a:t>ثانيًا: تحليل المحتوى النصي بالذكاء الاصطناعي</a:t>
            </a:r>
            <a:endParaRPr lang="en-US" dirty="0"/>
          </a:p>
          <a:p>
            <a:pPr algn="r" rtl="1"/>
            <a:r>
              <a:rPr lang="ar-SA" dirty="0"/>
              <a:t>تشير أبحاث مثل</a:t>
            </a:r>
            <a:r>
              <a:rPr lang="en-US" dirty="0"/>
              <a:t> (Kietzmann et al., 2020) </a:t>
            </a:r>
            <a:r>
              <a:rPr lang="ar-SA" dirty="0"/>
              <a:t>و</a:t>
            </a:r>
            <a:r>
              <a:rPr lang="en-US" dirty="0"/>
              <a:t>(Boerman et al., 2022) </a:t>
            </a:r>
            <a:r>
              <a:rPr lang="ar-EG" dirty="0"/>
              <a:t> </a:t>
            </a:r>
            <a:r>
              <a:rPr lang="ar-SA" dirty="0"/>
              <a:t>إلى أن </a:t>
            </a:r>
            <a:r>
              <a:rPr lang="ar-SA" b="1" dirty="0"/>
              <a:t>نماذج اللغة الكبيرة</a:t>
            </a:r>
            <a:r>
              <a:rPr lang="en-US" b="1" dirty="0"/>
              <a:t> (LLMs)</a:t>
            </a:r>
            <a:r>
              <a:rPr lang="en-US" dirty="0"/>
              <a:t> </a:t>
            </a:r>
            <a:r>
              <a:rPr lang="ar-SA" dirty="0"/>
              <a:t>باتت أداة أساسية لتحليل الإعلان من حيث الخطاب والمضامين</a:t>
            </a:r>
            <a:r>
              <a:rPr lang="en-US" dirty="0"/>
              <a:t>.</a:t>
            </a:r>
          </a:p>
          <a:p>
            <a:pPr marL="0" indent="0" algn="r" rtl="1">
              <a:buNone/>
            </a:pPr>
            <a:r>
              <a:rPr lang="ar-SA" b="1" dirty="0"/>
              <a:t>الاستخدامات الرئيسة</a:t>
            </a:r>
            <a:r>
              <a:rPr lang="en-US" b="1" dirty="0"/>
              <a:t>:</a:t>
            </a:r>
            <a:endParaRPr lang="en-US" dirty="0"/>
          </a:p>
          <a:p>
            <a:pPr lvl="0" algn="r" rtl="1"/>
            <a:r>
              <a:rPr lang="ar-SA" sz="2400" b="1" dirty="0"/>
              <a:t>تحليل الخطاب الإقناعي</a:t>
            </a:r>
            <a:r>
              <a:rPr lang="en-US" sz="2400" b="1" dirty="0"/>
              <a:t>:</a:t>
            </a:r>
            <a:r>
              <a:rPr lang="en-US" sz="2400" dirty="0"/>
              <a:t> </a:t>
            </a:r>
            <a:r>
              <a:rPr lang="ar-EG" sz="2400" dirty="0"/>
              <a:t> </a:t>
            </a:r>
            <a:r>
              <a:rPr lang="ar-SA" sz="2400" dirty="0"/>
              <a:t>باستخدام أدوات مثل</a:t>
            </a:r>
            <a:r>
              <a:rPr lang="en-US" sz="2400" dirty="0"/>
              <a:t> ChatGPT </a:t>
            </a:r>
            <a:r>
              <a:rPr lang="ar-SA" sz="2400" dirty="0"/>
              <a:t>أو</a:t>
            </a:r>
            <a:r>
              <a:rPr lang="en-US" sz="2400" dirty="0"/>
              <a:t> Google Vertex AI </a:t>
            </a:r>
            <a:r>
              <a:rPr lang="ar-SA" sz="2400" dirty="0"/>
              <a:t>لتحديد نبرة الإعلان – إيجابية، خوف، أمل، أو طمع</a:t>
            </a:r>
            <a:r>
              <a:rPr lang="en-US" sz="2400" dirty="0"/>
              <a:t>.</a:t>
            </a:r>
          </a:p>
          <a:p>
            <a:pPr lvl="0" algn="r" rtl="1"/>
            <a:r>
              <a:rPr lang="ar-EG" sz="2400" dirty="0"/>
              <a:t>التعرّف على </a:t>
            </a:r>
            <a:r>
              <a:rPr lang="ar-EG" sz="2400" dirty="0" err="1"/>
              <a:t>الاستمالات</a:t>
            </a:r>
            <a:r>
              <a:rPr lang="ar-EG" sz="2400" dirty="0"/>
              <a:t> الإقناعية في الرسائل الإعلامية: العاطفية والمنطقية والمصداقية وفق نموذج أرسطو </a:t>
            </a:r>
            <a:r>
              <a:rPr lang="en-US" sz="2400" dirty="0"/>
              <a:t>Ethos, Pathos, Logos)</a:t>
            </a:r>
            <a:r>
              <a:rPr lang="ar-EG" sz="2400" dirty="0"/>
              <a:t>).</a:t>
            </a:r>
          </a:p>
          <a:p>
            <a:pPr lvl="0" algn="r" rtl="1"/>
            <a:r>
              <a:rPr lang="ar-SA" sz="2400" b="1" dirty="0"/>
              <a:t>اكتشاف </a:t>
            </a:r>
            <a:r>
              <a:rPr lang="ar-SA" sz="2400" b="1" dirty="0" err="1"/>
              <a:t>الانحيازات</a:t>
            </a:r>
            <a:r>
              <a:rPr lang="ar-SA" sz="2400" b="1" dirty="0"/>
              <a:t> أو التمييز اللغوي</a:t>
            </a:r>
            <a:r>
              <a:rPr lang="en-US" sz="2400" dirty="0"/>
              <a:t>(Bias Detection) </a:t>
            </a:r>
            <a:r>
              <a:rPr lang="ar-EG" sz="2400" dirty="0"/>
              <a:t> </a:t>
            </a:r>
            <a:r>
              <a:rPr lang="ar-SA" sz="2400" dirty="0"/>
              <a:t>في اللغة الدعائية أو تصوير الفئات الاجتماعية</a:t>
            </a:r>
            <a:r>
              <a:rPr lang="en-US" sz="2400"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72504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أدوات الذكاء الاصطناعي في تحليل الإعلانات والحملات</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6268946"/>
      </p:ext>
    </p:extLst>
  </p:cSld>
  <p:clrMapOvr>
    <a:masterClrMapping/>
  </p:clrMapOvr>
  <p:transition spd="slow" advTm="144000">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r" rtl="1">
              <a:buNone/>
            </a:pPr>
            <a:endParaRPr lang="ar-EG" b="1" dirty="0"/>
          </a:p>
          <a:p>
            <a:pPr marL="0" indent="0" algn="r" rtl="1">
              <a:lnSpc>
                <a:spcPct val="150000"/>
              </a:lnSpc>
              <a:buNone/>
            </a:pPr>
            <a:r>
              <a:rPr lang="ar-SA" b="1" dirty="0"/>
              <a:t>تحليل المشاعر</a:t>
            </a:r>
            <a:r>
              <a:rPr lang="en-US" b="1" dirty="0"/>
              <a:t> (Sentiment Analysis):</a:t>
            </a:r>
            <a:endParaRPr lang="en-US" dirty="0"/>
          </a:p>
          <a:p>
            <a:pPr lvl="0" algn="r" rtl="1">
              <a:lnSpc>
                <a:spcPct val="150000"/>
              </a:lnSpc>
            </a:pPr>
            <a:r>
              <a:rPr lang="ar-SA" dirty="0"/>
              <a:t>يُستخدم لرصد اتجاهات الجمهور في التعليقات أو تقييمات المستخدمين حول الحملة</a:t>
            </a:r>
            <a:r>
              <a:rPr lang="en-US" dirty="0"/>
              <a:t>.</a:t>
            </a:r>
          </a:p>
          <a:p>
            <a:pPr lvl="0" algn="r" rtl="1">
              <a:lnSpc>
                <a:spcPct val="150000"/>
              </a:lnSpc>
            </a:pPr>
            <a:r>
              <a:rPr lang="ar-SA" dirty="0"/>
              <a:t>يتم التصنيف عادة إلى </a:t>
            </a:r>
            <a:r>
              <a:rPr lang="ar-SA" b="1" dirty="0"/>
              <a:t>إيجابي، سلبي، محايد</a:t>
            </a:r>
            <a:r>
              <a:rPr lang="en-US" dirty="0"/>
              <a:t>.</a:t>
            </a:r>
          </a:p>
          <a:p>
            <a:pPr lvl="0" algn="r" rtl="1">
              <a:lnSpc>
                <a:spcPct val="150000"/>
              </a:lnSpc>
            </a:pPr>
            <a:r>
              <a:rPr lang="ar-SA" dirty="0"/>
              <a:t>يمكن الاعتماد على أدوات مثل </a:t>
            </a:r>
            <a:r>
              <a:rPr lang="en-US" b="1" dirty="0"/>
              <a:t>IBM Watson Tone Analyzer</a:t>
            </a:r>
            <a:r>
              <a:rPr lang="en-US" dirty="0"/>
              <a:t> </a:t>
            </a:r>
            <a:r>
              <a:rPr lang="ar-SA" dirty="0"/>
              <a:t>أو </a:t>
            </a:r>
            <a:r>
              <a:rPr lang="en-US" b="1" dirty="0"/>
              <a:t>Hugging Face sentiment models</a:t>
            </a:r>
            <a:r>
              <a:rPr lang="en-US" dirty="0"/>
              <a:t> </a:t>
            </a:r>
            <a:r>
              <a:rPr lang="ar-SA" dirty="0"/>
              <a:t>لتقدير مدى قبول الجمهور للرسالة الإقناعية</a:t>
            </a:r>
            <a:r>
              <a:rPr lang="en-US" dirty="0"/>
              <a:t>.</a:t>
            </a:r>
            <a:endParaRPr lang="ar-EG" dirty="0"/>
          </a:p>
          <a:p>
            <a:pPr marL="0" lvl="0" indent="0" algn="r" rtl="1">
              <a:buNone/>
            </a:pPr>
            <a:endParaRPr lang="ar-EG" dirty="0"/>
          </a:p>
          <a:p>
            <a:pPr marL="0" lvl="0" indent="0" algn="r" rtl="1">
              <a:buNone/>
            </a:pPr>
            <a:endParaRPr lang="en-US"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72504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أدوات الذكاء الاصطناعي في تحليل الإعلانات والحملات</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9140523"/>
      </p:ext>
    </p:extLst>
  </p:cSld>
  <p:clrMapOvr>
    <a:masterClrMapping/>
  </p:clrMapOvr>
  <p:transition spd="slow" advTm="144000">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r" rtl="1">
              <a:buNone/>
            </a:pPr>
            <a:r>
              <a:rPr lang="ar-SA" sz="2400" b="1" dirty="0"/>
              <a:t>ثالثًا: تحليل البيانات السلوكية</a:t>
            </a:r>
            <a:endParaRPr lang="en-US" sz="2400" dirty="0"/>
          </a:p>
          <a:p>
            <a:pPr algn="r" rtl="1"/>
            <a:r>
              <a:rPr lang="ar-SA" sz="2400" dirty="0"/>
              <a:t>وفق </a:t>
            </a:r>
            <a:r>
              <a:rPr lang="en-US" sz="2400" dirty="0"/>
              <a:t>(Wedel &amp; Kannan, 2016) </a:t>
            </a:r>
            <a:r>
              <a:rPr lang="ar-SA" sz="2400" dirty="0"/>
              <a:t>و</a:t>
            </a:r>
            <a:r>
              <a:rPr lang="en-US" sz="2400" dirty="0"/>
              <a:t>(Chatterjee et al., 2021)</a:t>
            </a:r>
            <a:r>
              <a:rPr lang="ar-SA" sz="2400" dirty="0"/>
              <a:t>، الذكاء الاصطناعي يمكّن المسوّقين من فهم أعمق لأنماط السلوك من خلال تحليل البيانات الرقمية الضخمة</a:t>
            </a:r>
            <a:r>
              <a:rPr lang="en-US" sz="2400" dirty="0"/>
              <a:t>.</a:t>
            </a:r>
          </a:p>
          <a:p>
            <a:pPr marL="0" indent="0" algn="r" rtl="1">
              <a:buNone/>
            </a:pPr>
            <a:r>
              <a:rPr lang="ar-SA" sz="2400" b="1" dirty="0"/>
              <a:t>أهم الوظائف</a:t>
            </a:r>
            <a:r>
              <a:rPr lang="en-US" sz="2400" b="1" dirty="0"/>
              <a:t>:</a:t>
            </a:r>
            <a:endParaRPr lang="en-US" sz="2400" dirty="0"/>
          </a:p>
          <a:p>
            <a:pPr lvl="0" algn="r" rtl="1"/>
            <a:r>
              <a:rPr lang="ar-SA" sz="2400" dirty="0"/>
              <a:t>تحليل معدلات النقر والاحتفاظ بالمشاهدة والتفاعل</a:t>
            </a:r>
            <a:r>
              <a:rPr lang="en-US" sz="2400" dirty="0"/>
              <a:t>.</a:t>
            </a:r>
          </a:p>
          <a:p>
            <a:pPr lvl="0" algn="r" rtl="1"/>
            <a:r>
              <a:rPr lang="ar-SA" sz="2400" dirty="0"/>
              <a:t>الكشف عن الأنماط الخفية في سلوك المستخدمين باستخدام </a:t>
            </a:r>
            <a:r>
              <a:rPr lang="ar-SA" sz="2400" b="1" dirty="0"/>
              <a:t>خوارزميات التعلم الآلي</a:t>
            </a:r>
            <a:r>
              <a:rPr lang="en-US" sz="2400" b="1" dirty="0"/>
              <a:t> (Machine Learning Models)</a:t>
            </a:r>
            <a:r>
              <a:rPr lang="en-US" sz="2400" dirty="0"/>
              <a:t>.</a:t>
            </a:r>
          </a:p>
          <a:p>
            <a:pPr lvl="0" algn="r" rtl="1"/>
            <a:r>
              <a:rPr lang="ar-SA" sz="2400" b="1" dirty="0"/>
              <a:t>تقسيم الجمهور</a:t>
            </a:r>
            <a:r>
              <a:rPr lang="en-US" sz="2400" b="1" dirty="0"/>
              <a:t> (Segmentation)</a:t>
            </a:r>
            <a:r>
              <a:rPr lang="en-US" sz="2400" dirty="0"/>
              <a:t> </a:t>
            </a:r>
            <a:r>
              <a:rPr lang="ar-SA" sz="2400" dirty="0"/>
              <a:t>إلى شرائح دقيقة وفق السلوك الشرائي، الزمن، أو نوع التفاعل</a:t>
            </a:r>
            <a:r>
              <a:rPr lang="en-US" sz="2400" dirty="0"/>
              <a:t> (Micro-segmentation).</a:t>
            </a:r>
          </a:p>
          <a:p>
            <a:pPr lvl="0" algn="r" rtl="1"/>
            <a:r>
              <a:rPr lang="ar-SA" sz="2400" dirty="0"/>
              <a:t>ربط كل شريحة برسائل إقناعية مخصصة</a:t>
            </a:r>
            <a:r>
              <a:rPr lang="en-US" sz="2400" dirty="0"/>
              <a:t> (Personalized Messaging).</a:t>
            </a:r>
          </a:p>
          <a:p>
            <a:pPr algn="r" rtl="1"/>
            <a:r>
              <a:rPr lang="ar-SA" sz="2000" b="1" dirty="0">
                <a:solidFill>
                  <a:srgbClr val="00B0F0"/>
                </a:solidFill>
              </a:rPr>
              <a:t>مثال: استخدام خوارزميات التجميع</a:t>
            </a:r>
            <a:r>
              <a:rPr lang="en-US" sz="2000" b="1" dirty="0">
                <a:solidFill>
                  <a:srgbClr val="00B0F0"/>
                </a:solidFill>
              </a:rPr>
              <a:t> (Clustering) </a:t>
            </a:r>
            <a:r>
              <a:rPr lang="ar-SA" sz="2000" b="1" dirty="0">
                <a:solidFill>
                  <a:srgbClr val="00B0F0"/>
                </a:solidFill>
              </a:rPr>
              <a:t>لتحديد مجموعات جمهور تتفاعل أكثر مع محتوى ترفيهي مقابل محتوى تعليمي</a:t>
            </a:r>
            <a:r>
              <a:rPr lang="en-US" sz="2000" b="1" dirty="0">
                <a:solidFill>
                  <a:srgbClr val="00B0F0"/>
                </a:solidFill>
              </a:rPr>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72504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أدوات الذكاء الاصطناعي في تحليل الإعلانات والحملات</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5990997"/>
      </p:ext>
    </p:extLst>
  </p:cSld>
  <p:clrMapOvr>
    <a:masterClrMapping/>
  </p:clrMapOvr>
  <p:transition spd="slow" advTm="144000">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9771" y="1302680"/>
            <a:ext cx="5868951" cy="5258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954B34D3-F436-A1EE-53D3-534D66D793CE}"/>
              </a:ext>
            </a:extLst>
          </p:cNvPr>
          <p:cNvSpPr txBox="1"/>
          <p:nvPr/>
        </p:nvSpPr>
        <p:spPr>
          <a:xfrm>
            <a:off x="6500634" y="5096557"/>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a:p>
            <a:pPr algn="ctr" rtl="1"/>
            <a:r>
              <a:rPr lang="ar-EG" sz="4000" b="1" dirty="0">
                <a:solidFill>
                  <a:srgbClr val="00B0F0"/>
                </a:solidFill>
                <a:latin typeface="Times New Roman" panose="02020603050405020304" pitchFamily="18" charset="0"/>
                <a:cs typeface="Times New Roman" panose="02020603050405020304" pitchFamily="18" charset="0"/>
              </a:rPr>
              <a:t>وتكنولوجيا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خاتمة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descr="A puzzle with a red background&#10;&#10;Description automatically generated">
            <a:extLst>
              <a:ext uri="{FF2B5EF4-FFF2-40B4-BE49-F238E27FC236}">
                <a16:creationId xmlns:a16="http://schemas.microsoft.com/office/drawing/2014/main" id="{C61711F1-0E6A-036C-6503-9B53950451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7153" y="1803131"/>
            <a:ext cx="5868950" cy="3072748"/>
          </a:xfrm>
          <a:prstGeom prst="rect">
            <a:avLst/>
          </a:prstGeom>
        </p:spPr>
      </p:pic>
      <p:sp>
        <p:nvSpPr>
          <p:cNvPr id="14" name="Rectangle 13">
            <a:extLst>
              <a:ext uri="{FF2B5EF4-FFF2-40B4-BE49-F238E27FC236}">
                <a16:creationId xmlns:a16="http://schemas.microsoft.com/office/drawing/2014/main" id="{34CF8C25-471A-D875-CAA8-B06798DD5765}"/>
              </a:ext>
            </a:extLst>
          </p:cNvPr>
          <p:cNvSpPr/>
          <p:nvPr/>
        </p:nvSpPr>
        <p:spPr>
          <a:xfrm>
            <a:off x="0" y="1522006"/>
            <a:ext cx="6263279" cy="5042406"/>
          </a:xfrm>
          <a:prstGeom prst="rect">
            <a:avLst/>
          </a:prstGeom>
        </p:spPr>
        <p:txBody>
          <a:bodyPr wrap="square">
            <a:spAutoFit/>
          </a:bodyPr>
          <a:lstStyle/>
          <a:p>
            <a:pPr algn="just" rtl="1">
              <a:lnSpc>
                <a:spcPts val="2200"/>
              </a:lnSpc>
              <a:spcBef>
                <a:spcPts val="1200"/>
              </a:spcBef>
              <a:spcAft>
                <a:spcPts val="400"/>
              </a:spcAft>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   موضوعات المحاضرة:</a:t>
            </a:r>
            <a:endParaRPr lang="ar-EG"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200"/>
              </a:lnSpc>
              <a:spcAft>
                <a:spcPts val="4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نظريات ونماذج التأثير</a:t>
            </a:r>
          </a:p>
          <a:p>
            <a:pPr marL="1200150" lvl="2" indent="-285750" algn="just" rtl="1">
              <a:lnSpc>
                <a:spcPts val="2200"/>
              </a:lnSpc>
              <a:spcAft>
                <a:spcPts val="400"/>
              </a:spcAft>
              <a:buFont typeface="Wingdings" panose="05000000000000000000" pitchFamily="2" charset="2"/>
              <a:buChar char="ü"/>
            </a:pPr>
            <a:r>
              <a:rPr lang="ar-EG" sz="2200" b="1" kern="100" dirty="0">
                <a:latin typeface="Calibri" panose="020F0502020204030204" pitchFamily="34" charset="0"/>
                <a:ea typeface="Calibri" panose="020F0502020204030204" pitchFamily="34" charset="0"/>
                <a:cs typeface="Times New Roman" panose="02020603050405020304" pitchFamily="18" charset="0"/>
              </a:rPr>
              <a:t>نماذج التأثير الأربعة</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1.الإقناع، 2.التفاوض، 3.التعصب، 4.الاستقطاب</a:t>
            </a:r>
          </a:p>
          <a:p>
            <a:pPr marL="1200150" lvl="2"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أشكال التأثير في الوسائل الإعلامية</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المباشر‬‬‬ (الرصاصة)</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التطعيم أو التلقيح</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على المدى الطويل</a:t>
            </a:r>
          </a:p>
          <a:p>
            <a:pPr marL="1200150" lvl="2"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تأثير العنف في وسائل الإعلام</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المزاج العدواني (الحافز)‪.‬‬‬‬‬‬‬‬</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التعلم بالملاحظة‪.‬‬‬‬‬‬‬‬</a:t>
            </a:r>
          </a:p>
          <a:p>
            <a:pPr marL="1657350" lvl="3"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التدعيم (استزراع العنف)‪.‬‬‬‬‬‬‬</a:t>
            </a:r>
          </a:p>
          <a:p>
            <a:pPr marL="1200150" lvl="2" indent="-285750" algn="just" rtl="1">
              <a:lnSpc>
                <a:spcPts val="2200"/>
              </a:lnSpc>
              <a:spcAft>
                <a:spcPts val="4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العمليات الانتقائية</a:t>
            </a:r>
          </a:p>
          <a:p>
            <a:pPr marL="742950" lvl="1" indent="-285750" algn="just" rtl="1">
              <a:lnSpc>
                <a:spcPts val="2200"/>
              </a:lnSpc>
              <a:spcAft>
                <a:spcPts val="4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تكنولوجيا الاتصال </a:t>
            </a:r>
            <a:r>
              <a:rPr lang="ar-EG" sz="2200" b="1" kern="100"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200"/>
              </a:lnSpc>
              <a:spcAft>
                <a:spcPts val="400"/>
              </a:spcAft>
              <a:buFont typeface="Wingdings" panose="05000000000000000000" pitchFamily="2" charset="2"/>
              <a:buChar char="ü"/>
            </a:pPr>
            <a:r>
              <a:rPr lang="ar-EG" sz="2200" b="1"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أدوات الذكاء الاصطناعي في تحليل الإعلانات والحملات</a:t>
            </a:r>
          </a:p>
        </p:txBody>
      </p:sp>
    </p:spTree>
    <p:extLst>
      <p:ext uri="{BB962C8B-B14F-4D97-AF65-F5344CB8AC3E}">
        <p14:creationId xmlns:p14="http://schemas.microsoft.com/office/powerpoint/2010/main" val="704610767"/>
      </p:ext>
    </p:extLst>
  </p:cSld>
  <p:clrMapOvr>
    <a:masterClrMapping/>
  </p:clrMapOvr>
  <p:transition spd="slow" advTm="51000">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5024709"/>
          </a:xfrm>
          <a:prstGeom prst="rect">
            <a:avLst/>
          </a:prstGeom>
          <a:noFill/>
        </p:spPr>
        <p:txBody>
          <a:bodyPr wrap="square" rtlCol="0">
            <a:spAutoFit/>
          </a:bodyPr>
          <a:lstStyle/>
          <a:p>
            <a:pPr marL="285750" lvl="0" indent="-285750" algn="just" rtl="1">
              <a:lnSpc>
                <a:spcPct val="115000"/>
              </a:lnSpc>
              <a:buFont typeface="Arial" panose="020B0604020202020204" pitchFamily="34" charset="0"/>
              <a:buChar char="•"/>
            </a:pPr>
            <a:r>
              <a:rPr lang="ar-EG" sz="16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6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p>
            <a:pPr marL="285750" lvl="0" indent="-285750" algn="just" rtl="1">
              <a:lnSpc>
                <a:spcPct val="115000"/>
              </a:lnSpc>
              <a:buFont typeface="Arial" panose="020B0604020202020204" pitchFamily="34" charset="0"/>
              <a:buChar char="•"/>
            </a:pPr>
            <a:r>
              <a:rPr lang="ar-EG" sz="1600" kern="100" dirty="0">
                <a:effectLst/>
                <a:latin typeface="Calibri" panose="020F0502020204030204" pitchFamily="34" charset="0"/>
                <a:ea typeface="Calibri" panose="020F0502020204030204" pitchFamily="34" charset="0"/>
                <a:cs typeface="Times New Roman" panose="02020603050405020304" pitchFamily="18" charset="0"/>
              </a:rPr>
              <a:t>لاكاني، ديف؛ عاطف، زينب؛ عادل، سارة. (٢٠١٦). "الإقناع: فن الفوز بما تريد.". مؤسسة هنداوي، المملكة المتحدة. متاح على الرابط </a:t>
            </a:r>
            <a:r>
              <a:rPr lang="en-US" sz="16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6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ar-EG" sz="16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endParaRPr>
          </a:p>
          <a:p>
            <a:pPr marL="285750" lvl="0" indent="-285750" algn="r" rtl="1">
              <a:buFont typeface="Arial" panose="020B0604020202020204" pitchFamily="34" charset="0"/>
              <a:buChar char="•"/>
            </a:pPr>
            <a:r>
              <a:rPr lang="en-US" sz="1600" dirty="0"/>
              <a:t>SAP </a:t>
            </a:r>
            <a:r>
              <a:rPr lang="ar-SA" sz="1600" dirty="0"/>
              <a:t>الشرق الأوسط وشمال أفريقيا</a:t>
            </a:r>
            <a:r>
              <a:rPr lang="en-US" sz="1600" dirty="0"/>
              <a:t>. (2024). </a:t>
            </a:r>
            <a:r>
              <a:rPr lang="ar-SA" sz="1600" i="1" dirty="0"/>
              <a:t>الدليل الكامل – التسويق بالذكاء الاصطناعي</a:t>
            </a:r>
            <a:r>
              <a:rPr lang="en-US" sz="1600" dirty="0"/>
              <a:t>. SAP MENA. Retrieved March 28, 2026, from </a:t>
            </a:r>
            <a:r>
              <a:rPr lang="en-US" sz="1600" u="sng" dirty="0">
                <a:hlinkClick r:id="rId3"/>
              </a:rPr>
              <a:t>https://www.sap.com/mena-ar/resources/ai-in-marketing</a:t>
            </a:r>
            <a:endParaRPr lang="en-US" sz="1600" dirty="0"/>
          </a:p>
          <a:p>
            <a:pPr marL="285750" lvl="0" indent="-285750" algn="r" rtl="1">
              <a:buFont typeface="Arial" panose="020B0604020202020204" pitchFamily="34" charset="0"/>
              <a:buChar char="•"/>
            </a:pPr>
            <a:r>
              <a:rPr lang="ar-SA" sz="1600" dirty="0"/>
              <a:t>العفيفي، ط. (2023، 5 نوفمبر)</a:t>
            </a:r>
            <a:r>
              <a:rPr lang="en-US" sz="1600" dirty="0"/>
              <a:t>. </a:t>
            </a:r>
            <a:r>
              <a:rPr lang="ar-SA" sz="1600" i="1" dirty="0"/>
              <a:t>المبادئ الستة للإقناع</a:t>
            </a:r>
            <a:r>
              <a:rPr lang="en-US" sz="1600" dirty="0"/>
              <a:t>. </a:t>
            </a:r>
            <a:r>
              <a:rPr lang="en-US" sz="1600" dirty="0" err="1"/>
              <a:t>Drasah</a:t>
            </a:r>
            <a:r>
              <a:rPr lang="en-US" sz="1600" dirty="0"/>
              <a:t>. Retrieved March 28, 2026, from </a:t>
            </a:r>
            <a:r>
              <a:rPr lang="en-US" sz="1600" u="sng" dirty="0">
                <a:hlinkClick r:id="rId4"/>
              </a:rPr>
              <a:t>https://drasah.com/Description.aspx?id=8157</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p>
            <a:pPr marL="285750" lvl="0" indent="-285750" algn="just" rtl="1">
              <a:lnSpc>
                <a:spcPct val="115000"/>
              </a:lnSpc>
              <a:buFont typeface="Arial" panose="020B0604020202020204" pitchFamily="34" charset="0"/>
              <a:buChar char="•"/>
            </a:pPr>
            <a:r>
              <a:rPr lang="ar-EG" sz="16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p>
            <a:pPr marL="285750" lvl="0" indent="-285750" algn="just" rtl="1">
              <a:lnSpc>
                <a:spcPct val="115000"/>
              </a:lnSpc>
              <a:buFont typeface="Arial" panose="020B0604020202020204" pitchFamily="34" charset="0"/>
              <a:buChar char="•"/>
            </a:pPr>
            <a:r>
              <a:rPr lang="ar-EG" sz="1600" kern="100" dirty="0">
                <a:effectLst/>
                <a:latin typeface="Calibri" panose="020F0502020204030204" pitchFamily="34" charset="0"/>
                <a:ea typeface="Calibri" panose="020F0502020204030204" pitchFamily="34" charset="0"/>
                <a:cs typeface="Times New Roman" panose="02020603050405020304" pitchFamily="18" charset="0"/>
              </a:rPr>
              <a:t>ب. سيالديني، روبرت؛ الأيوبي، سامر. (2060). "كتاب التأثير: علم نفس الإقناع." العبيكان – كلمة ، المملكة العربية السعودية. متاح على الرابط </a:t>
            </a:r>
            <a:r>
              <a:rPr lang="en-US" sz="16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5"/>
              </a:rPr>
              <a:t>https://books4arabs.com/B7/books4arab.com.BOOK0606.pdf</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p>
            <a:pPr marL="285750" lvl="0" indent="-285750" algn="just" rtl="1">
              <a:lnSpc>
                <a:spcPct val="115000"/>
              </a:lnSpc>
              <a:buFont typeface="Arial" panose="020B0604020202020204" pitchFamily="34" charset="0"/>
              <a:buChar char="•"/>
            </a:pPr>
            <a:r>
              <a:rPr lang="ar-EG" sz="1600" kern="100" dirty="0">
                <a:effectLst/>
                <a:latin typeface="Calibri" panose="020F0502020204030204" pitchFamily="34" charset="0"/>
                <a:ea typeface="Calibri" panose="020F0502020204030204" pitchFamily="34" charset="0"/>
                <a:cs typeface="Times New Roman" panose="02020603050405020304" pitchFamily="18" charset="0"/>
              </a:rPr>
              <a:t>بورج، جيمس. (2009). "الإقناع: فن إقناع الآخرين." مكتبة جرير، المملكة العربية السعودية. متاح على الرابط </a:t>
            </a:r>
            <a:r>
              <a:rPr lang="en-US" sz="16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6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p>
            <a:pPr marL="285750" lvl="0" indent="-285750" algn="just" rtl="1">
              <a:lnSpc>
                <a:spcPct val="115000"/>
              </a:lnSpc>
              <a:spcAft>
                <a:spcPts val="800"/>
              </a:spcAft>
              <a:buFont typeface="Arial" panose="020B0604020202020204" pitchFamily="34" charset="0"/>
              <a:buChar char="•"/>
            </a:pPr>
            <a:r>
              <a:rPr lang="ar-EG" sz="16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(2009). "فن الإقناع: فنون ومهارات جديدة تقنيات فعالة." الأجيال للنشر والتوزيع، مصر. متاح على الرابط </a:t>
            </a:r>
            <a:r>
              <a:rPr lang="en-US" sz="16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6"/>
              </a:rPr>
              <a:t>https://books-library.net/free-68512381-download</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9595751"/>
      </p:ext>
    </p:extLst>
  </p:cSld>
  <p:clrMapOvr>
    <a:masterClrMapping/>
  </p:clrMapOvr>
  <p:transition spd="slow" advTm="25000">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6">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99E124C-A1E4-4D1D-B1C4-CAFFCEF29718}"/>
</file>

<file path=customXml/itemProps2.xml><?xml version="1.0" encoding="utf-8"?>
<ds:datastoreItem xmlns:ds="http://schemas.openxmlformats.org/officeDocument/2006/customXml" ds:itemID="{0AB95513-5AA3-49E3-8E49-139ACD2A5FA9}"/>
</file>

<file path=customXml/itemProps3.xml><?xml version="1.0" encoding="utf-8"?>
<ds:datastoreItem xmlns:ds="http://schemas.openxmlformats.org/officeDocument/2006/customXml" ds:itemID="{E4DBAC1D-EC0E-41F2-A70C-8BC2263C38FB}"/>
</file>

<file path=docProps/app.xml><?xml version="1.0" encoding="utf-8"?>
<Properties xmlns="http://schemas.openxmlformats.org/officeDocument/2006/extended-properties" xmlns:vt="http://schemas.openxmlformats.org/officeDocument/2006/docPropsVTypes">
  <Template>Office Theme 2013 - 2022</Template>
  <TotalTime>8286</TotalTime>
  <Words>4631</Words>
  <Application>Microsoft Office PowerPoint</Application>
  <PresentationFormat>Widescreen</PresentationFormat>
  <Paragraphs>460</Paragraphs>
  <Slides>51</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303</cp:revision>
  <dcterms:created xsi:type="dcterms:W3CDTF">2023-04-29T09:08:23Z</dcterms:created>
  <dcterms:modified xsi:type="dcterms:W3CDTF">2026-04-03T04:02:33Z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