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627" r:id="rId2"/>
    <p:sldId id="628" r:id="rId3"/>
    <p:sldId id="629" r:id="rId4"/>
    <p:sldId id="435" r:id="rId5"/>
    <p:sldId id="576" r:id="rId6"/>
    <p:sldId id="577" r:id="rId7"/>
    <p:sldId id="578" r:id="rId8"/>
    <p:sldId id="579" r:id="rId9"/>
    <p:sldId id="580" r:id="rId10"/>
    <p:sldId id="581" r:id="rId11"/>
    <p:sldId id="582" r:id="rId12"/>
    <p:sldId id="583" r:id="rId13"/>
    <p:sldId id="584" r:id="rId14"/>
    <p:sldId id="585" r:id="rId15"/>
    <p:sldId id="586" r:id="rId16"/>
    <p:sldId id="587" r:id="rId17"/>
    <p:sldId id="588" r:id="rId18"/>
    <p:sldId id="589" r:id="rId19"/>
    <p:sldId id="590" r:id="rId20"/>
    <p:sldId id="591" r:id="rId21"/>
    <p:sldId id="592" r:id="rId22"/>
    <p:sldId id="593" r:id="rId23"/>
    <p:sldId id="597" r:id="rId24"/>
    <p:sldId id="598" r:id="rId25"/>
    <p:sldId id="599" r:id="rId26"/>
    <p:sldId id="600" r:id="rId27"/>
    <p:sldId id="601" r:id="rId28"/>
    <p:sldId id="602" r:id="rId29"/>
    <p:sldId id="603" r:id="rId30"/>
    <p:sldId id="604" r:id="rId31"/>
    <p:sldId id="605" r:id="rId32"/>
    <p:sldId id="606" r:id="rId33"/>
    <p:sldId id="607" r:id="rId34"/>
    <p:sldId id="608" r:id="rId35"/>
    <p:sldId id="609" r:id="rId36"/>
    <p:sldId id="610" r:id="rId37"/>
    <p:sldId id="322" r:id="rId38"/>
    <p:sldId id="614" r:id="rId39"/>
    <p:sldId id="615" r:id="rId40"/>
    <p:sldId id="616" r:id="rId41"/>
    <p:sldId id="617" r:id="rId42"/>
    <p:sldId id="618" r:id="rId43"/>
    <p:sldId id="619" r:id="rId44"/>
    <p:sldId id="620" r:id="rId45"/>
    <p:sldId id="621" r:id="rId46"/>
    <p:sldId id="622" r:id="rId47"/>
    <p:sldId id="623" r:id="rId48"/>
    <p:sldId id="624" r:id="rId49"/>
    <p:sldId id="63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7"/>
            <p14:sldId id="598"/>
            <p14:sldId id="599"/>
            <p14:sldId id="600"/>
            <p14:sldId id="601"/>
            <p14:sldId id="602"/>
            <p14:sldId id="603"/>
            <p14:sldId id="604"/>
            <p14:sldId id="605"/>
            <p14:sldId id="606"/>
            <p14:sldId id="607"/>
            <p14:sldId id="608"/>
            <p14:sldId id="609"/>
            <p14:sldId id="610"/>
            <p14:sldId id="322"/>
            <p14:sldId id="614"/>
            <p14:sldId id="615"/>
            <p14:sldId id="616"/>
            <p14:sldId id="617"/>
            <p14:sldId id="618"/>
            <p14:sldId id="619"/>
            <p14:sldId id="620"/>
            <p14:sldId id="621"/>
            <p14:sldId id="622"/>
            <p14:sldId id="623"/>
            <p14:sldId id="624"/>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bg1"/>
              </a:solidFill>
            </a:rPr>
            <a:t>The goal of this chapter is not to make you an accountant, but instead to provide you with the tools to </a:t>
          </a:r>
          <a:r>
            <a:rPr lang="en-US" b="1" dirty="0">
              <a:solidFill>
                <a:schemeClr val="bg1"/>
              </a:solidFill>
            </a:rPr>
            <a:t>understand a firm’s financial situation</a:t>
          </a:r>
          <a:r>
            <a:rPr lang="en-US" dirty="0">
              <a:solidFill>
                <a:schemeClr val="bg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bg1"/>
              </a:solidFill>
            </a:rPr>
            <a:t>The financial performance of a firm </a:t>
          </a:r>
          <a:r>
            <a:rPr lang="en-US" b="1" dirty="0">
              <a:solidFill>
                <a:schemeClr val="bg1"/>
              </a:solidFill>
            </a:rPr>
            <a:t>matters to a lot of groups</a:t>
          </a:r>
          <a:r>
            <a:rPr lang="en-US" dirty="0">
              <a:solidFill>
                <a:schemeClr val="bg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bg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bg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19510B-CCBA-C844-A09E-41890D72A888}" type="doc">
      <dgm:prSet loTypeId="urn:microsoft.com/office/officeart/2005/8/layout/radial4" loCatId="" qsTypeId="urn:microsoft.com/office/officeart/2005/8/quickstyle/simple5" qsCatId="simple" csTypeId="urn:microsoft.com/office/officeart/2005/8/colors/accent1_2" csCatId="accent1" phldr="1"/>
      <dgm:spPr/>
      <dgm:t>
        <a:bodyPr/>
        <a:lstStyle/>
        <a:p>
          <a:endParaRPr lang="en-US"/>
        </a:p>
      </dgm:t>
    </dgm:pt>
    <dgm:pt modelId="{2AB236D6-692E-7040-A72F-252A979F9540}">
      <dgm:prSet phldrT="[Text]"/>
      <dgm:spPr/>
      <dgm:t>
        <a:bodyPr/>
        <a:lstStyle/>
        <a:p>
          <a:pPr rtl="0"/>
          <a:r>
            <a:rPr lang="en-US" dirty="0"/>
            <a:t>OROA</a:t>
          </a:r>
        </a:p>
      </dgm:t>
    </dgm:pt>
    <dgm:pt modelId="{72F4F69B-E75E-234A-9A9A-9E8DDEE8609D}" type="parTrans" cxnId="{3DDB7F31-C17E-1641-9B2B-E7E903B4EDCF}">
      <dgm:prSet/>
      <dgm:spPr/>
      <dgm:t>
        <a:bodyPr/>
        <a:lstStyle/>
        <a:p>
          <a:endParaRPr lang="en-US"/>
        </a:p>
      </dgm:t>
    </dgm:pt>
    <dgm:pt modelId="{C8FC7C0C-79DA-374D-A2D1-B98DFDBEBF47}" type="sibTrans" cxnId="{3DDB7F31-C17E-1641-9B2B-E7E903B4EDCF}">
      <dgm:prSet/>
      <dgm:spPr/>
      <dgm:t>
        <a:bodyPr/>
        <a:lstStyle/>
        <a:p>
          <a:endParaRPr lang="en-US"/>
        </a:p>
      </dgm:t>
    </dgm:pt>
    <dgm:pt modelId="{E93338C1-5A2C-7F4D-89B4-90251E38C600}">
      <dgm:prSet phldrT="[Text]"/>
      <dgm:spPr/>
      <dgm:t>
        <a:bodyPr/>
        <a:lstStyle/>
        <a:p>
          <a:pPr rtl="0"/>
          <a:r>
            <a:rPr lang="en-US" dirty="0"/>
            <a:t>Operations Management</a:t>
          </a:r>
        </a:p>
      </dgm:t>
    </dgm:pt>
    <dgm:pt modelId="{28CA2B81-66CB-2440-9BB9-EA76BBF1ADB8}" type="parTrans" cxnId="{DE77DB9C-574C-5F43-8572-1B2CBCB42501}">
      <dgm:prSet/>
      <dgm:spPr/>
      <dgm:t>
        <a:bodyPr/>
        <a:lstStyle/>
        <a:p>
          <a:endParaRPr lang="en-US"/>
        </a:p>
      </dgm:t>
    </dgm:pt>
    <dgm:pt modelId="{8E1B8618-6B2D-224D-B401-7055F21C90F9}" type="sibTrans" cxnId="{DE77DB9C-574C-5F43-8572-1B2CBCB42501}">
      <dgm:prSet/>
      <dgm:spPr/>
      <dgm:t>
        <a:bodyPr/>
        <a:lstStyle/>
        <a:p>
          <a:endParaRPr lang="en-US"/>
        </a:p>
      </dgm:t>
    </dgm:pt>
    <dgm:pt modelId="{43B5FEAA-CC2D-C040-B5EC-F4BDA0DA5425}">
      <dgm:prSet phldrT="[Text]"/>
      <dgm:spPr/>
      <dgm:t>
        <a:bodyPr/>
        <a:lstStyle/>
        <a:p>
          <a:pPr rtl="0"/>
          <a:r>
            <a:rPr lang="en-US" dirty="0"/>
            <a:t>Asset Management</a:t>
          </a:r>
        </a:p>
      </dgm:t>
    </dgm:pt>
    <dgm:pt modelId="{01B0D0B1-6FC5-C047-8194-C01D9BD7D91B}" type="parTrans" cxnId="{C5484FC3-4631-4A47-9902-CE43CB2F07F5}">
      <dgm:prSet/>
      <dgm:spPr/>
      <dgm:t>
        <a:bodyPr/>
        <a:lstStyle/>
        <a:p>
          <a:endParaRPr lang="en-US"/>
        </a:p>
      </dgm:t>
    </dgm:pt>
    <dgm:pt modelId="{465FB019-DC84-A84E-BBB6-D6F9F5F5C7AF}" type="sibTrans" cxnId="{C5484FC3-4631-4A47-9902-CE43CB2F07F5}">
      <dgm:prSet/>
      <dgm:spPr/>
      <dgm:t>
        <a:bodyPr/>
        <a:lstStyle/>
        <a:p>
          <a:endParaRPr lang="en-US"/>
        </a:p>
      </dgm:t>
    </dgm:pt>
    <dgm:pt modelId="{1BBA142D-8C16-094B-BA0E-1C4224C66714}" type="pres">
      <dgm:prSet presAssocID="{D319510B-CCBA-C844-A09E-41890D72A888}" presName="cycle" presStyleCnt="0">
        <dgm:presLayoutVars>
          <dgm:chMax val="1"/>
          <dgm:dir/>
          <dgm:animLvl val="ctr"/>
          <dgm:resizeHandles val="exact"/>
        </dgm:presLayoutVars>
      </dgm:prSet>
      <dgm:spPr/>
    </dgm:pt>
    <dgm:pt modelId="{C9D0692E-0936-5E4B-A1D5-E68E6C86539F}" type="pres">
      <dgm:prSet presAssocID="{2AB236D6-692E-7040-A72F-252A979F9540}" presName="centerShape" presStyleLbl="node0" presStyleIdx="0" presStyleCnt="1"/>
      <dgm:spPr/>
    </dgm:pt>
    <dgm:pt modelId="{779CC596-D24A-994F-8E08-6E15CDE8062A}" type="pres">
      <dgm:prSet presAssocID="{28CA2B81-66CB-2440-9BB9-EA76BBF1ADB8}" presName="parTrans" presStyleLbl="bgSibTrans2D1" presStyleIdx="0" presStyleCnt="2"/>
      <dgm:spPr/>
    </dgm:pt>
    <dgm:pt modelId="{335AEB66-27DB-DD4D-9C38-9221D7F264F2}" type="pres">
      <dgm:prSet presAssocID="{E93338C1-5A2C-7F4D-89B4-90251E38C600}" presName="node" presStyleLbl="node1" presStyleIdx="0" presStyleCnt="2">
        <dgm:presLayoutVars>
          <dgm:bulletEnabled val="1"/>
        </dgm:presLayoutVars>
      </dgm:prSet>
      <dgm:spPr/>
    </dgm:pt>
    <dgm:pt modelId="{FFB0F917-A5A3-C840-8776-2B6BC0848105}" type="pres">
      <dgm:prSet presAssocID="{01B0D0B1-6FC5-C047-8194-C01D9BD7D91B}" presName="parTrans" presStyleLbl="bgSibTrans2D1" presStyleIdx="1" presStyleCnt="2"/>
      <dgm:spPr/>
    </dgm:pt>
    <dgm:pt modelId="{A17743A2-E33A-614E-9C2F-B6A24E9845C7}" type="pres">
      <dgm:prSet presAssocID="{43B5FEAA-CC2D-C040-B5EC-F4BDA0DA5425}" presName="node" presStyleLbl="node1" presStyleIdx="1" presStyleCnt="2">
        <dgm:presLayoutVars>
          <dgm:bulletEnabled val="1"/>
        </dgm:presLayoutVars>
      </dgm:prSet>
      <dgm:spPr/>
    </dgm:pt>
  </dgm:ptLst>
  <dgm:cxnLst>
    <dgm:cxn modelId="{FAD66D1D-5CB5-7C46-B03A-9D489E5167A3}" type="presOf" srcId="{28CA2B81-66CB-2440-9BB9-EA76BBF1ADB8}" destId="{779CC596-D24A-994F-8E08-6E15CDE8062A}" srcOrd="0" destOrd="0" presId="urn:microsoft.com/office/officeart/2005/8/layout/radial4"/>
    <dgm:cxn modelId="{3DDB7F31-C17E-1641-9B2B-E7E903B4EDCF}" srcId="{D319510B-CCBA-C844-A09E-41890D72A888}" destId="{2AB236D6-692E-7040-A72F-252A979F9540}" srcOrd="0" destOrd="0" parTransId="{72F4F69B-E75E-234A-9A9A-9E8DDEE8609D}" sibTransId="{C8FC7C0C-79DA-374D-A2D1-B98DFDBEBF47}"/>
    <dgm:cxn modelId="{03E30F56-8558-A84D-85BE-7DAF55693CEB}" type="presOf" srcId="{43B5FEAA-CC2D-C040-B5EC-F4BDA0DA5425}" destId="{A17743A2-E33A-614E-9C2F-B6A24E9845C7}" srcOrd="0" destOrd="0" presId="urn:microsoft.com/office/officeart/2005/8/layout/radial4"/>
    <dgm:cxn modelId="{3A0BBF58-58FB-3F47-9BB5-FF0B99E59482}" type="presOf" srcId="{2AB236D6-692E-7040-A72F-252A979F9540}" destId="{C9D0692E-0936-5E4B-A1D5-E68E6C86539F}" srcOrd="0" destOrd="0" presId="urn:microsoft.com/office/officeart/2005/8/layout/radial4"/>
    <dgm:cxn modelId="{A051BD8A-B3B6-914C-B180-576EBD363B39}" type="presOf" srcId="{E93338C1-5A2C-7F4D-89B4-90251E38C600}" destId="{335AEB66-27DB-DD4D-9C38-9221D7F264F2}" srcOrd="0" destOrd="0" presId="urn:microsoft.com/office/officeart/2005/8/layout/radial4"/>
    <dgm:cxn modelId="{DE77DB9C-574C-5F43-8572-1B2CBCB42501}" srcId="{2AB236D6-692E-7040-A72F-252A979F9540}" destId="{E93338C1-5A2C-7F4D-89B4-90251E38C600}" srcOrd="0" destOrd="0" parTransId="{28CA2B81-66CB-2440-9BB9-EA76BBF1ADB8}" sibTransId="{8E1B8618-6B2D-224D-B401-7055F21C90F9}"/>
    <dgm:cxn modelId="{45292FA6-9D54-FA4A-8D25-EB520107C76A}" type="presOf" srcId="{D319510B-CCBA-C844-A09E-41890D72A888}" destId="{1BBA142D-8C16-094B-BA0E-1C4224C66714}" srcOrd="0" destOrd="0" presId="urn:microsoft.com/office/officeart/2005/8/layout/radial4"/>
    <dgm:cxn modelId="{C5484FC3-4631-4A47-9902-CE43CB2F07F5}" srcId="{2AB236D6-692E-7040-A72F-252A979F9540}" destId="{43B5FEAA-CC2D-C040-B5EC-F4BDA0DA5425}" srcOrd="1" destOrd="0" parTransId="{01B0D0B1-6FC5-C047-8194-C01D9BD7D91B}" sibTransId="{465FB019-DC84-A84E-BBB6-D6F9F5F5C7AF}"/>
    <dgm:cxn modelId="{8A4220D2-0231-B044-BF96-90F584D32E48}" type="presOf" srcId="{01B0D0B1-6FC5-C047-8194-C01D9BD7D91B}" destId="{FFB0F917-A5A3-C840-8776-2B6BC0848105}" srcOrd="0" destOrd="0" presId="urn:microsoft.com/office/officeart/2005/8/layout/radial4"/>
    <dgm:cxn modelId="{8C559E2B-539C-6648-9358-CA350B23F15C}" type="presParOf" srcId="{1BBA142D-8C16-094B-BA0E-1C4224C66714}" destId="{C9D0692E-0936-5E4B-A1D5-E68E6C86539F}" srcOrd="0" destOrd="0" presId="urn:microsoft.com/office/officeart/2005/8/layout/radial4"/>
    <dgm:cxn modelId="{F934BBDE-9BB1-A84B-A3F4-3AD116763091}" type="presParOf" srcId="{1BBA142D-8C16-094B-BA0E-1C4224C66714}" destId="{779CC596-D24A-994F-8E08-6E15CDE8062A}" srcOrd="1" destOrd="0" presId="urn:microsoft.com/office/officeart/2005/8/layout/radial4"/>
    <dgm:cxn modelId="{F44EA1C6-D8EE-5E4B-A492-3FAED2C430BD}" type="presParOf" srcId="{1BBA142D-8C16-094B-BA0E-1C4224C66714}" destId="{335AEB66-27DB-DD4D-9C38-9221D7F264F2}" srcOrd="2" destOrd="0" presId="urn:microsoft.com/office/officeart/2005/8/layout/radial4"/>
    <dgm:cxn modelId="{85BD54C6-B1F8-BB47-A1DA-182B77DEF8DF}" type="presParOf" srcId="{1BBA142D-8C16-094B-BA0E-1C4224C66714}" destId="{FFB0F917-A5A3-C840-8776-2B6BC0848105}" srcOrd="3" destOrd="0" presId="urn:microsoft.com/office/officeart/2005/8/layout/radial4"/>
    <dgm:cxn modelId="{E85AB759-183B-C647-BD2B-3EF5DCADCE54}" type="presParOf" srcId="{1BBA142D-8C16-094B-BA0E-1C4224C66714}" destId="{A17743A2-E33A-614E-9C2F-B6A24E9845C7}"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goal of this chapter is not to make you an accountant, but instead to provide you with the tools to </a:t>
          </a:r>
          <a:r>
            <a:rPr lang="en-US" sz="1900" b="1" kern="1200" dirty="0">
              <a:solidFill>
                <a:schemeClr val="bg1"/>
              </a:solidFill>
            </a:rPr>
            <a:t>understand a firm’s financial situation</a:t>
          </a:r>
          <a:r>
            <a:rPr lang="en-US" sz="1900" kern="1200" dirty="0">
              <a:solidFill>
                <a:schemeClr val="bg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financial performance of a firm </a:t>
          </a:r>
          <a:r>
            <a:rPr lang="en-US" sz="1900" b="1" kern="1200" dirty="0">
              <a:solidFill>
                <a:schemeClr val="bg1"/>
              </a:solidFill>
            </a:rPr>
            <a:t>matters to a lot of groups</a:t>
          </a:r>
          <a:r>
            <a:rPr lang="en-US" sz="1900" kern="1200" dirty="0">
              <a:solidFill>
                <a:schemeClr val="bg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0692E-0936-5E4B-A1D5-E68E6C86539F}">
      <dsp:nvSpPr>
        <dsp:cNvPr id="0" name=""/>
        <dsp:cNvSpPr/>
      </dsp:nvSpPr>
      <dsp:spPr>
        <a:xfrm>
          <a:off x="2781299" y="2266729"/>
          <a:ext cx="2565400" cy="256540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2489200" rtl="0">
            <a:lnSpc>
              <a:spcPct val="90000"/>
            </a:lnSpc>
            <a:spcBef>
              <a:spcPct val="0"/>
            </a:spcBef>
            <a:spcAft>
              <a:spcPct val="35000"/>
            </a:spcAft>
            <a:buNone/>
          </a:pPr>
          <a:r>
            <a:rPr lang="en-US" sz="5600" kern="1200" dirty="0"/>
            <a:t>OROA</a:t>
          </a:r>
        </a:p>
      </dsp:txBody>
      <dsp:txXfrm>
        <a:off x="3156993" y="2642423"/>
        <a:ext cx="1814012" cy="1814012"/>
      </dsp:txXfrm>
    </dsp:sp>
    <dsp:sp modelId="{779CC596-D24A-994F-8E08-6E15CDE8062A}">
      <dsp:nvSpPr>
        <dsp:cNvPr id="0" name=""/>
        <dsp:cNvSpPr/>
      </dsp:nvSpPr>
      <dsp:spPr>
        <a:xfrm rot="12900000">
          <a:off x="1038216"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35AEB66-27DB-DD4D-9C38-9221D7F264F2}">
      <dsp:nvSpPr>
        <dsp:cNvPr id="0" name=""/>
        <dsp:cNvSpPr/>
      </dsp:nvSpPr>
      <dsp:spPr>
        <a:xfrm>
          <a:off x="6219"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rtl="0">
            <a:lnSpc>
              <a:spcPct val="90000"/>
            </a:lnSpc>
            <a:spcBef>
              <a:spcPct val="0"/>
            </a:spcBef>
            <a:spcAft>
              <a:spcPct val="35000"/>
            </a:spcAft>
            <a:buNone/>
          </a:pPr>
          <a:r>
            <a:rPr lang="en-US" sz="3100" kern="1200" dirty="0"/>
            <a:t>Operations Management</a:t>
          </a:r>
        </a:p>
      </dsp:txBody>
      <dsp:txXfrm>
        <a:off x="63324" y="643642"/>
        <a:ext cx="2322920" cy="1835494"/>
      </dsp:txXfrm>
    </dsp:sp>
    <dsp:sp modelId="{FFB0F917-A5A3-C840-8776-2B6BC0848105}">
      <dsp:nvSpPr>
        <dsp:cNvPr id="0" name=""/>
        <dsp:cNvSpPr/>
      </dsp:nvSpPr>
      <dsp:spPr>
        <a:xfrm rot="19500000">
          <a:off x="5026525" y="1787538"/>
          <a:ext cx="2063257" cy="731139"/>
        </a:xfrm>
        <a:prstGeom prst="lef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7743A2-E33A-614E-9C2F-B6A24E9845C7}">
      <dsp:nvSpPr>
        <dsp:cNvPr id="0" name=""/>
        <dsp:cNvSpPr/>
      </dsp:nvSpPr>
      <dsp:spPr>
        <a:xfrm>
          <a:off x="5684650" y="586537"/>
          <a:ext cx="2437130" cy="194970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9055" tIns="59055" rIns="59055" bIns="59055" numCol="1" spcCol="1270" anchor="ctr" anchorCtr="0">
          <a:noAutofit/>
        </a:bodyPr>
        <a:lstStyle/>
        <a:p>
          <a:pPr marL="0" lvl="0" indent="0" algn="ctr" defTabSz="1377950" rtl="0">
            <a:lnSpc>
              <a:spcPct val="90000"/>
            </a:lnSpc>
            <a:spcBef>
              <a:spcPct val="0"/>
            </a:spcBef>
            <a:spcAft>
              <a:spcPct val="35000"/>
            </a:spcAft>
            <a:buNone/>
          </a:pPr>
          <a:r>
            <a:rPr lang="en-US" sz="3100" kern="1200" dirty="0"/>
            <a:t>Asset Management</a:t>
          </a:r>
        </a:p>
      </dsp:txBody>
      <dsp:txXfrm>
        <a:off x="5741755" y="643642"/>
        <a:ext cx="2322920" cy="18354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5</a:t>
            </a:fld>
            <a:endParaRPr lang="en-US"/>
          </a:p>
        </p:txBody>
      </p:sp>
    </p:spTree>
    <p:extLst>
      <p:ext uri="{BB962C8B-B14F-4D97-AF65-F5344CB8AC3E}">
        <p14:creationId xmlns:p14="http://schemas.microsoft.com/office/powerpoint/2010/main" val="1373968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83065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20107698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208815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4058156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3887055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12047481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22004044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53014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8066251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415658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8882847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3872040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1695231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442215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1544390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24850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23</a:t>
            </a:fld>
            <a:endParaRPr lang="en-US"/>
          </a:p>
        </p:txBody>
      </p:sp>
    </p:spTree>
    <p:extLst>
      <p:ext uri="{BB962C8B-B14F-4D97-AF65-F5344CB8AC3E}">
        <p14:creationId xmlns:p14="http://schemas.microsoft.com/office/powerpoint/2010/main" val="15116601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35931347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3476770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21820223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8591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42359218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40505078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33</a:t>
            </a:fld>
            <a:endParaRPr lang="en-US"/>
          </a:p>
        </p:txBody>
      </p:sp>
    </p:spTree>
    <p:extLst>
      <p:ext uri="{BB962C8B-B14F-4D97-AF65-F5344CB8AC3E}">
        <p14:creationId xmlns:p14="http://schemas.microsoft.com/office/powerpoint/2010/main" val="11940053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3378999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37302021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38</a:t>
            </a:fld>
            <a:endParaRPr lang="en-US"/>
          </a:p>
        </p:txBody>
      </p:sp>
    </p:spTree>
    <p:extLst>
      <p:ext uri="{BB962C8B-B14F-4D97-AF65-F5344CB8AC3E}">
        <p14:creationId xmlns:p14="http://schemas.microsoft.com/office/powerpoint/2010/main" val="42123190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9675901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19528312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37126914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985744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36568356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24865949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27452133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33910815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lvl1pPr>
              <a:defRPr b="1">
                <a:solidFill>
                  <a:srgbClr val="0070C0"/>
                </a:solidFill>
              </a:defRPr>
            </a:lvl1p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6820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70" r:id="rId16"/>
  </p:sldLayoutIdLst>
  <p:txStyles>
    <p:titleStyle>
      <a:lvl1pPr algn="l" defTabSz="914400" rtl="0" eaLnBrk="1" latinLnBrk="0" hangingPunct="1">
        <a:lnSpc>
          <a:spcPct val="90000"/>
        </a:lnSpc>
        <a:spcBef>
          <a:spcPct val="0"/>
        </a:spcBef>
        <a:buNone/>
        <a:defRPr sz="4400" b="1" kern="1200">
          <a:solidFill>
            <a:srgbClr val="0070C0"/>
          </a:solidFill>
          <a:latin typeface="+mj-lt"/>
          <a:ea typeface="+mj-ea"/>
          <a:cs typeface="+mj-cs"/>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8.png"/><Relationship Id="rId7"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00986"/>
          </a:xfrm>
          <a:prstGeom prst="rect">
            <a:avLst/>
          </a:prstGeom>
          <a:noFill/>
        </p:spPr>
        <p:txBody>
          <a:bodyPr wrap="square" rtlCol="0">
            <a:spAutoFit/>
          </a:bodyPr>
          <a:lstStyle/>
          <a:p>
            <a:pPr marL="514350" indent="-514350" algn="just">
              <a:buFont typeface="+mj-lt"/>
              <a:buAutoNum type="arabicPeriod"/>
            </a:pPr>
            <a:r>
              <a:rPr lang="en-US" dirty="0">
                <a:solidFill>
                  <a:schemeClr val="bg1"/>
                </a:solidFill>
              </a:rPr>
              <a:t>Compute a company’s profits, as reflected by its income statement.</a:t>
            </a:r>
          </a:p>
          <a:p>
            <a:pPr marL="514350" indent="-514350" algn="just">
              <a:buFont typeface="+mj-lt"/>
              <a:buAutoNum type="arabicPeriod"/>
            </a:pPr>
            <a:r>
              <a:rPr lang="en-US" dirty="0">
                <a:solidFill>
                  <a:schemeClr val="bg1"/>
                </a:solidFill>
              </a:rPr>
              <a:t>Determine a firm’s financial position at a point in time based on its balance sheet.</a:t>
            </a:r>
          </a:p>
          <a:p>
            <a:pPr marL="514350" indent="-514350" algn="just">
              <a:buFont typeface="+mj-lt"/>
              <a:buAutoNum type="arabicPeriod"/>
            </a:pPr>
            <a:r>
              <a:rPr lang="en-US" dirty="0">
                <a:solidFill>
                  <a:schemeClr val="bg1"/>
                </a:solidFill>
              </a:rPr>
              <a:t>Measure a company’s cash flows. </a:t>
            </a:r>
          </a:p>
          <a:p>
            <a:pPr marL="514350" indent="-514350" algn="just">
              <a:buFont typeface="+mj-lt"/>
              <a:buAutoNum type="arabicPeriod"/>
            </a:pPr>
            <a:r>
              <a:rPr lang="en-US" dirty="0">
                <a:solidFill>
                  <a:schemeClr val="bg1"/>
                </a:solidFill>
              </a:rPr>
              <a:t>Explain the purpose and importance of financial analysis. </a:t>
            </a:r>
          </a:p>
          <a:p>
            <a:pPr marL="514350" indent="-514350" algn="just">
              <a:buFont typeface="+mj-lt"/>
              <a:buAutoNum type="arabicPeriod"/>
            </a:pPr>
            <a:r>
              <a:rPr lang="en-US" dirty="0">
                <a:solidFill>
                  <a:schemeClr val="bg1"/>
                </a:solidFill>
              </a:rPr>
              <a:t> Calculate and use a comprehensive set of measurements to evaluate a company’s performance.</a:t>
            </a:r>
          </a:p>
          <a:p>
            <a:pPr marL="514350" indent="-514350" algn="just">
              <a:buFont typeface="+mj-lt"/>
              <a:buAutoNum type="arabicPeriod"/>
            </a:pPr>
            <a:r>
              <a:rPr lang="en-US" dirty="0">
                <a:solidFill>
                  <a:schemeClr val="bg1"/>
                </a:solidFill>
              </a:rPr>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1348269994"/>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solidFill>
                  <a:schemeClr val="bg1">
                    <a:lumMod val="95000"/>
                    <a:lumOff val="5000"/>
                  </a:schemeClr>
                </a:solidFill>
              </a:rPr>
              <a:t>2. Operating Profitability</a:t>
            </a:r>
          </a:p>
        </p:txBody>
      </p:sp>
      <p:sp>
        <p:nvSpPr>
          <p:cNvPr id="2" name="Slide Number Placeholder 1">
            <a:extLst>
              <a:ext uri="{FF2B5EF4-FFF2-40B4-BE49-F238E27FC236}">
                <a16:creationId xmlns:a16="http://schemas.microsoft.com/office/drawing/2014/main" id="{4E00EF38-9735-0745-9F09-D722F25AA85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4076153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2</a:t>
            </a:r>
          </a:p>
          <a:p>
            <a:pPr algn="ctr"/>
            <a:r>
              <a:rPr lang="en-US" sz="4000" b="1" dirty="0"/>
              <a:t>Are the Firm’s Managers Generating Adequate Operating Profits from the Company’s Assets?</a:t>
            </a:r>
            <a:br>
              <a:rPr lang="en-US" sz="4000" b="1" dirty="0"/>
            </a:br>
            <a:endParaRPr lang="en-EG" sz="4000" dirty="0"/>
          </a:p>
        </p:txBody>
      </p:sp>
    </p:spTree>
    <p:extLst>
      <p:ext uri="{BB962C8B-B14F-4D97-AF65-F5344CB8AC3E}">
        <p14:creationId xmlns:p14="http://schemas.microsoft.com/office/powerpoint/2010/main" val="1893629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mpany profits to personal ownership via special contributions">
            <a:extLst>
              <a:ext uri="{FF2B5EF4-FFF2-40B4-BE49-F238E27FC236}">
                <a16:creationId xmlns:a16="http://schemas.microsoft.com/office/drawing/2014/main" id="{66033FD9-2018-EC4E-BF33-C69F3D2E8E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02" b="1667"/>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030"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1480458" y="3752850"/>
            <a:ext cx="10228938" cy="2452687"/>
          </a:xfrm>
        </p:spPr>
        <p:txBody>
          <a:bodyPr vert="horz" lIns="91440" tIns="45720" rIns="91440" bIns="45720" rtlCol="0" anchor="ctr">
            <a:normAutofit/>
          </a:bodyPr>
          <a:lstStyle/>
          <a:p>
            <a:pPr algn="just"/>
            <a:r>
              <a:rPr lang="en-US" sz="1800" dirty="0"/>
              <a:t>We now switch to a different dimension of performance—the firm’s profitability. </a:t>
            </a:r>
          </a:p>
          <a:p>
            <a:pPr algn="just"/>
            <a:r>
              <a:rPr lang="en-US" sz="1800" dirty="0"/>
              <a:t>The question here is, </a:t>
            </a:r>
            <a:r>
              <a:rPr lang="en-US" sz="1800" b="1" dirty="0"/>
              <a:t>“Do the firm’s managers produce adequate profits from the company’s assets?” </a:t>
            </a:r>
          </a:p>
          <a:p>
            <a:pPr algn="just"/>
            <a:r>
              <a:rPr lang="en-US" sz="1800" dirty="0"/>
              <a:t>One of the most important ways managers create shareholder value is to earn strong profits on the assets in which they have invested.</a:t>
            </a:r>
          </a:p>
          <a:p>
            <a:endParaRPr lang="en-US" sz="1800" dirty="0"/>
          </a:p>
        </p:txBody>
      </p:sp>
      <p:sp>
        <p:nvSpPr>
          <p:cNvPr id="3" name="Slide Number Placeholder 2">
            <a:extLst>
              <a:ext uri="{FF2B5EF4-FFF2-40B4-BE49-F238E27FC236}">
                <a16:creationId xmlns:a16="http://schemas.microsoft.com/office/drawing/2014/main" id="{7CB07319-A193-0043-BAA6-CD8520CA15F6}"/>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3878410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Autofit/>
          </a:bodyPr>
          <a:lstStyle/>
          <a:p>
            <a:r>
              <a:rPr lang="en-US" sz="3200" b="1" dirty="0">
                <a:latin typeface="Times New Roman" panose="02020603050405020304" pitchFamily="18" charset="0"/>
                <a:cs typeface="Times New Roman" panose="02020603050405020304" pitchFamily="18" charset="0"/>
              </a:rPr>
              <a:t>Question 2: Are the Firm’s Managers Generating Adequate Operating Profits from the Company’s Assets?</a:t>
            </a:r>
            <a:br>
              <a:rPr lang="en-US" sz="3200" b="1" dirty="0">
                <a:latin typeface="Times New Roman" panose="02020603050405020304" pitchFamily="18" charset="0"/>
                <a:cs typeface="Times New Roman" panose="02020603050405020304" pitchFamily="18" charset="0"/>
              </a:rPr>
            </a:br>
            <a:endParaRPr lang="en-EG" sz="32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a:bodyPr>
          <a:lstStyle/>
          <a:p>
            <a:pPr algn="just"/>
            <a:r>
              <a:rPr lang="en-US" dirty="0"/>
              <a:t>To answer this all-important question, think about the process of financing a company in its simplest form, a firm’s shareholders invest in a business. </a:t>
            </a:r>
          </a:p>
          <a:p>
            <a:pPr algn="just"/>
            <a:r>
              <a:rPr lang="en-US" dirty="0"/>
              <a:t>The company may also borrow additional money from other sources (banks and so forth). The purpose of making these investments is to create profits. </a:t>
            </a:r>
          </a:p>
          <a:p>
            <a:pPr algn="just"/>
            <a:r>
              <a:rPr lang="en-US" dirty="0"/>
              <a:t>Figure 4-2 graphically illustrates this process for Home Depot, where we see that the shareholders invested $18.889 billion in the company, and that the company borrowed another $21.236 billion, which together allowed the company to finance $40.125 billion of assets. </a:t>
            </a:r>
          </a:p>
          <a:p>
            <a:pPr algn="just"/>
            <a:r>
              <a:rPr lang="en-US" dirty="0"/>
              <a:t>These assets were then used to produce $5.803 billion in operating profits.</a:t>
            </a:r>
          </a:p>
          <a:p>
            <a:pPr algn="just"/>
            <a:endParaRPr lang="en-EG" dirty="0"/>
          </a:p>
        </p:txBody>
      </p:sp>
      <p:sp>
        <p:nvSpPr>
          <p:cNvPr id="4" name="Slide Number Placeholder 3">
            <a:extLst>
              <a:ext uri="{FF2B5EF4-FFF2-40B4-BE49-F238E27FC236}">
                <a16:creationId xmlns:a16="http://schemas.microsoft.com/office/drawing/2014/main" id="{6F9DEB6B-DB4A-294E-8FB1-E70F10858CD5}"/>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Tree>
    <p:extLst>
      <p:ext uri="{BB962C8B-B14F-4D97-AF65-F5344CB8AC3E}">
        <p14:creationId xmlns:p14="http://schemas.microsoft.com/office/powerpoint/2010/main" val="350992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3924CF6C-90B6-4448-A865-26838430B3E9}"/>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381" t="15664" r="24897" b="65089"/>
          <a:stretch/>
        </p:blipFill>
        <p:spPr>
          <a:xfrm>
            <a:off x="0" y="0"/>
            <a:ext cx="12191999" cy="5966085"/>
          </a:xfrm>
        </p:spPr>
      </p:pic>
      <p:sp>
        <p:nvSpPr>
          <p:cNvPr id="3" name="Slide Number Placeholder 2">
            <a:extLst>
              <a:ext uri="{FF2B5EF4-FFF2-40B4-BE49-F238E27FC236}">
                <a16:creationId xmlns:a16="http://schemas.microsoft.com/office/drawing/2014/main" id="{4BE0748A-4E3A-6244-B71D-F20F33564B75}"/>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Tree>
    <p:extLst>
      <p:ext uri="{BB962C8B-B14F-4D97-AF65-F5344CB8AC3E}">
        <p14:creationId xmlns:p14="http://schemas.microsoft.com/office/powerpoint/2010/main" val="3127221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Notice that </a:t>
            </a:r>
            <a:r>
              <a:rPr lang="en-US" b="1" dirty="0">
                <a:solidFill>
                  <a:schemeClr val="accent2">
                    <a:lumMod val="75000"/>
                  </a:schemeClr>
                </a:solidFill>
              </a:rPr>
              <a:t>we are using operating profits rather than net income. </a:t>
            </a:r>
          </a:p>
          <a:p>
            <a:pPr algn="just"/>
            <a:r>
              <a:rPr lang="en-US" b="1" dirty="0">
                <a:solidFill>
                  <a:schemeClr val="accent2">
                    <a:lumMod val="75000"/>
                  </a:schemeClr>
                </a:solidFill>
              </a:rPr>
              <a:t> </a:t>
            </a:r>
            <a:r>
              <a:rPr lang="en-US" dirty="0"/>
              <a:t>Operating profits are the income generated from the firm’s assets independent of how the firm is financed..</a:t>
            </a:r>
          </a:p>
          <a:p>
            <a:pPr algn="just"/>
            <a:r>
              <a:rPr lang="en-US" dirty="0"/>
              <a:t>While knowing the dollar amount of a firm’s operating profits is important, we also want to know the amount of operating profits relative to the total assets employed. </a:t>
            </a:r>
          </a:p>
          <a:p>
            <a:pPr algn="just"/>
            <a:r>
              <a:rPr lang="en-US" dirty="0"/>
              <a:t>In other words, </a:t>
            </a:r>
            <a:r>
              <a:rPr lang="en-US" b="1" dirty="0">
                <a:solidFill>
                  <a:srgbClr val="00B050"/>
                </a:solidFill>
              </a:rPr>
              <a:t>we want to know how much operating profit is generated per dollar of assets used; that is, we are interested in a firm’s return on its asset investment</a:t>
            </a:r>
            <a:r>
              <a:rPr lang="en-US" dirty="0"/>
              <a:t>. </a:t>
            </a:r>
          </a:p>
          <a:p>
            <a:pPr algn="just"/>
            <a:r>
              <a:rPr lang="en-US" dirty="0"/>
              <a:t>We find this return by calculating the operating return on assets (OROA) as follows:</a:t>
            </a:r>
          </a:p>
          <a:p>
            <a:pPr marL="0" indent="0" algn="ctr">
              <a:buNone/>
            </a:pPr>
            <a:r>
              <a:rPr lang="en-US" b="1" dirty="0"/>
              <a:t>Operating return on assets = operating profits / total assets</a:t>
            </a:r>
          </a:p>
          <a:p>
            <a:pPr algn="just"/>
            <a:r>
              <a:rPr lang="en-US" dirty="0"/>
              <a:t>For Home Depot:</a:t>
            </a:r>
          </a:p>
          <a:p>
            <a:pPr marL="0" indent="0" algn="just">
              <a:buNone/>
            </a:pPr>
            <a:r>
              <a:rPr lang="en-US" b="1" dirty="0"/>
              <a:t>Operating return on assets </a:t>
            </a:r>
            <a:r>
              <a:rPr lang="en-US" dirty="0"/>
              <a:t>= operating profits / total assets </a:t>
            </a:r>
          </a:p>
          <a:p>
            <a:pPr marL="0" indent="0" algn="just">
              <a:buNone/>
            </a:pPr>
            <a:r>
              <a:rPr lang="en-US" dirty="0"/>
              <a:t>				= $5,803M / $40,125M = 0.145 = 14.5%</a:t>
            </a:r>
          </a:p>
          <a:p>
            <a:pPr algn="just"/>
            <a:endParaRPr lang="en-EG" dirty="0"/>
          </a:p>
        </p:txBody>
      </p:sp>
      <p:sp>
        <p:nvSpPr>
          <p:cNvPr id="4" name="Slide Number Placeholder 3">
            <a:extLst>
              <a:ext uri="{FF2B5EF4-FFF2-40B4-BE49-F238E27FC236}">
                <a16:creationId xmlns:a16="http://schemas.microsoft.com/office/drawing/2014/main" id="{8F6C5864-729A-2D45-92C9-55F83B557B53}"/>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4200466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1. Operating Return on Assets (OROA)</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pPr algn="just"/>
            <a:r>
              <a:rPr lang="en-US" dirty="0"/>
              <a:t>Lowe’s operating return on assets 10.6%</a:t>
            </a:r>
          </a:p>
          <a:p>
            <a:pPr algn="just"/>
            <a:r>
              <a:rPr lang="en-US" dirty="0"/>
              <a:t>Thus, Home Depot earned a higher return on its assets relative to Lowe’s—14.5 cents of operating profits for every $1 of assets for Home Depot, compared to 10.6 cents for Lowe’s.</a:t>
            </a:r>
          </a:p>
          <a:p>
            <a:pPr algn="just"/>
            <a:r>
              <a:rPr lang="en-US" dirty="0"/>
              <a:t>Clearly, Home Depot was doing something better than Lowe’s when it came to earning a higher return on its assets. But what? The answer lies in two areas: </a:t>
            </a:r>
          </a:p>
          <a:p>
            <a:pPr lvl="1" algn="just"/>
            <a:r>
              <a:rPr lang="en-US" dirty="0"/>
              <a:t>(1) how effectively the company’s income statement was being managed or what we will call </a:t>
            </a:r>
            <a:r>
              <a:rPr lang="en-US" b="1" dirty="0">
                <a:solidFill>
                  <a:schemeClr val="accent2">
                    <a:lumMod val="75000"/>
                  </a:schemeClr>
                </a:solidFill>
              </a:rPr>
              <a:t>operations management</a:t>
            </a:r>
            <a:r>
              <a:rPr lang="en-US" dirty="0"/>
              <a:t>, which involves the day-to-day buying and selling of a firm’s goods or services as reflected in the income statement; and </a:t>
            </a:r>
          </a:p>
          <a:p>
            <a:pPr lvl="1" algn="just"/>
            <a:r>
              <a:rPr lang="en-US" dirty="0"/>
              <a:t>(2) how efficiently assets are being managed to generate sales, or </a:t>
            </a:r>
            <a:r>
              <a:rPr lang="en-US" b="1" dirty="0"/>
              <a:t>asset management</a:t>
            </a:r>
            <a:r>
              <a:rPr lang="en-US" dirty="0"/>
              <a:t>. </a:t>
            </a:r>
          </a:p>
          <a:p>
            <a:pPr lvl="1" algn="just"/>
            <a:r>
              <a:rPr lang="en-US" b="1" dirty="0"/>
              <a:t>That these two issues relate to the operating return on assets can be seen by using two other ratios—operating profit margin and total asset turnover.</a:t>
            </a:r>
          </a:p>
          <a:p>
            <a:pPr algn="just"/>
            <a:endParaRPr lang="en-US" b="1" dirty="0"/>
          </a:p>
          <a:p>
            <a:pPr algn="just"/>
            <a:endParaRPr lang="en-EG" dirty="0"/>
          </a:p>
        </p:txBody>
      </p:sp>
      <p:sp>
        <p:nvSpPr>
          <p:cNvPr id="4" name="Slide Number Placeholder 3">
            <a:extLst>
              <a:ext uri="{FF2B5EF4-FFF2-40B4-BE49-F238E27FC236}">
                <a16:creationId xmlns:a16="http://schemas.microsoft.com/office/drawing/2014/main" id="{DF486809-797A-814A-B7BA-6BDAA9B09777}"/>
              </a:ext>
            </a:extLst>
          </p:cNvPr>
          <p:cNvSpPr>
            <a:spLocks noGrp="1"/>
          </p:cNvSpPr>
          <p:nvPr>
            <p:ph type="sldNum" sz="quarter" idx="12"/>
          </p:nvPr>
        </p:nvSpPr>
        <p:spPr/>
        <p:txBody>
          <a:bodyPr/>
          <a:lstStyle/>
          <a:p>
            <a:fld id="{AF3A9E09-1372-4915-B62F-D3AC7680CC12}" type="slidenum">
              <a:rPr lang="en-US" smtClean="0"/>
              <a:pPr/>
              <a:t>11</a:t>
            </a:fld>
            <a:endParaRPr lang="en-US" dirty="0"/>
          </a:p>
        </p:txBody>
      </p:sp>
    </p:spTree>
    <p:extLst>
      <p:ext uri="{BB962C8B-B14F-4D97-AF65-F5344CB8AC3E}">
        <p14:creationId xmlns:p14="http://schemas.microsoft.com/office/powerpoint/2010/main" val="1684837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a:extLst>
              <a:ext uri="{FF2B5EF4-FFF2-40B4-BE49-F238E27FC236}">
                <a16:creationId xmlns:a16="http://schemas.microsoft.com/office/drawing/2014/main" id="{C650E185-9952-7841-BBED-6A19D1CE3C34}"/>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a:extLst>
              <a:ext uri="{FF2B5EF4-FFF2-40B4-BE49-F238E27FC236}">
                <a16:creationId xmlns:a16="http://schemas.microsoft.com/office/drawing/2014/main" id="{42E8D436-13D8-574F-B86B-D51D602E60F5}"/>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291796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325AF46A-46B7-2146-8ED8-DBC5AC95FF28}"/>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5533" t="25483" r="49788" b="59200"/>
          <a:stretch/>
        </p:blipFill>
        <p:spPr>
          <a:xfrm>
            <a:off x="0" y="0"/>
            <a:ext cx="12192000" cy="5651292"/>
          </a:xfrm>
        </p:spPr>
      </p:pic>
      <p:sp>
        <p:nvSpPr>
          <p:cNvPr id="3" name="Slide Number Placeholder 2">
            <a:extLst>
              <a:ext uri="{FF2B5EF4-FFF2-40B4-BE49-F238E27FC236}">
                <a16:creationId xmlns:a16="http://schemas.microsoft.com/office/drawing/2014/main" id="{0DEFF5CC-7F4E-B741-A24D-B6954C8E6ADE}"/>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Tree>
    <p:extLst>
      <p:ext uri="{BB962C8B-B14F-4D97-AF65-F5344CB8AC3E}">
        <p14:creationId xmlns:p14="http://schemas.microsoft.com/office/powerpoint/2010/main" val="93500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r>
              <a:rPr lang="en-US" dirty="0"/>
              <a:t>The first component of the operating return on assets (OROA), the operating profit margin, is an indicator of how well the company manages its operations— that is, how well revenues are being generated and costs and expenses controlled.</a:t>
            </a:r>
          </a:p>
          <a:p>
            <a:r>
              <a:rPr lang="en-US" dirty="0"/>
              <a:t>The operating profit margin measures how well a firm is managing its cost of operations, in terms of both the cost of goods sold and operating expenses (marketing expenses, general and administrative expenses, and depreciation expenses) relative to the firm’s revenues. </a:t>
            </a:r>
          </a:p>
          <a:p>
            <a:r>
              <a:rPr lang="en-US" dirty="0"/>
              <a:t>All else being equal, the objective for managing operations is to keep costs and expenses low relative to sales. Thus, we use the operating profit margin to measure how well the firm is managing its income statement, where:</a:t>
            </a:r>
          </a:p>
          <a:p>
            <a:pPr marL="0" indent="0" algn="ctr">
              <a:buNone/>
            </a:pPr>
            <a:r>
              <a:rPr lang="en-US" b="1" dirty="0"/>
              <a:t>Operating profit margin = operating profits / sales</a:t>
            </a:r>
          </a:p>
          <a:p>
            <a:r>
              <a:rPr lang="en-US" dirty="0"/>
              <a:t>For Home Depot:</a:t>
            </a:r>
          </a:p>
          <a:p>
            <a:pPr marL="0" indent="0">
              <a:buNone/>
            </a:pPr>
            <a:r>
              <a:rPr lang="en-US" dirty="0"/>
              <a:t>Operating profit margin = operating profits / sales = $5,803M / $67,997M</a:t>
            </a:r>
          </a:p>
          <a:p>
            <a:pPr marL="0" indent="0">
              <a:buNone/>
            </a:pPr>
            <a:r>
              <a:rPr lang="en-US" dirty="0"/>
              <a:t>		               = 0.085 = 8.5%</a:t>
            </a:r>
          </a:p>
          <a:p>
            <a:pPr algn="just"/>
            <a:endParaRPr lang="en-EG" dirty="0"/>
          </a:p>
        </p:txBody>
      </p:sp>
      <p:sp>
        <p:nvSpPr>
          <p:cNvPr id="4" name="Slide Number Placeholder 3">
            <a:extLst>
              <a:ext uri="{FF2B5EF4-FFF2-40B4-BE49-F238E27FC236}">
                <a16:creationId xmlns:a16="http://schemas.microsoft.com/office/drawing/2014/main" id="{FD6D4F95-BC6F-1140-AA66-F59BE2ED0FED}"/>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2102371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t>Lowe’s operating profit margin 7.3%</a:t>
            </a:r>
          </a:p>
          <a:p>
            <a:pPr algn="just"/>
            <a:r>
              <a:rPr lang="en-US" dirty="0"/>
              <a:t>The foregoing result clearly indicates that Home Depot’s managers were better at managing its cost of goods sold and operating expenses than Lowe’s. </a:t>
            </a:r>
          </a:p>
          <a:p>
            <a:pPr algn="just"/>
            <a:r>
              <a:rPr lang="en-US" dirty="0"/>
              <a:t>Home Depot had lower costs per sales dollar, which resulted in a higher operating profit margin. </a:t>
            </a:r>
          </a:p>
          <a:p>
            <a:pPr algn="just"/>
            <a:r>
              <a:rPr lang="en-US" dirty="0"/>
              <a:t>Put another way, Home Depot was better than Lowe’s at managing its income statement. </a:t>
            </a:r>
          </a:p>
          <a:p>
            <a:pPr algn="just"/>
            <a:r>
              <a:rPr lang="en-US" dirty="0"/>
              <a:t>Thus, one reason for Home Depot’s higher operating return on assets was its higher operating profit margin.</a:t>
            </a:r>
          </a:p>
          <a:p>
            <a:pPr algn="just"/>
            <a:endParaRPr lang="en-EG" dirty="0"/>
          </a:p>
        </p:txBody>
      </p:sp>
      <p:sp>
        <p:nvSpPr>
          <p:cNvPr id="4" name="Slide Number Placeholder 3">
            <a:extLst>
              <a:ext uri="{FF2B5EF4-FFF2-40B4-BE49-F238E27FC236}">
                <a16:creationId xmlns:a16="http://schemas.microsoft.com/office/drawing/2014/main" id="{B449E1D3-4C16-F140-8215-169762B78981}"/>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796956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r>
              <a:rPr lang="en-US" dirty="0"/>
              <a:t>The second component in equation  is the total asset turnover. </a:t>
            </a:r>
          </a:p>
          <a:p>
            <a:r>
              <a:rPr lang="en-US" dirty="0"/>
              <a:t>This ratio tells us how efficiently a firm is using its assets to generate sales. T</a:t>
            </a:r>
          </a:p>
          <a:p>
            <a:r>
              <a:rPr lang="en-US" dirty="0"/>
              <a:t>o clarify, assume that Company A generates $3 in sales for every $1 invested in assets, whereas Company B generates the same $3 in sales but has invested $2 in assets. </a:t>
            </a:r>
          </a:p>
          <a:p>
            <a:r>
              <a:rPr lang="en-US" dirty="0"/>
              <a:t>In other words, Company A is using its assets more efficiently to generate sales, which leads to a higher return on the firm’s investment in assets. </a:t>
            </a:r>
          </a:p>
          <a:p>
            <a:r>
              <a:rPr lang="en-US" dirty="0"/>
              <a:t>This efficiency is captured by the total asset turnover ratio, shown again as follows:</a:t>
            </a:r>
          </a:p>
          <a:p>
            <a:r>
              <a:rPr lang="en-US" dirty="0"/>
              <a:t>Total asset turnover = sales / total assets</a:t>
            </a:r>
          </a:p>
          <a:p>
            <a:r>
              <a:rPr lang="en-US" dirty="0"/>
              <a:t>For Home Depot:</a:t>
            </a:r>
          </a:p>
          <a:p>
            <a:r>
              <a:rPr lang="en-US" dirty="0"/>
              <a:t>Total asset turnover = sales / total assets = $67,997M / $40,125M = 1.69X</a:t>
            </a:r>
          </a:p>
          <a:p>
            <a:pPr algn="just"/>
            <a:endParaRPr lang="en-EG" dirty="0"/>
          </a:p>
        </p:txBody>
      </p:sp>
      <p:sp>
        <p:nvSpPr>
          <p:cNvPr id="4" name="Slide Number Placeholder 3">
            <a:extLst>
              <a:ext uri="{FF2B5EF4-FFF2-40B4-BE49-F238E27FC236}">
                <a16:creationId xmlns:a16="http://schemas.microsoft.com/office/drawing/2014/main" id="{314A6B34-A0CC-854A-A8D0-78531CD2A6B0}"/>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299983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Managing Assets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Lowe’s total asset turnover 1.45X</a:t>
            </a:r>
          </a:p>
          <a:p>
            <a:pPr algn="just"/>
            <a:r>
              <a:rPr lang="en-US" dirty="0"/>
              <a:t>We now know that Home Depot is using its assets more efficiently than Lowe’s, generating $1.69 in sales per dollar of assets, whereas Lowe’s produces only $1.45. </a:t>
            </a:r>
          </a:p>
          <a:p>
            <a:pPr algn="just"/>
            <a:r>
              <a:rPr lang="en-US" dirty="0"/>
              <a:t>This is the second reason for Home Depot’s higher operating return on assets—the first being the higher operating profit margin</a:t>
            </a:r>
          </a:p>
          <a:p>
            <a:pPr algn="just"/>
            <a:endParaRPr lang="en-EG" dirty="0"/>
          </a:p>
        </p:txBody>
      </p:sp>
      <p:sp>
        <p:nvSpPr>
          <p:cNvPr id="4" name="Slide Number Placeholder 3">
            <a:extLst>
              <a:ext uri="{FF2B5EF4-FFF2-40B4-BE49-F238E27FC236}">
                <a16:creationId xmlns:a16="http://schemas.microsoft.com/office/drawing/2014/main" id="{8DF6E204-39D1-9244-B237-3F107ED4FCBE}"/>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156349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However, we should not stop here with our analysis of Home Depot’s asset management.</a:t>
            </a:r>
          </a:p>
          <a:p>
            <a:pPr algn="just"/>
            <a:r>
              <a:rPr lang="en-US" dirty="0"/>
              <a:t>We have learned that, in general, Home Depot’s managers are making efficient use of the firm’s assets, but this may not be the case for each type of asset. </a:t>
            </a:r>
          </a:p>
          <a:p>
            <a:pPr algn="just"/>
            <a:r>
              <a:rPr lang="en-US" dirty="0"/>
              <a:t>We also want to know how well the firm is managing its main operating assets, accounts receivable, inventories, and fixed assets, respectively.</a:t>
            </a:r>
          </a:p>
          <a:p>
            <a:pPr algn="just"/>
            <a:r>
              <a:rPr lang="en-US" dirty="0"/>
              <a:t>To answer this question, we can compute the turnover ratios for each of these asset categories. </a:t>
            </a:r>
          </a:p>
          <a:p>
            <a:pPr marL="0" indent="0" algn="just">
              <a:buNone/>
            </a:pPr>
            <a:endParaRPr lang="en-US" b="1" dirty="0"/>
          </a:p>
          <a:p>
            <a:pPr algn="just"/>
            <a:endParaRPr lang="en-EG" dirty="0"/>
          </a:p>
        </p:txBody>
      </p:sp>
      <p:sp>
        <p:nvSpPr>
          <p:cNvPr id="4" name="Slide Number Placeholder 3">
            <a:extLst>
              <a:ext uri="{FF2B5EF4-FFF2-40B4-BE49-F238E27FC236}">
                <a16:creationId xmlns:a16="http://schemas.microsoft.com/office/drawing/2014/main" id="{9A6BDE75-530D-5E49-9C08-031DAA46C6AC}"/>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4198045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Asset Management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Of course, we have already calculated the turnover ratios for the company’s accounts receivable and inventories and concluded that Home Depot’s managers were not managing accounts receivable as efficiently as Lowe’s  but were turning over inventories more quickly. </a:t>
            </a:r>
          </a:p>
          <a:p>
            <a:pPr algn="just"/>
            <a:r>
              <a:rPr lang="en-US" dirty="0"/>
              <a:t>We still need to compute the fixed asset turnover, which we do as follows:</a:t>
            </a:r>
          </a:p>
          <a:p>
            <a:pPr marL="0" indent="0" algn="ctr">
              <a:buNone/>
            </a:pPr>
            <a:r>
              <a:rPr lang="en-US" b="1" dirty="0"/>
              <a:t>Fixed asset turnover = sales / net fixed assets</a:t>
            </a:r>
          </a:p>
          <a:p>
            <a:pPr algn="just"/>
            <a:r>
              <a:rPr lang="en-US" dirty="0"/>
              <a:t>For Home Depot:</a:t>
            </a:r>
          </a:p>
          <a:p>
            <a:pPr marL="0" indent="0" algn="ctr">
              <a:buNone/>
            </a:pPr>
            <a:r>
              <a:rPr lang="en-US" b="1" dirty="0"/>
              <a:t>Fixed asset turnover = sales / net fixed assets = $67,997M /$25,060M = 2.71X</a:t>
            </a:r>
          </a:p>
          <a:p>
            <a:pPr algn="just"/>
            <a:r>
              <a:rPr lang="en-US" dirty="0"/>
              <a:t>Lowe’s fixed asset turnover 2.21X</a:t>
            </a:r>
          </a:p>
          <a:p>
            <a:pPr algn="just"/>
            <a:r>
              <a:rPr lang="en-US" dirty="0"/>
              <a:t>Thus, Home Depot has a smaller investment in fixed assets relative to the firm’s sales than does Lowe’s.</a:t>
            </a:r>
          </a:p>
          <a:p>
            <a:pPr algn="just"/>
            <a:r>
              <a:rPr lang="en-US" b="1" dirty="0">
                <a:solidFill>
                  <a:schemeClr val="accent2">
                    <a:lumMod val="75000"/>
                  </a:schemeClr>
                </a:solidFill>
              </a:rPr>
              <a:t>Lowe’s fixed asset turnover 2.21X</a:t>
            </a:r>
          </a:p>
          <a:p>
            <a:pPr algn="just"/>
            <a:r>
              <a:rPr lang="en-US" dirty="0"/>
              <a:t>Thus, Home Depot has a smaller investment in fixed assets relative to the firm’s sales than does Lowe’s.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6BC9912E-C0AF-6741-9EDD-3DE25249053A}"/>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2821707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Asset Efficiency Ratios</a:t>
            </a:r>
            <a:endParaRPr lang="en-EG" sz="4000" b="1" dirty="0"/>
          </a:p>
        </p:txBody>
      </p:sp>
      <p:pic>
        <p:nvPicPr>
          <p:cNvPr id="5" name="Content Placeholder 4">
            <a:extLst>
              <a:ext uri="{FF2B5EF4-FFF2-40B4-BE49-F238E27FC236}">
                <a16:creationId xmlns:a16="http://schemas.microsoft.com/office/drawing/2014/main" id="{237FD8AA-F6E1-2144-8ADE-D069971B7615}"/>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39149" t="41141" r="24046" b="49007"/>
          <a:stretch/>
        </p:blipFill>
        <p:spPr>
          <a:xfrm>
            <a:off x="929390" y="1978701"/>
            <a:ext cx="10343213" cy="2053653"/>
          </a:xfrm>
        </p:spPr>
      </p:pic>
      <p:sp>
        <p:nvSpPr>
          <p:cNvPr id="6" name="Rectangle 5">
            <a:extLst>
              <a:ext uri="{FF2B5EF4-FFF2-40B4-BE49-F238E27FC236}">
                <a16:creationId xmlns:a16="http://schemas.microsoft.com/office/drawing/2014/main" id="{20BCD78A-F09A-5244-AB86-2BAD70E93D9E}"/>
              </a:ext>
            </a:extLst>
          </p:cNvPr>
          <p:cNvSpPr/>
          <p:nvPr/>
        </p:nvSpPr>
        <p:spPr>
          <a:xfrm>
            <a:off x="919397" y="3995678"/>
            <a:ext cx="10653010" cy="2031325"/>
          </a:xfrm>
          <a:prstGeom prst="rect">
            <a:avLst/>
          </a:prstGeom>
        </p:spPr>
        <p:txBody>
          <a:bodyPr wrap="square">
            <a:spAutoFit/>
          </a:bodyPr>
          <a:lstStyle/>
          <a:p>
            <a:pPr marL="285750" indent="-285750" algn="just">
              <a:buFont typeface="Arial" panose="020B0604020202020204" pitchFamily="34" charset="0"/>
              <a:buChar char="•"/>
            </a:pPr>
            <a:r>
              <a:rPr lang="en-US" dirty="0">
                <a:latin typeface="Times" pitchFamily="2" charset="0"/>
              </a:rPr>
              <a:t>Home Depot’s situation with respect to asset management is now clear. </a:t>
            </a:r>
          </a:p>
          <a:p>
            <a:pPr marL="285750" indent="-285750" algn="just">
              <a:buFont typeface="Arial" panose="020B0604020202020204" pitchFamily="34" charset="0"/>
              <a:buChar char="•"/>
            </a:pPr>
            <a:r>
              <a:rPr lang="en-US" dirty="0">
                <a:latin typeface="Times" pitchFamily="2" charset="0"/>
              </a:rPr>
              <a:t>Overall, Home Depot’s managers are utilizing their firm’s assets efficiently, based on the firm’s total asset turnover.</a:t>
            </a:r>
          </a:p>
          <a:p>
            <a:pPr marL="285750" indent="-285750" algn="just">
              <a:buFont typeface="Arial" panose="020B0604020202020204" pitchFamily="34" charset="0"/>
              <a:buChar char="•"/>
            </a:pPr>
            <a:r>
              <a:rPr lang="en-US" dirty="0">
                <a:latin typeface="Times" pitchFamily="2" charset="0"/>
              </a:rPr>
              <a:t>This overall asset efficiency results from better management of the firm’s inventories and fixed assets (which have higher turnovers than Lowe’s). </a:t>
            </a:r>
          </a:p>
          <a:p>
            <a:pPr marL="285750" indent="-285750" algn="just">
              <a:buFont typeface="Arial" panose="020B0604020202020204" pitchFamily="34" charset="0"/>
              <a:buChar char="•"/>
            </a:pPr>
            <a:r>
              <a:rPr lang="en-US" dirty="0">
                <a:latin typeface="Times" pitchFamily="2" charset="0"/>
              </a:rPr>
              <a:t>However, the firm is not managing its accounts receivable as well: Home Depot’s accounts receivable turnover is lower than Lowe’s.</a:t>
            </a:r>
            <a:endParaRPr lang="en-US" dirty="0">
              <a:effectLst/>
              <a:latin typeface="Times" pitchFamily="2" charset="0"/>
            </a:endParaRPr>
          </a:p>
        </p:txBody>
      </p:sp>
      <p:sp>
        <p:nvSpPr>
          <p:cNvPr id="3" name="Slide Number Placeholder 2">
            <a:extLst>
              <a:ext uri="{FF2B5EF4-FFF2-40B4-BE49-F238E27FC236}">
                <a16:creationId xmlns:a16="http://schemas.microsoft.com/office/drawing/2014/main" id="{94198A1C-47D4-A240-A217-8CA37707279C}"/>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3525865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Analysis of Home Depot’s Operating Return on Assets</a:t>
            </a:r>
            <a:endParaRPr lang="en-EG" sz="4000" b="1" dirty="0"/>
          </a:p>
        </p:txBody>
      </p:sp>
      <p:pic>
        <p:nvPicPr>
          <p:cNvPr id="5" name="Content Placeholder 4">
            <a:extLst>
              <a:ext uri="{FF2B5EF4-FFF2-40B4-BE49-F238E27FC236}">
                <a16:creationId xmlns:a16="http://schemas.microsoft.com/office/drawing/2014/main" id="{413A4176-1CA5-4447-8876-7D5EEA0BC36D}"/>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41052" t="63045" r="25028" b="6373"/>
          <a:stretch/>
        </p:blipFill>
        <p:spPr>
          <a:xfrm>
            <a:off x="1047735" y="1768839"/>
            <a:ext cx="10209878" cy="3747541"/>
          </a:xfrm>
        </p:spPr>
      </p:pic>
      <p:sp>
        <p:nvSpPr>
          <p:cNvPr id="3" name="Slide Number Placeholder 2">
            <a:extLst>
              <a:ext uri="{FF2B5EF4-FFF2-40B4-BE49-F238E27FC236}">
                <a16:creationId xmlns:a16="http://schemas.microsoft.com/office/drawing/2014/main" id="{C010F910-345E-1544-AD53-0FBC654C8D76}"/>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3090345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69E8B2FF-762B-4D47-A4AD-F7C48D15C046}"/>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171" t="32970" r="22556"/>
          <a:stretch/>
        </p:blipFill>
        <p:spPr>
          <a:xfrm>
            <a:off x="0" y="40622"/>
            <a:ext cx="12192000" cy="6817377"/>
          </a:xfrm>
        </p:spPr>
      </p:pic>
      <p:sp>
        <p:nvSpPr>
          <p:cNvPr id="3" name="Slide Number Placeholder 2">
            <a:extLst>
              <a:ext uri="{FF2B5EF4-FFF2-40B4-BE49-F238E27FC236}">
                <a16:creationId xmlns:a16="http://schemas.microsoft.com/office/drawing/2014/main" id="{CD6B6883-4842-D445-9E74-B47E1C0EA401}"/>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2414606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3. Capital Structure</a:t>
            </a:r>
          </a:p>
        </p:txBody>
      </p:sp>
      <p:sp>
        <p:nvSpPr>
          <p:cNvPr id="2" name="Slide Number Placeholder 1">
            <a:extLst>
              <a:ext uri="{FF2B5EF4-FFF2-40B4-BE49-F238E27FC236}">
                <a16:creationId xmlns:a16="http://schemas.microsoft.com/office/drawing/2014/main" id="{DF997088-A971-2641-9CE8-C47168695B0A}"/>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347940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2554545"/>
          </a:xfrm>
          <a:prstGeom prst="rect">
            <a:avLst/>
          </a:prstGeom>
        </p:spPr>
        <p:txBody>
          <a:bodyPr wrap="square">
            <a:spAutoFit/>
          </a:bodyPr>
          <a:lstStyle/>
          <a:p>
            <a:pPr algn="ctr"/>
            <a:r>
              <a:rPr lang="en-US" sz="4000" b="1" dirty="0"/>
              <a:t>Question 3</a:t>
            </a:r>
          </a:p>
          <a:p>
            <a:pPr algn="ctr"/>
            <a:r>
              <a:rPr lang="en-US" sz="4000" b="1" dirty="0"/>
              <a:t>How Is the Firm Financing Its Assets?</a:t>
            </a:r>
          </a:p>
          <a:p>
            <a:pPr algn="ctr"/>
            <a:br>
              <a:rPr lang="en-US" sz="4000" b="1" dirty="0"/>
            </a:br>
            <a:endParaRPr lang="en-EG" sz="4000" dirty="0"/>
          </a:p>
        </p:txBody>
      </p:sp>
    </p:spTree>
    <p:extLst>
      <p:ext uri="{BB962C8B-B14F-4D97-AF65-F5344CB8AC3E}">
        <p14:creationId xmlns:p14="http://schemas.microsoft.com/office/powerpoint/2010/main" val="41190114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The key issue is management’s choice between financing with debt or with equity. </a:t>
            </a:r>
          </a:p>
          <a:p>
            <a:r>
              <a:rPr lang="en-US" dirty="0"/>
              <a:t>To begin, we want to know what percentage of the firm’s assets is financed by debt, including both short-term and long-term debt, realizing that the remaining percentage must be financed by equity. </a:t>
            </a:r>
          </a:p>
          <a:p>
            <a:r>
              <a:rPr lang="en-US" dirty="0"/>
              <a:t>To answer this question, we compute the debt ratio as follows:</a:t>
            </a:r>
          </a:p>
          <a:p>
            <a:pPr marL="0" indent="0" algn="ctr">
              <a:buNone/>
            </a:pPr>
            <a:r>
              <a:rPr lang="en-US" b="1" dirty="0">
                <a:solidFill>
                  <a:srgbClr val="00B050"/>
                </a:solidFill>
              </a:rPr>
              <a:t>Debt ratio = total debt / total assets</a:t>
            </a:r>
          </a:p>
          <a:p>
            <a:pPr algn="just"/>
            <a:endParaRPr lang="en-EG" dirty="0"/>
          </a:p>
        </p:txBody>
      </p:sp>
      <p:sp>
        <p:nvSpPr>
          <p:cNvPr id="4" name="Slide Number Placeholder 3">
            <a:extLst>
              <a:ext uri="{FF2B5EF4-FFF2-40B4-BE49-F238E27FC236}">
                <a16:creationId xmlns:a16="http://schemas.microsoft.com/office/drawing/2014/main" id="{EBA7A098-ACE3-AD43-9B00-1746C2427A9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997244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Sources of Finance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r>
              <a:rPr lang="en-US" dirty="0"/>
              <a:t>For Home Depot:</a:t>
            </a:r>
          </a:p>
          <a:p>
            <a:pPr marL="0" indent="0">
              <a:buNone/>
            </a:pPr>
            <a:r>
              <a:rPr lang="en-US" b="1" dirty="0"/>
              <a:t>Debt ratio = total debt / total assets</a:t>
            </a:r>
            <a:r>
              <a:rPr lang="en-US" dirty="0"/>
              <a:t> </a:t>
            </a:r>
          </a:p>
          <a:p>
            <a:pPr marL="0" indent="0">
              <a:buNone/>
            </a:pPr>
            <a:r>
              <a:rPr lang="en-US" dirty="0"/>
              <a:t>	         = $21,236M / $40,125M = 0.53 = 53%</a:t>
            </a:r>
          </a:p>
          <a:p>
            <a:r>
              <a:rPr lang="en-US" b="1" dirty="0"/>
              <a:t>Lowe’s debt ratio </a:t>
            </a:r>
            <a:r>
              <a:rPr lang="en-US" dirty="0"/>
              <a:t>46%</a:t>
            </a:r>
          </a:p>
          <a:p>
            <a:pPr algn="just"/>
            <a:r>
              <a:rPr lang="en-US" dirty="0"/>
              <a:t>Home Depot finances 53 percent of its assets with debt, compared with Lowe’s 46 percent. </a:t>
            </a:r>
          </a:p>
          <a:p>
            <a:pPr algn="just"/>
            <a:r>
              <a:rPr lang="en-US" dirty="0"/>
              <a:t>Stated differently, Home Depot finances with 47 percent equity, whereas Lowe’s is 54 percent equity. </a:t>
            </a:r>
          </a:p>
          <a:p>
            <a:pPr algn="just"/>
            <a:r>
              <a:rPr lang="en-US" dirty="0"/>
              <a:t>Thus, Home Depot uses more debt than Lowe’s. </a:t>
            </a:r>
          </a:p>
          <a:p>
            <a:pPr algn="just"/>
            <a:r>
              <a:rPr lang="en-US" dirty="0"/>
              <a:t>Keep in mind that, more debt financing results in more financial risk.</a:t>
            </a:r>
          </a:p>
          <a:p>
            <a:pPr algn="just"/>
            <a:endParaRPr lang="en-EG" dirty="0"/>
          </a:p>
        </p:txBody>
      </p:sp>
      <p:sp>
        <p:nvSpPr>
          <p:cNvPr id="4" name="Slide Number Placeholder 3">
            <a:extLst>
              <a:ext uri="{FF2B5EF4-FFF2-40B4-BE49-F238E27FC236}">
                <a16:creationId xmlns:a16="http://schemas.microsoft.com/office/drawing/2014/main" id="{2108E3C9-BF30-D142-9F25-78F767EB15B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1820817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68F4-37AE-3B4E-B886-1D7CD3646A8F}"/>
              </a:ext>
            </a:extLst>
          </p:cNvPr>
          <p:cNvSpPr>
            <a:spLocks noGrp="1"/>
          </p:cNvSpPr>
          <p:nvPr>
            <p:ph type="title"/>
          </p:nvPr>
        </p:nvSpPr>
        <p:spPr>
          <a:xfrm>
            <a:off x="1371600" y="223611"/>
            <a:ext cx="10515600" cy="1325563"/>
          </a:xfrm>
        </p:spPr>
        <p:txBody>
          <a:bodyPr/>
          <a:lstStyle/>
          <a:p>
            <a:r>
              <a:rPr lang="en-EG" b="1" dirty="0"/>
              <a:t>Sources of Finance</a:t>
            </a:r>
            <a:endParaRPr lang="en-EG" dirty="0"/>
          </a:p>
        </p:txBody>
      </p:sp>
      <p:sp>
        <p:nvSpPr>
          <p:cNvPr id="4" name="Content Placeholder 3">
            <a:extLst>
              <a:ext uri="{FF2B5EF4-FFF2-40B4-BE49-F238E27FC236}">
                <a16:creationId xmlns:a16="http://schemas.microsoft.com/office/drawing/2014/main" id="{17F72D4C-35B3-6342-80B7-F35108089C90}"/>
              </a:ext>
            </a:extLst>
          </p:cNvPr>
          <p:cNvSpPr>
            <a:spLocks noGrp="1"/>
          </p:cNvSpPr>
          <p:nvPr>
            <p:ph sz="half" idx="2"/>
          </p:nvPr>
        </p:nvSpPr>
        <p:spPr>
          <a:xfrm>
            <a:off x="839788" y="1994436"/>
            <a:ext cx="11047412" cy="3684588"/>
          </a:xfrm>
        </p:spPr>
        <p:txBody>
          <a:bodyPr>
            <a:normAutofit/>
          </a:bodyPr>
          <a:lstStyle/>
          <a:p>
            <a:r>
              <a:rPr lang="en-US" dirty="0"/>
              <a:t>Instead of using the debt ratio, we could use the debt–equity ratio. </a:t>
            </a:r>
          </a:p>
          <a:p>
            <a:r>
              <a:rPr lang="en-US" dirty="0"/>
              <a:t>The debt–equity ratio is simply a transformation of the debt ratio:</a:t>
            </a:r>
          </a:p>
          <a:p>
            <a:pPr marL="0" indent="0" algn="ctr">
              <a:buNone/>
            </a:pPr>
            <a:r>
              <a:rPr lang="en-US" b="1" dirty="0"/>
              <a:t>Debt-equity ratio = total debt / total equity </a:t>
            </a:r>
          </a:p>
          <a:p>
            <a:endParaRPr lang="en-EG" dirty="0"/>
          </a:p>
        </p:txBody>
      </p:sp>
      <p:sp>
        <p:nvSpPr>
          <p:cNvPr id="3" name="Slide Number Placeholder 2">
            <a:extLst>
              <a:ext uri="{FF2B5EF4-FFF2-40B4-BE49-F238E27FC236}">
                <a16:creationId xmlns:a16="http://schemas.microsoft.com/office/drawing/2014/main" id="{B6911738-4F89-1546-8624-AEFCED51924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2179437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Our second perspective regarding the firm’s financing decisions comes from looking at the income statement. </a:t>
            </a:r>
          </a:p>
          <a:p>
            <a:pPr algn="just"/>
            <a:r>
              <a:rPr lang="en-US" dirty="0"/>
              <a:t>When the firm borrows money, it must at least pay the interest on what it has borrowed. Thus, it is informative to compare </a:t>
            </a:r>
          </a:p>
          <a:p>
            <a:pPr lvl="1" algn="just"/>
            <a:r>
              <a:rPr lang="en-US" dirty="0"/>
              <a:t>(1) the amount of operating profits that are available to pay the interest with (2) the amount of interest that has to be paid. </a:t>
            </a:r>
          </a:p>
          <a:p>
            <a:pPr algn="just"/>
            <a:r>
              <a:rPr lang="en-US" b="1" dirty="0">
                <a:solidFill>
                  <a:srgbClr val="00B050"/>
                </a:solidFill>
              </a:rPr>
              <a:t>The times interest earned ratio </a:t>
            </a:r>
            <a:r>
              <a:rPr lang="en-US" dirty="0"/>
              <a:t>is commonly used when examining a firm’s debt position, stated as a ratio, we compute the number of times the firms is earning its interest. </a:t>
            </a:r>
          </a:p>
          <a:p>
            <a:pPr algn="just"/>
            <a:r>
              <a:rPr lang="en-US" dirty="0"/>
              <a:t>It is computed in the following manner:</a:t>
            </a:r>
          </a:p>
          <a:p>
            <a:pPr marL="0" indent="0" algn="ctr">
              <a:buNone/>
            </a:pPr>
            <a:r>
              <a:rPr lang="en-US" b="1" dirty="0"/>
              <a:t>Times interest earned = operating profits / interest expense</a:t>
            </a:r>
          </a:p>
          <a:p>
            <a:pPr algn="just"/>
            <a:endParaRPr lang="en-US" dirty="0"/>
          </a:p>
          <a:p>
            <a:pPr algn="just"/>
            <a:r>
              <a:rPr lang="en-US" dirty="0"/>
              <a:t>This ratio measures a firm’s ability to meet its interest payments from its annual operating earnings. </a:t>
            </a:r>
            <a:endParaRPr lang="en-EG" dirty="0"/>
          </a:p>
        </p:txBody>
      </p:sp>
      <p:sp>
        <p:nvSpPr>
          <p:cNvPr id="4" name="Slide Number Placeholder 3">
            <a:extLst>
              <a:ext uri="{FF2B5EF4-FFF2-40B4-BE49-F238E27FC236}">
                <a16:creationId xmlns:a16="http://schemas.microsoft.com/office/drawing/2014/main" id="{770CF958-241A-BF40-93DE-87126EDE4558}"/>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35369028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For Home Depot:</a:t>
            </a:r>
          </a:p>
          <a:p>
            <a:pPr marL="457200" lvl="1" indent="0" algn="just">
              <a:buNone/>
            </a:pPr>
            <a:r>
              <a:rPr lang="en-US" dirty="0"/>
              <a:t>Times interest earned = operating profits / interest expense </a:t>
            </a:r>
          </a:p>
          <a:p>
            <a:pPr marL="457200" lvl="1" indent="0" algn="just">
              <a:buNone/>
            </a:pPr>
            <a:r>
              <a:rPr lang="en-US" dirty="0"/>
              <a:t>			    = $5,803M / $530M = 10.9X</a:t>
            </a:r>
          </a:p>
          <a:p>
            <a:pPr algn="just"/>
            <a:r>
              <a:rPr lang="en-US" b="1" dirty="0"/>
              <a:t>Lowe’s times interest earned 9.0X</a:t>
            </a:r>
          </a:p>
          <a:p>
            <a:pPr algn="just"/>
            <a:r>
              <a:rPr lang="en-US" dirty="0"/>
              <a:t>Home Depot’s interest expense is $530 million, which when compared to its operating profits of $5.803 billion ($5,803 million) indicates </a:t>
            </a:r>
            <a:r>
              <a:rPr lang="en-US" b="1" dirty="0"/>
              <a:t>that its interest expense is consuming less of the operating profits</a:t>
            </a:r>
            <a:r>
              <a:rPr lang="en-US" dirty="0"/>
              <a:t> than is the case for Lowe’s. </a:t>
            </a:r>
          </a:p>
          <a:p>
            <a:pPr algn="just"/>
            <a:r>
              <a:rPr lang="en-US" dirty="0"/>
              <a:t>Home Depot’s higher times interest earned can be attributed to the firm’s relatively higher operating profits, as reflected in a higher operating return on assets. </a:t>
            </a:r>
          </a:p>
          <a:p>
            <a:pPr algn="just"/>
            <a:r>
              <a:rPr lang="en-US" b="1" dirty="0">
                <a:solidFill>
                  <a:srgbClr val="00B050"/>
                </a:solidFill>
              </a:rPr>
              <a:t>The higher the profits, the higher will be the time interested earned. </a:t>
            </a:r>
          </a:p>
          <a:p>
            <a:pPr algn="just"/>
            <a:r>
              <a:rPr lang="en-US" dirty="0"/>
              <a:t>Home Depot’s higher debt ratio would most likely lower the times interest earned, relative to Lowe’s, since the more debt you have, the more interest you will pay.</a:t>
            </a:r>
          </a:p>
          <a:p>
            <a:pPr algn="just"/>
            <a:r>
              <a:rPr lang="en-US" dirty="0"/>
              <a:t>However, Home Depot’s higher income apparently more than covers any additional interest expense on its greater amount of debt.</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06F534A0-22ED-EC41-98C2-F00A154F9D15}"/>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1014460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Repayment of Debt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Before concluding our discussion regarding times interest earned, we should understand that </a:t>
            </a:r>
            <a:r>
              <a:rPr lang="en-US" b="1" dirty="0">
                <a:solidFill>
                  <a:srgbClr val="00B050"/>
                </a:solidFill>
              </a:rPr>
              <a:t>interest is not paid with income but with cash</a:t>
            </a:r>
            <a:r>
              <a:rPr lang="en-US" dirty="0"/>
              <a:t>. </a:t>
            </a:r>
          </a:p>
          <a:p>
            <a:pPr algn="just"/>
            <a:r>
              <a:rPr lang="en-US" dirty="0"/>
              <a:t>Moreover, in addition to the interest that must be paid, the firm will also be required to repay the debt principal. </a:t>
            </a:r>
          </a:p>
          <a:p>
            <a:pPr algn="just"/>
            <a:r>
              <a:rPr lang="en-US" dirty="0"/>
              <a:t>Thus, the times interest earned ratio is only a crude measure of the firm’s capacity to service its debt. </a:t>
            </a:r>
          </a:p>
          <a:p>
            <a:pPr algn="just"/>
            <a:r>
              <a:rPr lang="en-US" dirty="0"/>
              <a:t>Nevertheless, it does give us a general indication of a company’s financial risk and its capacity to borrow.</a:t>
            </a:r>
          </a:p>
          <a:p>
            <a:pPr algn="just"/>
            <a:endParaRPr lang="en-EG" dirty="0"/>
          </a:p>
        </p:txBody>
      </p:sp>
      <p:sp>
        <p:nvSpPr>
          <p:cNvPr id="4" name="Slide Number Placeholder 3">
            <a:extLst>
              <a:ext uri="{FF2B5EF4-FFF2-40B4-BE49-F238E27FC236}">
                <a16:creationId xmlns:a16="http://schemas.microsoft.com/office/drawing/2014/main" id="{C278F5CE-F499-014C-BE8F-F3C2CF293C39}"/>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925737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38D84-87D0-454D-81C1-E882B4CE87FD}"/>
              </a:ext>
            </a:extLst>
          </p:cNvPr>
          <p:cNvSpPr>
            <a:spLocks noGrp="1"/>
          </p:cNvSpPr>
          <p:nvPr>
            <p:ph type="title"/>
          </p:nvPr>
        </p:nvSpPr>
        <p:spPr>
          <a:xfrm>
            <a:off x="1416731" y="256267"/>
            <a:ext cx="10515600" cy="1325563"/>
          </a:xfrm>
        </p:spPr>
        <p:txBody>
          <a:bodyPr/>
          <a:lstStyle/>
          <a:p>
            <a:r>
              <a:rPr lang="en-EG" b="1" dirty="0"/>
              <a:t>Repayment of Debt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99C224E-60D6-794E-8C74-6B42E0DAE5D6}"/>
                  </a:ext>
                </a:extLst>
              </p:cNvPr>
              <p:cNvSpPr>
                <a:spLocks noGrp="1"/>
              </p:cNvSpPr>
              <p:nvPr>
                <p:ph sz="half" idx="2"/>
              </p:nvPr>
            </p:nvSpPr>
            <p:spPr>
              <a:xfrm>
                <a:off x="937760" y="1688647"/>
                <a:ext cx="10133012" cy="3684588"/>
              </a:xfrm>
            </p:spPr>
            <p:txBody>
              <a:bodyPr>
                <a:normAutofit fontScale="85000" lnSpcReduction="20000"/>
              </a:bodyPr>
              <a:lstStyle/>
              <a:p>
                <a:pPr algn="just"/>
                <a:r>
                  <a:rPr lang="en-US" dirty="0"/>
                  <a:t>A problem with the TIE ratio is that it is based on EBIT, which is not really a measure of cash available to pay interest. </a:t>
                </a:r>
              </a:p>
              <a:p>
                <a:pPr algn="just"/>
                <a:r>
                  <a:rPr lang="en-US" dirty="0"/>
                  <a:t>The reason is that depreciation, a noncash expense, has been deducted out. Because interest is most definitely a cash outflow (to creditors), one way to define the cash coverage ratio is:</a:t>
                </a:r>
              </a:p>
              <a:p>
                <a:pPr marL="0" indent="0" algn="just">
                  <a:buNone/>
                </a:pPr>
                <a:r>
                  <a:rPr lang="en-US" b="1" dirty="0">
                    <a:solidFill>
                      <a:schemeClr val="accent2">
                        <a:lumMod val="75000"/>
                      </a:schemeClr>
                    </a:solidFill>
                  </a:rPr>
                  <a:t>Cash coverage ratio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smtClean="0">
                            <a:solidFill>
                              <a:schemeClr val="accent2">
                                <a:lumMod val="75000"/>
                              </a:schemeClr>
                            </a:solidFill>
                            <a:latin typeface="Cambria Math" panose="02040503050406030204" pitchFamily="18" charset="0"/>
                          </a:rPr>
                          <m:t>𝑬𝑩𝑰𝑻</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𝒅𝒆𝒑𝒓𝒆𝒄𝒊𝒂𝒕𝒊𝒐𝒏</m:t>
                        </m:r>
                      </m:num>
                      <m:den>
                        <m:r>
                          <a:rPr lang="en-US" b="1" i="1" smtClean="0">
                            <a:solidFill>
                              <a:schemeClr val="accent2">
                                <a:lumMod val="75000"/>
                              </a:schemeClr>
                            </a:solidFill>
                            <a:latin typeface="Cambria Math" panose="02040503050406030204" pitchFamily="18" charset="0"/>
                          </a:rPr>
                          <m:t>𝑰𝒏𝒕𝒆𝒓𝒆𝒔𝒕</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𝟔𝟗𝟏</m:t>
                        </m:r>
                        <m:r>
                          <a:rPr lang="en-US" b="1" i="1" smtClean="0">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𝟐𝟕𝟔</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𝟏𝟒𝟏</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6.9 times</a:t>
                </a:r>
              </a:p>
              <a:p>
                <a:pPr marL="0" indent="0" algn="just">
                  <a:buNone/>
                </a:pPr>
                <a:endParaRPr lang="en-US" dirty="0"/>
              </a:p>
              <a:p>
                <a:pPr algn="just"/>
                <a:r>
                  <a:rPr lang="en-US" dirty="0"/>
                  <a:t>The numerator here, EBIT plus depreciation, is often abbreviated EBDIT (earnings before depreciation, interest, and taxes). It is a basic measure of the firm’s ability to generate cash from operations, and it is frequently used as a measure of cash flow available to meet financial obligations.</a:t>
                </a:r>
              </a:p>
              <a:p>
                <a:pPr algn="just"/>
                <a:endParaRPr lang="en-EG" dirty="0"/>
              </a:p>
            </p:txBody>
          </p:sp>
        </mc:Choice>
        <mc:Fallback xmlns="">
          <p:sp>
            <p:nvSpPr>
              <p:cNvPr id="3" name="Content Placeholder 2">
                <a:extLst>
                  <a:ext uri="{FF2B5EF4-FFF2-40B4-BE49-F238E27FC236}">
                    <a16:creationId xmlns:a16="http://schemas.microsoft.com/office/drawing/2014/main" id="{C99C224E-60D6-794E-8C74-6B42E0DAE5D6}"/>
                  </a:ext>
                </a:extLst>
              </p:cNvPr>
              <p:cNvSpPr>
                <a:spLocks noGrp="1" noRot="1" noChangeAspect="1" noMove="1" noResize="1" noEditPoints="1" noAdjustHandles="1" noChangeArrowheads="1" noChangeShapeType="1" noTextEdit="1"/>
              </p:cNvSpPr>
              <p:nvPr>
                <p:ph sz="half" idx="2"/>
              </p:nvPr>
            </p:nvSpPr>
            <p:spPr>
              <a:xfrm>
                <a:off x="937760" y="1688647"/>
                <a:ext cx="10133012" cy="3684588"/>
              </a:xfrm>
              <a:blipFill>
                <a:blip r:embed="rId2"/>
                <a:stretch>
                  <a:fillRect l="-876" t="-3780" r="-1001" b="-687"/>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E09E9B94-675C-F343-AFA5-15FCD8AD0DB1}"/>
              </a:ext>
            </a:extLst>
          </p:cNvPr>
          <p:cNvSpPr>
            <a:spLocks noGrp="1"/>
          </p:cNvSpPr>
          <p:nvPr>
            <p:ph type="sldNum" sz="quarter" idx="12"/>
          </p:nvPr>
        </p:nvSpPr>
        <p:spPr/>
        <p:txBody>
          <a:bodyPr/>
          <a:lstStyle/>
          <a:p>
            <a:fld id="{188EB247-979C-D444-90EF-1242F003302F}" type="slidenum">
              <a:rPr lang="en-EG" smtClean="0"/>
              <a:t>31</a:t>
            </a:fld>
            <a:endParaRPr lang="en-EG" dirty="0"/>
          </a:p>
        </p:txBody>
      </p:sp>
    </p:spTree>
    <p:extLst>
      <p:ext uri="{BB962C8B-B14F-4D97-AF65-F5344CB8AC3E}">
        <p14:creationId xmlns:p14="http://schemas.microsoft.com/office/powerpoint/2010/main" val="12523128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A108FFDF-77EE-F848-A69A-9799164DE841}"/>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19045" t="39963" r="31445" b="40778"/>
          <a:stretch/>
        </p:blipFill>
        <p:spPr>
          <a:xfrm>
            <a:off x="0" y="-1"/>
            <a:ext cx="12192000" cy="5818909"/>
          </a:xfrm>
        </p:spPr>
      </p:pic>
      <p:sp>
        <p:nvSpPr>
          <p:cNvPr id="3" name="Slide Number Placeholder 2">
            <a:extLst>
              <a:ext uri="{FF2B5EF4-FFF2-40B4-BE49-F238E27FC236}">
                <a16:creationId xmlns:a16="http://schemas.microsoft.com/office/drawing/2014/main" id="{2AF3C7DC-1BC3-D743-9DF2-C7FA0CD67BC8}"/>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18759353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4. Profitability</a:t>
            </a:r>
          </a:p>
        </p:txBody>
      </p:sp>
      <p:sp>
        <p:nvSpPr>
          <p:cNvPr id="2" name="Slide Number Placeholder 1">
            <a:extLst>
              <a:ext uri="{FF2B5EF4-FFF2-40B4-BE49-F238E27FC236}">
                <a16:creationId xmlns:a16="http://schemas.microsoft.com/office/drawing/2014/main" id="{769F84FC-E942-D84B-B65A-83C130F96209}"/>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512321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3170099"/>
          </a:xfrm>
          <a:prstGeom prst="rect">
            <a:avLst/>
          </a:prstGeom>
        </p:spPr>
        <p:txBody>
          <a:bodyPr wrap="square">
            <a:spAutoFit/>
          </a:bodyPr>
          <a:lstStyle/>
          <a:p>
            <a:pPr algn="ctr"/>
            <a:r>
              <a:rPr lang="en-US" sz="4000" b="1" dirty="0"/>
              <a:t>Question 4</a:t>
            </a:r>
          </a:p>
          <a:p>
            <a:pPr algn="ctr"/>
            <a:r>
              <a:rPr lang="en-US" sz="4000" b="1" dirty="0"/>
              <a:t>Are the Firm’s Managers Providing a Good Return</a:t>
            </a:r>
          </a:p>
          <a:p>
            <a:pPr algn="ctr"/>
            <a:r>
              <a:rPr lang="en-US" sz="4000" b="1" dirty="0"/>
              <a:t>on the Capital Provided by the Shareholders?</a:t>
            </a:r>
          </a:p>
          <a:p>
            <a:pPr algn="ctr"/>
            <a:br>
              <a:rPr lang="en-US" sz="4000" b="1" dirty="0"/>
            </a:br>
            <a:endParaRPr lang="en-EG" sz="4000" dirty="0"/>
          </a:p>
        </p:txBody>
      </p:sp>
    </p:spTree>
    <p:extLst>
      <p:ext uri="{BB962C8B-B14F-4D97-AF65-F5344CB8AC3E}">
        <p14:creationId xmlns:p14="http://schemas.microsoft.com/office/powerpoint/2010/main" val="6427342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r>
              <a:rPr lang="en-US" dirty="0"/>
              <a:t>We now want to determine if the firm’s owners (shareholders) are receiving an attractive return on their equity investment when compared to the return on equity at competing firms. </a:t>
            </a:r>
          </a:p>
          <a:p>
            <a:r>
              <a:rPr lang="en-US" dirty="0"/>
              <a:t>For this, we use the return on equity (frequently shortened to ROE), which is computed as follows:</a:t>
            </a:r>
          </a:p>
          <a:p>
            <a:pPr marL="0" indent="0" algn="ctr">
              <a:buNone/>
            </a:pPr>
            <a:r>
              <a:rPr lang="en-US" b="1" dirty="0"/>
              <a:t>Return on equity = net income / total common equity</a:t>
            </a:r>
          </a:p>
          <a:p>
            <a:pPr algn="just"/>
            <a:endParaRPr lang="en-EG" dirty="0"/>
          </a:p>
        </p:txBody>
      </p:sp>
      <p:sp>
        <p:nvSpPr>
          <p:cNvPr id="4" name="Slide Number Placeholder 3">
            <a:extLst>
              <a:ext uri="{FF2B5EF4-FFF2-40B4-BE49-F238E27FC236}">
                <a16:creationId xmlns:a16="http://schemas.microsoft.com/office/drawing/2014/main" id="{DDC5AB24-C709-5440-9148-D4DBBFEE1E85}"/>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116939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1. Return on Equity</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10000"/>
          </a:bodyPr>
          <a:lstStyle/>
          <a:p>
            <a:r>
              <a:rPr lang="en-US" b="1" dirty="0"/>
              <a:t>For Home Depot:</a:t>
            </a:r>
          </a:p>
          <a:p>
            <a:pPr marL="0" indent="0">
              <a:buNone/>
            </a:pPr>
            <a:r>
              <a:rPr lang="en-US" dirty="0"/>
              <a:t>Return on equity = net income / total common equity </a:t>
            </a:r>
          </a:p>
          <a:p>
            <a:pPr marL="0" indent="0">
              <a:buNone/>
            </a:pPr>
            <a:r>
              <a:rPr lang="en-US" dirty="0"/>
              <a:t>		   = $3,338M / $18,889M = 0.177 = 17.7%</a:t>
            </a:r>
          </a:p>
          <a:p>
            <a:r>
              <a:rPr lang="en-US" b="1" dirty="0"/>
              <a:t>Lowe’s return on equity 11.1%</a:t>
            </a:r>
          </a:p>
          <a:p>
            <a:r>
              <a:rPr lang="en-US" dirty="0"/>
              <a:t>In the computation above, remember that the total common equity includes all common equity in the balance sheet, including par value, paid-in capital, and retained earnings, less any treasury stock. </a:t>
            </a:r>
          </a:p>
          <a:p>
            <a:endParaRPr lang="en-US" dirty="0"/>
          </a:p>
          <a:p>
            <a:r>
              <a:rPr lang="en-US" dirty="0"/>
              <a:t>The returns on equity for Home Depot and Lowe’s are 17.7 percent and 11.1 percent, respectively. Hence, the owners of Home Depot are receiving a higher return on their equity investment than are the shareholders of Lowe’s.</a:t>
            </a:r>
          </a:p>
          <a:p>
            <a:pPr algn="just"/>
            <a:endParaRPr lang="en-EG" dirty="0"/>
          </a:p>
        </p:txBody>
      </p:sp>
      <p:sp>
        <p:nvSpPr>
          <p:cNvPr id="4" name="Slide Number Placeholder 3">
            <a:extLst>
              <a:ext uri="{FF2B5EF4-FFF2-40B4-BE49-F238E27FC236}">
                <a16:creationId xmlns:a16="http://schemas.microsoft.com/office/drawing/2014/main" id="{EEC1C78A-8BC0-FA4A-9246-77097B17F581}"/>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8478179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16CF5-85E1-2943-8911-56B0EF7A6CBD}"/>
              </a:ext>
            </a:extLst>
          </p:cNvPr>
          <p:cNvSpPr>
            <a:spLocks noGrp="1"/>
          </p:cNvSpPr>
          <p:nvPr>
            <p:ph type="title"/>
          </p:nvPr>
        </p:nvSpPr>
        <p:spPr>
          <a:xfrm>
            <a:off x="1318760" y="245269"/>
            <a:ext cx="10515600" cy="1325563"/>
          </a:xfrm>
        </p:spPr>
        <p:txBody>
          <a:bodyPr/>
          <a:lstStyle/>
          <a:p>
            <a:r>
              <a:rPr lang="en-EG" b="1" dirty="0"/>
              <a:t>2. </a:t>
            </a:r>
            <a:r>
              <a:rPr lang="en-US" b="1" dirty="0"/>
              <a:t>R</a:t>
            </a:r>
            <a:r>
              <a:rPr lang="en-EG" b="1" dirty="0"/>
              <a:t>eturn on assets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65E8F3-F06C-D541-A413-9A1DD66FBC83}"/>
                  </a:ext>
                </a:extLst>
              </p:cNvPr>
              <p:cNvSpPr>
                <a:spLocks noGrp="1"/>
              </p:cNvSpPr>
              <p:nvPr>
                <p:ph sz="half" idx="2"/>
              </p:nvPr>
            </p:nvSpPr>
            <p:spPr>
              <a:xfrm>
                <a:off x="839788" y="1905000"/>
                <a:ext cx="10666412" cy="4284663"/>
              </a:xfrm>
            </p:spPr>
            <p:txBody>
              <a:bodyPr/>
              <a:lstStyle/>
              <a:p>
                <a:r>
                  <a:rPr lang="en-US" dirty="0"/>
                  <a:t>Return on assets (ROA) is a measure of profit per dollar of assets. It can be defined several ways, but the most common is:</a:t>
                </a:r>
              </a:p>
              <a:p>
                <a:pPr marL="0" indent="0" algn="ctr">
                  <a:buNone/>
                </a:pPr>
                <a:r>
                  <a:rPr lang="en-US" b="1" dirty="0">
                    <a:solidFill>
                      <a:schemeClr val="accent2">
                        <a:lumMod val="75000"/>
                      </a:schemeClr>
                    </a:solidFill>
                  </a:rPr>
                  <a:t>Return on assets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𝒏𝒆𝒕</m:t>
                        </m:r>
                        <m:r>
                          <a:rPr lang="en-US" b="1" i="1">
                            <a:solidFill>
                              <a:schemeClr val="accent2">
                                <a:lumMod val="75000"/>
                              </a:schemeClr>
                            </a:solidFill>
                            <a:latin typeface="Cambria Math" panose="02040503050406030204" pitchFamily="18" charset="0"/>
                          </a:rPr>
                          <m:t> </m:t>
                        </m:r>
                        <m:r>
                          <a:rPr lang="en-US" b="1" i="1">
                            <a:solidFill>
                              <a:schemeClr val="accent2">
                                <a:lumMod val="75000"/>
                              </a:schemeClr>
                            </a:solidFill>
                            <a:latin typeface="Cambria Math" panose="02040503050406030204" pitchFamily="18" charset="0"/>
                          </a:rPr>
                          <m:t>𝒊𝒏𝒄𝒐𝒎𝒆</m:t>
                        </m:r>
                      </m:num>
                      <m:den>
                        <m:r>
                          <a:rPr lang="en-US" b="1" i="1" smtClean="0">
                            <a:solidFill>
                              <a:schemeClr val="accent2">
                                <a:lumMod val="75000"/>
                              </a:schemeClr>
                            </a:solidFill>
                            <a:latin typeface="Cambria Math" panose="02040503050406030204" pitchFamily="18" charset="0"/>
                          </a:rPr>
                          <m:t>𝒕𝒐𝒕𝒂𝒍</m:t>
                        </m:r>
                        <m:r>
                          <a:rPr lang="en-US" b="1" i="1" smtClean="0">
                            <a:solidFill>
                              <a:schemeClr val="accent2">
                                <a:lumMod val="75000"/>
                              </a:schemeClr>
                            </a:solidFill>
                            <a:latin typeface="Cambria Math" panose="02040503050406030204" pitchFamily="18" charset="0"/>
                          </a:rPr>
                          <m:t> </m:t>
                        </m:r>
                        <m:r>
                          <a:rPr lang="en-US" b="1" i="1" smtClean="0">
                            <a:solidFill>
                              <a:schemeClr val="accent2">
                                <a:lumMod val="75000"/>
                              </a:schemeClr>
                            </a:solidFill>
                            <a:latin typeface="Cambria Math" panose="02040503050406030204" pitchFamily="18" charset="0"/>
                          </a:rPr>
                          <m:t>𝒂𝒔𝒔𝒆𝒕𝒔</m:t>
                        </m:r>
                      </m:den>
                    </m:f>
                  </m:oMath>
                </a14:m>
                <a:r>
                  <a:rPr lang="en-US" b="1" dirty="0">
                    <a:solidFill>
                      <a:schemeClr val="accent2">
                        <a:lumMod val="75000"/>
                      </a:schemeClr>
                    </a:solidFill>
                  </a:rPr>
                  <a:t> = </a:t>
                </a:r>
                <a14:m>
                  <m:oMath xmlns:m="http://schemas.openxmlformats.org/officeDocument/2006/math">
                    <m:f>
                      <m:fPr>
                        <m:ctrlPr>
                          <a:rPr lang="en-US" b="1" i="1">
                            <a:solidFill>
                              <a:schemeClr val="accent2">
                                <a:lumMod val="75000"/>
                              </a:schemeClr>
                            </a:solidFill>
                            <a:latin typeface="Cambria Math" panose="02040503050406030204" pitchFamily="18" charset="0"/>
                          </a:rPr>
                        </m:ctrlPr>
                      </m:fPr>
                      <m:num>
                        <m:r>
                          <a:rPr lang="en-US" b="1" i="1">
                            <a:solidFill>
                              <a:schemeClr val="accent2">
                                <a:lumMod val="75000"/>
                              </a:schemeClr>
                            </a:solidFill>
                            <a:latin typeface="Cambria Math" panose="02040503050406030204" pitchFamily="18" charset="0"/>
                          </a:rPr>
                          <m:t>$</m:t>
                        </m:r>
                        <m:r>
                          <a:rPr lang="en-US" b="1" i="1">
                            <a:solidFill>
                              <a:schemeClr val="accent2">
                                <a:lumMod val="75000"/>
                              </a:schemeClr>
                            </a:solidFill>
                            <a:latin typeface="Cambria Math" panose="02040503050406030204" pitchFamily="18" charset="0"/>
                          </a:rPr>
                          <m:t>𝟑𝟔𝟑𝟏</m:t>
                        </m:r>
                      </m:num>
                      <m:den>
                        <m:r>
                          <a:rPr lang="en-US" b="1" i="1">
                            <a:solidFill>
                              <a:schemeClr val="accent2">
                                <a:lumMod val="75000"/>
                              </a:schemeClr>
                            </a:solidFill>
                            <a:latin typeface="Cambria Math" panose="02040503050406030204" pitchFamily="18" charset="0"/>
                          </a:rPr>
                          <m:t>$</m:t>
                        </m:r>
                        <m:r>
                          <a:rPr lang="en-US" b="1" i="1" smtClean="0">
                            <a:solidFill>
                              <a:schemeClr val="accent2">
                                <a:lumMod val="75000"/>
                              </a:schemeClr>
                            </a:solidFill>
                            <a:latin typeface="Cambria Math" panose="02040503050406030204" pitchFamily="18" charset="0"/>
                          </a:rPr>
                          <m:t>𝟑𝟓𝟖𝟖</m:t>
                        </m:r>
                      </m:den>
                    </m:f>
                    <m:r>
                      <a:rPr lang="en-US" b="1" i="1">
                        <a:solidFill>
                          <a:schemeClr val="accent2">
                            <a:lumMod val="75000"/>
                          </a:schemeClr>
                        </a:solidFill>
                        <a:latin typeface="Cambria Math" panose="02040503050406030204" pitchFamily="18" charset="0"/>
                      </a:rPr>
                      <m:t>= </m:t>
                    </m:r>
                  </m:oMath>
                </a14:m>
                <a:r>
                  <a:rPr lang="en-US" b="1" dirty="0">
                    <a:solidFill>
                      <a:schemeClr val="accent2">
                        <a:lumMod val="75000"/>
                      </a:schemeClr>
                    </a:solidFill>
                  </a:rPr>
                  <a:t> </a:t>
                </a:r>
                <a:r>
                  <a:rPr lang="en-US" dirty="0">
                    <a:solidFill>
                      <a:schemeClr val="accent2">
                        <a:lumMod val="75000"/>
                      </a:schemeClr>
                    </a:solidFill>
                  </a:rPr>
                  <a:t>10.12%</a:t>
                </a:r>
                <a:endParaRPr lang="en-US" dirty="0"/>
              </a:p>
              <a:p>
                <a:endParaRPr lang="en-US" dirty="0"/>
              </a:p>
              <a:p>
                <a:endParaRPr lang="en-EG" dirty="0"/>
              </a:p>
            </p:txBody>
          </p:sp>
        </mc:Choice>
        <mc:Fallback xmlns="">
          <p:sp>
            <p:nvSpPr>
              <p:cNvPr id="3" name="Content Placeholder 2">
                <a:extLst>
                  <a:ext uri="{FF2B5EF4-FFF2-40B4-BE49-F238E27FC236}">
                    <a16:creationId xmlns:a16="http://schemas.microsoft.com/office/drawing/2014/main" id="{2965E8F3-F06C-D541-A413-9A1DD66FBC83}"/>
                  </a:ext>
                </a:extLst>
              </p:cNvPr>
              <p:cNvSpPr>
                <a:spLocks noGrp="1" noRot="1" noChangeAspect="1" noMove="1" noResize="1" noEditPoints="1" noAdjustHandles="1" noChangeArrowheads="1" noChangeShapeType="1" noTextEdit="1"/>
              </p:cNvSpPr>
              <p:nvPr>
                <p:ph sz="half" idx="2"/>
              </p:nvPr>
            </p:nvSpPr>
            <p:spPr>
              <a:xfrm>
                <a:off x="839788" y="1905000"/>
                <a:ext cx="10666412" cy="4284663"/>
              </a:xfrm>
              <a:blipFill>
                <a:blip r:embed="rId2"/>
                <a:stretch>
                  <a:fillRect l="-1070" t="-2367" r="-1902"/>
                </a:stretch>
              </a:blipFill>
            </p:spPr>
            <p:txBody>
              <a:bodyPr/>
              <a:lstStyle/>
              <a:p>
                <a:r>
                  <a:rPr lang="en-EG">
                    <a:noFill/>
                  </a:rPr>
                  <a:t> </a:t>
                </a:r>
              </a:p>
            </p:txBody>
          </p:sp>
        </mc:Fallback>
      </mc:AlternateContent>
      <p:sp>
        <p:nvSpPr>
          <p:cNvPr id="4" name="Slide Number Placeholder 3">
            <a:extLst>
              <a:ext uri="{FF2B5EF4-FFF2-40B4-BE49-F238E27FC236}">
                <a16:creationId xmlns:a16="http://schemas.microsoft.com/office/drawing/2014/main" id="{8CE6D738-948B-504F-B953-79FAA890520A}"/>
              </a:ext>
            </a:extLst>
          </p:cNvPr>
          <p:cNvSpPr>
            <a:spLocks noGrp="1"/>
          </p:cNvSpPr>
          <p:nvPr>
            <p:ph type="sldNum" sz="quarter" idx="12"/>
          </p:nvPr>
        </p:nvSpPr>
        <p:spPr/>
        <p:txBody>
          <a:bodyPr/>
          <a:lstStyle/>
          <a:p>
            <a:fld id="{188EB247-979C-D444-90EF-1242F003302F}" type="slidenum">
              <a:rPr lang="en-EG" smtClean="0"/>
              <a:t>37</a:t>
            </a:fld>
            <a:endParaRPr lang="en-EG" dirty="0"/>
          </a:p>
        </p:txBody>
      </p:sp>
    </p:spTree>
    <p:extLst>
      <p:ext uri="{BB962C8B-B14F-4D97-AF65-F5344CB8AC3E}">
        <p14:creationId xmlns:p14="http://schemas.microsoft.com/office/powerpoint/2010/main" val="13434118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5. Market Value</a:t>
            </a:r>
          </a:p>
        </p:txBody>
      </p:sp>
      <p:sp>
        <p:nvSpPr>
          <p:cNvPr id="2" name="Slide Number Placeholder 1">
            <a:extLst>
              <a:ext uri="{FF2B5EF4-FFF2-40B4-BE49-F238E27FC236}">
                <a16:creationId xmlns:a16="http://schemas.microsoft.com/office/drawing/2014/main" id="{EBA89EBC-65AB-9945-9933-E1A124484D15}"/>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2071239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689547" y="2151727"/>
            <a:ext cx="11157679" cy="4154984"/>
          </a:xfrm>
          <a:prstGeom prst="rect">
            <a:avLst/>
          </a:prstGeom>
        </p:spPr>
        <p:txBody>
          <a:bodyPr wrap="square">
            <a:spAutoFit/>
          </a:bodyPr>
          <a:lstStyle/>
          <a:p>
            <a:pPr algn="ctr"/>
            <a:r>
              <a:rPr lang="en-US" sz="4000" b="1" dirty="0"/>
              <a:t>Question 5</a:t>
            </a:r>
          </a:p>
          <a:p>
            <a:pPr algn="ctr"/>
            <a:r>
              <a:rPr lang="en-US" sz="4000" b="1" dirty="0"/>
              <a:t> Are the Firm’s Managers Creating Shareholder Value</a:t>
            </a:r>
          </a:p>
          <a:p>
            <a:pPr algn="ctr"/>
            <a:br>
              <a:rPr lang="en-US" sz="7200" b="1" dirty="0"/>
            </a:br>
            <a:endParaRPr lang="en-EG" sz="7200" b="1" dirty="0"/>
          </a:p>
        </p:txBody>
      </p:sp>
    </p:spTree>
    <p:extLst>
      <p:ext uri="{BB962C8B-B14F-4D97-AF65-F5344CB8AC3E}">
        <p14:creationId xmlns:p14="http://schemas.microsoft.com/office/powerpoint/2010/main" val="3046380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Market-Value Ratios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this point, we have relied exclusively on accounting data to assess the performance of a firm’s managers. </a:t>
            </a:r>
          </a:p>
          <a:p>
            <a:pPr algn="just"/>
            <a:r>
              <a:rPr lang="en-US" dirty="0"/>
              <a:t>We now want to look at management’s performance in terms of creating or destroying shareholder value. </a:t>
            </a:r>
          </a:p>
          <a:p>
            <a:pPr algn="just"/>
            <a:r>
              <a:rPr lang="en-US" dirty="0"/>
              <a:t>To answer this question, we examine market-value ratios</a:t>
            </a:r>
          </a:p>
          <a:p>
            <a:pPr algn="just"/>
            <a:endParaRPr lang="en-EG" dirty="0"/>
          </a:p>
        </p:txBody>
      </p:sp>
      <p:sp>
        <p:nvSpPr>
          <p:cNvPr id="4" name="Slide Number Placeholder 3">
            <a:extLst>
              <a:ext uri="{FF2B5EF4-FFF2-40B4-BE49-F238E27FC236}">
                <a16:creationId xmlns:a16="http://schemas.microsoft.com/office/drawing/2014/main" id="{A6431711-A99E-5941-8E3F-9F9E45985793}"/>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803865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Market-Value Ratios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There are two ratios commonly used to compare a firm’s stock price to its earnings and to accounting book value of its equity. </a:t>
            </a:r>
          </a:p>
          <a:p>
            <a:pPr algn="just"/>
            <a:r>
              <a:rPr lang="en-US" dirty="0"/>
              <a:t>These two ratios indicate what investors think of management’s past performance and future prospects.</a:t>
            </a:r>
          </a:p>
          <a:p>
            <a:pPr marL="914400" lvl="1" indent="-457200" algn="just">
              <a:buFont typeface="+mj-lt"/>
              <a:buAutoNum type="arabicPeriod"/>
            </a:pPr>
            <a:r>
              <a:rPr lang="en-US" b="1" dirty="0">
                <a:solidFill>
                  <a:schemeClr val="accent2">
                    <a:lumMod val="75000"/>
                  </a:schemeClr>
                </a:solidFill>
              </a:rPr>
              <a:t>Price/earnings ratio </a:t>
            </a:r>
            <a:r>
              <a:rPr lang="en-US" dirty="0"/>
              <a:t>the price the market places on $1 of a firm’s earnings. For example, if a firm has an earnings per share of $2, and a stock price of $30 per share, its price/earnings ratio is 15. ($30 / $2).</a:t>
            </a:r>
          </a:p>
          <a:p>
            <a:pPr marL="914400" lvl="1" indent="-457200" algn="just">
              <a:buFont typeface="+mj-lt"/>
              <a:buAutoNum type="arabicPeriod"/>
            </a:pPr>
            <a:r>
              <a:rPr lang="en-US" b="1" dirty="0">
                <a:solidFill>
                  <a:schemeClr val="accent2">
                    <a:lumMod val="75000"/>
                  </a:schemeClr>
                </a:solidFill>
              </a:rPr>
              <a:t>Price/book ratio </a:t>
            </a:r>
            <a:r>
              <a:rPr lang="en-US" dirty="0"/>
              <a:t>the market value of a share of the firm’s stock divided by the book value per share of the firm’s reported equity in the balance sheet. Indicates the market price placed on $1 of capital that was invested by shareholders.</a:t>
            </a:r>
          </a:p>
          <a:p>
            <a:pPr marL="914400" lvl="1" indent="-457200" algn="just">
              <a:buFont typeface="+mj-lt"/>
              <a:buAutoNum type="arabicPeriod"/>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AEFA4128-7E61-C44C-BCFD-B19CC4E95906}"/>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6430554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r>
              <a:rPr lang="en-US" dirty="0"/>
              <a:t>The price/earnings (P/E) ratio indicates how much investors are willing to pay for $1 of reported earnings.</a:t>
            </a:r>
          </a:p>
          <a:p>
            <a:r>
              <a:rPr lang="en-US" dirty="0"/>
              <a:t> Returning to Home Depot, the firm had net income in the fiscal year of 2010 of $3.338 billion and 1.623 billion shares of common stock outstanding. </a:t>
            </a:r>
          </a:p>
          <a:p>
            <a:r>
              <a:rPr lang="en-US" dirty="0"/>
              <a:t>Accordingly, its earnings per share were $2.06 ($2.06 = $3,338 million net income , 1,623 million shares). At the time, the firm’s stock was selling for $36.77 per share.  Thus, the price/earnings ratio was 17.85 times, calculated as follows:</a:t>
            </a:r>
          </a:p>
          <a:p>
            <a:pPr marL="0" indent="0" algn="ctr">
              <a:buNone/>
            </a:pPr>
            <a:r>
              <a:rPr lang="en-US" b="1" dirty="0"/>
              <a:t>Price/earnings ratio = market price per share / earnings per share</a:t>
            </a:r>
          </a:p>
          <a:p>
            <a:pPr marL="0" indent="0">
              <a:buNone/>
            </a:pPr>
            <a:r>
              <a:rPr lang="en-US" b="1" dirty="0">
                <a:solidFill>
                  <a:schemeClr val="accent2">
                    <a:lumMod val="75000"/>
                  </a:schemeClr>
                </a:solidFill>
              </a:rPr>
              <a:t>For Home Depot:</a:t>
            </a:r>
          </a:p>
          <a:p>
            <a:r>
              <a:rPr lang="en-US" dirty="0"/>
              <a:t>Price/earnings ratio = market price per share / earnings per share </a:t>
            </a:r>
          </a:p>
          <a:p>
            <a:pPr marL="0" indent="0">
              <a:buNone/>
            </a:pPr>
            <a:r>
              <a:rPr lang="en-US" dirty="0"/>
              <a:t>			   = $36.77 / $2.06 = 17.85X</a:t>
            </a:r>
          </a:p>
          <a:p>
            <a:pPr algn="just"/>
            <a:endParaRPr lang="en-EG" dirty="0"/>
          </a:p>
        </p:txBody>
      </p:sp>
      <p:sp>
        <p:nvSpPr>
          <p:cNvPr id="4" name="Slide Number Placeholder 3">
            <a:extLst>
              <a:ext uri="{FF2B5EF4-FFF2-40B4-BE49-F238E27FC236}">
                <a16:creationId xmlns:a16="http://schemas.microsoft.com/office/drawing/2014/main" id="{858C08BC-41AA-004D-BBB5-B101F66D73AE}"/>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3197992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Price/Earnings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a:bodyPr>
          <a:lstStyle/>
          <a:p>
            <a:pPr algn="just"/>
            <a:r>
              <a:rPr lang="en-US" b="1" dirty="0"/>
              <a:t>Lowe’s price/earnings ratio 16.90X</a:t>
            </a:r>
          </a:p>
          <a:p>
            <a:pPr algn="just"/>
            <a:r>
              <a:rPr lang="en-US" dirty="0"/>
              <a:t>Home Depot’s price/earnings ratio tells us that the investors were willing to pay $17.85 for every dollar of earnings per share that Home Depot produced, compared to only $16.90 for $1 of earnings from Lowe’s. </a:t>
            </a:r>
          </a:p>
          <a:p>
            <a:pPr algn="just"/>
            <a:r>
              <a:rPr lang="en-US" dirty="0"/>
              <a:t>Thus, investors were willing to pay somewhat more for Home Depot’s earnings than they were for Lowe’s. </a:t>
            </a:r>
          </a:p>
          <a:p>
            <a:pPr algn="just"/>
            <a:r>
              <a:rPr lang="en-US" dirty="0"/>
              <a:t>Why might that be? The price/earnings ratio will be higher for companies that investors think have strong earnings growth prospects and/or less risk. </a:t>
            </a:r>
          </a:p>
          <a:p>
            <a:pPr algn="just"/>
            <a:r>
              <a:rPr lang="en-US" dirty="0"/>
              <a:t>Thus, investors must perceive Home Depot to have more growth potential and/or smaller risk than Lowe’s.</a:t>
            </a:r>
          </a:p>
          <a:p>
            <a:pPr algn="just"/>
            <a:endParaRPr lang="en-EG" dirty="0"/>
          </a:p>
        </p:txBody>
      </p:sp>
      <p:sp>
        <p:nvSpPr>
          <p:cNvPr id="4" name="Slide Number Placeholder 3">
            <a:extLst>
              <a:ext uri="{FF2B5EF4-FFF2-40B4-BE49-F238E27FC236}">
                <a16:creationId xmlns:a16="http://schemas.microsoft.com/office/drawing/2014/main" id="{BEBA479B-16DC-3E40-A182-19BBA8CC18E5}"/>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26147056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0000" lnSpcReduction="20000"/>
          </a:bodyPr>
          <a:lstStyle/>
          <a:p>
            <a:r>
              <a:rPr lang="en-US" dirty="0"/>
              <a:t>A second frequently used indicator of investors’ assessment of the firm is its price/book ratio. </a:t>
            </a:r>
          </a:p>
          <a:p>
            <a:r>
              <a:rPr lang="en-US" dirty="0"/>
              <a:t>This ratio compares the market value of a share of stock to its book value per share. </a:t>
            </a:r>
          </a:p>
          <a:p>
            <a:r>
              <a:rPr lang="en-US" dirty="0"/>
              <a:t>Book value per share comes from of the firm’s total common equity in its balance sheet. We already know that the market price of Home Depot’s common stock was $36.77. To determine the equity book value per share, we divide the firm’s equity book value (total common equity) by the number of shares of stock outstanding. From Home Depot’s balance sheet, we see that the equity book value was $18.889 billion.</a:t>
            </a:r>
          </a:p>
          <a:p>
            <a:r>
              <a:rPr lang="en-US" dirty="0"/>
              <a:t>Given that Home Depot had 1.623 billion shares outstanding, the equity book value per share is $11.64 ($11.64 = $18.889 billion book equity value , 1.623 billion shares. With this information, we determine the price/book ratio to be:</a:t>
            </a:r>
          </a:p>
          <a:p>
            <a:pPr marL="0" indent="0" algn="ctr">
              <a:buNone/>
            </a:pPr>
            <a:r>
              <a:rPr lang="en-US" b="1" dirty="0"/>
              <a:t>Price/book ratio = market price per share / equity book value per share</a:t>
            </a:r>
          </a:p>
          <a:p>
            <a:r>
              <a:rPr lang="en-US" b="1" dirty="0">
                <a:solidFill>
                  <a:schemeClr val="accent2">
                    <a:lumMod val="75000"/>
                  </a:schemeClr>
                </a:solidFill>
              </a:rPr>
              <a:t>For Home Depot:</a:t>
            </a:r>
          </a:p>
          <a:p>
            <a:pPr marL="0" indent="0">
              <a:buNone/>
            </a:pPr>
            <a:r>
              <a:rPr lang="en-US" dirty="0"/>
              <a:t>Price/book ratio = market price per share / equity book value per share </a:t>
            </a:r>
          </a:p>
          <a:p>
            <a:pPr marL="0" indent="0">
              <a:buNone/>
            </a:pPr>
            <a:r>
              <a:rPr lang="en-US" dirty="0"/>
              <a:t>		   = $36.77 / $11.64 = 3.16X</a:t>
            </a:r>
          </a:p>
          <a:p>
            <a:pPr algn="just"/>
            <a:endParaRPr lang="en-EG" dirty="0"/>
          </a:p>
        </p:txBody>
      </p:sp>
      <p:sp>
        <p:nvSpPr>
          <p:cNvPr id="4" name="Slide Number Placeholder 3">
            <a:extLst>
              <a:ext uri="{FF2B5EF4-FFF2-40B4-BE49-F238E27FC236}">
                <a16:creationId xmlns:a16="http://schemas.microsoft.com/office/drawing/2014/main" id="{48D8103C-1DB5-3041-9D77-250B36298A41}"/>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1936454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Price/Book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b="1" dirty="0"/>
              <a:t>Lowe’s price/book ratio 1.95X</a:t>
            </a:r>
          </a:p>
          <a:p>
            <a:pPr algn="just"/>
            <a:r>
              <a:rPr lang="en-US" dirty="0"/>
              <a:t>Given that the book value per share is an accounting number that reflects historical costs, we can think of it roughly as the amount shareholders have invested in the business over its lifetime. </a:t>
            </a:r>
          </a:p>
          <a:p>
            <a:pPr algn="just"/>
            <a:r>
              <a:rPr lang="en-US" dirty="0"/>
              <a:t>Thus, </a:t>
            </a:r>
            <a:r>
              <a:rPr lang="en-US" b="1" dirty="0">
                <a:solidFill>
                  <a:schemeClr val="accent2">
                    <a:lumMod val="75000"/>
                  </a:schemeClr>
                </a:solidFill>
              </a:rPr>
              <a:t>a ratio greater than 1</a:t>
            </a:r>
            <a:r>
              <a:rPr lang="en-US" dirty="0"/>
              <a:t> indicates that investors believe the firm is more valuable than the amount shareholders have invested in it. </a:t>
            </a:r>
          </a:p>
          <a:p>
            <a:pPr algn="just"/>
            <a:r>
              <a:rPr lang="en-US" dirty="0"/>
              <a:t>Conversely, </a:t>
            </a:r>
            <a:r>
              <a:rPr lang="en-US" b="1" dirty="0">
                <a:solidFill>
                  <a:schemeClr val="accent2">
                    <a:lumMod val="75000"/>
                  </a:schemeClr>
                </a:solidFill>
              </a:rPr>
              <a:t>a ratio less than 1 </a:t>
            </a:r>
            <a:r>
              <a:rPr lang="en-US" dirty="0"/>
              <a:t>suggests that investors do not believe the stock is worth the amount shareholders have invested in it. </a:t>
            </a:r>
          </a:p>
          <a:p>
            <a:pPr algn="just"/>
            <a:r>
              <a:rPr lang="en-US" dirty="0"/>
              <a:t>Clearly, investors believed that Home Depot’s stock was worth more than was originally invested in the company, since they were willing to pay $3.16 per share for each dollar of equity book value (total common equity). </a:t>
            </a:r>
          </a:p>
          <a:p>
            <a:pPr algn="just"/>
            <a:r>
              <a:rPr lang="en-US" dirty="0"/>
              <a:t>In comparison, Lowe’s stock was selling for only $1.95 for every $1 in book equity. </a:t>
            </a:r>
          </a:p>
          <a:p>
            <a:pPr algn="just"/>
            <a:r>
              <a:rPr lang="en-US" dirty="0"/>
              <a:t>Again, the investors were signaling that they believed that Home Depot had more growth prospects relative to its risk.</a:t>
            </a:r>
          </a:p>
          <a:p>
            <a:pPr algn="just"/>
            <a:endParaRPr lang="en-EG" dirty="0"/>
          </a:p>
        </p:txBody>
      </p:sp>
      <p:sp>
        <p:nvSpPr>
          <p:cNvPr id="4" name="Slide Number Placeholder 3">
            <a:extLst>
              <a:ext uri="{FF2B5EF4-FFF2-40B4-BE49-F238E27FC236}">
                <a16:creationId xmlns:a16="http://schemas.microsoft.com/office/drawing/2014/main" id="{A1F1983C-0B9A-3F4D-A452-48FD1C5745D7}"/>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35159852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a:extLst>
              <a:ext uri="{FF2B5EF4-FFF2-40B4-BE49-F238E27FC236}">
                <a16:creationId xmlns:a16="http://schemas.microsoft.com/office/drawing/2014/main" id="{1408C448-F58E-5A44-8A8B-B203345AED6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6475" t="17479" r="23849" b="58093"/>
          <a:stretch/>
        </p:blipFill>
        <p:spPr>
          <a:xfrm>
            <a:off x="493060" y="349623"/>
            <a:ext cx="10999694" cy="5253318"/>
          </a:xfrm>
        </p:spPr>
      </p:pic>
      <p:sp>
        <p:nvSpPr>
          <p:cNvPr id="2" name="Slide Number Placeholder 1">
            <a:extLst>
              <a:ext uri="{FF2B5EF4-FFF2-40B4-BE49-F238E27FC236}">
                <a16:creationId xmlns:a16="http://schemas.microsoft.com/office/drawing/2014/main" id="{164B8407-16A9-C047-ADC0-A3DDFA378164}"/>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18772020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marL="514350" indent="-514350" algn="just">
              <a:buFont typeface="+mj-lt"/>
              <a:buAutoNum type="arabicPeriod"/>
            </a:pPr>
            <a:r>
              <a:rPr lang="en-US" b="1" dirty="0">
                <a:solidFill>
                  <a:schemeClr val="accent2">
                    <a:lumMod val="75000"/>
                  </a:schemeClr>
                </a:solidFill>
              </a:rPr>
              <a:t>It is sometimes difficult to determine the industry to which a firm belongs when the firm engages in multiple lines of business</a:t>
            </a:r>
            <a:r>
              <a:rPr lang="en-US" dirty="0"/>
              <a:t>. In this case, you must select your own set of peer firms and construct your own norms.</a:t>
            </a:r>
          </a:p>
          <a:p>
            <a:pPr marL="514350" indent="-514350" algn="just">
              <a:buFont typeface="+mj-lt"/>
              <a:buAutoNum type="arabicPeriod"/>
            </a:pPr>
            <a:r>
              <a:rPr lang="en-US" b="1" dirty="0">
                <a:solidFill>
                  <a:schemeClr val="accent2">
                    <a:lumMod val="75000"/>
                  </a:schemeClr>
                </a:solidFill>
              </a:rPr>
              <a:t>Published peer group or industry averages are only approximations</a:t>
            </a:r>
            <a:r>
              <a:rPr lang="en-US" dirty="0"/>
              <a:t>. They provide the user with general guidelines, rather than scientifically determined averages of the ratios for all—or even a representative sample—of the firms within an industry.</a:t>
            </a:r>
          </a:p>
          <a:p>
            <a:pPr marL="514350" indent="-514350" algn="just">
              <a:buFont typeface="+mj-lt"/>
              <a:buAutoNum type="arabicPeriod"/>
            </a:pPr>
            <a:r>
              <a:rPr lang="en-US" b="1" dirty="0">
                <a:solidFill>
                  <a:schemeClr val="accent2">
                    <a:lumMod val="75000"/>
                  </a:schemeClr>
                </a:solidFill>
              </a:rPr>
              <a:t>An industry average is not necessarily a desirable target ratio or norm</a:t>
            </a:r>
            <a:r>
              <a:rPr lang="en-US" dirty="0"/>
              <a:t>. There is nothing magical about an industry norm. At best, an industry average indicates the financial position of the average firm within the industry. It does not mean that value is the ideal or best value for the ratio. For various reasons, a well-managed company might be above the average, whereas another equally good firm might choose to be below the average.</a:t>
            </a:r>
          </a:p>
          <a:p>
            <a:pPr marL="514350" indent="-514350" algn="just">
              <a:buFont typeface="+mj-lt"/>
              <a:buAutoNum type="arabicPeriod"/>
            </a:pPr>
            <a:endParaRPr lang="en-US" dirty="0"/>
          </a:p>
          <a:p>
            <a:pPr algn="just"/>
            <a:endParaRPr lang="en-EG" dirty="0"/>
          </a:p>
        </p:txBody>
      </p:sp>
      <p:sp>
        <p:nvSpPr>
          <p:cNvPr id="4" name="Slide Number Placeholder 3">
            <a:extLst>
              <a:ext uri="{FF2B5EF4-FFF2-40B4-BE49-F238E27FC236}">
                <a16:creationId xmlns:a16="http://schemas.microsoft.com/office/drawing/2014/main" id="{DE6A4805-6C1F-4C4B-8129-00E663E27BAF}"/>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254974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The Limitations of Financial Ratio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marL="0" indent="0" algn="just">
              <a:buNone/>
            </a:pPr>
            <a:r>
              <a:rPr lang="en-US" dirty="0"/>
              <a:t>4. </a:t>
            </a:r>
            <a:r>
              <a:rPr lang="en-US" b="1" dirty="0">
                <a:solidFill>
                  <a:schemeClr val="accent2">
                    <a:lumMod val="75000"/>
                  </a:schemeClr>
                </a:solidFill>
              </a:rPr>
              <a:t>Accounting practices differ widely among firms. </a:t>
            </a:r>
            <a:r>
              <a:rPr lang="en-US" dirty="0"/>
              <a:t>For example, different firms choose different methods to depreciate their fixed assets. Differences such as these can make the computed ratios of different firms difficult to compare.</a:t>
            </a:r>
          </a:p>
          <a:p>
            <a:pPr marL="0" indent="0" algn="just">
              <a:buNone/>
            </a:pPr>
            <a:r>
              <a:rPr lang="en-US" dirty="0"/>
              <a:t>5. </a:t>
            </a:r>
            <a:r>
              <a:rPr lang="en-US" b="1" dirty="0">
                <a:solidFill>
                  <a:schemeClr val="accent2">
                    <a:lumMod val="75000"/>
                  </a:schemeClr>
                </a:solidFill>
              </a:rPr>
              <a:t>Financial ratios can be too high or too low. </a:t>
            </a:r>
            <a:r>
              <a:rPr lang="en-US" dirty="0"/>
              <a:t>For example, a current ratio that exceeds the industry norm might signal the presence of excess liquidity, resulting in lower profits relative to the firm’s investment in assets. On the other hand, a current ratio that falls below the norm might indicate that (1) the firm has inadequate liquidity and may at some future date be unable to pay its bills on time, or (2) the firm is managing its accounts receivable and inventories more efficiently than other, similar firms.</a:t>
            </a:r>
          </a:p>
          <a:p>
            <a:pPr marL="0" indent="0" algn="just">
              <a:buNone/>
            </a:pPr>
            <a:r>
              <a:rPr lang="en-US" dirty="0"/>
              <a:t>6</a:t>
            </a:r>
            <a:r>
              <a:rPr lang="en-US" b="1" dirty="0">
                <a:solidFill>
                  <a:schemeClr val="accent2">
                    <a:lumMod val="75000"/>
                  </a:schemeClr>
                </a:solidFill>
              </a:rPr>
              <a:t>. Many firms experience seasonal changes in their operations. </a:t>
            </a:r>
            <a:r>
              <a:rPr lang="en-US" dirty="0"/>
              <a:t>As a result, their balance sheet entries and their corresponding ratios will vary with the time of year the statements are prepared. To avoid this problem, an average account balance should be used (one calculated on the basis of several months or quarters during the year) rather than the year-end account balance. For example, an average of the firm’s month-end inventory balance might be used to compute its inventory turnover ratio versus a year-end inventory balance.</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A9B5613-7414-6B4C-977C-FBFD9DC0165D}"/>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133756386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3927</Words>
  <Application>Microsoft Macintosh PowerPoint</Application>
  <PresentationFormat>Widescreen</PresentationFormat>
  <Paragraphs>311</Paragraphs>
  <Slides>49</Slides>
  <Notes>41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Cambria Math</vt:lpstr>
      <vt:lpstr>Times</vt:lpstr>
      <vt:lpstr>Times New Roman</vt:lpstr>
      <vt:lpstr>Office Theme</vt:lpstr>
      <vt:lpstr>PowerPoint Presentation</vt:lpstr>
      <vt:lpstr>PowerPoint Presentation</vt:lpstr>
      <vt:lpstr>PowerPoint Presentation</vt:lpstr>
      <vt:lpstr>Introduction</vt:lpstr>
      <vt:lpstr>2. Operating Profitability</vt:lpstr>
      <vt:lpstr>PowerPoint Presentation</vt:lpstr>
      <vt:lpstr>PowerPoint Presentation</vt:lpstr>
      <vt:lpstr>Question 2: Are the Firm’s Managers Generating Adequate Operating Profits from the Company’s Assets? </vt:lpstr>
      <vt:lpstr>PowerPoint Presentation</vt:lpstr>
      <vt:lpstr>1. Operating Return on Assets (OROA)</vt:lpstr>
      <vt:lpstr>1. Operating Return on Assets (OROA)</vt:lpstr>
      <vt:lpstr>PowerPoint Presentation</vt:lpstr>
      <vt:lpstr>PowerPoint Presentation</vt:lpstr>
      <vt:lpstr>Managing Operations</vt:lpstr>
      <vt:lpstr>Managing Operations</vt:lpstr>
      <vt:lpstr>Managing Assets</vt:lpstr>
      <vt:lpstr>Managing Assets</vt:lpstr>
      <vt:lpstr>Asset management</vt:lpstr>
      <vt:lpstr>Asset Management</vt:lpstr>
      <vt:lpstr>Asset Efficiency Ratios</vt:lpstr>
      <vt:lpstr>Analysis of Home Depot’s Operating Return on Assets</vt:lpstr>
      <vt:lpstr>PowerPoint Presentation</vt:lpstr>
      <vt:lpstr>3. Capital Structure</vt:lpstr>
      <vt:lpstr>PowerPoint Presentation</vt:lpstr>
      <vt:lpstr>Sources of Finance</vt:lpstr>
      <vt:lpstr>Sources of Finance</vt:lpstr>
      <vt:lpstr>Sources of Finance</vt:lpstr>
      <vt:lpstr>Repayment of Debt</vt:lpstr>
      <vt:lpstr>Repayment of Debt</vt:lpstr>
      <vt:lpstr>Repayment of Debt</vt:lpstr>
      <vt:lpstr>Repayment of Debt</vt:lpstr>
      <vt:lpstr>PowerPoint Presentation</vt:lpstr>
      <vt:lpstr>4. Profitability</vt:lpstr>
      <vt:lpstr>PowerPoint Presentation</vt:lpstr>
      <vt:lpstr>1. Return on Equity</vt:lpstr>
      <vt:lpstr>1. Return on Equity</vt:lpstr>
      <vt:lpstr>2. Return on assets</vt:lpstr>
      <vt:lpstr>5. Market Value</vt:lpstr>
      <vt:lpstr>PowerPoint Presentation</vt:lpstr>
      <vt:lpstr>Market-Value Ratios</vt:lpstr>
      <vt:lpstr>Market-Value Ratios</vt:lpstr>
      <vt:lpstr>Price/Earnings Ratio</vt:lpstr>
      <vt:lpstr>Price/Earnings Ratio</vt:lpstr>
      <vt:lpstr>Price/Book Ratio</vt:lpstr>
      <vt:lpstr>Price/Book Ratio</vt:lpstr>
      <vt:lpstr>PowerPoint Presentation</vt:lpstr>
      <vt:lpstr>The Limitations of Financial Ratio Analysis</vt:lpstr>
      <vt:lpstr>The Limitations of Financial Ratio Analysis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24</cp:revision>
  <dcterms:created xsi:type="dcterms:W3CDTF">2023-04-29T09:08:23Z</dcterms:created>
  <dcterms:modified xsi:type="dcterms:W3CDTF">2023-11-02T23:33:40Z</dcterms:modified>
</cp:coreProperties>
</file>